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96" r:id="rId2"/>
    <p:sldId id="297" r:id="rId3"/>
    <p:sldId id="298" r:id="rId4"/>
    <p:sldId id="299" r:id="rId5"/>
    <p:sldId id="300" r:id="rId6"/>
    <p:sldId id="301" r:id="rId7"/>
    <p:sldId id="302" r:id="rId8"/>
    <p:sldId id="303" r:id="rId9"/>
  </p:sldIdLst>
  <p:sldSz cx="12192000" cy="6858000"/>
  <p:notesSz cx="6858000" cy="9144000"/>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kkanen Saara" userId="791ce0e7-d9a4-43ea-92cd-3e7d9ab0d371" providerId="ADAL" clId="{47A97AAE-69E6-4993-A37D-53D37794607A}"/>
    <pc:docChg chg="delSld">
      <pc:chgData name="Tikkanen Saara" userId="791ce0e7-d9a4-43ea-92cd-3e7d9ab0d371" providerId="ADAL" clId="{47A97AAE-69E6-4993-A37D-53D37794607A}" dt="2024-02-15T12:46:46.590" v="1" actId="2696"/>
      <pc:docMkLst>
        <pc:docMk/>
      </pc:docMkLst>
      <pc:sldChg chg="del">
        <pc:chgData name="Tikkanen Saara" userId="791ce0e7-d9a4-43ea-92cd-3e7d9ab0d371" providerId="ADAL" clId="{47A97AAE-69E6-4993-A37D-53D37794607A}" dt="2024-02-15T12:46:46.590" v="1" actId="2696"/>
        <pc:sldMkLst>
          <pc:docMk/>
          <pc:sldMk cId="0" sldId="288"/>
        </pc:sldMkLst>
      </pc:sldChg>
      <pc:sldChg chg="del">
        <pc:chgData name="Tikkanen Saara" userId="791ce0e7-d9a4-43ea-92cd-3e7d9ab0d371" providerId="ADAL" clId="{47A97AAE-69E6-4993-A37D-53D37794607A}" dt="2024-02-15T12:46:46.590" v="1" actId="2696"/>
        <pc:sldMkLst>
          <pc:docMk/>
          <pc:sldMk cId="0" sldId="289"/>
        </pc:sldMkLst>
      </pc:sldChg>
      <pc:sldChg chg="del">
        <pc:chgData name="Tikkanen Saara" userId="791ce0e7-d9a4-43ea-92cd-3e7d9ab0d371" providerId="ADAL" clId="{47A97AAE-69E6-4993-A37D-53D37794607A}" dt="2024-02-15T12:46:46.590" v="1" actId="2696"/>
        <pc:sldMkLst>
          <pc:docMk/>
          <pc:sldMk cId="0" sldId="290"/>
        </pc:sldMkLst>
      </pc:sldChg>
      <pc:sldChg chg="del">
        <pc:chgData name="Tikkanen Saara" userId="791ce0e7-d9a4-43ea-92cd-3e7d9ab0d371" providerId="ADAL" clId="{47A97AAE-69E6-4993-A37D-53D37794607A}" dt="2024-02-15T12:46:46.590" v="1" actId="2696"/>
        <pc:sldMkLst>
          <pc:docMk/>
          <pc:sldMk cId="0" sldId="291"/>
        </pc:sldMkLst>
      </pc:sldChg>
      <pc:sldChg chg="del">
        <pc:chgData name="Tikkanen Saara" userId="791ce0e7-d9a4-43ea-92cd-3e7d9ab0d371" providerId="ADAL" clId="{47A97AAE-69E6-4993-A37D-53D37794607A}" dt="2024-02-15T12:46:46.590" v="1" actId="2696"/>
        <pc:sldMkLst>
          <pc:docMk/>
          <pc:sldMk cId="0" sldId="292"/>
        </pc:sldMkLst>
      </pc:sldChg>
      <pc:sldChg chg="del">
        <pc:chgData name="Tikkanen Saara" userId="791ce0e7-d9a4-43ea-92cd-3e7d9ab0d371" providerId="ADAL" clId="{47A97AAE-69E6-4993-A37D-53D37794607A}" dt="2024-02-15T12:46:46.590" v="1" actId="2696"/>
        <pc:sldMkLst>
          <pc:docMk/>
          <pc:sldMk cId="0" sldId="293"/>
        </pc:sldMkLst>
      </pc:sldChg>
      <pc:sldChg chg="del">
        <pc:chgData name="Tikkanen Saara" userId="791ce0e7-d9a4-43ea-92cd-3e7d9ab0d371" providerId="ADAL" clId="{47A97AAE-69E6-4993-A37D-53D37794607A}" dt="2024-02-15T12:46:46.590" v="1" actId="2696"/>
        <pc:sldMkLst>
          <pc:docMk/>
          <pc:sldMk cId="0" sldId="294"/>
        </pc:sldMkLst>
      </pc:sldChg>
      <pc:sldChg chg="del">
        <pc:chgData name="Tikkanen Saara" userId="791ce0e7-d9a4-43ea-92cd-3e7d9ab0d371" providerId="ADAL" clId="{47A97AAE-69E6-4993-A37D-53D37794607A}" dt="2024-02-15T12:46:46.590" v="1" actId="2696"/>
        <pc:sldMkLst>
          <pc:docMk/>
          <pc:sldMk cId="0" sldId="295"/>
        </pc:sldMkLst>
      </pc:sldChg>
      <pc:sldChg chg="del">
        <pc:chgData name="Tikkanen Saara" userId="791ce0e7-d9a4-43ea-92cd-3e7d9ab0d371" providerId="ADAL" clId="{47A97AAE-69E6-4993-A37D-53D37794607A}" dt="2024-02-15T12:41:16.050" v="0" actId="2696"/>
        <pc:sldMkLst>
          <pc:docMk/>
          <pc:sldMk cId="0" sldId="304"/>
        </pc:sldMkLst>
      </pc:sldChg>
      <pc:sldChg chg="del">
        <pc:chgData name="Tikkanen Saara" userId="791ce0e7-d9a4-43ea-92cd-3e7d9ab0d371" providerId="ADAL" clId="{47A97AAE-69E6-4993-A37D-53D37794607A}" dt="2024-02-15T12:41:16.050" v="0" actId="2696"/>
        <pc:sldMkLst>
          <pc:docMk/>
          <pc:sldMk cId="0" sldId="305"/>
        </pc:sldMkLst>
      </pc:sldChg>
      <pc:sldChg chg="del">
        <pc:chgData name="Tikkanen Saara" userId="791ce0e7-d9a4-43ea-92cd-3e7d9ab0d371" providerId="ADAL" clId="{47A97AAE-69E6-4993-A37D-53D37794607A}" dt="2024-02-15T12:41:16.050" v="0" actId="2696"/>
        <pc:sldMkLst>
          <pc:docMk/>
          <pc:sldMk cId="0" sldId="306"/>
        </pc:sldMkLst>
      </pc:sldChg>
      <pc:sldChg chg="del">
        <pc:chgData name="Tikkanen Saara" userId="791ce0e7-d9a4-43ea-92cd-3e7d9ab0d371" providerId="ADAL" clId="{47A97AAE-69E6-4993-A37D-53D37794607A}" dt="2024-02-15T12:41:16.050" v="0" actId="2696"/>
        <pc:sldMkLst>
          <pc:docMk/>
          <pc:sldMk cId="0" sldId="307"/>
        </pc:sldMkLst>
      </pc:sldChg>
      <pc:sldChg chg="del">
        <pc:chgData name="Tikkanen Saara" userId="791ce0e7-d9a4-43ea-92cd-3e7d9ab0d371" providerId="ADAL" clId="{47A97AAE-69E6-4993-A37D-53D37794607A}" dt="2024-02-15T12:41:16.050" v="0" actId="2696"/>
        <pc:sldMkLst>
          <pc:docMk/>
          <pc:sldMk cId="0" sldId="308"/>
        </pc:sldMkLst>
      </pc:sldChg>
      <pc:sldChg chg="del">
        <pc:chgData name="Tikkanen Saara" userId="791ce0e7-d9a4-43ea-92cd-3e7d9ab0d371" providerId="ADAL" clId="{47A97AAE-69E6-4993-A37D-53D37794607A}" dt="2024-02-15T12:41:16.050" v="0" actId="2696"/>
        <pc:sldMkLst>
          <pc:docMk/>
          <pc:sldMk cId="0" sldId="309"/>
        </pc:sldMkLst>
      </pc:sldChg>
      <pc:sldChg chg="del">
        <pc:chgData name="Tikkanen Saara" userId="791ce0e7-d9a4-43ea-92cd-3e7d9ab0d371" providerId="ADAL" clId="{47A97AAE-69E6-4993-A37D-53D37794607A}" dt="2024-02-15T12:41:16.050" v="0" actId="2696"/>
        <pc:sldMkLst>
          <pc:docMk/>
          <pc:sldMk cId="0" sldId="310"/>
        </pc:sldMkLst>
      </pc:sldChg>
      <pc:sldChg chg="del">
        <pc:chgData name="Tikkanen Saara" userId="791ce0e7-d9a4-43ea-92cd-3e7d9ab0d371" providerId="ADAL" clId="{47A97AAE-69E6-4993-A37D-53D37794607A}" dt="2024-02-15T12:41:16.050" v="0" actId="2696"/>
        <pc:sldMkLst>
          <pc:docMk/>
          <pc:sldMk cId="0" sldId="311"/>
        </pc:sldMkLst>
      </pc:sldChg>
      <pc:sldChg chg="del">
        <pc:chgData name="Tikkanen Saara" userId="791ce0e7-d9a4-43ea-92cd-3e7d9ab0d371" providerId="ADAL" clId="{47A97AAE-69E6-4993-A37D-53D37794607A}" dt="2024-02-15T12:41:16.050" v="0" actId="2696"/>
        <pc:sldMkLst>
          <pc:docMk/>
          <pc:sldMk cId="0" sldId="312"/>
        </pc:sldMkLst>
      </pc:sldChg>
      <pc:sldChg chg="del">
        <pc:chgData name="Tikkanen Saara" userId="791ce0e7-d9a4-43ea-92cd-3e7d9ab0d371" providerId="ADAL" clId="{47A97AAE-69E6-4993-A37D-53D37794607A}" dt="2024-02-15T12:41:16.050" v="0" actId="2696"/>
        <pc:sldMkLst>
          <pc:docMk/>
          <pc:sldMk cId="0" sldId="313"/>
        </pc:sldMkLst>
      </pc:sldChg>
      <pc:sldChg chg="del">
        <pc:chgData name="Tikkanen Saara" userId="791ce0e7-d9a4-43ea-92cd-3e7d9ab0d371" providerId="ADAL" clId="{47A97AAE-69E6-4993-A37D-53D37794607A}" dt="2024-02-15T12:41:16.050" v="0" actId="2696"/>
        <pc:sldMkLst>
          <pc:docMk/>
          <pc:sldMk cId="0" sldId="314"/>
        </pc:sldMkLst>
      </pc:sldChg>
      <pc:sldChg chg="del">
        <pc:chgData name="Tikkanen Saara" userId="791ce0e7-d9a4-43ea-92cd-3e7d9ab0d371" providerId="ADAL" clId="{47A97AAE-69E6-4993-A37D-53D37794607A}" dt="2024-02-15T12:41:16.050" v="0" actId="2696"/>
        <pc:sldMkLst>
          <pc:docMk/>
          <pc:sldMk cId="0" sldId="315"/>
        </pc:sldMkLst>
      </pc:sldChg>
      <pc:sldChg chg="del">
        <pc:chgData name="Tikkanen Saara" userId="791ce0e7-d9a4-43ea-92cd-3e7d9ab0d371" providerId="ADAL" clId="{47A97AAE-69E6-4993-A37D-53D37794607A}" dt="2024-02-15T12:41:16.050" v="0" actId="2696"/>
        <pc:sldMkLst>
          <pc:docMk/>
          <pc:sldMk cId="0" sldId="316"/>
        </pc:sldMkLst>
      </pc:sldChg>
      <pc:sldChg chg="del">
        <pc:chgData name="Tikkanen Saara" userId="791ce0e7-d9a4-43ea-92cd-3e7d9ab0d371" providerId="ADAL" clId="{47A97AAE-69E6-4993-A37D-53D37794607A}" dt="2024-02-15T12:41:16.050" v="0" actId="2696"/>
        <pc:sldMkLst>
          <pc:docMk/>
          <pc:sldMk cId="0" sldId="317"/>
        </pc:sldMkLst>
      </pc:sldChg>
      <pc:sldMasterChg chg="delSldLayout">
        <pc:chgData name="Tikkanen Saara" userId="791ce0e7-d9a4-43ea-92cd-3e7d9ab0d371" providerId="ADAL" clId="{47A97AAE-69E6-4993-A37D-53D37794607A}" dt="2024-02-15T12:41:16.050" v="0" actId="2696"/>
        <pc:sldMasterMkLst>
          <pc:docMk/>
          <pc:sldMasterMk cId="2040287260" sldId="2147483660"/>
        </pc:sldMasterMkLst>
        <pc:sldLayoutChg chg="del">
          <pc:chgData name="Tikkanen Saara" userId="791ce0e7-d9a4-43ea-92cd-3e7d9ab0d371" providerId="ADAL" clId="{47A97AAE-69E6-4993-A37D-53D37794607A}" dt="2024-02-15T12:41:16.050" v="0" actId="2696"/>
          <pc:sldLayoutMkLst>
            <pc:docMk/>
            <pc:sldMasterMk cId="2040287260" sldId="2147483660"/>
            <pc:sldLayoutMk cId="3148651478" sldId="2147483665"/>
          </pc:sldLayoutMkLst>
        </pc:sldLayoutChg>
        <pc:sldLayoutChg chg="del">
          <pc:chgData name="Tikkanen Saara" userId="791ce0e7-d9a4-43ea-92cd-3e7d9ab0d371" providerId="ADAL" clId="{47A97AAE-69E6-4993-A37D-53D37794607A}" dt="2024-02-15T12:41:16.050" v="0" actId="2696"/>
          <pc:sldLayoutMkLst>
            <pc:docMk/>
            <pc:sldMasterMk cId="2040287260" sldId="2147483660"/>
            <pc:sldLayoutMk cId="1169028993" sldId="214748366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25DF1F-5A8B-4195-97EF-F2DE60D7DC41}" type="datetimeFigureOut">
              <a:rPr lang="fi-FI" smtClean="0"/>
              <a:t>15.2.2024</a:t>
            </a:fld>
            <a:endParaRPr lang="fi-FI"/>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i-F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8CB135-C054-49B2-853F-12D4FDD1DD34}" type="slidenum">
              <a:rPr lang="fi-FI" smtClean="0"/>
              <a:t>‹#›</a:t>
            </a:fld>
            <a:endParaRPr lang="fi-FI"/>
          </a:p>
        </p:txBody>
      </p:sp>
    </p:spTree>
    <p:extLst>
      <p:ext uri="{BB962C8B-B14F-4D97-AF65-F5344CB8AC3E}">
        <p14:creationId xmlns:p14="http://schemas.microsoft.com/office/powerpoint/2010/main" val="1560941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2" name="Google Shape;482;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t>Verkkoanalytiikassa konversion arvioiminen tarkoittaa prosessia, jossa mitataan ja analysoidaan yrityksen onnistumista verkkosivuston kävijöiden muuttamisessa asiakkaiksi. Tämä sisältää seuraamisen prosenttiosuutta kävijöistä, jotka suorittavat halutun toiminnon, kuten lomakkeen täyttämisen, tuotteen ostamisen tai uutiskirjeeseen tilaamisen, sekä tekijöiden analysoinnin, jotka vaikuttavat konversioprosentteihin. Konversion arvioimalla yritykset voivat saada oivalluksia markkinointi- ja mainosponnistelujensa tehokkuudesta ja tehdä informoituja päätöksiä verkkosivustonsa ja markkinointistrategioidensa suhteen.</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Asiantuntijan näkökulmasta konversion arvioiminen on keskeinen osa mitä tahansa verkkoanalytiikkastrategiaa. Konversioprosentti on kriittinen mittari, joka antaa käsityksen siitä, miten hyvin yrityksen verkkosivusto suoriutuu kävijöiden houkuttelemisessa ja muuttamisessa asiakkaiksi. Konversioprosenttien seuraamalla ja analysoimalla yritykset voivat tunnistaa parannusmahdollisuuksia ja optimoida verkkosivustoaan ja markkinointistrategioitaan saadakseen merkityksellisempää osallistumista ja konversioita.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On useita menetelmiä konversion arvioimiseen verkkoanalytiikassa, mukaan lukien konversioprosenttianalyysi, A/B-testaus ja suppilot. Konversioprosenttianalyysi mittaa prosenttiosuutta verkkosivuston kävijöistä, jotka suorittavat halutun toiminnon, kuten lomakkeen täyttämisen, tuotteen ostamisen tai uutiskirjeeseen tilaamisen. A/B-testaus on menetelmä kahden verkkosivuston tai laskeutumissivun version vertailemiseksi selvittääkseen kumpi versio on tehokkaampi konversioiden ja osallistumisen lisäämisessä. Suppilot tarjoavat visuaalisen esityksen vaiheista, jotka verkkosivuston kävijä suorittaa halutun toiminnon, kuten tuotteen ostamisen, avulla yritykset voivat tunnistaa kitkakohdat tai poistumiskohdat ja tehdä parannuksia optimoidakseen käyttäjäkokemusta.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Jotta konversion arviointi </a:t>
            </a:r>
            <a:r>
              <a:rPr lang="en-US">
                <a:solidFill>
                  <a:schemeClr val="dk1"/>
                </a:solidFill>
              </a:rPr>
              <a:t>verkkoanalytiikassa</a:t>
            </a:r>
            <a:r>
              <a:rPr lang="en-US"/>
              <a:t>olisi tehokasta, yritysten on ymmärrettävä selkeästi tavoitteensa ja tavoitteensa, sekä ne tarkat mittarit, joita he haluavat seurata ja mitata. Esimerkiksi, jos yritys haluaa parantaa verkkosivustonsa konversioprosenttia, se voi seurata mittareita kuten lomakkeiden lähetykset, aika sivustolla ja poistumisprosentti. Lisäksi yrityksillä on oltava suunnitelma tietojen analysoimiseksi ja niiden perusteella toimimiseksi, ja ne on päivitettävä ja optimoitava </a:t>
            </a:r>
            <a:r>
              <a:rPr lang="en-US">
                <a:solidFill>
                  <a:schemeClr val="dk1"/>
                </a:solidFill>
              </a:rPr>
              <a:t>verkkoanalytiikka</a:t>
            </a:r>
            <a:r>
              <a:rPr lang="en-US"/>
              <a:t>strategiaansa säännöllisesti pysyäkseen kärryillä kävijöiden käyttäytymisen muutoksista ja alan trendeistä.</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Yhteenvetona voidaan todeta, että konversion arvioiminen </a:t>
            </a:r>
            <a:r>
              <a:rPr lang="en-US">
                <a:solidFill>
                  <a:schemeClr val="dk1"/>
                </a:solidFill>
              </a:rPr>
              <a:t>verkkoanalytiikassa </a:t>
            </a:r>
            <a:r>
              <a:rPr lang="en-US"/>
              <a:t>on kriittinen työkalu yrityksille, jotka pyrkivät mittaamaan markkinointi- ja mainosponnistelujensa tehokkuutta ja tekemään informoituja päätöksiä verkkosivustonsa ja markkinointistrategioidensa suhteen. Seuraamalla ja analysoimalla konversioprosentteja</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8" name="Google Shape;488;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SzPts val="1100"/>
              <a:buNone/>
            </a:pPr>
            <a:r>
              <a:rPr lang="en-US"/>
              <a:t>Konversiot ja Tavoitteet: Konversioilla tarkoitetaan haluttuja toimia, joita käyttäjät suorittavat alustallasi, kuten ostoksen tekeminen, lomakkeen täyttäminen, uutiskirjeeseen rekisteröityminen tai muiden ennalta määriteltyjen tavoitteiden saavuttaminen. Konversioiden seuranta auttaa mittaamaan liiketoimintatavoitteiden onnistumista ja osoittaa markkinointi- ja käyttäjäkokemusstrategioidesi tehokkuuden.</a:t>
            </a:r>
            <a:endParaRPr/>
          </a:p>
          <a:p>
            <a:pPr marL="0" lvl="0" indent="0" algn="l" rtl="0">
              <a:lnSpc>
                <a:spcPct val="115000"/>
              </a:lnSpc>
              <a:spcBef>
                <a:spcPts val="1200"/>
              </a:spcBef>
              <a:spcAft>
                <a:spcPts val="0"/>
              </a:spcAft>
              <a:buSzPts val="1100"/>
              <a:buNone/>
            </a:pPr>
            <a:r>
              <a:rPr lang="en-US"/>
              <a:t>Konversion Arvo: Konversion arvo edustaa jokaisen konversion liittyvää rahallista tai rahallista arvoa. Se voi olla myynnistä saatu tulo, lomakkeen lähetyksen liidilaatu tai asiakkaan mahdollinen elinikäinen arvo. Jokaisen konversion arvon ymmärtäminen auttaa määrittämään sijoitetun pääoman tuoton (ROI) ja priorisoimaan markkinointiponnistelut ja resurssit sen mukaisesti.</a:t>
            </a:r>
            <a:endParaRPr/>
          </a:p>
          <a:p>
            <a:pPr marL="0" lvl="0" indent="0" algn="l" rtl="0">
              <a:lnSpc>
                <a:spcPct val="115000"/>
              </a:lnSpc>
              <a:spcBef>
                <a:spcPts val="1200"/>
              </a:spcBef>
              <a:spcAft>
                <a:spcPts val="0"/>
              </a:spcAft>
              <a:buSzPts val="1100"/>
              <a:buNone/>
            </a:pPr>
            <a:r>
              <a:rPr lang="en-US"/>
              <a:t>Konversioprosentti: Konversioprosentti on käyttäjien prosenttiosuus, jotka suorittavat halutun toiminnon kokonaissivuston kävijämäärästä tai istunnoista. Se on keskeinen mittari konversiotunnelin ja markkinointikampanjoiden tehokkuuden arvioimiseksi. Korkea konversioprosentti osoittaa parempaa optimointia ja sovittamista tarjouksiesi ja käyttäjien odotusten välillä.</a:t>
            </a:r>
            <a:endParaRPr/>
          </a:p>
          <a:p>
            <a:pPr marL="0" lvl="0" indent="0" algn="l" rtl="0">
              <a:lnSpc>
                <a:spcPct val="115000"/>
              </a:lnSpc>
              <a:spcBef>
                <a:spcPts val="1200"/>
              </a:spcBef>
              <a:spcAft>
                <a:spcPts val="0"/>
              </a:spcAft>
              <a:buSzPts val="1100"/>
              <a:buNone/>
            </a:pPr>
            <a:r>
              <a:rPr lang="en-US"/>
              <a:t>Keskeyttämisaste: Keskeyttämisaste mittaa käyttäjien prosenttiosuutta, jotka aloittavat konversion, mutta jättävät sen suorittamatta. Tämä mittari on erityisen relevantti verkkokaupoille, joissa käyttäjät voivat hylätä ostoskorinsa tai kassaprosessinsa. Keskeyttämisen syiden ymmärtäminen ja keskeyttämisasteen pienentäminen voi auttaa optimoimaan käyttäjäkokemusta ja parantamaan konversioprosentteja.</a:t>
            </a:r>
            <a:endParaRPr/>
          </a:p>
          <a:p>
            <a:pPr marL="0" lvl="0" indent="0" algn="l" rtl="0">
              <a:lnSpc>
                <a:spcPct val="115000"/>
              </a:lnSpc>
              <a:spcBef>
                <a:spcPts val="1200"/>
              </a:spcBef>
              <a:spcAft>
                <a:spcPts val="0"/>
              </a:spcAft>
              <a:buSzPts val="1100"/>
              <a:buNone/>
            </a:pPr>
            <a:r>
              <a:rPr lang="en-US"/>
              <a:t>Konversion arvioimiseksi on tärkeää asettaa selkeät tavoitteet, seurata konversioita, määrittää niille arvot ja analysoida konversioprosentteja ja keskeyttämisasteita. Nämä mittarit antavat oivalluksia konversiostrategioidesi tehokkuudesta, tunnistavat parannuskohteet ja auttavat optimoimaan markkinointi- ja käyttäjäkokemusponnisteluitasi saavuttaaksesi korkeammat konversioprosentit ja kokonaisvaltaisen liiketoiminnan menestyksen.</a:t>
            </a:r>
            <a:endParaRPr/>
          </a:p>
          <a:p>
            <a:pPr marL="0" lvl="0" indent="0" algn="l" rtl="0">
              <a:lnSpc>
                <a:spcPct val="115000"/>
              </a:lnSpc>
              <a:spcBef>
                <a:spcPts val="1200"/>
              </a:spcBef>
              <a:spcAft>
                <a:spcPts val="0"/>
              </a:spcAft>
              <a:buSzPts val="1100"/>
              <a:buNone/>
            </a:pPr>
            <a:r>
              <a:rPr lang="en-US"/>
              <a:t>Google Analyticsissa konversioiden analysointiin liittyy erilaisten ominaisuuksien ja raporttien hyödyntäminen. Näin voit analysoida konversioita ja siihen liittyviä mittareita Google Analyticsissa:</a:t>
            </a:r>
            <a:endParaRPr/>
          </a:p>
          <a:p>
            <a:pPr marL="0" lvl="0" indent="0" algn="l" rtl="0">
              <a:lnSpc>
                <a:spcPct val="115000"/>
              </a:lnSpc>
              <a:spcBef>
                <a:spcPts val="1200"/>
              </a:spcBef>
              <a:spcAft>
                <a:spcPts val="0"/>
              </a:spcAft>
              <a:buSzPts val="1100"/>
              <a:buNone/>
            </a:pPr>
            <a:r>
              <a:rPr lang="en-US"/>
              <a:t>Konversiot ja Tavoitteet:</a:t>
            </a:r>
            <a:endParaRPr/>
          </a:p>
          <a:p>
            <a:pPr marL="0" lvl="0" indent="0" algn="l" rtl="0">
              <a:lnSpc>
                <a:spcPct val="115000"/>
              </a:lnSpc>
              <a:spcBef>
                <a:spcPts val="1200"/>
              </a:spcBef>
              <a:spcAft>
                <a:spcPts val="0"/>
              </a:spcAft>
              <a:buSzPts val="1100"/>
              <a:buNone/>
            </a:pPr>
            <a:r>
              <a:rPr lang="en-US"/>
              <a:t>Aseta Tavoitteet: Google Analyticsissa aseta tavoitteita, jotka ovat linjassa haluttujen konversioidesi kanssa. Niihin voi sisältyä määränpäätavoitteet (esim. kiitos-sivu oston jälkeen), kestotavoitteet (esim. aika tiettyyn sivuun käytetty aika), sivut/istunto -tavoitteet tai tapahtumatavoitteet (esim. lomakkeen lähettäminen).</a:t>
            </a:r>
            <a:endParaRPr/>
          </a:p>
          <a:p>
            <a:pPr marL="0" lvl="0" indent="0" algn="l" rtl="0">
              <a:lnSpc>
                <a:spcPct val="115000"/>
              </a:lnSpc>
              <a:spcBef>
                <a:spcPts val="1200"/>
              </a:spcBef>
              <a:spcAft>
                <a:spcPts val="0"/>
              </a:spcAft>
              <a:buSzPts val="1100"/>
              <a:buNone/>
            </a:pPr>
            <a:r>
              <a:rPr lang="en-US"/>
              <a:t>Seuraa Tavoitteen Suorittamisia: Seuraa tavoitteen suorittamisten määrää Google Analyticsin kohdassa Conversions &gt; Goals. Tämä antaa yleiskuvan siitä, kuinka moni käyttäjä konvertoi verkkosivustollasi.</a:t>
            </a:r>
            <a:endParaRPr/>
          </a:p>
          <a:p>
            <a:pPr marL="0" lvl="0" indent="0" algn="l" rtl="0">
              <a:lnSpc>
                <a:spcPct val="115000"/>
              </a:lnSpc>
              <a:spcBef>
                <a:spcPts val="1200"/>
              </a:spcBef>
              <a:spcAft>
                <a:spcPts val="0"/>
              </a:spcAft>
              <a:buSzPts val="1100"/>
              <a:buNone/>
            </a:pPr>
            <a:r>
              <a:rPr lang="en-US"/>
              <a:t>Konversion Arvo:</a:t>
            </a:r>
            <a:endParaRPr/>
          </a:p>
          <a:p>
            <a:pPr marL="0" lvl="0" indent="0" algn="l" rtl="0">
              <a:lnSpc>
                <a:spcPct val="115000"/>
              </a:lnSpc>
              <a:spcBef>
                <a:spcPts val="1200"/>
              </a:spcBef>
              <a:spcAft>
                <a:spcPts val="0"/>
              </a:spcAft>
              <a:buSzPts val="1100"/>
              <a:buNone/>
            </a:pPr>
            <a:r>
              <a:rPr lang="en-US"/>
              <a:t>Määritä Rahallinen Arvo: Jos konversioillasi on rahallinen arvo (esim. myynti), määritä kullekin konversiolle tietty arvo. Tämä voidaan tehdä tavoitetta asetettaessa tai antamalla arvo tietyille toimille tai tapahtumille käyttäen räätälöityjä mittareita.</a:t>
            </a:r>
            <a:endParaRPr/>
          </a:p>
          <a:p>
            <a:pPr marL="0" lvl="0" indent="0" algn="l" rtl="0">
              <a:lnSpc>
                <a:spcPct val="115000"/>
              </a:lnSpc>
              <a:spcBef>
                <a:spcPts val="1200"/>
              </a:spcBef>
              <a:spcAft>
                <a:spcPts val="0"/>
              </a:spcAft>
              <a:buSzPts val="1100"/>
              <a:buNone/>
            </a:pPr>
            <a:r>
              <a:rPr lang="en-US"/>
              <a:t>Analysoi Tuloja: Google Analyticsin Ecommerce-osiossa voit seurata tuloja, jotka on saatu tietyistä konversioista, tuotteista tai tapahtumista. Tämä auttaa ymmärtämään konversioiden liittyvää arvoa.</a:t>
            </a:r>
            <a:endParaRPr/>
          </a:p>
          <a:p>
            <a:pPr marL="0" lvl="0" indent="0" algn="l" rtl="0">
              <a:lnSpc>
                <a:spcPct val="115000"/>
              </a:lnSpc>
              <a:spcBef>
                <a:spcPts val="1200"/>
              </a:spcBef>
              <a:spcAft>
                <a:spcPts val="0"/>
              </a:spcAft>
              <a:buSzPts val="1100"/>
              <a:buNone/>
            </a:pPr>
            <a:r>
              <a:rPr lang="en-US"/>
              <a:t>Konversioprosentti:</a:t>
            </a:r>
            <a:endParaRPr/>
          </a:p>
          <a:p>
            <a:pPr marL="0" lvl="0" indent="0" algn="l" rtl="0">
              <a:lnSpc>
                <a:spcPct val="115000"/>
              </a:lnSpc>
              <a:spcBef>
                <a:spcPts val="1200"/>
              </a:spcBef>
              <a:spcAft>
                <a:spcPts val="0"/>
              </a:spcAft>
              <a:buSzPts val="1100"/>
              <a:buNone/>
            </a:pPr>
            <a:r>
              <a:rPr lang="en-US"/>
              <a:t>Katso Konversioprosenttia: Konversioprosentti näyttää prosenttiosuuden istunnoista, jotka johtivat konversioon. Tätä mittaria löytyy eri raporteista, kuten Conversions &gt; Goals &gt; Overview -raportista tai räätälöidyistä raporteista.</a:t>
            </a:r>
            <a:endParaRPr/>
          </a:p>
          <a:p>
            <a:pPr marL="0" lvl="0" indent="0" algn="l" rtl="0">
              <a:lnSpc>
                <a:spcPct val="115000"/>
              </a:lnSpc>
              <a:spcBef>
                <a:spcPts val="1200"/>
              </a:spcBef>
              <a:spcAft>
                <a:spcPts val="0"/>
              </a:spcAft>
              <a:buSzPts val="1100"/>
              <a:buNone/>
            </a:pPr>
            <a:r>
              <a:rPr lang="en-US"/>
              <a:t>Analysoi Konversion Suppoja: Suppilografiikka-raportti mahdollistaa konversion suppojen eri vaiheiden konversioprosenttien seurannan. Se auttaa tunnistamaan mahdolliset putoamispisteet, joissa käyttäjät keskeyttävät konversioprosessin.</a:t>
            </a:r>
            <a:endParaRPr/>
          </a:p>
          <a:p>
            <a:pPr marL="0" lvl="0" indent="0" algn="l" rtl="0">
              <a:lnSpc>
                <a:spcPct val="115000"/>
              </a:lnSpc>
              <a:spcBef>
                <a:spcPts val="1200"/>
              </a:spcBef>
              <a:spcAft>
                <a:spcPts val="0"/>
              </a:spcAft>
              <a:buSzPts val="1100"/>
              <a:buNone/>
            </a:pPr>
            <a:r>
              <a:rPr lang="en-US"/>
              <a:t>Keskeyttämisaste:</a:t>
            </a:r>
            <a:endParaRPr/>
          </a:p>
          <a:p>
            <a:pPr marL="0" lvl="0" indent="0" algn="l" rtl="0">
              <a:lnSpc>
                <a:spcPct val="115000"/>
              </a:lnSpc>
              <a:spcBef>
                <a:spcPts val="1200"/>
              </a:spcBef>
              <a:spcAft>
                <a:spcPts val="0"/>
              </a:spcAft>
              <a:buSzPts val="1100"/>
              <a:buNone/>
            </a:pPr>
            <a:r>
              <a:rPr lang="en-US"/>
              <a:t>Analysoi Käyttäytymisvirtaa: Käyttäytymisvirta-raportti Google Analyticsissa antaa oivalluksia käyttäjän matkasta verkkosivustollasi. Tarkastelemalla tätä raporttia voit tunnistaa sivut tai vaiheet, joilla käyttäjät usein keskeyttävät tai hylkäävät konversioprosessin.</a:t>
            </a:r>
            <a:endParaRPr/>
          </a:p>
          <a:p>
            <a:pPr marL="0" lvl="0" indent="0" algn="l" rtl="0">
              <a:lnSpc>
                <a:spcPct val="115000"/>
              </a:lnSpc>
              <a:spcBef>
                <a:spcPts val="1200"/>
              </a:spcBef>
              <a:spcAft>
                <a:spcPts val="0"/>
              </a:spcAft>
              <a:buSzPts val="1100"/>
              <a:buNone/>
            </a:pPr>
            <a:r>
              <a:rPr lang="en-US"/>
              <a:t>Käytä Suppilografiikkaa: Kuten aiemmin mainittiin, Suppilografiikka-raportti voi myös auttaa tunnistamaan keskeytt</a:t>
            </a:r>
            <a:endParaRPr/>
          </a:p>
          <a:p>
            <a:pPr marL="0" lvl="0" indent="0" algn="l" rtl="0">
              <a:lnSpc>
                <a:spcPct val="115000"/>
              </a:lnSpc>
              <a:spcBef>
                <a:spcPts val="1200"/>
              </a:spcBef>
              <a:spcAft>
                <a:spcPts val="0"/>
              </a:spcAft>
              <a:buSzPts val="1100"/>
              <a:buNone/>
            </a:pPr>
            <a:endParaRPr/>
          </a:p>
          <a:p>
            <a:pPr marL="0" lvl="0" indent="0" algn="l" rtl="0">
              <a:lnSpc>
                <a:spcPct val="115000"/>
              </a:lnSpc>
              <a:spcBef>
                <a:spcPts val="1200"/>
              </a:spcBef>
              <a:spcAft>
                <a:spcPts val="0"/>
              </a:spcAft>
              <a:buSzPts val="1100"/>
              <a:buNone/>
            </a:pPr>
            <a:r>
              <a:rPr lang="en-US"/>
              <a:t>ämisasteita tietyissä konversion suppojen vaiheissa.</a:t>
            </a:r>
            <a:endParaRPr/>
          </a:p>
          <a:p>
            <a:pPr marL="0" lvl="0" indent="0" algn="l" rtl="0">
              <a:lnSpc>
                <a:spcPct val="115000"/>
              </a:lnSpc>
              <a:spcBef>
                <a:spcPts val="1200"/>
              </a:spcBef>
              <a:spcAft>
                <a:spcPts val="0"/>
              </a:spcAft>
              <a:buSzPts val="1100"/>
              <a:buNone/>
            </a:pPr>
            <a:r>
              <a:rPr lang="en-US"/>
              <a:t>Lisäksi voit luoda räätälöityjä raportteja tai käyttää segmenttejä Google Analyticsissa analysoimaan konversioita ja niihin liittyviä mittareita perustuen tiettyihin ulottuvuuksiin tai kohderyhmän osiin.</a:t>
            </a:r>
            <a:endParaRPr/>
          </a:p>
          <a:p>
            <a:pPr marL="0" lvl="0" indent="0" algn="l" rtl="0">
              <a:lnSpc>
                <a:spcPct val="115000"/>
              </a:lnSpc>
              <a:spcBef>
                <a:spcPts val="1200"/>
              </a:spcBef>
              <a:spcAft>
                <a:spcPts val="1200"/>
              </a:spcAft>
              <a:buSzPts val="1100"/>
              <a:buNone/>
            </a:pPr>
            <a:r>
              <a:rPr lang="en-US"/>
              <a:t>Hyödyntämällä näitä ominaisuuksia ja raportteja Google Analyticsissa voit saada arvokkaita oivalluksia konversioista, ymmärtää kunkin konversion arvoa, seurata konversioprosentteja ja tunnistaa keskeyttämisasteita. Nämä oivallukset mahdollistavat verkkosivustosi, markkinointikampanjoidesi ja käyttäjäkokemuksesi optimoinnin konversioprosenttien parantamiseksi ja liiketoimintatavoitteidesi saavuttamiseksi.</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6" name="Google Shape;496;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Verkkosivuanalytiikassa mikro- ja makrokonversiot viittaavat erilaisiin käyttäjien toimiin tai tavoitteisiin, joita seurataan verkkosivuston tai verkkoliiketoiminnan menestyksen mittaamiseksi. Tässä on selitys kummastakin:</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Mikrokonversiot: Mikrokonversiot ovat pienempiä, välivaiheen toimia, joita käyttäjät suorittavat verkkosivustolla ja jotka voivat osoittaa edistymistä kohti makrokonversiota. Nämä toimet liittyvät yleensä käyttäjän osallistumiseen tai vuorovaikutukseen ja voivat vaihdella verkkosivuston erityisten tavoitteiden mukaan. Esimerkkejä mikrokonversioista ovat:</a:t>
            </a:r>
            <a:endParaRPr/>
          </a:p>
          <a:p>
            <a:pPr marL="0" lvl="0" indent="0" algn="l" rtl="0">
              <a:lnSpc>
                <a:spcPct val="115000"/>
              </a:lnSpc>
              <a:spcBef>
                <a:spcPts val="1200"/>
              </a:spcBef>
              <a:spcAft>
                <a:spcPts val="0"/>
              </a:spcAft>
              <a:buClr>
                <a:schemeClr val="dk1"/>
              </a:buClr>
              <a:buSzPts val="1100"/>
              <a:buFont typeface="Arial"/>
              <a:buNone/>
            </a:pPr>
            <a:r>
              <a:rPr lang="en-US"/>
              <a:t>- Uutiskirjaan rekisteröityminen</a:t>
            </a:r>
            <a:endParaRPr/>
          </a:p>
          <a:p>
            <a:pPr marL="0" lvl="0" indent="0" algn="l" rtl="0">
              <a:lnSpc>
                <a:spcPct val="115000"/>
              </a:lnSpc>
              <a:spcBef>
                <a:spcPts val="1200"/>
              </a:spcBef>
              <a:spcAft>
                <a:spcPts val="0"/>
              </a:spcAft>
              <a:buClr>
                <a:schemeClr val="dk1"/>
              </a:buClr>
              <a:buSzPts val="1100"/>
              <a:buFont typeface="Arial"/>
              <a:buNone/>
            </a:pPr>
            <a:r>
              <a:rPr lang="en-US"/>
              <a:t>- Tuotteiden lisääminen ostoskoriin</a:t>
            </a:r>
            <a:endParaRPr/>
          </a:p>
          <a:p>
            <a:pPr marL="0" lvl="0" indent="0" algn="l" rtl="0">
              <a:lnSpc>
                <a:spcPct val="115000"/>
              </a:lnSpc>
              <a:spcBef>
                <a:spcPts val="1200"/>
              </a:spcBef>
              <a:spcAft>
                <a:spcPts val="0"/>
              </a:spcAft>
              <a:buClr>
                <a:schemeClr val="dk1"/>
              </a:buClr>
              <a:buSzPts val="1100"/>
              <a:buFont typeface="Arial"/>
              <a:buNone/>
            </a:pPr>
            <a:r>
              <a:rPr lang="en-US"/>
              <a:t>- Videon katsominen</a:t>
            </a:r>
            <a:endParaRPr/>
          </a:p>
          <a:p>
            <a:pPr marL="0" lvl="0" indent="0" algn="l" rtl="0">
              <a:lnSpc>
                <a:spcPct val="115000"/>
              </a:lnSpc>
              <a:spcBef>
                <a:spcPts val="1200"/>
              </a:spcBef>
              <a:spcAft>
                <a:spcPts val="0"/>
              </a:spcAft>
              <a:buClr>
                <a:schemeClr val="dk1"/>
              </a:buClr>
              <a:buSzPts val="1100"/>
              <a:buFont typeface="Arial"/>
              <a:buNone/>
            </a:pPr>
            <a:r>
              <a:rPr lang="en-US"/>
              <a:t>- Resurssin tai whitepaperin lataaminen</a:t>
            </a:r>
            <a:endParaRPr/>
          </a:p>
          <a:p>
            <a:pPr marL="0" lvl="0" indent="0" algn="l" rtl="0">
              <a:lnSpc>
                <a:spcPct val="115000"/>
              </a:lnSpc>
              <a:spcBef>
                <a:spcPts val="1200"/>
              </a:spcBef>
              <a:spcAft>
                <a:spcPts val="0"/>
              </a:spcAft>
              <a:buClr>
                <a:schemeClr val="dk1"/>
              </a:buClr>
              <a:buSzPts val="1100"/>
              <a:buFont typeface="Arial"/>
              <a:buNone/>
            </a:pPr>
            <a:r>
              <a:rPr lang="en-US"/>
              <a:t>- Tietyn CTA-painikkeen napsauttaminen</a:t>
            </a:r>
            <a:endParaRPr/>
          </a:p>
          <a:p>
            <a:pPr marL="0" lvl="0" indent="0" algn="l" rtl="0">
              <a:lnSpc>
                <a:spcPct val="115000"/>
              </a:lnSpc>
              <a:spcBef>
                <a:spcPts val="1200"/>
              </a:spcBef>
              <a:spcAft>
                <a:spcPts val="0"/>
              </a:spcAft>
              <a:buClr>
                <a:schemeClr val="dk1"/>
              </a:buClr>
              <a:buSzPts val="1100"/>
              <a:buFont typeface="Arial"/>
              <a:buNone/>
            </a:pPr>
            <a:r>
              <a:rPr lang="en-US"/>
              <a:t>- Tietyn ajan viettäminen sivulla tai sivustolla</a:t>
            </a:r>
            <a:endParaRPr/>
          </a:p>
          <a:p>
            <a:pPr marL="0" lvl="0" indent="0" algn="l" rtl="0">
              <a:lnSpc>
                <a:spcPct val="115000"/>
              </a:lnSpc>
              <a:spcBef>
                <a:spcPts val="1200"/>
              </a:spcBef>
              <a:spcAft>
                <a:spcPts val="0"/>
              </a:spcAft>
              <a:buClr>
                <a:schemeClr val="dk1"/>
              </a:buClr>
              <a:buSzPts val="1100"/>
              <a:buFont typeface="Arial"/>
              <a:buNone/>
            </a:pPr>
            <a:r>
              <a:rPr lang="en-US"/>
              <a:t>Mikrokonversiot ovat tärkeitä, koska ne antavat oivalluksia käyttäjien käyttäytymisestä, osallistumisesta ja tietyn verkkosivuston ominaisuuden tai sisällön tehokkuudesta. Vaikka ne eivät ehkä johda suoraan myyntiin tai pääkonversiotavoitteeseen, ne edistävät kokonaiskäyttäjäpolkua ja voivat lopulta johtaa makrokonversioihin.</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Makrokonversiot: Makrokonversiot ovat verkkosivuston tai verkkoliiketoiminnan päätavoitteita, korkean arvon toimia tai tavoitteita. Nämä konversiot edustavat tyypillisesti lopullisia tavoitteita tai haluttuja lopputuloksia. Esimerkkejä makrokonversioista ovat:</a:t>
            </a:r>
            <a:endParaRPr/>
          </a:p>
          <a:p>
            <a:pPr marL="0" lvl="0" indent="0" algn="l" rtl="0">
              <a:lnSpc>
                <a:spcPct val="115000"/>
              </a:lnSpc>
              <a:spcBef>
                <a:spcPts val="1200"/>
              </a:spcBef>
              <a:spcAft>
                <a:spcPts val="0"/>
              </a:spcAft>
              <a:buClr>
                <a:schemeClr val="dk1"/>
              </a:buClr>
              <a:buSzPts val="1100"/>
              <a:buFont typeface="Arial"/>
              <a:buNone/>
            </a:pPr>
            <a:r>
              <a:rPr lang="en-US"/>
              <a:t>- Ostoksen tekeminen</a:t>
            </a:r>
            <a:endParaRPr/>
          </a:p>
          <a:p>
            <a:pPr marL="0" lvl="0" indent="0" algn="l" rtl="0">
              <a:lnSpc>
                <a:spcPct val="115000"/>
              </a:lnSpc>
              <a:spcBef>
                <a:spcPts val="1200"/>
              </a:spcBef>
              <a:spcAft>
                <a:spcPts val="0"/>
              </a:spcAft>
              <a:buClr>
                <a:schemeClr val="dk1"/>
              </a:buClr>
              <a:buSzPts val="1100"/>
              <a:buFont typeface="Arial"/>
              <a:buNone/>
            </a:pPr>
            <a:r>
              <a:rPr lang="en-US"/>
              <a:t>- Liidin luontilomakkeen lähettäminen</a:t>
            </a:r>
            <a:endParaRPr/>
          </a:p>
          <a:p>
            <a:pPr marL="0" lvl="0" indent="0" algn="l" rtl="0">
              <a:lnSpc>
                <a:spcPct val="115000"/>
              </a:lnSpc>
              <a:spcBef>
                <a:spcPts val="1200"/>
              </a:spcBef>
              <a:spcAft>
                <a:spcPts val="0"/>
              </a:spcAft>
              <a:buClr>
                <a:schemeClr val="dk1"/>
              </a:buClr>
              <a:buSzPts val="1100"/>
              <a:buFont typeface="Arial"/>
              <a:buNone/>
            </a:pPr>
            <a:r>
              <a:rPr lang="en-US"/>
              <a:t>- Maksulliseen tilaukseen tai jäsenyyteen rekisteröityminen</a:t>
            </a:r>
            <a:endParaRPr/>
          </a:p>
          <a:p>
            <a:pPr marL="0" lvl="0" indent="0" algn="l" rtl="0">
              <a:lnSpc>
                <a:spcPct val="115000"/>
              </a:lnSpc>
              <a:spcBef>
                <a:spcPts val="1200"/>
              </a:spcBef>
              <a:spcAft>
                <a:spcPts val="0"/>
              </a:spcAft>
              <a:buClr>
                <a:schemeClr val="dk1"/>
              </a:buClr>
              <a:buSzPts val="1100"/>
              <a:buFont typeface="Arial"/>
              <a:buNone/>
            </a:pPr>
            <a:r>
              <a:rPr lang="en-US"/>
              <a:t>- Demotilauksen tai konsultaation pyytäminen</a:t>
            </a:r>
            <a:endParaRPr/>
          </a:p>
          <a:p>
            <a:pPr marL="0" lvl="0" indent="0" algn="l" rtl="0">
              <a:lnSpc>
                <a:spcPct val="115000"/>
              </a:lnSpc>
              <a:spcBef>
                <a:spcPts val="1200"/>
              </a:spcBef>
              <a:spcAft>
                <a:spcPts val="0"/>
              </a:spcAft>
              <a:buClr>
                <a:schemeClr val="dk1"/>
              </a:buClr>
              <a:buSzPts val="1100"/>
              <a:buFont typeface="Arial"/>
              <a:buNone/>
            </a:pPr>
            <a:r>
              <a:rPr lang="en-US"/>
              <a:t>- Varauksen tai varauksen tekeminen</a:t>
            </a:r>
            <a:endParaRPr/>
          </a:p>
          <a:p>
            <a:pPr marL="0" lvl="0" indent="0" algn="l" rtl="0">
              <a:lnSpc>
                <a:spcPct val="115000"/>
              </a:lnSpc>
              <a:spcBef>
                <a:spcPts val="1200"/>
              </a:spcBef>
              <a:spcAft>
                <a:spcPts val="0"/>
              </a:spcAft>
              <a:buClr>
                <a:schemeClr val="dk1"/>
              </a:buClr>
              <a:buSzPts val="1100"/>
              <a:buFont typeface="Arial"/>
              <a:buNone/>
            </a:pPr>
            <a:r>
              <a:rPr lang="en-US"/>
              <a:t>Makrokonversiot liittyvät suoraan liiketoiminnan päämääriin ja tulonhankintaan. Makrokonversioiden seuranta mahdollistaa yrityksille niiden yleisen konversiotunnelin, markkinointikampanjoiden ja käyttäjäkokemuksen onnistumisen arvioinnin.</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Sekä mikro- että makrokonversiot ovat olennaisia kokonaisvaltaisen ymmärryksen kannalta verkkosivuston suorituskyvystä ja käyttäjien käyttäytymisestä. Vaikka makrokonversiot edustavat lopullista tavoitetta, mikrokonversiot tarjoavat oivalluksia käyttäjäpolusta, osallistumisesta ja erilaisten kosketuspisteiden ja vuorovaikutusten tehokkuudesta verkkosivustolla. Molempien konversioiden analysointi auttaa yrityksiä tunnistamaan optimointimahdollisuuksia, parantamaan käyttäjäkokemusta ja lisäämään kokonaiskonversioprosenttia.</a:t>
            </a:r>
            <a:endParaRPr/>
          </a:p>
          <a:p>
            <a:pPr marL="0" lvl="0" indent="0" algn="l" rtl="0">
              <a:lnSpc>
                <a:spcPct val="115000"/>
              </a:lnSpc>
              <a:spcBef>
                <a:spcPts val="1200"/>
              </a:spcBef>
              <a:spcAft>
                <a:spcPts val="120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9" name="Google Shape;509;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8" name="Google Shape;518;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7" name="Google Shape;527;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6" name="Google Shape;536;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5" name="Google Shape;545;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63"/>
          <p:cNvSpPr txBox="1">
            <a:spLocks noGrp="1"/>
          </p:cNvSpPr>
          <p:nvPr>
            <p:ph type="ctrTitle"/>
          </p:nvPr>
        </p:nvSpPr>
        <p:spPr>
          <a:xfrm>
            <a:off x="851520" y="2656925"/>
            <a:ext cx="7945211" cy="251255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7" name="Google Shape;17;p63"/>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63"/>
          <p:cNvPicPr preferRelativeResize="0"/>
          <p:nvPr/>
        </p:nvPicPr>
        <p:blipFill rotWithShape="1">
          <a:blip r:embed="rId3">
            <a:alphaModFix/>
          </a:blip>
          <a:srcRect t="2266" b="2265"/>
          <a:stretch/>
        </p:blipFill>
        <p:spPr>
          <a:xfrm>
            <a:off x="628000" y="623199"/>
            <a:ext cx="2958477" cy="1098780"/>
          </a:xfrm>
          <a:prstGeom prst="rect">
            <a:avLst/>
          </a:prstGeom>
          <a:noFill/>
          <a:ln>
            <a:noFill/>
          </a:ln>
        </p:spPr>
      </p:pic>
      <p:sp>
        <p:nvSpPr>
          <p:cNvPr id="19" name="Google Shape;19;p63"/>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20" name="Google Shape;20;p63"/>
          <p:cNvPicPr preferRelativeResize="0"/>
          <p:nvPr/>
        </p:nvPicPr>
        <p:blipFill rotWithShape="1">
          <a:blip r:embed="rId4">
            <a:alphaModFix/>
          </a:blip>
          <a:srcRect l="3024" r="3022"/>
          <a:stretch/>
        </p:blipFill>
        <p:spPr>
          <a:xfrm>
            <a:off x="433193" y="6037499"/>
            <a:ext cx="2650539" cy="586800"/>
          </a:xfrm>
          <a:prstGeom prst="rect">
            <a:avLst/>
          </a:prstGeom>
          <a:noFill/>
          <a:ln>
            <a:noFill/>
          </a:ln>
        </p:spPr>
      </p:pic>
      <p:pic>
        <p:nvPicPr>
          <p:cNvPr id="21" name="Google Shape;21;p63"/>
          <p:cNvPicPr preferRelativeResize="0"/>
          <p:nvPr/>
        </p:nvPicPr>
        <p:blipFill rotWithShape="1">
          <a:blip r:embed="rId5">
            <a:alphaModFix/>
          </a:blip>
          <a:srcRect/>
          <a:stretch/>
        </p:blipFill>
        <p:spPr>
          <a:xfrm>
            <a:off x="6096001" y="5914443"/>
            <a:ext cx="1033876" cy="730176"/>
          </a:xfrm>
          <a:prstGeom prst="rect">
            <a:avLst/>
          </a:prstGeom>
          <a:noFill/>
          <a:ln>
            <a:noFill/>
          </a:ln>
        </p:spPr>
      </p:pic>
      <p:pic>
        <p:nvPicPr>
          <p:cNvPr id="22" name="Google Shape;22;p63"/>
          <p:cNvPicPr preferRelativeResize="0"/>
          <p:nvPr/>
        </p:nvPicPr>
        <p:blipFill rotWithShape="1">
          <a:blip r:embed="rId6">
            <a:alphaModFix/>
          </a:blip>
          <a:srcRect/>
          <a:stretch/>
        </p:blipFill>
        <p:spPr>
          <a:xfrm>
            <a:off x="7429700" y="6075795"/>
            <a:ext cx="1144197" cy="470599"/>
          </a:xfrm>
          <a:prstGeom prst="rect">
            <a:avLst/>
          </a:prstGeom>
          <a:noFill/>
          <a:ln>
            <a:noFill/>
          </a:ln>
        </p:spPr>
      </p:pic>
      <p:pic>
        <p:nvPicPr>
          <p:cNvPr id="23" name="Google Shape;23;p63"/>
          <p:cNvPicPr preferRelativeResize="0"/>
          <p:nvPr/>
        </p:nvPicPr>
        <p:blipFill rotWithShape="1">
          <a:blip r:embed="rId7">
            <a:alphaModFix/>
          </a:blip>
          <a:srcRect/>
          <a:stretch/>
        </p:blipFill>
        <p:spPr>
          <a:xfrm>
            <a:off x="8967215" y="6079990"/>
            <a:ext cx="1127044" cy="494549"/>
          </a:xfrm>
          <a:prstGeom prst="rect">
            <a:avLst/>
          </a:prstGeom>
          <a:noFill/>
          <a:ln>
            <a:noFill/>
          </a:ln>
        </p:spPr>
      </p:pic>
      <p:pic>
        <p:nvPicPr>
          <p:cNvPr id="24" name="Google Shape;24;p63"/>
          <p:cNvPicPr preferRelativeResize="0"/>
          <p:nvPr/>
        </p:nvPicPr>
        <p:blipFill rotWithShape="1">
          <a:blip r:embed="rId8">
            <a:alphaModFix/>
          </a:blip>
          <a:srcRect/>
          <a:stretch/>
        </p:blipFill>
        <p:spPr>
          <a:xfrm>
            <a:off x="10411237" y="5924019"/>
            <a:ext cx="1425031" cy="649815"/>
          </a:xfrm>
          <a:prstGeom prst="rect">
            <a:avLst/>
          </a:prstGeom>
          <a:noFill/>
          <a:ln>
            <a:noFill/>
          </a:ln>
        </p:spPr>
      </p:pic>
    </p:spTree>
    <p:extLst>
      <p:ext uri="{BB962C8B-B14F-4D97-AF65-F5344CB8AC3E}">
        <p14:creationId xmlns:p14="http://schemas.microsoft.com/office/powerpoint/2010/main" val="1226568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a:alphaModFix/>
          </a:blip>
          <a:srcRect r="63278"/>
          <a:stretch/>
        </p:blipFill>
        <p:spPr>
          <a:xfrm>
            <a:off x="10166419" y="270126"/>
            <a:ext cx="1698957" cy="651223"/>
          </a:xfrm>
          <a:prstGeom prst="rect">
            <a:avLst/>
          </a:prstGeom>
          <a:noFill/>
          <a:ln>
            <a:noFill/>
          </a:ln>
        </p:spPr>
      </p:pic>
      <p:pic>
        <p:nvPicPr>
          <p:cNvPr id="27" name="Google Shape;27;p64"/>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28" name="Google Shape;28;p64"/>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3345751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Title and Content 2">
    <p:spTree>
      <p:nvGrpSpPr>
        <p:cNvPr id="1" name="Shape 29"/>
        <p:cNvGrpSpPr/>
        <p:nvPr/>
      </p:nvGrpSpPr>
      <p:grpSpPr>
        <a:xfrm>
          <a:off x="0" y="0"/>
          <a:ext cx="0" cy="0"/>
          <a:chOff x="0" y="0"/>
          <a:chExt cx="0" cy="0"/>
        </a:xfrm>
      </p:grpSpPr>
      <p:pic>
        <p:nvPicPr>
          <p:cNvPr id="30" name="Google Shape;30;p65" descr="A picture containing shape  Description automatically generated"/>
          <p:cNvPicPr preferRelativeResize="0"/>
          <p:nvPr/>
        </p:nvPicPr>
        <p:blipFill rotWithShape="1">
          <a:blip r:embed="rId2">
            <a:alphaModFix amt="27000"/>
          </a:blip>
          <a:srcRect/>
          <a:stretch/>
        </p:blipFill>
        <p:spPr>
          <a:xfrm>
            <a:off x="7944188" y="2718434"/>
            <a:ext cx="5007393" cy="4583039"/>
          </a:xfrm>
          <a:prstGeom prst="rect">
            <a:avLst/>
          </a:prstGeom>
          <a:noFill/>
          <a:ln>
            <a:noFill/>
          </a:ln>
        </p:spPr>
      </p:pic>
      <p:pic>
        <p:nvPicPr>
          <p:cNvPr id="31" name="Google Shape;31;p65"/>
          <p:cNvPicPr preferRelativeResize="0"/>
          <p:nvPr/>
        </p:nvPicPr>
        <p:blipFill rotWithShape="1">
          <a:blip r:embed="rId3">
            <a:alphaModFix/>
          </a:blip>
          <a:srcRect r="63278"/>
          <a:stretch/>
        </p:blipFill>
        <p:spPr>
          <a:xfrm>
            <a:off x="10166419" y="270126"/>
            <a:ext cx="1698957" cy="651223"/>
          </a:xfrm>
          <a:prstGeom prst="rect">
            <a:avLst/>
          </a:prstGeom>
          <a:noFill/>
          <a:ln>
            <a:noFill/>
          </a:ln>
        </p:spPr>
      </p:pic>
      <p:sp>
        <p:nvSpPr>
          <p:cNvPr id="32" name="Google Shape;32;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838200" y="1825625"/>
            <a:ext cx="10515600" cy="511382"/>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a:alphaModFix/>
          </a:blip>
          <a:srcRect/>
          <a:stretch/>
        </p:blipFill>
        <p:spPr>
          <a:xfrm>
            <a:off x="-111760" y="6526663"/>
            <a:ext cx="12405360" cy="507896"/>
          </a:xfrm>
          <a:prstGeom prst="rect">
            <a:avLst/>
          </a:prstGeom>
          <a:noFill/>
          <a:ln>
            <a:noFill/>
          </a:ln>
        </p:spPr>
      </p:pic>
      <p:pic>
        <p:nvPicPr>
          <p:cNvPr id="35" name="Google Shape;35;p65"/>
          <p:cNvPicPr preferRelativeResize="0"/>
          <p:nvPr/>
        </p:nvPicPr>
        <p:blipFill rotWithShape="1">
          <a:blip r:embed="rId5">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3789069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66"/>
          <p:cNvSpPr txBox="1">
            <a:spLocks noGrp="1"/>
          </p:cNvSpPr>
          <p:nvPr>
            <p:ph type="title"/>
          </p:nvPr>
        </p:nvSpPr>
        <p:spPr>
          <a:xfrm>
            <a:off x="838201"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6"/>
          <p:cNvSpPr txBox="1">
            <a:spLocks noGrp="1"/>
          </p:cNvSpPr>
          <p:nvPr>
            <p:ph type="body" idx="1"/>
          </p:nvPr>
        </p:nvSpPr>
        <p:spPr>
          <a:xfrm>
            <a:off x="5311235" y="910533"/>
            <a:ext cx="6141711" cy="497532"/>
          </a:xfrm>
          <a:prstGeom prst="rect">
            <a:avLst/>
          </a:prstGeom>
          <a:noFill/>
          <a:ln>
            <a:noFill/>
          </a:ln>
        </p:spPr>
        <p:txBody>
          <a:bodyPr spcFirstLastPara="1" wrap="square" lIns="91425" tIns="45700" rIns="91425" bIns="45700" anchor="t" anchorCtr="0">
            <a:spAutoFit/>
          </a:bodyPr>
          <a:lstStyle>
            <a:lvl1pPr marL="609585" lvl="0" indent="-431789" algn="l">
              <a:lnSpc>
                <a:spcPct val="90000"/>
              </a:lnSpc>
              <a:spcBef>
                <a:spcPts val="1000"/>
              </a:spcBef>
              <a:spcAft>
                <a:spcPts val="0"/>
              </a:spcAft>
              <a:buClr>
                <a:schemeClr val="lt1"/>
              </a:buClr>
              <a:buSzPts val="1500"/>
              <a:buFont typeface="Calibri"/>
              <a:buAutoNum type="arabicPeriod"/>
              <a:defRPr sz="2000" b="0">
                <a:solidFill>
                  <a:schemeClr val="lt1"/>
                </a:solidFill>
                <a:latin typeface="Arial"/>
                <a:ea typeface="Arial"/>
                <a:cs typeface="Arial"/>
                <a:sym typeface="Arial"/>
              </a:defRPr>
            </a:lvl1pPr>
            <a:lvl2pPr marL="1219170" lvl="1" indent="-419090" algn="l">
              <a:lnSpc>
                <a:spcPct val="90000"/>
              </a:lnSpc>
              <a:spcBef>
                <a:spcPts val="500"/>
              </a:spcBef>
              <a:spcAft>
                <a:spcPts val="0"/>
              </a:spcAft>
              <a:buClr>
                <a:schemeClr val="lt1"/>
              </a:buClr>
              <a:buSzPts val="1350"/>
              <a:buFont typeface="Calibri"/>
              <a:buAutoNum type="arabicPeriod"/>
              <a:defRPr sz="1800">
                <a:solidFill>
                  <a:schemeClr val="lt1"/>
                </a:solidFill>
                <a:latin typeface="Arial"/>
                <a:ea typeface="Arial"/>
                <a:cs typeface="Arial"/>
                <a:sym typeface="Arial"/>
              </a:defRPr>
            </a:lvl2pPr>
            <a:lvl3pPr marL="1828754" lvl="2" indent="-406390" algn="l">
              <a:lnSpc>
                <a:spcPct val="90000"/>
              </a:lnSpc>
              <a:spcBef>
                <a:spcPts val="500"/>
              </a:spcBef>
              <a:spcAft>
                <a:spcPts val="0"/>
              </a:spcAft>
              <a:buClr>
                <a:schemeClr val="lt1"/>
              </a:buClr>
              <a:buSzPts val="1200"/>
              <a:buFont typeface="Calibri"/>
              <a:buAutoNum type="arabicPeriod"/>
              <a:defRPr sz="1600">
                <a:solidFill>
                  <a:schemeClr val="lt1"/>
                </a:solidFill>
                <a:latin typeface="Arial"/>
                <a:ea typeface="Arial"/>
                <a:cs typeface="Arial"/>
                <a:sym typeface="Arial"/>
              </a:defRPr>
            </a:lvl3pPr>
            <a:lvl4pPr marL="2438339" lvl="3" indent="-393690" algn="l">
              <a:lnSpc>
                <a:spcPct val="90000"/>
              </a:lnSpc>
              <a:spcBef>
                <a:spcPts val="500"/>
              </a:spcBef>
              <a:spcAft>
                <a:spcPts val="0"/>
              </a:spcAft>
              <a:buClr>
                <a:schemeClr val="lt1"/>
              </a:buClr>
              <a:buSzPts val="1050"/>
              <a:buFont typeface="Calibri"/>
              <a:buAutoNum type="arabicPeriod"/>
              <a:defRPr sz="1400">
                <a:solidFill>
                  <a:schemeClr val="lt1"/>
                </a:solidFill>
                <a:latin typeface="Arial"/>
                <a:ea typeface="Arial"/>
                <a:cs typeface="Arial"/>
                <a:sym typeface="Arial"/>
              </a:defRPr>
            </a:lvl4pPr>
            <a:lvl5pPr marL="3047924" lvl="4" indent="-393690" algn="l">
              <a:lnSpc>
                <a:spcPct val="90000"/>
              </a:lnSpc>
              <a:spcBef>
                <a:spcPts val="500"/>
              </a:spcBef>
              <a:spcAft>
                <a:spcPts val="0"/>
              </a:spcAft>
              <a:buClr>
                <a:schemeClr val="lt1"/>
              </a:buClr>
              <a:buSzPts val="1050"/>
              <a:buFont typeface="Calibri"/>
              <a:buAutoNum type="arabicPeriod"/>
              <a:defRPr sz="1400">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39" name="Google Shape;39;p66"/>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66"/>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41" name="Google Shape;41;p66"/>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42" name="Google Shape;42;p66"/>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43" name="Google Shape;43;p66"/>
          <p:cNvPicPr preferRelativeResize="0"/>
          <p:nvPr/>
        </p:nvPicPr>
        <p:blipFill rotWithShape="1">
          <a:blip r:embed="rId6">
            <a:alphaModFix/>
          </a:blip>
          <a:srcRect l="3024" r="3022"/>
          <a:stretch/>
        </p:blipFill>
        <p:spPr>
          <a:xfrm>
            <a:off x="2263456" y="6037499"/>
            <a:ext cx="2650539" cy="586800"/>
          </a:xfrm>
          <a:prstGeom prst="rect">
            <a:avLst/>
          </a:prstGeom>
          <a:noFill/>
          <a:ln>
            <a:noFill/>
          </a:ln>
        </p:spPr>
      </p:pic>
      <p:pic>
        <p:nvPicPr>
          <p:cNvPr id="44" name="Google Shape;44;p66"/>
          <p:cNvPicPr preferRelativeResize="0"/>
          <p:nvPr/>
        </p:nvPicPr>
        <p:blipFill rotWithShape="1">
          <a:blip r:embed="rId7">
            <a:alphaModFix/>
          </a:blip>
          <a:srcRect r="63278"/>
          <a:stretch/>
        </p:blipFill>
        <p:spPr>
          <a:xfrm>
            <a:off x="282250" y="6005289"/>
            <a:ext cx="1698957" cy="651223"/>
          </a:xfrm>
          <a:prstGeom prst="rect">
            <a:avLst/>
          </a:prstGeom>
          <a:noFill/>
          <a:ln>
            <a:noFill/>
          </a:ln>
        </p:spPr>
      </p:pic>
      <p:cxnSp>
        <p:nvCxnSpPr>
          <p:cNvPr id="45" name="Google Shape;45;p66"/>
          <p:cNvCxnSpPr/>
          <p:nvPr/>
        </p:nvCxnSpPr>
        <p:spPr>
          <a:xfrm rot="10800000">
            <a:off x="4977749" y="916442"/>
            <a:ext cx="0" cy="406703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66"/>
          <p:cNvPicPr preferRelativeResize="0"/>
          <p:nvPr/>
        </p:nvPicPr>
        <p:blipFill rotWithShape="1">
          <a:blip r:embed="rId8">
            <a:alphaModFix/>
          </a:blip>
          <a:srcRect/>
          <a:stretch/>
        </p:blipFill>
        <p:spPr>
          <a:xfrm>
            <a:off x="10411237" y="5924019"/>
            <a:ext cx="1425031" cy="649815"/>
          </a:xfrm>
          <a:prstGeom prst="rect">
            <a:avLst/>
          </a:prstGeom>
          <a:noFill/>
          <a:ln>
            <a:noFill/>
          </a:ln>
        </p:spPr>
      </p:pic>
    </p:spTree>
    <p:extLst>
      <p:ext uri="{BB962C8B-B14F-4D97-AF65-F5344CB8AC3E}">
        <p14:creationId xmlns:p14="http://schemas.microsoft.com/office/powerpoint/2010/main" val="446439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1120778" y="911921"/>
            <a:ext cx="5231151"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1120777" y="417327"/>
            <a:ext cx="8818739" cy="571438"/>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400"/>
              <a:buNone/>
              <a:defRPr sz="32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54" name="Google Shape;54;p68"/>
          <p:cNvSpPr txBox="1">
            <a:spLocks noGrp="1"/>
          </p:cNvSpPr>
          <p:nvPr>
            <p:ph type="body" idx="2"/>
          </p:nvPr>
        </p:nvSpPr>
        <p:spPr>
          <a:xfrm>
            <a:off x="1120777" y="1179731"/>
            <a:ext cx="8818739" cy="3781711"/>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55" name="Google Shape;55;p68"/>
          <p:cNvSpPr/>
          <p:nvPr/>
        </p:nvSpPr>
        <p:spPr>
          <a:xfrm rot="10800000" flipH="1">
            <a:off x="0" y="6074229"/>
            <a:ext cx="12192000" cy="884711"/>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a:alphaModFix/>
          </a:blip>
          <a:srcRect r="63278"/>
          <a:stretch/>
        </p:blipFill>
        <p:spPr>
          <a:xfrm>
            <a:off x="10359312" y="6190973"/>
            <a:ext cx="1698957" cy="651223"/>
          </a:xfrm>
          <a:prstGeom prst="rect">
            <a:avLst/>
          </a:prstGeom>
          <a:noFill/>
          <a:ln>
            <a:noFill/>
          </a:ln>
        </p:spPr>
      </p:pic>
      <p:pic>
        <p:nvPicPr>
          <p:cNvPr id="57" name="Google Shape;57;p68"/>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2139019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a:alphaModFix/>
          </a:blip>
          <a:srcRect r="63278"/>
          <a:stretch/>
        </p:blipFill>
        <p:spPr>
          <a:xfrm>
            <a:off x="10246420" y="5916886"/>
            <a:ext cx="1698957" cy="651223"/>
          </a:xfrm>
          <a:prstGeom prst="rect">
            <a:avLst/>
          </a:prstGeom>
          <a:noFill/>
          <a:ln>
            <a:noFill/>
          </a:ln>
        </p:spPr>
      </p:pic>
      <p:sp>
        <p:nvSpPr>
          <p:cNvPr id="60" name="Google Shape;60;p69"/>
          <p:cNvSpPr txBox="1">
            <a:spLocks noGrp="1"/>
          </p:cNvSpPr>
          <p:nvPr>
            <p:ph type="title"/>
          </p:nvPr>
        </p:nvSpPr>
        <p:spPr>
          <a:xfrm>
            <a:off x="838201"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838201" y="2371033"/>
            <a:ext cx="5422900" cy="2987675"/>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63" name="Google Shape;63;p69"/>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1308833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1120777" y="1134957"/>
            <a:ext cx="2968832" cy="181103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1150761" y="3419590"/>
            <a:ext cx="8818739" cy="516039"/>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100"/>
              <a:buNone/>
              <a:defRPr sz="28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68" name="Google Shape;68;p71"/>
          <p:cNvSpPr txBox="1">
            <a:spLocks noGrp="1"/>
          </p:cNvSpPr>
          <p:nvPr>
            <p:ph type="body" idx="2"/>
          </p:nvPr>
        </p:nvSpPr>
        <p:spPr>
          <a:xfrm>
            <a:off x="1150761" y="3975603"/>
            <a:ext cx="8818739" cy="968428"/>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69" name="Google Shape;69;p71"/>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70" name="Google Shape;70;p71"/>
          <p:cNvCxnSpPr/>
          <p:nvPr/>
        </p:nvCxnSpPr>
        <p:spPr>
          <a:xfrm rot="10800000">
            <a:off x="1120778" y="2945995"/>
            <a:ext cx="5231151"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72" name="Google Shape;72;p71"/>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73" name="Google Shape;73;p71"/>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74" name="Google Shape;74;p71"/>
          <p:cNvPicPr preferRelativeResize="0"/>
          <p:nvPr/>
        </p:nvPicPr>
        <p:blipFill rotWithShape="1">
          <a:blip r:embed="rId6">
            <a:alphaModFix/>
          </a:blip>
          <a:srcRect r="63278"/>
          <a:stretch/>
        </p:blipFill>
        <p:spPr>
          <a:xfrm>
            <a:off x="282250" y="6005289"/>
            <a:ext cx="1698957" cy="651223"/>
          </a:xfrm>
          <a:prstGeom prst="rect">
            <a:avLst/>
          </a:prstGeom>
          <a:noFill/>
          <a:ln>
            <a:noFill/>
          </a:ln>
        </p:spPr>
      </p:pic>
      <p:pic>
        <p:nvPicPr>
          <p:cNvPr id="75" name="Google Shape;75;p71"/>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76" name="Google Shape;76;p71"/>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1944669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1120777" y="1134957"/>
            <a:ext cx="2968832" cy="181103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1150761" y="3419590"/>
            <a:ext cx="8818739" cy="516039"/>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100"/>
              <a:buNone/>
              <a:defRPr sz="28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80" name="Google Shape;80;p72"/>
          <p:cNvSpPr txBox="1">
            <a:spLocks noGrp="1"/>
          </p:cNvSpPr>
          <p:nvPr>
            <p:ph type="body" idx="2"/>
          </p:nvPr>
        </p:nvSpPr>
        <p:spPr>
          <a:xfrm>
            <a:off x="1150761" y="3975603"/>
            <a:ext cx="8818739" cy="968428"/>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81" name="Google Shape;81;p72"/>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82" name="Google Shape;82;p72"/>
          <p:cNvCxnSpPr/>
          <p:nvPr/>
        </p:nvCxnSpPr>
        <p:spPr>
          <a:xfrm rot="10800000">
            <a:off x="1120778" y="2945995"/>
            <a:ext cx="5231151"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84" name="Google Shape;84;p72"/>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85" name="Google Shape;85;p72"/>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86" name="Google Shape;86;p72"/>
          <p:cNvPicPr preferRelativeResize="0"/>
          <p:nvPr/>
        </p:nvPicPr>
        <p:blipFill rotWithShape="1">
          <a:blip r:embed="rId6">
            <a:alphaModFix/>
          </a:blip>
          <a:srcRect r="63278"/>
          <a:stretch/>
        </p:blipFill>
        <p:spPr>
          <a:xfrm>
            <a:off x="282250" y="6005289"/>
            <a:ext cx="1698957" cy="651223"/>
          </a:xfrm>
          <a:prstGeom prst="rect">
            <a:avLst/>
          </a:prstGeom>
          <a:noFill/>
          <a:ln>
            <a:noFill/>
          </a:ln>
        </p:spPr>
      </p:pic>
      <p:pic>
        <p:nvPicPr>
          <p:cNvPr id="87" name="Google Shape;87;p72"/>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88" name="Google Shape;88;p72"/>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3721558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1120777" y="1134957"/>
            <a:ext cx="2968832" cy="181103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1150761" y="3419590"/>
            <a:ext cx="8818739" cy="516039"/>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100"/>
              <a:buNone/>
              <a:defRPr sz="28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92" name="Google Shape;92;p73"/>
          <p:cNvSpPr txBox="1">
            <a:spLocks noGrp="1"/>
          </p:cNvSpPr>
          <p:nvPr>
            <p:ph type="body" idx="2"/>
          </p:nvPr>
        </p:nvSpPr>
        <p:spPr>
          <a:xfrm>
            <a:off x="1150761" y="3975603"/>
            <a:ext cx="8818739" cy="968428"/>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93" name="Google Shape;93;p73"/>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94" name="Google Shape;94;p73"/>
          <p:cNvCxnSpPr/>
          <p:nvPr/>
        </p:nvCxnSpPr>
        <p:spPr>
          <a:xfrm rot="10800000">
            <a:off x="1120778" y="2945995"/>
            <a:ext cx="5231151"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96" name="Google Shape;96;p73"/>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97" name="Google Shape;97;p73"/>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98" name="Google Shape;98;p73"/>
          <p:cNvPicPr preferRelativeResize="0"/>
          <p:nvPr/>
        </p:nvPicPr>
        <p:blipFill rotWithShape="1">
          <a:blip r:embed="rId6">
            <a:alphaModFix/>
          </a:blip>
          <a:srcRect r="63278"/>
          <a:stretch/>
        </p:blipFill>
        <p:spPr>
          <a:xfrm>
            <a:off x="282250" y="6005289"/>
            <a:ext cx="1698957" cy="651223"/>
          </a:xfrm>
          <a:prstGeom prst="rect">
            <a:avLst/>
          </a:prstGeom>
          <a:noFill/>
          <a:ln>
            <a:noFill/>
          </a:ln>
        </p:spPr>
      </p:pic>
      <p:pic>
        <p:nvPicPr>
          <p:cNvPr id="99" name="Google Shape;99;p73"/>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100" name="Google Shape;100;p73"/>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3257167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1120777" y="433106"/>
            <a:ext cx="8818739" cy="571438"/>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400"/>
              <a:buNone/>
              <a:defRPr sz="32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103" name="Google Shape;103;p74"/>
          <p:cNvSpPr txBox="1">
            <a:spLocks noGrp="1"/>
          </p:cNvSpPr>
          <p:nvPr>
            <p:ph type="body" idx="2"/>
          </p:nvPr>
        </p:nvSpPr>
        <p:spPr>
          <a:xfrm>
            <a:off x="1120777" y="1183690"/>
            <a:ext cx="8818739" cy="3817815"/>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104" name="Google Shape;104;p74"/>
          <p:cNvSpPr/>
          <p:nvPr/>
        </p:nvSpPr>
        <p:spPr>
          <a:xfrm rot="10800000" flipH="1">
            <a:off x="0" y="6074229"/>
            <a:ext cx="12192000" cy="884711"/>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105" name="Google Shape;105;p74"/>
          <p:cNvCxnSpPr/>
          <p:nvPr/>
        </p:nvCxnSpPr>
        <p:spPr>
          <a:xfrm rot="10800000">
            <a:off x="1120778" y="930583"/>
            <a:ext cx="5231151"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a:alphaModFix/>
          </a:blip>
          <a:srcRect r="63278"/>
          <a:stretch/>
        </p:blipFill>
        <p:spPr>
          <a:xfrm>
            <a:off x="10359312" y="6190973"/>
            <a:ext cx="1698957" cy="651223"/>
          </a:xfrm>
          <a:prstGeom prst="rect">
            <a:avLst/>
          </a:prstGeom>
          <a:noFill/>
          <a:ln>
            <a:noFill/>
          </a:ln>
        </p:spPr>
      </p:pic>
      <p:pic>
        <p:nvPicPr>
          <p:cNvPr id="107" name="Google Shape;107;p74"/>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45723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1120777" y="417327"/>
            <a:ext cx="8818739" cy="571438"/>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400"/>
              <a:buNone/>
              <a:defRPr sz="32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110" name="Google Shape;110;p75"/>
          <p:cNvSpPr txBox="1">
            <a:spLocks noGrp="1"/>
          </p:cNvSpPr>
          <p:nvPr>
            <p:ph type="body" idx="2"/>
          </p:nvPr>
        </p:nvSpPr>
        <p:spPr>
          <a:xfrm>
            <a:off x="1120777" y="1179731"/>
            <a:ext cx="8818739" cy="3781711"/>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cxnSp>
        <p:nvCxnSpPr>
          <p:cNvPr id="111" name="Google Shape;111;p75"/>
          <p:cNvCxnSpPr/>
          <p:nvPr/>
        </p:nvCxnSpPr>
        <p:spPr>
          <a:xfrm rot="10800000">
            <a:off x="1120778" y="912405"/>
            <a:ext cx="5231151"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6074229"/>
            <a:ext cx="12192000" cy="884711"/>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a:alphaModFix/>
          </a:blip>
          <a:srcRect r="63278"/>
          <a:stretch/>
        </p:blipFill>
        <p:spPr>
          <a:xfrm>
            <a:off x="10359312" y="6190973"/>
            <a:ext cx="1698957" cy="651223"/>
          </a:xfrm>
          <a:prstGeom prst="rect">
            <a:avLst/>
          </a:prstGeom>
          <a:noFill/>
          <a:ln>
            <a:noFill/>
          </a:ln>
        </p:spPr>
      </p:pic>
      <p:pic>
        <p:nvPicPr>
          <p:cNvPr id="114" name="Google Shape;114;p75"/>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932848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a:alphaModFix/>
          </a:blip>
          <a:srcRect r="63278"/>
          <a:stretch/>
        </p:blipFill>
        <p:spPr>
          <a:xfrm>
            <a:off x="10166419" y="270126"/>
            <a:ext cx="1698957" cy="651223"/>
          </a:xfrm>
          <a:prstGeom prst="rect">
            <a:avLst/>
          </a:prstGeom>
          <a:noFill/>
          <a:ln>
            <a:noFill/>
          </a:ln>
        </p:spPr>
      </p:pic>
      <p:sp>
        <p:nvSpPr>
          <p:cNvPr id="117" name="Google Shape;117;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rgbClr val="161249"/>
              </a:buClr>
              <a:buSzPts val="2100"/>
              <a:buFont typeface="Arial"/>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120" name="Google Shape;120;p76"/>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37564861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a:alphaModFix/>
          </a:blip>
          <a:srcRect r="63278"/>
          <a:stretch/>
        </p:blipFill>
        <p:spPr>
          <a:xfrm>
            <a:off x="5529884" y="5916989"/>
            <a:ext cx="1698957" cy="651223"/>
          </a:xfrm>
          <a:prstGeom prst="rect">
            <a:avLst/>
          </a:prstGeom>
          <a:noFill/>
          <a:ln>
            <a:noFill/>
          </a:ln>
        </p:spPr>
      </p:pic>
      <p:sp>
        <p:nvSpPr>
          <p:cNvPr id="123" name="Google Shape;123;p77"/>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838200" y="2371033"/>
            <a:ext cx="6248400" cy="511382"/>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7429501" y="2"/>
            <a:ext cx="4762500" cy="6705599"/>
          </a:xfrm>
          <a:prstGeom prst="rect">
            <a:avLst/>
          </a:prstGeom>
          <a:solidFill>
            <a:srgbClr val="D3EEEF"/>
          </a:solidFill>
          <a:ln>
            <a:noFill/>
          </a:ln>
        </p:spPr>
      </p:sp>
      <p:pic>
        <p:nvPicPr>
          <p:cNvPr id="126" name="Google Shape;126;p77"/>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127" name="Google Shape;127;p77"/>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420428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2"/>
            <a:ext cx="12192000" cy="3428999"/>
          </a:xfrm>
          <a:prstGeom prst="rect">
            <a:avLst/>
          </a:prstGeom>
          <a:solidFill>
            <a:srgbClr val="D3EEEF"/>
          </a:solidFill>
          <a:ln>
            <a:noFill/>
          </a:ln>
        </p:spPr>
      </p:sp>
      <p:sp>
        <p:nvSpPr>
          <p:cNvPr id="130" name="Google Shape;130;p78"/>
          <p:cNvSpPr txBox="1">
            <a:spLocks noGrp="1"/>
          </p:cNvSpPr>
          <p:nvPr>
            <p:ph type="title"/>
          </p:nvPr>
        </p:nvSpPr>
        <p:spPr>
          <a:xfrm>
            <a:off x="838200" y="3674405"/>
            <a:ext cx="10541000" cy="83753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838200" y="4646874"/>
            <a:ext cx="10541000" cy="497532"/>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1500"/>
              <a:buNone/>
              <a:defRPr sz="2000">
                <a:latin typeface="Arial"/>
                <a:ea typeface="Arial"/>
                <a:cs typeface="Arial"/>
                <a:sym typeface="Arial"/>
              </a:defRPr>
            </a:lvl1pPr>
            <a:lvl2pPr marL="1219170" lvl="1" indent="-304792" algn="l">
              <a:lnSpc>
                <a:spcPct val="90000"/>
              </a:lnSpc>
              <a:spcBef>
                <a:spcPts val="500"/>
              </a:spcBef>
              <a:spcAft>
                <a:spcPts val="0"/>
              </a:spcAft>
              <a:buClr>
                <a:srgbClr val="161249"/>
              </a:buClr>
              <a:buSzPts val="1350"/>
              <a:buNone/>
              <a:defRPr sz="1800">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a:alphaModFix/>
          </a:blip>
          <a:srcRect r="63278"/>
          <a:stretch/>
        </p:blipFill>
        <p:spPr>
          <a:xfrm>
            <a:off x="10246420" y="5916886"/>
            <a:ext cx="1698957" cy="651223"/>
          </a:xfrm>
          <a:prstGeom prst="rect">
            <a:avLst/>
          </a:prstGeom>
          <a:noFill/>
          <a:ln>
            <a:noFill/>
          </a:ln>
        </p:spPr>
      </p:pic>
      <p:pic>
        <p:nvPicPr>
          <p:cNvPr id="133" name="Google Shape;133;p78"/>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134" name="Google Shape;134;p78"/>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675583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138" name="Google Shape;138;p79"/>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139" name="Google Shape;139;p79"/>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140" name="Google Shape;140;p79"/>
          <p:cNvPicPr preferRelativeResize="0"/>
          <p:nvPr/>
        </p:nvPicPr>
        <p:blipFill rotWithShape="1">
          <a:blip r:embed="rId6">
            <a:alphaModFix/>
          </a:blip>
          <a:srcRect r="63278"/>
          <a:stretch/>
        </p:blipFill>
        <p:spPr>
          <a:xfrm>
            <a:off x="282250" y="6005289"/>
            <a:ext cx="1698957" cy="651223"/>
          </a:xfrm>
          <a:prstGeom prst="rect">
            <a:avLst/>
          </a:prstGeom>
          <a:noFill/>
          <a:ln>
            <a:noFill/>
          </a:ln>
        </p:spPr>
      </p:pic>
      <p:sp>
        <p:nvSpPr>
          <p:cNvPr id="141" name="Google Shape;141;p79"/>
          <p:cNvSpPr txBox="1">
            <a:spLocks noGrp="1"/>
          </p:cNvSpPr>
          <p:nvPr>
            <p:ph type="body" idx="1"/>
          </p:nvPr>
        </p:nvSpPr>
        <p:spPr>
          <a:xfrm>
            <a:off x="838200" y="873762"/>
            <a:ext cx="5847080" cy="4013199"/>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350"/>
              <a:buNone/>
              <a:defRPr sz="1800">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200"/>
              <a:buNone/>
              <a:defRPr sz="1600">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050"/>
              <a:buNone/>
              <a:defRPr sz="1400">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050"/>
              <a:buNone/>
              <a:defRPr sz="1400">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143" name="Google Shape;143;p79"/>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2173396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tsikkodia" type="title">
  <p:cSld name="Otsikkodia">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524000" y="1041400"/>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60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524000" y="3602037"/>
            <a:ext cx="9144000" cy="552932"/>
          </a:xfrm>
          <a:prstGeom prst="rect">
            <a:avLst/>
          </a:prstGeom>
          <a:noFill/>
          <a:ln>
            <a:noFill/>
          </a:ln>
        </p:spPr>
        <p:txBody>
          <a:bodyPr spcFirstLastPara="1" wrap="square" lIns="91425" tIns="45700" rIns="91425" bIns="45700" anchor="t" anchorCtr="0">
            <a:spAutoFit/>
          </a:bodyPr>
          <a:lstStyle>
            <a:lvl1pPr lvl="0" algn="ctr">
              <a:lnSpc>
                <a:spcPct val="90000"/>
              </a:lnSpc>
              <a:spcBef>
                <a:spcPts val="1000"/>
              </a:spcBef>
              <a:spcAft>
                <a:spcPts val="0"/>
              </a:spcAft>
              <a:buClr>
                <a:schemeClr val="lt1"/>
              </a:buClr>
              <a:buSzPts val="1800"/>
              <a:buNone/>
              <a:defRPr sz="2400">
                <a:solidFill>
                  <a:schemeClr val="lt1"/>
                </a:solidFill>
              </a:defRPr>
            </a:lvl1pPr>
            <a:lvl2pPr lvl="1" algn="ctr">
              <a:lnSpc>
                <a:spcPct val="90000"/>
              </a:lnSpc>
              <a:spcBef>
                <a:spcPts val="500"/>
              </a:spcBef>
              <a:spcAft>
                <a:spcPts val="0"/>
              </a:spcAft>
              <a:buClr>
                <a:srgbClr val="161249"/>
              </a:buClr>
              <a:buSzPts val="1500"/>
              <a:buNone/>
              <a:defRPr sz="2000"/>
            </a:lvl2pPr>
            <a:lvl3pPr lvl="2" algn="ctr">
              <a:lnSpc>
                <a:spcPct val="90000"/>
              </a:lnSpc>
              <a:spcBef>
                <a:spcPts val="500"/>
              </a:spcBef>
              <a:spcAft>
                <a:spcPts val="0"/>
              </a:spcAft>
              <a:buClr>
                <a:srgbClr val="161249"/>
              </a:buClr>
              <a:buSzPts val="1350"/>
              <a:buNone/>
              <a:defRPr sz="1800"/>
            </a:lvl3pPr>
            <a:lvl4pPr lvl="3" algn="ctr">
              <a:lnSpc>
                <a:spcPct val="90000"/>
              </a:lnSpc>
              <a:spcBef>
                <a:spcPts val="500"/>
              </a:spcBef>
              <a:spcAft>
                <a:spcPts val="0"/>
              </a:spcAft>
              <a:buClr>
                <a:srgbClr val="161249"/>
              </a:buClr>
              <a:buSzPts val="1200"/>
              <a:buNone/>
              <a:defRPr sz="1600"/>
            </a:lvl4pPr>
            <a:lvl5pPr lvl="4" algn="ctr">
              <a:lnSpc>
                <a:spcPct val="90000"/>
              </a:lnSpc>
              <a:spcBef>
                <a:spcPts val="500"/>
              </a:spcBef>
              <a:spcAft>
                <a:spcPts val="0"/>
              </a:spcAft>
              <a:buClr>
                <a:srgbClr val="161249"/>
              </a:buClr>
              <a:buSzPts val="1200"/>
              <a:buNone/>
              <a:defRPr sz="1600"/>
            </a:lvl5pPr>
            <a:lvl6pPr lvl="5" algn="ctr">
              <a:lnSpc>
                <a:spcPct val="90000"/>
              </a:lnSpc>
              <a:spcBef>
                <a:spcPts val="500"/>
              </a:spcBef>
              <a:spcAft>
                <a:spcPts val="0"/>
              </a:spcAft>
              <a:buClr>
                <a:schemeClr val="dk1"/>
              </a:buClr>
              <a:buSzPts val="1200"/>
              <a:buNone/>
              <a:defRPr sz="1600"/>
            </a:lvl6pPr>
            <a:lvl7pPr lvl="6" algn="ctr">
              <a:lnSpc>
                <a:spcPct val="90000"/>
              </a:lnSpc>
              <a:spcBef>
                <a:spcPts val="500"/>
              </a:spcBef>
              <a:spcAft>
                <a:spcPts val="0"/>
              </a:spcAft>
              <a:buClr>
                <a:schemeClr val="dk1"/>
              </a:buClr>
              <a:buSzPts val="1200"/>
              <a:buNone/>
              <a:defRPr sz="1600"/>
            </a:lvl7pPr>
            <a:lvl8pPr lvl="7" algn="ctr">
              <a:lnSpc>
                <a:spcPct val="90000"/>
              </a:lnSpc>
              <a:spcBef>
                <a:spcPts val="500"/>
              </a:spcBef>
              <a:spcAft>
                <a:spcPts val="0"/>
              </a:spcAft>
              <a:buClr>
                <a:schemeClr val="dk1"/>
              </a:buClr>
              <a:buSzPts val="1200"/>
              <a:buNone/>
              <a:defRPr sz="1600"/>
            </a:lvl8pPr>
            <a:lvl9pPr lvl="8" algn="ctr">
              <a:lnSpc>
                <a:spcPct val="90000"/>
              </a:lnSpc>
              <a:spcBef>
                <a:spcPts val="500"/>
              </a:spcBef>
              <a:spcAft>
                <a:spcPts val="0"/>
              </a:spcAft>
              <a:buClr>
                <a:schemeClr val="dk1"/>
              </a:buClr>
              <a:buSzPts val="1200"/>
              <a:buNone/>
              <a:defRPr sz="1600"/>
            </a:lvl9pPr>
          </a:lstStyle>
          <a:p>
            <a:endParaRPr/>
          </a:p>
        </p:txBody>
      </p:sp>
      <p:grpSp>
        <p:nvGrpSpPr>
          <p:cNvPr id="147" name="Google Shape;147;p80"/>
          <p:cNvGrpSpPr/>
          <p:nvPr/>
        </p:nvGrpSpPr>
        <p:grpSpPr>
          <a:xfrm>
            <a:off x="151342" y="6111898"/>
            <a:ext cx="11889319" cy="651223"/>
            <a:chOff x="113506" y="4583923"/>
            <a:chExt cx="8916989" cy="488417"/>
          </a:xfrm>
        </p:grpSpPr>
        <p:pic>
          <p:nvPicPr>
            <p:cNvPr id="148" name="Google Shape;148;p80"/>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a:alphaModFix/>
            </a:blip>
            <a:srcRect r="5513"/>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a:alphaModFix/>
            </a:blip>
            <a:srcRect l="7052"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extLst>
      <p:ext uri="{BB962C8B-B14F-4D97-AF65-F5344CB8AC3E}">
        <p14:creationId xmlns:p14="http://schemas.microsoft.com/office/powerpoint/2010/main" val="20277758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839788" y="1974499"/>
            <a:ext cx="2365659"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32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839788" y="3695700"/>
            <a:ext cx="2365659" cy="442132"/>
          </a:xfrm>
          <a:prstGeom prst="rect">
            <a:avLst/>
          </a:prstGeom>
          <a:noFill/>
          <a:ln>
            <a:noFill/>
          </a:ln>
        </p:spPr>
        <p:txBody>
          <a:bodyPr spcFirstLastPara="1" wrap="square" lIns="91425" tIns="45700" rIns="91425" bIns="45700" anchor="t" anchorCtr="0">
            <a:spAutoFit/>
          </a:bodyPr>
          <a:lstStyle>
            <a:lvl1pPr marL="609585" lvl="0" indent="-406390" algn="l">
              <a:lnSpc>
                <a:spcPct val="90000"/>
              </a:lnSpc>
              <a:spcBef>
                <a:spcPts val="1000"/>
              </a:spcBef>
              <a:spcAft>
                <a:spcPts val="0"/>
              </a:spcAft>
              <a:buClr>
                <a:schemeClr val="lt1"/>
              </a:buClr>
              <a:buSzPts val="1200"/>
              <a:buFont typeface="Calibri"/>
              <a:buAutoNum type="arabicPeriod"/>
              <a:defRPr sz="1600">
                <a:solidFill>
                  <a:schemeClr val="lt1"/>
                </a:solidFill>
              </a:defRPr>
            </a:lvl1pPr>
            <a:lvl2pPr marL="1219170" lvl="1" indent="-304792" algn="l">
              <a:lnSpc>
                <a:spcPct val="90000"/>
              </a:lnSpc>
              <a:spcBef>
                <a:spcPts val="500"/>
              </a:spcBef>
              <a:spcAft>
                <a:spcPts val="0"/>
              </a:spcAft>
              <a:buClr>
                <a:srgbClr val="161249"/>
              </a:buClr>
              <a:buSzPts val="1050"/>
              <a:buNone/>
              <a:defRPr sz="1400"/>
            </a:lvl2pPr>
            <a:lvl3pPr marL="1828754" lvl="2" indent="-304792" algn="l">
              <a:lnSpc>
                <a:spcPct val="90000"/>
              </a:lnSpc>
              <a:spcBef>
                <a:spcPts val="500"/>
              </a:spcBef>
              <a:spcAft>
                <a:spcPts val="0"/>
              </a:spcAft>
              <a:buClr>
                <a:srgbClr val="161249"/>
              </a:buClr>
              <a:buSzPts val="900"/>
              <a:buNone/>
              <a:defRPr sz="1200"/>
            </a:lvl3pPr>
            <a:lvl4pPr marL="2438339" lvl="3" indent="-304792" algn="l">
              <a:lnSpc>
                <a:spcPct val="90000"/>
              </a:lnSpc>
              <a:spcBef>
                <a:spcPts val="500"/>
              </a:spcBef>
              <a:spcAft>
                <a:spcPts val="0"/>
              </a:spcAft>
              <a:buClr>
                <a:srgbClr val="161249"/>
              </a:buClr>
              <a:buSzPts val="750"/>
              <a:buNone/>
              <a:defRPr sz="1000"/>
            </a:lvl4pPr>
            <a:lvl5pPr marL="3047924" lvl="4" indent="-304792" algn="l">
              <a:lnSpc>
                <a:spcPct val="90000"/>
              </a:lnSpc>
              <a:spcBef>
                <a:spcPts val="500"/>
              </a:spcBef>
              <a:spcAft>
                <a:spcPts val="0"/>
              </a:spcAft>
              <a:buClr>
                <a:srgbClr val="161249"/>
              </a:buClr>
              <a:buSzPts val="750"/>
              <a:buNone/>
              <a:defRPr sz="1000"/>
            </a:lvl5pPr>
            <a:lvl6pPr marL="3657509" lvl="5" indent="-304792" algn="l">
              <a:lnSpc>
                <a:spcPct val="90000"/>
              </a:lnSpc>
              <a:spcBef>
                <a:spcPts val="500"/>
              </a:spcBef>
              <a:spcAft>
                <a:spcPts val="0"/>
              </a:spcAft>
              <a:buClr>
                <a:schemeClr val="dk1"/>
              </a:buClr>
              <a:buSzPts val="750"/>
              <a:buNone/>
              <a:defRPr sz="1000"/>
            </a:lvl6pPr>
            <a:lvl7pPr marL="4267093" lvl="6" indent="-304792" algn="l">
              <a:lnSpc>
                <a:spcPct val="90000"/>
              </a:lnSpc>
              <a:spcBef>
                <a:spcPts val="500"/>
              </a:spcBef>
              <a:spcAft>
                <a:spcPts val="0"/>
              </a:spcAft>
              <a:buClr>
                <a:schemeClr val="dk1"/>
              </a:buClr>
              <a:buSzPts val="750"/>
              <a:buNone/>
              <a:defRPr sz="1000"/>
            </a:lvl7pPr>
            <a:lvl8pPr marL="4876678" lvl="7" indent="-304792" algn="l">
              <a:lnSpc>
                <a:spcPct val="90000"/>
              </a:lnSpc>
              <a:spcBef>
                <a:spcPts val="500"/>
              </a:spcBef>
              <a:spcAft>
                <a:spcPts val="0"/>
              </a:spcAft>
              <a:buClr>
                <a:schemeClr val="dk1"/>
              </a:buClr>
              <a:buSzPts val="750"/>
              <a:buNone/>
              <a:defRPr sz="1000"/>
            </a:lvl8pPr>
            <a:lvl9pPr marL="5486263" lvl="8" indent="-304792" algn="l">
              <a:lnSpc>
                <a:spcPct val="90000"/>
              </a:lnSpc>
              <a:spcBef>
                <a:spcPts val="500"/>
              </a:spcBef>
              <a:spcAft>
                <a:spcPts val="0"/>
              </a:spcAft>
              <a:buClr>
                <a:schemeClr val="dk1"/>
              </a:buClr>
              <a:buSzPts val="750"/>
              <a:buNone/>
              <a:defRPr sz="1000"/>
            </a:lvl9pPr>
          </a:lstStyle>
          <a:p>
            <a:endParaRPr/>
          </a:p>
        </p:txBody>
      </p:sp>
      <p:sp>
        <p:nvSpPr>
          <p:cNvPr id="157" name="Google Shape;157;p81"/>
          <p:cNvSpPr>
            <a:spLocks noGrp="1"/>
          </p:cNvSpPr>
          <p:nvPr>
            <p:ph type="chart" idx="2"/>
          </p:nvPr>
        </p:nvSpPr>
        <p:spPr>
          <a:xfrm>
            <a:off x="5067301" y="304800"/>
            <a:ext cx="6772275" cy="608331"/>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1000"/>
              </a:spcBef>
              <a:spcAft>
                <a:spcPts val="0"/>
              </a:spcAft>
              <a:buClr>
                <a:srgbClr val="161249"/>
              </a:buClr>
              <a:buSzPts val="2100"/>
              <a:buFont typeface="Arial"/>
              <a:buChar char="•"/>
              <a:defRPr sz="2800" b="0" i="0" u="none" strike="noStrike" cap="none">
                <a:solidFill>
                  <a:srgbClr val="161249"/>
                </a:solidFill>
                <a:latin typeface="Arial"/>
                <a:ea typeface="Arial"/>
                <a:cs typeface="Arial"/>
                <a:sym typeface="Arial"/>
              </a:defRPr>
            </a:lvl1pPr>
            <a:lvl2pPr marR="0" lvl="1" algn="l" rtl="0">
              <a:lnSpc>
                <a:spcPct val="90000"/>
              </a:lnSpc>
              <a:spcBef>
                <a:spcPts val="500"/>
              </a:spcBef>
              <a:spcAft>
                <a:spcPts val="0"/>
              </a:spcAft>
              <a:buClr>
                <a:srgbClr val="161249"/>
              </a:buClr>
              <a:buSzPts val="1800"/>
              <a:buFont typeface="Arial"/>
              <a:buChar char="•"/>
              <a:defRPr sz="2400" b="0" i="0" u="none" strike="noStrike" cap="none">
                <a:solidFill>
                  <a:srgbClr val="161249"/>
                </a:solidFill>
                <a:latin typeface="Arial"/>
                <a:ea typeface="Arial"/>
                <a:cs typeface="Arial"/>
                <a:sym typeface="Arial"/>
              </a:defRPr>
            </a:lvl2pPr>
            <a:lvl3pPr marR="0" lvl="2" algn="l" rtl="0">
              <a:lnSpc>
                <a:spcPct val="90000"/>
              </a:lnSpc>
              <a:spcBef>
                <a:spcPts val="500"/>
              </a:spcBef>
              <a:spcAft>
                <a:spcPts val="0"/>
              </a:spcAft>
              <a:buClr>
                <a:srgbClr val="161249"/>
              </a:buClr>
              <a:buSzPts val="1500"/>
              <a:buFont typeface="Arial"/>
              <a:buChar char="•"/>
              <a:defRPr sz="2000" b="0" i="0" u="none" strike="noStrike" cap="none">
                <a:solidFill>
                  <a:srgbClr val="161249"/>
                </a:solidFill>
                <a:latin typeface="Arial"/>
                <a:ea typeface="Arial"/>
                <a:cs typeface="Arial"/>
                <a:sym typeface="Arial"/>
              </a:defRPr>
            </a:lvl3pPr>
            <a:lvl4pPr marR="0" lvl="3" algn="l" rtl="0">
              <a:lnSpc>
                <a:spcPct val="90000"/>
              </a:lnSpc>
              <a:spcBef>
                <a:spcPts val="500"/>
              </a:spcBef>
              <a:spcAft>
                <a:spcPts val="0"/>
              </a:spcAft>
              <a:buClr>
                <a:srgbClr val="161249"/>
              </a:buClr>
              <a:buSzPts val="1350"/>
              <a:buFont typeface="Arial"/>
              <a:buChar char="•"/>
              <a:defRPr sz="1800" b="0" i="0" u="none" strike="noStrike" cap="none">
                <a:solidFill>
                  <a:srgbClr val="161249"/>
                </a:solidFill>
                <a:latin typeface="Arial"/>
                <a:ea typeface="Arial"/>
                <a:cs typeface="Arial"/>
                <a:sym typeface="Arial"/>
              </a:defRPr>
            </a:lvl4pPr>
            <a:lvl5pPr marR="0" lvl="4" algn="l" rtl="0">
              <a:lnSpc>
                <a:spcPct val="90000"/>
              </a:lnSpc>
              <a:spcBef>
                <a:spcPts val="500"/>
              </a:spcBef>
              <a:spcAft>
                <a:spcPts val="0"/>
              </a:spcAft>
              <a:buClr>
                <a:srgbClr val="161249"/>
              </a:buClr>
              <a:buSzPts val="1350"/>
              <a:buFont typeface="Arial"/>
              <a:buChar char="•"/>
              <a:defRPr sz="1800" b="0" i="0" u="none" strike="noStrike" cap="none">
                <a:solidFill>
                  <a:srgbClr val="161249"/>
                </a:solidFill>
                <a:latin typeface="Arial"/>
                <a:ea typeface="Arial"/>
                <a:cs typeface="Arial"/>
                <a:sym typeface="Arial"/>
              </a:defRPr>
            </a:lvl5pPr>
            <a:lvl6pPr marR="0" lvl="5"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51342" y="6111898"/>
            <a:ext cx="11889319" cy="651223"/>
            <a:chOff x="113506" y="4583923"/>
            <a:chExt cx="8916989" cy="488417"/>
          </a:xfrm>
        </p:grpSpPr>
        <p:pic>
          <p:nvPicPr>
            <p:cNvPr id="159" name="Google Shape;159;p81"/>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a:alphaModFix/>
            </a:blip>
            <a:srcRect r="5513"/>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a:alphaModFix/>
            </a:blip>
            <a:srcRect l="7052"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extLst>
      <p:ext uri="{BB962C8B-B14F-4D97-AF65-F5344CB8AC3E}">
        <p14:creationId xmlns:p14="http://schemas.microsoft.com/office/powerpoint/2010/main" val="1605734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White Background" type="twoColTx">
  <p:cSld name="White Background">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5041560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Header 2" type="secHead">
  <p:cSld name="Header 2">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6504891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extLst>
      <p:ext uri="{BB962C8B-B14F-4D97-AF65-F5344CB8AC3E}">
        <p14:creationId xmlns:p14="http://schemas.microsoft.com/office/powerpoint/2010/main" val="3754582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5.png"/><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3.jp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 Id="rId27"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62"/>
          <p:cNvSpPr txBox="1">
            <a:spLocks noGrp="1"/>
          </p:cNvSpPr>
          <p:nvPr>
            <p:ph type="body" idx="1"/>
          </p:nvPr>
        </p:nvSpPr>
        <p:spPr>
          <a:xfrm>
            <a:off x="838200" y="1825626"/>
            <a:ext cx="10515600" cy="485734"/>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51342" y="6111898"/>
            <a:ext cx="11889319" cy="651223"/>
            <a:chOff x="113506" y="4583923"/>
            <a:chExt cx="8916989" cy="488417"/>
          </a:xfrm>
        </p:grpSpPr>
        <p:pic>
          <p:nvPicPr>
            <p:cNvPr id="9" name="Google Shape;9;p62"/>
            <p:cNvPicPr preferRelativeResize="0"/>
            <p:nvPr/>
          </p:nvPicPr>
          <p:blipFill rotWithShape="1">
            <a:blip r:embed="rId22">
              <a:alphaModFix/>
            </a:blip>
            <a:srcRect r="63698"/>
            <a:stretch/>
          </p:blipFill>
          <p:spPr>
            <a:xfrm>
              <a:off x="113506" y="4583923"/>
              <a:ext cx="1259682" cy="488417"/>
            </a:xfrm>
            <a:prstGeom prst="rect">
              <a:avLst/>
            </a:prstGeom>
            <a:noFill/>
            <a:ln>
              <a:noFill/>
            </a:ln>
          </p:spPr>
        </p:pic>
        <p:pic>
          <p:nvPicPr>
            <p:cNvPr id="10" name="Google Shape;10;p62" descr="Text  Description automatically generated with low confidence"/>
            <p:cNvPicPr preferRelativeResize="0"/>
            <p:nvPr/>
          </p:nvPicPr>
          <p:blipFill rotWithShape="1">
            <a:blip r:embed="rId23">
              <a:alphaModFix/>
            </a:blip>
            <a:srcRect r="5513"/>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4">
              <a:alphaModFix/>
            </a:blip>
            <a:srcRect t="14145" b="8136"/>
            <a:stretch/>
          </p:blipFill>
          <p:spPr>
            <a:xfrm>
              <a:off x="4063271" y="4583923"/>
              <a:ext cx="822603" cy="451887"/>
            </a:xfrm>
            <a:prstGeom prst="rect">
              <a:avLst/>
            </a:prstGeom>
            <a:noFill/>
            <a:ln>
              <a:noFill/>
            </a:ln>
          </p:spPr>
        </p:pic>
        <p:pic>
          <p:nvPicPr>
            <p:cNvPr id="12" name="Google Shape;12;p62" descr="A picture containing logo  Description automatically generated"/>
            <p:cNvPicPr preferRelativeResize="0"/>
            <p:nvPr/>
          </p:nvPicPr>
          <p:blipFill rotWithShape="1">
            <a:blip r:embed="rId25">
              <a:alphaModFix/>
            </a:blip>
            <a:srcRect l="7052" t="14652" r="7705" b="16796"/>
            <a:stretch/>
          </p:blipFill>
          <p:spPr>
            <a:xfrm>
              <a:off x="6657766" y="4583923"/>
              <a:ext cx="1067043" cy="462232"/>
            </a:xfrm>
            <a:prstGeom prst="rect">
              <a:avLst/>
            </a:prstGeom>
            <a:noFill/>
            <a:ln>
              <a:noFill/>
            </a:ln>
          </p:spPr>
        </p:pic>
        <p:pic>
          <p:nvPicPr>
            <p:cNvPr id="13" name="Google Shape;13;p62" descr="Uma imagem com texto  Descrição gerada automaticamente"/>
            <p:cNvPicPr preferRelativeResize="0"/>
            <p:nvPr/>
          </p:nvPicPr>
          <p:blipFill rotWithShape="1">
            <a:blip r:embed="rId26">
              <a:alphaModFix/>
            </a:blip>
            <a:srcRect/>
            <a:stretch/>
          </p:blipFill>
          <p:spPr>
            <a:xfrm>
              <a:off x="8083223" y="4583923"/>
              <a:ext cx="947272" cy="433376"/>
            </a:xfrm>
            <a:prstGeom prst="rect">
              <a:avLst/>
            </a:prstGeom>
            <a:noFill/>
            <a:ln>
              <a:noFill/>
            </a:ln>
          </p:spPr>
        </p:pic>
        <p:pic>
          <p:nvPicPr>
            <p:cNvPr id="14" name="Google Shape;14;p62" descr="Logo  Description automatically generated with medium confidence"/>
            <p:cNvPicPr preferRelativeResize="0"/>
            <p:nvPr/>
          </p:nvPicPr>
          <p:blipFill rotWithShape="1">
            <a:blip r:embed="rId27">
              <a:alphaModFix/>
            </a:blip>
            <a:srcRect/>
            <a:stretch/>
          </p:blipFill>
          <p:spPr>
            <a:xfrm>
              <a:off x="5244287" y="4583923"/>
              <a:ext cx="1055066" cy="432832"/>
            </a:xfrm>
            <a:prstGeom prst="rect">
              <a:avLst/>
            </a:prstGeom>
            <a:noFill/>
            <a:ln>
              <a:noFill/>
            </a:ln>
          </p:spPr>
        </p:pic>
      </p:grpSp>
    </p:spTree>
    <p:extLst>
      <p:ext uri="{BB962C8B-B14F-4D97-AF65-F5344CB8AC3E}">
        <p14:creationId xmlns:p14="http://schemas.microsoft.com/office/powerpoint/2010/main" val="204028726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7"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41"/>
          <p:cNvSpPr txBox="1"/>
          <p:nvPr/>
        </p:nvSpPr>
        <p:spPr>
          <a:xfrm>
            <a:off x="955200" y="1982633"/>
            <a:ext cx="10281600" cy="1495200"/>
          </a:xfrm>
          <a:prstGeom prst="rect">
            <a:avLst/>
          </a:prstGeom>
          <a:noFill/>
          <a:ln>
            <a:noFill/>
          </a:ln>
        </p:spPr>
        <p:txBody>
          <a:bodyPr spcFirstLastPara="1" wrap="square" lIns="121900" tIns="121900" rIns="121900" bIns="121900" anchor="t" anchorCtr="0">
            <a:noAutofit/>
          </a:bodyPr>
          <a:lstStyle/>
          <a:p>
            <a:pPr algn="ctr" defTabSz="1219170">
              <a:buClr>
                <a:srgbClr val="FFFFFF"/>
              </a:buClr>
              <a:buSzPts val="6000"/>
            </a:pPr>
            <a:r>
              <a:rPr lang="en-US" sz="8000" b="1" kern="0">
                <a:solidFill>
                  <a:srgbClr val="FFFFFF"/>
                </a:solidFill>
                <a:latin typeface="Arial"/>
                <a:ea typeface="Arial"/>
                <a:cs typeface="Arial"/>
                <a:sym typeface="Arial"/>
              </a:rPr>
              <a:t>Aihe 1</a:t>
            </a:r>
            <a:endParaRPr sz="8000" b="1" kern="0">
              <a:solidFill>
                <a:srgbClr val="FFFFFF"/>
              </a:solidFill>
              <a:latin typeface="Arial"/>
              <a:ea typeface="Arial"/>
              <a:cs typeface="Arial"/>
              <a:sym typeface="Arial"/>
            </a:endParaRPr>
          </a:p>
        </p:txBody>
      </p:sp>
      <p:sp>
        <p:nvSpPr>
          <p:cNvPr id="485" name="Google Shape;485;p41"/>
          <p:cNvSpPr txBox="1"/>
          <p:nvPr/>
        </p:nvSpPr>
        <p:spPr>
          <a:xfrm>
            <a:off x="900200" y="2336417"/>
            <a:ext cx="10391600" cy="1001599"/>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4000"/>
            </a:pPr>
            <a:r>
              <a:rPr lang="en-US" sz="5333" b="1" kern="0">
                <a:solidFill>
                  <a:srgbClr val="161249"/>
                </a:solidFill>
                <a:latin typeface="Arial"/>
                <a:cs typeface="Arial"/>
                <a:sym typeface="Arial"/>
              </a:rPr>
              <a:t>Konversioiden arviointi</a:t>
            </a:r>
            <a:endParaRPr sz="1867" kern="0">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Google Shape;490;p42"/>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defTabSz="1219170">
              <a:buClr>
                <a:srgbClr val="000000"/>
              </a:buClr>
              <a:buSzPts val="3000"/>
            </a:pPr>
            <a:endParaRPr sz="4000" b="1" kern="0">
              <a:solidFill>
                <a:srgbClr val="000000"/>
              </a:solidFill>
              <a:latin typeface="Arial"/>
              <a:ea typeface="Arial"/>
              <a:cs typeface="Arial"/>
              <a:sym typeface="Arial"/>
            </a:endParaRPr>
          </a:p>
        </p:txBody>
      </p:sp>
      <p:sp>
        <p:nvSpPr>
          <p:cNvPr id="491" name="Google Shape;491;p42"/>
          <p:cNvSpPr txBox="1"/>
          <p:nvPr/>
        </p:nvSpPr>
        <p:spPr>
          <a:xfrm>
            <a:off x="637786" y="1683721"/>
            <a:ext cx="11111239" cy="3918815"/>
          </a:xfrm>
          <a:prstGeom prst="rect">
            <a:avLst/>
          </a:prstGeom>
          <a:noFill/>
          <a:ln>
            <a:noFill/>
          </a:ln>
        </p:spPr>
        <p:txBody>
          <a:bodyPr spcFirstLastPara="1" wrap="square" lIns="121900" tIns="121900" rIns="121900" bIns="121900" anchor="t" anchorCtr="0">
            <a:noAutofit/>
          </a:bodyPr>
          <a:lstStyle/>
          <a:p>
            <a:pPr marL="380990" indent="-228594" defTabSz="1219170">
              <a:lnSpc>
                <a:spcPct val="115000"/>
              </a:lnSpc>
              <a:spcAft>
                <a:spcPts val="1600"/>
              </a:spcAft>
              <a:buClr>
                <a:srgbClr val="000000"/>
              </a:buClr>
              <a:buSzPts val="1800"/>
            </a:pPr>
            <a:endParaRPr sz="2400" kern="0">
              <a:solidFill>
                <a:srgbClr val="000000"/>
              </a:solidFill>
              <a:latin typeface="Calibri"/>
              <a:ea typeface="Calibri"/>
              <a:cs typeface="Calibri"/>
              <a:sym typeface="Calibri"/>
            </a:endParaRPr>
          </a:p>
        </p:txBody>
      </p:sp>
      <p:sp>
        <p:nvSpPr>
          <p:cNvPr id="492" name="Google Shape;492;p42"/>
          <p:cNvSpPr txBox="1">
            <a:spLocks noGrp="1"/>
          </p:cNvSpPr>
          <p:nvPr>
            <p:ph type="title"/>
          </p:nvPr>
        </p:nvSpPr>
        <p:spPr>
          <a:xfrm>
            <a:off x="838200" y="365125"/>
            <a:ext cx="10515600" cy="1325563"/>
          </a:xfrm>
          <a:prstGeom prst="rect">
            <a:avLst/>
          </a:prstGeom>
          <a:noFill/>
          <a:ln>
            <a:noFill/>
          </a:ln>
        </p:spPr>
        <p:txBody>
          <a:bodyPr spcFirstLastPara="1" wrap="square" lIns="121900" tIns="60933" rIns="121900" bIns="60933" anchor="b" anchorCtr="0">
            <a:normAutofit/>
          </a:bodyPr>
          <a:lstStyle/>
          <a:p>
            <a:pPr>
              <a:buSzPts val="3200"/>
            </a:pPr>
            <a:r>
              <a:rPr lang="en-US" sz="4267"/>
              <a:t>Konversioiden arviointi</a:t>
            </a:r>
            <a:endParaRPr/>
          </a:p>
        </p:txBody>
      </p:sp>
      <p:sp>
        <p:nvSpPr>
          <p:cNvPr id="493" name="Google Shape;493;p42"/>
          <p:cNvSpPr txBox="1">
            <a:spLocks noGrp="1"/>
          </p:cNvSpPr>
          <p:nvPr>
            <p:ph type="body" idx="1"/>
          </p:nvPr>
        </p:nvSpPr>
        <p:spPr>
          <a:xfrm>
            <a:off x="838200" y="1825625"/>
            <a:ext cx="10515600" cy="3011283"/>
          </a:xfrm>
          <a:prstGeom prst="rect">
            <a:avLst/>
          </a:prstGeom>
          <a:noFill/>
          <a:ln>
            <a:noFill/>
          </a:ln>
        </p:spPr>
        <p:txBody>
          <a:bodyPr spcFirstLastPara="1" wrap="square" lIns="121900" tIns="60933" rIns="121900" bIns="60933" anchor="t" anchorCtr="0">
            <a:spAutoFit/>
          </a:bodyPr>
          <a:lstStyle/>
          <a:p>
            <a:pPr marL="457189" indent="-457189">
              <a:lnSpc>
                <a:spcPct val="115000"/>
              </a:lnSpc>
              <a:spcBef>
                <a:spcPts val="0"/>
              </a:spcBef>
              <a:buClr>
                <a:srgbClr val="D12477"/>
              </a:buClr>
              <a:buSzPts val="2000"/>
              <a:buFont typeface="Arial"/>
              <a:buChar char="●"/>
            </a:pPr>
            <a:r>
              <a:rPr lang="en-US" sz="2667"/>
              <a:t>Konversiot ja tavoitteet</a:t>
            </a:r>
            <a:endParaRPr/>
          </a:p>
          <a:p>
            <a:pPr marL="457189" indent="-457189">
              <a:lnSpc>
                <a:spcPct val="115000"/>
              </a:lnSpc>
              <a:spcBef>
                <a:spcPts val="2600"/>
              </a:spcBef>
              <a:buClr>
                <a:srgbClr val="D12477"/>
              </a:buClr>
              <a:buSzPts val="2000"/>
              <a:buFont typeface="Arial"/>
              <a:buChar char="●"/>
            </a:pPr>
            <a:r>
              <a:rPr lang="en-US" sz="2667"/>
              <a:t>Konversion arvo</a:t>
            </a:r>
            <a:endParaRPr/>
          </a:p>
          <a:p>
            <a:pPr marL="457189" indent="-457189">
              <a:lnSpc>
                <a:spcPct val="115000"/>
              </a:lnSpc>
              <a:spcBef>
                <a:spcPts val="2600"/>
              </a:spcBef>
              <a:buClr>
                <a:srgbClr val="D12477"/>
              </a:buClr>
              <a:buSzPts val="2000"/>
              <a:buFont typeface="Arial"/>
              <a:buChar char="●"/>
            </a:pPr>
            <a:r>
              <a:rPr lang="en-US" sz="2667"/>
              <a:t>Konversioaste</a:t>
            </a:r>
            <a:endParaRPr/>
          </a:p>
          <a:p>
            <a:pPr marL="457189" indent="-457189">
              <a:lnSpc>
                <a:spcPct val="115000"/>
              </a:lnSpc>
              <a:spcBef>
                <a:spcPts val="2600"/>
              </a:spcBef>
              <a:buClr>
                <a:srgbClr val="D12477"/>
              </a:buClr>
              <a:buSzPts val="2000"/>
              <a:buFont typeface="Arial"/>
              <a:buChar char="●"/>
            </a:pPr>
            <a:r>
              <a:rPr lang="en-US" sz="2667"/>
              <a:t>Hylkäämisaste (esim. hylätty ostoskori)</a:t>
            </a:r>
            <a:endParaRPr sz="2667"/>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43"/>
          <p:cNvSpPr txBox="1"/>
          <p:nvPr/>
        </p:nvSpPr>
        <p:spPr>
          <a:xfrm>
            <a:off x="637785" y="310624"/>
            <a:ext cx="11360800" cy="763600"/>
          </a:xfrm>
          <a:prstGeom prst="rect">
            <a:avLst/>
          </a:prstGeom>
          <a:noFill/>
          <a:ln>
            <a:noFill/>
          </a:ln>
        </p:spPr>
        <p:txBody>
          <a:bodyPr spcFirstLastPara="1" wrap="square" lIns="121900" tIns="121900" rIns="121900" bIns="121900" anchor="ctr" anchorCtr="0">
            <a:noAutofit/>
          </a:bodyPr>
          <a:lstStyle/>
          <a:p>
            <a:pPr defTabSz="1219170">
              <a:buClr>
                <a:srgbClr val="000000"/>
              </a:buClr>
              <a:buSzPts val="3200"/>
            </a:pPr>
            <a:r>
              <a:rPr lang="en-US" sz="4267" b="1" kern="0">
                <a:solidFill>
                  <a:srgbClr val="161249"/>
                </a:solidFill>
                <a:latin typeface="Arial"/>
                <a:cs typeface="Arial"/>
                <a:sym typeface="Arial"/>
              </a:rPr>
              <a:t>Konversioiden arviointi</a:t>
            </a:r>
            <a:endParaRPr sz="1867" kern="0">
              <a:solidFill>
                <a:srgbClr val="000000"/>
              </a:solidFill>
              <a:latin typeface="Arial"/>
              <a:ea typeface="Arial"/>
              <a:cs typeface="Arial"/>
              <a:sym typeface="Arial"/>
            </a:endParaRPr>
          </a:p>
        </p:txBody>
      </p:sp>
      <p:sp>
        <p:nvSpPr>
          <p:cNvPr id="499" name="Google Shape;499;p43"/>
          <p:cNvSpPr txBox="1"/>
          <p:nvPr/>
        </p:nvSpPr>
        <p:spPr>
          <a:xfrm>
            <a:off x="629789" y="1387340"/>
            <a:ext cx="11111239" cy="753981"/>
          </a:xfrm>
          <a:prstGeom prst="rect">
            <a:avLst/>
          </a:prstGeom>
          <a:noFill/>
          <a:ln>
            <a:noFill/>
          </a:ln>
        </p:spPr>
        <p:txBody>
          <a:bodyPr spcFirstLastPara="1" wrap="square" lIns="121900" tIns="121900" rIns="121900" bIns="121900" anchor="t" anchorCtr="0">
            <a:noAutofit/>
          </a:bodyPr>
          <a:lstStyle/>
          <a:p>
            <a:pPr marL="380990" indent="-380990" defTabSz="1219170">
              <a:lnSpc>
                <a:spcPct val="115000"/>
              </a:lnSpc>
              <a:spcAft>
                <a:spcPts val="1600"/>
              </a:spcAft>
              <a:buClr>
                <a:srgbClr val="D12477"/>
              </a:buClr>
              <a:buSzPts val="1800"/>
              <a:buFont typeface="Arial"/>
              <a:buChar char="●"/>
            </a:pPr>
            <a:r>
              <a:rPr lang="en-US" sz="2400" kern="0">
                <a:solidFill>
                  <a:srgbClr val="161249"/>
                </a:solidFill>
                <a:latin typeface="Arial"/>
                <a:ea typeface="Arial"/>
                <a:cs typeface="Arial"/>
                <a:sym typeface="Arial"/>
              </a:rPr>
              <a:t>Mikro - ja makrok</a:t>
            </a:r>
            <a:r>
              <a:rPr lang="en-US" sz="2400" kern="0">
                <a:solidFill>
                  <a:srgbClr val="161249"/>
                </a:solidFill>
                <a:latin typeface="Arial"/>
                <a:cs typeface="Arial"/>
                <a:sym typeface="Arial"/>
              </a:rPr>
              <a:t>onversiot</a:t>
            </a:r>
            <a:endParaRPr sz="2400" kern="0">
              <a:solidFill>
                <a:srgbClr val="161249"/>
              </a:solidFill>
              <a:latin typeface="Arial"/>
              <a:ea typeface="Arial"/>
              <a:cs typeface="Arial"/>
              <a:sym typeface="Arial"/>
            </a:endParaRPr>
          </a:p>
        </p:txBody>
      </p:sp>
      <p:sp>
        <p:nvSpPr>
          <p:cNvPr id="500" name="Google Shape;500;p43"/>
          <p:cNvSpPr/>
          <p:nvPr/>
        </p:nvSpPr>
        <p:spPr>
          <a:xfrm>
            <a:off x="1868712" y="3882136"/>
            <a:ext cx="1698752" cy="642112"/>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buSzPts val="1100"/>
            </a:pPr>
            <a:r>
              <a:rPr lang="en-US" sz="1467" b="1" kern="0">
                <a:solidFill>
                  <a:srgbClr val="FFFFFF"/>
                </a:solidFill>
                <a:latin typeface="Arial"/>
                <a:ea typeface="Arial"/>
                <a:cs typeface="Arial"/>
                <a:sym typeface="Arial"/>
              </a:rPr>
              <a:t>Mikrok</a:t>
            </a:r>
            <a:r>
              <a:rPr lang="en-US" sz="1467" b="1" kern="0">
                <a:solidFill>
                  <a:srgbClr val="FFFFFF"/>
                </a:solidFill>
                <a:latin typeface="Arial"/>
                <a:cs typeface="Arial"/>
                <a:sym typeface="Arial"/>
              </a:rPr>
              <a:t>onversio</a:t>
            </a:r>
            <a:endParaRPr sz="1467" b="1" kern="0">
              <a:solidFill>
                <a:srgbClr val="FFFFFF"/>
              </a:solidFill>
              <a:latin typeface="Arial"/>
              <a:ea typeface="Arial"/>
              <a:cs typeface="Arial"/>
              <a:sym typeface="Arial"/>
            </a:endParaRPr>
          </a:p>
        </p:txBody>
      </p:sp>
      <p:sp>
        <p:nvSpPr>
          <p:cNvPr id="501" name="Google Shape;501;p43"/>
          <p:cNvSpPr/>
          <p:nvPr/>
        </p:nvSpPr>
        <p:spPr>
          <a:xfrm>
            <a:off x="3567464" y="3882136"/>
            <a:ext cx="1698752" cy="642112"/>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buSzPts val="1100"/>
            </a:pPr>
            <a:r>
              <a:rPr lang="en-US" sz="1467" b="1" kern="0">
                <a:solidFill>
                  <a:srgbClr val="FFFFFF"/>
                </a:solidFill>
                <a:latin typeface="Arial"/>
                <a:cs typeface="Arial"/>
                <a:sym typeface="Arial"/>
              </a:rPr>
              <a:t>Mikrokonversio</a:t>
            </a:r>
            <a:endParaRPr sz="1467" b="1" kern="0">
              <a:solidFill>
                <a:srgbClr val="FFFFFF"/>
              </a:solidFill>
              <a:latin typeface="Arial"/>
              <a:cs typeface="Arial"/>
              <a:sym typeface="Arial"/>
            </a:endParaRPr>
          </a:p>
        </p:txBody>
      </p:sp>
      <p:sp>
        <p:nvSpPr>
          <p:cNvPr id="502" name="Google Shape;502;p43"/>
          <p:cNvSpPr/>
          <p:nvPr/>
        </p:nvSpPr>
        <p:spPr>
          <a:xfrm>
            <a:off x="5266216" y="3882136"/>
            <a:ext cx="1698752" cy="642112"/>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buSzPts val="1100"/>
            </a:pPr>
            <a:r>
              <a:rPr lang="en-US" sz="1467" b="1" kern="0">
                <a:solidFill>
                  <a:srgbClr val="FFFFFF"/>
                </a:solidFill>
                <a:latin typeface="Arial"/>
                <a:cs typeface="Arial"/>
                <a:sym typeface="Arial"/>
              </a:rPr>
              <a:t>Mikrokonversio</a:t>
            </a:r>
            <a:endParaRPr sz="1467" b="1" kern="0">
              <a:solidFill>
                <a:srgbClr val="FFFFFF"/>
              </a:solidFill>
              <a:latin typeface="Arial"/>
              <a:cs typeface="Arial"/>
              <a:sym typeface="Arial"/>
            </a:endParaRPr>
          </a:p>
        </p:txBody>
      </p:sp>
      <p:sp>
        <p:nvSpPr>
          <p:cNvPr id="503" name="Google Shape;503;p43"/>
          <p:cNvSpPr/>
          <p:nvPr/>
        </p:nvSpPr>
        <p:spPr>
          <a:xfrm>
            <a:off x="6964968" y="3882136"/>
            <a:ext cx="1698752" cy="642112"/>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buSzPts val="1100"/>
            </a:pPr>
            <a:r>
              <a:rPr lang="en-US" sz="1467" b="1" kern="0">
                <a:solidFill>
                  <a:srgbClr val="FFFFFF"/>
                </a:solidFill>
                <a:latin typeface="Arial"/>
                <a:cs typeface="Arial"/>
                <a:sym typeface="Arial"/>
              </a:rPr>
              <a:t>Mikrokonversio</a:t>
            </a:r>
            <a:endParaRPr sz="1467" b="1" kern="0">
              <a:solidFill>
                <a:srgbClr val="FFFFFF"/>
              </a:solidFill>
              <a:latin typeface="Arial"/>
              <a:cs typeface="Arial"/>
              <a:sym typeface="Arial"/>
            </a:endParaRPr>
          </a:p>
        </p:txBody>
      </p:sp>
      <p:sp>
        <p:nvSpPr>
          <p:cNvPr id="504" name="Google Shape;504;p43"/>
          <p:cNvSpPr/>
          <p:nvPr/>
        </p:nvSpPr>
        <p:spPr>
          <a:xfrm>
            <a:off x="8663720" y="3882136"/>
            <a:ext cx="1698752" cy="642112"/>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buSzPts val="1100"/>
            </a:pPr>
            <a:r>
              <a:rPr lang="en-US" sz="1467" b="1" kern="0">
                <a:solidFill>
                  <a:srgbClr val="FFFFFF"/>
                </a:solidFill>
                <a:latin typeface="Arial"/>
                <a:cs typeface="Arial"/>
                <a:sym typeface="Arial"/>
              </a:rPr>
              <a:t>Mikrokonversio</a:t>
            </a:r>
            <a:endParaRPr sz="1467" b="1" kern="0">
              <a:solidFill>
                <a:srgbClr val="FFFFFF"/>
              </a:solidFill>
              <a:latin typeface="Arial"/>
              <a:cs typeface="Arial"/>
              <a:sym typeface="Arial"/>
            </a:endParaRPr>
          </a:p>
        </p:txBody>
      </p:sp>
      <p:sp>
        <p:nvSpPr>
          <p:cNvPr id="505" name="Google Shape;505;p43"/>
          <p:cNvSpPr txBox="1"/>
          <p:nvPr/>
        </p:nvSpPr>
        <p:spPr>
          <a:xfrm>
            <a:off x="4437600" y="2895600"/>
            <a:ext cx="3355984" cy="492388"/>
          </a:xfrm>
          <a:prstGeom prst="rect">
            <a:avLst/>
          </a:prstGeom>
          <a:noFill/>
          <a:ln>
            <a:noFill/>
          </a:ln>
        </p:spPr>
        <p:txBody>
          <a:bodyPr spcFirstLastPara="1" wrap="square" lIns="121900" tIns="60933" rIns="121900" bIns="60933" anchor="t" anchorCtr="0">
            <a:spAutoFit/>
          </a:bodyPr>
          <a:lstStyle/>
          <a:p>
            <a:pPr defTabSz="1219170">
              <a:buClr>
                <a:srgbClr val="000000"/>
              </a:buClr>
              <a:buSzPts val="1800"/>
            </a:pPr>
            <a:r>
              <a:rPr lang="en-US" sz="2400" b="1" kern="0">
                <a:solidFill>
                  <a:srgbClr val="161249"/>
                </a:solidFill>
                <a:latin typeface="Arial"/>
                <a:ea typeface="Arial"/>
                <a:cs typeface="Arial"/>
                <a:sym typeface="Arial"/>
              </a:rPr>
              <a:t>Makrok</a:t>
            </a:r>
            <a:r>
              <a:rPr lang="en-US" sz="2400" b="1" kern="0">
                <a:solidFill>
                  <a:srgbClr val="161249"/>
                </a:solidFill>
                <a:latin typeface="Arial"/>
                <a:cs typeface="Arial"/>
                <a:sym typeface="Arial"/>
              </a:rPr>
              <a:t>onversio</a:t>
            </a:r>
            <a:endParaRPr sz="2400" b="1" kern="0">
              <a:solidFill>
                <a:srgbClr val="161249"/>
              </a:solidFill>
              <a:latin typeface="Arial"/>
              <a:ea typeface="Arial"/>
              <a:cs typeface="Arial"/>
              <a:sym typeface="Arial"/>
            </a:endParaRPr>
          </a:p>
        </p:txBody>
      </p:sp>
      <p:sp>
        <p:nvSpPr>
          <p:cNvPr id="506" name="Google Shape;506;p43"/>
          <p:cNvSpPr/>
          <p:nvPr/>
        </p:nvSpPr>
        <p:spPr>
          <a:xfrm rot="5400000">
            <a:off x="5955223" y="-616553"/>
            <a:ext cx="320739" cy="8493760"/>
          </a:xfrm>
          <a:prstGeom prst="leftBrace">
            <a:avLst>
              <a:gd name="adj1" fmla="val 119835"/>
              <a:gd name="adj2" fmla="val 50000"/>
            </a:avLst>
          </a:prstGeom>
          <a:noFill/>
          <a:ln w="38100" cap="flat" cmpd="sng">
            <a:solidFill>
              <a:srgbClr val="D12477"/>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buSzPts val="1800"/>
            </a:pPr>
            <a:endParaRPr sz="2400" kern="0">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pic>
        <p:nvPicPr>
          <p:cNvPr id="511" name="Google Shape;511;p44"/>
          <p:cNvPicPr preferRelativeResize="0"/>
          <p:nvPr/>
        </p:nvPicPr>
        <p:blipFill rotWithShape="1">
          <a:blip r:embed="rId3">
            <a:alphaModFix/>
          </a:blip>
          <a:srcRect t="5078"/>
          <a:stretch/>
        </p:blipFill>
        <p:spPr>
          <a:xfrm>
            <a:off x="394771" y="368916"/>
            <a:ext cx="11214924" cy="5976440"/>
          </a:xfrm>
          <a:prstGeom prst="rect">
            <a:avLst/>
          </a:prstGeom>
          <a:noFill/>
          <a:ln>
            <a:noFill/>
          </a:ln>
        </p:spPr>
      </p:pic>
      <p:sp>
        <p:nvSpPr>
          <p:cNvPr id="512" name="Google Shape;512;p44"/>
          <p:cNvSpPr txBox="1"/>
          <p:nvPr/>
        </p:nvSpPr>
        <p:spPr>
          <a:xfrm>
            <a:off x="12635" y="0"/>
            <a:ext cx="7599056" cy="377952"/>
          </a:xfrm>
          <a:prstGeom prst="rect">
            <a:avLst/>
          </a:prstGeom>
          <a:solidFill>
            <a:schemeClr val="lt1"/>
          </a:solidFill>
          <a:ln>
            <a:noFill/>
          </a:ln>
        </p:spPr>
        <p:txBody>
          <a:bodyPr spcFirstLastPara="1" wrap="square" lIns="121900" tIns="121900" rIns="121900" bIns="121900" anchor="ctr" anchorCtr="0">
            <a:noAutofit/>
          </a:bodyPr>
          <a:lstStyle/>
          <a:p>
            <a:pPr defTabSz="1219170">
              <a:buClr>
                <a:srgbClr val="000000"/>
              </a:buClr>
              <a:buSzPts val="2400"/>
            </a:pPr>
            <a:r>
              <a:rPr lang="en-US" sz="3200" b="1" kern="0">
                <a:solidFill>
                  <a:srgbClr val="D12477"/>
                </a:solidFill>
                <a:latin typeface="Arial"/>
                <a:cs typeface="Arial"/>
                <a:sym typeface="Arial"/>
              </a:rPr>
              <a:t>Konversioiden arviointi</a:t>
            </a:r>
            <a:endParaRPr sz="1867" kern="0">
              <a:solidFill>
                <a:srgbClr val="000000"/>
              </a:solidFill>
              <a:latin typeface="Arial"/>
              <a:ea typeface="Arial"/>
              <a:cs typeface="Arial"/>
              <a:sym typeface="Arial"/>
            </a:endParaRPr>
          </a:p>
        </p:txBody>
      </p:sp>
      <p:pic>
        <p:nvPicPr>
          <p:cNvPr id="513" name="Google Shape;513;p44"/>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514" name="Google Shape;514;p44"/>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515" name="Google Shape;515;p44"/>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pic>
        <p:nvPicPr>
          <p:cNvPr id="520" name="Google Shape;520;p45"/>
          <p:cNvPicPr preferRelativeResize="0"/>
          <p:nvPr/>
        </p:nvPicPr>
        <p:blipFill rotWithShape="1">
          <a:blip r:embed="rId3">
            <a:alphaModFix/>
          </a:blip>
          <a:srcRect t="5511"/>
          <a:stretch/>
        </p:blipFill>
        <p:spPr>
          <a:xfrm>
            <a:off x="706372" y="377952"/>
            <a:ext cx="10769097" cy="5712643"/>
          </a:xfrm>
          <a:prstGeom prst="rect">
            <a:avLst/>
          </a:prstGeom>
          <a:noFill/>
          <a:ln>
            <a:noFill/>
          </a:ln>
        </p:spPr>
      </p:pic>
      <p:sp>
        <p:nvSpPr>
          <p:cNvPr id="521" name="Google Shape;521;p45"/>
          <p:cNvSpPr txBox="1"/>
          <p:nvPr/>
        </p:nvSpPr>
        <p:spPr>
          <a:xfrm>
            <a:off x="12635" y="0"/>
            <a:ext cx="7599056" cy="377952"/>
          </a:xfrm>
          <a:prstGeom prst="rect">
            <a:avLst/>
          </a:prstGeom>
          <a:solidFill>
            <a:schemeClr val="lt1"/>
          </a:solidFill>
          <a:ln>
            <a:noFill/>
          </a:ln>
        </p:spPr>
        <p:txBody>
          <a:bodyPr spcFirstLastPara="1" wrap="square" lIns="121900" tIns="121900" rIns="121900" bIns="121900" anchor="ctr" anchorCtr="0">
            <a:noAutofit/>
          </a:bodyPr>
          <a:lstStyle/>
          <a:p>
            <a:pPr defTabSz="1219170">
              <a:buClr>
                <a:srgbClr val="000000"/>
              </a:buClr>
              <a:buSzPts val="2400"/>
            </a:pPr>
            <a:r>
              <a:rPr lang="en-US" sz="3200" b="1" kern="0">
                <a:solidFill>
                  <a:srgbClr val="D12477"/>
                </a:solidFill>
                <a:latin typeface="Arial"/>
                <a:cs typeface="Arial"/>
                <a:sym typeface="Arial"/>
              </a:rPr>
              <a:t>Konversioiden arviointi</a:t>
            </a:r>
            <a:endParaRPr sz="1867" kern="0">
              <a:solidFill>
                <a:srgbClr val="000000"/>
              </a:solidFill>
              <a:latin typeface="Arial"/>
              <a:ea typeface="Arial"/>
              <a:cs typeface="Arial"/>
              <a:sym typeface="Arial"/>
            </a:endParaRPr>
          </a:p>
        </p:txBody>
      </p:sp>
      <p:pic>
        <p:nvPicPr>
          <p:cNvPr id="522" name="Google Shape;522;p45"/>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523" name="Google Shape;523;p45"/>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524" name="Google Shape;524;p45"/>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pic>
        <p:nvPicPr>
          <p:cNvPr id="529" name="Google Shape;529;p46"/>
          <p:cNvPicPr preferRelativeResize="0"/>
          <p:nvPr/>
        </p:nvPicPr>
        <p:blipFill rotWithShape="1">
          <a:blip r:embed="rId3">
            <a:alphaModFix/>
          </a:blip>
          <a:srcRect t="7239"/>
          <a:stretch/>
        </p:blipFill>
        <p:spPr>
          <a:xfrm>
            <a:off x="530334" y="400334"/>
            <a:ext cx="11121172" cy="5791463"/>
          </a:xfrm>
          <a:prstGeom prst="rect">
            <a:avLst/>
          </a:prstGeom>
          <a:noFill/>
          <a:ln>
            <a:noFill/>
          </a:ln>
        </p:spPr>
      </p:pic>
      <p:sp>
        <p:nvSpPr>
          <p:cNvPr id="530" name="Google Shape;530;p46"/>
          <p:cNvSpPr txBox="1"/>
          <p:nvPr/>
        </p:nvSpPr>
        <p:spPr>
          <a:xfrm>
            <a:off x="12635" y="0"/>
            <a:ext cx="7599056" cy="377952"/>
          </a:xfrm>
          <a:prstGeom prst="rect">
            <a:avLst/>
          </a:prstGeom>
          <a:solidFill>
            <a:schemeClr val="lt1"/>
          </a:solidFill>
          <a:ln>
            <a:noFill/>
          </a:ln>
        </p:spPr>
        <p:txBody>
          <a:bodyPr spcFirstLastPara="1" wrap="square" lIns="121900" tIns="121900" rIns="121900" bIns="121900" anchor="ctr" anchorCtr="0">
            <a:noAutofit/>
          </a:bodyPr>
          <a:lstStyle/>
          <a:p>
            <a:pPr defTabSz="1219170">
              <a:buClr>
                <a:srgbClr val="000000"/>
              </a:buClr>
              <a:buSzPts val="2400"/>
            </a:pPr>
            <a:r>
              <a:rPr lang="en-US" sz="3200" b="1" kern="0">
                <a:solidFill>
                  <a:srgbClr val="D12477"/>
                </a:solidFill>
                <a:latin typeface="Arial"/>
                <a:cs typeface="Arial"/>
                <a:sym typeface="Arial"/>
              </a:rPr>
              <a:t>Konversioiden arviointi</a:t>
            </a:r>
            <a:endParaRPr sz="1867" kern="0">
              <a:solidFill>
                <a:srgbClr val="000000"/>
              </a:solidFill>
              <a:latin typeface="Arial"/>
              <a:ea typeface="Arial"/>
              <a:cs typeface="Arial"/>
              <a:sym typeface="Arial"/>
            </a:endParaRPr>
          </a:p>
        </p:txBody>
      </p:sp>
      <p:pic>
        <p:nvPicPr>
          <p:cNvPr id="531" name="Google Shape;531;p46"/>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532" name="Google Shape;532;p46"/>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533" name="Google Shape;533;p46"/>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pic>
        <p:nvPicPr>
          <p:cNvPr id="538" name="Google Shape;538;p47"/>
          <p:cNvPicPr preferRelativeResize="0"/>
          <p:nvPr/>
        </p:nvPicPr>
        <p:blipFill rotWithShape="1">
          <a:blip r:embed="rId3">
            <a:alphaModFix/>
          </a:blip>
          <a:srcRect t="5511"/>
          <a:stretch/>
        </p:blipFill>
        <p:spPr>
          <a:xfrm>
            <a:off x="279087" y="369327"/>
            <a:ext cx="11623667" cy="6165963"/>
          </a:xfrm>
          <a:prstGeom prst="rect">
            <a:avLst/>
          </a:prstGeom>
          <a:noFill/>
          <a:ln>
            <a:noFill/>
          </a:ln>
        </p:spPr>
      </p:pic>
      <p:sp>
        <p:nvSpPr>
          <p:cNvPr id="539" name="Google Shape;539;p47"/>
          <p:cNvSpPr txBox="1"/>
          <p:nvPr/>
        </p:nvSpPr>
        <p:spPr>
          <a:xfrm>
            <a:off x="3536" y="0"/>
            <a:ext cx="7599056" cy="377952"/>
          </a:xfrm>
          <a:prstGeom prst="rect">
            <a:avLst/>
          </a:prstGeom>
          <a:solidFill>
            <a:schemeClr val="lt1"/>
          </a:solidFill>
          <a:ln>
            <a:noFill/>
          </a:ln>
        </p:spPr>
        <p:txBody>
          <a:bodyPr spcFirstLastPara="1" wrap="square" lIns="121900" tIns="121900" rIns="121900" bIns="121900" anchor="ctr" anchorCtr="0">
            <a:noAutofit/>
          </a:bodyPr>
          <a:lstStyle/>
          <a:p>
            <a:pPr defTabSz="1219170">
              <a:buClr>
                <a:srgbClr val="000000"/>
              </a:buClr>
              <a:buSzPts val="2400"/>
            </a:pPr>
            <a:r>
              <a:rPr lang="en-US" sz="3200" b="1" kern="0">
                <a:solidFill>
                  <a:srgbClr val="D12477"/>
                </a:solidFill>
                <a:latin typeface="Arial"/>
                <a:cs typeface="Arial"/>
                <a:sym typeface="Arial"/>
              </a:rPr>
              <a:t>Konversioiden arviointi</a:t>
            </a:r>
            <a:endParaRPr sz="1867" kern="0">
              <a:solidFill>
                <a:srgbClr val="000000"/>
              </a:solidFill>
              <a:latin typeface="Arial"/>
              <a:ea typeface="Arial"/>
              <a:cs typeface="Arial"/>
              <a:sym typeface="Arial"/>
            </a:endParaRPr>
          </a:p>
        </p:txBody>
      </p:sp>
      <p:pic>
        <p:nvPicPr>
          <p:cNvPr id="540" name="Google Shape;540;p47"/>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541" name="Google Shape;541;p47"/>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542" name="Google Shape;542;p47"/>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p48"/>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defTabSz="1219170">
              <a:buClr>
                <a:srgbClr val="000000"/>
              </a:buClr>
              <a:buSzPts val="3000"/>
            </a:pPr>
            <a:endParaRPr sz="4000" b="1" kern="0">
              <a:solidFill>
                <a:srgbClr val="000000"/>
              </a:solidFill>
              <a:latin typeface="Arial"/>
              <a:ea typeface="Arial"/>
              <a:cs typeface="Arial"/>
              <a:sym typeface="Arial"/>
            </a:endParaRPr>
          </a:p>
        </p:txBody>
      </p:sp>
      <p:sp>
        <p:nvSpPr>
          <p:cNvPr id="548" name="Google Shape;548;p48"/>
          <p:cNvSpPr txBox="1"/>
          <p:nvPr/>
        </p:nvSpPr>
        <p:spPr>
          <a:xfrm>
            <a:off x="637786" y="1683719"/>
            <a:ext cx="10639815" cy="4089399"/>
          </a:xfrm>
          <a:prstGeom prst="rect">
            <a:avLst/>
          </a:prstGeom>
          <a:noFill/>
          <a:ln>
            <a:noFill/>
          </a:ln>
        </p:spPr>
        <p:txBody>
          <a:bodyPr spcFirstLastPara="1" wrap="square" lIns="121900" tIns="121900" rIns="121900" bIns="121900" anchor="t" anchorCtr="0">
            <a:noAutofit/>
          </a:bodyPr>
          <a:lstStyle/>
          <a:p>
            <a:pPr defTabSz="1219170">
              <a:lnSpc>
                <a:spcPct val="115000"/>
              </a:lnSpc>
              <a:spcAft>
                <a:spcPts val="1600"/>
              </a:spcAft>
              <a:buClr>
                <a:srgbClr val="000000"/>
              </a:buClr>
              <a:buSzPts val="1800"/>
            </a:pPr>
            <a:endParaRPr sz="2400" kern="0">
              <a:solidFill>
                <a:srgbClr val="000000"/>
              </a:solidFill>
              <a:latin typeface="Calibri"/>
              <a:ea typeface="Calibri"/>
              <a:cs typeface="Calibri"/>
              <a:sym typeface="Calibri"/>
            </a:endParaRPr>
          </a:p>
        </p:txBody>
      </p:sp>
      <p:sp>
        <p:nvSpPr>
          <p:cNvPr id="549" name="Google Shape;549;p48"/>
          <p:cNvSpPr txBox="1">
            <a:spLocks noGrp="1"/>
          </p:cNvSpPr>
          <p:nvPr>
            <p:ph type="body" idx="1"/>
          </p:nvPr>
        </p:nvSpPr>
        <p:spPr>
          <a:xfrm>
            <a:off x="1120777" y="417327"/>
            <a:ext cx="8818800" cy="480196"/>
          </a:xfrm>
          <a:prstGeom prst="rect">
            <a:avLst/>
          </a:prstGeom>
          <a:noFill/>
          <a:ln>
            <a:noFill/>
          </a:ln>
        </p:spPr>
        <p:txBody>
          <a:bodyPr spcFirstLastPara="1" wrap="square" lIns="0" tIns="0" rIns="0" bIns="0" anchor="t" anchorCtr="0">
            <a:spAutoFit/>
          </a:bodyPr>
          <a:lstStyle/>
          <a:p>
            <a:pPr marL="0" indent="0">
              <a:spcBef>
                <a:spcPts val="0"/>
              </a:spcBef>
              <a:buSzPts val="2600"/>
            </a:pPr>
            <a:r>
              <a:rPr lang="en-US" sz="3467"/>
              <a:t>Aktivointitehtävä</a:t>
            </a:r>
            <a:endParaRPr/>
          </a:p>
        </p:txBody>
      </p:sp>
      <p:sp>
        <p:nvSpPr>
          <p:cNvPr id="550" name="Google Shape;550;p48"/>
          <p:cNvSpPr txBox="1">
            <a:spLocks noGrp="1"/>
          </p:cNvSpPr>
          <p:nvPr>
            <p:ph type="body" idx="2"/>
          </p:nvPr>
        </p:nvSpPr>
        <p:spPr>
          <a:xfrm>
            <a:off x="492633" y="941467"/>
            <a:ext cx="11001600" cy="3781600"/>
          </a:xfrm>
          <a:prstGeom prst="rect">
            <a:avLst/>
          </a:prstGeom>
          <a:noFill/>
          <a:ln>
            <a:noFill/>
          </a:ln>
        </p:spPr>
        <p:txBody>
          <a:bodyPr spcFirstLastPara="1" wrap="square" lIns="0" tIns="0" rIns="0" bIns="0" anchor="t" anchorCtr="0">
            <a:noAutofit/>
          </a:bodyPr>
          <a:lstStyle/>
          <a:p>
            <a:pPr marL="0" indent="0">
              <a:lnSpc>
                <a:spcPct val="100000"/>
              </a:lnSpc>
              <a:buClr>
                <a:schemeClr val="dk1"/>
              </a:buClr>
              <a:buSzPts val="1100"/>
            </a:pPr>
            <a:r>
              <a:rPr lang="en-US" sz="2133"/>
              <a:t>Käyttäkää Google Analytics -demotiliä ja valitkaa Google Analytics 4 - ominaisuus: </a:t>
            </a:r>
            <a:r>
              <a:rPr lang="en-US" sz="2133" b="1">
                <a:solidFill>
                  <a:srgbClr val="D12477"/>
                </a:solidFill>
              </a:rPr>
              <a:t>Google Merchandise Store</a:t>
            </a:r>
            <a:br>
              <a:rPr lang="en-US" sz="2133"/>
            </a:br>
            <a:br>
              <a:rPr lang="en-US" sz="2133"/>
            </a:br>
            <a:r>
              <a:rPr lang="en-US" sz="2133" b="1">
                <a:solidFill>
                  <a:srgbClr val="D12477"/>
                </a:solidFill>
              </a:rPr>
              <a:t>Vastatkaa alustan datan avulla seuraaviin kysymyksiin:</a:t>
            </a:r>
            <a:endParaRPr b="1">
              <a:solidFill>
                <a:srgbClr val="D12477"/>
              </a:solidFill>
            </a:endParaRPr>
          </a:p>
          <a:p>
            <a:pPr marL="457189" indent="-457189">
              <a:lnSpc>
                <a:spcPct val="100000"/>
              </a:lnSpc>
              <a:spcBef>
                <a:spcPts val="800"/>
              </a:spcBef>
              <a:buClr>
                <a:srgbClr val="D12477"/>
              </a:buClr>
              <a:buSzPts val="1560"/>
              <a:buFont typeface="Calibri"/>
              <a:buAutoNum type="alphaLcParenR"/>
            </a:pPr>
            <a:r>
              <a:rPr lang="en-US" sz="1733"/>
              <a:t>Määrittäkää sivustolle asetetut tavoitteet, kuten lomakkeiden lähetykset, tuoteostot ja asiakastilien luonnit.</a:t>
            </a:r>
            <a:endParaRPr/>
          </a:p>
          <a:p>
            <a:pPr marL="457189" indent="-457189">
              <a:lnSpc>
                <a:spcPct val="100000"/>
              </a:lnSpc>
              <a:spcBef>
                <a:spcPts val="800"/>
              </a:spcBef>
              <a:buClr>
                <a:srgbClr val="D12477"/>
              </a:buClr>
              <a:buSzPts val="1560"/>
              <a:buFont typeface="Calibri"/>
              <a:buAutoNum type="alphaLcParenR"/>
            </a:pPr>
            <a:r>
              <a:rPr lang="en-US" sz="1733"/>
              <a:t>Analysoikaa tietoa kunkin tavoitteen konversion ymmärtämiseksi ja tunnistakaa konversioprosessin mahdolliset pullonkaulat.</a:t>
            </a:r>
            <a:endParaRPr/>
          </a:p>
          <a:p>
            <a:pPr marL="457189" indent="-457189">
              <a:lnSpc>
                <a:spcPct val="100000"/>
              </a:lnSpc>
              <a:spcBef>
                <a:spcPts val="800"/>
              </a:spcBef>
              <a:buClr>
                <a:srgbClr val="D12477"/>
              </a:buClr>
              <a:buSzPts val="1560"/>
              <a:buFont typeface="Calibri"/>
              <a:buAutoNum type="alphaLcParenR"/>
            </a:pPr>
            <a:r>
              <a:rPr lang="en-US" sz="1733"/>
              <a:t>Määrittäkää suppilon visualisointiraportin avulla, mihin käyttäjät siirtyvät konversioprosessissa, ja pyrkikää ymmärtämään, mitkä prosessin vaiheet aiheuttavat eniten kitkaa.</a:t>
            </a:r>
            <a:endParaRPr/>
          </a:p>
          <a:p>
            <a:pPr marL="457189" indent="-457189">
              <a:lnSpc>
                <a:spcPct val="100000"/>
              </a:lnSpc>
              <a:spcBef>
                <a:spcPts val="800"/>
              </a:spcBef>
              <a:buClr>
                <a:srgbClr val="D12477"/>
              </a:buClr>
              <a:buSzPts val="1560"/>
              <a:buFont typeface="Calibri"/>
              <a:buAutoNum type="alphaLcParenR"/>
            </a:pPr>
            <a:r>
              <a:rPr lang="en-US" sz="1733"/>
              <a:t>Luokaa raportti, joka sisältää verkkosivuston eri osien muuntokurssin erittelyn (esim. tuotesivut, checkout-prosessi, kiitos-sivu)</a:t>
            </a:r>
            <a:endParaRPr/>
          </a:p>
          <a:p>
            <a:pPr marL="457189" indent="-457189">
              <a:lnSpc>
                <a:spcPct val="100000"/>
              </a:lnSpc>
              <a:spcBef>
                <a:spcPts val="800"/>
              </a:spcBef>
              <a:buClr>
                <a:srgbClr val="D12477"/>
              </a:buClr>
              <a:buSzPts val="1560"/>
              <a:buFont typeface="Calibri"/>
              <a:buAutoNum type="alphaLcParenR"/>
            </a:pPr>
            <a:r>
              <a:rPr lang="en-US" sz="1733"/>
              <a:t>Tehkää raportin pohjalta suosituksia siitä, miten konversioastetta voidaan parantaa puuttumalla ongelmiin, jotka aiheuttavat käyttäjien poistumisen, ja kuvailemalla, mitä optimointitoimenpiteitä tekisitte suosituimmille sivuille.</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1281</Words>
  <Application>Microsoft Office PowerPoint</Application>
  <PresentationFormat>Widescreen</PresentationFormat>
  <Paragraphs>77</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DEMS NEW</vt:lpstr>
      <vt:lpstr>PowerPoint Presentation</vt:lpstr>
      <vt:lpstr>Konversioiden arviointi</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Tikkanen Saara</dc:creator>
  <cp:lastModifiedBy>Tikkanen Saara</cp:lastModifiedBy>
  <cp:revision>1</cp:revision>
  <dcterms:created xsi:type="dcterms:W3CDTF">2024-02-15T12:36:33Z</dcterms:created>
  <dcterms:modified xsi:type="dcterms:W3CDTF">2024-02-15T12:46:55Z</dcterms:modified>
</cp:coreProperties>
</file>