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09" r:id="rId3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id229n98mJvqQUp2jWLZBmk2tN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0F1DD-81BE-4B01-A60C-840F64CD0969}" v="6" dt="2023-12-17T20:00:06.390"/>
  </p1510:revLst>
</p1510:revInfo>
</file>

<file path=ppt/tableStyles.xml><?xml version="1.0" encoding="utf-8"?>
<a:tblStyleLst xmlns:a="http://schemas.openxmlformats.org/drawingml/2006/main" def="{350CD8C5-E01B-425F-A83F-17C44C2663AE}">
  <a:tblStyle styleId="{350CD8C5-E01B-425F-A83F-17C44C2663A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558" y="24"/>
      </p:cViewPr>
      <p:guideLst>
        <p:guide orient="horz" pos="2160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6030F1DD-81BE-4B01-A60C-840F64CD0969}"/>
    <pc:docChg chg="undo custSel addSld delSld modSld">
      <pc:chgData name="José Duarte da Rocha Santos" userId="7ba73717-3b97-4ba8-9d16-3c9c2d510606" providerId="ADAL" clId="{6030F1DD-81BE-4B01-A60C-840F64CD0969}" dt="2023-12-17T20:03:52.189" v="369" actId="20577"/>
      <pc:docMkLst>
        <pc:docMk/>
      </pc:docMkLst>
      <pc:sldChg chg="modSp mod">
        <pc:chgData name="José Duarte da Rocha Santos" userId="7ba73717-3b97-4ba8-9d16-3c9c2d510606" providerId="ADAL" clId="{6030F1DD-81BE-4B01-A60C-840F64CD0969}" dt="2023-12-17T19:59:33.546" v="302" actId="12788"/>
        <pc:sldMkLst>
          <pc:docMk/>
          <pc:sldMk cId="0" sldId="257"/>
        </pc:sldMkLst>
        <pc:spChg chg="mod">
          <ac:chgData name="José Duarte da Rocha Santos" userId="7ba73717-3b97-4ba8-9d16-3c9c2d510606" providerId="ADAL" clId="{6030F1DD-81BE-4B01-A60C-840F64CD0969}" dt="2023-12-17T19:59:33.546" v="302" actId="12788"/>
          <ac:spMkLst>
            <pc:docMk/>
            <pc:sldMk cId="0" sldId="257"/>
            <ac:spMk id="168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19:59:33.546" v="302" actId="12788"/>
          <ac:spMkLst>
            <pc:docMk/>
            <pc:sldMk cId="0" sldId="257"/>
            <ac:spMk id="16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38:05.954" v="71" actId="14100"/>
        <pc:sldMkLst>
          <pc:docMk/>
          <pc:sldMk cId="0" sldId="258"/>
        </pc:sldMkLst>
        <pc:spChg chg="mod">
          <ac:chgData name="José Duarte da Rocha Santos" userId="7ba73717-3b97-4ba8-9d16-3c9c2d510606" providerId="ADAL" clId="{6030F1DD-81BE-4B01-A60C-840F64CD0969}" dt="2023-12-13T23:38:05.954" v="71" actId="14100"/>
          <ac:spMkLst>
            <pc:docMk/>
            <pc:sldMk cId="0" sldId="258"/>
            <ac:spMk id="174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36:01.026" v="56"/>
          <ac:spMkLst>
            <pc:docMk/>
            <pc:sldMk cId="0" sldId="258"/>
            <ac:spMk id="17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7T20:03:17.749" v="365" actId="20577"/>
        <pc:sldMkLst>
          <pc:docMk/>
          <pc:sldMk cId="0" sldId="260"/>
        </pc:sldMkLst>
        <pc:spChg chg="mod">
          <ac:chgData name="José Duarte da Rocha Santos" userId="7ba73717-3b97-4ba8-9d16-3c9c2d510606" providerId="ADAL" clId="{6030F1DD-81BE-4B01-A60C-840F64CD0969}" dt="2023-12-13T23:39:19.018" v="86" actId="3064"/>
          <ac:spMkLst>
            <pc:docMk/>
            <pc:sldMk cId="0" sldId="260"/>
            <ac:spMk id="189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3:17.749" v="365" actId="20577"/>
          <ac:spMkLst>
            <pc:docMk/>
            <pc:sldMk cId="0" sldId="260"/>
            <ac:spMk id="19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7T20:03:42.188" v="368" actId="2710"/>
        <pc:sldMkLst>
          <pc:docMk/>
          <pc:sldMk cId="0" sldId="262"/>
        </pc:sldMkLst>
        <pc:spChg chg="mod">
          <ac:chgData name="José Duarte da Rocha Santos" userId="7ba73717-3b97-4ba8-9d16-3c9c2d510606" providerId="ADAL" clId="{6030F1DD-81BE-4B01-A60C-840F64CD0969}" dt="2023-12-17T20:03:37.220" v="367" actId="20577"/>
          <ac:spMkLst>
            <pc:docMk/>
            <pc:sldMk cId="0" sldId="262"/>
            <ac:spMk id="202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3:42.188" v="368" actId="2710"/>
          <ac:spMkLst>
            <pc:docMk/>
            <pc:sldMk cId="0" sldId="262"/>
            <ac:spMk id="20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31:15.959" v="2" actId="27636"/>
        <pc:sldMkLst>
          <pc:docMk/>
          <pc:sldMk cId="0" sldId="263"/>
        </pc:sldMkLst>
        <pc:spChg chg="mod">
          <ac:chgData name="José Duarte da Rocha Santos" userId="7ba73717-3b97-4ba8-9d16-3c9c2d510606" providerId="ADAL" clId="{6030F1DD-81BE-4B01-A60C-840F64CD0969}" dt="2023-12-13T23:31:15.959" v="2" actId="27636"/>
          <ac:spMkLst>
            <pc:docMk/>
            <pc:sldMk cId="0" sldId="263"/>
            <ac:spMk id="209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6030F1DD-81BE-4B01-A60C-840F64CD0969}" dt="2023-12-17T20:03:52.189" v="369" actId="20577"/>
        <pc:sldMkLst>
          <pc:docMk/>
          <pc:sldMk cId="0" sldId="264"/>
        </pc:sldMkLst>
        <pc:spChg chg="mod">
          <ac:chgData name="José Duarte da Rocha Santos" userId="7ba73717-3b97-4ba8-9d16-3c9c2d510606" providerId="ADAL" clId="{6030F1DD-81BE-4B01-A60C-840F64CD0969}" dt="2023-12-13T23:40:02.816" v="101" actId="1076"/>
          <ac:spMkLst>
            <pc:docMk/>
            <pc:sldMk cId="0" sldId="264"/>
            <ac:spMk id="215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1:36.878" v="112" actId="948"/>
          <ac:spMkLst>
            <pc:docMk/>
            <pc:sldMk cId="0" sldId="264"/>
            <ac:spMk id="216" creationId="{00000000-0000-0000-0000-000000000000}"/>
          </ac:spMkLst>
        </pc:spChg>
      </pc:sldChg>
      <pc:sldChg chg="addSp delSp modSp mod modNotes">
        <pc:chgData name="José Duarte da Rocha Santos" userId="7ba73717-3b97-4ba8-9d16-3c9c2d510606" providerId="ADAL" clId="{6030F1DD-81BE-4B01-A60C-840F64CD0969}" dt="2023-12-17T20:01:02.994" v="355" actId="948"/>
        <pc:sldMkLst>
          <pc:docMk/>
          <pc:sldMk cId="0" sldId="265"/>
        </pc:sldMkLst>
        <pc:spChg chg="add mod">
          <ac:chgData name="José Duarte da Rocha Santos" userId="7ba73717-3b97-4ba8-9d16-3c9c2d510606" providerId="ADAL" clId="{6030F1DD-81BE-4B01-A60C-840F64CD0969}" dt="2023-12-17T20:00:16.504" v="323"/>
          <ac:spMkLst>
            <pc:docMk/>
            <pc:sldMk cId="0" sldId="265"/>
            <ac:spMk id="2" creationId="{C6BBD9A0-9B14-F76C-30D7-DD60C4BA4A33}"/>
          </ac:spMkLst>
        </pc:spChg>
        <pc:spChg chg="del mod">
          <ac:chgData name="José Duarte da Rocha Santos" userId="7ba73717-3b97-4ba8-9d16-3c9c2d510606" providerId="ADAL" clId="{6030F1DD-81BE-4B01-A60C-840F64CD0969}" dt="2023-12-17T20:00:18.895" v="324" actId="478"/>
          <ac:spMkLst>
            <pc:docMk/>
            <pc:sldMk cId="0" sldId="265"/>
            <ac:spMk id="221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0:51.451" v="354" actId="948"/>
          <ac:spMkLst>
            <pc:docMk/>
            <pc:sldMk cId="0" sldId="265"/>
            <ac:spMk id="222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1:02.994" v="355" actId="948"/>
          <ac:spMkLst>
            <pc:docMk/>
            <pc:sldMk cId="0" sldId="265"/>
            <ac:spMk id="223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0:35.023" v="352" actId="1036"/>
          <ac:spMkLst>
            <pc:docMk/>
            <pc:sldMk cId="0" sldId="265"/>
            <ac:spMk id="224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0:35.023" v="352" actId="1036"/>
          <ac:spMkLst>
            <pc:docMk/>
            <pc:sldMk cId="0" sldId="265"/>
            <ac:spMk id="22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6030F1DD-81BE-4B01-A60C-840F64CD0969}" dt="2023-12-17T19:59:59.795" v="319" actId="20577"/>
        <pc:sldMkLst>
          <pc:docMk/>
          <pc:sldMk cId="0" sldId="266"/>
        </pc:sldMkLst>
        <pc:spChg chg="add del mod">
          <ac:chgData name="José Duarte da Rocha Santos" userId="7ba73717-3b97-4ba8-9d16-3c9c2d510606" providerId="ADAL" clId="{6030F1DD-81BE-4B01-A60C-840F64CD0969}" dt="2023-12-17T19:59:52.600" v="306" actId="478"/>
          <ac:spMkLst>
            <pc:docMk/>
            <pc:sldMk cId="0" sldId="266"/>
            <ac:spMk id="3" creationId="{DC195F91-9F34-1080-9B48-D1DC1CF25F39}"/>
          </ac:spMkLst>
        </pc:spChg>
        <pc:spChg chg="add del mod">
          <ac:chgData name="José Duarte da Rocha Santos" userId="7ba73717-3b97-4ba8-9d16-3c9c2d510606" providerId="ADAL" clId="{6030F1DD-81BE-4B01-A60C-840F64CD0969}" dt="2023-12-17T19:59:50.412" v="305"/>
          <ac:spMkLst>
            <pc:docMk/>
            <pc:sldMk cId="0" sldId="266"/>
            <ac:spMk id="4" creationId="{70BA5312-98F5-0297-ECB3-857C7ABF76FD}"/>
          </ac:spMkLst>
        </pc:spChg>
        <pc:spChg chg="add mod">
          <ac:chgData name="José Duarte da Rocha Santos" userId="7ba73717-3b97-4ba8-9d16-3c9c2d510606" providerId="ADAL" clId="{6030F1DD-81BE-4B01-A60C-840F64CD0969}" dt="2023-12-17T19:59:59.795" v="319" actId="20577"/>
          <ac:spMkLst>
            <pc:docMk/>
            <pc:sldMk cId="0" sldId="266"/>
            <ac:spMk id="5" creationId="{8CC984EE-CC31-C99B-5F88-D09DABCC3828}"/>
          </ac:spMkLst>
        </pc:spChg>
        <pc:spChg chg="del mod">
          <ac:chgData name="José Duarte da Rocha Santos" userId="7ba73717-3b97-4ba8-9d16-3c9c2d510606" providerId="ADAL" clId="{6030F1DD-81BE-4B01-A60C-840F64CD0969}" dt="2023-12-17T19:59:48.449" v="303" actId="478"/>
          <ac:spMkLst>
            <pc:docMk/>
            <pc:sldMk cId="0" sldId="266"/>
            <ac:spMk id="230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50:09.581" v="229" actId="115"/>
          <ac:spMkLst>
            <pc:docMk/>
            <pc:sldMk cId="0" sldId="266"/>
            <ac:spMk id="23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7T20:01:24.176" v="356" actId="255"/>
        <pc:sldMkLst>
          <pc:docMk/>
          <pc:sldMk cId="0" sldId="267"/>
        </pc:sldMkLst>
        <pc:spChg chg="mod">
          <ac:chgData name="José Duarte da Rocha Santos" userId="7ba73717-3b97-4ba8-9d16-3c9c2d510606" providerId="ADAL" clId="{6030F1DD-81BE-4B01-A60C-840F64CD0969}" dt="2023-12-17T20:01:24.176" v="356" actId="255"/>
          <ac:spMkLst>
            <pc:docMk/>
            <pc:sldMk cId="0" sldId="267"/>
            <ac:spMk id="237" creationId="{00000000-0000-0000-0000-000000000000}"/>
          </ac:spMkLst>
        </pc:spChg>
      </pc:sldChg>
      <pc:sldChg chg="modSp mod modNotes">
        <pc:chgData name="José Duarte da Rocha Santos" userId="7ba73717-3b97-4ba8-9d16-3c9c2d510606" providerId="ADAL" clId="{6030F1DD-81BE-4B01-A60C-840F64CD0969}" dt="2023-12-13T23:42:36.312" v="115" actId="14100"/>
        <pc:sldMkLst>
          <pc:docMk/>
          <pc:sldMk cId="0" sldId="268"/>
        </pc:sldMkLst>
        <pc:spChg chg="mod">
          <ac:chgData name="José Duarte da Rocha Santos" userId="7ba73717-3b97-4ba8-9d16-3c9c2d510606" providerId="ADAL" clId="{6030F1DD-81BE-4B01-A60C-840F64CD0969}" dt="2023-12-13T23:42:36.312" v="115" actId="14100"/>
          <ac:spMkLst>
            <pc:docMk/>
            <pc:sldMk cId="0" sldId="268"/>
            <ac:spMk id="24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31:16.005" v="4" actId="27636"/>
        <pc:sldMkLst>
          <pc:docMk/>
          <pc:sldMk cId="0" sldId="269"/>
        </pc:sldMkLst>
        <pc:spChg chg="mod">
          <ac:chgData name="José Duarte da Rocha Santos" userId="7ba73717-3b97-4ba8-9d16-3c9c2d510606" providerId="ADAL" clId="{6030F1DD-81BE-4B01-A60C-840F64CD0969}" dt="2023-12-13T23:31:16.005" v="4" actId="27636"/>
          <ac:spMkLst>
            <pc:docMk/>
            <pc:sldMk cId="0" sldId="269"/>
            <ac:spMk id="251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6030F1DD-81BE-4B01-A60C-840F64CD0969}" dt="2023-12-13T23:49:41.956" v="223" actId="478"/>
        <pc:sldMkLst>
          <pc:docMk/>
          <pc:sldMk cId="0" sldId="271"/>
        </pc:sldMkLst>
        <pc:spChg chg="mod">
          <ac:chgData name="José Duarte da Rocha Santos" userId="7ba73717-3b97-4ba8-9d16-3c9c2d510606" providerId="ADAL" clId="{6030F1DD-81BE-4B01-A60C-840F64CD0969}" dt="2023-12-13T23:44:38.591" v="132" actId="20577"/>
          <ac:spMkLst>
            <pc:docMk/>
            <pc:sldMk cId="0" sldId="271"/>
            <ac:spMk id="263" creationId="{00000000-0000-0000-0000-000000000000}"/>
          </ac:spMkLst>
        </pc:spChg>
        <pc:spChg chg="del">
          <ac:chgData name="José Duarte da Rocha Santos" userId="7ba73717-3b97-4ba8-9d16-3c9c2d510606" providerId="ADAL" clId="{6030F1DD-81BE-4B01-A60C-840F64CD0969}" dt="2023-12-13T23:49:41.956" v="223" actId="478"/>
          <ac:spMkLst>
            <pc:docMk/>
            <pc:sldMk cId="0" sldId="271"/>
            <ac:spMk id="264" creationId="{00000000-0000-0000-0000-000000000000}"/>
          </ac:spMkLst>
        </pc:spChg>
        <pc:spChg chg="del mod">
          <ac:chgData name="José Duarte da Rocha Santos" userId="7ba73717-3b97-4ba8-9d16-3c9c2d510606" providerId="ADAL" clId="{6030F1DD-81BE-4B01-A60C-840F64CD0969}" dt="2023-12-13T23:49:38.991" v="222" actId="478"/>
          <ac:spMkLst>
            <pc:docMk/>
            <pc:sldMk cId="0" sldId="271"/>
            <ac:spMk id="265" creationId="{00000000-0000-0000-0000-000000000000}"/>
          </ac:spMkLst>
        </pc:spChg>
        <pc:spChg chg="del">
          <ac:chgData name="José Duarte da Rocha Santos" userId="7ba73717-3b97-4ba8-9d16-3c9c2d510606" providerId="ADAL" clId="{6030F1DD-81BE-4B01-A60C-840F64CD0969}" dt="2023-12-13T23:49:37.167" v="221" actId="478"/>
          <ac:spMkLst>
            <pc:docMk/>
            <pc:sldMk cId="0" sldId="271"/>
            <ac:spMk id="26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3:35.383" v="122" actId="20577"/>
        <pc:sldMkLst>
          <pc:docMk/>
          <pc:sldMk cId="0" sldId="272"/>
        </pc:sldMkLst>
        <pc:spChg chg="mod">
          <ac:chgData name="José Duarte da Rocha Santos" userId="7ba73717-3b97-4ba8-9d16-3c9c2d510606" providerId="ADAL" clId="{6030F1DD-81BE-4B01-A60C-840F64CD0969}" dt="2023-12-13T23:42:58.118" v="118" actId="14100"/>
          <ac:spMkLst>
            <pc:docMk/>
            <pc:sldMk cId="0" sldId="272"/>
            <ac:spMk id="275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3:35.383" v="122" actId="20577"/>
          <ac:spMkLst>
            <pc:docMk/>
            <pc:sldMk cId="0" sldId="272"/>
            <ac:spMk id="27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4:08.349" v="127" actId="14100"/>
        <pc:sldMkLst>
          <pc:docMk/>
          <pc:sldMk cId="0" sldId="273"/>
        </pc:sldMkLst>
        <pc:spChg chg="mod">
          <ac:chgData name="José Duarte da Rocha Santos" userId="7ba73717-3b97-4ba8-9d16-3c9c2d510606" providerId="ADAL" clId="{6030F1DD-81BE-4B01-A60C-840F64CD0969}" dt="2023-12-13T23:43:49.451" v="124" actId="3064"/>
          <ac:spMkLst>
            <pc:docMk/>
            <pc:sldMk cId="0" sldId="273"/>
            <ac:spMk id="281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4:08.349" v="127" actId="14100"/>
          <ac:spMkLst>
            <pc:docMk/>
            <pc:sldMk cId="0" sldId="273"/>
            <ac:spMk id="282" creationId="{00000000-0000-0000-0000-000000000000}"/>
          </ac:spMkLst>
        </pc:spChg>
      </pc:sldChg>
      <pc:sldChg chg="modSp mod modClrScheme chgLayout">
        <pc:chgData name="José Duarte da Rocha Santos" userId="7ba73717-3b97-4ba8-9d16-3c9c2d510606" providerId="ADAL" clId="{6030F1DD-81BE-4B01-A60C-840F64CD0969}" dt="2023-12-13T23:37:10.327" v="68" actId="14100"/>
        <pc:sldMkLst>
          <pc:docMk/>
          <pc:sldMk cId="0" sldId="274"/>
        </pc:sldMkLst>
        <pc:spChg chg="mod ord">
          <ac:chgData name="José Duarte da Rocha Santos" userId="7ba73717-3b97-4ba8-9d16-3c9c2d510606" providerId="ADAL" clId="{6030F1DD-81BE-4B01-A60C-840F64CD0969}" dt="2023-12-13T23:37:10.327" v="68" actId="14100"/>
          <ac:spMkLst>
            <pc:docMk/>
            <pc:sldMk cId="0" sldId="274"/>
            <ac:spMk id="288" creationId="{00000000-0000-0000-0000-000000000000}"/>
          </ac:spMkLst>
        </pc:spChg>
        <pc:spChg chg="mod ord">
          <ac:chgData name="José Duarte da Rocha Santos" userId="7ba73717-3b97-4ba8-9d16-3c9c2d510606" providerId="ADAL" clId="{6030F1DD-81BE-4B01-A60C-840F64CD0969}" dt="2023-12-13T23:36:58.808" v="63" actId="1076"/>
          <ac:spMkLst>
            <pc:docMk/>
            <pc:sldMk cId="0" sldId="274"/>
            <ac:spMk id="289" creationId="{00000000-0000-0000-0000-000000000000}"/>
          </ac:spMkLst>
        </pc:spChg>
        <pc:picChg chg="mod">
          <ac:chgData name="José Duarte da Rocha Santos" userId="7ba73717-3b97-4ba8-9d16-3c9c2d510606" providerId="ADAL" clId="{6030F1DD-81BE-4B01-A60C-840F64CD0969}" dt="2023-12-13T23:37:07.513" v="67" actId="1076"/>
          <ac:picMkLst>
            <pc:docMk/>
            <pc:sldMk cId="0" sldId="274"/>
            <ac:picMk id="290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6030F1DD-81BE-4B01-A60C-840F64CD0969}" dt="2023-12-17T20:02:01.112" v="362" actId="179"/>
        <pc:sldMkLst>
          <pc:docMk/>
          <pc:sldMk cId="0" sldId="275"/>
        </pc:sldMkLst>
        <pc:spChg chg="mod">
          <ac:chgData name="José Duarte da Rocha Santos" userId="7ba73717-3b97-4ba8-9d16-3c9c2d510606" providerId="ADAL" clId="{6030F1DD-81BE-4B01-A60C-840F64CD0969}" dt="2023-12-13T23:32:34.785" v="17" actId="14100"/>
          <ac:spMkLst>
            <pc:docMk/>
            <pc:sldMk cId="0" sldId="275"/>
            <ac:spMk id="295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7T20:02:01.112" v="362" actId="179"/>
          <ac:spMkLst>
            <pc:docMk/>
            <pc:sldMk cId="0" sldId="275"/>
            <ac:spMk id="29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36:17.707" v="58" actId="255"/>
        <pc:sldMkLst>
          <pc:docMk/>
          <pc:sldMk cId="0" sldId="276"/>
        </pc:sldMkLst>
        <pc:spChg chg="mod">
          <ac:chgData name="José Duarte da Rocha Santos" userId="7ba73717-3b97-4ba8-9d16-3c9c2d510606" providerId="ADAL" clId="{6030F1DD-81BE-4B01-A60C-840F64CD0969}" dt="2023-12-13T23:36:17.707" v="58" actId="255"/>
          <ac:spMkLst>
            <pc:docMk/>
            <pc:sldMk cId="0" sldId="276"/>
            <ac:spMk id="302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36:12.851" v="57" actId="255"/>
          <ac:spMkLst>
            <pc:docMk/>
            <pc:sldMk cId="0" sldId="276"/>
            <ac:spMk id="30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7T20:02:57.832" v="364" actId="20577"/>
        <pc:sldMkLst>
          <pc:docMk/>
          <pc:sldMk cId="0" sldId="277"/>
        </pc:sldMkLst>
        <pc:spChg chg="mod">
          <ac:chgData name="José Duarte da Rocha Santos" userId="7ba73717-3b97-4ba8-9d16-3c9c2d510606" providerId="ADAL" clId="{6030F1DD-81BE-4B01-A60C-840F64CD0969}" dt="2023-12-17T20:02:57.832" v="364" actId="20577"/>
          <ac:spMkLst>
            <pc:docMk/>
            <pc:sldMk cId="0" sldId="277"/>
            <ac:spMk id="30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7T20:02:29.015" v="363" actId="255"/>
        <pc:sldMkLst>
          <pc:docMk/>
          <pc:sldMk cId="0" sldId="278"/>
        </pc:sldMkLst>
        <pc:spChg chg="mod">
          <ac:chgData name="José Duarte da Rocha Santos" userId="7ba73717-3b97-4ba8-9d16-3c9c2d510606" providerId="ADAL" clId="{6030F1DD-81BE-4B01-A60C-840F64CD0969}" dt="2023-12-17T20:02:29.015" v="363" actId="255"/>
          <ac:spMkLst>
            <pc:docMk/>
            <pc:sldMk cId="0" sldId="278"/>
            <ac:spMk id="315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5:26.229" v="147" actId="12"/>
          <ac:spMkLst>
            <pc:docMk/>
            <pc:sldMk cId="0" sldId="278"/>
            <ac:spMk id="31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8:19.926" v="205" actId="14100"/>
        <pc:sldMkLst>
          <pc:docMk/>
          <pc:sldMk cId="0" sldId="279"/>
        </pc:sldMkLst>
        <pc:spChg chg="mod">
          <ac:chgData name="José Duarte da Rocha Santos" userId="7ba73717-3b97-4ba8-9d16-3c9c2d510606" providerId="ADAL" clId="{6030F1DD-81BE-4B01-A60C-840F64CD0969}" dt="2023-12-13T23:48:19.926" v="205" actId="14100"/>
          <ac:spMkLst>
            <pc:docMk/>
            <pc:sldMk cId="0" sldId="279"/>
            <ac:spMk id="322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5:49.295" v="150" actId="552"/>
          <ac:spMkLst>
            <pc:docMk/>
            <pc:sldMk cId="0" sldId="279"/>
            <ac:spMk id="32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6:11.578" v="153" actId="14100"/>
        <pc:sldMkLst>
          <pc:docMk/>
          <pc:sldMk cId="0" sldId="280"/>
        </pc:sldMkLst>
        <pc:spChg chg="mod">
          <ac:chgData name="José Duarte da Rocha Santos" userId="7ba73717-3b97-4ba8-9d16-3c9c2d510606" providerId="ADAL" clId="{6030F1DD-81BE-4B01-A60C-840F64CD0969}" dt="2023-12-13T23:46:07.476" v="152" actId="113"/>
          <ac:spMkLst>
            <pc:docMk/>
            <pc:sldMk cId="0" sldId="280"/>
            <ac:spMk id="329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6:11.578" v="153" actId="14100"/>
          <ac:spMkLst>
            <pc:docMk/>
            <pc:sldMk cId="0" sldId="280"/>
            <ac:spMk id="33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55:12.896" v="301" actId="948"/>
        <pc:sldMkLst>
          <pc:docMk/>
          <pc:sldMk cId="0" sldId="281"/>
        </pc:sldMkLst>
        <pc:spChg chg="mod">
          <ac:chgData name="José Duarte da Rocha Santos" userId="7ba73717-3b97-4ba8-9d16-3c9c2d510606" providerId="ADAL" clId="{6030F1DD-81BE-4B01-A60C-840F64CD0969}" dt="2023-12-13T23:46:34.533" v="157" actId="20577"/>
          <ac:spMkLst>
            <pc:docMk/>
            <pc:sldMk cId="0" sldId="281"/>
            <ac:spMk id="336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55:12.896" v="301" actId="948"/>
          <ac:spMkLst>
            <pc:docMk/>
            <pc:sldMk cId="0" sldId="281"/>
            <ac:spMk id="33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6:25.104" v="154" actId="255"/>
        <pc:sldMkLst>
          <pc:docMk/>
          <pc:sldMk cId="0" sldId="282"/>
        </pc:sldMkLst>
        <pc:spChg chg="mod">
          <ac:chgData name="José Duarte da Rocha Santos" userId="7ba73717-3b97-4ba8-9d16-3c9c2d510606" providerId="ADAL" clId="{6030F1DD-81BE-4B01-A60C-840F64CD0969}" dt="2023-12-13T23:46:25.104" v="154" actId="255"/>
          <ac:spMkLst>
            <pc:docMk/>
            <pc:sldMk cId="0" sldId="282"/>
            <ac:spMk id="343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36:01.026" v="56"/>
          <ac:spMkLst>
            <pc:docMk/>
            <pc:sldMk cId="0" sldId="282"/>
            <ac:spMk id="34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31:16.086" v="7" actId="27636"/>
        <pc:sldMkLst>
          <pc:docMk/>
          <pc:sldMk cId="0" sldId="283"/>
        </pc:sldMkLst>
        <pc:spChg chg="mod">
          <ac:chgData name="José Duarte da Rocha Santos" userId="7ba73717-3b97-4ba8-9d16-3c9c2d510606" providerId="ADAL" clId="{6030F1DD-81BE-4B01-A60C-840F64CD0969}" dt="2023-12-13T23:31:16.086" v="7" actId="27636"/>
          <ac:spMkLst>
            <pc:docMk/>
            <pc:sldMk cId="0" sldId="283"/>
            <ac:spMk id="34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7:11.641" v="200" actId="12"/>
        <pc:sldMkLst>
          <pc:docMk/>
          <pc:sldMk cId="0" sldId="284"/>
        </pc:sldMkLst>
        <pc:spChg chg="mod">
          <ac:chgData name="José Duarte da Rocha Santos" userId="7ba73717-3b97-4ba8-9d16-3c9c2d510606" providerId="ADAL" clId="{6030F1DD-81BE-4B01-A60C-840F64CD0969}" dt="2023-12-13T23:46:48.811" v="159" actId="3064"/>
          <ac:spMkLst>
            <pc:docMk/>
            <pc:sldMk cId="0" sldId="284"/>
            <ac:spMk id="355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7:11.641" v="200" actId="12"/>
          <ac:spMkLst>
            <pc:docMk/>
            <pc:sldMk cId="0" sldId="284"/>
            <ac:spMk id="35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030F1DD-81BE-4B01-A60C-840F64CD0969}" dt="2023-12-13T23:47:39.793" v="204" actId="948"/>
        <pc:sldMkLst>
          <pc:docMk/>
          <pc:sldMk cId="0" sldId="285"/>
        </pc:sldMkLst>
        <pc:spChg chg="mod">
          <ac:chgData name="José Duarte da Rocha Santos" userId="7ba73717-3b97-4ba8-9d16-3c9c2d510606" providerId="ADAL" clId="{6030F1DD-81BE-4B01-A60C-840F64CD0969}" dt="2023-12-13T23:47:24.526" v="202" actId="3064"/>
          <ac:spMkLst>
            <pc:docMk/>
            <pc:sldMk cId="0" sldId="285"/>
            <ac:spMk id="364" creationId="{00000000-0000-0000-0000-000000000000}"/>
          </ac:spMkLst>
        </pc:spChg>
        <pc:spChg chg="mod">
          <ac:chgData name="José Duarte da Rocha Santos" userId="7ba73717-3b97-4ba8-9d16-3c9c2d510606" providerId="ADAL" clId="{6030F1DD-81BE-4B01-A60C-840F64CD0969}" dt="2023-12-13T23:47:39.793" v="204" actId="948"/>
          <ac:spMkLst>
            <pc:docMk/>
            <pc:sldMk cId="0" sldId="285"/>
            <ac:spMk id="365" creationId="{00000000-0000-0000-0000-000000000000}"/>
          </ac:spMkLst>
        </pc:spChg>
        <pc:picChg chg="mod">
          <ac:chgData name="José Duarte da Rocha Santos" userId="7ba73717-3b97-4ba8-9d16-3c9c2d510606" providerId="ADAL" clId="{6030F1DD-81BE-4B01-A60C-840F64CD0969}" dt="2023-12-13T23:31:30.858" v="9" actId="1076"/>
          <ac:picMkLst>
            <pc:docMk/>
            <pc:sldMk cId="0" sldId="285"/>
            <ac:picMk id="366" creationId="{00000000-0000-0000-0000-000000000000}"/>
          </ac:picMkLst>
        </pc:picChg>
      </pc:sldChg>
      <pc:sldChg chg="del">
        <pc:chgData name="José Duarte da Rocha Santos" userId="7ba73717-3b97-4ba8-9d16-3c9c2d510606" providerId="ADAL" clId="{6030F1DD-81BE-4B01-A60C-840F64CD0969}" dt="2023-12-13T23:31:17.734" v="8" actId="47"/>
        <pc:sldMkLst>
          <pc:docMk/>
          <pc:sldMk cId="0" sldId="286"/>
        </pc:sldMkLst>
      </pc:sldChg>
      <pc:sldChg chg="add">
        <pc:chgData name="José Duarte da Rocha Santos" userId="7ba73717-3b97-4ba8-9d16-3c9c2d510606" providerId="ADAL" clId="{6030F1DD-81BE-4B01-A60C-840F64CD0969}" dt="2023-12-13T23:31:15.143" v="0"/>
        <pc:sldMkLst>
          <pc:docMk/>
          <pc:sldMk cId="1479096809" sldId="309"/>
        </pc:sldMkLst>
      </pc:sldChg>
    </pc:docChg>
  </pc:docChgLst>
  <pc:docChgLst>
    <pc:chgData name="Paulo Alexandre Botelho Rodrigues Pires" userId="74481891-9d78-46ae-a047-a348f9b9be55" providerId="ADAL" clId="{6634E5B5-258D-4FE0-8983-64E272F939B7}"/>
    <pc:docChg chg="custSel modSld">
      <pc:chgData name="Paulo Alexandre Botelho Rodrigues Pires" userId="74481891-9d78-46ae-a047-a348f9b9be55" providerId="ADAL" clId="{6634E5B5-258D-4FE0-8983-64E272F939B7}" dt="2023-12-13T19:24:20.667" v="10" actId="1076"/>
      <pc:docMkLst>
        <pc:docMk/>
      </pc:docMkLst>
      <pc:sldChg chg="modSp mod">
        <pc:chgData name="Paulo Alexandre Botelho Rodrigues Pires" userId="74481891-9d78-46ae-a047-a348f9b9be55" providerId="ADAL" clId="{6634E5B5-258D-4FE0-8983-64E272F939B7}" dt="2023-12-13T19:23:15.712" v="2" actId="1076"/>
        <pc:sldMkLst>
          <pc:docMk/>
          <pc:sldMk cId="0" sldId="257"/>
        </pc:sldMkLst>
        <pc:spChg chg="mod">
          <ac:chgData name="Paulo Alexandre Botelho Rodrigues Pires" userId="74481891-9d78-46ae-a047-a348f9b9be55" providerId="ADAL" clId="{6634E5B5-258D-4FE0-8983-64E272F939B7}" dt="2023-12-13T19:23:15.712" v="2" actId="1076"/>
          <ac:spMkLst>
            <pc:docMk/>
            <pc:sldMk cId="0" sldId="257"/>
            <ac:spMk id="169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6634E5B5-258D-4FE0-8983-64E272F939B7}" dt="2023-12-13T19:23:37.132" v="4" actId="27636"/>
        <pc:sldMkLst>
          <pc:docMk/>
          <pc:sldMk cId="0" sldId="272"/>
        </pc:sldMkLst>
        <pc:spChg chg="mod">
          <ac:chgData name="Paulo Alexandre Botelho Rodrigues Pires" userId="74481891-9d78-46ae-a047-a348f9b9be55" providerId="ADAL" clId="{6634E5B5-258D-4FE0-8983-64E272F939B7}" dt="2023-12-13T19:23:37.132" v="4" actId="27636"/>
          <ac:spMkLst>
            <pc:docMk/>
            <pc:sldMk cId="0" sldId="272"/>
            <ac:spMk id="27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6634E5B5-258D-4FE0-8983-64E272F939B7}" dt="2023-12-13T19:23:50.542" v="5" actId="14100"/>
        <pc:sldMkLst>
          <pc:docMk/>
          <pc:sldMk cId="0" sldId="276"/>
        </pc:sldMkLst>
        <pc:picChg chg="mod">
          <ac:chgData name="Paulo Alexandre Botelho Rodrigues Pires" userId="74481891-9d78-46ae-a047-a348f9b9be55" providerId="ADAL" clId="{6634E5B5-258D-4FE0-8983-64E272F939B7}" dt="2023-12-13T19:23:50.542" v="5" actId="14100"/>
          <ac:picMkLst>
            <pc:docMk/>
            <pc:sldMk cId="0" sldId="276"/>
            <ac:picMk id="301" creationId="{00000000-0000-0000-0000-000000000000}"/>
          </ac:picMkLst>
        </pc:picChg>
      </pc:sldChg>
      <pc:sldChg chg="modSp mod">
        <pc:chgData name="Paulo Alexandre Botelho Rodrigues Pires" userId="74481891-9d78-46ae-a047-a348f9b9be55" providerId="ADAL" clId="{6634E5B5-258D-4FE0-8983-64E272F939B7}" dt="2023-12-13T19:24:06.022" v="9" actId="1076"/>
        <pc:sldMkLst>
          <pc:docMk/>
          <pc:sldMk cId="0" sldId="279"/>
        </pc:sldMkLst>
        <pc:spChg chg="mod">
          <ac:chgData name="Paulo Alexandre Botelho Rodrigues Pires" userId="74481891-9d78-46ae-a047-a348f9b9be55" providerId="ADAL" clId="{6634E5B5-258D-4FE0-8983-64E272F939B7}" dt="2023-12-13T19:24:02.017" v="8" actId="1076"/>
          <ac:spMkLst>
            <pc:docMk/>
            <pc:sldMk cId="0" sldId="279"/>
            <ac:spMk id="323" creationId="{00000000-0000-0000-0000-000000000000}"/>
          </ac:spMkLst>
        </pc:spChg>
        <pc:picChg chg="mod">
          <ac:chgData name="Paulo Alexandre Botelho Rodrigues Pires" userId="74481891-9d78-46ae-a047-a348f9b9be55" providerId="ADAL" clId="{6634E5B5-258D-4FE0-8983-64E272F939B7}" dt="2023-12-13T19:24:06.022" v="9" actId="1076"/>
          <ac:picMkLst>
            <pc:docMk/>
            <pc:sldMk cId="0" sldId="279"/>
            <ac:picMk id="324" creationId="{00000000-0000-0000-0000-000000000000}"/>
          </ac:picMkLst>
        </pc:picChg>
      </pc:sldChg>
      <pc:sldChg chg="modSp mod">
        <pc:chgData name="Paulo Alexandre Botelho Rodrigues Pires" userId="74481891-9d78-46ae-a047-a348f9b9be55" providerId="ADAL" clId="{6634E5B5-258D-4FE0-8983-64E272F939B7}" dt="2023-12-13T19:24:20.667" v="10" actId="1076"/>
        <pc:sldMkLst>
          <pc:docMk/>
          <pc:sldMk cId="0" sldId="284"/>
        </pc:sldMkLst>
        <pc:picChg chg="mod">
          <ac:chgData name="Paulo Alexandre Botelho Rodrigues Pires" userId="74481891-9d78-46ae-a047-a348f9b9be55" providerId="ADAL" clId="{6634E5B5-258D-4FE0-8983-64E272F939B7}" dt="2023-12-13T19:24:20.667" v="10" actId="1076"/>
          <ac:picMkLst>
            <pc:docMk/>
            <pc:sldMk cId="0" sldId="284"/>
            <ac:picMk id="35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e351c4206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g1e351c42066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 análise da Web fornece informações valiosas que o ajudam a compreender o seu público, a otimizar o seu sítio Web, a melhorar as taxas de conversão e a tomar decisões baseadas em dados. É uma ferramenta crucial para medir e melhorar o desempenho e a eficácia da sua presença em linha.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A otimização da taxa de conversão (CRO) refere-se ao processo sistemático de aumentar a percentagem de visitantes do sítio Web que realizam uma ação desejada, como fazer uma compra, preencher um formulário, subscrever uma newsletter ou interagir com um elemento específico do sítio Web. O objetivo do CRO é maximizar a eficácia de um sítio Web, melhorando a sua taxa de conversão e, em última análise, conduzindo a acções mais valiosas por parte dos seus visitantes.</a:t>
            </a:r>
            <a:endParaRPr/>
          </a:p>
        </p:txBody>
      </p:sp>
      <p:sp>
        <p:nvSpPr>
          <p:cNvPr id="187" name="Google Shape;187;g1e351c42066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3" name="Google Shape;193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0" name="Google Shape;20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4bdc91d832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Saiba mais sobre análise no Módulo 5. Análise e monitorização digital</a:t>
            </a:r>
            <a:endParaRPr/>
          </a:p>
        </p:txBody>
      </p:sp>
      <p:sp>
        <p:nvSpPr>
          <p:cNvPr id="207" name="Google Shape;207;g24bdc91d83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e351c4206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g1e351c42066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13" name="Google Shape;213;g1e351c42066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A análise da Web ajuda-o a avaliar se os seus objetivos estão a ser alcançados.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19" name="Google Shape;21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3e960a9dd7_0_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g23e960a9dd7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3e960a9dd7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g23e960a9dd7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É esta a lógica que deve utilizar para definir os objetivos do seu sítio/páginas.</a:t>
            </a:r>
            <a:endParaRPr dirty="0"/>
          </a:p>
        </p:txBody>
      </p:sp>
      <p:sp>
        <p:nvSpPr>
          <p:cNvPr id="243" name="Google Shape;243;g23e960a9dd7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Saiba mais sobre a análise no Módulo 5. Análise e monitorização digital</a:t>
            </a:r>
            <a:endParaRPr/>
          </a:p>
        </p:txBody>
      </p:sp>
      <p:sp>
        <p:nvSpPr>
          <p:cNvPr id="249" name="Google Shape;24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1e351c4206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4" name="Google Shape;254;g1e351c4206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g1e351c42066_0_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2415d10eec0_0_1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g2415d10eec0_0_12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fi-FI"/>
              <a:t>Aqui pode ver exemplos de diferentes tipos de métodos de investigação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br>
              <a:rPr lang="fi-FI"/>
            </a:br>
            <a:r>
              <a:rPr lang="fi-FI"/>
              <a:t>Além disso, vê um exemplo de um mapa de calor.</a:t>
            </a:r>
            <a:br>
              <a:rPr lang="fi-FI"/>
            </a:br>
            <a:r>
              <a:rPr lang="fi-FI"/>
              <a:t>Por exemplo, o programa Hotjar cria este tipo de mapas de calor.</a:t>
            </a:r>
            <a:br>
              <a:rPr lang="fi-FI"/>
            </a:br>
            <a:r>
              <a:rPr lang="fi-FI"/>
              <a:t>O que se pode ver: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fi-FI"/>
              <a:t>Até que ponto os visitantes percorrem uma página</a:t>
            </a:r>
            <a:br>
              <a:rPr lang="fi-FI"/>
            </a:br>
            <a:r>
              <a:rPr lang="fi-FI"/>
              <a:t>Em que é que os visitantes clicam</a:t>
            </a:r>
            <a:br>
              <a:rPr lang="fi-FI"/>
            </a:br>
            <a:r>
              <a:rPr lang="fi-FI"/>
              <a:t>Em que conteúdo não clicável é que os visitantes clicam</a:t>
            </a:r>
            <a:br>
              <a:rPr lang="fi-FI"/>
            </a:br>
            <a:r>
              <a:rPr lang="fi-FI"/>
              <a:t>O que atrai a atenção ou o que distrai o visitante</a:t>
            </a:r>
            <a:endParaRPr/>
          </a:p>
          <a:p>
            <a:pPr marL="171450" marR="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1" name="Google Shape;261;g2415d10eec0_0_12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24bdc91d83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g24bdc91d832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Fonte Gerry McGovern o pescoço comprido dos estranhos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3" name="Google Shape;273;g24bdc91d832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286" name="Google Shape;286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3" name="Google Shape;31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i-FI"/>
              <a:t>Uma das razões para tal é o facto de uma navegação ser muitas vezes concebida apenas numa perspetiva interna e o conhecimento dos trabalhadores de uma empresa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320" name="Google Shape;320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24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e351c42066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g1e351c42066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1e351c42066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g1e351c42066_0_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g1e351c42066_0_9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1e351c4206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g1e351c42066_0_1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É necessária uma conta Google para aceder à conta de demonstração.</a:t>
            </a:r>
            <a:endParaRPr/>
          </a:p>
        </p:txBody>
      </p:sp>
      <p:sp>
        <p:nvSpPr>
          <p:cNvPr id="362" name="Google Shape;362;g1e351c42066_0_1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8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2"/>
          <p:cNvSpPr/>
          <p:nvPr/>
        </p:nvSpPr>
        <p:spPr>
          <a:xfrm rot="10800000" flipH="1">
            <a:off x="0" y="6038849"/>
            <a:ext cx="12192000" cy="9200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72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209544" y="6209540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2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83499" y="6145117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6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69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Google Shape;5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Google Shape;5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‹nº›</a:t>
            </a:fld>
            <a:endParaRPr/>
          </a:p>
        </p:txBody>
      </p:sp>
      <p:sp>
        <p:nvSpPr>
          <p:cNvPr id="52" name="Google Shape;5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415d10eec0_0_228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g2415d10eec0_0_228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g2415d10eec0_0_228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g2415d10eec0_0_228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Google Shape;59;g2415d10eec0_0_228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5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2" name="Google Shape;62;p7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75"/>
          <p:cNvSpPr/>
          <p:nvPr/>
        </p:nvSpPr>
        <p:spPr>
          <a:xfrm rot="10800000" flipH="1">
            <a:off x="0" y="6167437"/>
            <a:ext cx="12192000" cy="7914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" name="Google Shape;64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5" name="Google Shape;65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39376" y="6271200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7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153667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- blank">
  <p:cSld name="Title and Content - blank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71"/>
          <p:cNvSpPr txBox="1">
            <a:spLocks noGrp="1"/>
          </p:cNvSpPr>
          <p:nvPr>
            <p:ph type="title"/>
          </p:nvPr>
        </p:nvSpPr>
        <p:spPr>
          <a:xfrm>
            <a:off x="601133" y="371749"/>
            <a:ext cx="10985500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71"/>
          <p:cNvSpPr txBox="1">
            <a:spLocks noGrp="1"/>
          </p:cNvSpPr>
          <p:nvPr>
            <p:ph type="body" idx="1"/>
          </p:nvPr>
        </p:nvSpPr>
        <p:spPr>
          <a:xfrm>
            <a:off x="601133" y="2325601"/>
            <a:ext cx="10983384" cy="410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77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7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77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9" name="Google Shape;79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7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7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7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4" name="Google Shape;84;p7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7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7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3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7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6" name="Google Shape;96;p7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" name="Google Shape;98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9" name="Google Shape;99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7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7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7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7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74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76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8" name="Google Shape;108;p76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7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0" name="Google Shape;110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1" name="Google Shape;111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7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6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7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7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7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2" name="Google Shape;122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78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9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6" name="Google Shape;126;p79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79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8" name="Google Shape;128;p7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79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8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80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80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5" name="Google Shape;135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8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8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8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8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8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4" name="Google Shape;144;p8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81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3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48" name="Google Shape;148;p83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9" name="Google Shape;149;p8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4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5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p85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5" name="Google Shape;155;p85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6" name="Google Shape;156;p85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7" name="Google Shape;157;p85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LDcC7aCWVlo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youtube.com/watch?v=0YL0xoSmyZI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analytics/answer/6367342#zippy=%2Csis%C3%A4llys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"/>
          <p:cNvSpPr txBox="1">
            <a:spLocks noGrp="1"/>
          </p:cNvSpPr>
          <p:nvPr>
            <p:ph type="ctrTitle"/>
          </p:nvPr>
        </p:nvSpPr>
        <p:spPr>
          <a:xfrm>
            <a:off x="-845601" y="2247105"/>
            <a:ext cx="7945211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/>
              <a:t>Sítios Web</a:t>
            </a:r>
            <a:endParaRPr sz="6600"/>
          </a:p>
        </p:txBody>
      </p:sp>
      <p:sp>
        <p:nvSpPr>
          <p:cNvPr id="163" name="Google Shape;163;p1"/>
          <p:cNvSpPr txBox="1">
            <a:spLocks noGrp="1"/>
          </p:cNvSpPr>
          <p:nvPr>
            <p:ph type="subTitle" idx="4294967295"/>
          </p:nvPr>
        </p:nvSpPr>
        <p:spPr>
          <a:xfrm>
            <a:off x="614689" y="3349257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</a:pPr>
            <a:r>
              <a:rPr lang="fi-FI" sz="30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4. Manter a atenção do seu público </a:t>
            </a:r>
            <a:endParaRPr sz="3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"/>
          <p:cNvSpPr txBox="1">
            <a:spLocks noGrp="1"/>
          </p:cNvSpPr>
          <p:nvPr>
            <p:ph type="title"/>
          </p:nvPr>
        </p:nvSpPr>
        <p:spPr>
          <a:xfrm>
            <a:off x="861700" y="365125"/>
            <a:ext cx="10515600" cy="85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 sz="2400" dirty="0"/>
              <a:t>Objetivos de aprendizagem </a:t>
            </a:r>
            <a:endParaRPr sz="2400" dirty="0"/>
          </a:p>
        </p:txBody>
      </p:sp>
      <p:sp>
        <p:nvSpPr>
          <p:cNvPr id="169" name="Google Shape;169;p2"/>
          <p:cNvSpPr txBox="1">
            <a:spLocks noGrp="1"/>
          </p:cNvSpPr>
          <p:nvPr>
            <p:ph type="body" idx="1"/>
          </p:nvPr>
        </p:nvSpPr>
        <p:spPr>
          <a:xfrm>
            <a:off x="861700" y="1491734"/>
            <a:ext cx="10515600" cy="464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85000" lnSpcReduction="10000"/>
          </a:bodyPr>
          <a:lstStyle/>
          <a:p>
            <a:pPr marL="0" lvl="0" indent="0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rPr lang="fi-FI" sz="2400" dirty="0"/>
              <a:t>Pré-requisito para o estudante: Recomenda-se a aquisição de conhecimentos básicos de marketing.</a:t>
            </a:r>
            <a:endParaRPr sz="2400" dirty="0"/>
          </a:p>
          <a:p>
            <a:pPr marL="0" lvl="0" indent="0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  <a:p>
            <a:pPr marL="0" marR="0" lvl="0" indent="0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r>
              <a:rPr lang="fi-FI" sz="2400" b="0" i="0" u="none" strike="noStrike" cap="none" dirty="0"/>
              <a:t>O aluno é capaz de:</a:t>
            </a:r>
            <a:endParaRPr sz="2400" dirty="0"/>
          </a:p>
          <a:p>
            <a:pPr marL="457200" marR="0" lvl="0" indent="-440055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Compreender por que razão a monitorização e a avaliação da experiência do utilizador e a análise da Web são importantes para o negócio digital</a:t>
            </a:r>
            <a:endParaRPr sz="2400" dirty="0"/>
          </a:p>
          <a:p>
            <a:pPr marL="457200" marR="0" lvl="0" indent="-440055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/>
              <a:t>Saber como monitorizar e avaliar o desempenho e a usabilidade de um sítio Web </a:t>
            </a:r>
            <a:endParaRPr sz="2400" dirty="0"/>
          </a:p>
          <a:p>
            <a:pPr marL="457200" marR="0" lvl="0" indent="-416560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00"/>
              <a:buChar char="•"/>
            </a:pPr>
            <a:r>
              <a:rPr lang="fi-FI" sz="2400" dirty="0"/>
              <a:t>Começar a aprender a utilizar os inquéritos de usabilidade (sessões de tarefas principais e sessões de cartões) </a:t>
            </a:r>
            <a:endParaRPr sz="2400" dirty="0"/>
          </a:p>
          <a:p>
            <a:pPr marL="457200" marR="0" lvl="0" indent="-416560" algn="l" rtl="0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00"/>
              <a:buChar char="•"/>
            </a:pPr>
            <a:r>
              <a:rPr lang="fi-FI" sz="2400" dirty="0"/>
              <a:t>Começar a aprender Google Analytics 4</a:t>
            </a:r>
            <a:endParaRPr sz="20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6"/>
          <p:cNvSpPr txBox="1">
            <a:spLocks noGrp="1"/>
          </p:cNvSpPr>
          <p:nvPr>
            <p:ph type="title"/>
          </p:nvPr>
        </p:nvSpPr>
        <p:spPr>
          <a:xfrm>
            <a:off x="838200" y="330200"/>
            <a:ext cx="10515600" cy="1042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2400" dirty="0"/>
              <a:t>Resumo do curso</a:t>
            </a:r>
            <a:br>
              <a:rPr lang="fi-FI" dirty="0"/>
            </a:br>
            <a:r>
              <a:rPr lang="fi-FI" sz="2000" b="1" i="1" dirty="0"/>
              <a:t>(quais são as etapas abordadas no material didático)</a:t>
            </a:r>
            <a:endParaRPr b="1" i="1" dirty="0"/>
          </a:p>
        </p:txBody>
      </p:sp>
      <p:sp>
        <p:nvSpPr>
          <p:cNvPr id="175" name="Google Shape;175;p46"/>
          <p:cNvSpPr txBox="1">
            <a:spLocks noGrp="1"/>
          </p:cNvSpPr>
          <p:nvPr>
            <p:ph type="body" idx="1"/>
          </p:nvPr>
        </p:nvSpPr>
        <p:spPr>
          <a:xfrm>
            <a:off x="838200" y="1193180"/>
            <a:ext cx="10515600" cy="480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45720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Definir objetivos para o seu sítio </a:t>
            </a:r>
            <a:r>
              <a:rPr lang="fi-FI" b="1" i="1" dirty="0"/>
              <a:t>(objetivos comerciais)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Definir objetivos </a:t>
            </a:r>
            <a:r>
              <a:rPr lang="fi-FI" b="1" i="1" dirty="0"/>
              <a:t>(analíticos)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Planear o seu conteúdo em conformidade (ou seja, SEO, conversão, segmentação, tom de voz, gráficos, etc.) </a:t>
            </a:r>
            <a:r>
              <a:rPr lang="fi-FI" b="1" i="1" dirty="0"/>
              <a:t>(abrangido no módulo de criação de conteúdo)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Criar o seu sítio </a:t>
            </a:r>
            <a:r>
              <a:rPr lang="fi-FI" b="1" i="1" dirty="0"/>
              <a:t>(configuração do sítio)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Trabalhar as redes sociais e fazer publicidade </a:t>
            </a:r>
            <a:r>
              <a:rPr lang="fi-FI" b="1" i="1" dirty="0"/>
              <a:t>(não abrangido neste sub-módulo)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Monitorizar o seu sítio Web:</a:t>
            </a:r>
            <a:endParaRPr dirty="0"/>
          </a:p>
          <a:p>
            <a:pPr marL="914400" lvl="1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Medir o desempenho do seu sítio Web </a:t>
            </a:r>
            <a:r>
              <a:rPr lang="fi-FI" b="1" i="1" dirty="0"/>
              <a:t>(análise)</a:t>
            </a:r>
            <a:endParaRPr dirty="0"/>
          </a:p>
          <a:p>
            <a:pPr marL="914400" lvl="1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Medir a facilidade de utilização do seu sítio Web </a:t>
            </a:r>
            <a:r>
              <a:rPr lang="fi-FI" b="1" i="1" dirty="0"/>
              <a:t>(teste de usabilidade)</a:t>
            </a:r>
            <a:endParaRPr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Configurar o Google Analytics </a:t>
            </a:r>
            <a:r>
              <a:rPr lang="fi-FI" b="1" i="1" dirty="0"/>
              <a:t>(análise)</a:t>
            </a:r>
            <a:endParaRPr b="1" i="1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Calibri"/>
              <a:buAutoNum type="arabicPeriod"/>
            </a:pPr>
            <a:r>
              <a:rPr lang="fi-FI" dirty="0"/>
              <a:t>Reagir </a:t>
            </a:r>
            <a:r>
              <a:rPr lang="fi-FI" b="1" i="1" dirty="0"/>
              <a:t>(abordado durante os debates na aula)</a:t>
            </a:r>
            <a:endParaRPr b="1" i="1" dirty="0"/>
          </a:p>
          <a:p>
            <a:pPr marL="457200" lvl="0" indent="-2927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dirty="0"/>
          </a:p>
        </p:txBody>
      </p:sp>
      <p:pic>
        <p:nvPicPr>
          <p:cNvPr id="176" name="Google Shape;176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46"/>
          <p:cNvSpPr/>
          <p:nvPr/>
        </p:nvSpPr>
        <p:spPr>
          <a:xfrm>
            <a:off x="738909" y="3636335"/>
            <a:ext cx="10614891" cy="1600683"/>
          </a:xfrm>
          <a:prstGeom prst="rect">
            <a:avLst/>
          </a:prstGeom>
          <a:noFill/>
          <a:ln w="28575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"/>
          <p:cNvSpPr txBox="1">
            <a:spLocks noGrp="1"/>
          </p:cNvSpPr>
          <p:nvPr>
            <p:ph type="title"/>
          </p:nvPr>
        </p:nvSpPr>
        <p:spPr>
          <a:xfrm>
            <a:off x="1399515" y="1972931"/>
            <a:ext cx="3489356" cy="9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Tópicos</a:t>
            </a:r>
            <a:endParaRPr/>
          </a:p>
        </p:txBody>
      </p:sp>
      <p:sp>
        <p:nvSpPr>
          <p:cNvPr id="183" name="Google Shape;183;p3"/>
          <p:cNvSpPr txBox="1">
            <a:spLocks noGrp="1"/>
          </p:cNvSpPr>
          <p:nvPr>
            <p:ph type="body" idx="1"/>
          </p:nvPr>
        </p:nvSpPr>
        <p:spPr>
          <a:xfrm>
            <a:off x="5339646" y="1162676"/>
            <a:ext cx="6141600" cy="302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/>
              <a:t>Porquê monitorizar o seu sítio Web</a:t>
            </a:r>
            <a:endParaRPr sz="210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/>
              <a:t>Porque é que precisamos da análise da Web?</a:t>
            </a:r>
            <a:endParaRPr sz="210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/>
              <a:t>Porque é que precisamos de inquéritos aos utilizadores</a:t>
            </a:r>
            <a:endParaRPr sz="210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/>
              <a:t>Exercício com dois testes de usabilidade</a:t>
            </a:r>
            <a:endParaRPr sz="2100"/>
          </a:p>
          <a:p>
            <a:pPr marL="45720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/>
              <a:t>Breve descrição do Google Analytics 4</a:t>
            </a:r>
            <a:endParaRPr sz="2100">
              <a:highlight>
                <a:schemeClr val="accent2"/>
              </a:highlight>
            </a:endParaRPr>
          </a:p>
          <a:p>
            <a:pPr marL="5143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endParaRPr sz="25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e351c42066_0_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9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 dirty="0"/>
              <a:t>Porquê monitorizar o seu sítio Web?</a:t>
            </a:r>
            <a:endParaRPr sz="2400" dirty="0"/>
          </a:p>
        </p:txBody>
      </p:sp>
      <p:sp>
        <p:nvSpPr>
          <p:cNvPr id="190" name="Google Shape;190;g1e351c42066_0_12"/>
          <p:cNvSpPr txBox="1">
            <a:spLocks noGrp="1"/>
          </p:cNvSpPr>
          <p:nvPr>
            <p:ph type="body" idx="1"/>
          </p:nvPr>
        </p:nvSpPr>
        <p:spPr>
          <a:xfrm>
            <a:off x="949036" y="1157875"/>
            <a:ext cx="10515600" cy="4919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b="1" dirty="0"/>
              <a:t>Acompanhamento do desempenho: </a:t>
            </a:r>
            <a:endParaRPr sz="1200" b="1" dirty="0"/>
          </a:p>
          <a:p>
            <a:pPr marL="457200" lvl="0" indent="-29698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 análise da Web permite-lhe medir e acompanhar o desempenho do seu sítio Web. </a:t>
            </a:r>
            <a:endParaRPr sz="1200" dirty="0"/>
          </a:p>
          <a:p>
            <a:pPr marL="457200" lvl="0" indent="-29698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Fornece informações valiosas sobre o comportamento dos visitantes, tais como o número de visitantes, os seus dados demográficos, as páginas que visitam e as acções que realizam. </a:t>
            </a:r>
            <a:endParaRPr sz="1200" dirty="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dirty="0"/>
              <a:t>→ ajuda-o a compreender o desempenho do seu sítio Web e a identificar as áreas a melhorar.</a:t>
            </a:r>
            <a:endParaRPr sz="12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b="1" dirty="0"/>
              <a:t>Otimização da experiência do utilizador: </a:t>
            </a:r>
            <a:endParaRPr sz="1200" b="1" dirty="0"/>
          </a:p>
          <a:p>
            <a:pPr marL="457200" lvl="0" indent="-29698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 análise da Web ajuda-o a obter informações sobre a forma como os utilizadores navegam no seu sítio Web, o conteúdo que consideram valioso e onde podem encontrar problemas. </a:t>
            </a:r>
            <a:endParaRPr sz="1200" dirty="0"/>
          </a:p>
          <a:p>
            <a:pPr marL="457200" lvl="0" indent="-29698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Os testes de usabilidade e as métricas de envolvimento do sítio Web ajudam-no a analisar o comportamento do utilizador. Pode identificar oportunidades para melhorar a experiência do utilizador, melhorar a navegação no sítio Web e otimizar a colocação de conteúdos.</a:t>
            </a:r>
            <a:endParaRPr sz="12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b="1" dirty="0"/>
              <a:t>Otimização da taxa de conversão: </a:t>
            </a:r>
            <a:endParaRPr sz="1200" b="1" dirty="0"/>
          </a:p>
          <a:p>
            <a:pPr marL="457200" lvl="0" indent="-29698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Fornece dados sobre taxas de conversão, como a percentagem de visitantes que realizam as acções desejadas, como fazer uma compra, preencher um formulário ou subscrever uma newsletter. </a:t>
            </a:r>
            <a:endParaRPr sz="1200" dirty="0"/>
          </a:p>
          <a:p>
            <a:pPr marL="457200" lvl="0" indent="-29698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Ao analisar funis de conversão, identificar estrangulamentos e realizar testes de usabilidade, pode fazer otimizações baseadas em dados para aumentar as suas taxas de conversão e melhorar os resultados comerciais globais.</a:t>
            </a:r>
            <a:endParaRPr sz="12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b="1" dirty="0"/>
              <a:t>Eficácia da campanha de marketing: </a:t>
            </a:r>
            <a:endParaRPr sz="1200" b="1" dirty="0"/>
          </a:p>
          <a:p>
            <a:pPr marL="457200" lvl="0" indent="-29698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 análise da Web ajuda a medir a eficácia das suas campanhas de marketing. </a:t>
            </a:r>
            <a:endParaRPr sz="1200" dirty="0"/>
          </a:p>
          <a:p>
            <a:pPr marL="457200" lvl="0" indent="-29698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Ao acompanhar as fontes de referência, as palavras-chave e o desempenho da página de destino, pode determinar quais os canais e estratégias de marketing que estão a gerar mais tráfego e conversões. </a:t>
            </a:r>
            <a:endParaRPr sz="1200" dirty="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dirty="0"/>
              <a:t>→ permite-lhe atribuir recursos de forma mais eficaz e otimizar os seus esforços de marketing.</a:t>
            </a:r>
            <a:endParaRPr sz="12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b="1" dirty="0"/>
              <a:t>Tomada de decisões com base em dados: </a:t>
            </a:r>
            <a:endParaRPr sz="1200" b="1" dirty="0"/>
          </a:p>
          <a:p>
            <a:pPr marL="457200" lvl="0" indent="-29698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Fornece dados quantitativos que informam o seu processo de tomada de decisões. </a:t>
            </a:r>
            <a:endParaRPr sz="1200" dirty="0"/>
          </a:p>
          <a:p>
            <a:pPr marL="457200" lvl="0" indent="-29698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200" dirty="0"/>
              <a:t>Ajuda-o a identificar tendências, padrões e oportunidades de crescimento. </a:t>
            </a:r>
            <a:endParaRPr sz="1200" dirty="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252252"/>
              <a:buNone/>
            </a:pPr>
            <a:r>
              <a:rPr lang="fi-FI" sz="1200" dirty="0"/>
              <a:t>→ pode tomar decisões informadas sobre melhorias no sítio Web, estratégias de conteúdo, iniciativas de marketing e afetação de recursos.</a:t>
            </a:r>
            <a:endParaRPr sz="8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2"/>
          <p:cNvSpPr txBox="1">
            <a:spLocks noGrp="1"/>
          </p:cNvSpPr>
          <p:nvPr>
            <p:ph type="ctrTitle" idx="4294967295"/>
          </p:nvPr>
        </p:nvSpPr>
        <p:spPr>
          <a:xfrm>
            <a:off x="1524000" y="1600200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"Tudo o que se faz sem medir os resultados é apenas um passatempo"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42"/>
          <p:cNvSpPr txBox="1">
            <a:spLocks noGrp="1"/>
          </p:cNvSpPr>
          <p:nvPr>
            <p:ph type="subTitle" idx="4294967295"/>
          </p:nvPr>
        </p:nvSpPr>
        <p:spPr>
          <a:xfrm>
            <a:off x="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4"/>
          <p:cNvSpPr txBox="1">
            <a:spLocks noGrp="1"/>
          </p:cNvSpPr>
          <p:nvPr>
            <p:ph type="title"/>
          </p:nvPr>
        </p:nvSpPr>
        <p:spPr>
          <a:xfrm>
            <a:off x="921184" y="1016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fi-FI" sz="2400" b="1" dirty="0">
                <a:solidFill>
                  <a:srgbClr val="D12477"/>
                </a:solidFill>
              </a:rPr>
              <a:t>Sem medir o tráfego no seu sítio, não sabe realmente </a:t>
            </a:r>
            <a:br>
              <a:rPr lang="fi-FI" sz="2400" b="1" dirty="0">
                <a:solidFill>
                  <a:srgbClr val="D12477"/>
                </a:solidFill>
              </a:rPr>
            </a:br>
            <a:r>
              <a:rPr lang="fi-FI" sz="2400" b="1" dirty="0">
                <a:solidFill>
                  <a:srgbClr val="D12477"/>
                </a:solidFill>
              </a:rPr>
              <a:t>qual é o seu desempenho.</a:t>
            </a:r>
            <a:endParaRPr sz="2400" dirty="0"/>
          </a:p>
        </p:txBody>
      </p:sp>
      <p:sp>
        <p:nvSpPr>
          <p:cNvPr id="203" name="Google Shape;203;p44"/>
          <p:cNvSpPr txBox="1">
            <a:spLocks noGrp="1"/>
          </p:cNvSpPr>
          <p:nvPr>
            <p:ph type="body" idx="1"/>
          </p:nvPr>
        </p:nvSpPr>
        <p:spPr>
          <a:xfrm>
            <a:off x="838200" y="1733323"/>
            <a:ext cx="10515600" cy="4185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000" dirty="0"/>
          </a:p>
          <a:p>
            <a:pPr marL="914400" lvl="1" indent="-45720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sz="2000" dirty="0"/>
              <a:t>Porque nunca se acerta na primeira vez que se lança um site</a:t>
            </a:r>
            <a:endParaRPr sz="2000" dirty="0"/>
          </a:p>
          <a:p>
            <a:pPr marL="914400" lvl="1" indent="-4572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sz="2000" dirty="0"/>
              <a:t>O marketing na Internet exige interação e iteração constantes</a:t>
            </a:r>
            <a:endParaRPr sz="2000" dirty="0"/>
          </a:p>
          <a:p>
            <a:pPr marL="914400" lvl="1" indent="-4572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sz="2000" dirty="0"/>
              <a:t>Os gostos e o comportamento dos mercados mudam constantemente</a:t>
            </a:r>
            <a:endParaRPr sz="2000" dirty="0"/>
          </a:p>
          <a:p>
            <a:pPr marL="914400" lvl="1" indent="-45720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sz="2000" dirty="0"/>
              <a:t>Os seus próprios objetivos mudam</a:t>
            </a:r>
            <a:endParaRPr sz="2000" dirty="0"/>
          </a:p>
          <a:p>
            <a:pPr marL="914400" lvl="1" indent="-457200" algn="l" rtl="0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sz="2000" dirty="0"/>
              <a:t>.....</a:t>
            </a:r>
            <a:endParaRPr sz="2000" dirty="0"/>
          </a:p>
        </p:txBody>
      </p:sp>
      <p:pic>
        <p:nvPicPr>
          <p:cNvPr id="204" name="Google Shape;204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24bdc91d832_0_0"/>
          <p:cNvSpPr txBox="1">
            <a:spLocks noGrp="1"/>
          </p:cNvSpPr>
          <p:nvPr>
            <p:ph type="ctrTitle" idx="4294967295"/>
          </p:nvPr>
        </p:nvSpPr>
        <p:spPr>
          <a:xfrm>
            <a:off x="1524000" y="2662237"/>
            <a:ext cx="9144000" cy="7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Porque é que precisamos da análise da Web?</a:t>
            </a:r>
            <a:endParaRPr sz="3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1e351c42066_0_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672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 dirty="0"/>
              <a:t>Possíveis ideias que procura </a:t>
            </a:r>
            <a:endParaRPr sz="2400" dirty="0"/>
          </a:p>
        </p:txBody>
      </p:sp>
      <p:sp>
        <p:nvSpPr>
          <p:cNvPr id="216" name="Google Shape;216;g1e351c42066_0_5"/>
          <p:cNvSpPr txBox="1">
            <a:spLocks noGrp="1"/>
          </p:cNvSpPr>
          <p:nvPr>
            <p:ph type="body" idx="1"/>
          </p:nvPr>
        </p:nvSpPr>
        <p:spPr>
          <a:xfrm>
            <a:off x="838200" y="1326292"/>
            <a:ext cx="10515600" cy="496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2000" b="1" dirty="0"/>
              <a:t>Quais são os públicos-alvo da empresa?</a:t>
            </a:r>
            <a:endParaRPr sz="2000" b="1" dirty="0"/>
          </a:p>
          <a:p>
            <a:pPr marL="457200" lvl="0" indent="-35306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Idade, localização, interesses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2000" b="1" dirty="0"/>
              <a:t>Que canais devem ser utilizados para atingir este público-alvo?</a:t>
            </a:r>
            <a:endParaRPr sz="2000" b="1" dirty="0"/>
          </a:p>
          <a:p>
            <a:pPr marL="457200" lvl="0" indent="-35306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Por exemplo, Facebook, Google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2000" b="1" dirty="0"/>
              <a:t>Que tipo de conteúdo deve ser criado no sítio Web para atrair os utilizadores?</a:t>
            </a:r>
            <a:endParaRPr sz="2000" b="1" dirty="0"/>
          </a:p>
          <a:p>
            <a:pPr marL="457200" lvl="0" indent="-35306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Publicações em blogues, informações sobre serviços, guias de compras, etc.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2000" b="1" dirty="0"/>
              <a:t>Quais são os objetivos da empresa e do sítio Web e quais são as acções que os utilizadores devem realizar no sítio Web?</a:t>
            </a:r>
            <a:endParaRPr sz="2000" b="1" dirty="0"/>
          </a:p>
          <a:p>
            <a:pPr marL="457200" lvl="0" indent="-353060" algn="l" rtl="0">
              <a:lnSpc>
                <a:spcPts val="28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Por exemplo, fazer uma compra numa loja online, contactar a empresa, ler conteúdos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2000" b="1" dirty="0"/>
              <a:t>Que estratégias de marketing geram tráfego para o sítio Web?</a:t>
            </a:r>
            <a:endParaRPr sz="2000" b="1" dirty="0"/>
          </a:p>
          <a:p>
            <a:pPr marL="457200" lvl="0" indent="-35306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Por exemplo, anúncios em vídeo, publicidade no Instagram, colaborações com influenciadores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42857"/>
              <a:buNone/>
            </a:pP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3"/>
          <p:cNvSpPr txBox="1">
            <a:spLocks noGrp="1"/>
          </p:cNvSpPr>
          <p:nvPr>
            <p:ph type="body" idx="1"/>
          </p:nvPr>
        </p:nvSpPr>
        <p:spPr>
          <a:xfrm>
            <a:off x="813486" y="1673302"/>
            <a:ext cx="5356800" cy="35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sz="2000" b="1" dirty="0"/>
              <a:t>Fazer com que as pessoas saibam que existes?</a:t>
            </a:r>
            <a:endParaRPr sz="2000" b="1" dirty="0"/>
          </a:p>
          <a:p>
            <a:pPr marL="914400" lvl="1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Atrair para o seu sítio</a:t>
            </a:r>
            <a:endParaRPr sz="2000" dirty="0"/>
          </a:p>
          <a:p>
            <a:pPr marL="45720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sz="2000" b="1" dirty="0"/>
              <a:t>Certificar-se de que as pessoas sabem o que a sua empresa faz?</a:t>
            </a:r>
            <a:endParaRPr sz="2000" b="1" dirty="0"/>
          </a:p>
          <a:p>
            <a:pPr marL="914400" lvl="1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Micro conversão</a:t>
            </a:r>
            <a:endParaRPr sz="2000" dirty="0"/>
          </a:p>
          <a:p>
            <a:pPr marL="45720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sz="2000" b="1" dirty="0"/>
              <a:t>Certificar-se de que as pessoas conhecem o seu novo produto?</a:t>
            </a:r>
            <a:endParaRPr sz="2000" b="1" dirty="0"/>
          </a:p>
          <a:p>
            <a:pPr marL="914400" lvl="1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Conversão de macros</a:t>
            </a:r>
            <a:endParaRPr sz="2000" dirty="0"/>
          </a:p>
          <a:p>
            <a:pPr marL="45720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sz="2000" b="1" dirty="0"/>
              <a:t>Recolher endereços de correio eletrónico de potenciais clientes?</a:t>
            </a:r>
            <a:endParaRPr sz="2000" b="1" dirty="0"/>
          </a:p>
          <a:p>
            <a:pPr marL="914400" lvl="1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Clientes fiéis</a:t>
            </a:r>
            <a:endParaRPr sz="2000" dirty="0"/>
          </a:p>
        </p:txBody>
      </p:sp>
      <p:sp>
        <p:nvSpPr>
          <p:cNvPr id="223" name="Google Shape;223;p43"/>
          <p:cNvSpPr txBox="1"/>
          <p:nvPr/>
        </p:nvSpPr>
        <p:spPr>
          <a:xfrm>
            <a:off x="6523557" y="1673252"/>
            <a:ext cx="5534841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número de pessoas que visitaram o seu sítio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Quanto tempo as pessoas permaneceram na página onde explicou a sua atividade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número de pessoas que visitaram a página onde apresentou o seu novo produto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Visitantes que regressam, subscrevem a newsletter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43"/>
          <p:cNvSpPr txBox="1"/>
          <p:nvPr/>
        </p:nvSpPr>
        <p:spPr>
          <a:xfrm>
            <a:off x="6523557" y="9519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fi-FI" sz="20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Medida</a:t>
            </a:r>
            <a:endParaRPr sz="2000" b="1" i="0" u="none" strike="noStrike" cap="none" dirty="0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43"/>
          <p:cNvSpPr txBox="1"/>
          <p:nvPr/>
        </p:nvSpPr>
        <p:spPr>
          <a:xfrm>
            <a:off x="813486" y="956318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fi-FI" sz="20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endParaRPr sz="2000" b="1" i="0" u="none" strike="noStrike" cap="none" dirty="0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168;p2">
            <a:extLst>
              <a:ext uri="{FF2B5EF4-FFF2-40B4-BE49-F238E27FC236}">
                <a16:creationId xmlns:a16="http://schemas.microsoft.com/office/drawing/2014/main" id="{C6BBD9A0-9B14-F76C-30D7-DD60C4BA4A33}"/>
              </a:ext>
            </a:extLst>
          </p:cNvPr>
          <p:cNvSpPr txBox="1">
            <a:spLocks/>
          </p:cNvSpPr>
          <p:nvPr/>
        </p:nvSpPr>
        <p:spPr>
          <a:xfrm>
            <a:off x="861700" y="365125"/>
            <a:ext cx="10515600" cy="85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4400"/>
            </a:pPr>
            <a:r>
              <a:rPr lang="pt-PT" sz="2400" dirty="0"/>
              <a:t>Alguns exemplos de objetivos para o seu sítio e como medir</a:t>
            </a:r>
            <a:endParaRPr lang="fi-FI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5"/>
          <p:cNvSpPr txBox="1">
            <a:spLocks noGrp="1"/>
          </p:cNvSpPr>
          <p:nvPr>
            <p:ph type="body" idx="1"/>
          </p:nvPr>
        </p:nvSpPr>
        <p:spPr>
          <a:xfrm>
            <a:off x="838200" y="1170879"/>
            <a:ext cx="10515600" cy="4873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45720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Quantas pessoas visitaram o seu sítio Web?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De onde é que eles vieram para o vosso site?</a:t>
            </a:r>
            <a:endParaRPr sz="32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Motor de busca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Redes sociais 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Uma ligação de outro sítio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etc.</a:t>
            </a:r>
            <a:endParaRPr sz="26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Que páginas visitaram?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Quanto tempo ficaram numa página?</a:t>
            </a:r>
            <a:endParaRPr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Deslizaram para baixo nas suas páginas?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De que página saíram?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Houve conversão?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São visitantes habituais?</a:t>
            </a:r>
            <a:endParaRPr sz="3200" dirty="0"/>
          </a:p>
        </p:txBody>
      </p:sp>
      <p:pic>
        <p:nvPicPr>
          <p:cNvPr id="232" name="Google Shape;232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68;p2">
            <a:extLst>
              <a:ext uri="{FF2B5EF4-FFF2-40B4-BE49-F238E27FC236}">
                <a16:creationId xmlns:a16="http://schemas.microsoft.com/office/drawing/2014/main" id="{8CC984EE-CC31-C99B-5F88-D09DABCC38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61700" y="365125"/>
            <a:ext cx="10515600" cy="85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 sz="2400" dirty="0"/>
              <a:t>O que mede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3e960a9dd7_0_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3000" dirty="0"/>
              <a:t>200 visitantes é muito?</a:t>
            </a:r>
            <a:endParaRPr sz="3000" dirty="0"/>
          </a:p>
        </p:txBody>
      </p:sp>
      <p:sp>
        <p:nvSpPr>
          <p:cNvPr id="238" name="Google Shape;238;g23e960a9dd7_0_10"/>
          <p:cNvSpPr txBox="1"/>
          <p:nvPr/>
        </p:nvSpPr>
        <p:spPr>
          <a:xfrm>
            <a:off x="6944425" y="6226075"/>
            <a:ext cx="512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i-FI" sz="1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Unsplash - Magnet.me </a:t>
            </a:r>
            <a:r>
              <a:rPr lang="fi-FI" sz="11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https://unsplash.com/photos/LDcC7aCWVlo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9" name="Google Shape;239;g23e960a9dd7_0_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17076" y="1118750"/>
            <a:ext cx="7421501" cy="4947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3e960a9dd7_0_14"/>
          <p:cNvSpPr txBox="1">
            <a:spLocks noGrp="1"/>
          </p:cNvSpPr>
          <p:nvPr>
            <p:ph type="title"/>
          </p:nvPr>
        </p:nvSpPr>
        <p:spPr>
          <a:xfrm>
            <a:off x="601129" y="438150"/>
            <a:ext cx="10515600" cy="748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2400" dirty="0"/>
              <a:t>Exemplo - pretende 20 novas encomendas por mês</a:t>
            </a:r>
            <a:endParaRPr sz="2400" dirty="0"/>
          </a:p>
        </p:txBody>
      </p:sp>
      <p:graphicFrame>
        <p:nvGraphicFramePr>
          <p:cNvPr id="246" name="Google Shape;246;g23e960a9dd7_0_14"/>
          <p:cNvGraphicFramePr/>
          <p:nvPr/>
        </p:nvGraphicFramePr>
        <p:xfrm>
          <a:off x="601129" y="2190750"/>
          <a:ext cx="11305125" cy="2432180"/>
        </p:xfrm>
        <a:graphic>
          <a:graphicData uri="http://schemas.openxmlformats.org/drawingml/2006/table">
            <a:tbl>
              <a:tblPr firstRow="1" bandRow="1">
                <a:noFill/>
                <a:tableStyleId>{350CD8C5-E01B-425F-A83F-17C44C2663AE}</a:tableStyleId>
              </a:tblPr>
              <a:tblGrid>
                <a:gridCol w="4694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4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D12477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b="1" u="none" strike="noStrike" cap="none">
                          <a:solidFill>
                            <a:srgbClr val="D12477"/>
                          </a:solidFill>
                        </a:rPr>
                        <a:t>Para atingir o objetivo de </a:t>
                      </a:r>
                      <a:endParaRPr sz="1800" b="1" u="none" strike="noStrike" cap="none">
                        <a:solidFill>
                          <a:srgbClr val="D12477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D12477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b="1" u="none" strike="noStrike" cap="none">
                          <a:solidFill>
                            <a:srgbClr val="D12477"/>
                          </a:solidFill>
                        </a:rPr>
                        <a:t>20 novas encomendas por mês</a:t>
                      </a:r>
                      <a:endParaRPr sz="1800" b="1" u="none" strike="noStrike" cap="none">
                        <a:solidFill>
                          <a:srgbClr val="D12477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Partindo do princípio de que 50% das suas ofertas são aceites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É necessário 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40 novas ofertas qualificadas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Pressupondo que 40% dos novos contactos querem uma oferta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É necessário 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100 novos contactos (endereços de correio eletrónico)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Assumindo uma taxa de conversão de 50%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É necessário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200 novos visitantes para o seu sítio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1"/>
          <p:cNvSpPr txBox="1">
            <a:spLocks noGrp="1"/>
          </p:cNvSpPr>
          <p:nvPr>
            <p:ph type="ctrTitle" idx="4294967295"/>
          </p:nvPr>
        </p:nvSpPr>
        <p:spPr>
          <a:xfrm>
            <a:off x="1524000" y="2662237"/>
            <a:ext cx="9144000" cy="76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Porque é que precisamos de inquéritos aos utilizadores?</a:t>
            </a:r>
            <a:endParaRPr sz="3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1e351c42066_0_22"/>
          <p:cNvSpPr txBox="1"/>
          <p:nvPr/>
        </p:nvSpPr>
        <p:spPr>
          <a:xfrm>
            <a:off x="731175" y="2168350"/>
            <a:ext cx="104256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fi-FI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 Analytics diz-lhe o que está a acontecer no seu sítio Web, mas cabe aos humanos analisar porquê, que acções tomar e como tirar partido dos dados obtidos.</a:t>
            </a: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415d10eec0_0_1226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3960"/>
              <a:buFont typeface="Arial"/>
              <a:buNone/>
            </a:pPr>
            <a:r>
              <a:rPr lang="fi-FI" sz="2400" dirty="0">
                <a:solidFill>
                  <a:schemeClr val="dk1"/>
                </a:solidFill>
              </a:rPr>
              <a:t>Acompanhar as análises: investigar a qualidade do seu sítio web</a:t>
            </a:r>
            <a:endParaRPr sz="2400" dirty="0">
              <a:solidFill>
                <a:schemeClr val="dk1"/>
              </a:solidFill>
            </a:endParaRPr>
          </a:p>
        </p:txBody>
      </p:sp>
      <p:pic>
        <p:nvPicPr>
          <p:cNvPr id="267" name="Google Shape;267;g2415d10eec0_0_12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65637" y="2176040"/>
            <a:ext cx="6580237" cy="3784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2415d10eec0_0_12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1" y="1638450"/>
            <a:ext cx="4872182" cy="4425775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g2415d10eec0_0_1226"/>
          <p:cNvSpPr txBox="1"/>
          <p:nvPr/>
        </p:nvSpPr>
        <p:spPr>
          <a:xfrm>
            <a:off x="4886946" y="3574471"/>
            <a:ext cx="75738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Dizer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4bdc91d832_0_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 dirty="0"/>
              <a:t>Concentrar-se nas tarefas principais</a:t>
            </a:r>
            <a:endParaRPr sz="2400" dirty="0"/>
          </a:p>
        </p:txBody>
      </p:sp>
      <p:sp>
        <p:nvSpPr>
          <p:cNvPr id="276" name="Google Shape;276;g24bdc91d832_0_5"/>
          <p:cNvSpPr txBox="1">
            <a:spLocks noGrp="1"/>
          </p:cNvSpPr>
          <p:nvPr>
            <p:ph type="body" idx="1"/>
          </p:nvPr>
        </p:nvSpPr>
        <p:spPr>
          <a:xfrm>
            <a:off x="868110" y="1744440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SzPct val="108108"/>
              <a:buNone/>
            </a:pPr>
            <a:r>
              <a:rPr lang="fi-FI" sz="2000" dirty="0"/>
              <a:t>Gerry McGovern: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SzPct val="108108"/>
              <a:buNone/>
            </a:pPr>
            <a:r>
              <a:rPr lang="fi-FI" sz="2000" dirty="0"/>
              <a:t>Todos os sítios Web têm um pequeno conjunto de tarefas que proporcionam uma enorme quantidade de valor. Estas são as </a:t>
            </a:r>
            <a:r>
              <a:rPr lang="fi-FI" sz="2000" b="1" dirty="0"/>
              <a:t>principais tarefas.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SzPct val="108108"/>
              <a:buNone/>
            </a:pPr>
            <a:r>
              <a:rPr lang="fi-FI" sz="2000" dirty="0"/>
              <a:t>Todos os sítios Web têm uma grande variedade de pequenas tarefas. Geridas com cuidado, estas tarefas têm o potencial de gerar valor, mas também têm o potencial real de destruir o valor, ao interferirem com as tarefas principais.</a:t>
            </a:r>
            <a:endParaRPr sz="2000" dirty="0"/>
          </a:p>
          <a:p>
            <a:pPr marL="0" lvl="0" indent="0" algn="l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SzPct val="108108"/>
              <a:buNone/>
            </a:pPr>
            <a:r>
              <a:rPr lang="fi-FI" sz="2000" dirty="0"/>
              <a:t>Gerir as tarefas principais, não o conteúdo ou a tecnologia. Concentre-se incessantemente em ajudar o seu cliente a concluir as tarefas principais o mais rápida e facilmente possível</a:t>
            </a:r>
            <a:endParaRPr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fi-FI" sz="2400" dirty="0"/>
              <a:t>Inquérito sobre as principais tarefas </a:t>
            </a:r>
            <a:endParaRPr sz="2400" dirty="0"/>
          </a:p>
        </p:txBody>
      </p:sp>
      <p:sp>
        <p:nvSpPr>
          <p:cNvPr id="282" name="Google Shape;282;p5"/>
          <p:cNvSpPr txBox="1">
            <a:spLocks noGrp="1"/>
          </p:cNvSpPr>
          <p:nvPr>
            <p:ph type="body" idx="1"/>
          </p:nvPr>
        </p:nvSpPr>
        <p:spPr>
          <a:xfrm>
            <a:off x="838200" y="1375719"/>
            <a:ext cx="10515600" cy="4324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fi-FI" sz="2000" dirty="0"/>
              <a:t>As tarefas principais são as tarefas mais importantes que um visitante pretende realizar num sítio Web. </a:t>
            </a:r>
            <a:endParaRPr sz="2000" dirty="0"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fi-FI" sz="2000" dirty="0"/>
              <a:t>→ Porque é que um visitante chega ao seu sítio Web? </a:t>
            </a:r>
            <a:br>
              <a:rPr lang="fi-FI" sz="2000" dirty="0"/>
            </a:br>
            <a:endParaRPr sz="2000" dirty="0"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fi-FI" sz="2000" dirty="0"/>
              <a:t>De acordo com Gerry McGovern, das 100 tarefas de um sítio Web, 5 tarefas recebem 25% da atenção. </a:t>
            </a:r>
            <a:endParaRPr sz="2000" dirty="0"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fi-FI" sz="2000" dirty="0"/>
              <a:t>→ Estas são as tarefas mais importantes do sítio Web, de acordo com os visitantes.</a:t>
            </a:r>
            <a:br>
              <a:rPr lang="fi-FI" sz="2000" dirty="0"/>
            </a:br>
            <a:endParaRPr sz="2000" dirty="0"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fi-FI" sz="2000" dirty="0"/>
              <a:t>Método de investigação das tarefas de topo: </a:t>
            </a:r>
            <a:endParaRPr sz="2000" dirty="0"/>
          </a:p>
          <a:p>
            <a:pPr marL="285750" lvl="0" indent="-24574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lang="fi-FI" sz="2000" dirty="0">
                <a:solidFill>
                  <a:schemeClr val="accent1"/>
                </a:solidFill>
              </a:rPr>
              <a:t>Teste de usabilidade </a:t>
            </a:r>
            <a:r>
              <a:rPr lang="fi-FI" sz="2000" dirty="0"/>
              <a:t>(qual a facilidade de execução das tarefas?)</a:t>
            </a:r>
            <a:endParaRPr sz="2000" dirty="0"/>
          </a:p>
          <a:p>
            <a:pPr marL="285750" lvl="0" indent="-24574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lang="fi-FI" sz="2000" dirty="0">
                <a:solidFill>
                  <a:schemeClr val="accent1"/>
                </a:solidFill>
              </a:rPr>
              <a:t>Inquéritos </a:t>
            </a:r>
            <a:r>
              <a:rPr lang="fi-FI" sz="2000" dirty="0"/>
              <a:t>(qual o objetivo da visita?) </a:t>
            </a:r>
            <a:endParaRPr sz="2000" dirty="0"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"/>
          <p:cNvSpPr txBox="1">
            <a:spLocks noGrp="1"/>
          </p:cNvSpPr>
          <p:nvPr>
            <p:ph type="title" idx="4294967295"/>
          </p:nvPr>
        </p:nvSpPr>
        <p:spPr>
          <a:xfrm>
            <a:off x="345989" y="337752"/>
            <a:ext cx="10741111" cy="85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</a:pPr>
            <a:r>
              <a:rPr lang="fi-FI" sz="2400" dirty="0"/>
              <a:t>Testes de usabilidade</a:t>
            </a:r>
            <a:endParaRPr sz="2400" dirty="0"/>
          </a:p>
        </p:txBody>
      </p:sp>
      <p:sp>
        <p:nvSpPr>
          <p:cNvPr id="289" name="Google Shape;289;p4"/>
          <p:cNvSpPr txBox="1">
            <a:spLocks noGrp="1"/>
          </p:cNvSpPr>
          <p:nvPr>
            <p:ph type="body" idx="4294967295"/>
          </p:nvPr>
        </p:nvSpPr>
        <p:spPr>
          <a:xfrm>
            <a:off x="4827373" y="1196975"/>
            <a:ext cx="7131050" cy="521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 lnSpcReduction="10000"/>
          </a:bodyPr>
          <a:lstStyle/>
          <a:p>
            <a:pPr marL="11430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190"/>
              <a:buNone/>
            </a:pPr>
            <a:r>
              <a:rPr lang="fi-FI" sz="1600" dirty="0"/>
              <a:t>O teste de usabilidade é um método de investigação qualitativa para avaliar a facilidade de utilização de um produto digital (por exemplo, um sítio Web ou uma aplicação).</a:t>
            </a:r>
            <a:endParaRPr dirty="0"/>
          </a:p>
          <a:p>
            <a:pPr marL="11430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190"/>
              <a:buNone/>
            </a:pPr>
            <a:r>
              <a:rPr lang="fi-FI" sz="1600" dirty="0"/>
              <a:t>Neste teste, os participantes realizam tarefas num (protótipo de) sítio Web. Estas tarefas estão de acordo com os objetivos do seu sítio Web.  </a:t>
            </a:r>
            <a:endParaRPr dirty="0"/>
          </a:p>
          <a:p>
            <a:pPr marL="11430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190"/>
              <a:buNone/>
            </a:pPr>
            <a:r>
              <a:rPr lang="fi-FI" sz="1600" dirty="0"/>
              <a:t>Nas tarefas, os participantes realizam as tarefas mais importantes (de topo) no sítio.</a:t>
            </a:r>
            <a:endParaRPr sz="1600" dirty="0"/>
          </a:p>
          <a:p>
            <a:pPr marL="11430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992"/>
              <a:buNone/>
            </a:pPr>
            <a:br>
              <a:rPr lang="fi-FI" sz="1000" dirty="0"/>
            </a:br>
            <a:r>
              <a:rPr lang="fi-FI" sz="1800" dirty="0"/>
              <a:t>Como funciona:</a:t>
            </a:r>
            <a:endParaRPr sz="1200" dirty="0"/>
          </a:p>
          <a:p>
            <a: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70"/>
              <a:buChar char="•"/>
            </a:pPr>
            <a:r>
              <a:rPr lang="fi-FI" sz="1600" dirty="0"/>
              <a:t>Durante um teste, um participante executa várias tarefas atrás de um PC.</a:t>
            </a:r>
            <a:endParaRPr dirty="0"/>
          </a:p>
          <a:p>
            <a: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70"/>
              <a:buChar char="•"/>
            </a:pPr>
            <a:r>
              <a:rPr lang="fi-FI" sz="1600" dirty="0"/>
              <a:t>Muitas vezes são feitas gravações de vídeo e o movimento dos olhos também pode ser registado (rastreio ocular).</a:t>
            </a:r>
            <a:endParaRPr dirty="0"/>
          </a:p>
          <a:p>
            <a: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70"/>
              <a:buChar char="•"/>
            </a:pPr>
            <a:r>
              <a:rPr lang="fi-FI" sz="1600" dirty="0"/>
              <a:t>Durante a execução das tarefas, os participantes referem em voz alta as suas frustrações, comentários ou perguntas.</a:t>
            </a:r>
            <a:endParaRPr dirty="0"/>
          </a:p>
          <a:p>
            <a: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70"/>
              <a:buChar char="•"/>
            </a:pPr>
            <a:r>
              <a:rPr lang="fi-FI" sz="1600" dirty="0"/>
              <a:t>Desta forma, para além do seu comportamento, os pensamentos subjacentes e as eventuais frustrações tornam-se transparentes.</a:t>
            </a:r>
            <a:endParaRPr dirty="0"/>
          </a:p>
          <a:p>
            <a: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70"/>
              <a:buChar char="•"/>
            </a:pPr>
            <a:r>
              <a:rPr lang="fi-FI" sz="1600" dirty="0"/>
              <a:t>O teste termina com um breve questionário.</a:t>
            </a:r>
            <a:endParaRPr dirty="0"/>
          </a:p>
          <a:p>
            <a:pPr marL="114300" lvl="0" indent="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744"/>
              <a:buNone/>
            </a:pPr>
            <a:endParaRPr sz="1000" dirty="0"/>
          </a:p>
        </p:txBody>
      </p:sp>
      <p:pic>
        <p:nvPicPr>
          <p:cNvPr id="290" name="Google Shape;29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989" y="1380911"/>
            <a:ext cx="3882631" cy="2683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9"/>
          <p:cNvSpPr txBox="1">
            <a:spLocks noGrp="1"/>
          </p:cNvSpPr>
          <p:nvPr>
            <p:ph type="title"/>
          </p:nvPr>
        </p:nvSpPr>
        <p:spPr>
          <a:xfrm>
            <a:off x="838200" y="313038"/>
            <a:ext cx="10515600" cy="101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fi-FI" sz="2400" dirty="0"/>
              <a:t>Exemplo de teste de usabilidade</a:t>
            </a:r>
            <a:endParaRPr sz="2400" dirty="0"/>
          </a:p>
        </p:txBody>
      </p:sp>
      <p:sp>
        <p:nvSpPr>
          <p:cNvPr id="296" name="Google Shape;296;p9"/>
          <p:cNvSpPr txBox="1">
            <a:spLocks noGrp="1"/>
          </p:cNvSpPr>
          <p:nvPr>
            <p:ph type="body" idx="1"/>
          </p:nvPr>
        </p:nvSpPr>
        <p:spPr>
          <a:xfrm>
            <a:off x="838200" y="988541"/>
            <a:ext cx="11024286" cy="52392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fi-FI" sz="1800" dirty="0"/>
              <a:t>Tomemos, por exemplo, </a:t>
            </a:r>
            <a:r>
              <a:rPr lang="pt-PT" sz="1800" dirty="0"/>
              <a:t>um sítio Web de uma agência de viagens ou de uma companhia aérea. 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Para chegar a um conjunto de atribuições adequadas, é importante começar por determinar, com base nos objetivos do sítio Web, quais são as tarefas mais importantes que um visitante deve ser capaz de realizar.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Para o sítio Web de uma agência de viagens ou de uma companhia aérea: Quais são as tarefas mais importantes que um visitante gostaria de efetuar? 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As principais tarefas incluem: Pesquisar destinos e preços, encomendar bilhetes, alterar ou cancelar uma reserva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As atribuições possíveis que se ligam a isto são:</a:t>
            </a:r>
          </a:p>
          <a:p>
            <a:pPr marL="1614488" lvl="0" indent="-357188" algn="l" defTabSz="808038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1. Reserve a viagem mais barata de Amsterdão para Milão por volta de 21 de maio de 2024</a:t>
            </a:r>
          </a:p>
          <a:p>
            <a:pPr marL="1614488" lvl="0" indent="-357188" algn="l" defTabSz="808038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2. Informe-se sobre como pode subscrever um seguro de viagem após a compra dos bilhetes</a:t>
            </a:r>
          </a:p>
          <a:p>
            <a:pPr marL="1614488" lvl="0" indent="-357188" algn="l" defTabSz="808038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3. Descubra quais os aeroportos de Londres para onde pode voar a partir de Amesterdão</a:t>
            </a:r>
          </a:p>
          <a:p>
            <a:pPr marL="1614488" lvl="0" indent="-357188" algn="l" defTabSz="808038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4. Descubra como alterar a sua viagem para Milão com uma data de partida de cerca de 21  </a:t>
            </a:r>
            <a:br>
              <a:rPr lang="pt-PT" sz="1800" dirty="0"/>
            </a:br>
            <a:r>
              <a:rPr lang="pt-PT" sz="1800" dirty="0"/>
              <a:t> de junho em vez de 21 de maio</a:t>
            </a:r>
          </a:p>
          <a:p>
            <a:pPr marL="1614488" lvl="0" indent="-357188" algn="l" defTabSz="808038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r>
              <a:rPr lang="pt-PT" sz="1800" dirty="0"/>
              <a:t>5.	Contactar o serviço de apoio ao cliente</a:t>
            </a:r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ct val="170731"/>
              <a:buFont typeface="Arial"/>
              <a:buNone/>
            </a:pPr>
            <a:endParaRPr sz="298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10" title="Guerilla Testing with Usability Caf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27974" y="1670007"/>
            <a:ext cx="7329212" cy="4141005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10"/>
          <p:cNvSpPr txBox="1"/>
          <p:nvPr/>
        </p:nvSpPr>
        <p:spPr>
          <a:xfrm>
            <a:off x="701199" y="397500"/>
            <a:ext cx="93819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400" b="1" dirty="0"/>
              <a:t>Vídeo explicativo dos testes de usabilidade</a:t>
            </a:r>
            <a:endParaRPr sz="2400" dirty="0"/>
          </a:p>
        </p:txBody>
      </p:sp>
      <p:sp>
        <p:nvSpPr>
          <p:cNvPr id="303" name="Google Shape;303;p10"/>
          <p:cNvSpPr txBox="1"/>
          <p:nvPr/>
        </p:nvSpPr>
        <p:spPr>
          <a:xfrm>
            <a:off x="3349250" y="6060550"/>
            <a:ext cx="80631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 dirty="0">
                <a:solidFill>
                  <a:schemeClr val="hlink"/>
                </a:solidFill>
                <a:hlinkClick r:id="rId4"/>
              </a:rPr>
              <a:t>https://www.youtube.com/watch?v=0YL0xoSmyZI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1"/>
          <p:cNvSpPr txBox="1">
            <a:spLocks noGrp="1"/>
          </p:cNvSpPr>
          <p:nvPr>
            <p:ph type="body" idx="1"/>
          </p:nvPr>
        </p:nvSpPr>
        <p:spPr>
          <a:xfrm>
            <a:off x="855359" y="198136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/>
              <a:t>Atividade em sala de aula: teste de usabilidade</a:t>
            </a:r>
            <a:endParaRPr/>
          </a:p>
        </p:txBody>
      </p:sp>
      <p:sp>
        <p:nvSpPr>
          <p:cNvPr id="309" name="Google Shape;309;p11"/>
          <p:cNvSpPr txBox="1">
            <a:spLocks noGrp="1"/>
          </p:cNvSpPr>
          <p:nvPr>
            <p:ph type="body" idx="2"/>
          </p:nvPr>
        </p:nvSpPr>
        <p:spPr>
          <a:xfrm>
            <a:off x="855359" y="1444761"/>
            <a:ext cx="10123055" cy="4434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62"/>
              <a:buFont typeface="Arial"/>
              <a:buAutoNum type="arabicPeriod"/>
            </a:pPr>
            <a:r>
              <a:rPr lang="fi-FI" sz="1800" b="0" i="0" u="none" strike="noStrik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Continuar com a tarefa da aula 1 (trabalho de casa 1)</a:t>
            </a:r>
            <a:br>
              <a:rPr lang="fi-FI" sz="1800" b="0" i="0" u="none" strike="noStrik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1800" b="0" i="0" u="none" strike="noStrik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(alternativa: o professor seleciona os sítios Web)</a:t>
            </a:r>
            <a:endParaRPr dirty="0"/>
          </a:p>
          <a:p>
            <a:pPr marL="3429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62"/>
              <a:buFont typeface="Arial"/>
              <a:buAutoNum type="arabicPeriod"/>
            </a:pPr>
            <a:r>
              <a:rPr lang="fi-FI" sz="1800" dirty="0"/>
              <a:t>Cada grupo: </a:t>
            </a:r>
            <a:endParaRPr dirty="0"/>
          </a:p>
          <a:p>
            <a:pPr marL="8001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655"/>
              <a:buFont typeface="Arial"/>
              <a:buAutoNum type="arabicPeriod"/>
            </a:pPr>
            <a:r>
              <a:rPr lang="fi-FI" sz="1600" dirty="0"/>
              <a:t>define as tarefas mais importantes do seu sítio Web</a:t>
            </a:r>
            <a:endParaRPr dirty="0"/>
          </a:p>
          <a:p>
            <a:pPr marL="8001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655"/>
              <a:buFont typeface="Arial"/>
              <a:buAutoNum type="arabicPeriod"/>
            </a:pPr>
            <a:r>
              <a:rPr lang="fi-FI" sz="1600" dirty="0"/>
              <a:t>Cria uma lista de tarefas curtas relacionadas com estas tarefas. </a:t>
            </a:r>
            <a:br>
              <a:rPr lang="fi-FI" sz="1400" dirty="0"/>
            </a:br>
            <a:endParaRPr sz="1400" dirty="0"/>
          </a:p>
          <a:p>
            <a:pPr marL="3429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2069"/>
              <a:buFont typeface="Arial"/>
              <a:buAutoNum type="arabicPeriod"/>
            </a:pPr>
            <a:r>
              <a:rPr lang="fi-FI" sz="1800" dirty="0"/>
              <a:t>Juntar dois grupos.</a:t>
            </a:r>
            <a:br>
              <a:rPr lang="fi-FI" sz="1800" dirty="0"/>
            </a:br>
            <a:r>
              <a:rPr lang="fi-FI" sz="1800" dirty="0"/>
              <a:t>Os alunos de um grupo realizam as tarefas principais do outro grupo e depois os grupos trocam </a:t>
            </a:r>
            <a:br>
              <a:rPr lang="fi-FI" sz="1800" dirty="0"/>
            </a:br>
            <a:r>
              <a:rPr lang="fi-FI" sz="1800" dirty="0"/>
              <a:t>O grupo que desenvolveu as tarefas</a:t>
            </a:r>
            <a:r>
              <a:rPr lang="fi-FI" sz="2200" dirty="0"/>
              <a:t>: </a:t>
            </a:r>
            <a:endParaRPr dirty="0"/>
          </a:p>
          <a:p>
            <a:pPr marL="800100" lvl="1" indent="-355598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39"/>
              <a:buFont typeface="Arial"/>
              <a:buAutoNum type="arabicPeriod"/>
            </a:pPr>
            <a:r>
              <a:rPr lang="fi-FI" sz="1600" dirty="0"/>
              <a:t>Observar e tomar notas durante o teste.</a:t>
            </a:r>
            <a:endParaRPr dirty="0"/>
          </a:p>
          <a:p>
            <a:pPr marL="800100" lvl="1" indent="-355598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39"/>
              <a:buFont typeface="Arial"/>
              <a:buAutoNum type="arabicPeriod"/>
            </a:pPr>
            <a:r>
              <a:rPr lang="fi-FI" sz="1600" dirty="0"/>
              <a:t>Avalia no final: Como foi fácil, com o que é que o grupo de teste se deparou? 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  <p:pic>
        <p:nvPicPr>
          <p:cNvPr id="310" name="Google Shape;310;p11" descr="Groep studenten die in een bibliotheek werk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27273" y="369455"/>
            <a:ext cx="4553527" cy="2826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62500"/>
              <a:buNone/>
            </a:pPr>
            <a:r>
              <a:rPr lang="fi-FI" sz="2400" dirty="0"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fi-FI" sz="2400" dirty="0"/>
              <a:t>base de um bom sítio Web: </a:t>
            </a:r>
            <a:br>
              <a:rPr lang="fi-FI" sz="2400" dirty="0"/>
            </a:br>
            <a:r>
              <a:rPr lang="fi-FI" sz="2400" dirty="0">
                <a:latin typeface="Arial"/>
                <a:ea typeface="Arial"/>
                <a:cs typeface="Arial"/>
                <a:sym typeface="Arial"/>
              </a:rPr>
              <a:t>estrutura de navegação</a:t>
            </a:r>
            <a:endParaRPr sz="2400" dirty="0"/>
          </a:p>
        </p:txBody>
      </p:sp>
      <p:sp>
        <p:nvSpPr>
          <p:cNvPr id="316" name="Google Shape;316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93700" lvl="0" indent="-342900" algn="l" rtl="0">
              <a:lnSpc>
                <a:spcPts val="2800"/>
              </a:lnSpc>
              <a:spcBef>
                <a:spcPts val="1000"/>
              </a:spcBef>
              <a:spcAft>
                <a:spcPts val="1200"/>
              </a:spcAft>
              <a:buSzPts val="2800"/>
              <a:buFont typeface="Arial" panose="020B0604020202020204" pitchFamily="34" charset="0"/>
              <a:buChar char="•"/>
            </a:pPr>
            <a:r>
              <a:rPr lang="fi-FI" sz="2000" dirty="0"/>
              <a:t>Num sítio Web, pretende-se que o grupo-alvo possa encontrar a informação de forma rápida e fácil. Mas, na prática, revela-se bastante difícil desenvolver uma navegação intuitiva. </a:t>
            </a:r>
            <a:endParaRPr sz="2000" dirty="0"/>
          </a:p>
          <a:p>
            <a:pPr marL="393700" lvl="0" indent="-342900" algn="l" rtl="0">
              <a:lnSpc>
                <a:spcPts val="2800"/>
              </a:lnSpc>
              <a:spcBef>
                <a:spcPts val="600"/>
              </a:spcBef>
              <a:spcAft>
                <a:spcPts val="1200"/>
              </a:spcAft>
              <a:buSzPts val="2800"/>
              <a:buFont typeface="Arial" panose="020B0604020202020204" pitchFamily="34" charset="0"/>
              <a:buChar char="•"/>
            </a:pPr>
            <a:r>
              <a:rPr lang="fi-FI" sz="2000" dirty="0"/>
              <a:t>Se os visitantes do sítio Web não conseguem encontrar a informação que procuram, é porque a estrutura de navegação não foi suficientemente pensada durante a conceção. </a:t>
            </a:r>
            <a:endParaRPr sz="2000" dirty="0"/>
          </a:p>
          <a:p>
            <a:pPr marL="393700" lvl="0" indent="-342900" algn="l" rtl="0">
              <a:lnSpc>
                <a:spcPts val="2800"/>
              </a:lnSpc>
              <a:spcBef>
                <a:spcPts val="600"/>
              </a:spcBef>
              <a:spcAft>
                <a:spcPts val="1200"/>
              </a:spcAft>
              <a:buSzPts val="2800"/>
              <a:buFont typeface="Arial" panose="020B0604020202020204" pitchFamily="34" charset="0"/>
              <a:buChar char="•"/>
            </a:pPr>
            <a:r>
              <a:rPr lang="fi-FI" sz="2000" dirty="0"/>
              <a:t>O resultado são visitantes irritados e muitos visitantes que abandonam rapidamente o sítio Web</a:t>
            </a:r>
            <a:r>
              <a:rPr lang="fi-FI" dirty="0"/>
              <a:t>. 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2"/>
          <p:cNvSpPr txBox="1">
            <a:spLocks noGrp="1"/>
          </p:cNvSpPr>
          <p:nvPr>
            <p:ph type="title"/>
          </p:nvPr>
        </p:nvSpPr>
        <p:spPr>
          <a:xfrm>
            <a:off x="484887" y="300471"/>
            <a:ext cx="10515600" cy="638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fi-FI" sz="2400" dirty="0"/>
              <a:t>Triagem de cartões </a:t>
            </a:r>
            <a:endParaRPr sz="2400" dirty="0"/>
          </a:p>
        </p:txBody>
      </p:sp>
      <p:sp>
        <p:nvSpPr>
          <p:cNvPr id="323" name="Google Shape;323;p12"/>
          <p:cNvSpPr txBox="1">
            <a:spLocks noGrp="1"/>
          </p:cNvSpPr>
          <p:nvPr>
            <p:ph type="body" idx="1"/>
          </p:nvPr>
        </p:nvSpPr>
        <p:spPr>
          <a:xfrm>
            <a:off x="484887" y="1813497"/>
            <a:ext cx="787631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5720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SzPts val="2800"/>
              <a:buFont typeface="Arial"/>
              <a:buChar char="•"/>
            </a:pPr>
            <a:r>
              <a:rPr lang="fi-FI" sz="2000" dirty="0"/>
              <a:t>Muitas vezes, durante um teste de usabilidade, verifica-se que os utilizadores se perdem nos menus principais e de sub-navegação, porque o conteúdo não está num "lugar lógico" ou tem um "nome estranho" para eles.</a:t>
            </a:r>
            <a:endParaRPr sz="2000" dirty="0"/>
          </a:p>
          <a:p>
            <a:pPr marL="457200" lvl="0" indent="-45720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SzPts val="2800"/>
              <a:buFont typeface="Arial"/>
              <a:buChar char="•"/>
            </a:pPr>
            <a:r>
              <a:rPr lang="fi-FI" sz="2000" dirty="0"/>
              <a:t>A classificação por cartões pode ser utilizada se os testes anteriores do utilizador mostrarem que a apresentação do sítio Web não é considerada lógica pelo utilizador.</a:t>
            </a:r>
            <a:endParaRPr sz="2000" dirty="0"/>
          </a:p>
          <a:p>
            <a:pPr marL="457200" lvl="0" indent="-457200" algn="l" rtl="0">
              <a:lnSpc>
                <a:spcPts val="2600"/>
              </a:lnSpc>
              <a:spcBef>
                <a:spcPts val="1000"/>
              </a:spcBef>
              <a:spcAft>
                <a:spcPts val="600"/>
              </a:spcAft>
              <a:buSzPts val="2800"/>
              <a:buFont typeface="Arial"/>
              <a:buChar char="•"/>
            </a:pPr>
            <a:r>
              <a:rPr lang="fi-FI" sz="2000" dirty="0"/>
              <a:t>O card sorting é um método para determinar a disposição ideal do seu sítio Web. </a:t>
            </a:r>
            <a:endParaRPr sz="2000" dirty="0"/>
          </a:p>
        </p:txBody>
      </p:sp>
      <p:pic>
        <p:nvPicPr>
          <p:cNvPr id="324" name="Google Shape;324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9150" y="2121447"/>
            <a:ext cx="3678710" cy="2266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3"/>
          <p:cNvSpPr txBox="1"/>
          <p:nvPr/>
        </p:nvSpPr>
        <p:spPr>
          <a:xfrm>
            <a:off x="570345" y="21734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Seleção de cartões: como funciona </a:t>
            </a:r>
            <a:endParaRPr sz="2400" b="1" dirty="0"/>
          </a:p>
        </p:txBody>
      </p:sp>
      <p:pic>
        <p:nvPicPr>
          <p:cNvPr id="330" name="Google Shape;330;p13" descr="Afbeelding met tekst, schermopname, diagram, Lettertype&#10;&#10;Automatisch gegenereerde beschrijv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6544" y="1141196"/>
            <a:ext cx="8596745" cy="4835669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13"/>
          <p:cNvSpPr txBox="1"/>
          <p:nvPr/>
        </p:nvSpPr>
        <p:spPr>
          <a:xfrm>
            <a:off x="3688768" y="5384799"/>
            <a:ext cx="6682670" cy="9541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Nota: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abertura </a:t>
            </a: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significa que os utilizadores também determinam os títulos dos grupos e, consequentemente, a disposição da navegação principal.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 uma classificação de cartões </a:t>
            </a:r>
            <a:r>
              <a:rPr lang="fi-FI" sz="14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fechada</a:t>
            </a:r>
            <a:r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a navegação principal já está fixa.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4"/>
          <p:cNvSpPr txBox="1">
            <a:spLocks noGrp="1"/>
          </p:cNvSpPr>
          <p:nvPr>
            <p:ph type="body" idx="1"/>
          </p:nvPr>
        </p:nvSpPr>
        <p:spPr>
          <a:xfrm>
            <a:off x="900818" y="317776"/>
            <a:ext cx="8818738" cy="460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 sz="2400" dirty="0"/>
              <a:t>Atividade na aula: seleção de cartões</a:t>
            </a:r>
            <a:endParaRPr sz="2400" dirty="0"/>
          </a:p>
        </p:txBody>
      </p:sp>
      <p:sp>
        <p:nvSpPr>
          <p:cNvPr id="337" name="Google Shape;337;p14"/>
          <p:cNvSpPr txBox="1">
            <a:spLocks noGrp="1"/>
          </p:cNvSpPr>
          <p:nvPr>
            <p:ph type="body" idx="2"/>
          </p:nvPr>
        </p:nvSpPr>
        <p:spPr>
          <a:xfrm>
            <a:off x="979312" y="1370152"/>
            <a:ext cx="5213093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85800" lvl="0" indent="-457200" algn="l" rtl="0">
              <a:lnSpc>
                <a:spcPts val="25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Criar cartões para cada parte, página Web ou tópico do seu sítio Web</a:t>
            </a:r>
            <a:endParaRPr dirty="0"/>
          </a:p>
          <a:p>
            <a:pPr marL="685800" lvl="0" indent="-457200" algn="l" rtl="0">
              <a:lnSpc>
                <a:spcPts val="25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Pede a dois outros grupos que realizem uma sessão de seleção de cartões com a pilha de cartões, organizando os cartões em grupos que considerem fazer sentido. </a:t>
            </a:r>
            <a:endParaRPr dirty="0"/>
          </a:p>
          <a:p>
            <a:pPr marL="685800" lvl="0" indent="-457200" algn="l" rtl="0">
              <a:lnSpc>
                <a:spcPts val="25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Se necessário, os participantes podem também alterar o nome dos cartões. O objetivo é que, ao agrupar os cartões, surja uma estrutura de navegação / layout que os participantes considerem útil. </a:t>
            </a:r>
            <a:endParaRPr dirty="0"/>
          </a:p>
          <a:p>
            <a:pPr marL="685800" lvl="0" indent="-457200" algn="l" rtl="0">
              <a:lnSpc>
                <a:spcPts val="25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fi-FI" sz="1800" dirty="0"/>
              <a:t>Os participantes podem trabalhar individualmente ou em pares.</a:t>
            </a:r>
            <a:endParaRPr dirty="0"/>
          </a:p>
          <a:p>
            <a:pPr marL="685800" lvl="0" indent="-279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Arial"/>
              <a:buNone/>
            </a:pPr>
            <a:endParaRPr sz="1800"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</p:txBody>
      </p:sp>
      <p:pic>
        <p:nvPicPr>
          <p:cNvPr id="338" name="Google Shape;338;p14" descr="Bedrijfsteam dat aan het brainstormen i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2012" y="1370152"/>
            <a:ext cx="5360818" cy="35738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5"/>
          <p:cNvSpPr txBox="1">
            <a:spLocks noGrp="1"/>
          </p:cNvSpPr>
          <p:nvPr>
            <p:ph type="body" idx="1"/>
          </p:nvPr>
        </p:nvSpPr>
        <p:spPr>
          <a:xfrm>
            <a:off x="915417" y="296621"/>
            <a:ext cx="8818738" cy="460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fi-FI" sz="2400" dirty="0"/>
              <a:t>Atribuição 5</a:t>
            </a:r>
            <a:endParaRPr sz="2400" dirty="0"/>
          </a:p>
        </p:txBody>
      </p:sp>
      <p:sp>
        <p:nvSpPr>
          <p:cNvPr id="344" name="Google Shape;344;p1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452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i-FI" dirty="0"/>
              <a:t>1. Resumo do inquérito de usabilidade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dirty="0"/>
          </a:p>
          <a:p>
            <a:pPr marL="2304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b="0" dirty="0"/>
              <a:t>Analise os resultados do seu teste de usabilidade. </a:t>
            </a:r>
            <a:r>
              <a:rPr lang="fi-FI" dirty="0"/>
              <a:t>Tente responder às seguintes </a:t>
            </a:r>
            <a:r>
              <a:rPr lang="fi-FI" b="0" dirty="0"/>
              <a:t>perguntas 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b="0" dirty="0"/>
              <a:t>Quão fácil é para o visitante atingir os objetivos?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b="0" dirty="0"/>
              <a:t>Como é a experiência do cliente?</a:t>
            </a:r>
            <a:endParaRPr dirty="0"/>
          </a:p>
          <a:p>
            <a:pPr marL="5715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fi-FI" b="0" dirty="0"/>
              <a:t>A visita ao sítio Web é positiva? </a:t>
            </a:r>
            <a:endParaRPr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sz="2000" dirty="0"/>
              <a:t>Elaborar uma lista de melhorias para o sítio Web com base no teste de usabilidade.</a:t>
            </a:r>
            <a:endParaRPr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000"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dirty="0"/>
              <a:t>2. Seleção de cartões</a:t>
            </a:r>
            <a:endParaRPr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sz="2000" dirty="0"/>
              <a:t>Processar os resultados da sessão de seleção de cartões.</a:t>
            </a:r>
            <a:endParaRPr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dirty="0"/>
              <a:t>Conceber uma nova navegação para o seu sítio Web</a:t>
            </a:r>
            <a:endParaRPr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000"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000" dirty="0"/>
          </a:p>
          <a:p>
            <a:pPr marL="2286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e351c42066_0_89"/>
          <p:cNvSpPr txBox="1">
            <a:spLocks noGrp="1"/>
          </p:cNvSpPr>
          <p:nvPr>
            <p:ph type="ctrTitle" idx="4294967295"/>
          </p:nvPr>
        </p:nvSpPr>
        <p:spPr>
          <a:xfrm>
            <a:off x="1524000" y="2662237"/>
            <a:ext cx="9144000" cy="7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Breve descrição do Google Analytics 4</a:t>
            </a:r>
            <a:endParaRPr sz="36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e351c42066_0_93"/>
          <p:cNvSpPr txBox="1">
            <a:spLocks noGrp="1"/>
          </p:cNvSpPr>
          <p:nvPr>
            <p:ph type="title"/>
          </p:nvPr>
        </p:nvSpPr>
        <p:spPr>
          <a:xfrm>
            <a:off x="392022" y="277091"/>
            <a:ext cx="10515600" cy="951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 dirty="0"/>
              <a:t>O que é o Google Analytics?</a:t>
            </a:r>
            <a:endParaRPr sz="2400" dirty="0"/>
          </a:p>
        </p:txBody>
      </p:sp>
      <p:sp>
        <p:nvSpPr>
          <p:cNvPr id="356" name="Google Shape;356;g1e351c42066_0_93"/>
          <p:cNvSpPr txBox="1">
            <a:spLocks noGrp="1"/>
          </p:cNvSpPr>
          <p:nvPr>
            <p:ph type="body" idx="1"/>
          </p:nvPr>
        </p:nvSpPr>
        <p:spPr>
          <a:xfrm>
            <a:off x="461665" y="2881104"/>
            <a:ext cx="4265937" cy="35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 pitchFamily="34" charset="0"/>
              <a:buChar char="•"/>
            </a:pPr>
            <a:r>
              <a:rPr lang="fi-FI" sz="2000" dirty="0"/>
              <a:t>Tráfego do sítio Web e número de visitantes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 pitchFamily="34" charset="0"/>
              <a:buChar char="•"/>
            </a:pPr>
            <a:r>
              <a:rPr lang="fi-FI" sz="2000" dirty="0"/>
              <a:t>Comportamento do utilizador no sítio Web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 pitchFamily="34" charset="0"/>
              <a:buChar char="•"/>
            </a:pPr>
            <a:r>
              <a:rPr lang="fi-FI" sz="2000" dirty="0"/>
              <a:t>Desempenho do sítio Web em diferentes plataformas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 pitchFamily="34" charset="0"/>
              <a:buChar char="•"/>
            </a:pPr>
            <a:r>
              <a:rPr lang="fi-FI" sz="2000" dirty="0"/>
              <a:t>O impacto dos esforços de marketing nos visitantes do sítio Web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 dirty="0"/>
          </a:p>
        </p:txBody>
      </p:sp>
      <p:pic>
        <p:nvPicPr>
          <p:cNvPr id="357" name="Google Shape;357;g1e351c42066_0_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1785" y="2846128"/>
            <a:ext cx="7238799" cy="3573450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g1e351c42066_0_93"/>
          <p:cNvSpPr txBox="1"/>
          <p:nvPr/>
        </p:nvSpPr>
        <p:spPr>
          <a:xfrm>
            <a:off x="295563" y="1229007"/>
            <a:ext cx="11384063" cy="1282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800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fi-FI" sz="21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Google Analytics é uma ferramenta gratuita de análise da Web fornecida pela Google que ajuda os proprietários de sítios Web e os profissionais de marketing a acompanhar o desempenho do seu sítio Web e a compreender o comportamento dos visitantes.</a:t>
            </a:r>
            <a:endParaRPr dirty="0"/>
          </a:p>
          <a:p>
            <a:pPr marL="1800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fi-FI" sz="21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 o Analytics, pode acompanhar, por exemplo:</a:t>
            </a: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1e351c42066_0_1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 dirty="0"/>
              <a:t>Conta de demonstração do Google Analytics</a:t>
            </a:r>
            <a:endParaRPr sz="2400" dirty="0"/>
          </a:p>
        </p:txBody>
      </p:sp>
      <p:sp>
        <p:nvSpPr>
          <p:cNvPr id="365" name="Google Shape;365;g1e351c42066_0_119"/>
          <p:cNvSpPr txBox="1">
            <a:spLocks noGrp="1"/>
          </p:cNvSpPr>
          <p:nvPr>
            <p:ph type="body" idx="1"/>
          </p:nvPr>
        </p:nvSpPr>
        <p:spPr>
          <a:xfrm>
            <a:off x="838200" y="1832325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ts val="28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dirty="0"/>
              <a:t>Comece a aprender o Google Analytics 4 com a </a:t>
            </a:r>
            <a:r>
              <a:rPr lang="fi-FI" sz="2000" u="sng" dirty="0">
                <a:solidFill>
                  <a:schemeClr val="hlink"/>
                </a:solidFill>
                <a:hlinkClick r:id="rId3"/>
              </a:rPr>
              <a:t>Conta de demonstração do Google</a:t>
            </a:r>
            <a:r>
              <a:rPr lang="fi-FI" sz="2000" dirty="0"/>
              <a:t>: </a:t>
            </a:r>
            <a:endParaRPr sz="2000" dirty="0"/>
          </a:p>
          <a:p>
            <a:pPr marL="457200" lvl="0" indent="0" algn="l" rtl="0">
              <a:lnSpc>
                <a:spcPts val="28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 sz="2000" dirty="0"/>
          </a:p>
          <a:p>
            <a:pPr marL="457200" lvl="0" indent="0" algn="l" rtl="0">
              <a:lnSpc>
                <a:spcPts val="28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fi-FI" sz="2000" dirty="0"/>
              <a:t>"A conta de demonstração do Google Analytics é uma conta do Google Analytics totalmente funcional a que qualquer utilizador do Google pode aceder. Contém uma propriedade do Universal Analytics e duas propriedades do Google Analytics 4. A conta de demonstração é uma excelente forma de analisar dados comerciais reais e experimentar as funcionalidades do Google Analytics."</a:t>
            </a:r>
            <a:endParaRPr sz="2000" dirty="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 sz="2100" dirty="0"/>
          </a:p>
        </p:txBody>
      </p:sp>
      <p:pic>
        <p:nvPicPr>
          <p:cNvPr id="366" name="Google Shape;366;g1e351c42066_0_1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2949" y="4921219"/>
            <a:ext cx="6230793" cy="85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199" y="873767"/>
            <a:ext cx="9853991" cy="4032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endParaRPr dirty="0">
              <a:solidFill>
                <a:srgbClr val="FFFFFF"/>
              </a:solidFill>
            </a:endParaRPr>
          </a:p>
          <a:p>
            <a:pPr marL="0" indent="0">
              <a:buClr>
                <a:srgbClr val="FFFFFF"/>
              </a:buClr>
              <a:buSzPts val="1500"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2900</Words>
  <Application>Microsoft Office PowerPoint</Application>
  <PresentationFormat>Ecrã Panorâmico</PresentationFormat>
  <Paragraphs>229</Paragraphs>
  <Slides>31</Slides>
  <Notes>31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31</vt:i4>
      </vt:variant>
    </vt:vector>
  </HeadingPairs>
  <TitlesOfParts>
    <vt:vector size="34" baseType="lpstr">
      <vt:lpstr>Arial</vt:lpstr>
      <vt:lpstr>Calibri</vt:lpstr>
      <vt:lpstr>DEMS</vt:lpstr>
      <vt:lpstr>Sítios Web</vt:lpstr>
      <vt:lpstr>Objetivos de aprendizagem </vt:lpstr>
      <vt:lpstr>Resumo do curso (quais são as etapas abordadas no material didático)</vt:lpstr>
      <vt:lpstr>Tópicos</vt:lpstr>
      <vt:lpstr>Porquê monitorizar o seu sítio Web?</vt:lpstr>
      <vt:lpstr>"Tudo o que se faz sem medir os resultados é apenas um passatempo"</vt:lpstr>
      <vt:lpstr>Sem medir o tráfego no seu sítio, não sabe realmente  qual é o seu desempenho.</vt:lpstr>
      <vt:lpstr>Porque é que precisamos da análise da Web?</vt:lpstr>
      <vt:lpstr>Possíveis ideias que procura </vt:lpstr>
      <vt:lpstr>Apresentação do PowerPoint</vt:lpstr>
      <vt:lpstr>O que mede</vt:lpstr>
      <vt:lpstr>200 visitantes é muito?</vt:lpstr>
      <vt:lpstr>Exemplo - pretende 20 novas encomendas por mês</vt:lpstr>
      <vt:lpstr>Porque é que precisamos de inquéritos aos utilizadores?</vt:lpstr>
      <vt:lpstr>Apresentação do PowerPoint</vt:lpstr>
      <vt:lpstr>Acompanhar as análises: investigar a qualidade do seu sítio web</vt:lpstr>
      <vt:lpstr>Concentrar-se nas tarefas principais</vt:lpstr>
      <vt:lpstr>Inquérito sobre as principais tarefas </vt:lpstr>
      <vt:lpstr>Testes de usabilidade</vt:lpstr>
      <vt:lpstr>Exemplo de teste de usabilidade</vt:lpstr>
      <vt:lpstr>Apresentação do PowerPoint</vt:lpstr>
      <vt:lpstr>Apresentação do PowerPoint</vt:lpstr>
      <vt:lpstr>A base de um bom sítio Web:  estrutura de navegação</vt:lpstr>
      <vt:lpstr>Triagem de cartões </vt:lpstr>
      <vt:lpstr>Apresentação do PowerPoint</vt:lpstr>
      <vt:lpstr>Apresentação do PowerPoint</vt:lpstr>
      <vt:lpstr>Apresentação do PowerPoint</vt:lpstr>
      <vt:lpstr>Breve descrição do Google Analytics 4</vt:lpstr>
      <vt:lpstr>O que é o Google Analytics?</vt:lpstr>
      <vt:lpstr>Conta de demonstração do Google Analytics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Sítios Web</dc:title>
  <dc:creator>Luukka Timo</dc:creator>
  <cp:keywords>, docId:64CC3328EE2F24B9278057D773ECD798</cp:keywords>
  <cp:lastModifiedBy>José Duarte da Rocha Santos</cp:lastModifiedBy>
  <cp:revision>1</cp:revision>
  <dcterms:created xsi:type="dcterms:W3CDTF">2023-01-25T13:34:01Z</dcterms:created>
  <dcterms:modified xsi:type="dcterms:W3CDTF">2023-12-17T20:03:54Z</dcterms:modified>
</cp:coreProperties>
</file>