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309" r:id="rId3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 roundtripDataSignature="AMtx7mgx/WdMIA2dxW6SRW+RiSSa2yXjd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BD56E1-3F88-4A64-A5B0-C8B136098EE4}" v="1" dt="2023-12-13T23:27:54.6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558" y="0"/>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o Alexandre Botelho Rodrigues Pires" userId="74481891-9d78-46ae-a047-a348f9b9be55" providerId="ADAL" clId="{4BDF9B2E-CD7A-4C0F-B6C1-59C7715CCDD9}"/>
    <pc:docChg chg="custSel modSld">
      <pc:chgData name="Paulo Alexandre Botelho Rodrigues Pires" userId="74481891-9d78-46ae-a047-a348f9b9be55" providerId="ADAL" clId="{4BDF9B2E-CD7A-4C0F-B6C1-59C7715CCDD9}" dt="2023-12-13T19:22:35.480" v="22" actId="14100"/>
      <pc:docMkLst>
        <pc:docMk/>
      </pc:docMkLst>
      <pc:sldChg chg="modSp mod">
        <pc:chgData name="Paulo Alexandre Botelho Rodrigues Pires" userId="74481891-9d78-46ae-a047-a348f9b9be55" providerId="ADAL" clId="{4BDF9B2E-CD7A-4C0F-B6C1-59C7715CCDD9}" dt="2023-12-13T19:20:51.759" v="0" actId="1076"/>
        <pc:sldMkLst>
          <pc:docMk/>
          <pc:sldMk cId="0" sldId="258"/>
        </pc:sldMkLst>
        <pc:spChg chg="mod">
          <ac:chgData name="Paulo Alexandre Botelho Rodrigues Pires" userId="74481891-9d78-46ae-a047-a348f9b9be55" providerId="ADAL" clId="{4BDF9B2E-CD7A-4C0F-B6C1-59C7715CCDD9}" dt="2023-12-13T19:20:51.759" v="0" actId="1076"/>
          <ac:spMkLst>
            <pc:docMk/>
            <pc:sldMk cId="0" sldId="258"/>
            <ac:spMk id="191" creationId="{00000000-0000-0000-0000-000000000000}"/>
          </ac:spMkLst>
        </pc:spChg>
      </pc:sldChg>
      <pc:sldChg chg="modSp mod">
        <pc:chgData name="Paulo Alexandre Botelho Rodrigues Pires" userId="74481891-9d78-46ae-a047-a348f9b9be55" providerId="ADAL" clId="{4BDF9B2E-CD7A-4C0F-B6C1-59C7715CCDD9}" dt="2023-12-13T19:21:11.857" v="3" actId="404"/>
        <pc:sldMkLst>
          <pc:docMk/>
          <pc:sldMk cId="0" sldId="262"/>
        </pc:sldMkLst>
        <pc:spChg chg="mod">
          <ac:chgData name="Paulo Alexandre Botelho Rodrigues Pires" userId="74481891-9d78-46ae-a047-a348f9b9be55" providerId="ADAL" clId="{4BDF9B2E-CD7A-4C0F-B6C1-59C7715CCDD9}" dt="2023-12-13T19:21:11.857" v="3" actId="404"/>
          <ac:spMkLst>
            <pc:docMk/>
            <pc:sldMk cId="0" sldId="262"/>
            <ac:spMk id="217" creationId="{00000000-0000-0000-0000-000000000000}"/>
          </ac:spMkLst>
        </pc:spChg>
      </pc:sldChg>
      <pc:sldChg chg="modSp mod">
        <pc:chgData name="Paulo Alexandre Botelho Rodrigues Pires" userId="74481891-9d78-46ae-a047-a348f9b9be55" providerId="ADAL" clId="{4BDF9B2E-CD7A-4C0F-B6C1-59C7715CCDD9}" dt="2023-12-13T19:21:18.382" v="5" actId="404"/>
        <pc:sldMkLst>
          <pc:docMk/>
          <pc:sldMk cId="0" sldId="264"/>
        </pc:sldMkLst>
        <pc:spChg chg="mod">
          <ac:chgData name="Paulo Alexandre Botelho Rodrigues Pires" userId="74481891-9d78-46ae-a047-a348f9b9be55" providerId="ADAL" clId="{4BDF9B2E-CD7A-4C0F-B6C1-59C7715CCDD9}" dt="2023-12-13T19:21:18.382" v="5" actId="404"/>
          <ac:spMkLst>
            <pc:docMk/>
            <pc:sldMk cId="0" sldId="264"/>
            <ac:spMk id="231" creationId="{00000000-0000-0000-0000-000000000000}"/>
          </ac:spMkLst>
        </pc:spChg>
      </pc:sldChg>
      <pc:sldChg chg="modSp mod">
        <pc:chgData name="Paulo Alexandre Botelho Rodrigues Pires" userId="74481891-9d78-46ae-a047-a348f9b9be55" providerId="ADAL" clId="{4BDF9B2E-CD7A-4C0F-B6C1-59C7715CCDD9}" dt="2023-12-13T19:21:28.837" v="7" actId="404"/>
        <pc:sldMkLst>
          <pc:docMk/>
          <pc:sldMk cId="0" sldId="269"/>
        </pc:sldMkLst>
        <pc:spChg chg="mod">
          <ac:chgData name="Paulo Alexandre Botelho Rodrigues Pires" userId="74481891-9d78-46ae-a047-a348f9b9be55" providerId="ADAL" clId="{4BDF9B2E-CD7A-4C0F-B6C1-59C7715CCDD9}" dt="2023-12-13T19:21:28.837" v="7" actId="404"/>
          <ac:spMkLst>
            <pc:docMk/>
            <pc:sldMk cId="0" sldId="269"/>
            <ac:spMk id="265" creationId="{00000000-0000-0000-0000-000000000000}"/>
          </ac:spMkLst>
        </pc:spChg>
      </pc:sldChg>
      <pc:sldChg chg="modSp mod">
        <pc:chgData name="Paulo Alexandre Botelho Rodrigues Pires" userId="74481891-9d78-46ae-a047-a348f9b9be55" providerId="ADAL" clId="{4BDF9B2E-CD7A-4C0F-B6C1-59C7715CCDD9}" dt="2023-12-13T19:21:34.552" v="8" actId="404"/>
        <pc:sldMkLst>
          <pc:docMk/>
          <pc:sldMk cId="0" sldId="270"/>
        </pc:sldMkLst>
        <pc:spChg chg="mod">
          <ac:chgData name="Paulo Alexandre Botelho Rodrigues Pires" userId="74481891-9d78-46ae-a047-a348f9b9be55" providerId="ADAL" clId="{4BDF9B2E-CD7A-4C0F-B6C1-59C7715CCDD9}" dt="2023-12-13T19:21:34.552" v="8" actId="404"/>
          <ac:spMkLst>
            <pc:docMk/>
            <pc:sldMk cId="0" sldId="270"/>
            <ac:spMk id="272" creationId="{00000000-0000-0000-0000-000000000000}"/>
          </ac:spMkLst>
        </pc:spChg>
      </pc:sldChg>
      <pc:sldChg chg="modSp mod">
        <pc:chgData name="Paulo Alexandre Botelho Rodrigues Pires" userId="74481891-9d78-46ae-a047-a348f9b9be55" providerId="ADAL" clId="{4BDF9B2E-CD7A-4C0F-B6C1-59C7715CCDD9}" dt="2023-12-13T19:21:41.869" v="10" actId="404"/>
        <pc:sldMkLst>
          <pc:docMk/>
          <pc:sldMk cId="0" sldId="272"/>
        </pc:sldMkLst>
        <pc:spChg chg="mod">
          <ac:chgData name="Paulo Alexandre Botelho Rodrigues Pires" userId="74481891-9d78-46ae-a047-a348f9b9be55" providerId="ADAL" clId="{4BDF9B2E-CD7A-4C0F-B6C1-59C7715CCDD9}" dt="2023-12-13T19:21:41.869" v="10" actId="404"/>
          <ac:spMkLst>
            <pc:docMk/>
            <pc:sldMk cId="0" sldId="272"/>
            <ac:spMk id="284" creationId="{00000000-0000-0000-0000-000000000000}"/>
          </ac:spMkLst>
        </pc:spChg>
      </pc:sldChg>
      <pc:sldChg chg="modSp mod">
        <pc:chgData name="Paulo Alexandre Botelho Rodrigues Pires" userId="74481891-9d78-46ae-a047-a348f9b9be55" providerId="ADAL" clId="{4BDF9B2E-CD7A-4C0F-B6C1-59C7715CCDD9}" dt="2023-12-13T19:21:49.287" v="12" actId="404"/>
        <pc:sldMkLst>
          <pc:docMk/>
          <pc:sldMk cId="0" sldId="274"/>
        </pc:sldMkLst>
        <pc:spChg chg="mod">
          <ac:chgData name="Paulo Alexandre Botelho Rodrigues Pires" userId="74481891-9d78-46ae-a047-a348f9b9be55" providerId="ADAL" clId="{4BDF9B2E-CD7A-4C0F-B6C1-59C7715CCDD9}" dt="2023-12-13T19:21:49.287" v="12" actId="404"/>
          <ac:spMkLst>
            <pc:docMk/>
            <pc:sldMk cId="0" sldId="274"/>
            <ac:spMk id="298" creationId="{00000000-0000-0000-0000-000000000000}"/>
          </ac:spMkLst>
        </pc:spChg>
      </pc:sldChg>
      <pc:sldChg chg="modSp mod">
        <pc:chgData name="Paulo Alexandre Botelho Rodrigues Pires" userId="74481891-9d78-46ae-a047-a348f9b9be55" providerId="ADAL" clId="{4BDF9B2E-CD7A-4C0F-B6C1-59C7715CCDD9}" dt="2023-12-13T19:21:57.057" v="14" actId="404"/>
        <pc:sldMkLst>
          <pc:docMk/>
          <pc:sldMk cId="0" sldId="277"/>
        </pc:sldMkLst>
        <pc:spChg chg="mod">
          <ac:chgData name="Paulo Alexandre Botelho Rodrigues Pires" userId="74481891-9d78-46ae-a047-a348f9b9be55" providerId="ADAL" clId="{4BDF9B2E-CD7A-4C0F-B6C1-59C7715CCDD9}" dt="2023-12-13T19:21:57.057" v="14" actId="404"/>
          <ac:spMkLst>
            <pc:docMk/>
            <pc:sldMk cId="0" sldId="277"/>
            <ac:spMk id="317" creationId="{00000000-0000-0000-0000-000000000000}"/>
          </ac:spMkLst>
        </pc:spChg>
      </pc:sldChg>
      <pc:sldChg chg="modSp mod">
        <pc:chgData name="Paulo Alexandre Botelho Rodrigues Pires" userId="74481891-9d78-46ae-a047-a348f9b9be55" providerId="ADAL" clId="{4BDF9B2E-CD7A-4C0F-B6C1-59C7715CCDD9}" dt="2023-12-13T19:22:04.342" v="16" actId="404"/>
        <pc:sldMkLst>
          <pc:docMk/>
          <pc:sldMk cId="0" sldId="279"/>
        </pc:sldMkLst>
        <pc:spChg chg="mod">
          <ac:chgData name="Paulo Alexandre Botelho Rodrigues Pires" userId="74481891-9d78-46ae-a047-a348f9b9be55" providerId="ADAL" clId="{4BDF9B2E-CD7A-4C0F-B6C1-59C7715CCDD9}" dt="2023-12-13T19:22:04.342" v="16" actId="404"/>
          <ac:spMkLst>
            <pc:docMk/>
            <pc:sldMk cId="0" sldId="279"/>
            <ac:spMk id="331" creationId="{00000000-0000-0000-0000-000000000000}"/>
          </ac:spMkLst>
        </pc:spChg>
      </pc:sldChg>
      <pc:sldChg chg="modSp mod">
        <pc:chgData name="Paulo Alexandre Botelho Rodrigues Pires" userId="74481891-9d78-46ae-a047-a348f9b9be55" providerId="ADAL" clId="{4BDF9B2E-CD7A-4C0F-B6C1-59C7715CCDD9}" dt="2023-12-13T19:22:18.513" v="17" actId="14100"/>
        <pc:sldMkLst>
          <pc:docMk/>
          <pc:sldMk cId="0" sldId="287"/>
        </pc:sldMkLst>
        <pc:spChg chg="mod">
          <ac:chgData name="Paulo Alexandre Botelho Rodrigues Pires" userId="74481891-9d78-46ae-a047-a348f9b9be55" providerId="ADAL" clId="{4BDF9B2E-CD7A-4C0F-B6C1-59C7715CCDD9}" dt="2023-12-13T19:22:18.513" v="17" actId="14100"/>
          <ac:spMkLst>
            <pc:docMk/>
            <pc:sldMk cId="0" sldId="287"/>
            <ac:spMk id="394" creationId="{00000000-0000-0000-0000-000000000000}"/>
          </ac:spMkLst>
        </pc:spChg>
      </pc:sldChg>
      <pc:sldChg chg="modSp mod">
        <pc:chgData name="Paulo Alexandre Botelho Rodrigues Pires" userId="74481891-9d78-46ae-a047-a348f9b9be55" providerId="ADAL" clId="{4BDF9B2E-CD7A-4C0F-B6C1-59C7715CCDD9}" dt="2023-12-13T19:22:22.817" v="19" actId="27636"/>
        <pc:sldMkLst>
          <pc:docMk/>
          <pc:sldMk cId="0" sldId="288"/>
        </pc:sldMkLst>
        <pc:spChg chg="mod">
          <ac:chgData name="Paulo Alexandre Botelho Rodrigues Pires" userId="74481891-9d78-46ae-a047-a348f9b9be55" providerId="ADAL" clId="{4BDF9B2E-CD7A-4C0F-B6C1-59C7715CCDD9}" dt="2023-12-13T19:22:22.817" v="19" actId="27636"/>
          <ac:spMkLst>
            <pc:docMk/>
            <pc:sldMk cId="0" sldId="288"/>
            <ac:spMk id="403" creationId="{00000000-0000-0000-0000-000000000000}"/>
          </ac:spMkLst>
        </pc:spChg>
      </pc:sldChg>
      <pc:sldChg chg="modSp mod">
        <pc:chgData name="Paulo Alexandre Botelho Rodrigues Pires" userId="74481891-9d78-46ae-a047-a348f9b9be55" providerId="ADAL" clId="{4BDF9B2E-CD7A-4C0F-B6C1-59C7715CCDD9}" dt="2023-12-13T19:22:27.257" v="20" actId="14100"/>
        <pc:sldMkLst>
          <pc:docMk/>
          <pc:sldMk cId="0" sldId="289"/>
        </pc:sldMkLst>
        <pc:spChg chg="mod">
          <ac:chgData name="Paulo Alexandre Botelho Rodrigues Pires" userId="74481891-9d78-46ae-a047-a348f9b9be55" providerId="ADAL" clId="{4BDF9B2E-CD7A-4C0F-B6C1-59C7715CCDD9}" dt="2023-12-13T19:22:27.257" v="20" actId="14100"/>
          <ac:spMkLst>
            <pc:docMk/>
            <pc:sldMk cId="0" sldId="289"/>
            <ac:spMk id="410" creationId="{00000000-0000-0000-0000-000000000000}"/>
          </ac:spMkLst>
        </pc:spChg>
      </pc:sldChg>
      <pc:sldChg chg="modSp mod">
        <pc:chgData name="Paulo Alexandre Botelho Rodrigues Pires" userId="74481891-9d78-46ae-a047-a348f9b9be55" providerId="ADAL" clId="{4BDF9B2E-CD7A-4C0F-B6C1-59C7715CCDD9}" dt="2023-12-13T19:22:31.592" v="21" actId="14100"/>
        <pc:sldMkLst>
          <pc:docMk/>
          <pc:sldMk cId="0" sldId="290"/>
        </pc:sldMkLst>
        <pc:spChg chg="mod">
          <ac:chgData name="Paulo Alexandre Botelho Rodrigues Pires" userId="74481891-9d78-46ae-a047-a348f9b9be55" providerId="ADAL" clId="{4BDF9B2E-CD7A-4C0F-B6C1-59C7715CCDD9}" dt="2023-12-13T19:22:31.592" v="21" actId="14100"/>
          <ac:spMkLst>
            <pc:docMk/>
            <pc:sldMk cId="0" sldId="290"/>
            <ac:spMk id="418" creationId="{00000000-0000-0000-0000-000000000000}"/>
          </ac:spMkLst>
        </pc:spChg>
      </pc:sldChg>
      <pc:sldChg chg="modSp mod">
        <pc:chgData name="Paulo Alexandre Botelho Rodrigues Pires" userId="74481891-9d78-46ae-a047-a348f9b9be55" providerId="ADAL" clId="{4BDF9B2E-CD7A-4C0F-B6C1-59C7715CCDD9}" dt="2023-12-13T19:22:35.480" v="22" actId="14100"/>
        <pc:sldMkLst>
          <pc:docMk/>
          <pc:sldMk cId="0" sldId="291"/>
        </pc:sldMkLst>
        <pc:spChg chg="mod">
          <ac:chgData name="Paulo Alexandre Botelho Rodrigues Pires" userId="74481891-9d78-46ae-a047-a348f9b9be55" providerId="ADAL" clId="{4BDF9B2E-CD7A-4C0F-B6C1-59C7715CCDD9}" dt="2023-12-13T19:22:35.480" v="22" actId="14100"/>
          <ac:spMkLst>
            <pc:docMk/>
            <pc:sldMk cId="0" sldId="291"/>
            <ac:spMk id="425" creationId="{00000000-0000-0000-0000-000000000000}"/>
          </ac:spMkLst>
        </pc:spChg>
      </pc:sldChg>
    </pc:docChg>
  </pc:docChgLst>
  <pc:docChgLst>
    <pc:chgData name="José Duarte da Rocha Santos" userId="7ba73717-3b97-4ba8-9d16-3c9c2d510606" providerId="ADAL" clId="{5BBD56E1-3F88-4A64-A5B0-C8B136098EE4}"/>
    <pc:docChg chg="undo custSel addSld delSld modSld">
      <pc:chgData name="José Duarte da Rocha Santos" userId="7ba73717-3b97-4ba8-9d16-3c9c2d510606" providerId="ADAL" clId="{5BBD56E1-3F88-4A64-A5B0-C8B136098EE4}" dt="2023-12-13T23:30:39.605" v="25" actId="948"/>
      <pc:docMkLst>
        <pc:docMk/>
      </pc:docMkLst>
      <pc:sldChg chg="modSp mod">
        <pc:chgData name="José Duarte da Rocha Santos" userId="7ba73717-3b97-4ba8-9d16-3c9c2d510606" providerId="ADAL" clId="{5BBD56E1-3F88-4A64-A5B0-C8B136098EE4}" dt="2023-12-13T23:27:55.356" v="1" actId="27636"/>
        <pc:sldMkLst>
          <pc:docMk/>
          <pc:sldMk cId="0" sldId="257"/>
        </pc:sldMkLst>
        <pc:spChg chg="mod">
          <ac:chgData name="José Duarte da Rocha Santos" userId="7ba73717-3b97-4ba8-9d16-3c9c2d510606" providerId="ADAL" clId="{5BBD56E1-3F88-4A64-A5B0-C8B136098EE4}" dt="2023-12-13T23:27:55.356" v="1" actId="27636"/>
          <ac:spMkLst>
            <pc:docMk/>
            <pc:sldMk cId="0" sldId="257"/>
            <ac:spMk id="185" creationId="{00000000-0000-0000-0000-000000000000}"/>
          </ac:spMkLst>
        </pc:spChg>
      </pc:sldChg>
      <pc:sldChg chg="modSp mod">
        <pc:chgData name="José Duarte da Rocha Santos" userId="7ba73717-3b97-4ba8-9d16-3c9c2d510606" providerId="ADAL" clId="{5BBD56E1-3F88-4A64-A5B0-C8B136098EE4}" dt="2023-12-13T23:27:55.612" v="2" actId="27636"/>
        <pc:sldMkLst>
          <pc:docMk/>
          <pc:sldMk cId="0" sldId="261"/>
        </pc:sldMkLst>
        <pc:spChg chg="mod">
          <ac:chgData name="José Duarte da Rocha Santos" userId="7ba73717-3b97-4ba8-9d16-3c9c2d510606" providerId="ADAL" clId="{5BBD56E1-3F88-4A64-A5B0-C8B136098EE4}" dt="2023-12-13T23:27:55.612" v="2" actId="27636"/>
          <ac:spMkLst>
            <pc:docMk/>
            <pc:sldMk cId="0" sldId="261"/>
            <ac:spMk id="210" creationId="{00000000-0000-0000-0000-000000000000}"/>
          </ac:spMkLst>
        </pc:spChg>
      </pc:sldChg>
      <pc:sldChg chg="modSp mod">
        <pc:chgData name="José Duarte da Rocha Santos" userId="7ba73717-3b97-4ba8-9d16-3c9c2d510606" providerId="ADAL" clId="{5BBD56E1-3F88-4A64-A5B0-C8B136098EE4}" dt="2023-12-13T23:27:55.641" v="3" actId="27636"/>
        <pc:sldMkLst>
          <pc:docMk/>
          <pc:sldMk cId="0" sldId="268"/>
        </pc:sldMkLst>
        <pc:spChg chg="mod">
          <ac:chgData name="José Duarte da Rocha Santos" userId="7ba73717-3b97-4ba8-9d16-3c9c2d510606" providerId="ADAL" clId="{5BBD56E1-3F88-4A64-A5B0-C8B136098EE4}" dt="2023-12-13T23:27:55.641" v="3" actId="27636"/>
          <ac:spMkLst>
            <pc:docMk/>
            <pc:sldMk cId="0" sldId="268"/>
            <ac:spMk id="258" creationId="{00000000-0000-0000-0000-000000000000}"/>
          </ac:spMkLst>
        </pc:spChg>
      </pc:sldChg>
      <pc:sldChg chg="modSp mod">
        <pc:chgData name="José Duarte da Rocha Santos" userId="7ba73717-3b97-4ba8-9d16-3c9c2d510606" providerId="ADAL" clId="{5BBD56E1-3F88-4A64-A5B0-C8B136098EE4}" dt="2023-12-13T23:28:44.780" v="15" actId="27636"/>
        <pc:sldMkLst>
          <pc:docMk/>
          <pc:sldMk cId="0" sldId="278"/>
        </pc:sldMkLst>
        <pc:spChg chg="mod">
          <ac:chgData name="José Duarte da Rocha Santos" userId="7ba73717-3b97-4ba8-9d16-3c9c2d510606" providerId="ADAL" clId="{5BBD56E1-3F88-4A64-A5B0-C8B136098EE4}" dt="2023-12-13T23:28:44.780" v="15" actId="27636"/>
          <ac:spMkLst>
            <pc:docMk/>
            <pc:sldMk cId="0" sldId="278"/>
            <ac:spMk id="324" creationId="{00000000-0000-0000-0000-000000000000}"/>
          </ac:spMkLst>
        </pc:spChg>
      </pc:sldChg>
      <pc:sldChg chg="modSp mod">
        <pc:chgData name="José Duarte da Rocha Santos" userId="7ba73717-3b97-4ba8-9d16-3c9c2d510606" providerId="ADAL" clId="{5BBD56E1-3F88-4A64-A5B0-C8B136098EE4}" dt="2023-12-13T23:29:35.561" v="19" actId="948"/>
        <pc:sldMkLst>
          <pc:docMk/>
          <pc:sldMk cId="0" sldId="279"/>
        </pc:sldMkLst>
        <pc:spChg chg="mod">
          <ac:chgData name="José Duarte da Rocha Santos" userId="7ba73717-3b97-4ba8-9d16-3c9c2d510606" providerId="ADAL" clId="{5BBD56E1-3F88-4A64-A5B0-C8B136098EE4}" dt="2023-12-13T23:29:35.561" v="19" actId="948"/>
          <ac:spMkLst>
            <pc:docMk/>
            <pc:sldMk cId="0" sldId="279"/>
            <ac:spMk id="331" creationId="{00000000-0000-0000-0000-000000000000}"/>
          </ac:spMkLst>
        </pc:spChg>
      </pc:sldChg>
      <pc:sldChg chg="modSp mod">
        <pc:chgData name="José Duarte da Rocha Santos" userId="7ba73717-3b97-4ba8-9d16-3c9c2d510606" providerId="ADAL" clId="{5BBD56E1-3F88-4A64-A5B0-C8B136098EE4}" dt="2023-12-13T23:28:10.473" v="8" actId="255"/>
        <pc:sldMkLst>
          <pc:docMk/>
          <pc:sldMk cId="0" sldId="280"/>
        </pc:sldMkLst>
        <pc:spChg chg="mod">
          <ac:chgData name="José Duarte da Rocha Santos" userId="7ba73717-3b97-4ba8-9d16-3c9c2d510606" providerId="ADAL" clId="{5BBD56E1-3F88-4A64-A5B0-C8B136098EE4}" dt="2023-12-13T23:28:10.473" v="8" actId="255"/>
          <ac:spMkLst>
            <pc:docMk/>
            <pc:sldMk cId="0" sldId="280"/>
            <ac:spMk id="337" creationId="{00000000-0000-0000-0000-000000000000}"/>
          </ac:spMkLst>
        </pc:spChg>
      </pc:sldChg>
      <pc:sldChg chg="modSp mod">
        <pc:chgData name="José Duarte da Rocha Santos" userId="7ba73717-3b97-4ba8-9d16-3c9c2d510606" providerId="ADAL" clId="{5BBD56E1-3F88-4A64-A5B0-C8B136098EE4}" dt="2023-12-13T23:27:55.744" v="5" actId="27636"/>
        <pc:sldMkLst>
          <pc:docMk/>
          <pc:sldMk cId="0" sldId="283"/>
        </pc:sldMkLst>
        <pc:spChg chg="mod">
          <ac:chgData name="José Duarte da Rocha Santos" userId="7ba73717-3b97-4ba8-9d16-3c9c2d510606" providerId="ADAL" clId="{5BBD56E1-3F88-4A64-A5B0-C8B136098EE4}" dt="2023-12-13T23:27:55.744" v="5" actId="27636"/>
          <ac:spMkLst>
            <pc:docMk/>
            <pc:sldMk cId="0" sldId="283"/>
            <ac:spMk id="357" creationId="{00000000-0000-0000-0000-000000000000}"/>
          </ac:spMkLst>
        </pc:spChg>
      </pc:sldChg>
      <pc:sldChg chg="modSp mod">
        <pc:chgData name="José Duarte da Rocha Santos" userId="7ba73717-3b97-4ba8-9d16-3c9c2d510606" providerId="ADAL" clId="{5BBD56E1-3F88-4A64-A5B0-C8B136098EE4}" dt="2023-12-13T23:30:07.850" v="22" actId="948"/>
        <pc:sldMkLst>
          <pc:docMk/>
          <pc:sldMk cId="0" sldId="286"/>
        </pc:sldMkLst>
        <pc:spChg chg="mod">
          <ac:chgData name="José Duarte da Rocha Santos" userId="7ba73717-3b97-4ba8-9d16-3c9c2d510606" providerId="ADAL" clId="{5BBD56E1-3F88-4A64-A5B0-C8B136098EE4}" dt="2023-12-13T23:30:07.850" v="22" actId="948"/>
          <ac:spMkLst>
            <pc:docMk/>
            <pc:sldMk cId="0" sldId="286"/>
            <ac:spMk id="388" creationId="{00000000-0000-0000-0000-000000000000}"/>
          </ac:spMkLst>
        </pc:spChg>
      </pc:sldChg>
      <pc:sldChg chg="modSp mod">
        <pc:chgData name="José Duarte da Rocha Santos" userId="7ba73717-3b97-4ba8-9d16-3c9c2d510606" providerId="ADAL" clId="{5BBD56E1-3F88-4A64-A5B0-C8B136098EE4}" dt="2023-12-13T23:30:39.605" v="25" actId="948"/>
        <pc:sldMkLst>
          <pc:docMk/>
          <pc:sldMk cId="0" sldId="288"/>
        </pc:sldMkLst>
        <pc:spChg chg="mod">
          <ac:chgData name="José Duarte da Rocha Santos" userId="7ba73717-3b97-4ba8-9d16-3c9c2d510606" providerId="ADAL" clId="{5BBD56E1-3F88-4A64-A5B0-C8B136098EE4}" dt="2023-12-13T23:30:39.605" v="25" actId="948"/>
          <ac:spMkLst>
            <pc:docMk/>
            <pc:sldMk cId="0" sldId="288"/>
            <ac:spMk id="404" creationId="{00000000-0000-0000-0000-000000000000}"/>
          </ac:spMkLst>
        </pc:spChg>
      </pc:sldChg>
      <pc:sldChg chg="modSp mod">
        <pc:chgData name="José Duarte da Rocha Santos" userId="7ba73717-3b97-4ba8-9d16-3c9c2d510606" providerId="ADAL" clId="{5BBD56E1-3F88-4A64-A5B0-C8B136098EE4}" dt="2023-12-13T23:29:51.428" v="21" actId="255"/>
        <pc:sldMkLst>
          <pc:docMk/>
          <pc:sldMk cId="0" sldId="291"/>
        </pc:sldMkLst>
        <pc:spChg chg="mod">
          <ac:chgData name="José Duarte da Rocha Santos" userId="7ba73717-3b97-4ba8-9d16-3c9c2d510606" providerId="ADAL" clId="{5BBD56E1-3F88-4A64-A5B0-C8B136098EE4}" dt="2023-12-13T23:29:51.428" v="21" actId="255"/>
          <ac:spMkLst>
            <pc:docMk/>
            <pc:sldMk cId="0" sldId="291"/>
            <ac:spMk id="425" creationId="{00000000-0000-0000-0000-000000000000}"/>
          </ac:spMkLst>
        </pc:spChg>
      </pc:sldChg>
      <pc:sldChg chg="modSp mod">
        <pc:chgData name="José Duarte da Rocha Santos" userId="7ba73717-3b97-4ba8-9d16-3c9c2d510606" providerId="ADAL" clId="{5BBD56E1-3F88-4A64-A5B0-C8B136098EE4}" dt="2023-12-13T23:28:02.299" v="7" actId="255"/>
        <pc:sldMkLst>
          <pc:docMk/>
          <pc:sldMk cId="0" sldId="292"/>
        </pc:sldMkLst>
        <pc:spChg chg="mod">
          <ac:chgData name="José Duarte da Rocha Santos" userId="7ba73717-3b97-4ba8-9d16-3c9c2d510606" providerId="ADAL" clId="{5BBD56E1-3F88-4A64-A5B0-C8B136098EE4}" dt="2023-12-13T23:28:02.299" v="7" actId="255"/>
          <ac:spMkLst>
            <pc:docMk/>
            <pc:sldMk cId="0" sldId="292"/>
            <ac:spMk id="432" creationId="{00000000-0000-0000-0000-000000000000}"/>
          </ac:spMkLst>
        </pc:spChg>
      </pc:sldChg>
      <pc:sldChg chg="del">
        <pc:chgData name="José Duarte da Rocha Santos" userId="7ba73717-3b97-4ba8-9d16-3c9c2d510606" providerId="ADAL" clId="{5BBD56E1-3F88-4A64-A5B0-C8B136098EE4}" dt="2023-12-13T23:27:56.601" v="6" actId="47"/>
        <pc:sldMkLst>
          <pc:docMk/>
          <pc:sldMk cId="0" sldId="293"/>
        </pc:sldMkLst>
      </pc:sldChg>
      <pc:sldChg chg="add">
        <pc:chgData name="José Duarte da Rocha Santos" userId="7ba73717-3b97-4ba8-9d16-3c9c2d510606" providerId="ADAL" clId="{5BBD56E1-3F88-4A64-A5B0-C8B136098EE4}" dt="2023-12-13T23:27:54.523" v="0"/>
        <pc:sldMkLst>
          <pc:docMk/>
          <pc:sldMk cId="1479096809" sldId="3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6" name="Google Shape;17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4ce123e147_1_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24ce123e147_1_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 SEO é essencial para as empresas e os proprietários de sítios Web que pretendem melhorar a sua visibilidade online, atrair tráfego direcionado, criar credibilidade e, em última análise, impulsionar o crescimento do negócio.</a:t>
            </a:r>
            <a:endParaRPr/>
          </a:p>
        </p:txBody>
      </p:sp>
      <p:sp>
        <p:nvSpPr>
          <p:cNvPr id="195" name="Google Shape;195;g24ce123e147_1_7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1e3465f16fc_1_1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1" name="Google Shape;201;g1e3465f16fc_1_1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1e3465f16fc_1_1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1e3465f16fc_1_10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Aprofundar os seus conhecimentos de SEO com os materiais de SEO deste módulo: 2.1-2.7.</a:t>
            </a:r>
            <a:endParaRPr/>
          </a:p>
        </p:txBody>
      </p:sp>
      <p:sp>
        <p:nvSpPr>
          <p:cNvPr id="207" name="Google Shape;207;g1e3465f16fc_1_10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1e3465f16fc_1_1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1e3465f16fc_1_1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Saiba mais sobre marketing de conteúdo no módulo 3 e mais sobre campanhas de PPS no módulo 4.</a:t>
            </a:r>
            <a:endParaRPr/>
          </a:p>
        </p:txBody>
      </p:sp>
      <p:sp>
        <p:nvSpPr>
          <p:cNvPr id="214" name="Google Shape;214;g1e3465f16fc_1_1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1e3465f16fc_1_1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1e3465f16fc_1_1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O funil de vendas ou funil de compra é um conceito que ilustra o percurso do cliente desde a fase inicial de consciencialização até à decisão final de compra. É um modelo utilizado pelos profissionais de marketing para compreender e analisar as etapas que um consumidor percorre antes de efetuar uma compra. Saiba mais no Módulo 3.</a:t>
            </a:r>
            <a:endParaRPr/>
          </a:p>
        </p:txBody>
      </p:sp>
      <p:sp>
        <p:nvSpPr>
          <p:cNvPr id="221" name="Google Shape;221;g1e3465f16fc_1_12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1e3465f16fc_1_1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1e3465f16fc_1_1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1e3465f16fc_1_1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1e3465f16fc_1_1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1e3465f16fc_1_14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5" name="Google Shape;235;g1e3465f16fc_1_14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e3465f16fc_1_1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e3465f16fc_1_1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g1e3465f16fc_1_15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24ce123e147_1_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24ce123e147_1_2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g24ce123e147_1_2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24ce123e147_1_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24ce123e147_1_3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g24ce123e147_1_3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24ce123e147_1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24ce123e147_1_8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g24ce123e147_1_8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24ce123e147_1_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24ce123e147_1_9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9" name="Google Shape;269;g24ce123e147_1_9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ce123e147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g24ce123e147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24ce123e147_1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24ce123e147_1_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O conteúdo é crucial para atrair, envolver e converter visitantes no seu sítio Web. Ajuda a estabelecer a autoridade da sua marca, a criar relações com o seu público e a impulsionar o crescimento do negócio.</a:t>
            </a:r>
            <a:endParaRPr/>
          </a:p>
        </p:txBody>
      </p:sp>
      <p:sp>
        <p:nvSpPr>
          <p:cNvPr id="281" name="Google Shape;281;g24ce123e147_1_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4ce123e147_1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24ce123e147_1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8" name="Google Shape;288;g24ce123e147_1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4ce123e147_1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24ce123e147_1_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g24ce123e147_1_1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24ce123e147_1_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1" name="Google Shape;301;g24ce123e147_1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24ce123e147_1_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24ce123e147_1_4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Saiba mais sobre o planeamento de conteúdos e, por exemplo, os objectivos do Módulo 3. Marketing de conteúdos e redes sociais, parte. 6.</a:t>
            </a:r>
            <a:endParaRPr/>
          </a:p>
        </p:txBody>
      </p:sp>
      <p:sp>
        <p:nvSpPr>
          <p:cNvPr id="307" name="Google Shape;307;g24ce123e147_1_4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24ce123e147_1_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24ce123e147_1_5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Saiba mais sobre o marketing de conteúdos no Módulo 3, isto é apenas uma visão geral!</a:t>
            </a:r>
            <a:endParaRPr/>
          </a:p>
        </p:txBody>
      </p:sp>
      <p:sp>
        <p:nvSpPr>
          <p:cNvPr id="314" name="Google Shape;314;g24ce123e147_1_5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24ce123e147_1_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24ce123e147_1_5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As integrações de redes sociais ajudam a promover o envolvimento social e as conversas geradas pelos utilizadores.</a:t>
            </a:r>
            <a:endParaRPr/>
          </a:p>
        </p:txBody>
      </p:sp>
      <p:sp>
        <p:nvSpPr>
          <p:cNvPr id="321" name="Google Shape;321;g24ce123e147_1_5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24ce123e147_1_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24ce123e147_1_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8" name="Google Shape;328;g24ce123e147_1_6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24ce123e147_1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24ce123e147_1_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g24ce123e147_1_2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1e3465f16fc_1_15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1" name="Google Shape;341;g1e3465f16fc_1_1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e3465f16fc_1_1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1e3465f16fc_1_16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7" name="Google Shape;347;g1e3465f16fc_1_16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e3465f16fc_1_16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e3465f16fc_1_16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4" name="Google Shape;354;g1e3465f16fc_1_16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1e3465f16fc_1_1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1e3465f16fc_1_17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a:t>O keyword stuffing refere-se à prática de sobrecarregar o conteúdo de uma página Web ou de um sítio Web com um número excessivo de palavras-chave ou frases, numa tentativa de manipular as classificações dos motores de busca. O keyword stuffing era uma tática comum utilizada nas primeiras estratégias de otimização para motores de busca (SEO), com o objetivo de aumentar a visibilidade de uma página Web nos resultados de pesquisa através da inclusão de uma elevada densidade de palavras-chave. No entanto, os motores de busca evoluíram e tornaram-se mais sofisticados, penalizando agora os sítios Web que praticam o enchimento de palavras-chave.</a:t>
            </a:r>
            <a:endParaRPr/>
          </a:p>
          <a:p>
            <a:pPr marL="0" lvl="0" indent="0" algn="l" rtl="0">
              <a:spcBef>
                <a:spcPts val="0"/>
              </a:spcBef>
              <a:spcAft>
                <a:spcPts val="0"/>
              </a:spcAft>
              <a:buNone/>
            </a:pPr>
            <a:endParaRPr/>
          </a:p>
        </p:txBody>
      </p:sp>
      <p:sp>
        <p:nvSpPr>
          <p:cNvPr id="364" name="Google Shape;364;g1e3465f16fc_1_17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1e3465f16fc_1_19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1e3465f16fc_1_19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4" name="Google Shape;374;g1e3465f16fc_1_19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e3465f16fc_1_2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1e3465f16fc_1_20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g1e3465f16fc_1_20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1e3465f16fc_1_2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1" name="Google Shape;391;g1e3465f16fc_1_2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2" name="Google Shape;392;g1e3465f16fc_1_2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1e3465f16fc_1_2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1e3465f16fc_1_23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Ver exemplos no diapositivo seguinte</a:t>
            </a:r>
            <a:endParaRPr/>
          </a:p>
        </p:txBody>
      </p:sp>
      <p:sp>
        <p:nvSpPr>
          <p:cNvPr id="401" name="Google Shape;401;g1e3465f16fc_1_23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1e3465f16fc_1_2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7" name="Google Shape;407;g1e3465f16fc_1_2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8" name="Google Shape;408;g1e3465f16fc_1_2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1e3465f16fc_1_2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5" name="Google Shape;415;g1e3465f16fc_1_26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g1e3465f16fc_1_26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e3465f16fc_1_2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2" name="Google Shape;422;g1e3465f16fc_1_26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3" name="Google Shape;423;g1e3465f16fc_1_26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27621f17f7d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9" name="Google Shape;429;g27621f17f7d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0" name="Google Shape;430;g27621f17f7d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9"/>
        <p:cNvGrpSpPr/>
        <p:nvPr/>
      </p:nvGrpSpPr>
      <p:grpSpPr>
        <a:xfrm>
          <a:off x="0" y="0"/>
          <a:ext cx="0" cy="0"/>
          <a:chOff x="0" y="0"/>
          <a:chExt cx="0" cy="0"/>
        </a:xfrm>
      </p:grpSpPr>
      <p:pic>
        <p:nvPicPr>
          <p:cNvPr id="40" name="Google Shape;40;p69"/>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47"/>
        <p:cNvGrpSpPr/>
        <p:nvPr/>
      </p:nvGrpSpPr>
      <p:grpSpPr>
        <a:xfrm>
          <a:off x="0" y="0"/>
          <a:ext cx="0" cy="0"/>
          <a:chOff x="0" y="0"/>
          <a:chExt cx="0" cy="0"/>
        </a:xfrm>
      </p:grpSpPr>
      <p:sp>
        <p:nvSpPr>
          <p:cNvPr id="48" name="Google Shape;48;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2"/>
          <p:cNvSpPr/>
          <p:nvPr/>
        </p:nvSpPr>
        <p:spPr>
          <a:xfrm rot="10800000" flipH="1">
            <a:off x="0" y="6038849"/>
            <a:ext cx="12192000" cy="92008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2" name="Google Shape;52;p72"/>
          <p:cNvPicPr preferRelativeResize="0"/>
          <p:nvPr/>
        </p:nvPicPr>
        <p:blipFill rotWithShape="1">
          <a:blip r:embed="rId3">
            <a:alphaModFix/>
          </a:blip>
          <a:srcRect l="3024" r="3023"/>
          <a:stretch/>
        </p:blipFill>
        <p:spPr>
          <a:xfrm>
            <a:off x="209544" y="6209540"/>
            <a:ext cx="2650539" cy="586800"/>
          </a:xfrm>
          <a:prstGeom prst="rect">
            <a:avLst/>
          </a:prstGeom>
          <a:noFill/>
          <a:ln>
            <a:noFill/>
          </a:ln>
        </p:spPr>
      </p:pic>
      <p:pic>
        <p:nvPicPr>
          <p:cNvPr id="53" name="Google Shape;53;p72"/>
          <p:cNvPicPr preferRelativeResize="0"/>
          <p:nvPr/>
        </p:nvPicPr>
        <p:blipFill rotWithShape="1">
          <a:blip r:embed="rId4">
            <a:alphaModFix/>
          </a:blip>
          <a:srcRect r="63278"/>
          <a:stretch/>
        </p:blipFill>
        <p:spPr>
          <a:xfrm>
            <a:off x="10283499" y="6145117"/>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59" name="Google Shape;59;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0" name="Google Shape;60;p7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1" name="Google Shape;61;p7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2" name="Google Shape;62;p7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63" name="Google Shape;63;p73"/>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64" name="Google Shape;64;p73"/>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65" name="Google Shape;65;p73"/>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6"/>
        <p:cNvGrpSpPr/>
        <p:nvPr/>
      </p:nvGrpSpPr>
      <p:grpSpPr>
        <a:xfrm>
          <a:off x="0" y="0"/>
          <a:ext cx="0" cy="0"/>
          <a:chOff x="0" y="0"/>
          <a:chExt cx="0" cy="0"/>
        </a:xfrm>
      </p:grpSpPr>
      <p:sp>
        <p:nvSpPr>
          <p:cNvPr id="67" name="Google Shape;67;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9" name="Google Shape;69;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71" name="Google Shape;71;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2" name="Google Shape;72;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3" name="Google Shape;73;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4" name="Google Shape;74;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5" name="Google Shape;75;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6" name="Google Shape;76;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7" name="Google Shape;77;p74"/>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78"/>
        <p:cNvGrpSpPr/>
        <p:nvPr/>
      </p:nvGrpSpPr>
      <p:grpSpPr>
        <a:xfrm>
          <a:off x="0" y="0"/>
          <a:ext cx="0" cy="0"/>
          <a:chOff x="0" y="0"/>
          <a:chExt cx="0" cy="0"/>
        </a:xfrm>
      </p:grpSpPr>
      <p:sp>
        <p:nvSpPr>
          <p:cNvPr id="79" name="Google Shape;79;p75"/>
          <p:cNvSpPr txBox="1">
            <a:spLocks noGrp="1"/>
          </p:cNvSpPr>
          <p:nvPr>
            <p:ph type="body" idx="1"/>
          </p:nvPr>
        </p:nvSpPr>
        <p:spPr>
          <a:xfrm>
            <a:off x="1131727" y="49326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0" name="Google Shape;80;p75"/>
          <p:cNvSpPr txBox="1">
            <a:spLocks noGrp="1"/>
          </p:cNvSpPr>
          <p:nvPr>
            <p:ph type="body" idx="2"/>
          </p:nvPr>
        </p:nvSpPr>
        <p:spPr>
          <a:xfrm>
            <a:off x="1150762" y="116232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75"/>
          <p:cNvSpPr/>
          <p:nvPr/>
        </p:nvSpPr>
        <p:spPr>
          <a:xfrm rot="10800000" flipH="1">
            <a:off x="0" y="6167437"/>
            <a:ext cx="12192000" cy="7914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82" name="Google Shape;82;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5"/>
          <p:cNvPicPr preferRelativeResize="0"/>
          <p:nvPr/>
        </p:nvPicPr>
        <p:blipFill rotWithShape="1">
          <a:blip r:embed="rId3">
            <a:alphaModFix/>
          </a:blip>
          <a:srcRect r="63278"/>
          <a:stretch/>
        </p:blipFill>
        <p:spPr>
          <a:xfrm>
            <a:off x="10339376" y="6271200"/>
            <a:ext cx="1698957" cy="651223"/>
          </a:xfrm>
          <a:prstGeom prst="rect">
            <a:avLst/>
          </a:prstGeom>
          <a:noFill/>
          <a:ln>
            <a:noFill/>
          </a:ln>
        </p:spPr>
      </p:pic>
      <p:pic>
        <p:nvPicPr>
          <p:cNvPr id="84" name="Google Shape;84;p75"/>
          <p:cNvPicPr preferRelativeResize="0"/>
          <p:nvPr/>
        </p:nvPicPr>
        <p:blipFill rotWithShape="1">
          <a:blip r:embed="rId4">
            <a:alphaModFix/>
          </a:blip>
          <a:srcRect l="3024" r="3023"/>
          <a:stretch/>
        </p:blipFill>
        <p:spPr>
          <a:xfrm>
            <a:off x="153667" y="6271200"/>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0" name="Google Shape;90;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6"/>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6"/>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6"/>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6"/>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6"/>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6"/>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97"/>
        <p:cNvGrpSpPr/>
        <p:nvPr/>
      </p:nvGrpSpPr>
      <p:grpSpPr>
        <a:xfrm>
          <a:off x="0" y="0"/>
          <a:ext cx="0" cy="0"/>
          <a:chOff x="0" y="0"/>
          <a:chExt cx="0" cy="0"/>
        </a:xfrm>
      </p:grpSpPr>
      <p:pic>
        <p:nvPicPr>
          <p:cNvPr id="98" name="Google Shape;98;p77"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99" name="Google Shape;99;p77"/>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100" name="Google Shape;100;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02" name="Google Shape;102;p7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103" name="Google Shape;103;p77"/>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4"/>
        <p:cNvGrpSpPr/>
        <p:nvPr/>
      </p:nvGrpSpPr>
      <p:grpSpPr>
        <a:xfrm>
          <a:off x="0" y="0"/>
          <a:ext cx="0" cy="0"/>
          <a:chOff x="0" y="0"/>
          <a:chExt cx="0" cy="0"/>
        </a:xfrm>
      </p:grpSpPr>
      <p:pic>
        <p:nvPicPr>
          <p:cNvPr id="105" name="Google Shape;105;p78"/>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06" name="Google Shape;106;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78"/>
          <p:cNvSpPr>
            <a:spLocks noGrp="1"/>
          </p:cNvSpPr>
          <p:nvPr>
            <p:ph type="pic" idx="2"/>
          </p:nvPr>
        </p:nvSpPr>
        <p:spPr>
          <a:xfrm>
            <a:off x="7429500" y="1"/>
            <a:ext cx="4762500" cy="6705599"/>
          </a:xfrm>
          <a:prstGeom prst="rect">
            <a:avLst/>
          </a:prstGeom>
          <a:solidFill>
            <a:srgbClr val="D3EEEF"/>
          </a:solidFill>
          <a:ln>
            <a:noFill/>
          </a:ln>
        </p:spPr>
      </p:sp>
      <p:pic>
        <p:nvPicPr>
          <p:cNvPr id="109" name="Google Shape;109;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0" name="Google Shape;110;p78"/>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1"/>
        <p:cNvGrpSpPr/>
        <p:nvPr/>
      </p:nvGrpSpPr>
      <p:grpSpPr>
        <a:xfrm>
          <a:off x="0" y="0"/>
          <a:ext cx="0" cy="0"/>
          <a:chOff x="0" y="0"/>
          <a:chExt cx="0" cy="0"/>
        </a:xfrm>
      </p:grpSpPr>
      <p:sp>
        <p:nvSpPr>
          <p:cNvPr id="112" name="Google Shape;112;p79"/>
          <p:cNvSpPr>
            <a:spLocks noGrp="1"/>
          </p:cNvSpPr>
          <p:nvPr>
            <p:ph type="pic" idx="2"/>
          </p:nvPr>
        </p:nvSpPr>
        <p:spPr>
          <a:xfrm>
            <a:off x="0" y="1"/>
            <a:ext cx="12192000" cy="3428999"/>
          </a:xfrm>
          <a:prstGeom prst="rect">
            <a:avLst/>
          </a:prstGeom>
          <a:solidFill>
            <a:srgbClr val="D3EEEF"/>
          </a:solidFill>
          <a:ln>
            <a:noFill/>
          </a:ln>
        </p:spPr>
      </p:sp>
      <p:sp>
        <p:nvSpPr>
          <p:cNvPr id="113" name="Google Shape;113;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15" name="Google Shape;115;p79"/>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16" name="Google Shape;116;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79"/>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18"/>
        <p:cNvGrpSpPr/>
        <p:nvPr/>
      </p:nvGrpSpPr>
      <p:grpSpPr>
        <a:xfrm>
          <a:off x="0" y="0"/>
          <a:ext cx="0" cy="0"/>
          <a:chOff x="0" y="0"/>
          <a:chExt cx="0" cy="0"/>
        </a:xfrm>
      </p:grpSpPr>
      <p:pic>
        <p:nvPicPr>
          <p:cNvPr id="119" name="Google Shape;119;p8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0" name="Google Shape;120;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80"/>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4"/>
        <p:cNvGrpSpPr/>
        <p:nvPr/>
      </p:nvGrpSpPr>
      <p:grpSpPr>
        <a:xfrm>
          <a:off x="0" y="0"/>
          <a:ext cx="0" cy="0"/>
          <a:chOff x="0" y="0"/>
          <a:chExt cx="0" cy="0"/>
        </a:xfrm>
      </p:grpSpPr>
      <p:sp>
        <p:nvSpPr>
          <p:cNvPr id="125" name="Google Shape;125;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0" name="Google Shape;130;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1" name="Google Shape;131;p81"/>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3"/>
        <p:cNvGrpSpPr/>
        <p:nvPr/>
      </p:nvGrpSpPr>
      <p:grpSpPr>
        <a:xfrm>
          <a:off x="0" y="0"/>
          <a:ext cx="0" cy="0"/>
          <a:chOff x="0" y="0"/>
          <a:chExt cx="0" cy="0"/>
        </a:xfrm>
      </p:grpSpPr>
      <p:sp>
        <p:nvSpPr>
          <p:cNvPr id="134" name="Google Shape;134;p8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5" name="Google Shape;135;p8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6" name="Google Shape;136;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7" name="Google Shape;137;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9"/>
        <p:cNvGrpSpPr/>
        <p:nvPr/>
      </p:nvGrpSpPr>
      <p:grpSpPr>
        <a:xfrm>
          <a:off x="0" y="0"/>
          <a:ext cx="0" cy="0"/>
          <a:chOff x="0" y="0"/>
          <a:chExt cx="0" cy="0"/>
        </a:xfrm>
      </p:grpSpPr>
      <p:sp>
        <p:nvSpPr>
          <p:cNvPr id="140" name="Google Shape;140;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141" name="Google Shape;141;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42" name="Google Shape;142;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43"/>
        <p:cNvGrpSpPr/>
        <p:nvPr/>
      </p:nvGrpSpPr>
      <p:grpSpPr>
        <a:xfrm>
          <a:off x="0" y="0"/>
          <a:ext cx="0" cy="0"/>
          <a:chOff x="0" y="0"/>
          <a:chExt cx="0" cy="0"/>
        </a:xfrm>
      </p:grpSpPr>
      <p:sp>
        <p:nvSpPr>
          <p:cNvPr id="144" name="Google Shape;144;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45"/>
        <p:cNvGrpSpPr/>
        <p:nvPr/>
      </p:nvGrpSpPr>
      <p:grpSpPr>
        <a:xfrm>
          <a:off x="0" y="0"/>
          <a:ext cx="0" cy="0"/>
          <a:chOff x="0" y="0"/>
          <a:chExt cx="0" cy="0"/>
        </a:xfrm>
      </p:grpSpPr>
      <p:sp>
        <p:nvSpPr>
          <p:cNvPr id="146" name="Google Shape;146;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8" name="Google Shape;148;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49" name="Google Shape;149;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0" name="Google Shape;150;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1"/>
        <p:cNvGrpSpPr/>
        <p:nvPr/>
      </p:nvGrpSpPr>
      <p:grpSpPr>
        <a:xfrm>
          <a:off x="0" y="0"/>
          <a:ext cx="0" cy="0"/>
          <a:chOff x="0" y="0"/>
          <a:chExt cx="0" cy="0"/>
        </a:xfrm>
      </p:grpSpPr>
      <p:sp>
        <p:nvSpPr>
          <p:cNvPr id="152" name="Google Shape;152;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3" name="Google Shape;153;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54" name="Google Shape;154;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5" name="Google Shape;155;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6" name="Google Shape;156;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157"/>
        <p:cNvGrpSpPr/>
        <p:nvPr/>
      </p:nvGrpSpPr>
      <p:grpSpPr>
        <a:xfrm>
          <a:off x="0" y="0"/>
          <a:ext cx="0" cy="0"/>
          <a:chOff x="0" y="0"/>
          <a:chExt cx="0" cy="0"/>
        </a:xfrm>
      </p:grpSpPr>
      <p:sp>
        <p:nvSpPr>
          <p:cNvPr id="158" name="Google Shape;158;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9" name="Google Shape;159;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0" name="Google Shape;160;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1" name="Google Shape;161;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‹nº›</a:t>
            </a:fld>
            <a:endParaRPr/>
          </a:p>
        </p:txBody>
      </p:sp>
      <p:sp>
        <p:nvSpPr>
          <p:cNvPr id="162" name="Google Shape;162;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3" name="Google Shape;163;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64"/>
        <p:cNvGrpSpPr/>
        <p:nvPr/>
      </p:nvGrpSpPr>
      <p:grpSpPr>
        <a:xfrm>
          <a:off x="0" y="0"/>
          <a:ext cx="0" cy="0"/>
          <a:chOff x="0" y="0"/>
          <a:chExt cx="0" cy="0"/>
        </a:xfrm>
      </p:grpSpPr>
      <p:sp>
        <p:nvSpPr>
          <p:cNvPr id="165" name="Google Shape;165;g2415d10eec0_0_1069"/>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grpSp>
      <p:sp>
        <p:nvSpPr>
          <p:cNvPr id="169" name="Google Shape;169;g2415d10eec0_0_1069"/>
          <p:cNvSpPr>
            <a:spLocks noGrp="1"/>
          </p:cNvSpPr>
          <p:nvPr>
            <p:ph type="pic" idx="2"/>
          </p:nvPr>
        </p:nvSpPr>
        <p:spPr>
          <a:xfrm>
            <a:off x="0" y="0"/>
            <a:ext cx="6096000" cy="6858000"/>
          </a:xfrm>
          <a:prstGeom prst="rect">
            <a:avLst/>
          </a:prstGeom>
          <a:solidFill>
            <a:schemeClr val="lt2"/>
          </a:solidFill>
          <a:ln>
            <a:noFill/>
          </a:ln>
        </p:spPr>
      </p:sp>
      <p:sp>
        <p:nvSpPr>
          <p:cNvPr id="170" name="Google Shape;170;g2415d10eec0_0_1069"/>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71" name="Google Shape;171;g2415d10eec0_0_1069"/>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2" name="Google Shape;172;g2415d10eec0_0_1069"/>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3" name="Google Shape;173;g2415d10eec0_0_1069"/>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‹nº›</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s://ads.google.com/home/tools/keyword-planner/" TargetMode="External"/><Relationship Id="rId7"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hyperlink" Target="https://blog.hubspot.com/marketing/how-to-do-keyword-research-ht" TargetMode="External"/><Relationship Id="rId4" Type="http://schemas.openxmlformats.org/officeDocument/2006/relationships/hyperlink" Target="https://backlinko.com/google-keyword-planner"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www.searchenginejournal.com/ranking-factors/keyword-stuffing/" TargetMode="External"/><Relationship Id="rId7"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s://chrome.google.com/webstore/detail/open-seo-statsformerly-pa/hbdkkfheckcdppiaiabobmennhijkknn" TargetMode="External"/><Relationship Id="rId4" Type="http://schemas.openxmlformats.org/officeDocument/2006/relationships/hyperlink" Target="https://chrome.google.com/webstore/detail/seo-meta-in-1-click/bjogjfinolnhfhkbipphpdlldadpnmhc"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videolle.fi/en/video-production/advertising-video" TargetMode="External"/><Relationship Id="rId3" Type="http://schemas.openxmlformats.org/officeDocument/2006/relationships/hyperlink" Target="https://instapage.com/blog/what-is-an-anchor-tag" TargetMode="External"/><Relationship Id="rId7"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hyperlink" Target="https://underconstructionpage.com/inner-links-in-seo-strategy-guide/"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hyperlink" Target="https://tinypng.com/"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
          <p:cNvSpPr txBox="1">
            <a:spLocks noGrp="1"/>
          </p:cNvSpPr>
          <p:nvPr>
            <p:ph type="ctrTitle"/>
          </p:nvPr>
        </p:nvSpPr>
        <p:spPr>
          <a:xfrm>
            <a:off x="-845601" y="2247105"/>
            <a:ext cx="7945211" cy="1057275"/>
          </a:xfrm>
          <a:prstGeom prst="rect">
            <a:avLst/>
          </a:prstGeom>
          <a:noFill/>
          <a:ln>
            <a:noFill/>
          </a:ln>
        </p:spPr>
        <p:txBody>
          <a:bodyPr spcFirstLastPara="1" wrap="square" lIns="121900" tIns="121900" rIns="121900" bIns="121900" anchor="b" anchorCtr="0">
            <a:noAutofit/>
          </a:bodyPr>
          <a:lstStyle/>
          <a:p>
            <a:pPr marL="0" lvl="0" indent="0" algn="ctr" rtl="0">
              <a:lnSpc>
                <a:spcPct val="90000"/>
              </a:lnSpc>
              <a:spcBef>
                <a:spcPts val="0"/>
              </a:spcBef>
              <a:spcAft>
                <a:spcPts val="0"/>
              </a:spcAft>
              <a:buClr>
                <a:schemeClr val="dk1"/>
              </a:buClr>
              <a:buSzPts val="6000"/>
              <a:buFont typeface="Calibri"/>
              <a:buNone/>
            </a:pPr>
            <a:r>
              <a:rPr lang="fi-FI"/>
              <a:t>Sítios Web</a:t>
            </a:r>
            <a:endParaRPr sz="6600"/>
          </a:p>
        </p:txBody>
      </p:sp>
      <p:sp>
        <p:nvSpPr>
          <p:cNvPr id="179" name="Google Shape;179;p1"/>
          <p:cNvSpPr txBox="1">
            <a:spLocks noGrp="1"/>
          </p:cNvSpPr>
          <p:nvPr>
            <p:ph type="subTitle" idx="4294967295"/>
          </p:nvPr>
        </p:nvSpPr>
        <p:spPr>
          <a:xfrm>
            <a:off x="668456" y="3560271"/>
            <a:ext cx="11360100" cy="1057200"/>
          </a:xfrm>
          <a:prstGeom prst="rect">
            <a:avLst/>
          </a:prstGeom>
          <a:noFill/>
          <a:ln>
            <a:noFill/>
          </a:ln>
        </p:spPr>
        <p:txBody>
          <a:bodyPr spcFirstLastPara="1" wrap="square" lIns="121900" tIns="121900" rIns="121900" bIns="121900" anchor="t" anchorCtr="0">
            <a:normAutofit/>
          </a:bodyPr>
          <a:lstStyle/>
          <a:p>
            <a:pPr marL="228600" marR="0" lvl="0" indent="0" algn="l" rtl="0">
              <a:lnSpc>
                <a:spcPct val="90000"/>
              </a:lnSpc>
              <a:spcBef>
                <a:spcPts val="1000"/>
              </a:spcBef>
              <a:spcAft>
                <a:spcPts val="0"/>
              </a:spcAft>
              <a:buNone/>
            </a:pPr>
            <a:r>
              <a:rPr lang="fi-FI" sz="3000" b="1">
                <a:solidFill>
                  <a:schemeClr val="lt1"/>
                </a:solidFill>
              </a:rPr>
              <a:t>3. Atrair visitantes para o seu sítio Web</a:t>
            </a:r>
            <a:endParaRPr sz="3000" b="1"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
          <p:cNvSpPr txBox="1">
            <a:spLocks noGrp="1"/>
          </p:cNvSpPr>
          <p:nvPr>
            <p:ph type="title"/>
          </p:nvPr>
        </p:nvSpPr>
        <p:spPr>
          <a:xfrm>
            <a:off x="838200" y="365125"/>
            <a:ext cx="10515600" cy="98742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Objectivos de aprendizagem </a:t>
            </a:r>
            <a:endParaRPr/>
          </a:p>
        </p:txBody>
      </p:sp>
      <p:sp>
        <p:nvSpPr>
          <p:cNvPr id="185" name="Google Shape;185;p2"/>
          <p:cNvSpPr txBox="1">
            <a:spLocks noGrp="1"/>
          </p:cNvSpPr>
          <p:nvPr>
            <p:ph type="body" idx="1"/>
          </p:nvPr>
        </p:nvSpPr>
        <p:spPr>
          <a:xfrm>
            <a:off x="838200" y="1507838"/>
            <a:ext cx="10515600" cy="3874531"/>
          </a:xfrm>
          <a:prstGeom prst="rect">
            <a:avLst/>
          </a:prstGeom>
          <a:noFill/>
          <a:ln>
            <a:noFill/>
          </a:ln>
        </p:spPr>
        <p:txBody>
          <a:bodyPr spcFirstLastPara="1" wrap="square" lIns="121900" tIns="121900" rIns="121900" bIns="121900" anchor="t" anchorCtr="0">
            <a:normAutofit/>
          </a:bodyPr>
          <a:lstStyle/>
          <a:p>
            <a:pPr marL="0" lvl="0" indent="0" algn="l" rtl="0">
              <a:lnSpc>
                <a:spcPct val="100000"/>
              </a:lnSpc>
              <a:spcBef>
                <a:spcPts val="0"/>
              </a:spcBef>
              <a:spcAft>
                <a:spcPts val="0"/>
              </a:spcAft>
              <a:buClr>
                <a:schemeClr val="dk1"/>
              </a:buClr>
              <a:buSzPts val="1200"/>
              <a:buNone/>
            </a:pPr>
            <a:r>
              <a:rPr lang="fi-FI" sz="2400"/>
              <a:t>Pré-requisito para o estudante: Recomenda-se a aquisição de conhecimentos básicos de marketing.</a:t>
            </a:r>
            <a:endParaRPr/>
          </a:p>
          <a:p>
            <a:pPr marL="0" lvl="0" indent="0" algn="l" rtl="0">
              <a:lnSpc>
                <a:spcPct val="100000"/>
              </a:lnSpc>
              <a:spcBef>
                <a:spcPts val="0"/>
              </a:spcBef>
              <a:spcAft>
                <a:spcPts val="0"/>
              </a:spcAft>
              <a:buClr>
                <a:schemeClr val="dk1"/>
              </a:buClr>
              <a:buSzPts val="1200"/>
              <a:buNone/>
            </a:pPr>
            <a:endParaRPr sz="2400"/>
          </a:p>
          <a:p>
            <a:pPr marL="0" marR="0" lvl="0" indent="0" algn="l" rtl="0">
              <a:lnSpc>
                <a:spcPct val="90000"/>
              </a:lnSpc>
              <a:spcBef>
                <a:spcPts val="0"/>
              </a:spcBef>
              <a:spcAft>
                <a:spcPts val="0"/>
              </a:spcAft>
              <a:buClr>
                <a:srgbClr val="161249"/>
              </a:buClr>
              <a:buSzPts val="2400"/>
              <a:buNone/>
            </a:pPr>
            <a:r>
              <a:rPr lang="fi-FI" sz="2400" b="0" i="0" u="none" strike="noStrike" cap="none"/>
              <a:t>O aluno é capaz de</a:t>
            </a:r>
            <a:endParaRPr/>
          </a:p>
          <a:p>
            <a:pPr marL="0" marR="0" lvl="0" indent="0" algn="l" rtl="0">
              <a:lnSpc>
                <a:spcPct val="90000"/>
              </a:lnSpc>
              <a:spcBef>
                <a:spcPts val="0"/>
              </a:spcBef>
              <a:spcAft>
                <a:spcPts val="0"/>
              </a:spcAft>
              <a:buClr>
                <a:srgbClr val="161249"/>
              </a:buClr>
              <a:buSzPts val="2400"/>
              <a:buNone/>
            </a:pPr>
            <a:endParaRPr sz="2400" b="0" i="0" u="none" strike="noStrike" cap="none"/>
          </a:p>
          <a:p>
            <a:pPr marL="457200" marR="0" lvl="0" indent="-457200" algn="l" rtl="0">
              <a:lnSpc>
                <a:spcPct val="100000"/>
              </a:lnSpc>
              <a:spcBef>
                <a:spcPts val="0"/>
              </a:spcBef>
              <a:spcAft>
                <a:spcPts val="0"/>
              </a:spcAft>
              <a:buClr>
                <a:srgbClr val="D12477"/>
              </a:buClr>
              <a:buSzPts val="3600"/>
              <a:buFont typeface="Arial"/>
              <a:buChar char="•"/>
            </a:pPr>
            <a:r>
              <a:rPr lang="fi-FI" sz="2400"/>
              <a:t>Reconhecer os tipos de conteúdo de um sítio Web</a:t>
            </a:r>
            <a:endParaRPr sz="2400"/>
          </a:p>
          <a:p>
            <a:pPr marL="457200" marR="0" lvl="0" indent="-457200" algn="l" rtl="0">
              <a:lnSpc>
                <a:spcPct val="100000"/>
              </a:lnSpc>
              <a:spcBef>
                <a:spcPts val="0"/>
              </a:spcBef>
              <a:spcAft>
                <a:spcPts val="0"/>
              </a:spcAft>
              <a:buClr>
                <a:srgbClr val="D12477"/>
              </a:buClr>
              <a:buSzPts val="3600"/>
              <a:buFont typeface="Arial"/>
              <a:buChar char="•"/>
            </a:pPr>
            <a:r>
              <a:rPr lang="fi-FI" sz="2400"/>
              <a:t>Compreender os princípios básicos da otimização para motores de busca</a:t>
            </a:r>
            <a:endParaRPr sz="2400"/>
          </a:p>
          <a:p>
            <a:pPr marL="457200" marR="0" lvl="0" indent="-457200" algn="l" rtl="0">
              <a:lnSpc>
                <a:spcPct val="100000"/>
              </a:lnSpc>
              <a:spcBef>
                <a:spcPts val="0"/>
              </a:spcBef>
              <a:spcAft>
                <a:spcPts val="0"/>
              </a:spcAft>
              <a:buClr>
                <a:srgbClr val="D12477"/>
              </a:buClr>
              <a:buSzPts val="3600"/>
              <a:buFont typeface="Arial"/>
              <a:buChar char="•"/>
            </a:pPr>
            <a:r>
              <a:rPr lang="fi-FI" sz="2400"/>
              <a:t>Conceber e criar conteúdos SEO para um sítio Web</a:t>
            </a:r>
            <a:endParaRPr sz="2400"/>
          </a:p>
          <a:p>
            <a:pPr marL="0" lvl="0" indent="0" algn="l" rtl="0">
              <a:lnSpc>
                <a:spcPct val="100000"/>
              </a:lnSpc>
              <a:spcBef>
                <a:spcPts val="0"/>
              </a:spcBef>
              <a:spcAft>
                <a:spcPts val="0"/>
              </a:spcAft>
              <a:buClr>
                <a:schemeClr val="dk1"/>
              </a:buClr>
              <a:buSzPts val="1200"/>
              <a:buNone/>
            </a:pPr>
            <a:endParaRPr sz="2000"/>
          </a:p>
          <a:p>
            <a:pPr marL="0" lvl="0" indent="0" algn="l" rtl="0">
              <a:lnSpc>
                <a:spcPct val="100000"/>
              </a:lnSpc>
              <a:spcBef>
                <a:spcPts val="0"/>
              </a:spcBef>
              <a:spcAft>
                <a:spcPts val="0"/>
              </a:spcAft>
              <a:buClr>
                <a:schemeClr val="dk1"/>
              </a:buClr>
              <a:buSzPts val="12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
          <p:cNvSpPr txBox="1">
            <a:spLocks noGrp="1"/>
          </p:cNvSpPr>
          <p:nvPr>
            <p:ph type="title"/>
          </p:nvPr>
        </p:nvSpPr>
        <p:spPr>
          <a:xfrm>
            <a:off x="1399515" y="1972931"/>
            <a:ext cx="3489356" cy="92732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Tópicos</a:t>
            </a:r>
            <a:endParaRPr/>
          </a:p>
        </p:txBody>
      </p:sp>
      <p:sp>
        <p:nvSpPr>
          <p:cNvPr id="191" name="Google Shape;191;p3"/>
          <p:cNvSpPr txBox="1">
            <a:spLocks noGrp="1"/>
          </p:cNvSpPr>
          <p:nvPr>
            <p:ph type="body" idx="1"/>
          </p:nvPr>
        </p:nvSpPr>
        <p:spPr>
          <a:xfrm>
            <a:off x="5350279" y="386897"/>
            <a:ext cx="6141600" cy="4710000"/>
          </a:xfrm>
          <a:prstGeom prst="rect">
            <a:avLst/>
          </a:prstGeom>
          <a:noFill/>
          <a:ln>
            <a:noFill/>
          </a:ln>
        </p:spPr>
        <p:txBody>
          <a:bodyPr spcFirstLastPara="1" wrap="square" lIns="91425" tIns="45700" rIns="91425" bIns="45700" anchor="t" anchorCtr="0">
            <a:spAutoFit/>
          </a:bodyPr>
          <a:lstStyle/>
          <a:p>
            <a:pPr marL="457200" lvl="0" indent="-419100" algn="l" rtl="0">
              <a:lnSpc>
                <a:spcPct val="100000"/>
              </a:lnSpc>
              <a:spcBef>
                <a:spcPts val="1000"/>
              </a:spcBef>
              <a:spcAft>
                <a:spcPts val="0"/>
              </a:spcAft>
              <a:buSzPts val="3000"/>
              <a:buChar char="●"/>
            </a:pPr>
            <a:r>
              <a:rPr lang="fi-FI" sz="3000" dirty="0"/>
              <a:t>Porquê SEO?</a:t>
            </a:r>
            <a:endParaRPr sz="3000" dirty="0"/>
          </a:p>
          <a:p>
            <a:pPr marL="457200" lvl="0" indent="-419100" algn="l" rtl="0">
              <a:lnSpc>
                <a:spcPct val="100000"/>
              </a:lnSpc>
              <a:spcBef>
                <a:spcPts val="0"/>
              </a:spcBef>
              <a:spcAft>
                <a:spcPts val="0"/>
              </a:spcAft>
              <a:buSzPts val="3000"/>
              <a:buChar char="●"/>
            </a:pPr>
            <a:r>
              <a:rPr lang="fi-FI" sz="3000" dirty="0"/>
              <a:t>O que é SEO?</a:t>
            </a:r>
            <a:endParaRPr sz="3000" dirty="0"/>
          </a:p>
          <a:p>
            <a:pPr marL="457200" lvl="0" indent="-419100" algn="l" rtl="0">
              <a:lnSpc>
                <a:spcPct val="100000"/>
              </a:lnSpc>
              <a:spcBef>
                <a:spcPts val="0"/>
              </a:spcBef>
              <a:spcAft>
                <a:spcPts val="0"/>
              </a:spcAft>
              <a:buSzPts val="3000"/>
              <a:buChar char="●"/>
            </a:pPr>
            <a:r>
              <a:rPr lang="fi-FI" sz="3000" dirty="0"/>
              <a:t>Porque é que a SEO é importante?</a:t>
            </a:r>
            <a:endParaRPr sz="3000" dirty="0"/>
          </a:p>
          <a:p>
            <a:pPr marL="457200" lvl="0" indent="-419100" algn="l" rtl="0">
              <a:lnSpc>
                <a:spcPct val="100000"/>
              </a:lnSpc>
              <a:spcBef>
                <a:spcPts val="0"/>
              </a:spcBef>
              <a:spcAft>
                <a:spcPts val="0"/>
              </a:spcAft>
              <a:buSzPts val="3000"/>
              <a:buChar char="●"/>
            </a:pPr>
            <a:r>
              <a:rPr lang="fi-FI" sz="3000" dirty="0"/>
              <a:t>Sítio Web atrativo</a:t>
            </a:r>
            <a:endParaRPr sz="3000" dirty="0"/>
          </a:p>
          <a:p>
            <a:pPr marL="457200" lvl="0" indent="-419100" algn="l" rtl="0">
              <a:lnSpc>
                <a:spcPct val="100000"/>
              </a:lnSpc>
              <a:spcBef>
                <a:spcPts val="0"/>
              </a:spcBef>
              <a:spcAft>
                <a:spcPts val="0"/>
              </a:spcAft>
              <a:buSzPts val="3000"/>
              <a:buChar char="●"/>
            </a:pPr>
            <a:r>
              <a:rPr lang="fi-FI" sz="3000" dirty="0"/>
              <a:t>Porque é que precisamos de conteúdos para o sítio Web?</a:t>
            </a:r>
            <a:endParaRPr sz="3000" dirty="0"/>
          </a:p>
          <a:p>
            <a:pPr marL="457200" lvl="0" indent="-419100" algn="l" rtl="0">
              <a:lnSpc>
                <a:spcPct val="100000"/>
              </a:lnSpc>
              <a:spcBef>
                <a:spcPts val="0"/>
              </a:spcBef>
              <a:spcAft>
                <a:spcPts val="0"/>
              </a:spcAft>
              <a:buSzPts val="3000"/>
              <a:buChar char="●"/>
            </a:pPr>
            <a:r>
              <a:rPr lang="fi-FI" sz="3000" dirty="0"/>
              <a:t>Diferentes tipos de conteúdos num sítio Web</a:t>
            </a:r>
            <a:endParaRPr sz="3000" dirty="0"/>
          </a:p>
          <a:p>
            <a:pPr marL="457200" lvl="0" indent="-419100" algn="l" rtl="0">
              <a:lnSpc>
                <a:spcPct val="100000"/>
              </a:lnSpc>
              <a:spcBef>
                <a:spcPts val="0"/>
              </a:spcBef>
              <a:spcAft>
                <a:spcPts val="0"/>
              </a:spcAft>
              <a:buSzPts val="3000"/>
              <a:buChar char="●"/>
            </a:pPr>
            <a:r>
              <a:rPr lang="fi-FI" sz="3000" dirty="0"/>
              <a:t>Regras básicas para escrever conteúdos SEO</a:t>
            </a:r>
            <a:endParaRPr sz="3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24ce123e147_1_71"/>
          <p:cNvSpPr txBox="1"/>
          <p:nvPr/>
        </p:nvSpPr>
        <p:spPr>
          <a:xfrm>
            <a:off x="4295675" y="2270300"/>
            <a:ext cx="29202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4000" b="1">
                <a:solidFill>
                  <a:schemeClr val="lt1"/>
                </a:solidFill>
              </a:rPr>
              <a:t>Porquê SEO?</a:t>
            </a:r>
            <a:endParaRPr sz="4000" b="1">
              <a:solidFill>
                <a:schemeClr val="lt1"/>
              </a:solidFill>
            </a:endParaRPr>
          </a:p>
        </p:txBody>
      </p:sp>
      <p:sp>
        <p:nvSpPr>
          <p:cNvPr id="198" name="Google Shape;198;g24ce123e147_1_71"/>
          <p:cNvSpPr txBox="1"/>
          <p:nvPr/>
        </p:nvSpPr>
        <p:spPr>
          <a:xfrm>
            <a:off x="3222800" y="3429000"/>
            <a:ext cx="5426100" cy="569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2500" b="1">
                <a:solidFill>
                  <a:schemeClr val="lt1"/>
                </a:solidFill>
              </a:rPr>
              <a:t>Para ajudar os seus clientes a encontrá-lo!</a:t>
            </a:r>
            <a:endParaRPr sz="2500" b="1">
              <a:solidFill>
                <a:schemeClr val="l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g1e3465f16fc_1_115"/>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O que é SEO?</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g1e3465f16fc_1_109"/>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O que é SEO?</a:t>
            </a:r>
            <a:endParaRPr/>
          </a:p>
        </p:txBody>
      </p:sp>
      <p:sp>
        <p:nvSpPr>
          <p:cNvPr id="210" name="Google Shape;210;g1e3465f16fc_1_109"/>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fontScale="62500" lnSpcReduction="20000"/>
          </a:bodyPr>
          <a:lstStyle/>
          <a:p>
            <a:pPr marL="457200" lvl="0" indent="-386397" algn="l" rtl="0">
              <a:spcBef>
                <a:spcPts val="1000"/>
              </a:spcBef>
              <a:spcAft>
                <a:spcPts val="0"/>
              </a:spcAft>
              <a:buClr>
                <a:schemeClr val="accent2"/>
              </a:buClr>
              <a:buSzPct val="100000"/>
              <a:buChar char="●"/>
            </a:pPr>
            <a:r>
              <a:rPr lang="fi-FI" sz="3550"/>
              <a:t>A otimização dos motores de busca (SEO) é o </a:t>
            </a:r>
            <a:r>
              <a:rPr lang="fi-FI" sz="3550" b="1"/>
              <a:t>processo </a:t>
            </a:r>
            <a:r>
              <a:rPr lang="fi-FI" sz="3550"/>
              <a:t>de melhorar o sítio Web ou o comércio eletrónico para aumentar a sua visibilidade nos motores de busca quando as pessoas procuram produtos ou serviços relacionados com a sua empresa.</a:t>
            </a:r>
            <a:endParaRPr sz="3550"/>
          </a:p>
          <a:p>
            <a:pPr marL="457200" lvl="0" indent="0" algn="l" rtl="0">
              <a:spcBef>
                <a:spcPts val="1000"/>
              </a:spcBef>
              <a:spcAft>
                <a:spcPts val="0"/>
              </a:spcAft>
              <a:buNone/>
            </a:pPr>
            <a:endParaRPr sz="3550"/>
          </a:p>
          <a:p>
            <a:pPr marL="457200" lvl="0" indent="-386397" algn="l" rtl="0">
              <a:spcBef>
                <a:spcPts val="1000"/>
              </a:spcBef>
              <a:spcAft>
                <a:spcPts val="0"/>
              </a:spcAft>
              <a:buClr>
                <a:schemeClr val="accent2"/>
              </a:buClr>
              <a:buSzPct val="100000"/>
              <a:buChar char="●"/>
            </a:pPr>
            <a:r>
              <a:rPr lang="fi-FI" sz="3550"/>
              <a:t>Os motores de busca, como o Google e o Bing, utilizam bots ou "spiders" para rastrear páginas na Web, indo de site em site, recolhendo informações sobre essas páginas e colocando-as num índice (como uma biblioteca gigante). </a:t>
            </a:r>
            <a:endParaRPr sz="3550"/>
          </a:p>
          <a:p>
            <a:pPr marL="457200" lvl="0" indent="0" algn="l" rtl="0">
              <a:spcBef>
                <a:spcPts val="1000"/>
              </a:spcBef>
              <a:spcAft>
                <a:spcPts val="0"/>
              </a:spcAft>
              <a:buNone/>
            </a:pPr>
            <a:endParaRPr sz="3550"/>
          </a:p>
          <a:p>
            <a:pPr marL="457200" lvl="0" indent="-386397" algn="l" rtl="0">
              <a:spcBef>
                <a:spcPts val="1000"/>
              </a:spcBef>
              <a:spcAft>
                <a:spcPts val="0"/>
              </a:spcAft>
              <a:buClr>
                <a:schemeClr val="accent2"/>
              </a:buClr>
              <a:buSzPct val="100000"/>
              <a:buChar char="●"/>
            </a:pPr>
            <a:r>
              <a:rPr lang="fi-FI" sz="3550"/>
              <a:t>Em seguida, os algoritmos analisam as páginas no índice, tendo em conta centenas de factores ou sinais de classificação, para determinar a ordem pela qual as páginas devem aparecer nos resultados da pesquisa para uma determinada consulta. </a:t>
            </a:r>
            <a:endParaRPr sz="3550"/>
          </a:p>
          <a:p>
            <a:pPr marL="0" lvl="0" indent="0" algn="l" rtl="0">
              <a:spcBef>
                <a:spcPts val="100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g1e3465f16fc_1_12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a SEO é importante?</a:t>
            </a:r>
            <a:endParaRPr/>
          </a:p>
        </p:txBody>
      </p:sp>
      <p:sp>
        <p:nvSpPr>
          <p:cNvPr id="217" name="Google Shape;217;g1e3465f16fc_1_120"/>
          <p:cNvSpPr txBox="1">
            <a:spLocks noGrp="1"/>
          </p:cNvSpPr>
          <p:nvPr>
            <p:ph type="body" idx="1"/>
          </p:nvPr>
        </p:nvSpPr>
        <p:spPr>
          <a:xfrm>
            <a:off x="838200" y="1761532"/>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688"/>
              <a:buNone/>
            </a:pPr>
            <a:r>
              <a:rPr lang="fi-FI" sz="1600" b="1" dirty="0"/>
              <a:t>Aumenta a credibilidade do sítio</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Um sítio com uma classificação elevada nas páginas de resultados dos motores de busca é normalmente considerado de alta qualidade e fiável pelos motores de busca, o que aumenta a credibilidade da sua empresa. </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É "grátis"</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Depois de ter publicado conteúdos ou de ter efectuado algumas melhorias técnicas de SEO, os motores de busca continuam a promover conteúdos úteis e a ajudá-lo a encontrar os seus clientes de forma orgânica</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Apoia o marketing de conteúdos</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Ao criar conteúdos SEO úteis para os visitantes, incluindo texto, imagens e vídeos, o seu sítio terá uma melhor classificação nos resultados de pesquisa e apoiará os seus objectivos de marketing de conteúdos. </a:t>
            </a:r>
            <a:endParaRPr sz="1600" dirty="0"/>
          </a:p>
          <a:p>
            <a:pPr marL="0" lvl="0" indent="0" algn="l" rtl="0">
              <a:lnSpc>
                <a:spcPct val="70000"/>
              </a:lnSpc>
              <a:spcBef>
                <a:spcPts val="1000"/>
              </a:spcBef>
              <a:spcAft>
                <a:spcPts val="0"/>
              </a:spcAft>
              <a:buClr>
                <a:schemeClr val="dk1"/>
              </a:buClr>
              <a:buSzPts val="688"/>
              <a:buFont typeface="Arial"/>
              <a:buNone/>
            </a:pPr>
            <a:r>
              <a:rPr lang="fi-FI" sz="1600" b="1" dirty="0"/>
              <a:t>Maximiza as campanhas PPC</a:t>
            </a:r>
            <a:endParaRPr sz="1600" b="1" dirty="0"/>
          </a:p>
          <a:p>
            <a:pPr marL="457200" lvl="0" indent="-352425" algn="l" rtl="0">
              <a:lnSpc>
                <a:spcPct val="70000"/>
              </a:lnSpc>
              <a:spcBef>
                <a:spcPts val="1000"/>
              </a:spcBef>
              <a:spcAft>
                <a:spcPts val="0"/>
              </a:spcAft>
              <a:buClr>
                <a:schemeClr val="accent2"/>
              </a:buClr>
              <a:buSzPts val="1950"/>
              <a:buChar char="●"/>
            </a:pPr>
            <a:r>
              <a:rPr lang="fi-FI" sz="1600" dirty="0"/>
              <a:t>As estratégias de marketing não pago (SEO) e pago (PPC) funcionam bem em conjunto. </a:t>
            </a:r>
            <a:endParaRPr sz="1600" dirty="0"/>
          </a:p>
          <a:p>
            <a:pPr marL="457200" lvl="0" indent="-352425" algn="l" rtl="0">
              <a:lnSpc>
                <a:spcPct val="70000"/>
              </a:lnSpc>
              <a:spcBef>
                <a:spcPts val="0"/>
              </a:spcBef>
              <a:spcAft>
                <a:spcPts val="0"/>
              </a:spcAft>
              <a:buClr>
                <a:schemeClr val="accent2"/>
              </a:buClr>
              <a:buSzPts val="1950"/>
              <a:buChar char="●"/>
            </a:pPr>
            <a:r>
              <a:rPr lang="fi-FI" sz="1600" dirty="0"/>
              <a:t>O PPC ajuda o seu sítio a aparecer no topo dos resultados da pesquisa paga, enquanto a SEO faz o mesmo organicamente. </a:t>
            </a:r>
            <a:endParaRPr sz="1600" dirty="0"/>
          </a:p>
          <a:p>
            <a:pPr marL="457200" lvl="0" indent="-352425" algn="l" rtl="0">
              <a:lnSpc>
                <a:spcPct val="70000"/>
              </a:lnSpc>
              <a:spcBef>
                <a:spcPts val="0"/>
              </a:spcBef>
              <a:spcAft>
                <a:spcPts val="0"/>
              </a:spcAft>
              <a:buClr>
                <a:schemeClr val="accent2"/>
              </a:buClr>
              <a:buSzPts val="1950"/>
              <a:buChar char="●"/>
            </a:pPr>
            <a:r>
              <a:rPr lang="fi-FI" sz="1600" dirty="0"/>
              <a:t>Com a SEO pode poupar no seu orçamento PPC (bom conteúdo, melhor pontuação de qualidade, anúncios mais baratos)</a:t>
            </a:r>
            <a:endParaRP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g1e3465f16fc_1_127"/>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a SEO é importante?</a:t>
            </a:r>
            <a:endParaRPr/>
          </a:p>
        </p:txBody>
      </p:sp>
      <p:sp>
        <p:nvSpPr>
          <p:cNvPr id="224" name="Google Shape;224;g1e3465f16fc_1_127"/>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2250" b="1" dirty="0"/>
              <a:t>Dá-lhe uma vantagem competitiva:</a:t>
            </a:r>
            <a:endParaRPr sz="2250" b="1" dirty="0"/>
          </a:p>
          <a:p>
            <a:pPr marL="457200" lvl="0" indent="-371475" algn="l" rtl="0">
              <a:lnSpc>
                <a:spcPct val="70000"/>
              </a:lnSpc>
              <a:spcBef>
                <a:spcPts val="1000"/>
              </a:spcBef>
              <a:spcAft>
                <a:spcPts val="0"/>
              </a:spcAft>
              <a:buClr>
                <a:schemeClr val="accent2"/>
              </a:buClr>
              <a:buSzPts val="2250"/>
              <a:buChar char="●"/>
            </a:pPr>
            <a:r>
              <a:rPr lang="fi-FI" sz="2250" dirty="0"/>
              <a:t> Se considerarmos que os resultados na primeira página de uma pesquisa no Google obtêm mais de </a:t>
            </a:r>
            <a:r>
              <a:rPr lang="fi-FI" sz="2250" b="1" dirty="0"/>
              <a:t>90% do tráfego</a:t>
            </a:r>
            <a:r>
              <a:rPr lang="fi-FI" sz="2250" dirty="0"/>
              <a:t>, não se pode dar ao luxo de não estar presente</a:t>
            </a:r>
            <a:endParaRPr sz="2250" dirty="0"/>
          </a:p>
          <a:p>
            <a:pPr marL="457200" lvl="0" indent="-371475" algn="l" rtl="0">
              <a:lnSpc>
                <a:spcPct val="70000"/>
              </a:lnSpc>
              <a:spcBef>
                <a:spcPts val="0"/>
              </a:spcBef>
              <a:spcAft>
                <a:spcPts val="0"/>
              </a:spcAft>
              <a:buClr>
                <a:schemeClr val="accent2"/>
              </a:buClr>
              <a:buSzPts val="2250"/>
              <a:buChar char="●"/>
            </a:pPr>
            <a:r>
              <a:rPr lang="fi-FI" sz="2250" dirty="0"/>
              <a:t>Comece por identificar os seus concorrentes, analisar os seus pontos fortes e fracos e criar e gerir a sua reputação em linha. </a:t>
            </a:r>
            <a:endParaRPr sz="2250" dirty="0"/>
          </a:p>
          <a:p>
            <a:pPr marL="457200" lvl="0" indent="-371475" algn="l" rtl="0">
              <a:lnSpc>
                <a:spcPct val="70000"/>
              </a:lnSpc>
              <a:spcBef>
                <a:spcPts val="0"/>
              </a:spcBef>
              <a:spcAft>
                <a:spcPts val="0"/>
              </a:spcAft>
              <a:buClr>
                <a:schemeClr val="accent2"/>
              </a:buClr>
              <a:buSzPts val="2250"/>
              <a:buChar char="●"/>
            </a:pPr>
            <a:r>
              <a:rPr lang="fi-FI" sz="2250" dirty="0"/>
              <a:t>Depois, certifique-se de que o seu sítio carrega rapidamente e é compatível com dispositivos móveis, crie o melhor conteúdo possível e concentre-se em proporcionar a melhor experiência ao utilizador.</a:t>
            </a:r>
            <a:endParaRPr sz="2250" dirty="0"/>
          </a:p>
          <a:p>
            <a:pPr marL="0" lvl="0" indent="0" algn="l" rtl="0">
              <a:lnSpc>
                <a:spcPct val="70000"/>
              </a:lnSpc>
              <a:spcBef>
                <a:spcPts val="1000"/>
              </a:spcBef>
              <a:spcAft>
                <a:spcPts val="0"/>
              </a:spcAft>
              <a:buNone/>
            </a:pPr>
            <a:r>
              <a:rPr lang="fi-FI" sz="2250" b="1" dirty="0"/>
              <a:t>Pode ajudá-lo a chegar a mais pessoas</a:t>
            </a:r>
            <a:endParaRPr sz="2250" b="1" dirty="0"/>
          </a:p>
          <a:p>
            <a:pPr marL="457200" lvl="0" indent="-371475" algn="l" rtl="0">
              <a:lnSpc>
                <a:spcPct val="70000"/>
              </a:lnSpc>
              <a:spcBef>
                <a:spcPts val="1000"/>
              </a:spcBef>
              <a:spcAft>
                <a:spcPts val="0"/>
              </a:spcAft>
              <a:buClr>
                <a:schemeClr val="accent2"/>
              </a:buClr>
              <a:buSzPts val="2250"/>
              <a:buChar char="●"/>
            </a:pPr>
            <a:r>
              <a:rPr lang="fi-FI" sz="2250" dirty="0"/>
              <a:t>Enquanto muitas campanhas de marketing tendem a concentrar-se num público-alvo definido, a SEO pode ajudá-lo a atrair qualquer pessoa com intenção num determinado momento, independentemente da fase do funil de vendas em que se encontre.</a:t>
            </a:r>
            <a:endParaRPr sz="22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g1e3465f16fc_1_135"/>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a SEO é importante?</a:t>
            </a:r>
            <a:endParaRPr/>
          </a:p>
        </p:txBody>
      </p:sp>
      <p:sp>
        <p:nvSpPr>
          <p:cNvPr id="231" name="Google Shape;231;g1e3465f16fc_1_135"/>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1800" b="1" dirty="0"/>
              <a:t>Ajuda-o a classificar-se melhor nas pesquisas locais</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As pesquisas locais, como "restaurantes perto de mim", estão a tornar-se mais comuns.</a:t>
            </a:r>
            <a:endParaRPr sz="1800" dirty="0"/>
          </a:p>
          <a:p>
            <a:pPr marL="457200" lvl="0" indent="-358775" algn="l" rtl="0">
              <a:lnSpc>
                <a:spcPct val="70000"/>
              </a:lnSpc>
              <a:spcBef>
                <a:spcPts val="0"/>
              </a:spcBef>
              <a:spcAft>
                <a:spcPts val="0"/>
              </a:spcAft>
              <a:buClr>
                <a:schemeClr val="accent2"/>
              </a:buClr>
              <a:buSzPts val="2050"/>
              <a:buChar char="●"/>
            </a:pPr>
            <a:r>
              <a:rPr lang="fi-FI" sz="1800" dirty="0"/>
              <a:t>Cerca de 80% das pesquisas locais em telemóveis conduzem a conversões. </a:t>
            </a:r>
            <a:endParaRPr sz="1800" dirty="0"/>
          </a:p>
          <a:p>
            <a:pPr marL="457200" lvl="0" indent="-358775" algn="l" rtl="0">
              <a:lnSpc>
                <a:spcPct val="70000"/>
              </a:lnSpc>
              <a:spcBef>
                <a:spcPts val="0"/>
              </a:spcBef>
              <a:spcAft>
                <a:spcPts val="0"/>
              </a:spcAft>
              <a:buClr>
                <a:schemeClr val="accent2"/>
              </a:buClr>
              <a:buSzPts val="2050"/>
              <a:buChar char="●"/>
            </a:pPr>
            <a:r>
              <a:rPr lang="fi-FI" sz="1800" dirty="0"/>
              <a:t>As estratégias de SEO local podem ajudá-lo a atrair estes pesquisadores que estão frequentemente prontos para comprar.</a:t>
            </a:r>
            <a:endParaRPr sz="1800" dirty="0"/>
          </a:p>
          <a:p>
            <a:pPr marL="0" lvl="0" indent="0" algn="l" rtl="0">
              <a:lnSpc>
                <a:spcPct val="70000"/>
              </a:lnSpc>
              <a:spcBef>
                <a:spcPts val="1000"/>
              </a:spcBef>
              <a:spcAft>
                <a:spcPts val="0"/>
              </a:spcAft>
              <a:buNone/>
            </a:pPr>
            <a:r>
              <a:rPr lang="fi-FI" sz="1800" b="1" dirty="0"/>
              <a:t>Melhora a usabilidade do sítio Web</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A SEO tem a ver com tornar o seu sítio web mais amigo dos motores de busca, mas também pode melhorar a experiência que um cliente tem quando visita o seu sítio web. </a:t>
            </a:r>
            <a:endParaRPr sz="1800" dirty="0"/>
          </a:p>
          <a:p>
            <a:pPr marL="457200" lvl="0" indent="-358775" algn="l" rtl="0">
              <a:lnSpc>
                <a:spcPct val="70000"/>
              </a:lnSpc>
              <a:spcBef>
                <a:spcPts val="0"/>
              </a:spcBef>
              <a:spcAft>
                <a:spcPts val="0"/>
              </a:spcAft>
              <a:buClr>
                <a:schemeClr val="accent2"/>
              </a:buClr>
              <a:buSzPts val="2050"/>
              <a:buChar char="●"/>
            </a:pPr>
            <a:r>
              <a:rPr lang="fi-FI" sz="1800" dirty="0"/>
              <a:t>Se se esforçar por criar conteúdo útil e de alta qualidade, tornar o seu site mais rápido e mais reativo, adicionar backlinks e melhorar todas as páginas, normalmente obtém um excelente site, para além de um site optimizado para os motores de busca. </a:t>
            </a:r>
            <a:endParaRPr sz="1800" dirty="0"/>
          </a:p>
          <a:p>
            <a:pPr marL="0" lvl="0" indent="0" algn="l" rtl="0">
              <a:lnSpc>
                <a:spcPct val="70000"/>
              </a:lnSpc>
              <a:spcBef>
                <a:spcPts val="1000"/>
              </a:spcBef>
              <a:spcAft>
                <a:spcPts val="0"/>
              </a:spcAft>
              <a:buNone/>
            </a:pPr>
            <a:r>
              <a:rPr lang="fi-FI" sz="1800" b="1" dirty="0"/>
              <a:t>É possível medir os resultados</a:t>
            </a:r>
            <a:endParaRPr sz="1800" b="1" dirty="0"/>
          </a:p>
          <a:p>
            <a:pPr marL="457200" lvl="0" indent="-358775" algn="l" rtl="0">
              <a:lnSpc>
                <a:spcPct val="70000"/>
              </a:lnSpc>
              <a:spcBef>
                <a:spcPts val="1000"/>
              </a:spcBef>
              <a:spcAft>
                <a:spcPts val="0"/>
              </a:spcAft>
              <a:buClr>
                <a:schemeClr val="accent2"/>
              </a:buClr>
              <a:buSzPts val="2050"/>
              <a:buChar char="●"/>
            </a:pPr>
            <a:r>
              <a:rPr lang="fi-FI" sz="1800" dirty="0"/>
              <a:t>Com a SEO, é possível acompanhar as alterações nas classificações, conversões e tráfego do sítio Web. </a:t>
            </a:r>
            <a:endParaRPr sz="1800" dirty="0"/>
          </a:p>
          <a:p>
            <a:pPr marL="457200" lvl="0" indent="-358775" algn="l" rtl="0">
              <a:lnSpc>
                <a:spcPct val="70000"/>
              </a:lnSpc>
              <a:spcBef>
                <a:spcPts val="0"/>
              </a:spcBef>
              <a:spcAft>
                <a:spcPts val="0"/>
              </a:spcAft>
              <a:buClr>
                <a:schemeClr val="accent2"/>
              </a:buClr>
              <a:buSzPts val="2050"/>
              <a:buChar char="●"/>
            </a:pPr>
            <a:r>
              <a:rPr lang="fi-FI" sz="1800" dirty="0"/>
              <a:t>Por exemplo, com o Google Analytics, pode ver o percurso de compra de cada utilizador do sítio Web, incluindo as páginas com que se envolveu, as palavras-chave que utilizou para pesquisar e se concluiu acções específicas.</a:t>
            </a:r>
            <a:endParaRPr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g1e3465f16fc_1_142"/>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a SEO é importante?</a:t>
            </a:r>
            <a:endParaRPr/>
          </a:p>
        </p:txBody>
      </p:sp>
      <p:sp>
        <p:nvSpPr>
          <p:cNvPr id="238" name="Google Shape;238;g1e3465f16fc_1_142"/>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None/>
            </a:pPr>
            <a:r>
              <a:rPr lang="fi-FI" sz="2350" b="1"/>
              <a:t>Melhora as taxas de envolvimento dos utilizadores</a:t>
            </a:r>
            <a:endParaRPr sz="2350" b="1"/>
          </a:p>
          <a:p>
            <a:pPr marL="457200" lvl="0" indent="-377825" algn="l" rtl="0">
              <a:lnSpc>
                <a:spcPct val="70000"/>
              </a:lnSpc>
              <a:spcBef>
                <a:spcPts val="1000"/>
              </a:spcBef>
              <a:spcAft>
                <a:spcPts val="0"/>
              </a:spcAft>
              <a:buClr>
                <a:schemeClr val="accent2"/>
              </a:buClr>
              <a:buSzPts val="2350"/>
              <a:buChar char="●"/>
            </a:pPr>
            <a:r>
              <a:rPr lang="fi-FI" sz="2350"/>
              <a:t>Um site optimizado atrai tráfego de qualidade. </a:t>
            </a:r>
            <a:endParaRPr sz="2350"/>
          </a:p>
          <a:p>
            <a:pPr marL="457200" lvl="0" indent="-377825" algn="l" rtl="0">
              <a:lnSpc>
                <a:spcPct val="70000"/>
              </a:lnSpc>
              <a:spcBef>
                <a:spcPts val="0"/>
              </a:spcBef>
              <a:spcAft>
                <a:spcPts val="0"/>
              </a:spcAft>
              <a:buClr>
                <a:schemeClr val="accent2"/>
              </a:buClr>
              <a:buSzPts val="2350"/>
              <a:buChar char="●"/>
            </a:pPr>
            <a:r>
              <a:rPr lang="fi-FI" sz="2350"/>
              <a:t>Se tiver um site com conteúdo útil que corresponda à intenção do pesquisador, é provável que ele passe mais tempo a navegar, o que, em última análise, pode levar a mais conversões e a um aumento do ROI. </a:t>
            </a:r>
            <a:endParaRPr sz="2350"/>
          </a:p>
          <a:p>
            <a:pPr marL="457200" lvl="0" indent="-377825" algn="l" rtl="0">
              <a:lnSpc>
                <a:spcPct val="70000"/>
              </a:lnSpc>
              <a:spcBef>
                <a:spcPts val="0"/>
              </a:spcBef>
              <a:spcAft>
                <a:spcPts val="0"/>
              </a:spcAft>
              <a:buClr>
                <a:schemeClr val="accent2"/>
              </a:buClr>
              <a:buSzPts val="2350"/>
              <a:buChar char="●"/>
            </a:pPr>
            <a:r>
              <a:rPr lang="fi-FI" sz="2350"/>
              <a:t>Os clientes que se envolvem durante mais tempo com um sítio Web tendem a ligar-se mais à marca. </a:t>
            </a:r>
            <a:endParaRPr sz="2350"/>
          </a:p>
          <a:p>
            <a:pPr marL="0" lvl="0" indent="0" algn="l" rtl="0">
              <a:lnSpc>
                <a:spcPct val="70000"/>
              </a:lnSpc>
              <a:spcBef>
                <a:spcPts val="1000"/>
              </a:spcBef>
              <a:spcAft>
                <a:spcPts val="0"/>
              </a:spcAft>
              <a:buNone/>
            </a:pPr>
            <a:r>
              <a:rPr lang="fi-FI" sz="2350" b="1"/>
              <a:t>Resultados a longo prazo</a:t>
            </a:r>
            <a:endParaRPr sz="2350" b="1"/>
          </a:p>
          <a:p>
            <a:pPr marL="457200" lvl="0" indent="-377825" algn="l" rtl="0">
              <a:lnSpc>
                <a:spcPct val="70000"/>
              </a:lnSpc>
              <a:spcBef>
                <a:spcPts val="1000"/>
              </a:spcBef>
              <a:spcAft>
                <a:spcPts val="0"/>
              </a:spcAft>
              <a:buClr>
                <a:schemeClr val="accent2"/>
              </a:buClr>
              <a:buSzPts val="2350"/>
              <a:buChar char="●"/>
            </a:pPr>
            <a:r>
              <a:rPr lang="fi-FI" sz="2350"/>
              <a:t>Ao contrário de alguns métodos de publicidade paga, a SEO proporciona benefícios a longo prazo. </a:t>
            </a:r>
            <a:endParaRPr sz="2350"/>
          </a:p>
          <a:p>
            <a:pPr marL="457200" lvl="0" indent="-377825" algn="l" rtl="0">
              <a:lnSpc>
                <a:spcPct val="70000"/>
              </a:lnSpc>
              <a:spcBef>
                <a:spcPts val="0"/>
              </a:spcBef>
              <a:spcAft>
                <a:spcPts val="0"/>
              </a:spcAft>
              <a:buClr>
                <a:schemeClr val="accent2"/>
              </a:buClr>
              <a:buSzPts val="2350"/>
              <a:buChar char="●"/>
            </a:pPr>
            <a:r>
              <a:rPr lang="fi-FI" sz="2350"/>
              <a:t>Depois de estabelecer uma forte presença orgânica e manter boas práticas de SEO, o seu sítio Web pode continuar a atrair tráfego orgânico e a produzir resultados ao longo do tempo sem incorrer em custos de publicidade contínuos.</a:t>
            </a:r>
            <a:endParaRPr sz="2350"/>
          </a:p>
          <a:p>
            <a:pPr marL="0" lvl="0" indent="0" algn="l" rtl="0">
              <a:lnSpc>
                <a:spcPct val="70000"/>
              </a:lnSpc>
              <a:spcBef>
                <a:spcPts val="1000"/>
              </a:spcBef>
              <a:spcAft>
                <a:spcPts val="0"/>
              </a:spcAft>
              <a:buNone/>
            </a:pPr>
            <a:endParaRPr sz="235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g1e3465f16fc_1_15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a SEO é importante?</a:t>
            </a:r>
            <a:endParaRPr/>
          </a:p>
        </p:txBody>
      </p:sp>
      <p:sp>
        <p:nvSpPr>
          <p:cNvPr id="245" name="Google Shape;245;g1e3465f16fc_1_15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Clr>
                <a:schemeClr val="dk1"/>
              </a:buClr>
              <a:buSzPts val="1100"/>
              <a:buFont typeface="Arial"/>
              <a:buNone/>
            </a:pPr>
            <a:endParaRPr sz="2750"/>
          </a:p>
          <a:p>
            <a:pPr marL="0" lvl="0" indent="0" algn="l" rtl="0">
              <a:lnSpc>
                <a:spcPct val="70000"/>
              </a:lnSpc>
              <a:spcBef>
                <a:spcPts val="1000"/>
              </a:spcBef>
              <a:spcAft>
                <a:spcPts val="0"/>
              </a:spcAft>
              <a:buNone/>
            </a:pPr>
            <a:r>
              <a:rPr lang="fi-FI" sz="2750"/>
              <a:t>De um modo geral, a SEO é importante porque ajuda o seu sítio Web a obter uma classificação mais elevada nos resultados de pesquisa, a atrair tráfego direcionado, a criar confiança e credibilidade, a proporcionar uma melhor experiência ao utilizador e a obter resultados sustentáveis a longo prazo para a sua presença em linha.</a:t>
            </a:r>
            <a:endParaRPr sz="275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g24ce123e147_1_28"/>
          <p:cNvSpPr txBox="1"/>
          <p:nvPr/>
        </p:nvSpPr>
        <p:spPr>
          <a:xfrm>
            <a:off x="1262325" y="2588300"/>
            <a:ext cx="91284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FI" sz="4000" b="1">
                <a:solidFill>
                  <a:srgbClr val="161249"/>
                </a:solidFill>
              </a:rPr>
              <a:t>Sítio Web atrativo</a:t>
            </a:r>
            <a:endParaRPr sz="4000" b="1">
              <a:solidFill>
                <a:srgbClr val="161249"/>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24ce123e147_1_37"/>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Como é um sítio Web atrativo?</a:t>
            </a:r>
            <a:endParaRPr/>
          </a:p>
        </p:txBody>
      </p:sp>
      <p:sp>
        <p:nvSpPr>
          <p:cNvPr id="258" name="Google Shape;258;g24ce123e147_1_37"/>
          <p:cNvSpPr txBox="1">
            <a:spLocks noGrp="1"/>
          </p:cNvSpPr>
          <p:nvPr>
            <p:ph type="body" idx="1"/>
          </p:nvPr>
        </p:nvSpPr>
        <p:spPr>
          <a:xfrm>
            <a:off x="838200" y="1966925"/>
            <a:ext cx="10515600" cy="3874500"/>
          </a:xfrm>
          <a:prstGeom prst="rect">
            <a:avLst/>
          </a:prstGeom>
        </p:spPr>
        <p:txBody>
          <a:bodyPr spcFirstLastPara="1" wrap="square" lIns="91425" tIns="45700" rIns="91425" bIns="45700" anchor="t" anchorCtr="0">
            <a:normAutofit fontScale="92500" lnSpcReduction="10000"/>
          </a:bodyPr>
          <a:lstStyle/>
          <a:p>
            <a:pPr marL="0" lvl="0" indent="0" algn="l" rtl="0">
              <a:spcBef>
                <a:spcPts val="1000"/>
              </a:spcBef>
              <a:spcAft>
                <a:spcPts val="0"/>
              </a:spcAft>
              <a:buNone/>
            </a:pPr>
            <a:r>
              <a:rPr lang="fi-FI"/>
              <a:t>Um sítio Web atrativo é: </a:t>
            </a:r>
            <a:endParaRPr/>
          </a:p>
          <a:p>
            <a:pPr marL="457200" lvl="0" indent="-393065" algn="l" rtl="0">
              <a:spcBef>
                <a:spcPts val="1000"/>
              </a:spcBef>
              <a:spcAft>
                <a:spcPts val="0"/>
              </a:spcAft>
              <a:buClr>
                <a:schemeClr val="accent2"/>
              </a:buClr>
              <a:buSzPct val="100000"/>
              <a:buChar char="●"/>
            </a:pPr>
            <a:r>
              <a:rPr lang="fi-FI"/>
              <a:t>visualmente apelativo</a:t>
            </a:r>
            <a:endParaRPr/>
          </a:p>
          <a:p>
            <a:pPr marL="457200" lvl="0" indent="-393065" algn="l" rtl="0">
              <a:spcBef>
                <a:spcPts val="0"/>
              </a:spcBef>
              <a:spcAft>
                <a:spcPts val="0"/>
              </a:spcAft>
              <a:buClr>
                <a:schemeClr val="accent2"/>
              </a:buClr>
              <a:buSzPct val="100000"/>
              <a:buChar char="●"/>
            </a:pPr>
            <a:r>
              <a:rPr lang="fi-FI"/>
              <a:t>fácil de utilizar</a:t>
            </a:r>
            <a:endParaRPr/>
          </a:p>
          <a:p>
            <a:pPr marL="457200" lvl="0" indent="-393065" algn="l" rtl="0">
              <a:spcBef>
                <a:spcPts val="0"/>
              </a:spcBef>
              <a:spcAft>
                <a:spcPts val="0"/>
              </a:spcAft>
              <a:buClr>
                <a:schemeClr val="accent2"/>
              </a:buClr>
              <a:buSzPct val="100000"/>
              <a:buChar char="●"/>
            </a:pPr>
            <a:r>
              <a:rPr lang="fi-FI"/>
              <a:t>envolvente</a:t>
            </a:r>
            <a:endParaRPr/>
          </a:p>
          <a:p>
            <a:pPr marL="0" lvl="0" indent="0" algn="l" rtl="0">
              <a:spcBef>
                <a:spcPts val="1000"/>
              </a:spcBef>
              <a:spcAft>
                <a:spcPts val="0"/>
              </a:spcAft>
              <a:buNone/>
            </a:pPr>
            <a:endParaRPr/>
          </a:p>
          <a:p>
            <a:pPr marL="0" lvl="0" indent="0" algn="l" rtl="0">
              <a:spcBef>
                <a:spcPts val="1000"/>
              </a:spcBef>
              <a:spcAft>
                <a:spcPts val="0"/>
              </a:spcAft>
              <a:buNone/>
            </a:pPr>
            <a:r>
              <a:rPr lang="fi-FI" b="1"/>
              <a:t>A atratividade é subjectiva!</a:t>
            </a:r>
            <a:endParaRPr b="1"/>
          </a:p>
          <a:p>
            <a:pPr marL="0" lvl="0" indent="0" algn="l" rtl="0">
              <a:spcBef>
                <a:spcPts val="1000"/>
              </a:spcBef>
              <a:spcAft>
                <a:spcPts val="0"/>
              </a:spcAft>
              <a:buNone/>
            </a:pPr>
            <a:endParaRPr/>
          </a:p>
          <a:p>
            <a:pPr marL="0" lvl="0" indent="0" algn="l" rtl="0">
              <a:spcBef>
                <a:spcPts val="1000"/>
              </a:spcBef>
              <a:spcAft>
                <a:spcPts val="0"/>
              </a:spcAft>
              <a:buClr>
                <a:schemeClr val="dk1"/>
              </a:buClr>
              <a:buSzPct val="39285"/>
              <a:buFont typeface="Arial"/>
              <a:buNone/>
            </a:pPr>
            <a:r>
              <a:rPr lang="fi-FI"/>
              <a:t>É importante ter em conta o seu público-alvo, as suas preferências e os objectivos do seu sítio Web ao conceber um sítio Web atraente.</a:t>
            </a:r>
            <a:endParaRPr/>
          </a:p>
          <a:p>
            <a:pPr marL="0" lvl="0" indent="0" algn="l" rtl="0">
              <a:spcBef>
                <a:spcPts val="100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24ce123e147_1_8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Elementos-chave que contribuem para um sítio Web atrativo:</a:t>
            </a:r>
            <a:endParaRPr/>
          </a:p>
        </p:txBody>
      </p:sp>
      <p:sp>
        <p:nvSpPr>
          <p:cNvPr id="265" name="Google Shape;265;g24ce123e147_1_86"/>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440"/>
              <a:buNone/>
            </a:pPr>
            <a:r>
              <a:rPr lang="fi-FI" sz="1400" b="1" dirty="0"/>
              <a:t>Conceção visual:</a:t>
            </a:r>
            <a:endParaRPr sz="1400" b="1" dirty="0"/>
          </a:p>
          <a:p>
            <a:pPr marL="457200" lvl="0" indent="-331470" algn="l" rtl="0">
              <a:lnSpc>
                <a:spcPct val="70000"/>
              </a:lnSpc>
              <a:spcBef>
                <a:spcPts val="1000"/>
              </a:spcBef>
              <a:spcAft>
                <a:spcPts val="0"/>
              </a:spcAft>
              <a:buSzPts val="1620"/>
              <a:buChar char="●"/>
            </a:pPr>
            <a:r>
              <a:rPr lang="fi-FI" sz="1400" dirty="0"/>
              <a:t>Um sítio Web visualmente apelativo incorpora um esquema de cores atraente, imagens de alta qualidade e esquemas equilibrados. </a:t>
            </a:r>
            <a:endParaRPr sz="1400" dirty="0"/>
          </a:p>
          <a:p>
            <a:pPr marL="457200" lvl="0" indent="-331470" algn="l" rtl="0">
              <a:lnSpc>
                <a:spcPct val="70000"/>
              </a:lnSpc>
              <a:spcBef>
                <a:spcPts val="0"/>
              </a:spcBef>
              <a:spcAft>
                <a:spcPts val="0"/>
              </a:spcAft>
              <a:buSzPts val="1620"/>
              <a:buChar char="●"/>
            </a:pPr>
            <a:r>
              <a:rPr lang="fi-FI" sz="1400" dirty="0"/>
              <a:t>Um design limpo e moderno que se alinhe com a identidade da sua marca → utilizar as cores da marca, o logótipo, a tipografia e os elementos visuais de forma coerente em todo o sítio.</a:t>
            </a:r>
            <a:endParaRPr sz="1400" dirty="0"/>
          </a:p>
          <a:p>
            <a:pPr marL="0" lvl="0" indent="0" algn="l" rtl="0">
              <a:lnSpc>
                <a:spcPct val="70000"/>
              </a:lnSpc>
              <a:spcBef>
                <a:spcPts val="1000"/>
              </a:spcBef>
              <a:spcAft>
                <a:spcPts val="0"/>
              </a:spcAft>
              <a:buSzPts val="440"/>
              <a:buNone/>
            </a:pPr>
            <a:r>
              <a:rPr lang="fi-FI" sz="1400" b="1" dirty="0"/>
              <a:t>Navegação de fácil utilização: </a:t>
            </a:r>
            <a:endParaRPr sz="1400" b="1" dirty="0"/>
          </a:p>
          <a:p>
            <a:pPr marL="457200" lvl="0" indent="-331470" algn="l" rtl="0">
              <a:lnSpc>
                <a:spcPct val="70000"/>
              </a:lnSpc>
              <a:spcBef>
                <a:spcPts val="1000"/>
              </a:spcBef>
              <a:spcAft>
                <a:spcPts val="0"/>
              </a:spcAft>
              <a:buSzPts val="1620"/>
              <a:buChar char="●"/>
            </a:pPr>
            <a:r>
              <a:rPr lang="fi-FI" sz="1400" dirty="0"/>
              <a:t>Navegação intuitiva que permite aos utilizadores encontrar facilmente a informação de que necessitam. </a:t>
            </a:r>
            <a:endParaRPr sz="1400" dirty="0"/>
          </a:p>
          <a:p>
            <a:pPr marL="457200" lvl="0" indent="-331470" algn="l" rtl="0">
              <a:lnSpc>
                <a:spcPct val="70000"/>
              </a:lnSpc>
              <a:spcBef>
                <a:spcPts val="0"/>
              </a:spcBef>
              <a:spcAft>
                <a:spcPts val="0"/>
              </a:spcAft>
              <a:buSzPts val="1620"/>
              <a:buChar char="●"/>
            </a:pPr>
            <a:r>
              <a:rPr lang="fi-FI" sz="1400" dirty="0"/>
              <a:t>Menus claros e bem organizados, hierarquia lógica de páginas e uma função de pesquisa podem melhorar a experiência do utilizador e manter os visitantes envolvidos.</a:t>
            </a:r>
            <a:endParaRPr sz="1400" dirty="0"/>
          </a:p>
          <a:p>
            <a:pPr marL="0" lvl="0" indent="0" algn="l" rtl="0">
              <a:lnSpc>
                <a:spcPct val="70000"/>
              </a:lnSpc>
              <a:spcBef>
                <a:spcPts val="1000"/>
              </a:spcBef>
              <a:spcAft>
                <a:spcPts val="0"/>
              </a:spcAft>
              <a:buSzPts val="440"/>
              <a:buNone/>
            </a:pPr>
            <a:r>
              <a:rPr lang="fi-FI" sz="1400" b="1" dirty="0"/>
              <a:t>Design responsivo</a:t>
            </a:r>
            <a:r>
              <a:rPr lang="fi-FI" sz="1400" dirty="0"/>
              <a:t>:</a:t>
            </a:r>
            <a:endParaRPr sz="1400" dirty="0"/>
          </a:p>
          <a:p>
            <a:pPr marL="457200" lvl="0" indent="-331470" algn="l" rtl="0">
              <a:lnSpc>
                <a:spcPct val="70000"/>
              </a:lnSpc>
              <a:spcBef>
                <a:spcPts val="1000"/>
              </a:spcBef>
              <a:spcAft>
                <a:spcPts val="0"/>
              </a:spcAft>
              <a:buSzPts val="1620"/>
              <a:buChar char="●"/>
            </a:pPr>
            <a:r>
              <a:rPr lang="fi-FI" sz="1400" dirty="0"/>
              <a:t>Optimizado para vários dispositivos e tamanhos de ecrã.</a:t>
            </a:r>
            <a:endParaRPr sz="1400" dirty="0"/>
          </a:p>
          <a:p>
            <a:pPr marL="457200" lvl="0" indent="-331470" algn="l" rtl="0">
              <a:lnSpc>
                <a:spcPct val="70000"/>
              </a:lnSpc>
              <a:spcBef>
                <a:spcPts val="0"/>
              </a:spcBef>
              <a:spcAft>
                <a:spcPts val="0"/>
              </a:spcAft>
              <a:buSzPts val="1620"/>
              <a:buChar char="●"/>
            </a:pPr>
            <a:r>
              <a:rPr lang="fi-FI" sz="1400" dirty="0"/>
              <a:t>Adapta-se e é exibido corretamente em computadores de secretária, computadores portáteis, tablets e dispositivos móveis. </a:t>
            </a:r>
            <a:endParaRPr sz="1400" dirty="0"/>
          </a:p>
          <a:p>
            <a:pPr marL="457200" lvl="0" indent="-331470" algn="l" rtl="0">
              <a:lnSpc>
                <a:spcPct val="70000"/>
              </a:lnSpc>
              <a:spcBef>
                <a:spcPts val="0"/>
              </a:spcBef>
              <a:spcAft>
                <a:spcPts val="0"/>
              </a:spcAft>
              <a:buSzPts val="1620"/>
              <a:buChar char="●"/>
            </a:pPr>
            <a:r>
              <a:rPr lang="fi-FI" sz="1400" dirty="0"/>
              <a:t>O design responsivo garante que o seu sítio Web tem um ótimo aspeto e funciona bem, independentemente do dispositivo utilizado.</a:t>
            </a:r>
            <a:endParaRPr sz="1400" dirty="0"/>
          </a:p>
          <a:p>
            <a:pPr marL="0" lvl="0" indent="0" algn="l" rtl="0">
              <a:lnSpc>
                <a:spcPct val="70000"/>
              </a:lnSpc>
              <a:spcBef>
                <a:spcPts val="1000"/>
              </a:spcBef>
              <a:spcAft>
                <a:spcPts val="0"/>
              </a:spcAft>
              <a:buSzPts val="440"/>
              <a:buNone/>
            </a:pPr>
            <a:r>
              <a:rPr lang="fi-FI" sz="1400" b="1" dirty="0"/>
              <a:t>Conteúdo atraente</a:t>
            </a:r>
            <a:r>
              <a:rPr lang="fi-FI" sz="1400" dirty="0"/>
              <a:t>: </a:t>
            </a:r>
            <a:endParaRPr sz="1400" dirty="0"/>
          </a:p>
          <a:p>
            <a:pPr marL="457200" lvl="0" indent="-331470" algn="l" rtl="0">
              <a:lnSpc>
                <a:spcPct val="70000"/>
              </a:lnSpc>
              <a:spcBef>
                <a:spcPts val="1000"/>
              </a:spcBef>
              <a:spcAft>
                <a:spcPts val="0"/>
              </a:spcAft>
              <a:buSzPts val="1620"/>
              <a:buChar char="●"/>
            </a:pPr>
            <a:r>
              <a:rPr lang="fi-FI" sz="1400" dirty="0"/>
              <a:t>Um conteúdo cativante e bem escrito é crucial para atrair e reter visitantes. </a:t>
            </a:r>
            <a:endParaRPr sz="1400" dirty="0"/>
          </a:p>
          <a:p>
            <a:pPr marL="457200" lvl="0" indent="-331470" algn="l" rtl="0">
              <a:lnSpc>
                <a:spcPct val="70000"/>
              </a:lnSpc>
              <a:spcBef>
                <a:spcPts val="0"/>
              </a:spcBef>
              <a:spcAft>
                <a:spcPts val="0"/>
              </a:spcAft>
              <a:buSzPts val="1620"/>
              <a:buChar char="●"/>
            </a:pPr>
            <a:r>
              <a:rPr lang="fi-FI" sz="1400" dirty="0"/>
              <a:t>Utilize uma linguagem clara e concisa, títulos apelativos e imagens ou vídeos relevantes para comunicar a sua mensagem de forma eficaz. </a:t>
            </a:r>
            <a:endParaRPr sz="1400" dirty="0"/>
          </a:p>
          <a:p>
            <a:pPr marL="457200" lvl="0" indent="-331470" algn="l" rtl="0">
              <a:lnSpc>
                <a:spcPct val="70000"/>
              </a:lnSpc>
              <a:spcBef>
                <a:spcPts val="0"/>
              </a:spcBef>
              <a:spcAft>
                <a:spcPts val="0"/>
              </a:spcAft>
              <a:buSzPts val="1620"/>
              <a:buChar char="●"/>
            </a:pPr>
            <a:r>
              <a:rPr lang="fi-FI" sz="1400" dirty="0"/>
              <a:t>Incorporar a narração de histórias e apelos à ação convincentes para incentivar a interação do utilizador.</a:t>
            </a:r>
            <a:endParaRPr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g24ce123e147_1_94"/>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Elementos-chave que contribuem para um sítio Web atrativo:</a:t>
            </a:r>
            <a:endParaRPr/>
          </a:p>
        </p:txBody>
      </p:sp>
      <p:sp>
        <p:nvSpPr>
          <p:cNvPr id="272" name="Google Shape;272;g24ce123e147_1_9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Clr>
                <a:schemeClr val="dk1"/>
              </a:buClr>
              <a:buSzPts val="440"/>
              <a:buFont typeface="Arial"/>
              <a:buNone/>
            </a:pPr>
            <a:r>
              <a:rPr lang="fi-FI" sz="1400" b="1" dirty="0"/>
              <a:t>Chamada para ação (CTA) apelativa</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A inclusão de CTAs visualmente apelativas e estrategicamente colocadas ajuda a orientar os visitantes para as acções desejadas, como fazer uma compra, inscrever-se numa newsletter ou contactá-lo.</a:t>
            </a:r>
            <a:endParaRPr sz="1400" b="1" dirty="0"/>
          </a:p>
          <a:p>
            <a:pPr marL="0" lvl="0" indent="0" algn="l" rtl="0">
              <a:lnSpc>
                <a:spcPct val="70000"/>
              </a:lnSpc>
              <a:spcBef>
                <a:spcPts val="1000"/>
              </a:spcBef>
              <a:spcAft>
                <a:spcPts val="0"/>
              </a:spcAft>
              <a:buClr>
                <a:schemeClr val="dk1"/>
              </a:buClr>
              <a:buSzPts val="275"/>
              <a:buFont typeface="Arial"/>
              <a:buNone/>
            </a:pPr>
            <a:r>
              <a:rPr lang="fi-FI" sz="1400" b="1" dirty="0"/>
              <a:t>Velocidade de carregamento rápida</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Os sítios Web de carregamento lento podem frustrar os visitantes e conduzir a taxas de rejeição elevadas. </a:t>
            </a:r>
            <a:endParaRPr sz="1400" dirty="0"/>
          </a:p>
          <a:p>
            <a:pPr marL="457200" lvl="0" indent="-330200" algn="l" rtl="0">
              <a:lnSpc>
                <a:spcPct val="70000"/>
              </a:lnSpc>
              <a:spcBef>
                <a:spcPts val="0"/>
              </a:spcBef>
              <a:spcAft>
                <a:spcPts val="0"/>
              </a:spcAft>
              <a:buSzPts val="1600"/>
              <a:buChar char="●"/>
            </a:pPr>
            <a:r>
              <a:rPr lang="fi-FI" sz="1400" dirty="0"/>
              <a:t>A velocidade optimizada de carregamento da página proporciona uma experiência de navegação suave e sem problemas.</a:t>
            </a:r>
            <a:endParaRPr sz="1400" dirty="0"/>
          </a:p>
          <a:p>
            <a:pPr marL="0" lvl="0" indent="0" algn="l" rtl="0">
              <a:lnSpc>
                <a:spcPct val="70000"/>
              </a:lnSpc>
              <a:spcBef>
                <a:spcPts val="1000"/>
              </a:spcBef>
              <a:spcAft>
                <a:spcPts val="0"/>
              </a:spcAft>
              <a:buSzPts val="275"/>
              <a:buNone/>
            </a:pPr>
            <a:r>
              <a:rPr lang="fi-FI" sz="1400" b="1" dirty="0"/>
              <a:t>Multimédia envolvente:</a:t>
            </a:r>
            <a:endParaRPr sz="1400" b="1" dirty="0"/>
          </a:p>
          <a:p>
            <a:pPr marL="457200" lvl="0" indent="-330200" algn="l" rtl="0">
              <a:lnSpc>
                <a:spcPct val="70000"/>
              </a:lnSpc>
              <a:spcBef>
                <a:spcPts val="1000"/>
              </a:spcBef>
              <a:spcAft>
                <a:spcPts val="0"/>
              </a:spcAft>
              <a:buSzPts val="1600"/>
              <a:buChar char="●"/>
            </a:pPr>
            <a:r>
              <a:rPr lang="fi-FI" sz="1400" dirty="0"/>
              <a:t>A incorporação de elementos multimédia interessantes, como vídeos, animações ou funcionalidades interactivas, pode tornar o seu sítio Web mais apelativo e interativo. </a:t>
            </a:r>
            <a:endParaRPr sz="1400" dirty="0"/>
          </a:p>
          <a:p>
            <a:pPr marL="457200" lvl="0" indent="-330200" algn="l" rtl="0">
              <a:lnSpc>
                <a:spcPct val="70000"/>
              </a:lnSpc>
              <a:spcBef>
                <a:spcPts val="0"/>
              </a:spcBef>
              <a:spcAft>
                <a:spcPts val="0"/>
              </a:spcAft>
              <a:buSzPts val="1600"/>
              <a:buChar char="●"/>
            </a:pPr>
            <a:r>
              <a:rPr lang="fi-FI" sz="1400" dirty="0"/>
              <a:t>Utilize multimédia de forma estratégica para melhorar a experiência do utilizador e transmitir a sua mensagem de forma eficaz.</a:t>
            </a:r>
            <a:endParaRPr sz="1400" dirty="0"/>
          </a:p>
          <a:p>
            <a:pPr marL="0" lvl="0" indent="0" algn="l" rtl="0">
              <a:lnSpc>
                <a:spcPct val="70000"/>
              </a:lnSpc>
              <a:spcBef>
                <a:spcPts val="1000"/>
              </a:spcBef>
              <a:spcAft>
                <a:spcPts val="0"/>
              </a:spcAft>
              <a:buSzPts val="275"/>
              <a:buNone/>
            </a:pPr>
            <a:r>
              <a:rPr lang="fi-FI" sz="1400" b="1" dirty="0"/>
              <a:t>Prova social</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A apresentação de testemunhos, críticas ou estudos de casos pode ajudar a criar confiança e credibilidade junto dos visitantes. </a:t>
            </a:r>
            <a:endParaRPr sz="1400" dirty="0"/>
          </a:p>
          <a:p>
            <a:pPr marL="457200" lvl="0" indent="-330200" algn="l" rtl="0">
              <a:lnSpc>
                <a:spcPct val="70000"/>
              </a:lnSpc>
              <a:spcBef>
                <a:spcPts val="0"/>
              </a:spcBef>
              <a:spcAft>
                <a:spcPts val="0"/>
              </a:spcAft>
              <a:buSzPts val="1600"/>
              <a:buChar char="●"/>
            </a:pPr>
            <a:r>
              <a:rPr lang="fi-FI" sz="1400" dirty="0"/>
              <a:t>A prova social positiva pode tornar o seu sítio Web mais atrativo e incentivar os utilizadores a agir.</a:t>
            </a:r>
            <a:endParaRPr sz="1400" dirty="0"/>
          </a:p>
          <a:p>
            <a:pPr marL="0" lvl="0" indent="0" algn="l" rtl="0">
              <a:lnSpc>
                <a:spcPct val="70000"/>
              </a:lnSpc>
              <a:spcBef>
                <a:spcPts val="1000"/>
              </a:spcBef>
              <a:spcAft>
                <a:spcPts val="0"/>
              </a:spcAft>
              <a:buSzPts val="275"/>
              <a:buNone/>
            </a:pPr>
            <a:r>
              <a:rPr lang="fi-FI" sz="1400" b="1" dirty="0"/>
              <a:t>Actualizações regulares</a:t>
            </a:r>
            <a:r>
              <a:rPr lang="fi-FI" sz="1400" dirty="0"/>
              <a:t>: </a:t>
            </a:r>
            <a:endParaRPr sz="1400" dirty="0"/>
          </a:p>
          <a:p>
            <a:pPr marL="457200" lvl="0" indent="-330200" algn="l" rtl="0">
              <a:lnSpc>
                <a:spcPct val="70000"/>
              </a:lnSpc>
              <a:spcBef>
                <a:spcPts val="1000"/>
              </a:spcBef>
              <a:spcAft>
                <a:spcPts val="0"/>
              </a:spcAft>
              <a:buSzPts val="1600"/>
              <a:buChar char="●"/>
            </a:pPr>
            <a:r>
              <a:rPr lang="fi-FI" sz="1400" dirty="0"/>
              <a:t>Um sítio Web atrativo é aquele que é regularmente atualizado com conteúdos frescos, novas funcionalidades e informações relevantes. </a:t>
            </a:r>
            <a:endParaRPr sz="1400" dirty="0"/>
          </a:p>
          <a:p>
            <a:pPr marL="457200" lvl="0" indent="-330200" algn="l" rtl="0">
              <a:lnSpc>
                <a:spcPct val="70000"/>
              </a:lnSpc>
              <a:spcBef>
                <a:spcPts val="0"/>
              </a:spcBef>
              <a:spcAft>
                <a:spcPts val="0"/>
              </a:spcAft>
              <a:buSzPts val="1600"/>
              <a:buChar char="●"/>
            </a:pPr>
            <a:r>
              <a:rPr lang="fi-FI" sz="1400" dirty="0"/>
              <a:t>As actualizações regulares mostram que o seu sítio Web está ativo, atualizado e bem cuidado.</a:t>
            </a:r>
            <a:endParaRPr sz="1400" dirty="0"/>
          </a:p>
          <a:p>
            <a:pPr marL="0" lvl="0" indent="0" algn="l" rtl="0">
              <a:lnSpc>
                <a:spcPct val="70000"/>
              </a:lnSpc>
              <a:spcBef>
                <a:spcPts val="1000"/>
              </a:spcBef>
              <a:spcAft>
                <a:spcPts val="0"/>
              </a:spcAft>
              <a:buClr>
                <a:schemeClr val="dk1"/>
              </a:buClr>
              <a:buSzPts val="275"/>
              <a:buFont typeface="Arial"/>
              <a:buNone/>
            </a:pPr>
            <a:endParaRPr sz="1400" dirty="0"/>
          </a:p>
          <a:p>
            <a:pPr marL="0" lvl="0" indent="0" algn="l" rtl="0">
              <a:lnSpc>
                <a:spcPct val="70000"/>
              </a:lnSpc>
              <a:spcBef>
                <a:spcPts val="1000"/>
              </a:spcBef>
              <a:spcAft>
                <a:spcPts val="0"/>
              </a:spcAft>
              <a:buClr>
                <a:schemeClr val="dk1"/>
              </a:buClr>
              <a:buSzPts val="275"/>
              <a:buFont typeface="Arial"/>
              <a:buNone/>
            </a:pPr>
            <a:endParaRPr sz="1400" dirty="0"/>
          </a:p>
          <a:p>
            <a:pPr marL="0" lvl="0" indent="0" algn="l" rtl="0">
              <a:lnSpc>
                <a:spcPct val="70000"/>
              </a:lnSpc>
              <a:spcBef>
                <a:spcPts val="1000"/>
              </a:spcBef>
              <a:spcAft>
                <a:spcPts val="0"/>
              </a:spcAft>
              <a:buClr>
                <a:schemeClr val="dk1"/>
              </a:buClr>
              <a:buSzPts val="275"/>
              <a:buFont typeface="Arial"/>
              <a:buNone/>
            </a:pPr>
            <a:endParaRPr sz="1400" dirty="0"/>
          </a:p>
          <a:p>
            <a:pPr marL="0" lvl="0" indent="0" algn="l" rtl="0">
              <a:lnSpc>
                <a:spcPct val="70000"/>
              </a:lnSpc>
              <a:spcBef>
                <a:spcPts val="1000"/>
              </a:spcBef>
              <a:spcAft>
                <a:spcPts val="0"/>
              </a:spcAft>
              <a:buClr>
                <a:schemeClr val="dk1"/>
              </a:buClr>
              <a:buSzPts val="275"/>
              <a:buFont typeface="Arial"/>
              <a:buNone/>
            </a:pPr>
            <a:endParaRPr sz="1400" dirty="0"/>
          </a:p>
          <a:p>
            <a:pPr marL="0" lvl="0" indent="0" algn="l" rtl="0">
              <a:lnSpc>
                <a:spcPct val="70000"/>
              </a:lnSpc>
              <a:spcBef>
                <a:spcPts val="1000"/>
              </a:spcBef>
              <a:spcAft>
                <a:spcPts val="0"/>
              </a:spcAft>
              <a:buSzPts val="275"/>
              <a:buNone/>
            </a:pPr>
            <a:endParaRPr sz="14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g24ce123e147_1_0"/>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Porque é que precisamos de conteúdos para o sítio Web?</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g24ce123e147_1_4"/>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precisamos de conteúdos para o sítio Web?</a:t>
            </a:r>
            <a:endParaRPr/>
          </a:p>
        </p:txBody>
      </p:sp>
      <p:sp>
        <p:nvSpPr>
          <p:cNvPr id="284" name="Google Shape;284;g24ce123e147_1_4"/>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523"/>
              <a:buNone/>
            </a:pPr>
            <a:r>
              <a:rPr lang="fi-FI" sz="1800" b="1" dirty="0"/>
              <a:t>Informar e educar</a:t>
            </a:r>
            <a:endParaRPr sz="1800" b="1" dirty="0"/>
          </a:p>
          <a:p>
            <a:pPr marL="457200" lvl="0" indent="-358884" algn="l" rtl="0">
              <a:lnSpc>
                <a:spcPct val="70000"/>
              </a:lnSpc>
              <a:spcBef>
                <a:spcPts val="1000"/>
              </a:spcBef>
              <a:spcAft>
                <a:spcPts val="0"/>
              </a:spcAft>
              <a:buClr>
                <a:schemeClr val="accent2"/>
              </a:buClr>
              <a:buSzPts val="2052"/>
              <a:buChar char="●"/>
            </a:pPr>
            <a:r>
              <a:rPr lang="fi-FI" sz="1800" dirty="0"/>
              <a:t>O conteúdo fornece informações valiosas e educa os visitantes sobre os seus produtos, serviços, sector ou tópicos específicos de interesse.</a:t>
            </a:r>
            <a:endParaRPr sz="1800" dirty="0"/>
          </a:p>
          <a:p>
            <a:pPr marL="457200" lvl="0" indent="-358884" algn="l" rtl="0">
              <a:lnSpc>
                <a:spcPct val="70000"/>
              </a:lnSpc>
              <a:spcBef>
                <a:spcPts val="0"/>
              </a:spcBef>
              <a:spcAft>
                <a:spcPts val="0"/>
              </a:spcAft>
              <a:buClr>
                <a:schemeClr val="accent2"/>
              </a:buClr>
              <a:buSzPts val="2052"/>
              <a:buChar char="●"/>
            </a:pPr>
            <a:r>
              <a:rPr lang="fi-FI" sz="1800" dirty="0"/>
              <a:t>Ajuda a responder às suas perguntas, a responder às suas necessidades e a estabelecer os seus conhecimentos.</a:t>
            </a:r>
            <a:endParaRPr sz="1800" dirty="0"/>
          </a:p>
          <a:p>
            <a:pPr marL="457200" lvl="0" indent="0" algn="l" rtl="0">
              <a:lnSpc>
                <a:spcPct val="70000"/>
              </a:lnSpc>
              <a:spcBef>
                <a:spcPts val="1000"/>
              </a:spcBef>
              <a:spcAft>
                <a:spcPts val="0"/>
              </a:spcAft>
              <a:buSzPts val="523"/>
              <a:buNone/>
            </a:pPr>
            <a:endParaRPr sz="1800" dirty="0"/>
          </a:p>
          <a:p>
            <a:pPr marL="0" lvl="0" indent="0" algn="l" rtl="0">
              <a:lnSpc>
                <a:spcPct val="70000"/>
              </a:lnSpc>
              <a:spcBef>
                <a:spcPts val="1000"/>
              </a:spcBef>
              <a:spcAft>
                <a:spcPts val="0"/>
              </a:spcAft>
              <a:buSzPts val="523"/>
              <a:buNone/>
            </a:pPr>
            <a:r>
              <a:rPr lang="fi-FI" sz="1800" b="1" dirty="0"/>
              <a:t>Envolver e entreter</a:t>
            </a:r>
            <a:r>
              <a:rPr lang="fi-FI" sz="1800" dirty="0"/>
              <a:t>: </a:t>
            </a:r>
            <a:endParaRPr sz="1800" dirty="0"/>
          </a:p>
          <a:p>
            <a:pPr marL="457200" lvl="0" indent="-358884" algn="l" rtl="0">
              <a:lnSpc>
                <a:spcPct val="70000"/>
              </a:lnSpc>
              <a:spcBef>
                <a:spcPts val="1000"/>
              </a:spcBef>
              <a:spcAft>
                <a:spcPts val="0"/>
              </a:spcAft>
              <a:buClr>
                <a:schemeClr val="accent2"/>
              </a:buClr>
              <a:buSzPts val="2052"/>
              <a:buChar char="●"/>
            </a:pPr>
            <a:r>
              <a:rPr lang="fi-FI" sz="1800" dirty="0"/>
              <a:t>Um conteúdo atraente e cativante mantém os visitantes no seu sítio Web durante mais tempo. </a:t>
            </a:r>
            <a:endParaRPr sz="1800" dirty="0"/>
          </a:p>
          <a:p>
            <a:pPr marL="457200" lvl="0" indent="-358884" algn="l" rtl="0">
              <a:lnSpc>
                <a:spcPct val="70000"/>
              </a:lnSpc>
              <a:spcBef>
                <a:spcPts val="0"/>
              </a:spcBef>
              <a:spcAft>
                <a:spcPts val="0"/>
              </a:spcAft>
              <a:buClr>
                <a:schemeClr val="accent2"/>
              </a:buClr>
              <a:buSzPts val="2052"/>
              <a:buChar char="●"/>
            </a:pPr>
            <a:r>
              <a:rPr lang="fi-FI" sz="1800" dirty="0"/>
              <a:t>Cativa a atenção do utilizador, desperta o seu interesse e incentiva-o a explorar mais. Os conteúdos interactivos e divertidos também podem melhorar a experiência do utilizador.</a:t>
            </a:r>
            <a:endParaRPr sz="1800" dirty="0"/>
          </a:p>
          <a:p>
            <a:pPr marL="457200" lvl="0" indent="0" algn="l" rtl="0">
              <a:lnSpc>
                <a:spcPct val="70000"/>
              </a:lnSpc>
              <a:spcBef>
                <a:spcPts val="1000"/>
              </a:spcBef>
              <a:spcAft>
                <a:spcPts val="0"/>
              </a:spcAft>
              <a:buSzPts val="523"/>
              <a:buNone/>
            </a:pPr>
            <a:endParaRPr sz="1800" dirty="0"/>
          </a:p>
          <a:p>
            <a:pPr marL="0" lvl="0" indent="0" algn="l" rtl="0">
              <a:lnSpc>
                <a:spcPct val="70000"/>
              </a:lnSpc>
              <a:spcBef>
                <a:spcPts val="1000"/>
              </a:spcBef>
              <a:spcAft>
                <a:spcPts val="0"/>
              </a:spcAft>
              <a:buSzPts val="523"/>
              <a:buNone/>
            </a:pPr>
            <a:r>
              <a:rPr lang="fi-FI" sz="1800" b="1" dirty="0"/>
              <a:t>Criar confiança e credibilidade</a:t>
            </a:r>
            <a:r>
              <a:rPr lang="fi-FI" sz="1800" dirty="0"/>
              <a:t>: </a:t>
            </a:r>
            <a:endParaRPr sz="1800" dirty="0"/>
          </a:p>
          <a:p>
            <a:pPr marL="457200" lvl="0" indent="-358884" algn="l" rtl="0">
              <a:lnSpc>
                <a:spcPct val="70000"/>
              </a:lnSpc>
              <a:spcBef>
                <a:spcPts val="1000"/>
              </a:spcBef>
              <a:spcAft>
                <a:spcPts val="0"/>
              </a:spcAft>
              <a:buClr>
                <a:schemeClr val="accent2"/>
              </a:buClr>
              <a:buSzPts val="2052"/>
              <a:buChar char="●"/>
            </a:pPr>
            <a:r>
              <a:rPr lang="fi-FI" sz="1800" dirty="0"/>
              <a:t>Um conteúdo bem elaborado ajuda a criar confiança e credibilidade junto do seu público. </a:t>
            </a:r>
            <a:endParaRPr sz="1800" dirty="0"/>
          </a:p>
          <a:p>
            <a:pPr marL="457200" lvl="0" indent="-358884" algn="l" rtl="0">
              <a:lnSpc>
                <a:spcPct val="70000"/>
              </a:lnSpc>
              <a:spcBef>
                <a:spcPts val="0"/>
              </a:spcBef>
              <a:spcAft>
                <a:spcPts val="0"/>
              </a:spcAft>
              <a:buClr>
                <a:schemeClr val="accent2"/>
              </a:buClr>
              <a:buSzPts val="2052"/>
              <a:buChar char="●"/>
            </a:pPr>
            <a:r>
              <a:rPr lang="fi-FI" sz="1800" dirty="0"/>
              <a:t>Demonstra o seu conhecimento, experiência e autoridade no seu sector. Um conteúdo de alta qualidade, exato e fiável estabelece a sua marca como uma fonte de informação fiável.</a:t>
            </a:r>
            <a:endParaRPr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g24ce123e147_1_1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precisamos de conteúdos para o sítio Web?</a:t>
            </a:r>
            <a:endParaRPr/>
          </a:p>
        </p:txBody>
      </p:sp>
      <p:sp>
        <p:nvSpPr>
          <p:cNvPr id="291" name="Google Shape;291;g24ce123e147_1_1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1000"/>
              </a:spcBef>
              <a:spcAft>
                <a:spcPts val="0"/>
              </a:spcAft>
              <a:buSzPts val="770"/>
              <a:buNone/>
            </a:pPr>
            <a:r>
              <a:rPr lang="fi-FI" sz="2060" b="1" dirty="0"/>
              <a:t>Melhorar a SEO e a visibilidade orgânica</a:t>
            </a:r>
            <a:r>
              <a:rPr lang="fi-FI" sz="2060" dirty="0"/>
              <a:t>: </a:t>
            </a:r>
            <a:endParaRPr sz="2060" dirty="0"/>
          </a:p>
          <a:p>
            <a:pPr marL="457200" lvl="0" indent="-359410" algn="l" rtl="0">
              <a:lnSpc>
                <a:spcPct val="70000"/>
              </a:lnSpc>
              <a:spcBef>
                <a:spcPts val="1000"/>
              </a:spcBef>
              <a:spcAft>
                <a:spcPts val="0"/>
              </a:spcAft>
              <a:buClr>
                <a:schemeClr val="accent2"/>
              </a:buClr>
              <a:buSzPts val="2060"/>
              <a:buChar char="●"/>
            </a:pPr>
            <a:r>
              <a:rPr lang="fi-FI" sz="2060" dirty="0"/>
              <a:t>Os motores de busca valorizam o conteúdo fresco, relevante e de alta qualidade. </a:t>
            </a:r>
            <a:endParaRPr sz="2060" dirty="0"/>
          </a:p>
          <a:p>
            <a:pPr marL="457200" lvl="0" indent="-359410" algn="l" rtl="0">
              <a:lnSpc>
                <a:spcPct val="70000"/>
              </a:lnSpc>
              <a:spcBef>
                <a:spcPts val="0"/>
              </a:spcBef>
              <a:spcAft>
                <a:spcPts val="0"/>
              </a:spcAft>
              <a:buClr>
                <a:schemeClr val="accent2"/>
              </a:buClr>
              <a:buSzPts val="2060"/>
              <a:buChar char="●"/>
            </a:pPr>
            <a:r>
              <a:rPr lang="fi-FI" sz="2060" dirty="0"/>
              <a:t>A atualização regular do seu sítio Web com conteúdos valiosos pode melhorar as classificações nos motores de busca, impulsionar o tráfego orgânico e aumentar a visibilidade do seu sítio Web para potenciais visitantes.</a:t>
            </a:r>
            <a:endParaRPr sz="2060" dirty="0"/>
          </a:p>
          <a:p>
            <a:pPr marL="0" lvl="0" indent="0" algn="l" rtl="0">
              <a:lnSpc>
                <a:spcPct val="70000"/>
              </a:lnSpc>
              <a:spcBef>
                <a:spcPts val="1000"/>
              </a:spcBef>
              <a:spcAft>
                <a:spcPts val="0"/>
              </a:spcAft>
              <a:buSzPts val="770"/>
              <a:buNone/>
            </a:pPr>
            <a:r>
              <a:rPr lang="fi-FI" sz="2060" b="1" dirty="0"/>
              <a:t>Impulsionar as conversões e as vendas: </a:t>
            </a:r>
            <a:endParaRPr sz="2060" b="1" dirty="0"/>
          </a:p>
          <a:p>
            <a:pPr marL="457200" lvl="0" indent="-359410" algn="l" rtl="0">
              <a:lnSpc>
                <a:spcPct val="70000"/>
              </a:lnSpc>
              <a:spcBef>
                <a:spcPts val="1000"/>
              </a:spcBef>
              <a:spcAft>
                <a:spcPts val="0"/>
              </a:spcAft>
              <a:buClr>
                <a:schemeClr val="accent2"/>
              </a:buClr>
              <a:buSzPts val="2060"/>
              <a:buChar char="●"/>
            </a:pPr>
            <a:r>
              <a:rPr lang="fi-FI" sz="2060" dirty="0"/>
              <a:t>Um conteúdo eficaz pode guiar os visitantes através do percurso do cliente e influenciar as suas decisões de compra. </a:t>
            </a:r>
            <a:endParaRPr sz="2060" dirty="0"/>
          </a:p>
          <a:p>
            <a:pPr marL="457200" lvl="0" indent="-359410" algn="l" rtl="0">
              <a:lnSpc>
                <a:spcPct val="70000"/>
              </a:lnSpc>
              <a:spcBef>
                <a:spcPts val="0"/>
              </a:spcBef>
              <a:spcAft>
                <a:spcPts val="0"/>
              </a:spcAft>
              <a:buClr>
                <a:schemeClr val="accent2"/>
              </a:buClr>
              <a:buSzPts val="2060"/>
              <a:buChar char="●"/>
            </a:pPr>
            <a:r>
              <a:rPr lang="fi-FI" sz="2060" dirty="0"/>
              <a:t>Pode apresentar os seus produtos ou serviços, realçar as suas vantagens, responder a objecções comuns e fornecer apelos à ação persuasivos, conduzindo, em última análise, a conversões e vendas.</a:t>
            </a:r>
            <a:endParaRPr sz="2060" dirty="0"/>
          </a:p>
          <a:p>
            <a:pPr marL="0" lvl="0" indent="0" algn="l" rtl="0">
              <a:lnSpc>
                <a:spcPct val="70000"/>
              </a:lnSpc>
              <a:spcBef>
                <a:spcPts val="1000"/>
              </a:spcBef>
              <a:spcAft>
                <a:spcPts val="0"/>
              </a:spcAft>
              <a:buSzPts val="770"/>
              <a:buNone/>
            </a:pPr>
            <a:r>
              <a:rPr lang="fi-FI" sz="2060" b="1" dirty="0"/>
              <a:t>Apoio ao serviço e apoio ao cliente:</a:t>
            </a:r>
            <a:endParaRPr sz="2060" b="1" dirty="0"/>
          </a:p>
          <a:p>
            <a:pPr marL="457200" lvl="0" indent="-359410" algn="l" rtl="0">
              <a:lnSpc>
                <a:spcPct val="70000"/>
              </a:lnSpc>
              <a:spcBef>
                <a:spcPts val="1000"/>
              </a:spcBef>
              <a:spcAft>
                <a:spcPts val="0"/>
              </a:spcAft>
              <a:buClr>
                <a:schemeClr val="accent2"/>
              </a:buClr>
              <a:buSzPts val="2060"/>
              <a:buChar char="●"/>
            </a:pPr>
            <a:r>
              <a:rPr lang="fi-FI" sz="2060" dirty="0"/>
              <a:t>Os conteúdos podem servir de recurso para apoio ao cliente, fornecendo FAQs, guias de resolução de problemas, tutoriais e materiais de instrução. </a:t>
            </a:r>
            <a:endParaRPr sz="2060" dirty="0"/>
          </a:p>
          <a:p>
            <a:pPr marL="457200" lvl="0" indent="-359410" algn="l" rtl="0">
              <a:lnSpc>
                <a:spcPct val="70000"/>
              </a:lnSpc>
              <a:spcBef>
                <a:spcPts val="0"/>
              </a:spcBef>
              <a:spcAft>
                <a:spcPts val="0"/>
              </a:spcAft>
              <a:buClr>
                <a:schemeClr val="accent2"/>
              </a:buClr>
              <a:buSzPts val="2060"/>
              <a:buChar char="●"/>
            </a:pPr>
            <a:r>
              <a:rPr lang="fi-FI" sz="2060" dirty="0"/>
              <a:t>Ajuda os clientes a encontrar soluções para os seus problemas e melhora a sua experiência global com a sua marca.</a:t>
            </a:r>
            <a:endParaRPr sz="206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g24ce123e147_1_16"/>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Porque é que precisamos de conteúdos para o sítio Web?</a:t>
            </a:r>
            <a:endParaRPr/>
          </a:p>
        </p:txBody>
      </p:sp>
      <p:sp>
        <p:nvSpPr>
          <p:cNvPr id="298" name="Google Shape;298;g24ce123e147_1_16"/>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fi-FI" sz="2000" b="1" dirty="0"/>
              <a:t>Fomentar a lealdade à marca e o envolvimento:</a:t>
            </a:r>
            <a:endParaRPr sz="2000" dirty="0"/>
          </a:p>
          <a:p>
            <a:pPr marL="457200" lvl="0" indent="-393065" algn="l" rtl="0">
              <a:spcBef>
                <a:spcPts val="1000"/>
              </a:spcBef>
              <a:spcAft>
                <a:spcPts val="0"/>
              </a:spcAft>
              <a:buClr>
                <a:schemeClr val="accent2"/>
              </a:buClr>
              <a:buSzPct val="100000"/>
              <a:buChar char="●"/>
            </a:pPr>
            <a:r>
              <a:rPr lang="fi-FI" sz="2000" dirty="0"/>
              <a:t>Conteúdos convincentes e valiosos mantêm o seu público envolvido e ligado à sua marca. </a:t>
            </a:r>
            <a:endParaRPr sz="2000" dirty="0"/>
          </a:p>
          <a:p>
            <a:pPr marL="457200" lvl="0" indent="-393065" algn="l" rtl="0">
              <a:spcBef>
                <a:spcPts val="0"/>
              </a:spcBef>
              <a:spcAft>
                <a:spcPts val="0"/>
              </a:spcAft>
              <a:buClr>
                <a:schemeClr val="accent2"/>
              </a:buClr>
              <a:buSzPct val="100000"/>
              <a:buChar char="●"/>
            </a:pPr>
            <a:r>
              <a:rPr lang="fi-FI" sz="2000" dirty="0"/>
              <a:t>Incentiva a repetição de visitas, a partilha social e os conteúdos gerados pelos utilizadores. </a:t>
            </a:r>
            <a:endParaRPr sz="2000" dirty="0"/>
          </a:p>
          <a:p>
            <a:pPr marL="457200" lvl="0" indent="-393065" algn="l" rtl="0">
              <a:spcBef>
                <a:spcPts val="0"/>
              </a:spcBef>
              <a:spcAft>
                <a:spcPts val="0"/>
              </a:spcAft>
              <a:buClr>
                <a:schemeClr val="accent2"/>
              </a:buClr>
              <a:buSzPct val="100000"/>
              <a:buChar char="●"/>
            </a:pPr>
            <a:r>
              <a:rPr lang="fi-FI" sz="2000" dirty="0"/>
              <a:t>Ao fornecer consistentemente conteúdos valiosos, pode promover a lealdade à marca e criar uma comunidade em torno da sua marca.</a:t>
            </a:r>
            <a:endParaRPr sz="2000" dirty="0"/>
          </a:p>
          <a:p>
            <a:pPr marL="0" lvl="0" indent="0" algn="l" rtl="0">
              <a:spcBef>
                <a:spcPts val="1000"/>
              </a:spcBef>
              <a:spcAft>
                <a:spcPts val="0"/>
              </a:spcAft>
              <a:buNone/>
            </a:pPr>
            <a:r>
              <a:rPr lang="fi-FI" sz="2000" b="1" dirty="0"/>
              <a:t>Diferenciar-se dos concorrentes: </a:t>
            </a:r>
            <a:endParaRPr sz="2000" b="1" dirty="0"/>
          </a:p>
          <a:p>
            <a:pPr marL="457200" lvl="0" indent="-393065" algn="l" rtl="0">
              <a:spcBef>
                <a:spcPts val="1000"/>
              </a:spcBef>
              <a:spcAft>
                <a:spcPts val="0"/>
              </a:spcAft>
              <a:buClr>
                <a:schemeClr val="accent2"/>
              </a:buClr>
              <a:buSzPct val="100000"/>
              <a:buChar char="●"/>
            </a:pPr>
            <a:r>
              <a:rPr lang="fi-FI" sz="2000" dirty="0"/>
              <a:t>Um conteúdo bem elaborado distingue o seu sítio Web da concorrência. </a:t>
            </a:r>
            <a:endParaRPr sz="2000" dirty="0"/>
          </a:p>
          <a:p>
            <a:pPr marL="457200" lvl="0" indent="-393065" algn="l" rtl="0">
              <a:spcBef>
                <a:spcPts val="0"/>
              </a:spcBef>
              <a:spcAft>
                <a:spcPts val="0"/>
              </a:spcAft>
              <a:buClr>
                <a:schemeClr val="accent2"/>
              </a:buClr>
              <a:buSzPct val="100000"/>
              <a:buChar char="●"/>
            </a:pPr>
            <a:r>
              <a:rPr lang="fi-FI" sz="2000" dirty="0"/>
              <a:t>Permite-lhe mostrar a sua proposta de valor única, exprimir a personalidade da sua marca e criar uma voz e um tom distintivos que ressoem junto do seu público-alvo.</a:t>
            </a:r>
            <a:endParaRPr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g24ce123e147_1_43"/>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Diferentes tipos de conteúdos num sítio Web</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g24ce123e147_1_47"/>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Diferentes tipos de conteúdos num sítio Web</a:t>
            </a:r>
            <a:endParaRPr/>
          </a:p>
        </p:txBody>
      </p:sp>
      <p:sp>
        <p:nvSpPr>
          <p:cNvPr id="310" name="Google Shape;310;g24ce123e147_1_47"/>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a:t>Existem vários tipos de conteúdo que podem ser incluídos num sítio Web, dependendo do </a:t>
            </a:r>
            <a:endParaRPr/>
          </a:p>
          <a:p>
            <a:pPr marL="457200" lvl="0" indent="-406400" algn="l" rtl="0">
              <a:spcBef>
                <a:spcPts val="1000"/>
              </a:spcBef>
              <a:spcAft>
                <a:spcPts val="0"/>
              </a:spcAft>
              <a:buClr>
                <a:schemeClr val="accent2"/>
              </a:buClr>
              <a:buSzPts val="2800"/>
              <a:buChar char="●"/>
            </a:pPr>
            <a:r>
              <a:rPr lang="fi-FI"/>
              <a:t>objectivos</a:t>
            </a:r>
            <a:endParaRPr/>
          </a:p>
          <a:p>
            <a:pPr marL="457200" lvl="0" indent="-406400" algn="l" rtl="0">
              <a:spcBef>
                <a:spcPts val="0"/>
              </a:spcBef>
              <a:spcAft>
                <a:spcPts val="0"/>
              </a:spcAft>
              <a:buClr>
                <a:schemeClr val="accent2"/>
              </a:buClr>
              <a:buSzPts val="2800"/>
              <a:buChar char="●"/>
            </a:pPr>
            <a:r>
              <a:rPr lang="fi-FI"/>
              <a:t>público-alvo</a:t>
            </a:r>
            <a:endParaRPr/>
          </a:p>
          <a:p>
            <a:pPr marL="457200" lvl="0" indent="-406400" algn="l" rtl="0">
              <a:spcBef>
                <a:spcPts val="0"/>
              </a:spcBef>
              <a:spcAft>
                <a:spcPts val="0"/>
              </a:spcAft>
              <a:buClr>
                <a:schemeClr val="accent2"/>
              </a:buClr>
              <a:buSzPts val="2800"/>
              <a:buChar char="●"/>
            </a:pPr>
            <a:r>
              <a:rPr lang="fi-FI"/>
              <a:t>e a natureza do sítio Web.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g24ce123e147_1_53"/>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Diferentes tipos de conteúdos num sítio Web</a:t>
            </a:r>
            <a:endParaRPr/>
          </a:p>
        </p:txBody>
      </p:sp>
      <p:sp>
        <p:nvSpPr>
          <p:cNvPr id="317" name="Google Shape;317;g24ce123e147_1_53"/>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fi-FI" sz="2000" dirty="0"/>
              <a:t>Eis alguns tipos de conteúdos comuns:</a:t>
            </a:r>
            <a:endParaRPr sz="2000" dirty="0"/>
          </a:p>
          <a:p>
            <a:pPr marL="457200" lvl="0" indent="-393065" algn="l" rtl="0">
              <a:spcBef>
                <a:spcPts val="1000"/>
              </a:spcBef>
              <a:spcAft>
                <a:spcPts val="0"/>
              </a:spcAft>
              <a:buClr>
                <a:schemeClr val="accent2"/>
              </a:buClr>
              <a:buSzPct val="100000"/>
              <a:buChar char="●"/>
            </a:pPr>
            <a:r>
              <a:rPr lang="fi-FI" sz="2000" b="1" dirty="0"/>
              <a:t>Conteúdo em texto: </a:t>
            </a:r>
            <a:r>
              <a:rPr lang="fi-FI" sz="2000" dirty="0"/>
              <a:t>incluindo artigos escritos, publicações em blogues, descrições de produtos, guias, documentos técnicos, estudos de casos, perguntas frequentes e qualquer outra informação em texto que forneça conteúdo valioso e informativo aos visitantes.</a:t>
            </a:r>
            <a:endParaRPr sz="2000" dirty="0"/>
          </a:p>
          <a:p>
            <a:pPr marL="457200" lvl="0" indent="-393065" algn="l" rtl="0">
              <a:spcBef>
                <a:spcPts val="0"/>
              </a:spcBef>
              <a:spcAft>
                <a:spcPts val="0"/>
              </a:spcAft>
              <a:buClr>
                <a:schemeClr val="accent2"/>
              </a:buClr>
              <a:buSzPct val="100000"/>
              <a:buChar char="●"/>
            </a:pPr>
            <a:r>
              <a:rPr lang="fi-FI" sz="2000" b="1" dirty="0"/>
              <a:t>Conteúdo visual: </a:t>
            </a:r>
            <a:r>
              <a:rPr lang="fi-FI" sz="2000" dirty="0"/>
              <a:t>incluindo imagens, infografias, quadros, gráficos, ilustrações e vídeos. Os elementos visuais ajudam a melhorar a experiência do utilizador, a transmitir informações de uma forma mais cativante e a tornar o conteúdo mais partilhável e memorável.</a:t>
            </a:r>
            <a:endParaRPr sz="2000" dirty="0"/>
          </a:p>
          <a:p>
            <a:pPr marL="457200" lvl="0" indent="-393065" algn="l" rtl="0">
              <a:spcBef>
                <a:spcPts val="0"/>
              </a:spcBef>
              <a:spcAft>
                <a:spcPts val="0"/>
              </a:spcAft>
              <a:buClr>
                <a:schemeClr val="accent2"/>
              </a:buClr>
              <a:buSzPct val="100000"/>
              <a:buChar char="●"/>
            </a:pPr>
            <a:r>
              <a:rPr lang="fi-FI" sz="2000" b="1" dirty="0"/>
              <a:t>Conteúdos multimédia: </a:t>
            </a:r>
            <a:r>
              <a:rPr lang="fi-FI" sz="2000" dirty="0"/>
              <a:t>incluindo conteúdos áudio, como podcasts, entrevistas e faixas de música, que podem ser consumidos diretamente no sítio Web ou através de ficheiros descarregáveis ou de leitores incorporados.</a:t>
            </a:r>
            <a:endParaRPr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g24ce123e147_1_59"/>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Diferentes tipos de conteúdos num sítio Web</a:t>
            </a:r>
            <a:endParaRPr/>
          </a:p>
        </p:txBody>
      </p:sp>
      <p:sp>
        <p:nvSpPr>
          <p:cNvPr id="324" name="Google Shape;324;g24ce123e147_1_59"/>
          <p:cNvSpPr txBox="1">
            <a:spLocks noGrp="1"/>
          </p:cNvSpPr>
          <p:nvPr>
            <p:ph type="body" idx="1"/>
          </p:nvPr>
        </p:nvSpPr>
        <p:spPr>
          <a:xfrm>
            <a:off x="838200" y="1825625"/>
            <a:ext cx="10515600" cy="4775200"/>
          </a:xfrm>
          <a:prstGeom prst="rect">
            <a:avLst/>
          </a:prstGeom>
        </p:spPr>
        <p:txBody>
          <a:bodyPr spcFirstLastPara="1" wrap="square" lIns="91425" tIns="45700" rIns="91425" bIns="45700" anchor="t" anchorCtr="0">
            <a:normAutofit/>
          </a:bodyPr>
          <a:lstStyle/>
          <a:p>
            <a:pPr marL="457200" lvl="0" indent="-406400" algn="l" rtl="0">
              <a:lnSpc>
                <a:spcPts val="2600"/>
              </a:lnSpc>
              <a:spcBef>
                <a:spcPts val="1000"/>
              </a:spcBef>
              <a:spcAft>
                <a:spcPts val="1200"/>
              </a:spcAft>
              <a:buClr>
                <a:schemeClr val="accent2"/>
              </a:buClr>
              <a:buSzPts val="2800"/>
              <a:buChar char="●"/>
            </a:pPr>
            <a:r>
              <a:rPr lang="fi-FI" sz="2000" b="1" dirty="0"/>
              <a:t>Conteúdo gerado pelo utilizador (UGC): </a:t>
            </a:r>
            <a:r>
              <a:rPr lang="fi-FI" sz="2000" dirty="0"/>
              <a:t>refere-se ao conteúdo criado por utilizadores ou clientes. Pode incluir análises de produtos, testemunhos, comentários, discussões em fóruns, publicações em redes sociais e qualquer outro conteúdo que os utilizadores contribuam para o sítio Web.</a:t>
            </a:r>
            <a:endParaRPr sz="2000" dirty="0"/>
          </a:p>
          <a:p>
            <a:pPr marL="457200" lvl="0" indent="-406400" algn="l" rtl="0">
              <a:lnSpc>
                <a:spcPts val="2600"/>
              </a:lnSpc>
              <a:spcBef>
                <a:spcPts val="0"/>
              </a:spcBef>
              <a:spcAft>
                <a:spcPts val="1200"/>
              </a:spcAft>
              <a:buClr>
                <a:schemeClr val="accent2"/>
              </a:buClr>
              <a:buSzPts val="2800"/>
              <a:buChar char="●"/>
            </a:pPr>
            <a:r>
              <a:rPr lang="fi-FI" sz="2000" b="1" dirty="0"/>
              <a:t>Conteúdos interactivos: </a:t>
            </a:r>
            <a:r>
              <a:rPr lang="fi-FI" sz="2000" dirty="0"/>
              <a:t>Os conteúdos interactivos envolvem os utilizadores e incentivam a sua participação ativa. Por exemplo, questionários, inquéritos, sondagens, calculadoras, mapas interactivos, jogos e infografias interactivas.</a:t>
            </a:r>
            <a:endParaRPr sz="2000" dirty="0"/>
          </a:p>
          <a:p>
            <a:pPr marL="457200" lvl="0" indent="-406400" algn="l" rtl="0">
              <a:lnSpc>
                <a:spcPts val="2600"/>
              </a:lnSpc>
              <a:spcBef>
                <a:spcPts val="0"/>
              </a:spcBef>
              <a:spcAft>
                <a:spcPts val="1200"/>
              </a:spcAft>
              <a:buClr>
                <a:schemeClr val="accent2"/>
              </a:buClr>
              <a:buSzPts val="2800"/>
              <a:buChar char="●"/>
            </a:pPr>
            <a:r>
              <a:rPr lang="fi-FI" sz="2000" b="1" dirty="0"/>
              <a:t>Conteúdos de redes sociais: </a:t>
            </a:r>
            <a:r>
              <a:rPr lang="fi-FI" sz="2000" dirty="0"/>
              <a:t>A integração de conteúdos de redes sociais permite aos utilizadores ver e interagir com publicações de redes sociais, botões de partilha e feeds de redes sociais diretamente no sítio Web.</a:t>
            </a:r>
            <a:endParaRPr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g24ce123e147_1_65"/>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Diferentes tipos de conteúdos num sítio Web</a:t>
            </a:r>
            <a:endParaRPr/>
          </a:p>
        </p:txBody>
      </p:sp>
      <p:sp>
        <p:nvSpPr>
          <p:cNvPr id="331" name="Google Shape;331;g24ce123e147_1_65"/>
          <p:cNvSpPr txBox="1">
            <a:spLocks noGrp="1"/>
          </p:cNvSpPr>
          <p:nvPr>
            <p:ph type="body" idx="1"/>
          </p:nvPr>
        </p:nvSpPr>
        <p:spPr>
          <a:xfrm>
            <a:off x="838200" y="1825624"/>
            <a:ext cx="10515600" cy="4575175"/>
          </a:xfrm>
          <a:prstGeom prst="rect">
            <a:avLst/>
          </a:prstGeom>
        </p:spPr>
        <p:txBody>
          <a:bodyPr spcFirstLastPara="1" wrap="square" lIns="91425" tIns="45700" rIns="91425" bIns="45700" anchor="t" anchorCtr="0">
            <a:noAutofit/>
          </a:bodyPr>
          <a:lstStyle/>
          <a:p>
            <a:pPr marL="457200" lvl="0" indent="-379730" algn="l" rtl="0">
              <a:lnSpc>
                <a:spcPts val="2100"/>
              </a:lnSpc>
              <a:spcBef>
                <a:spcPts val="1000"/>
              </a:spcBef>
              <a:spcAft>
                <a:spcPts val="600"/>
              </a:spcAft>
              <a:buClr>
                <a:schemeClr val="accent2"/>
              </a:buClr>
              <a:buSzPct val="100000"/>
              <a:buChar char="●"/>
            </a:pPr>
            <a:r>
              <a:rPr lang="fi-FI" sz="1800" b="1" dirty="0"/>
              <a:t>Conteúdo do comércio eletrónico: </a:t>
            </a:r>
            <a:r>
              <a:rPr lang="fi-FI" sz="1800" dirty="0"/>
              <a:t>No caso dos sítios Web de comércio eletrónico, as listas de produtos, as descrições dos produtos, as informações sobre preços, as críticas dos clientes, as classificações e a funcionalidade do carrinho de compras são tipos de conteúdo cruciais.</a:t>
            </a:r>
            <a:endParaRPr sz="1800" dirty="0"/>
          </a:p>
          <a:p>
            <a:pPr marL="457200" lvl="0" indent="-379730" algn="l" rtl="0">
              <a:lnSpc>
                <a:spcPts val="2100"/>
              </a:lnSpc>
              <a:spcBef>
                <a:spcPts val="0"/>
              </a:spcBef>
              <a:spcAft>
                <a:spcPts val="600"/>
              </a:spcAft>
              <a:buClr>
                <a:schemeClr val="accent2"/>
              </a:buClr>
              <a:buSzPct val="100000"/>
              <a:buChar char="●"/>
            </a:pPr>
            <a:r>
              <a:rPr lang="fi-FI" sz="1800" b="1" dirty="0"/>
              <a:t>Páginas de destino: </a:t>
            </a:r>
            <a:r>
              <a:rPr lang="fi-FI" sz="1800" dirty="0"/>
              <a:t>As páginas de destino são páginas específicas concebidas para captar a atenção do visitante e conduzir a uma determinada ação, como a inscrição numa newsletter, o descarregamento de um recurso ou a realização de uma compra. Normalmente, centram-se numa única oferta ou objetivo de conversão.</a:t>
            </a:r>
            <a:endParaRPr sz="1800" dirty="0"/>
          </a:p>
          <a:p>
            <a:pPr marL="457200" lvl="0" indent="-379730" algn="l" rtl="0">
              <a:lnSpc>
                <a:spcPts val="2100"/>
              </a:lnSpc>
              <a:spcBef>
                <a:spcPts val="0"/>
              </a:spcBef>
              <a:spcAft>
                <a:spcPts val="600"/>
              </a:spcAft>
              <a:buClr>
                <a:schemeClr val="accent2"/>
              </a:buClr>
              <a:buSzPct val="100000"/>
              <a:buChar char="●"/>
            </a:pPr>
            <a:r>
              <a:rPr lang="fi-FI" sz="1800" b="1" dirty="0"/>
              <a:t>Notícias e actualizações: </a:t>
            </a:r>
            <a:r>
              <a:rPr lang="fi-FI" sz="1800" dirty="0"/>
              <a:t>Os sítios Web incluem frequentemente uma secção de notícias, comunicados de imprensa, actualizações da empresa ou publicações em blogues para manter os visitantes informados sobre os últimos desenvolvimentos, tendências do sector ou anúncios da empresa.</a:t>
            </a:r>
            <a:endParaRPr sz="1800" dirty="0"/>
          </a:p>
          <a:p>
            <a:pPr marL="457200" lvl="0" indent="-379730" algn="l" rtl="0">
              <a:lnSpc>
                <a:spcPts val="2100"/>
              </a:lnSpc>
              <a:spcBef>
                <a:spcPts val="0"/>
              </a:spcBef>
              <a:spcAft>
                <a:spcPts val="600"/>
              </a:spcAft>
              <a:buClr>
                <a:schemeClr val="accent2"/>
              </a:buClr>
              <a:buSzPct val="100000"/>
              <a:buChar char="●"/>
            </a:pPr>
            <a:r>
              <a:rPr lang="fi-FI" sz="1800" b="1" dirty="0"/>
              <a:t>Sobre e informações de contacto: </a:t>
            </a:r>
            <a:r>
              <a:rPr lang="fi-FI" sz="1800" dirty="0"/>
              <a:t>É essencial ter um conteúdo que apresente a empresa ou organização, forneça informações sobre a sua missão, valores, equipa e dados de contacto. Isto ajuda a estabelecer credibilidade e facilita a comunicação com os visitantes.</a:t>
            </a:r>
            <a:endParaRPr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g24ce123e147_1_22"/>
          <p:cNvSpPr txBox="1">
            <a:spLocks noGrp="1"/>
          </p:cNvSpPr>
          <p:nvPr>
            <p:ph type="body" idx="1"/>
          </p:nvPr>
        </p:nvSpPr>
        <p:spPr>
          <a:xfrm>
            <a:off x="1131727" y="493267"/>
            <a:ext cx="8818800" cy="460639"/>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sz="2400" dirty="0"/>
              <a:t>Atividade na sala de aula</a:t>
            </a:r>
            <a:endParaRPr sz="2400" dirty="0"/>
          </a:p>
        </p:txBody>
      </p:sp>
      <p:sp>
        <p:nvSpPr>
          <p:cNvPr id="338" name="Google Shape;338;g24ce123e147_1_22"/>
          <p:cNvSpPr txBox="1">
            <a:spLocks noGrp="1"/>
          </p:cNvSpPr>
          <p:nvPr>
            <p:ph type="body" idx="2"/>
          </p:nvPr>
        </p:nvSpPr>
        <p:spPr>
          <a:xfrm>
            <a:off x="1150762" y="1162320"/>
            <a:ext cx="8818800" cy="3781800"/>
          </a:xfrm>
          <a:prstGeom prst="rect">
            <a:avLst/>
          </a:prstGeom>
        </p:spPr>
        <p:txBody>
          <a:bodyPr spcFirstLastPara="1" wrap="square" lIns="0" tIns="0" rIns="0" bIns="0" anchor="t" anchorCtr="0">
            <a:noAutofit/>
          </a:bodyPr>
          <a:lstStyle/>
          <a:p>
            <a:pPr marL="285750" lvl="0" indent="-298450" algn="l" rtl="0">
              <a:lnSpc>
                <a:spcPct val="100000"/>
              </a:lnSpc>
              <a:spcBef>
                <a:spcPts val="0"/>
              </a:spcBef>
              <a:spcAft>
                <a:spcPts val="0"/>
              </a:spcAft>
              <a:buClr>
                <a:srgbClr val="11AA81"/>
              </a:buClr>
              <a:buSzPts val="2200"/>
              <a:buFont typeface="Noto Sans Symbols"/>
              <a:buChar char="⮚"/>
            </a:pPr>
            <a:r>
              <a:rPr lang="fi-FI" b="1" dirty="0"/>
              <a:t>Formar um grupo de 4-5 pessoas. </a:t>
            </a:r>
            <a:endParaRPr b="1" dirty="0"/>
          </a:p>
          <a:p>
            <a:pPr marL="285750" lvl="0" indent="-285750" algn="l" rtl="0">
              <a:lnSpc>
                <a:spcPct val="100000"/>
              </a:lnSpc>
              <a:spcBef>
                <a:spcPts val="0"/>
              </a:spcBef>
              <a:spcAft>
                <a:spcPts val="0"/>
              </a:spcAft>
              <a:buClr>
                <a:srgbClr val="11AA81"/>
              </a:buClr>
              <a:buSzPts val="2000"/>
              <a:buChar char="⮚"/>
            </a:pPr>
            <a:r>
              <a:rPr lang="fi-FI" b="1" dirty="0"/>
              <a:t>Discutir em grupos:</a:t>
            </a:r>
            <a:endParaRPr b="1" dirty="0"/>
          </a:p>
          <a:p>
            <a:pPr marL="457200" lvl="1" indent="-127000" algn="l" rtl="0">
              <a:lnSpc>
                <a:spcPct val="100000"/>
              </a:lnSpc>
              <a:spcBef>
                <a:spcPts val="500"/>
              </a:spcBef>
              <a:spcAft>
                <a:spcPts val="0"/>
              </a:spcAft>
              <a:buSzPts val="2000"/>
              <a:buChar char="•"/>
            </a:pPr>
            <a:r>
              <a:rPr lang="fi-FI" sz="2000" dirty="0"/>
              <a:t> Que tipo de conteúdo consome?</a:t>
            </a:r>
            <a:endParaRPr sz="2000" dirty="0"/>
          </a:p>
          <a:p>
            <a:pPr marL="457200" lvl="1" indent="-127000" algn="l" rtl="0">
              <a:lnSpc>
                <a:spcPct val="100000"/>
              </a:lnSpc>
              <a:spcBef>
                <a:spcPts val="500"/>
              </a:spcBef>
              <a:spcAft>
                <a:spcPts val="0"/>
              </a:spcAft>
              <a:buSzPts val="2000"/>
              <a:buChar char="•"/>
            </a:pPr>
            <a:r>
              <a:rPr lang="fi-FI" sz="2000" dirty="0"/>
              <a:t> Porque é que acha que é interessante?</a:t>
            </a:r>
            <a:endParaRPr sz="2000" dirty="0"/>
          </a:p>
          <a:p>
            <a:pPr marL="457200" lvl="1" indent="-127000" algn="l" rtl="0">
              <a:lnSpc>
                <a:spcPct val="100000"/>
              </a:lnSpc>
              <a:spcBef>
                <a:spcPts val="500"/>
              </a:spcBef>
              <a:spcAft>
                <a:spcPts val="0"/>
              </a:spcAft>
              <a:buSzPts val="2000"/>
              <a:buChar char="•"/>
            </a:pPr>
            <a:r>
              <a:rPr lang="fi-FI" sz="2000" dirty="0"/>
              <a:t> Tente pensar nos objectivos comerciais subjacentes ao conteúdo? O que é que o conteúdo pretende que o cliente faça?</a:t>
            </a:r>
            <a:endParaRPr sz="2000" dirty="0"/>
          </a:p>
          <a:p>
            <a:pPr marL="457200" lvl="1" indent="-127000" algn="l" rtl="0">
              <a:lnSpc>
                <a:spcPct val="100000"/>
              </a:lnSpc>
              <a:spcBef>
                <a:spcPts val="500"/>
              </a:spcBef>
              <a:spcAft>
                <a:spcPts val="0"/>
              </a:spcAft>
              <a:buSzPts val="2000"/>
              <a:buChar char="•"/>
            </a:pPr>
            <a:r>
              <a:rPr lang="fi-FI" sz="2000" dirty="0"/>
              <a:t> Qual é a relação entre o conteúdo e o sítio Web da empresa?</a:t>
            </a:r>
            <a:endParaRPr sz="2000" dirty="0"/>
          </a:p>
          <a:p>
            <a:pPr marL="457200" lvl="0" indent="0" algn="l" rtl="0">
              <a:lnSpc>
                <a:spcPct val="100000"/>
              </a:lnSpc>
              <a:spcBef>
                <a:spcPts val="0"/>
              </a:spcBef>
              <a:spcAft>
                <a:spcPts val="0"/>
              </a:spcAft>
              <a:buNone/>
            </a:pPr>
            <a:endParaRPr sz="1800" dirty="0"/>
          </a:p>
          <a:p>
            <a:pPr marL="457200" lvl="0" indent="0" algn="l" rtl="0">
              <a:lnSpc>
                <a:spcPct val="100000"/>
              </a:lnSpc>
              <a:spcBef>
                <a:spcPts val="0"/>
              </a:spcBef>
              <a:spcAft>
                <a:spcPts val="0"/>
              </a:spcAft>
              <a:buNone/>
            </a:pPr>
            <a:endParaRPr sz="1800" dirty="0"/>
          </a:p>
          <a:p>
            <a:pPr marL="0" lvl="0" indent="0" algn="l" rtl="0">
              <a:spcBef>
                <a:spcPts val="0"/>
              </a:spcBef>
              <a:spcAft>
                <a:spcPts val="0"/>
              </a:spcAft>
              <a:buNone/>
            </a:pPr>
            <a:r>
              <a:rPr lang="fi-FI" sz="2400" b="1" dirty="0">
                <a:solidFill>
                  <a:srgbClr val="11AA81"/>
                </a:solidFill>
              </a:rPr>
              <a:t>Faça uma apresentação em .ppt sobre as suas ideias. Cada grupo apresentará a sua e os outros grupos podem comentar.</a:t>
            </a:r>
            <a:endParaRPr sz="2400" b="1" dirty="0">
              <a:solidFill>
                <a:srgbClr val="11AA8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g1e3465f16fc_1_157"/>
          <p:cNvSpPr txBox="1">
            <a:spLocks noGrp="1"/>
          </p:cNvSpPr>
          <p:nvPr>
            <p:ph type="ctrTitle" idx="4294967295"/>
          </p:nvPr>
        </p:nvSpPr>
        <p:spPr>
          <a:xfrm>
            <a:off x="1524000" y="2308632"/>
            <a:ext cx="9144000" cy="1382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a:t>Regras básicas para escrever conteúdos SEO</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g1e3465f16fc_1_161"/>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Regras básicas para escrever conteúdos SEO</a:t>
            </a:r>
            <a:endParaRPr/>
          </a:p>
        </p:txBody>
      </p:sp>
      <p:sp>
        <p:nvSpPr>
          <p:cNvPr id="350" name="Google Shape;350;g1e3465f16fc_1_161"/>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fi-FI" b="1"/>
              <a:t>1. Escrever para humanos</a:t>
            </a:r>
            <a:endParaRPr b="1"/>
          </a:p>
          <a:p>
            <a:pPr marL="457200" lvl="0" indent="-406400" algn="l" rtl="0">
              <a:spcBef>
                <a:spcPts val="1000"/>
              </a:spcBef>
              <a:spcAft>
                <a:spcPts val="0"/>
              </a:spcAft>
              <a:buClr>
                <a:schemeClr val="accent2"/>
              </a:buClr>
              <a:buSzPts val="2800"/>
              <a:buChar char="●"/>
            </a:pPr>
            <a:r>
              <a:rPr lang="fi-FI"/>
              <a:t>Conheça o seu público e escreva para ele, responda às suas perguntas e ajude-o nos problemas com que se debate</a:t>
            </a:r>
            <a:endParaRPr/>
          </a:p>
          <a:p>
            <a:pPr marL="457200" lvl="0" indent="-406400" algn="l" rtl="0">
              <a:spcBef>
                <a:spcPts val="0"/>
              </a:spcBef>
              <a:spcAft>
                <a:spcPts val="0"/>
              </a:spcAft>
              <a:buClr>
                <a:schemeClr val="accent2"/>
              </a:buClr>
              <a:buSzPts val="2800"/>
              <a:buChar char="●"/>
            </a:pPr>
            <a:r>
              <a:rPr lang="fi-FI"/>
              <a:t>Atrair backlinks: O conteúdo que escreve deve atrair backlinks de outros sítios para melhorar a sua SEO.</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g1e3465f16fc_1_168"/>
          <p:cNvSpPr txBox="1">
            <a:spLocks noGrp="1"/>
          </p:cNvSpPr>
          <p:nvPr>
            <p:ph type="title"/>
          </p:nvPr>
        </p:nvSpPr>
        <p:spPr>
          <a:xfrm>
            <a:off x="838200" y="365125"/>
            <a:ext cx="5044800" cy="1325700"/>
          </a:xfrm>
          <a:prstGeom prst="rect">
            <a:avLst/>
          </a:prstGeom>
        </p:spPr>
        <p:txBody>
          <a:bodyPr spcFirstLastPara="1" wrap="square" lIns="91425" tIns="45700" rIns="91425" bIns="45700" anchor="b" anchorCtr="0">
            <a:normAutofit fontScale="90000"/>
          </a:bodyPr>
          <a:lstStyle/>
          <a:p>
            <a:pPr marL="0" lvl="0" indent="0" algn="l" rtl="0">
              <a:spcBef>
                <a:spcPts val="0"/>
              </a:spcBef>
              <a:spcAft>
                <a:spcPts val="0"/>
              </a:spcAft>
              <a:buNone/>
            </a:pPr>
            <a:r>
              <a:rPr lang="fi-FI"/>
              <a:t>Regras básicas para escrever conteúdos SEO</a:t>
            </a:r>
            <a:endParaRPr/>
          </a:p>
        </p:txBody>
      </p:sp>
      <p:sp>
        <p:nvSpPr>
          <p:cNvPr id="357" name="Google Shape;357;g1e3465f16fc_1_168"/>
          <p:cNvSpPr txBox="1">
            <a:spLocks noGrp="1"/>
          </p:cNvSpPr>
          <p:nvPr>
            <p:ph type="body" idx="1"/>
          </p:nvPr>
        </p:nvSpPr>
        <p:spPr>
          <a:xfrm>
            <a:off x="838200" y="1825625"/>
            <a:ext cx="6028200" cy="3874500"/>
          </a:xfrm>
          <a:prstGeom prst="rect">
            <a:avLst/>
          </a:prstGeom>
        </p:spPr>
        <p:txBody>
          <a:bodyPr spcFirstLastPara="1" wrap="square" lIns="91425" tIns="45700" rIns="91425" bIns="45700" anchor="t" anchorCtr="0">
            <a:normAutofit fontScale="92500" lnSpcReduction="20000"/>
          </a:bodyPr>
          <a:lstStyle/>
          <a:p>
            <a:pPr marL="0" lvl="0" indent="0" algn="l" rtl="0">
              <a:lnSpc>
                <a:spcPct val="115000"/>
              </a:lnSpc>
              <a:spcBef>
                <a:spcPts val="1000"/>
              </a:spcBef>
              <a:spcAft>
                <a:spcPts val="0"/>
              </a:spcAft>
              <a:buSzPts val="1018"/>
              <a:buNone/>
            </a:pPr>
            <a:r>
              <a:rPr lang="fi-FI" sz="1690" b="1"/>
              <a:t>2. Saber como encontrar as palavras-chave correctas</a:t>
            </a:r>
            <a:endParaRPr sz="1690" b="1"/>
          </a:p>
          <a:p>
            <a:pPr marL="457200" lvl="0" indent="-335915" algn="l" rtl="0">
              <a:lnSpc>
                <a:spcPct val="115000"/>
              </a:lnSpc>
              <a:spcBef>
                <a:spcPts val="1000"/>
              </a:spcBef>
              <a:spcAft>
                <a:spcPts val="0"/>
              </a:spcAft>
              <a:buClr>
                <a:schemeClr val="accent2"/>
              </a:buClr>
              <a:buSzPts val="1690"/>
              <a:buChar char="●"/>
            </a:pPr>
            <a:r>
              <a:rPr lang="fi-FI" sz="1690"/>
              <a:t>Efetuar uma pesquisa de palavras-chave com o </a:t>
            </a:r>
            <a:r>
              <a:rPr lang="fi-FI" sz="1690" u="sng">
                <a:solidFill>
                  <a:schemeClr val="hlink"/>
                </a:solidFill>
                <a:hlinkClick r:id="rId3"/>
              </a:rPr>
              <a:t>Planeador de palavras-chave do Google </a:t>
            </a:r>
            <a:r>
              <a:rPr lang="fi-FI" sz="1690"/>
              <a:t>(para utilizar o Planeador de palavras-chave do Google, é necessário ter uma conta do Google Ads, ver instruções </a:t>
            </a:r>
            <a:r>
              <a:rPr lang="fi-FI" sz="1690" u="sng">
                <a:solidFill>
                  <a:schemeClr val="hlink"/>
                </a:solidFill>
                <a:hlinkClick r:id="rId4"/>
              </a:rPr>
              <a:t>aqui</a:t>
            </a:r>
            <a:r>
              <a:rPr lang="fi-FI" sz="1690"/>
              <a:t>)</a:t>
            </a:r>
            <a:endParaRPr sz="1690"/>
          </a:p>
          <a:p>
            <a:pPr marL="914400" lvl="0" indent="-335915" algn="l" rtl="0">
              <a:lnSpc>
                <a:spcPct val="115000"/>
              </a:lnSpc>
              <a:spcBef>
                <a:spcPts val="0"/>
              </a:spcBef>
              <a:spcAft>
                <a:spcPts val="0"/>
              </a:spcAft>
              <a:buSzPts val="1690"/>
              <a:buAutoNum type="arabicPeriod"/>
            </a:pPr>
            <a:r>
              <a:rPr lang="fi-FI" sz="1690"/>
              <a:t>Descobrir novas palavras-chave (exemplo: agência de marketing digital em Turku)</a:t>
            </a:r>
            <a:endParaRPr sz="1690"/>
          </a:p>
          <a:p>
            <a:pPr marL="914400" lvl="0" indent="-335915" algn="l" rtl="0">
              <a:lnSpc>
                <a:spcPct val="115000"/>
              </a:lnSpc>
              <a:spcBef>
                <a:spcPts val="0"/>
              </a:spcBef>
              <a:spcAft>
                <a:spcPts val="0"/>
              </a:spcAft>
              <a:buSzPts val="1690"/>
              <a:buAutoNum type="arabicPeriod"/>
            </a:pPr>
            <a:r>
              <a:rPr lang="fi-FI" sz="1690"/>
              <a:t>Introduza produtos ou serviços estreitamente relacionados com a sua atividade (utilize vírgulas para separar as palavras-chave ou clique em Enter) e clique em "obter resultados"</a:t>
            </a:r>
            <a:endParaRPr sz="1690"/>
          </a:p>
          <a:p>
            <a:pPr marL="914400" lvl="0" indent="-335915" algn="l" rtl="0">
              <a:lnSpc>
                <a:spcPct val="115000"/>
              </a:lnSpc>
              <a:spcBef>
                <a:spcPts val="0"/>
              </a:spcBef>
              <a:spcAft>
                <a:spcPts val="0"/>
              </a:spcAft>
              <a:buSzPts val="1690"/>
              <a:buAutoNum type="arabicPeriod"/>
            </a:pPr>
            <a:r>
              <a:rPr lang="fi-FI" sz="1690"/>
              <a:t>Escolha as melhores ideias (= o maior número de pesquisas com uma quantidade razoável de concorrência) e utilize-as no seu conteúdo</a:t>
            </a:r>
            <a:endParaRPr sz="1690"/>
          </a:p>
          <a:p>
            <a:pPr marL="457200" lvl="0" indent="-335915" algn="l" rtl="0">
              <a:lnSpc>
                <a:spcPct val="115000"/>
              </a:lnSpc>
              <a:spcBef>
                <a:spcPts val="0"/>
              </a:spcBef>
              <a:spcAft>
                <a:spcPts val="0"/>
              </a:spcAft>
              <a:buClr>
                <a:schemeClr val="accent2"/>
              </a:buClr>
              <a:buSzPts val="1690"/>
              <a:buChar char="●"/>
            </a:pPr>
            <a:r>
              <a:rPr lang="fi-FI" sz="1690"/>
              <a:t>Ler instruções detalhadas da </a:t>
            </a:r>
            <a:r>
              <a:rPr lang="fi-FI" sz="1690" u="sng">
                <a:solidFill>
                  <a:schemeClr val="hlink"/>
                </a:solidFill>
                <a:hlinkClick r:id="rId5"/>
              </a:rPr>
              <a:t>Hubspot</a:t>
            </a:r>
            <a:endParaRPr sz="1690"/>
          </a:p>
        </p:txBody>
      </p:sp>
      <p:pic>
        <p:nvPicPr>
          <p:cNvPr id="358" name="Google Shape;358;g1e3465f16fc_1_168"/>
          <p:cNvPicPr preferRelativeResize="0"/>
          <p:nvPr/>
        </p:nvPicPr>
        <p:blipFill>
          <a:blip r:embed="rId6">
            <a:alphaModFix/>
          </a:blip>
          <a:stretch>
            <a:fillRect/>
          </a:stretch>
        </p:blipFill>
        <p:spPr>
          <a:xfrm>
            <a:off x="6269395" y="129957"/>
            <a:ext cx="3629775" cy="1796025"/>
          </a:xfrm>
          <a:prstGeom prst="rect">
            <a:avLst/>
          </a:prstGeom>
          <a:noFill/>
          <a:ln>
            <a:noFill/>
          </a:ln>
        </p:spPr>
      </p:pic>
      <p:pic>
        <p:nvPicPr>
          <p:cNvPr id="359" name="Google Shape;359;g1e3465f16fc_1_168"/>
          <p:cNvPicPr preferRelativeResize="0"/>
          <p:nvPr/>
        </p:nvPicPr>
        <p:blipFill>
          <a:blip r:embed="rId7">
            <a:alphaModFix/>
          </a:blip>
          <a:stretch>
            <a:fillRect/>
          </a:stretch>
        </p:blipFill>
        <p:spPr>
          <a:xfrm>
            <a:off x="7042875" y="1925986"/>
            <a:ext cx="4775125" cy="2431375"/>
          </a:xfrm>
          <a:prstGeom prst="rect">
            <a:avLst/>
          </a:prstGeom>
          <a:noFill/>
          <a:ln>
            <a:noFill/>
          </a:ln>
        </p:spPr>
      </p:pic>
      <p:pic>
        <p:nvPicPr>
          <p:cNvPr id="360" name="Google Shape;360;g1e3465f16fc_1_168"/>
          <p:cNvPicPr preferRelativeResize="0"/>
          <p:nvPr/>
        </p:nvPicPr>
        <p:blipFill>
          <a:blip r:embed="rId8">
            <a:alphaModFix/>
          </a:blip>
          <a:stretch>
            <a:fillRect/>
          </a:stretch>
        </p:blipFill>
        <p:spPr>
          <a:xfrm>
            <a:off x="7160550" y="4040826"/>
            <a:ext cx="4775124" cy="266052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1e3465f16fc_1_177"/>
          <p:cNvSpPr txBox="1">
            <a:spLocks noGrp="1"/>
          </p:cNvSpPr>
          <p:nvPr>
            <p:ph type="title"/>
          </p:nvPr>
        </p:nvSpPr>
        <p:spPr>
          <a:xfrm>
            <a:off x="838200" y="365125"/>
            <a:ext cx="5044800" cy="1325700"/>
          </a:xfrm>
          <a:prstGeom prst="rect">
            <a:avLst/>
          </a:prstGeom>
        </p:spPr>
        <p:txBody>
          <a:bodyPr spcFirstLastPara="1" wrap="square" lIns="91425" tIns="45700" rIns="91425" bIns="45700" anchor="b" anchorCtr="0">
            <a:normAutofit fontScale="90000"/>
          </a:bodyPr>
          <a:lstStyle/>
          <a:p>
            <a:pPr marL="0" lvl="0" indent="0" algn="l" rtl="0">
              <a:spcBef>
                <a:spcPts val="0"/>
              </a:spcBef>
              <a:spcAft>
                <a:spcPts val="0"/>
              </a:spcAft>
              <a:buNone/>
            </a:pPr>
            <a:r>
              <a:rPr lang="fi-FI"/>
              <a:t>Regras básicas para escrever conteúdos SEO</a:t>
            </a:r>
            <a:endParaRPr/>
          </a:p>
        </p:txBody>
      </p:sp>
      <p:sp>
        <p:nvSpPr>
          <p:cNvPr id="367" name="Google Shape;367;g1e3465f16fc_1_177"/>
          <p:cNvSpPr txBox="1">
            <a:spLocks noGrp="1"/>
          </p:cNvSpPr>
          <p:nvPr>
            <p:ph type="body" idx="1"/>
          </p:nvPr>
        </p:nvSpPr>
        <p:spPr>
          <a:xfrm>
            <a:off x="838200" y="1825625"/>
            <a:ext cx="6026700" cy="38745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r>
              <a:rPr lang="fi-FI" sz="1800" b="1">
                <a:solidFill>
                  <a:schemeClr val="dk1"/>
                </a:solidFill>
              </a:rPr>
              <a:t>3. Otimizar os cabeçalhos</a:t>
            </a:r>
            <a:endParaRPr sz="1800" b="1">
              <a:solidFill>
                <a:schemeClr val="dk1"/>
              </a:solidFill>
            </a:endParaRPr>
          </a:p>
          <a:p>
            <a:pPr marL="457200" lvl="0" indent="-335915" algn="l" rtl="0">
              <a:spcBef>
                <a:spcPts val="600"/>
              </a:spcBef>
              <a:spcAft>
                <a:spcPts val="0"/>
              </a:spcAft>
              <a:buClr>
                <a:schemeClr val="accent2"/>
              </a:buClr>
              <a:buSzPts val="1690"/>
              <a:buChar char="●"/>
            </a:pPr>
            <a:r>
              <a:rPr lang="fi-FI" sz="1800">
                <a:solidFill>
                  <a:schemeClr val="dk1"/>
                </a:solidFill>
              </a:rPr>
              <a:t>Utilize as melhores palavras-chave nos cabeçalhos e no conteúdo principal</a:t>
            </a:r>
            <a:endParaRPr sz="1800">
              <a:solidFill>
                <a:schemeClr val="dk1"/>
              </a:solidFill>
            </a:endParaRPr>
          </a:p>
          <a:p>
            <a:pPr marL="914400" lvl="1" indent="-335915" algn="l" rtl="0">
              <a:spcBef>
                <a:spcPts val="0"/>
              </a:spcBef>
              <a:spcAft>
                <a:spcPts val="0"/>
              </a:spcAft>
              <a:buSzPts val="1690"/>
              <a:buChar char="○"/>
            </a:pPr>
            <a:r>
              <a:rPr lang="fi-FI" sz="1600">
                <a:solidFill>
                  <a:schemeClr val="dk1"/>
                </a:solidFill>
              </a:rPr>
              <a:t>não usar </a:t>
            </a:r>
            <a:r>
              <a:rPr lang="fi-FI" sz="1600" u="sng">
                <a:solidFill>
                  <a:schemeClr val="hlink"/>
                </a:solidFill>
                <a:hlinkClick r:id="rId3"/>
              </a:rPr>
              <a:t>palavras-chave</a:t>
            </a:r>
            <a:r>
              <a:rPr lang="fi-FI" sz="1600">
                <a:solidFill>
                  <a:schemeClr val="dk1"/>
                </a:solidFill>
              </a:rPr>
              <a:t>! → escrever sempre para humanos</a:t>
            </a:r>
            <a:endParaRPr sz="16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Cabeçalhos (H1, H2, H3...)</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Apenas um H1 por página como título principal da página!</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Utilize outros cabeçalhos de forma sistemática, por exemplo, na tese à, o primeiro subtítulo é H2 e, sob o mesmo assunto, vem depois o H3 e talvez o H4, etc.</a:t>
            </a:r>
            <a:endParaRPr sz="1800">
              <a:solidFill>
                <a:schemeClr val="dk1"/>
              </a:solidFill>
            </a:endParaRPr>
          </a:p>
          <a:p>
            <a:pPr marL="457200" lvl="0" indent="-335915" algn="l" rtl="0">
              <a:spcBef>
                <a:spcPts val="0"/>
              </a:spcBef>
              <a:spcAft>
                <a:spcPts val="0"/>
              </a:spcAft>
              <a:buClr>
                <a:schemeClr val="accent2"/>
              </a:buClr>
              <a:buSzPts val="1690"/>
              <a:buChar char="●"/>
            </a:pPr>
            <a:r>
              <a:rPr lang="fi-FI" sz="1800">
                <a:solidFill>
                  <a:schemeClr val="dk1"/>
                </a:solidFill>
              </a:rPr>
              <a:t>Sites de pesquisa com extensões do Chrome:</a:t>
            </a:r>
            <a:endParaRPr sz="1800">
              <a:solidFill>
                <a:schemeClr val="dk1"/>
              </a:solidFill>
            </a:endParaRPr>
          </a:p>
          <a:p>
            <a:pPr marL="914400" lvl="1" indent="-335915" algn="l" rtl="0">
              <a:spcBef>
                <a:spcPts val="0"/>
              </a:spcBef>
              <a:spcAft>
                <a:spcPts val="0"/>
              </a:spcAft>
              <a:buSzPts val="1690"/>
              <a:buChar char="○"/>
            </a:pPr>
            <a:r>
              <a:rPr lang="fi-FI" sz="1800" u="sng">
                <a:solidFill>
                  <a:schemeClr val="hlink"/>
                </a:solidFill>
                <a:hlinkClick r:id="rId4"/>
              </a:rPr>
              <a:t>Meta SEO em 1 clique</a:t>
            </a:r>
            <a:endParaRPr sz="1800" u="sng">
              <a:solidFill>
                <a:schemeClr val="hlink"/>
              </a:solidFill>
            </a:endParaRPr>
          </a:p>
          <a:p>
            <a:pPr marL="914400" lvl="1" indent="-335915" algn="l" rtl="0">
              <a:spcBef>
                <a:spcPts val="0"/>
              </a:spcBef>
              <a:spcAft>
                <a:spcPts val="0"/>
              </a:spcAft>
              <a:buSzPts val="1690"/>
              <a:buChar char="○"/>
            </a:pPr>
            <a:r>
              <a:rPr lang="fi-FI" sz="1800" u="sng">
                <a:solidFill>
                  <a:schemeClr val="hlink"/>
                </a:solidFill>
                <a:hlinkClick r:id="rId5"/>
              </a:rPr>
              <a:t>Estatísticas de SEO abertas</a:t>
            </a:r>
            <a:endParaRPr sz="1690" b="1"/>
          </a:p>
        </p:txBody>
      </p:sp>
      <p:pic>
        <p:nvPicPr>
          <p:cNvPr id="368" name="Google Shape;368;g1e3465f16fc_1_177"/>
          <p:cNvPicPr preferRelativeResize="0"/>
          <p:nvPr/>
        </p:nvPicPr>
        <p:blipFill>
          <a:blip r:embed="rId6">
            <a:alphaModFix/>
          </a:blip>
          <a:stretch>
            <a:fillRect/>
          </a:stretch>
        </p:blipFill>
        <p:spPr>
          <a:xfrm>
            <a:off x="7018800" y="152400"/>
            <a:ext cx="5020801" cy="2263206"/>
          </a:xfrm>
          <a:prstGeom prst="rect">
            <a:avLst/>
          </a:prstGeom>
          <a:noFill/>
          <a:ln>
            <a:noFill/>
          </a:ln>
        </p:spPr>
      </p:pic>
      <p:pic>
        <p:nvPicPr>
          <p:cNvPr id="369" name="Google Shape;369;g1e3465f16fc_1_177"/>
          <p:cNvPicPr preferRelativeResize="0"/>
          <p:nvPr/>
        </p:nvPicPr>
        <p:blipFill>
          <a:blip r:embed="rId7">
            <a:alphaModFix/>
          </a:blip>
          <a:stretch>
            <a:fillRect/>
          </a:stretch>
        </p:blipFill>
        <p:spPr>
          <a:xfrm>
            <a:off x="7391286" y="2504850"/>
            <a:ext cx="4648314" cy="2065925"/>
          </a:xfrm>
          <a:prstGeom prst="rect">
            <a:avLst/>
          </a:prstGeom>
          <a:noFill/>
          <a:ln>
            <a:noFill/>
          </a:ln>
        </p:spPr>
      </p:pic>
      <p:pic>
        <p:nvPicPr>
          <p:cNvPr id="370" name="Google Shape;370;g1e3465f16fc_1_177"/>
          <p:cNvPicPr preferRelativeResize="0"/>
          <p:nvPr/>
        </p:nvPicPr>
        <p:blipFill>
          <a:blip r:embed="rId8">
            <a:alphaModFix/>
          </a:blip>
          <a:stretch>
            <a:fillRect/>
          </a:stretch>
        </p:blipFill>
        <p:spPr>
          <a:xfrm>
            <a:off x="8075838" y="4660025"/>
            <a:ext cx="3963775" cy="19787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1e3465f16fc_1_191"/>
          <p:cNvSpPr txBox="1">
            <a:spLocks noGrp="1"/>
          </p:cNvSpPr>
          <p:nvPr>
            <p:ph type="title"/>
          </p:nvPr>
        </p:nvSpPr>
        <p:spPr>
          <a:xfrm>
            <a:off x="838200" y="152400"/>
            <a:ext cx="5044800" cy="1325700"/>
          </a:xfrm>
          <a:prstGeom prst="rect">
            <a:avLst/>
          </a:prstGeom>
        </p:spPr>
        <p:txBody>
          <a:bodyPr spcFirstLastPara="1" wrap="square" lIns="91425" tIns="45700" rIns="91425" bIns="45700" anchor="b" anchorCtr="0">
            <a:normAutofit fontScale="90000"/>
          </a:bodyPr>
          <a:lstStyle/>
          <a:p>
            <a:pPr marL="0" lvl="0" indent="0" algn="l" rtl="0">
              <a:spcBef>
                <a:spcPts val="0"/>
              </a:spcBef>
              <a:spcAft>
                <a:spcPts val="0"/>
              </a:spcAft>
              <a:buNone/>
            </a:pPr>
            <a:r>
              <a:rPr lang="fi-FI"/>
              <a:t>Regras básicas para escrever conteúdos SEO</a:t>
            </a:r>
            <a:endParaRPr/>
          </a:p>
        </p:txBody>
      </p:sp>
      <p:sp>
        <p:nvSpPr>
          <p:cNvPr id="377" name="Google Shape;377;g1e3465f16fc_1_191"/>
          <p:cNvSpPr txBox="1">
            <a:spLocks noGrp="1"/>
          </p:cNvSpPr>
          <p:nvPr>
            <p:ph type="body" idx="1"/>
          </p:nvPr>
        </p:nvSpPr>
        <p:spPr>
          <a:xfrm>
            <a:off x="590600" y="1600575"/>
            <a:ext cx="6607800" cy="3874500"/>
          </a:xfrm>
          <a:prstGeom prst="rect">
            <a:avLst/>
          </a:prstGeom>
        </p:spPr>
        <p:txBody>
          <a:bodyPr spcFirstLastPara="1" wrap="square" lIns="91425" tIns="45700" rIns="91425" bIns="45700" anchor="t" anchorCtr="0">
            <a:noAutofit/>
          </a:bodyPr>
          <a:lstStyle/>
          <a:p>
            <a:pPr marL="0" lvl="0" indent="0" algn="l" rtl="0">
              <a:lnSpc>
                <a:spcPct val="70000"/>
              </a:lnSpc>
              <a:spcBef>
                <a:spcPts val="0"/>
              </a:spcBef>
              <a:spcAft>
                <a:spcPts val="0"/>
              </a:spcAft>
              <a:buSzPts val="1018"/>
              <a:buNone/>
            </a:pPr>
            <a:r>
              <a:rPr lang="fi-FI" sz="1580" b="1">
                <a:solidFill>
                  <a:schemeClr val="dk1"/>
                </a:solidFill>
              </a:rPr>
              <a:t>4. Conteúdo de alta qualidade</a:t>
            </a:r>
            <a:endParaRPr sz="1580" b="1">
              <a:solidFill>
                <a:schemeClr val="dk1"/>
              </a:solidFill>
            </a:endParaRPr>
          </a:p>
          <a:p>
            <a:pPr marL="457200" lvl="0" indent="-334216" algn="l" rtl="0">
              <a:lnSpc>
                <a:spcPct val="70000"/>
              </a:lnSpc>
              <a:spcBef>
                <a:spcPts val="600"/>
              </a:spcBef>
              <a:spcAft>
                <a:spcPts val="0"/>
              </a:spcAft>
              <a:buClr>
                <a:schemeClr val="accent2"/>
              </a:buClr>
              <a:buSzPts val="1663"/>
              <a:buChar char="●"/>
            </a:pPr>
            <a:r>
              <a:rPr lang="fi-FI" sz="1580">
                <a:solidFill>
                  <a:schemeClr val="dk1"/>
                </a:solidFill>
              </a:rPr>
              <a:t>Escrever conteúdos longos, informativos, únicos e de alta qualidade para o seu público-alvo</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Como é que os pode ajudar?</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O que é que eles procuram?</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Quais são os seus problemas?</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Utilize o seu próprio texto, não copie e cole nada!</a:t>
            </a:r>
            <a:endParaRPr sz="1580">
              <a:solidFill>
                <a:schemeClr val="dk1"/>
              </a:solidFill>
            </a:endParaRPr>
          </a:p>
          <a:p>
            <a:pPr marL="457200" lvl="0" indent="-334216" algn="l" rtl="0">
              <a:lnSpc>
                <a:spcPct val="70000"/>
              </a:lnSpc>
              <a:spcBef>
                <a:spcPts val="0"/>
              </a:spcBef>
              <a:spcAft>
                <a:spcPts val="0"/>
              </a:spcAft>
              <a:buClr>
                <a:schemeClr val="accent2"/>
              </a:buClr>
              <a:buSzPts val="1663"/>
              <a:buChar char="●"/>
            </a:pPr>
            <a:r>
              <a:rPr lang="fi-FI" sz="1580">
                <a:solidFill>
                  <a:schemeClr val="dk1"/>
                </a:solidFill>
              </a:rPr>
              <a:t>500 - 1000 palavras por página → tornar o texto digitalizável e de fácil leitura</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utilizar cabeçalhos, </a:t>
            </a:r>
            <a:r>
              <a:rPr lang="fi-FI" sz="1580" u="sng">
                <a:solidFill>
                  <a:schemeClr val="hlink"/>
                </a:solidFill>
                <a:hlinkClick r:id="rId3"/>
              </a:rPr>
              <a:t>etiquetas de ancoragem </a:t>
            </a:r>
            <a:r>
              <a:rPr lang="fi-FI" sz="1580">
                <a:solidFill>
                  <a:schemeClr val="dk1"/>
                </a:solidFill>
              </a:rPr>
              <a:t>e </a:t>
            </a:r>
            <a:r>
              <a:rPr lang="fi-FI" sz="1580" u="sng">
                <a:solidFill>
                  <a:schemeClr val="hlink"/>
                </a:solidFill>
                <a:hlinkClick r:id="rId4"/>
              </a:rPr>
              <a:t>ligações internas</a:t>
            </a:r>
            <a:r>
              <a:rPr lang="fi-FI" sz="1580">
                <a:solidFill>
                  <a:schemeClr val="dk1"/>
                </a:solidFill>
              </a:rPr>
              <a:t>, listas, imagens, vídeos, tabelas, etc.</a:t>
            </a:r>
            <a:endParaRPr sz="1580">
              <a:solidFill>
                <a:schemeClr val="dk1"/>
              </a:solidFill>
            </a:endParaRPr>
          </a:p>
          <a:p>
            <a:pPr marL="457200" lvl="0" indent="-334216" algn="l" rtl="0">
              <a:lnSpc>
                <a:spcPct val="70000"/>
              </a:lnSpc>
              <a:spcBef>
                <a:spcPts val="0"/>
              </a:spcBef>
              <a:spcAft>
                <a:spcPts val="0"/>
              </a:spcAft>
              <a:buClr>
                <a:schemeClr val="accent2"/>
              </a:buClr>
              <a:buSzPts val="1663"/>
              <a:buChar char="●"/>
            </a:pPr>
            <a:r>
              <a:rPr lang="fi-FI" sz="1580">
                <a:solidFill>
                  <a:schemeClr val="dk1"/>
                </a:solidFill>
              </a:rPr>
              <a:t>Não se esqueça de acrescentar </a:t>
            </a:r>
            <a:r>
              <a:rPr lang="fi-FI" sz="1580" b="1">
                <a:solidFill>
                  <a:schemeClr val="dk1"/>
                </a:solidFill>
              </a:rPr>
              <a:t>a palavra-chave mais importante sobre o assunto </a:t>
            </a:r>
            <a:r>
              <a:rPr lang="fi-FI" sz="1580">
                <a:solidFill>
                  <a:schemeClr val="dk1"/>
                </a:solidFill>
              </a:rPr>
              <a:t>nos cabeçalhos e algures no texto</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utilizar também outras palavras-chave relacionadas (por exemplo, publicidade em vídeo à vídeo marketing, vídeo, anúncios em vídeo)</a:t>
            </a:r>
            <a:endParaRPr sz="1580">
              <a:solidFill>
                <a:schemeClr val="dk1"/>
              </a:solidFill>
            </a:endParaRPr>
          </a:p>
          <a:p>
            <a:pPr marL="914400" lvl="1" indent="-334216" algn="l" rtl="0">
              <a:lnSpc>
                <a:spcPct val="70000"/>
              </a:lnSpc>
              <a:spcBef>
                <a:spcPts val="0"/>
              </a:spcBef>
              <a:spcAft>
                <a:spcPts val="0"/>
              </a:spcAft>
              <a:buSzPts val="1663"/>
              <a:buChar char="○"/>
            </a:pPr>
            <a:r>
              <a:rPr lang="fi-FI" sz="1580">
                <a:solidFill>
                  <a:schemeClr val="dk1"/>
                </a:solidFill>
              </a:rPr>
              <a:t>otimizar cada página para um tema, não utilizar todas as palavras-chave possíveis da sua empresa em todas as páginas (conceber a estrutura do sítio Web de modo a que cada serviço/produto esteja na sua própria página, ver primeira imagem à direita)</a:t>
            </a:r>
            <a:endParaRPr sz="1765" b="1">
              <a:solidFill>
                <a:schemeClr val="dk1"/>
              </a:solidFill>
            </a:endParaRPr>
          </a:p>
        </p:txBody>
      </p:sp>
      <p:pic>
        <p:nvPicPr>
          <p:cNvPr id="378" name="Google Shape;378;g1e3465f16fc_1_191"/>
          <p:cNvPicPr preferRelativeResize="0"/>
          <p:nvPr/>
        </p:nvPicPr>
        <p:blipFill>
          <a:blip r:embed="rId5">
            <a:alphaModFix/>
          </a:blip>
          <a:stretch>
            <a:fillRect/>
          </a:stretch>
        </p:blipFill>
        <p:spPr>
          <a:xfrm>
            <a:off x="7350900" y="152400"/>
            <a:ext cx="4688701" cy="2273122"/>
          </a:xfrm>
          <a:prstGeom prst="rect">
            <a:avLst/>
          </a:prstGeom>
          <a:noFill/>
          <a:ln>
            <a:noFill/>
          </a:ln>
        </p:spPr>
      </p:pic>
      <p:pic>
        <p:nvPicPr>
          <p:cNvPr id="379" name="Google Shape;379;g1e3465f16fc_1_191"/>
          <p:cNvPicPr preferRelativeResize="0"/>
          <p:nvPr/>
        </p:nvPicPr>
        <p:blipFill>
          <a:blip r:embed="rId6">
            <a:alphaModFix/>
          </a:blip>
          <a:stretch>
            <a:fillRect/>
          </a:stretch>
        </p:blipFill>
        <p:spPr>
          <a:xfrm>
            <a:off x="7350900" y="2414284"/>
            <a:ext cx="4688701" cy="2029438"/>
          </a:xfrm>
          <a:prstGeom prst="rect">
            <a:avLst/>
          </a:prstGeom>
          <a:noFill/>
          <a:ln>
            <a:noFill/>
          </a:ln>
        </p:spPr>
      </p:pic>
      <p:pic>
        <p:nvPicPr>
          <p:cNvPr id="380" name="Google Shape;380;g1e3465f16fc_1_191"/>
          <p:cNvPicPr preferRelativeResize="0"/>
          <p:nvPr/>
        </p:nvPicPr>
        <p:blipFill>
          <a:blip r:embed="rId7">
            <a:alphaModFix/>
          </a:blip>
          <a:stretch>
            <a:fillRect/>
          </a:stretch>
        </p:blipFill>
        <p:spPr>
          <a:xfrm>
            <a:off x="7517650" y="4359035"/>
            <a:ext cx="4021737" cy="1945840"/>
          </a:xfrm>
          <a:prstGeom prst="rect">
            <a:avLst/>
          </a:prstGeom>
          <a:noFill/>
          <a:ln>
            <a:noFill/>
          </a:ln>
        </p:spPr>
      </p:pic>
      <p:sp>
        <p:nvSpPr>
          <p:cNvPr id="381" name="Google Shape;381;g1e3465f16fc_1_191"/>
          <p:cNvSpPr txBox="1"/>
          <p:nvPr/>
        </p:nvSpPr>
        <p:spPr>
          <a:xfrm>
            <a:off x="7350900" y="6304875"/>
            <a:ext cx="7782000" cy="384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fi-FI" sz="1300" u="sng">
                <a:solidFill>
                  <a:schemeClr val="hlink"/>
                </a:solidFill>
                <a:hlinkClick r:id="rId8"/>
              </a:rPr>
              <a:t>https://www.videolle.fi/en/video-production/advertising-video</a:t>
            </a:r>
            <a:endParaRPr sz="1300" u="sng">
              <a:solidFill>
                <a:schemeClr val="hlink"/>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g1e3465f16fc_1_209"/>
          <p:cNvSpPr txBox="1">
            <a:spLocks noGrp="1"/>
          </p:cNvSpPr>
          <p:nvPr>
            <p:ph type="title"/>
          </p:nvPr>
        </p:nvSpPr>
        <p:spPr>
          <a:xfrm>
            <a:off x="838200" y="152400"/>
            <a:ext cx="9153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Regras básicas para escrever conteúdos SEO</a:t>
            </a:r>
            <a:endParaRPr/>
          </a:p>
        </p:txBody>
      </p:sp>
      <p:sp>
        <p:nvSpPr>
          <p:cNvPr id="388" name="Google Shape;388;g1e3465f16fc_1_209"/>
          <p:cNvSpPr txBox="1">
            <a:spLocks noGrp="1"/>
          </p:cNvSpPr>
          <p:nvPr>
            <p:ph type="body" idx="1"/>
          </p:nvPr>
        </p:nvSpPr>
        <p:spPr>
          <a:xfrm>
            <a:off x="590600" y="1600575"/>
            <a:ext cx="10631100" cy="3874500"/>
          </a:xfrm>
          <a:prstGeom prst="rect">
            <a:avLst/>
          </a:prstGeom>
        </p:spPr>
        <p:txBody>
          <a:bodyPr spcFirstLastPara="1" wrap="square" lIns="91425" tIns="45700" rIns="91425" bIns="45700" anchor="t" anchorCtr="0">
            <a:noAutofit/>
          </a:bodyPr>
          <a:lstStyle/>
          <a:p>
            <a:pPr marL="0" lvl="0" indent="0" algn="l" rtl="0">
              <a:lnSpc>
                <a:spcPts val="2800"/>
              </a:lnSpc>
              <a:spcBef>
                <a:spcPts val="0"/>
              </a:spcBef>
              <a:spcAft>
                <a:spcPts val="0"/>
              </a:spcAft>
              <a:buNone/>
            </a:pPr>
            <a:r>
              <a:rPr lang="fi-FI" sz="2080" b="1" dirty="0">
                <a:solidFill>
                  <a:schemeClr val="dk1"/>
                </a:solidFill>
              </a:rPr>
              <a:t>5. Ligações a sítios de elevada qualidade</a:t>
            </a:r>
            <a:endParaRPr sz="2080" b="1" dirty="0">
              <a:solidFill>
                <a:schemeClr val="dk1"/>
              </a:solidFill>
            </a:endParaRPr>
          </a:p>
          <a:p>
            <a:pPr marL="457200" lvl="0" indent="-365966" algn="l" rtl="0">
              <a:lnSpc>
                <a:spcPts val="2800"/>
              </a:lnSpc>
              <a:spcBef>
                <a:spcPts val="600"/>
              </a:spcBef>
              <a:spcAft>
                <a:spcPts val="0"/>
              </a:spcAft>
              <a:buClr>
                <a:schemeClr val="accent2"/>
              </a:buClr>
              <a:buSzPts val="2163"/>
              <a:buChar char="●"/>
            </a:pPr>
            <a:r>
              <a:rPr lang="fi-FI" sz="2080" dirty="0">
                <a:solidFill>
                  <a:schemeClr val="dk1"/>
                </a:solidFill>
              </a:rPr>
              <a:t>Utilizar ligações para mostrar a origem da informação</a:t>
            </a:r>
            <a:endParaRPr sz="2080" dirty="0">
              <a:solidFill>
                <a:schemeClr val="dk1"/>
              </a:solidFill>
            </a:endParaRPr>
          </a:p>
          <a:p>
            <a:pPr marL="457200" lvl="0" indent="-365966" algn="l" rtl="0">
              <a:lnSpc>
                <a:spcPts val="2800"/>
              </a:lnSpc>
              <a:spcBef>
                <a:spcPts val="0"/>
              </a:spcBef>
              <a:spcAft>
                <a:spcPts val="0"/>
              </a:spcAft>
              <a:buClr>
                <a:schemeClr val="accent2"/>
              </a:buClr>
              <a:buSzPts val="2163"/>
              <a:buChar char="●"/>
            </a:pPr>
            <a:r>
              <a:rPr lang="fi-FI" sz="2080" dirty="0">
                <a:solidFill>
                  <a:schemeClr val="dk1"/>
                </a:solidFill>
              </a:rPr>
              <a:t>Utilizar apenas sítios de elevada qualidade (os maiores especialistas no assunto)</a:t>
            </a:r>
            <a:endParaRPr sz="2080" dirty="0">
              <a:solidFill>
                <a:schemeClr val="dk1"/>
              </a:solidFill>
            </a:endParaRPr>
          </a:p>
          <a:p>
            <a:pPr marL="914400" lvl="1" indent="-365966" algn="l" rtl="0">
              <a:lnSpc>
                <a:spcPts val="2800"/>
              </a:lnSpc>
              <a:spcBef>
                <a:spcPts val="0"/>
              </a:spcBef>
              <a:spcAft>
                <a:spcPts val="0"/>
              </a:spcAft>
              <a:buSzPts val="2163"/>
              <a:buChar char="○"/>
            </a:pPr>
            <a:r>
              <a:rPr lang="fi-FI" sz="2080" dirty="0">
                <a:solidFill>
                  <a:schemeClr val="dk1"/>
                </a:solidFill>
              </a:rPr>
              <a:t>Se criar uma hiperligação para um sítio que contenha spam, o Google considera que o seu sítio também contém spam</a:t>
            </a:r>
            <a:endParaRPr sz="2080" dirty="0">
              <a:solidFill>
                <a:schemeClr val="dk1"/>
              </a:solidFill>
            </a:endParaRPr>
          </a:p>
          <a:p>
            <a:pPr marL="457200" lvl="0" indent="-365966" algn="l" rtl="0">
              <a:lnSpc>
                <a:spcPts val="2800"/>
              </a:lnSpc>
              <a:spcBef>
                <a:spcPts val="0"/>
              </a:spcBef>
              <a:spcAft>
                <a:spcPts val="0"/>
              </a:spcAft>
              <a:buClr>
                <a:schemeClr val="accent2"/>
              </a:buClr>
              <a:buSzPts val="2163"/>
              <a:buChar char="●"/>
            </a:pPr>
            <a:r>
              <a:rPr lang="fi-FI" sz="2080" dirty="0">
                <a:solidFill>
                  <a:schemeClr val="dk1"/>
                </a:solidFill>
              </a:rPr>
              <a:t>O objetivo geral dos motores de busca é </a:t>
            </a:r>
            <a:r>
              <a:rPr lang="fi-FI" sz="2080" b="1" dirty="0">
                <a:solidFill>
                  <a:schemeClr val="dk1"/>
                </a:solidFill>
              </a:rPr>
              <a:t>tornar a informação de qualidade universalmente disponível. </a:t>
            </a:r>
            <a:endParaRPr sz="2080" b="1" dirty="0">
              <a:solidFill>
                <a:schemeClr val="dk1"/>
              </a:solidFill>
            </a:endParaRPr>
          </a:p>
          <a:p>
            <a:pPr marL="914400" lvl="1" indent="-365966" algn="l" rtl="0">
              <a:lnSpc>
                <a:spcPts val="2800"/>
              </a:lnSpc>
              <a:spcBef>
                <a:spcPts val="0"/>
              </a:spcBef>
              <a:spcAft>
                <a:spcPts val="0"/>
              </a:spcAft>
              <a:buSzPts val="2163"/>
              <a:buChar char="○"/>
            </a:pPr>
            <a:r>
              <a:rPr lang="fi-FI" sz="2080" dirty="0">
                <a:solidFill>
                  <a:schemeClr val="dk1"/>
                </a:solidFill>
              </a:rPr>
              <a:t>Quando estabelece ligações a bons sítios, mostra aos motores de busca que está ligado a outros sítios e que obtém as suas informações de sítios úteis.</a:t>
            </a:r>
            <a:endParaRPr sz="2080" dirty="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g1e3465f16fc_1_220"/>
          <p:cNvSpPr txBox="1">
            <a:spLocks noGrp="1"/>
          </p:cNvSpPr>
          <p:nvPr>
            <p:ph type="title"/>
          </p:nvPr>
        </p:nvSpPr>
        <p:spPr>
          <a:xfrm>
            <a:off x="838200" y="152400"/>
            <a:ext cx="6361632" cy="1325700"/>
          </a:xfrm>
          <a:prstGeom prst="rect">
            <a:avLst/>
          </a:prstGeom>
        </p:spPr>
        <p:txBody>
          <a:bodyPr spcFirstLastPara="1" wrap="square" lIns="91425" tIns="45700" rIns="91425" bIns="45700" anchor="b" anchorCtr="0">
            <a:normAutofit fontScale="90000"/>
          </a:bodyPr>
          <a:lstStyle/>
          <a:p>
            <a:pPr marL="0" lvl="0" indent="0" algn="l" rtl="0">
              <a:spcBef>
                <a:spcPts val="0"/>
              </a:spcBef>
              <a:spcAft>
                <a:spcPts val="0"/>
              </a:spcAft>
              <a:buNone/>
            </a:pPr>
            <a:r>
              <a:rPr lang="fi-FI" dirty="0"/>
              <a:t>Regras básicas para escrever conteúdos SEO</a:t>
            </a:r>
            <a:endParaRPr dirty="0"/>
          </a:p>
        </p:txBody>
      </p:sp>
      <p:sp>
        <p:nvSpPr>
          <p:cNvPr id="395" name="Google Shape;395;g1e3465f16fc_1_220"/>
          <p:cNvSpPr txBox="1">
            <a:spLocks noGrp="1"/>
          </p:cNvSpPr>
          <p:nvPr>
            <p:ph type="body" idx="1"/>
          </p:nvPr>
        </p:nvSpPr>
        <p:spPr>
          <a:xfrm>
            <a:off x="590600" y="1600575"/>
            <a:ext cx="5899200" cy="3874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sz="2000" b="1">
                <a:solidFill>
                  <a:schemeClr val="dk1"/>
                </a:solidFill>
              </a:rPr>
              <a:t>6. Utilizar tipos de conteúdo variados</a:t>
            </a:r>
            <a:endParaRPr sz="2000" b="1">
              <a:solidFill>
                <a:schemeClr val="dk1"/>
              </a:solidFill>
            </a:endParaRPr>
          </a:p>
          <a:p>
            <a:pPr marL="457200" lvl="0" indent="-346916" algn="l" rtl="0">
              <a:spcBef>
                <a:spcPts val="600"/>
              </a:spcBef>
              <a:spcAft>
                <a:spcPts val="0"/>
              </a:spcAft>
              <a:buClr>
                <a:schemeClr val="accent2"/>
              </a:buClr>
              <a:buSzPts val="1863"/>
              <a:buChar char="●"/>
            </a:pPr>
            <a:r>
              <a:rPr lang="fi-FI" sz="2000">
                <a:solidFill>
                  <a:schemeClr val="dk1"/>
                </a:solidFill>
              </a:rPr>
              <a:t>Utilizar outros tipos de suportes (vídeos, imagens, infografias) para apoiar e desenvolver as informações no texto e maximizar a classificação também nos resultados de pesquisa de imagens e vídeos.</a:t>
            </a:r>
            <a:endParaRPr sz="1779" b="1">
              <a:solidFill>
                <a:schemeClr val="dk1"/>
              </a:solidFill>
            </a:endParaRPr>
          </a:p>
        </p:txBody>
      </p:sp>
      <p:pic>
        <p:nvPicPr>
          <p:cNvPr id="396" name="Google Shape;396;g1e3465f16fc_1_220"/>
          <p:cNvPicPr preferRelativeResize="0"/>
          <p:nvPr/>
        </p:nvPicPr>
        <p:blipFill>
          <a:blip r:embed="rId3">
            <a:alphaModFix/>
          </a:blip>
          <a:stretch>
            <a:fillRect/>
          </a:stretch>
        </p:blipFill>
        <p:spPr>
          <a:xfrm>
            <a:off x="3297401" y="3429000"/>
            <a:ext cx="3192399" cy="3114225"/>
          </a:xfrm>
          <a:prstGeom prst="rect">
            <a:avLst/>
          </a:prstGeom>
          <a:noFill/>
          <a:ln>
            <a:noFill/>
          </a:ln>
        </p:spPr>
      </p:pic>
      <p:pic>
        <p:nvPicPr>
          <p:cNvPr id="397" name="Google Shape;397;g1e3465f16fc_1_220"/>
          <p:cNvPicPr preferRelativeResize="0"/>
          <p:nvPr/>
        </p:nvPicPr>
        <p:blipFill>
          <a:blip r:embed="rId4">
            <a:alphaModFix/>
          </a:blip>
          <a:stretch>
            <a:fillRect/>
          </a:stretch>
        </p:blipFill>
        <p:spPr>
          <a:xfrm>
            <a:off x="7450475" y="985375"/>
            <a:ext cx="4261925" cy="537024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g1e3465f16fc_1_234"/>
          <p:cNvSpPr txBox="1">
            <a:spLocks noGrp="1"/>
          </p:cNvSpPr>
          <p:nvPr>
            <p:ph type="title"/>
          </p:nvPr>
        </p:nvSpPr>
        <p:spPr>
          <a:xfrm>
            <a:off x="838199" y="152400"/>
            <a:ext cx="7758869"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Regras básicas para escrever conteúdos SEO</a:t>
            </a:r>
            <a:endParaRPr dirty="0"/>
          </a:p>
        </p:txBody>
      </p:sp>
      <p:sp>
        <p:nvSpPr>
          <p:cNvPr id="404" name="Google Shape;404;g1e3465f16fc_1_234"/>
          <p:cNvSpPr txBox="1">
            <a:spLocks noGrp="1"/>
          </p:cNvSpPr>
          <p:nvPr>
            <p:ph type="body" idx="1"/>
          </p:nvPr>
        </p:nvSpPr>
        <p:spPr>
          <a:xfrm>
            <a:off x="590600" y="1600575"/>
            <a:ext cx="10797600" cy="3874500"/>
          </a:xfrm>
          <a:prstGeom prst="rect">
            <a:avLst/>
          </a:prstGeom>
        </p:spPr>
        <p:txBody>
          <a:bodyPr spcFirstLastPara="1" wrap="square" lIns="91425" tIns="45700" rIns="91425" bIns="45700" anchor="t" anchorCtr="0">
            <a:noAutofit/>
          </a:bodyPr>
          <a:lstStyle/>
          <a:p>
            <a:pPr marL="0" lvl="0" indent="0" algn="l" rtl="0">
              <a:lnSpc>
                <a:spcPts val="1900"/>
              </a:lnSpc>
              <a:spcBef>
                <a:spcPts val="0"/>
              </a:spcBef>
              <a:spcAft>
                <a:spcPts val="0"/>
              </a:spcAft>
              <a:buNone/>
            </a:pPr>
            <a:r>
              <a:rPr lang="fi-FI" sz="1400" b="1" dirty="0">
                <a:solidFill>
                  <a:schemeClr val="dk1"/>
                </a:solidFill>
              </a:rPr>
              <a:t>7. Escrever o meta-título e a descrição</a:t>
            </a:r>
            <a:endParaRPr sz="1400" b="1" dirty="0">
              <a:solidFill>
                <a:schemeClr val="dk1"/>
              </a:solidFill>
            </a:endParaRPr>
          </a:p>
          <a:p>
            <a:pPr marL="457200" lvl="0" indent="-346916" algn="l" rtl="0">
              <a:lnSpc>
                <a:spcPts val="1900"/>
              </a:lnSpc>
              <a:spcBef>
                <a:spcPts val="600"/>
              </a:spcBef>
              <a:spcAft>
                <a:spcPts val="0"/>
              </a:spcAft>
              <a:buClr>
                <a:schemeClr val="accent2"/>
              </a:buClr>
              <a:buSzPts val="1863"/>
              <a:buChar char="●"/>
            </a:pPr>
            <a:r>
              <a:rPr lang="fi-FI" sz="1400" dirty="0">
                <a:solidFill>
                  <a:schemeClr val="dk1"/>
                </a:solidFill>
              </a:rPr>
              <a:t>As etiquetas de título e as meta descrições são pedaços de código HTML no cabeçalho de uma página Web.</a:t>
            </a:r>
            <a:endParaRPr sz="1400" dirty="0">
              <a:solidFill>
                <a:schemeClr val="dk1"/>
              </a:solidFill>
            </a:endParaRPr>
          </a:p>
          <a:p>
            <a:pPr marL="457200" lvl="0" indent="-346916" algn="l" rtl="0">
              <a:lnSpc>
                <a:spcPts val="1900"/>
              </a:lnSpc>
              <a:spcBef>
                <a:spcPts val="0"/>
              </a:spcBef>
              <a:spcAft>
                <a:spcPts val="0"/>
              </a:spcAft>
              <a:buClr>
                <a:schemeClr val="accent2"/>
              </a:buClr>
              <a:buSzPts val="1863"/>
              <a:buChar char="●"/>
            </a:pPr>
            <a:r>
              <a:rPr lang="fi-FI" sz="1400" dirty="0">
                <a:solidFill>
                  <a:schemeClr val="dk1"/>
                </a:solidFill>
              </a:rPr>
              <a:t>Ajudam </a:t>
            </a:r>
            <a:r>
              <a:rPr lang="fi-FI" sz="1400" b="1" dirty="0">
                <a:solidFill>
                  <a:schemeClr val="dk1"/>
                </a:solidFill>
              </a:rPr>
              <a:t>os motores de busca a compreender o conteúdo de uma página.</a:t>
            </a:r>
            <a:endParaRPr sz="1400" b="1" dirty="0">
              <a:solidFill>
                <a:schemeClr val="dk1"/>
              </a:solidFill>
            </a:endParaRPr>
          </a:p>
          <a:p>
            <a:pPr marL="457200" lvl="0" indent="-346916" algn="l" rtl="0">
              <a:lnSpc>
                <a:spcPts val="1900"/>
              </a:lnSpc>
              <a:spcBef>
                <a:spcPts val="0"/>
              </a:spcBef>
              <a:spcAft>
                <a:spcPts val="0"/>
              </a:spcAft>
              <a:buClr>
                <a:schemeClr val="accent2"/>
              </a:buClr>
              <a:buSzPts val="1863"/>
              <a:buChar char="●"/>
            </a:pPr>
            <a:r>
              <a:rPr lang="fi-FI" sz="1400" dirty="0">
                <a:solidFill>
                  <a:schemeClr val="dk1"/>
                </a:solidFill>
              </a:rPr>
              <a:t>A etiqueta de título e a meta descrição de uma página são normalmente apresentadas sempre que essa página aparece nos resultados dos motores de busca.</a:t>
            </a:r>
            <a:endParaRPr sz="1400" dirty="0">
              <a:solidFill>
                <a:schemeClr val="dk1"/>
              </a:solidFill>
            </a:endParaRPr>
          </a:p>
          <a:p>
            <a:pPr marL="457200" lvl="0" indent="-346916" algn="l" rtl="0">
              <a:lnSpc>
                <a:spcPts val="1900"/>
              </a:lnSpc>
              <a:spcBef>
                <a:spcPts val="0"/>
              </a:spcBef>
              <a:spcAft>
                <a:spcPts val="0"/>
              </a:spcAft>
              <a:buClr>
                <a:schemeClr val="accent2"/>
              </a:buClr>
              <a:buSzPts val="1863"/>
              <a:buChar char="●"/>
            </a:pPr>
            <a:r>
              <a:rPr lang="fi-FI" sz="1400" dirty="0">
                <a:solidFill>
                  <a:schemeClr val="dk1"/>
                </a:solidFill>
              </a:rPr>
              <a:t>As meta tags bem escritas e convincentes podem atrair mais utilizadores a clicar no seu sítio Web a partir dos resultados do motor de busca.</a:t>
            </a:r>
            <a:endParaRPr sz="1400" dirty="0">
              <a:solidFill>
                <a:schemeClr val="dk1"/>
              </a:solidFill>
            </a:endParaRPr>
          </a:p>
          <a:p>
            <a:pPr marL="457200" lvl="0" indent="-346916" algn="l" rtl="0">
              <a:lnSpc>
                <a:spcPts val="1900"/>
              </a:lnSpc>
              <a:spcBef>
                <a:spcPts val="0"/>
              </a:spcBef>
              <a:spcAft>
                <a:spcPts val="0"/>
              </a:spcAft>
              <a:buClr>
                <a:schemeClr val="accent2"/>
              </a:buClr>
              <a:buSzPts val="1863"/>
              <a:buChar char="●"/>
            </a:pPr>
            <a:r>
              <a:rPr lang="fi-FI" sz="1400" dirty="0">
                <a:solidFill>
                  <a:schemeClr val="dk1"/>
                </a:solidFill>
              </a:rPr>
              <a:t>Comprimento do título: </a:t>
            </a:r>
            <a:r>
              <a:rPr lang="fi-FI" sz="1400" b="1" dirty="0">
                <a:solidFill>
                  <a:schemeClr val="dk1"/>
                </a:solidFill>
              </a:rPr>
              <a:t>55-60 caracteres</a:t>
            </a:r>
            <a:endParaRPr sz="1400" b="1"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Escolha um título que se leia naturalmente e que comunique eficazmente o tópico do conteúdo da página.</a:t>
            </a:r>
            <a:endParaRPr sz="1400"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Crie títulos únicos para cada página. Isto ajuda o Google a saber como a página se distingue das outras no seu sítio.</a:t>
            </a:r>
            <a:endParaRPr sz="1400"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Os títulos devem ser curtos e informativos. Se for demasiado longo ou menos relevante, o Google pode mostrar apenas uma parte do mesmo ou um que seja gerado automaticamente no resultado da pesquisa do Google.</a:t>
            </a:r>
            <a:endParaRPr sz="1400"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O passo mais importante é certificar-se de que efectua uma pesquisa de palavras-chave para garantir que </a:t>
            </a:r>
            <a:r>
              <a:rPr lang="fi-FI" sz="1400" b="1" dirty="0">
                <a:solidFill>
                  <a:schemeClr val="dk1"/>
                </a:solidFill>
              </a:rPr>
              <a:t>utiliza palavras-chave de elevado valor na sua etiqueta de título</a:t>
            </a:r>
            <a:endParaRPr sz="1400" b="1" dirty="0">
              <a:solidFill>
                <a:schemeClr val="dk1"/>
              </a:solidFill>
            </a:endParaRPr>
          </a:p>
          <a:p>
            <a:pPr marL="457200" lvl="0" indent="-346916" algn="l" rtl="0">
              <a:lnSpc>
                <a:spcPts val="1900"/>
              </a:lnSpc>
              <a:spcBef>
                <a:spcPts val="0"/>
              </a:spcBef>
              <a:spcAft>
                <a:spcPts val="0"/>
              </a:spcAft>
              <a:buClr>
                <a:schemeClr val="accent2"/>
              </a:buClr>
              <a:buSzPts val="1863"/>
              <a:buChar char="●"/>
            </a:pPr>
            <a:r>
              <a:rPr lang="fi-FI" sz="1400" dirty="0">
                <a:solidFill>
                  <a:schemeClr val="dk1"/>
                </a:solidFill>
              </a:rPr>
              <a:t>Comprimento da descrição: </a:t>
            </a:r>
            <a:r>
              <a:rPr lang="fi-FI" sz="1400" b="1" dirty="0">
                <a:solidFill>
                  <a:schemeClr val="dk1"/>
                </a:solidFill>
              </a:rPr>
              <a:t>150-160 caracteres</a:t>
            </a:r>
            <a:endParaRPr sz="1400" b="1"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Resumir com exatidão o conteúdo da página.</a:t>
            </a:r>
            <a:endParaRPr sz="1400"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Utilize descrições únicas para cada página.</a:t>
            </a:r>
            <a:endParaRPr sz="1400" dirty="0">
              <a:solidFill>
                <a:schemeClr val="dk1"/>
              </a:solidFill>
            </a:endParaRPr>
          </a:p>
          <a:p>
            <a:pPr marL="914400" lvl="1" indent="-346916" algn="l" rtl="0">
              <a:lnSpc>
                <a:spcPts val="1900"/>
              </a:lnSpc>
              <a:spcBef>
                <a:spcPts val="0"/>
              </a:spcBef>
              <a:spcAft>
                <a:spcPts val="0"/>
              </a:spcAft>
              <a:buSzPts val="1863"/>
              <a:buChar char="○"/>
            </a:pPr>
            <a:r>
              <a:rPr lang="fi-FI" sz="1400" dirty="0">
                <a:solidFill>
                  <a:schemeClr val="dk1"/>
                </a:solidFill>
              </a:rPr>
              <a:t>Inclua a sua </a:t>
            </a:r>
            <a:r>
              <a:rPr lang="fi-FI" sz="1400" b="1" dirty="0">
                <a:solidFill>
                  <a:schemeClr val="dk1"/>
                </a:solidFill>
              </a:rPr>
              <a:t>palavra-chave principal e as palavras-chave relacionadas de forma natural</a:t>
            </a:r>
            <a:endParaRPr sz="1400" b="1" dirty="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g1e3465f16fc_1_245"/>
          <p:cNvSpPr txBox="1">
            <a:spLocks noGrp="1"/>
          </p:cNvSpPr>
          <p:nvPr>
            <p:ph type="title"/>
          </p:nvPr>
        </p:nvSpPr>
        <p:spPr>
          <a:xfrm>
            <a:off x="838199" y="152400"/>
            <a:ext cx="7348671"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Regras básicas para escrever conteúdos SEO</a:t>
            </a:r>
            <a:endParaRPr dirty="0"/>
          </a:p>
        </p:txBody>
      </p:sp>
      <p:pic>
        <p:nvPicPr>
          <p:cNvPr id="411" name="Google Shape;411;g1e3465f16fc_1_245"/>
          <p:cNvPicPr preferRelativeResize="0"/>
          <p:nvPr/>
        </p:nvPicPr>
        <p:blipFill>
          <a:blip r:embed="rId3">
            <a:alphaModFix/>
          </a:blip>
          <a:stretch>
            <a:fillRect/>
          </a:stretch>
        </p:blipFill>
        <p:spPr>
          <a:xfrm>
            <a:off x="444250" y="1876425"/>
            <a:ext cx="10458450" cy="1552575"/>
          </a:xfrm>
          <a:prstGeom prst="rect">
            <a:avLst/>
          </a:prstGeom>
          <a:noFill/>
          <a:ln>
            <a:noFill/>
          </a:ln>
        </p:spPr>
      </p:pic>
      <p:pic>
        <p:nvPicPr>
          <p:cNvPr id="412" name="Google Shape;412;g1e3465f16fc_1_245"/>
          <p:cNvPicPr preferRelativeResize="0"/>
          <p:nvPr/>
        </p:nvPicPr>
        <p:blipFill>
          <a:blip r:embed="rId4">
            <a:alphaModFix/>
          </a:blip>
          <a:stretch>
            <a:fillRect/>
          </a:stretch>
        </p:blipFill>
        <p:spPr>
          <a:xfrm>
            <a:off x="4130425" y="3827325"/>
            <a:ext cx="6772275" cy="2400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g1e3465f16fc_1_260"/>
          <p:cNvSpPr txBox="1">
            <a:spLocks noGrp="1"/>
          </p:cNvSpPr>
          <p:nvPr>
            <p:ph type="title"/>
          </p:nvPr>
        </p:nvSpPr>
        <p:spPr>
          <a:xfrm>
            <a:off x="838200" y="152400"/>
            <a:ext cx="73914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Regras básicas para escrever conteúdos SEO</a:t>
            </a:r>
            <a:endParaRPr dirty="0"/>
          </a:p>
        </p:txBody>
      </p:sp>
      <p:sp>
        <p:nvSpPr>
          <p:cNvPr id="419" name="Google Shape;419;g1e3465f16fc_1_260"/>
          <p:cNvSpPr txBox="1">
            <a:spLocks noGrp="1"/>
          </p:cNvSpPr>
          <p:nvPr>
            <p:ph type="body" idx="1"/>
          </p:nvPr>
        </p:nvSpPr>
        <p:spPr>
          <a:xfrm>
            <a:off x="590600" y="1600575"/>
            <a:ext cx="11464800" cy="38745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sz="2200" b="1">
                <a:solidFill>
                  <a:schemeClr val="dk1"/>
                </a:solidFill>
              </a:rPr>
              <a:t>8. Não se esqueça de otimizar as suas imagens</a:t>
            </a:r>
            <a:endParaRPr sz="2200" b="1">
              <a:solidFill>
                <a:schemeClr val="dk1"/>
              </a:solidFill>
            </a:endParaRPr>
          </a:p>
          <a:p>
            <a:pPr marL="457200" lvl="0" indent="-385016" algn="l" rtl="0">
              <a:spcBef>
                <a:spcPts val="600"/>
              </a:spcBef>
              <a:spcAft>
                <a:spcPts val="0"/>
              </a:spcAft>
              <a:buClr>
                <a:schemeClr val="accent2"/>
              </a:buClr>
              <a:buSzPts val="2463"/>
              <a:buChar char="●"/>
            </a:pPr>
            <a:r>
              <a:rPr lang="fi-FI" sz="2200">
                <a:solidFill>
                  <a:schemeClr val="dk1"/>
                </a:solidFill>
              </a:rPr>
              <a:t>Sem uma otimização adequada da imagem, está a desperdiçar um valioso recurso de SEO.</a:t>
            </a:r>
            <a:endParaRPr sz="2200">
              <a:solidFill>
                <a:schemeClr val="dk1"/>
              </a:solidFill>
            </a:endParaRPr>
          </a:p>
          <a:p>
            <a:pPr marL="457200" lvl="0" indent="-385016" algn="l" rtl="0">
              <a:spcBef>
                <a:spcPts val="0"/>
              </a:spcBef>
              <a:spcAft>
                <a:spcPts val="0"/>
              </a:spcAft>
              <a:buClr>
                <a:schemeClr val="accent2"/>
              </a:buClr>
              <a:buSzPts val="2463"/>
              <a:buChar char="●"/>
            </a:pPr>
            <a:r>
              <a:rPr lang="fi-FI" sz="2200">
                <a:solidFill>
                  <a:schemeClr val="dk1"/>
                </a:solidFill>
              </a:rPr>
              <a:t>Melhores práticas de SEO para imagens:</a:t>
            </a:r>
            <a:endParaRPr sz="2200">
              <a:solidFill>
                <a:schemeClr val="dk1"/>
              </a:solidFill>
            </a:endParaRPr>
          </a:p>
          <a:p>
            <a:pPr marL="457200" lvl="0" indent="0" algn="l" rtl="0">
              <a:spcBef>
                <a:spcPts val="600"/>
              </a:spcBef>
              <a:spcAft>
                <a:spcPts val="0"/>
              </a:spcAft>
              <a:buNone/>
            </a:pPr>
            <a:r>
              <a:rPr lang="fi-FI" sz="2000" b="1">
                <a:solidFill>
                  <a:schemeClr val="dk1"/>
                </a:solidFill>
              </a:rPr>
              <a:t>1. Escolher o formato correto</a:t>
            </a:r>
            <a:endParaRPr sz="2000" b="1">
              <a:solidFill>
                <a:schemeClr val="dk1"/>
              </a:solidFill>
            </a:endParaRPr>
          </a:p>
          <a:p>
            <a:pPr marL="914400" lvl="0" indent="-355600" algn="l" rtl="0">
              <a:spcBef>
                <a:spcPts val="600"/>
              </a:spcBef>
              <a:spcAft>
                <a:spcPts val="0"/>
              </a:spcAft>
              <a:buClr>
                <a:schemeClr val="dk1"/>
              </a:buClr>
              <a:buSzPts val="2000"/>
              <a:buChar char="-"/>
            </a:pPr>
            <a:r>
              <a:rPr lang="fi-FI" sz="2000">
                <a:solidFill>
                  <a:schemeClr val="dk1"/>
                </a:solidFill>
              </a:rPr>
              <a:t>PNG, JPEG, WebP</a:t>
            </a:r>
            <a:endParaRPr sz="2000">
              <a:solidFill>
                <a:schemeClr val="dk1"/>
              </a:solidFill>
            </a:endParaRPr>
          </a:p>
          <a:p>
            <a:pPr marL="457200" lvl="0" indent="0" algn="l" rtl="0">
              <a:spcBef>
                <a:spcPts val="600"/>
              </a:spcBef>
              <a:spcAft>
                <a:spcPts val="0"/>
              </a:spcAft>
              <a:buNone/>
            </a:pPr>
            <a:r>
              <a:rPr lang="fi-FI" sz="2000" b="1">
                <a:solidFill>
                  <a:schemeClr val="dk1"/>
                </a:solidFill>
              </a:rPr>
              <a:t>2. Comprimir as suas imagens</a:t>
            </a:r>
            <a:endParaRPr sz="2000" b="1">
              <a:solidFill>
                <a:schemeClr val="dk1"/>
              </a:solidFill>
            </a:endParaRPr>
          </a:p>
          <a:p>
            <a:pPr marL="914400" lvl="0" indent="-355600" algn="l" rtl="0">
              <a:spcBef>
                <a:spcPts val="600"/>
              </a:spcBef>
              <a:spcAft>
                <a:spcPts val="0"/>
              </a:spcAft>
              <a:buClr>
                <a:schemeClr val="dk1"/>
              </a:buClr>
              <a:buSzPts val="2000"/>
              <a:buChar char="-"/>
            </a:pPr>
            <a:r>
              <a:rPr lang="fi-FI" sz="2000">
                <a:solidFill>
                  <a:schemeClr val="dk1"/>
                </a:solidFill>
              </a:rPr>
              <a:t>Comprima as suas imagens antes de as carregar no seu sítio.</a:t>
            </a:r>
            <a:endParaRPr sz="2000">
              <a:solidFill>
                <a:schemeClr val="dk1"/>
              </a:solidFill>
            </a:endParaRPr>
          </a:p>
          <a:p>
            <a:pPr marL="914400" lvl="0" indent="-355600" algn="l" rtl="0">
              <a:spcBef>
                <a:spcPts val="0"/>
              </a:spcBef>
              <a:spcAft>
                <a:spcPts val="0"/>
              </a:spcAft>
              <a:buClr>
                <a:schemeClr val="dk1"/>
              </a:buClr>
              <a:buSzPts val="2000"/>
              <a:buChar char="-"/>
            </a:pPr>
            <a:r>
              <a:rPr lang="fi-FI" sz="2000">
                <a:solidFill>
                  <a:schemeClr val="dk1"/>
                </a:solidFill>
              </a:rPr>
              <a:t>Pode fazê-lo no Photoshop ou utilizar uma ferramenta como o </a:t>
            </a:r>
            <a:r>
              <a:rPr lang="fi-FI" sz="2000" u="sng">
                <a:solidFill>
                  <a:schemeClr val="hlink"/>
                </a:solidFill>
                <a:hlinkClick r:id="rId3"/>
              </a:rPr>
              <a:t>TinyPNG</a:t>
            </a:r>
            <a:r>
              <a:rPr lang="fi-FI" sz="2000">
                <a:solidFill>
                  <a:schemeClr val="dk1"/>
                </a:solidFill>
              </a:rPr>
              <a:t>.</a:t>
            </a:r>
            <a:endParaRPr sz="2000">
              <a:solidFill>
                <a:schemeClr val="dk1"/>
              </a:solidFill>
            </a:endParaRPr>
          </a:p>
          <a:p>
            <a:pPr marL="914400" lvl="0" indent="-355600" algn="l" rtl="0">
              <a:spcBef>
                <a:spcPts val="0"/>
              </a:spcBef>
              <a:spcAft>
                <a:spcPts val="0"/>
              </a:spcAft>
              <a:buClr>
                <a:schemeClr val="dk1"/>
              </a:buClr>
              <a:buSzPts val="2000"/>
              <a:buChar char="-"/>
            </a:pPr>
            <a:r>
              <a:rPr lang="fi-FI" sz="2000">
                <a:solidFill>
                  <a:schemeClr val="dk1"/>
                </a:solidFill>
              </a:rPr>
              <a:t>Imagens demasiado grandes prolongam o tempo de carregamento da página</a:t>
            </a:r>
            <a:endParaRPr sz="2000">
              <a:solidFill>
                <a:schemeClr val="dk1"/>
              </a:solidFill>
            </a:endParaRPr>
          </a:p>
          <a:p>
            <a:pPr marL="457200" lvl="0" indent="0" algn="l" rtl="0">
              <a:spcBef>
                <a:spcPts val="600"/>
              </a:spcBef>
              <a:spcAft>
                <a:spcPts val="600"/>
              </a:spcAft>
              <a:buNone/>
            </a:pPr>
            <a:endParaRPr sz="2400" b="1">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g1e3465f16fc_1_267"/>
          <p:cNvSpPr txBox="1">
            <a:spLocks noGrp="1"/>
          </p:cNvSpPr>
          <p:nvPr>
            <p:ph type="title"/>
          </p:nvPr>
        </p:nvSpPr>
        <p:spPr>
          <a:xfrm>
            <a:off x="838199" y="152400"/>
            <a:ext cx="7558043"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dirty="0"/>
              <a:t>Regras básicas para escrever conteúdos SEO</a:t>
            </a:r>
            <a:endParaRPr dirty="0"/>
          </a:p>
        </p:txBody>
      </p:sp>
      <p:sp>
        <p:nvSpPr>
          <p:cNvPr id="426" name="Google Shape;426;g1e3465f16fc_1_267"/>
          <p:cNvSpPr txBox="1">
            <a:spLocks noGrp="1"/>
          </p:cNvSpPr>
          <p:nvPr>
            <p:ph type="body" idx="1"/>
          </p:nvPr>
        </p:nvSpPr>
        <p:spPr>
          <a:xfrm>
            <a:off x="590600" y="1600575"/>
            <a:ext cx="11464800" cy="3874500"/>
          </a:xfrm>
          <a:prstGeom prst="rect">
            <a:avLst/>
          </a:prstGeom>
        </p:spPr>
        <p:txBody>
          <a:bodyPr spcFirstLastPara="1" wrap="square" lIns="91425" tIns="45700" rIns="91425" bIns="45700" anchor="t" anchorCtr="0">
            <a:noAutofit/>
          </a:bodyPr>
          <a:lstStyle/>
          <a:p>
            <a:pPr marL="457200" lvl="0" indent="-397716" algn="l" rtl="0">
              <a:spcBef>
                <a:spcPts val="0"/>
              </a:spcBef>
              <a:spcAft>
                <a:spcPts val="0"/>
              </a:spcAft>
              <a:buClr>
                <a:schemeClr val="accent2"/>
              </a:buClr>
              <a:buSzPts val="2663"/>
              <a:buChar char="●"/>
            </a:pPr>
            <a:r>
              <a:rPr lang="fi-FI" sz="2400">
                <a:solidFill>
                  <a:schemeClr val="dk1"/>
                </a:solidFill>
              </a:rPr>
              <a:t>As melhores práticas de SEO para imagens continuam:</a:t>
            </a:r>
            <a:endParaRPr sz="1800" b="1">
              <a:solidFill>
                <a:schemeClr val="dk1"/>
              </a:solidFill>
            </a:endParaRPr>
          </a:p>
          <a:p>
            <a:pPr marL="457200" lvl="0" indent="0" algn="l" rtl="0">
              <a:spcBef>
                <a:spcPts val="600"/>
              </a:spcBef>
              <a:spcAft>
                <a:spcPts val="0"/>
              </a:spcAft>
              <a:buClr>
                <a:schemeClr val="dk1"/>
              </a:buClr>
              <a:buSzPts val="1100"/>
              <a:buFont typeface="Arial"/>
              <a:buNone/>
            </a:pPr>
            <a:r>
              <a:rPr lang="fi-FI" sz="1800" b="1">
                <a:solidFill>
                  <a:schemeClr val="dk1"/>
                </a:solidFill>
              </a:rPr>
              <a:t>3. Personalizar os nomes dos ficheiros de imagem</a:t>
            </a:r>
            <a:endParaRPr sz="1800" b="1">
              <a:solidFill>
                <a:schemeClr val="dk1"/>
              </a:solidFill>
            </a:endParaRPr>
          </a:p>
          <a:p>
            <a:pPr marL="914400" lvl="0" indent="-342900" algn="l" rtl="0">
              <a:spcBef>
                <a:spcPts val="600"/>
              </a:spcBef>
              <a:spcAft>
                <a:spcPts val="0"/>
              </a:spcAft>
              <a:buSzPts val="1800"/>
              <a:buChar char="-"/>
            </a:pPr>
            <a:r>
              <a:rPr lang="fi-FI" sz="1800">
                <a:solidFill>
                  <a:schemeClr val="dk1"/>
                </a:solidFill>
              </a:rPr>
              <a:t>Altere o nome do ficheiro em relação ao nome predefinido para ajudar os motores de busca a compreender a sua imagem e melhorar o seu valor SEO, por exemplo </a:t>
            </a:r>
            <a:r>
              <a:rPr lang="fi-FI" sz="1800">
                <a:solidFill>
                  <a:srgbClr val="1A1A1A"/>
                </a:solidFill>
              </a:rPr>
              <a:t>IMG_722019 → dark_blue_shirt</a:t>
            </a:r>
            <a:endParaRPr sz="1800">
              <a:solidFill>
                <a:srgbClr val="1A1A1A"/>
              </a:solidFill>
            </a:endParaRPr>
          </a:p>
          <a:p>
            <a:pPr marL="457200" lvl="0" indent="0" algn="l" rtl="0">
              <a:spcBef>
                <a:spcPts val="600"/>
              </a:spcBef>
              <a:spcAft>
                <a:spcPts val="0"/>
              </a:spcAft>
              <a:buClr>
                <a:schemeClr val="dk1"/>
              </a:buClr>
              <a:buSzPts val="1100"/>
              <a:buFont typeface="Arial"/>
              <a:buNone/>
            </a:pPr>
            <a:r>
              <a:rPr lang="fi-FI" sz="1800" b="1">
                <a:solidFill>
                  <a:schemeClr val="dk1"/>
                </a:solidFill>
              </a:rPr>
              <a:t>4. </a:t>
            </a:r>
            <a:r>
              <a:rPr lang="fi-FI" sz="1800" b="1">
                <a:solidFill>
                  <a:srgbClr val="1A1A1A"/>
                </a:solidFill>
              </a:rPr>
              <a:t>Escreva um texto alternativo optimizado para SEO</a:t>
            </a:r>
            <a:endParaRPr sz="1800" b="1">
              <a:solidFill>
                <a:srgbClr val="1A1A1A"/>
              </a:solidFill>
            </a:endParaRPr>
          </a:p>
          <a:p>
            <a:pPr marL="914400" lvl="0" indent="-342900" algn="l" rtl="0">
              <a:spcBef>
                <a:spcPts val="600"/>
              </a:spcBef>
              <a:spcAft>
                <a:spcPts val="0"/>
              </a:spcAft>
              <a:buClr>
                <a:schemeClr val="dk1"/>
              </a:buClr>
              <a:buSzPts val="1800"/>
              <a:buChar char="-"/>
            </a:pPr>
            <a:r>
              <a:rPr lang="fi-FI" sz="1800">
                <a:solidFill>
                  <a:schemeClr val="dk1"/>
                </a:solidFill>
              </a:rPr>
              <a:t>As etiquetas Alt são uma alternativa de texto às imagens quando um navegador não as consegue processar corretamente.</a:t>
            </a:r>
            <a:endParaRPr sz="1800">
              <a:solidFill>
                <a:schemeClr val="dk1"/>
              </a:solidFill>
            </a:endParaRPr>
          </a:p>
          <a:p>
            <a:pPr marL="914400" lvl="0" indent="-342900" algn="l" rtl="0">
              <a:spcBef>
                <a:spcPts val="0"/>
              </a:spcBef>
              <a:spcAft>
                <a:spcPts val="0"/>
              </a:spcAft>
              <a:buClr>
                <a:schemeClr val="dk1"/>
              </a:buClr>
              <a:buSzPts val="1800"/>
              <a:buChar char="-"/>
            </a:pPr>
            <a:r>
              <a:rPr lang="fi-FI" sz="1800">
                <a:solidFill>
                  <a:schemeClr val="dk1"/>
                </a:solidFill>
              </a:rPr>
              <a:t>Tal como o título, o atributo alt é utilizado para descrever o conteúdo de um ficheiro de imagem.</a:t>
            </a:r>
            <a:endParaRPr sz="1800">
              <a:solidFill>
                <a:schemeClr val="dk1"/>
              </a:solidFill>
            </a:endParaRPr>
          </a:p>
          <a:p>
            <a:pPr marL="1371600" lvl="1" indent="-342900" algn="l" rtl="0">
              <a:spcBef>
                <a:spcPts val="0"/>
              </a:spcBef>
              <a:spcAft>
                <a:spcPts val="0"/>
              </a:spcAft>
              <a:buClr>
                <a:schemeClr val="dk1"/>
              </a:buClr>
              <a:buSzPts val="1800"/>
              <a:buChar char="-"/>
            </a:pPr>
            <a:r>
              <a:rPr lang="fi-FI" sz="1800">
                <a:solidFill>
                  <a:schemeClr val="dk1"/>
                </a:solidFill>
              </a:rPr>
              <a:t>Quando a imagem não é carregada, aparece uma caixa de imagem com a etiqueta alt no canto superior esquerdo.</a:t>
            </a:r>
            <a:endParaRPr sz="1800">
              <a:solidFill>
                <a:schemeClr val="dk1"/>
              </a:solidFill>
            </a:endParaRPr>
          </a:p>
          <a:p>
            <a:pPr marL="1371600" lvl="1" indent="-342900" algn="l" rtl="0">
              <a:spcBef>
                <a:spcPts val="0"/>
              </a:spcBef>
              <a:spcAft>
                <a:spcPts val="0"/>
              </a:spcAft>
              <a:buClr>
                <a:schemeClr val="dk1"/>
              </a:buClr>
              <a:buSzPts val="1800"/>
              <a:buChar char="-"/>
            </a:pPr>
            <a:r>
              <a:rPr lang="fi-FI" sz="1800">
                <a:solidFill>
                  <a:schemeClr val="dk1"/>
                </a:solidFill>
              </a:rPr>
              <a:t>Certifique-se de que se enquadram na imagem e que a tornam relevante.</a:t>
            </a:r>
            <a:endParaRPr sz="1800">
              <a:solidFill>
                <a:schemeClr val="dk1"/>
              </a:solidFill>
            </a:endParaRPr>
          </a:p>
          <a:p>
            <a:pPr marL="914400" lvl="0" indent="-342900" algn="l" rtl="0">
              <a:spcBef>
                <a:spcPts val="0"/>
              </a:spcBef>
              <a:spcAft>
                <a:spcPts val="0"/>
              </a:spcAft>
              <a:buClr>
                <a:schemeClr val="dk1"/>
              </a:buClr>
              <a:buSzPts val="1800"/>
              <a:buChar char="-"/>
            </a:pPr>
            <a:r>
              <a:rPr lang="fi-FI" sz="1800">
                <a:solidFill>
                  <a:schemeClr val="dk1"/>
                </a:solidFill>
              </a:rPr>
              <a:t>A adição de etiquetas alt adequadas às imagens do seu sítio Web pode ajudá-lo a obter melhores classificações nos motores de busca, associando palavras-chave à imagem</a:t>
            </a:r>
            <a:endParaRPr sz="1800">
              <a:solidFill>
                <a:schemeClr val="dk1"/>
              </a:solidFill>
            </a:endParaRPr>
          </a:p>
          <a:p>
            <a:pPr marL="914400" lvl="0" indent="-342900" algn="l" rtl="0">
              <a:spcBef>
                <a:spcPts val="0"/>
              </a:spcBef>
              <a:spcAft>
                <a:spcPts val="0"/>
              </a:spcAft>
              <a:buClr>
                <a:schemeClr val="dk1"/>
              </a:buClr>
              <a:buSzPts val="1800"/>
              <a:buChar char="-"/>
            </a:pPr>
            <a:r>
              <a:rPr lang="fi-FI" sz="1800">
                <a:solidFill>
                  <a:schemeClr val="dk1"/>
                </a:solidFill>
              </a:rPr>
              <a:t>Fornece ao Google informações úteis sobre o objeto da imagem.</a:t>
            </a:r>
            <a:endParaRPr sz="1800">
              <a:solidFill>
                <a:schemeClr val="dk1"/>
              </a:solidFill>
            </a:endParaRPr>
          </a:p>
          <a:p>
            <a:pPr marL="914400" lvl="0" indent="-342900" algn="l" rtl="0">
              <a:spcBef>
                <a:spcPts val="0"/>
              </a:spcBef>
              <a:spcAft>
                <a:spcPts val="0"/>
              </a:spcAft>
              <a:buClr>
                <a:schemeClr val="dk1"/>
              </a:buClr>
              <a:buSzPts val="1800"/>
              <a:buChar char="-"/>
            </a:pPr>
            <a:r>
              <a:rPr lang="fi-FI" sz="1800">
                <a:solidFill>
                  <a:schemeClr val="dk1"/>
                </a:solidFill>
              </a:rPr>
              <a:t>O objetivo do texto alternativo é melhorar a acessibilidade, descrevendo o que uma imagem está a mostrar aos visitantes que não têm a capacidade de a ver. No entanto, também ajuda os motores de busca e melhora a SEO.</a:t>
            </a:r>
            <a:endParaRPr b="1">
              <a:solidFill>
                <a:schemeClr val="dk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g27621f17f7d_0_6"/>
          <p:cNvSpPr txBox="1">
            <a:spLocks noGrp="1"/>
          </p:cNvSpPr>
          <p:nvPr>
            <p:ph type="body" idx="1"/>
          </p:nvPr>
        </p:nvSpPr>
        <p:spPr>
          <a:xfrm>
            <a:off x="1131727" y="493267"/>
            <a:ext cx="8818800" cy="460639"/>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sz="2400" dirty="0"/>
              <a:t>Atribuição 4 </a:t>
            </a:r>
            <a:endParaRPr sz="2400" dirty="0"/>
          </a:p>
        </p:txBody>
      </p:sp>
      <p:sp>
        <p:nvSpPr>
          <p:cNvPr id="433" name="Google Shape;433;g27621f17f7d_0_6"/>
          <p:cNvSpPr txBox="1">
            <a:spLocks noGrp="1"/>
          </p:cNvSpPr>
          <p:nvPr>
            <p:ph type="body" idx="2"/>
          </p:nvPr>
        </p:nvSpPr>
        <p:spPr>
          <a:xfrm>
            <a:off x="1150762" y="1162320"/>
            <a:ext cx="8818800" cy="3781800"/>
          </a:xfrm>
          <a:prstGeom prst="rect">
            <a:avLst/>
          </a:prstGeom>
        </p:spPr>
        <p:txBody>
          <a:bodyPr spcFirstLastPara="1" wrap="square" lIns="0" tIns="0" rIns="0" bIns="0" anchor="t" anchorCtr="0">
            <a:noAutofit/>
          </a:bodyPr>
          <a:lstStyle/>
          <a:p>
            <a:pPr marL="457200" lvl="0" indent="-355600" algn="l" rtl="0">
              <a:spcBef>
                <a:spcPts val="0"/>
              </a:spcBef>
              <a:spcAft>
                <a:spcPts val="0"/>
              </a:spcAft>
              <a:buSzPts val="2000"/>
              <a:buAutoNum type="arabicPeriod"/>
            </a:pPr>
            <a:r>
              <a:rPr lang="fi-FI"/>
              <a:t>Conteúdo. Que tipo de conteúdo pretende utilizar no seu sítio Web?  </a:t>
            </a:r>
            <a:endParaRPr/>
          </a:p>
          <a:p>
            <a:pPr marL="457200" lvl="0" indent="-355600" algn="l" rtl="0">
              <a:spcBef>
                <a:spcPts val="0"/>
              </a:spcBef>
              <a:spcAft>
                <a:spcPts val="0"/>
              </a:spcAft>
              <a:buSzPts val="2000"/>
              <a:buChar char="●"/>
            </a:pPr>
            <a:r>
              <a:rPr lang="fi-FI"/>
              <a:t>Faça uma lista dos diferentes tipos de conteúdos que pretende adicionar ao seu sítio Web (ver fichas 22-24)</a:t>
            </a:r>
            <a:endParaRPr/>
          </a:p>
          <a:p>
            <a:pPr marL="457200" lvl="0" indent="-355600" algn="l" rtl="0">
              <a:spcBef>
                <a:spcPts val="0"/>
              </a:spcBef>
              <a:spcAft>
                <a:spcPts val="0"/>
              </a:spcAft>
              <a:buSzPts val="2000"/>
              <a:buChar char="●"/>
            </a:pPr>
            <a:r>
              <a:rPr lang="fi-FI"/>
              <a:t>Adicione alguns dos diferentes tipos de conteúdo que seleccionou no protótipo do seu sítio Web </a:t>
            </a:r>
            <a:endParaRPr/>
          </a:p>
          <a:p>
            <a:pPr marL="457200" lvl="0" indent="0" algn="l" rtl="0">
              <a:spcBef>
                <a:spcPts val="0"/>
              </a:spcBef>
              <a:spcAft>
                <a:spcPts val="0"/>
              </a:spcAft>
              <a:buNone/>
            </a:pPr>
            <a:endParaRPr/>
          </a:p>
          <a:p>
            <a:pPr marL="457200" lvl="0" indent="-355600" algn="l" rtl="0">
              <a:spcBef>
                <a:spcPts val="0"/>
              </a:spcBef>
              <a:spcAft>
                <a:spcPts val="0"/>
              </a:spcAft>
              <a:buSzPts val="2000"/>
              <a:buAutoNum type="arabicPeriod"/>
            </a:pPr>
            <a:r>
              <a:rPr lang="fi-FI"/>
              <a:t>SEO</a:t>
            </a:r>
            <a:endParaRPr/>
          </a:p>
          <a:p>
            <a:pPr marL="457200" lvl="0" indent="-355600" algn="l" rtl="0">
              <a:spcBef>
                <a:spcPts val="0"/>
              </a:spcBef>
              <a:spcAft>
                <a:spcPts val="0"/>
              </a:spcAft>
              <a:buSzPts val="2000"/>
              <a:buChar char="●"/>
            </a:pPr>
            <a:r>
              <a:rPr lang="fi-FI"/>
              <a:t>Escreva um título e uma descrição para o seu sítio Web</a:t>
            </a:r>
            <a:endParaRPr/>
          </a:p>
          <a:p>
            <a:pPr marL="457200" lvl="0" indent="-355600" algn="l" rtl="0">
              <a:spcBef>
                <a:spcPts val="0"/>
              </a:spcBef>
              <a:spcAft>
                <a:spcPts val="0"/>
              </a:spcAft>
              <a:buSzPts val="2000"/>
              <a:buChar char="●"/>
            </a:pPr>
            <a:r>
              <a:rPr lang="fi-FI"/>
              <a:t>Efetuar uma análise de palavras-chave SEO e elaborar uma lista de palavras-chave relevantes para o seu sítio Web</a:t>
            </a:r>
            <a:endParaRPr/>
          </a:p>
          <a:p>
            <a:pPr marL="457200" lvl="0" indent="-355600" algn="l" rtl="0">
              <a:spcBef>
                <a:spcPts val="0"/>
              </a:spcBef>
              <a:spcAft>
                <a:spcPts val="0"/>
              </a:spcAft>
              <a:buSzPts val="2000"/>
              <a:buChar char="●"/>
            </a:pPr>
            <a:r>
              <a:rPr lang="fi-FI"/>
              <a:t>Adicione a lista de palavras-chave numa folha anexa no final do powerpoint do seu sítio web</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838199" y="873767"/>
            <a:ext cx="9853991" cy="4032061"/>
          </a:xfrm>
          <a:prstGeom prst="rect">
            <a:avLst/>
          </a:prstGeom>
          <a:noFill/>
          <a:ln>
            <a:noFill/>
          </a:ln>
        </p:spPr>
        <p:txBody>
          <a:bodyPr spcFirstLastPara="1" wrap="square" lIns="121900" tIns="60933" rIns="121900" bIns="60933" anchor="t" anchorCtr="0">
            <a:normAutofit/>
          </a:bodyPr>
          <a:lstStyle/>
          <a:p>
            <a:pPr marL="0" indent="0">
              <a:buClr>
                <a:srgbClr val="FFFFFF"/>
              </a:buClr>
              <a:buSzPts val="1500"/>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indent="0">
              <a:buClr>
                <a:srgbClr val="FFFFFF"/>
              </a:buClr>
              <a:buSzPts val="1500"/>
            </a:pPr>
            <a:endParaRPr dirty="0">
              <a:solidFill>
                <a:srgbClr val="FFFFFF"/>
              </a:solidFill>
            </a:endParaRPr>
          </a:p>
          <a:p>
            <a:pPr marL="0" indent="0">
              <a:buClr>
                <a:srgbClr val="FFFFFF"/>
              </a:buClr>
              <a:buSzPts val="1500"/>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4382</Words>
  <Application>Microsoft Office PowerPoint</Application>
  <PresentationFormat>Ecrã Panorâmico</PresentationFormat>
  <Paragraphs>306</Paragraphs>
  <Slides>38</Slides>
  <Notes>38</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38</vt:i4>
      </vt:variant>
    </vt:vector>
  </HeadingPairs>
  <TitlesOfParts>
    <vt:vector size="42" baseType="lpstr">
      <vt:lpstr>Arial</vt:lpstr>
      <vt:lpstr>Calibri</vt:lpstr>
      <vt:lpstr>Noto Sans Symbols</vt:lpstr>
      <vt:lpstr>DEMS</vt:lpstr>
      <vt:lpstr>Sítios Web</vt:lpstr>
      <vt:lpstr>Objectivos de aprendizagem </vt:lpstr>
      <vt:lpstr>Tópicos</vt:lpstr>
      <vt:lpstr>Apresentação do PowerPoint</vt:lpstr>
      <vt:lpstr>O que é SEO?</vt:lpstr>
      <vt:lpstr>O que é SEO?</vt:lpstr>
      <vt:lpstr>Porque é que a SEO é importante?</vt:lpstr>
      <vt:lpstr>Porque é que a SEO é importante?</vt:lpstr>
      <vt:lpstr>Porque é que a SEO é importante?</vt:lpstr>
      <vt:lpstr>Porque é que a SEO é importante?</vt:lpstr>
      <vt:lpstr>Porque é que a SEO é importante?</vt:lpstr>
      <vt:lpstr>Apresentação do PowerPoint</vt:lpstr>
      <vt:lpstr>Como é um sítio Web atrativo?</vt:lpstr>
      <vt:lpstr>Elementos-chave que contribuem para um sítio Web atrativo:</vt:lpstr>
      <vt:lpstr>Elementos-chave que contribuem para um sítio Web atrativo:</vt:lpstr>
      <vt:lpstr>Porque é que precisamos de conteúdos para o sítio Web?</vt:lpstr>
      <vt:lpstr>Porque é que precisamos de conteúdos para o sítio Web?</vt:lpstr>
      <vt:lpstr>Porque é que precisamos de conteúdos para o sítio Web?</vt:lpstr>
      <vt:lpstr>Porque é que precisamos de conteúdos para o sítio Web?</vt:lpstr>
      <vt:lpstr>Diferentes tipos de conteúdos num sítio Web</vt:lpstr>
      <vt:lpstr>Diferentes tipos de conteúdos num sítio Web</vt:lpstr>
      <vt:lpstr>Diferentes tipos de conteúdos num sítio Web</vt:lpstr>
      <vt:lpstr>Diferentes tipos de conteúdos num sítio Web</vt:lpstr>
      <vt:lpstr>Diferentes tipos de conteúdos num sítio Web</vt:lpstr>
      <vt:lpstr>Apresentação do PowerPoint</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Regras básicas para escrever conteúdos SEO</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Sítios Web</dc:title>
  <dc:creator>Luukka Timo</dc:creator>
  <cp:keywords>, docId:B158AD2CF2A17266150EE4A797F1CDE0</cp:keywords>
  <cp:lastModifiedBy>José Duarte da Rocha Santos</cp:lastModifiedBy>
  <cp:revision>1</cp:revision>
  <dcterms:created xsi:type="dcterms:W3CDTF">2023-01-25T13:34:01Z</dcterms:created>
  <dcterms:modified xsi:type="dcterms:W3CDTF">2023-12-13T23:30:46Z</dcterms:modified>
</cp:coreProperties>
</file>