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309" r:id="rId3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4" roundtripDataSignature="AMtx7mgkLSaWAmQSNwpGpGornvpZVtyDX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11D446-DE96-485C-8854-79345CD31873}" v="19" dt="2023-12-17T18:25:20.4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353" autoAdjust="0"/>
  </p:normalViewPr>
  <p:slideViewPr>
    <p:cSldViewPr snapToGrid="0">
      <p:cViewPr varScale="1">
        <p:scale>
          <a:sx n="67" d="100"/>
          <a:sy n="67" d="100"/>
        </p:scale>
        <p:origin x="558"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o Alexandre Botelho Rodrigues Pires" userId="74481891-9d78-46ae-a047-a348f9b9be55" providerId="ADAL" clId="{BE5B33E5-3B4E-41E5-81FC-12F34AC3FA7B}"/>
    <pc:docChg chg="custSel modSld">
      <pc:chgData name="Paulo Alexandre Botelho Rodrigues Pires" userId="74481891-9d78-46ae-a047-a348f9b9be55" providerId="ADAL" clId="{BE5B33E5-3B4E-41E5-81FC-12F34AC3FA7B}" dt="2023-12-13T19:11:08.982" v="11" actId="14100"/>
      <pc:docMkLst>
        <pc:docMk/>
      </pc:docMkLst>
      <pc:sldChg chg="modSp mod">
        <pc:chgData name="Paulo Alexandre Botelho Rodrigues Pires" userId="74481891-9d78-46ae-a047-a348f9b9be55" providerId="ADAL" clId="{BE5B33E5-3B4E-41E5-81FC-12F34AC3FA7B}" dt="2023-12-13T19:11:08.982" v="11" actId="14100"/>
        <pc:sldMkLst>
          <pc:docMk/>
          <pc:sldMk cId="0" sldId="263"/>
        </pc:sldMkLst>
        <pc:spChg chg="mod">
          <ac:chgData name="Paulo Alexandre Botelho Rodrigues Pires" userId="74481891-9d78-46ae-a047-a348f9b9be55" providerId="ADAL" clId="{BE5B33E5-3B4E-41E5-81FC-12F34AC3FA7B}" dt="2023-12-13T19:11:01.244" v="9" actId="1076"/>
          <ac:spMkLst>
            <pc:docMk/>
            <pc:sldMk cId="0" sldId="263"/>
            <ac:spMk id="223" creationId="{00000000-0000-0000-0000-000000000000}"/>
          </ac:spMkLst>
        </pc:spChg>
        <pc:spChg chg="mod">
          <ac:chgData name="Paulo Alexandre Botelho Rodrigues Pires" userId="74481891-9d78-46ae-a047-a348f9b9be55" providerId="ADAL" clId="{BE5B33E5-3B4E-41E5-81FC-12F34AC3FA7B}" dt="2023-12-13T19:11:06.537" v="10" actId="14100"/>
          <ac:spMkLst>
            <pc:docMk/>
            <pc:sldMk cId="0" sldId="263"/>
            <ac:spMk id="229" creationId="{00000000-0000-0000-0000-000000000000}"/>
          </ac:spMkLst>
        </pc:spChg>
        <pc:spChg chg="mod">
          <ac:chgData name="Paulo Alexandre Botelho Rodrigues Pires" userId="74481891-9d78-46ae-a047-a348f9b9be55" providerId="ADAL" clId="{BE5B33E5-3B4E-41E5-81FC-12F34AC3FA7B}" dt="2023-12-13T19:11:08.982" v="11" actId="14100"/>
          <ac:spMkLst>
            <pc:docMk/>
            <pc:sldMk cId="0" sldId="263"/>
            <ac:spMk id="235" creationId="{00000000-0000-0000-0000-000000000000}"/>
          </ac:spMkLst>
        </pc:spChg>
      </pc:sldChg>
    </pc:docChg>
  </pc:docChgLst>
  <pc:docChgLst>
    <pc:chgData name="José Duarte da Rocha Santos" userId="7ba73717-3b97-4ba8-9d16-3c9c2d510606" providerId="ADAL" clId="{2011D446-DE96-485C-8854-79345CD31873}"/>
    <pc:docChg chg="undo custSel addSld delSld modSld">
      <pc:chgData name="José Duarte da Rocha Santos" userId="7ba73717-3b97-4ba8-9d16-3c9c2d510606" providerId="ADAL" clId="{2011D446-DE96-485C-8854-79345CD31873}" dt="2023-12-18T17:12:33.106" v="910" actId="20577"/>
      <pc:docMkLst>
        <pc:docMk/>
      </pc:docMkLst>
      <pc:sldChg chg="addSp delSp modSp mod">
        <pc:chgData name="José Duarte da Rocha Santos" userId="7ba73717-3b97-4ba8-9d16-3c9c2d510606" providerId="ADAL" clId="{2011D446-DE96-485C-8854-79345CD31873}" dt="2023-12-18T17:12:33.106" v="910" actId="20577"/>
        <pc:sldMkLst>
          <pc:docMk/>
          <pc:sldMk cId="0" sldId="257"/>
        </pc:sldMkLst>
        <pc:spChg chg="add del mod">
          <ac:chgData name="José Duarte da Rocha Santos" userId="7ba73717-3b97-4ba8-9d16-3c9c2d510606" providerId="ADAL" clId="{2011D446-DE96-485C-8854-79345CD31873}" dt="2023-12-17T18:02:22.787" v="10" actId="478"/>
          <ac:spMkLst>
            <pc:docMk/>
            <pc:sldMk cId="0" sldId="257"/>
            <ac:spMk id="3" creationId="{A24C4A5F-F276-D010-AD86-C52FBA9D89E5}"/>
          </ac:spMkLst>
        </pc:spChg>
        <pc:spChg chg="add mod">
          <ac:chgData name="José Duarte da Rocha Santos" userId="7ba73717-3b97-4ba8-9d16-3c9c2d510606" providerId="ADAL" clId="{2011D446-DE96-485C-8854-79345CD31873}" dt="2023-12-17T18:02:28.989" v="12" actId="552"/>
          <ac:spMkLst>
            <pc:docMk/>
            <pc:sldMk cId="0" sldId="257"/>
            <ac:spMk id="4" creationId="{3951D277-20BC-8FE0-7B76-4132A4353BFA}"/>
          </ac:spMkLst>
        </pc:spChg>
        <pc:spChg chg="del">
          <ac:chgData name="José Duarte da Rocha Santos" userId="7ba73717-3b97-4ba8-9d16-3c9c2d510606" providerId="ADAL" clId="{2011D446-DE96-485C-8854-79345CD31873}" dt="2023-12-17T18:02:19.387" v="9" actId="478"/>
          <ac:spMkLst>
            <pc:docMk/>
            <pc:sldMk cId="0" sldId="257"/>
            <ac:spMk id="150" creationId="{00000000-0000-0000-0000-000000000000}"/>
          </ac:spMkLst>
        </pc:spChg>
        <pc:spChg chg="mod">
          <ac:chgData name="José Duarte da Rocha Santos" userId="7ba73717-3b97-4ba8-9d16-3c9c2d510606" providerId="ADAL" clId="{2011D446-DE96-485C-8854-79345CD31873}" dt="2023-12-18T17:12:33.106" v="910" actId="20577"/>
          <ac:spMkLst>
            <pc:docMk/>
            <pc:sldMk cId="0" sldId="257"/>
            <ac:spMk id="151" creationId="{00000000-0000-0000-0000-000000000000}"/>
          </ac:spMkLst>
        </pc:spChg>
      </pc:sldChg>
      <pc:sldChg chg="modSp mod">
        <pc:chgData name="José Duarte da Rocha Santos" userId="7ba73717-3b97-4ba8-9d16-3c9c2d510606" providerId="ADAL" clId="{2011D446-DE96-485C-8854-79345CD31873}" dt="2023-12-17T18:29:22.818" v="878" actId="6549"/>
        <pc:sldMkLst>
          <pc:docMk/>
          <pc:sldMk cId="0" sldId="258"/>
        </pc:sldMkLst>
        <pc:spChg chg="mod">
          <ac:chgData name="José Duarte da Rocha Santos" userId="7ba73717-3b97-4ba8-9d16-3c9c2d510606" providerId="ADAL" clId="{2011D446-DE96-485C-8854-79345CD31873}" dt="2023-12-17T18:29:22.818" v="878" actId="6549"/>
          <ac:spMkLst>
            <pc:docMk/>
            <pc:sldMk cId="0" sldId="258"/>
            <ac:spMk id="157" creationId="{00000000-0000-0000-0000-000000000000}"/>
          </ac:spMkLst>
        </pc:spChg>
      </pc:sldChg>
      <pc:sldChg chg="addSp delSp modSp mod modNotesTx">
        <pc:chgData name="José Duarte da Rocha Santos" userId="7ba73717-3b97-4ba8-9d16-3c9c2d510606" providerId="ADAL" clId="{2011D446-DE96-485C-8854-79345CD31873}" dt="2023-12-17T18:55:49.326" v="907" actId="20577"/>
        <pc:sldMkLst>
          <pc:docMk/>
          <pc:sldMk cId="0" sldId="259"/>
        </pc:sldMkLst>
        <pc:spChg chg="add mod">
          <ac:chgData name="José Duarte da Rocha Santos" userId="7ba73717-3b97-4ba8-9d16-3c9c2d510606" providerId="ADAL" clId="{2011D446-DE96-485C-8854-79345CD31873}" dt="2023-12-17T18:04:44.620" v="137" actId="552"/>
          <ac:spMkLst>
            <pc:docMk/>
            <pc:sldMk cId="0" sldId="259"/>
            <ac:spMk id="2" creationId="{81BE6BE4-12B4-195A-B9AF-93092D896C97}"/>
          </ac:spMkLst>
        </pc:spChg>
        <pc:spChg chg="add del mod">
          <ac:chgData name="José Duarte da Rocha Santos" userId="7ba73717-3b97-4ba8-9d16-3c9c2d510606" providerId="ADAL" clId="{2011D446-DE96-485C-8854-79345CD31873}" dt="2023-12-17T18:04:48.613" v="142" actId="478"/>
          <ac:spMkLst>
            <pc:docMk/>
            <pc:sldMk cId="0" sldId="259"/>
            <ac:spMk id="4" creationId="{9C42D52F-6B6A-CC3D-5E03-60B709BF2D80}"/>
          </ac:spMkLst>
        </pc:spChg>
        <pc:spChg chg="add del mod">
          <ac:chgData name="José Duarte da Rocha Santos" userId="7ba73717-3b97-4ba8-9d16-3c9c2d510606" providerId="ADAL" clId="{2011D446-DE96-485C-8854-79345CD31873}" dt="2023-12-17T18:04:59.085" v="144" actId="478"/>
          <ac:spMkLst>
            <pc:docMk/>
            <pc:sldMk cId="0" sldId="259"/>
            <ac:spMk id="6" creationId="{B4BBB0DF-0BDA-E3C9-ACEA-82643C2BB28F}"/>
          </ac:spMkLst>
        </pc:spChg>
        <pc:spChg chg="add del mod">
          <ac:chgData name="José Duarte da Rocha Santos" userId="7ba73717-3b97-4ba8-9d16-3c9c2d510606" providerId="ADAL" clId="{2011D446-DE96-485C-8854-79345CD31873}" dt="2023-12-17T18:04:56.032" v="143" actId="478"/>
          <ac:spMkLst>
            <pc:docMk/>
            <pc:sldMk cId="0" sldId="259"/>
            <ac:spMk id="163" creationId="{00000000-0000-0000-0000-000000000000}"/>
          </ac:spMkLst>
        </pc:spChg>
        <pc:spChg chg="mod">
          <ac:chgData name="José Duarte da Rocha Santos" userId="7ba73717-3b97-4ba8-9d16-3c9c2d510606" providerId="ADAL" clId="{2011D446-DE96-485C-8854-79345CD31873}" dt="2023-12-17T18:31:21.911" v="900" actId="20577"/>
          <ac:spMkLst>
            <pc:docMk/>
            <pc:sldMk cId="0" sldId="259"/>
            <ac:spMk id="164" creationId="{00000000-0000-0000-0000-000000000000}"/>
          </ac:spMkLst>
        </pc:spChg>
      </pc:sldChg>
      <pc:sldChg chg="modNotesTx">
        <pc:chgData name="José Duarte da Rocha Santos" userId="7ba73717-3b97-4ba8-9d16-3c9c2d510606" providerId="ADAL" clId="{2011D446-DE96-485C-8854-79345CD31873}" dt="2023-12-17T18:55:58.477" v="909" actId="6549"/>
        <pc:sldMkLst>
          <pc:docMk/>
          <pc:sldMk cId="0" sldId="260"/>
        </pc:sldMkLst>
      </pc:sldChg>
      <pc:sldChg chg="modSp mod">
        <pc:chgData name="José Duarte da Rocha Santos" userId="7ba73717-3b97-4ba8-9d16-3c9c2d510606" providerId="ADAL" clId="{2011D446-DE96-485C-8854-79345CD31873}" dt="2023-12-17T18:07:18.928" v="301" actId="20577"/>
        <pc:sldMkLst>
          <pc:docMk/>
          <pc:sldMk cId="0" sldId="262"/>
        </pc:sldMkLst>
        <pc:spChg chg="mod">
          <ac:chgData name="José Duarte da Rocha Santos" userId="7ba73717-3b97-4ba8-9d16-3c9c2d510606" providerId="ADAL" clId="{2011D446-DE96-485C-8854-79345CD31873}" dt="2023-12-17T18:07:18.928" v="301" actId="20577"/>
          <ac:spMkLst>
            <pc:docMk/>
            <pc:sldMk cId="0" sldId="262"/>
            <ac:spMk id="216" creationId="{00000000-0000-0000-0000-000000000000}"/>
          </ac:spMkLst>
        </pc:spChg>
      </pc:sldChg>
      <pc:sldChg chg="addSp delSp modSp mod modNotesTx">
        <pc:chgData name="José Duarte da Rocha Santos" userId="7ba73717-3b97-4ba8-9d16-3c9c2d510606" providerId="ADAL" clId="{2011D446-DE96-485C-8854-79345CD31873}" dt="2023-12-17T18:31:28.131" v="901" actId="20577"/>
        <pc:sldMkLst>
          <pc:docMk/>
          <pc:sldMk cId="0" sldId="263"/>
        </pc:sldMkLst>
        <pc:spChg chg="add mod">
          <ac:chgData name="José Duarte da Rocha Santos" userId="7ba73717-3b97-4ba8-9d16-3c9c2d510606" providerId="ADAL" clId="{2011D446-DE96-485C-8854-79345CD31873}" dt="2023-12-17T18:05:41.161" v="217" actId="20577"/>
          <ac:spMkLst>
            <pc:docMk/>
            <pc:sldMk cId="0" sldId="263"/>
            <ac:spMk id="2" creationId="{19860A58-69A6-EFE6-CE81-1210A5AFAB0F}"/>
          </ac:spMkLst>
        </pc:spChg>
        <pc:spChg chg="del mod">
          <ac:chgData name="José Duarte da Rocha Santos" userId="7ba73717-3b97-4ba8-9d16-3c9c2d510606" providerId="ADAL" clId="{2011D446-DE96-485C-8854-79345CD31873}" dt="2023-12-17T18:05:44.905" v="218" actId="478"/>
          <ac:spMkLst>
            <pc:docMk/>
            <pc:sldMk cId="0" sldId="263"/>
            <ac:spMk id="223" creationId="{00000000-0000-0000-0000-000000000000}"/>
          </ac:spMkLst>
        </pc:spChg>
      </pc:sldChg>
      <pc:sldChg chg="modSp mod">
        <pc:chgData name="José Duarte da Rocha Santos" userId="7ba73717-3b97-4ba8-9d16-3c9c2d510606" providerId="ADAL" clId="{2011D446-DE96-485C-8854-79345CD31873}" dt="2023-12-17T18:05:48.557" v="219" actId="20577"/>
        <pc:sldMkLst>
          <pc:docMk/>
          <pc:sldMk cId="0" sldId="264"/>
        </pc:sldMkLst>
        <pc:spChg chg="mod">
          <ac:chgData name="José Duarte da Rocha Santos" userId="7ba73717-3b97-4ba8-9d16-3c9c2d510606" providerId="ADAL" clId="{2011D446-DE96-485C-8854-79345CD31873}" dt="2023-12-17T18:05:48.557" v="219" actId="20577"/>
          <ac:spMkLst>
            <pc:docMk/>
            <pc:sldMk cId="0" sldId="264"/>
            <ac:spMk id="246" creationId="{00000000-0000-0000-0000-000000000000}"/>
          </ac:spMkLst>
        </pc:spChg>
      </pc:sldChg>
      <pc:sldChg chg="addSp delSp modSp mod modNotesTx">
        <pc:chgData name="José Duarte da Rocha Santos" userId="7ba73717-3b97-4ba8-9d16-3c9c2d510606" providerId="ADAL" clId="{2011D446-DE96-485C-8854-79345CD31873}" dt="2023-12-17T18:30:49.062" v="898" actId="20577"/>
        <pc:sldMkLst>
          <pc:docMk/>
          <pc:sldMk cId="0" sldId="265"/>
        </pc:sldMkLst>
        <pc:spChg chg="add mod">
          <ac:chgData name="José Duarte da Rocha Santos" userId="7ba73717-3b97-4ba8-9d16-3c9c2d510606" providerId="ADAL" clId="{2011D446-DE96-485C-8854-79345CD31873}" dt="2023-12-17T18:07:15.101" v="300" actId="552"/>
          <ac:spMkLst>
            <pc:docMk/>
            <pc:sldMk cId="0" sldId="265"/>
            <ac:spMk id="2" creationId="{9315E20A-56B9-6810-6DD0-C26144D4ED49}"/>
          </ac:spMkLst>
        </pc:spChg>
        <pc:spChg chg="add del mod">
          <ac:chgData name="José Duarte da Rocha Santos" userId="7ba73717-3b97-4ba8-9d16-3c9c2d510606" providerId="ADAL" clId="{2011D446-DE96-485C-8854-79345CD31873}" dt="2023-12-17T18:06:39.375" v="296" actId="478"/>
          <ac:spMkLst>
            <pc:docMk/>
            <pc:sldMk cId="0" sldId="265"/>
            <ac:spMk id="4" creationId="{69A2A53C-D63E-CE33-F693-45151575BBD7}"/>
          </ac:spMkLst>
        </pc:spChg>
        <pc:spChg chg="del mod">
          <ac:chgData name="José Duarte da Rocha Santos" userId="7ba73717-3b97-4ba8-9d16-3c9c2d510606" providerId="ADAL" clId="{2011D446-DE96-485C-8854-79345CD31873}" dt="2023-12-17T18:06:36.404" v="295" actId="478"/>
          <ac:spMkLst>
            <pc:docMk/>
            <pc:sldMk cId="0" sldId="265"/>
            <ac:spMk id="252" creationId="{00000000-0000-0000-0000-000000000000}"/>
          </ac:spMkLst>
        </pc:spChg>
        <pc:spChg chg="mod">
          <ac:chgData name="José Duarte da Rocha Santos" userId="7ba73717-3b97-4ba8-9d16-3c9c2d510606" providerId="ADAL" clId="{2011D446-DE96-485C-8854-79345CD31873}" dt="2023-12-17T18:07:15.101" v="300" actId="552"/>
          <ac:spMkLst>
            <pc:docMk/>
            <pc:sldMk cId="0" sldId="265"/>
            <ac:spMk id="253" creationId="{00000000-0000-0000-0000-000000000000}"/>
          </ac:spMkLst>
        </pc:spChg>
      </pc:sldChg>
      <pc:sldChg chg="addSp delSp modSp mod modNotesTx">
        <pc:chgData name="José Duarte da Rocha Santos" userId="7ba73717-3b97-4ba8-9d16-3c9c2d510606" providerId="ADAL" clId="{2011D446-DE96-485C-8854-79345CD31873}" dt="2023-12-17T18:31:31.866" v="902" actId="20577"/>
        <pc:sldMkLst>
          <pc:docMk/>
          <pc:sldMk cId="0" sldId="266"/>
        </pc:sldMkLst>
        <pc:spChg chg="add mod">
          <ac:chgData name="José Duarte da Rocha Santos" userId="7ba73717-3b97-4ba8-9d16-3c9c2d510606" providerId="ADAL" clId="{2011D446-DE96-485C-8854-79345CD31873}" dt="2023-12-17T18:07:41.877" v="339" actId="20577"/>
          <ac:spMkLst>
            <pc:docMk/>
            <pc:sldMk cId="0" sldId="266"/>
            <ac:spMk id="2" creationId="{35B6F274-DE76-91FE-5858-00AF801910F5}"/>
          </ac:spMkLst>
        </pc:spChg>
        <pc:spChg chg="add del mod">
          <ac:chgData name="José Duarte da Rocha Santos" userId="7ba73717-3b97-4ba8-9d16-3c9c2d510606" providerId="ADAL" clId="{2011D446-DE96-485C-8854-79345CD31873}" dt="2023-12-17T18:07:48.630" v="342" actId="478"/>
          <ac:spMkLst>
            <pc:docMk/>
            <pc:sldMk cId="0" sldId="266"/>
            <ac:spMk id="4" creationId="{5E45A657-BA4B-0E4F-241B-D98DB9F94779}"/>
          </ac:spMkLst>
        </pc:spChg>
        <pc:spChg chg="del mod">
          <ac:chgData name="José Duarte da Rocha Santos" userId="7ba73717-3b97-4ba8-9d16-3c9c2d510606" providerId="ADAL" clId="{2011D446-DE96-485C-8854-79345CD31873}" dt="2023-12-17T18:07:47.235" v="341" actId="478"/>
          <ac:spMkLst>
            <pc:docMk/>
            <pc:sldMk cId="0" sldId="266"/>
            <ac:spMk id="259" creationId="{00000000-0000-0000-0000-000000000000}"/>
          </ac:spMkLst>
        </pc:spChg>
        <pc:spChg chg="mod">
          <ac:chgData name="José Duarte da Rocha Santos" userId="7ba73717-3b97-4ba8-9d16-3c9c2d510606" providerId="ADAL" clId="{2011D446-DE96-485C-8854-79345CD31873}" dt="2023-12-17T18:07:53.753" v="343" actId="255"/>
          <ac:spMkLst>
            <pc:docMk/>
            <pc:sldMk cId="0" sldId="266"/>
            <ac:spMk id="260" creationId="{00000000-0000-0000-0000-000000000000}"/>
          </ac:spMkLst>
        </pc:spChg>
        <pc:spChg chg="mod">
          <ac:chgData name="José Duarte da Rocha Santos" userId="7ba73717-3b97-4ba8-9d16-3c9c2d510606" providerId="ADAL" clId="{2011D446-DE96-485C-8854-79345CD31873}" dt="2023-12-17T18:08:12.623" v="348" actId="1076"/>
          <ac:spMkLst>
            <pc:docMk/>
            <pc:sldMk cId="0" sldId="266"/>
            <ac:spMk id="262" creationId="{00000000-0000-0000-0000-000000000000}"/>
          </ac:spMkLst>
        </pc:spChg>
      </pc:sldChg>
      <pc:sldChg chg="addSp delSp modSp mod">
        <pc:chgData name="José Duarte da Rocha Santos" userId="7ba73717-3b97-4ba8-9d16-3c9c2d510606" providerId="ADAL" clId="{2011D446-DE96-485C-8854-79345CD31873}" dt="2023-12-17T18:08:39.773" v="353" actId="552"/>
        <pc:sldMkLst>
          <pc:docMk/>
          <pc:sldMk cId="0" sldId="267"/>
        </pc:sldMkLst>
        <pc:spChg chg="add mod">
          <ac:chgData name="José Duarte da Rocha Santos" userId="7ba73717-3b97-4ba8-9d16-3c9c2d510606" providerId="ADAL" clId="{2011D446-DE96-485C-8854-79345CD31873}" dt="2023-12-17T18:08:39.773" v="353" actId="552"/>
          <ac:spMkLst>
            <pc:docMk/>
            <pc:sldMk cId="0" sldId="267"/>
            <ac:spMk id="2" creationId="{94513B91-8C81-DD69-7997-42F690B1390F}"/>
          </ac:spMkLst>
        </pc:spChg>
        <pc:spChg chg="add del mod">
          <ac:chgData name="José Duarte da Rocha Santos" userId="7ba73717-3b97-4ba8-9d16-3c9c2d510606" providerId="ADAL" clId="{2011D446-DE96-485C-8854-79345CD31873}" dt="2023-12-17T18:08:25.776" v="351" actId="478"/>
          <ac:spMkLst>
            <pc:docMk/>
            <pc:sldMk cId="0" sldId="267"/>
            <ac:spMk id="4" creationId="{881AA366-FEFA-70FE-BE69-B8298737B231}"/>
          </ac:spMkLst>
        </pc:spChg>
        <pc:spChg chg="del">
          <ac:chgData name="José Duarte da Rocha Santos" userId="7ba73717-3b97-4ba8-9d16-3c9c2d510606" providerId="ADAL" clId="{2011D446-DE96-485C-8854-79345CD31873}" dt="2023-12-17T18:08:23.893" v="350" actId="478"/>
          <ac:spMkLst>
            <pc:docMk/>
            <pc:sldMk cId="0" sldId="267"/>
            <ac:spMk id="268" creationId="{00000000-0000-0000-0000-000000000000}"/>
          </ac:spMkLst>
        </pc:spChg>
        <pc:spChg chg="mod">
          <ac:chgData name="José Duarte da Rocha Santos" userId="7ba73717-3b97-4ba8-9d16-3c9c2d510606" providerId="ADAL" clId="{2011D446-DE96-485C-8854-79345CD31873}" dt="2023-12-17T18:08:39.773" v="353" actId="552"/>
          <ac:spMkLst>
            <pc:docMk/>
            <pc:sldMk cId="0" sldId="267"/>
            <ac:spMk id="269" creationId="{00000000-0000-0000-0000-000000000000}"/>
          </ac:spMkLst>
        </pc:spChg>
      </pc:sldChg>
      <pc:sldChg chg="addSp delSp modSp mod">
        <pc:chgData name="José Duarte da Rocha Santos" userId="7ba73717-3b97-4ba8-9d16-3c9c2d510606" providerId="ADAL" clId="{2011D446-DE96-485C-8854-79345CD31873}" dt="2023-12-17T18:09:18.301" v="362" actId="552"/>
        <pc:sldMkLst>
          <pc:docMk/>
          <pc:sldMk cId="0" sldId="268"/>
        </pc:sldMkLst>
        <pc:spChg chg="add del mod">
          <ac:chgData name="José Duarte da Rocha Santos" userId="7ba73717-3b97-4ba8-9d16-3c9c2d510606" providerId="ADAL" clId="{2011D446-DE96-485C-8854-79345CD31873}" dt="2023-12-17T18:09:01.267" v="355" actId="478"/>
          <ac:spMkLst>
            <pc:docMk/>
            <pc:sldMk cId="0" sldId="268"/>
            <ac:spMk id="3" creationId="{53DA5A45-47E9-A7EB-9B49-DC8467B59087}"/>
          </ac:spMkLst>
        </pc:spChg>
        <pc:spChg chg="add mod">
          <ac:chgData name="José Duarte da Rocha Santos" userId="7ba73717-3b97-4ba8-9d16-3c9c2d510606" providerId="ADAL" clId="{2011D446-DE96-485C-8854-79345CD31873}" dt="2023-12-17T18:09:18.301" v="362" actId="552"/>
          <ac:spMkLst>
            <pc:docMk/>
            <pc:sldMk cId="0" sldId="268"/>
            <ac:spMk id="4" creationId="{92E0D25C-062D-B79E-303E-8A9FA08B3461}"/>
          </ac:spMkLst>
        </pc:spChg>
        <pc:spChg chg="del">
          <ac:chgData name="José Duarte da Rocha Santos" userId="7ba73717-3b97-4ba8-9d16-3c9c2d510606" providerId="ADAL" clId="{2011D446-DE96-485C-8854-79345CD31873}" dt="2023-12-17T18:08:59.082" v="354" actId="478"/>
          <ac:spMkLst>
            <pc:docMk/>
            <pc:sldMk cId="0" sldId="268"/>
            <ac:spMk id="278" creationId="{00000000-0000-0000-0000-000000000000}"/>
          </ac:spMkLst>
        </pc:spChg>
        <pc:spChg chg="mod">
          <ac:chgData name="José Duarte da Rocha Santos" userId="7ba73717-3b97-4ba8-9d16-3c9c2d510606" providerId="ADAL" clId="{2011D446-DE96-485C-8854-79345CD31873}" dt="2023-12-17T18:09:18.301" v="362" actId="552"/>
          <ac:spMkLst>
            <pc:docMk/>
            <pc:sldMk cId="0" sldId="268"/>
            <ac:spMk id="279" creationId="{00000000-0000-0000-0000-000000000000}"/>
          </ac:spMkLst>
        </pc:spChg>
        <pc:picChg chg="mod">
          <ac:chgData name="José Duarte da Rocha Santos" userId="7ba73717-3b97-4ba8-9d16-3c9c2d510606" providerId="ADAL" clId="{2011D446-DE96-485C-8854-79345CD31873}" dt="2023-12-17T18:09:11.493" v="359" actId="14100"/>
          <ac:picMkLst>
            <pc:docMk/>
            <pc:sldMk cId="0" sldId="268"/>
            <ac:picMk id="281" creationId="{00000000-0000-0000-0000-000000000000}"/>
          </ac:picMkLst>
        </pc:picChg>
      </pc:sldChg>
      <pc:sldChg chg="addSp delSp modSp mod modNotesTx">
        <pc:chgData name="José Duarte da Rocha Santos" userId="7ba73717-3b97-4ba8-9d16-3c9c2d510606" providerId="ADAL" clId="{2011D446-DE96-485C-8854-79345CD31873}" dt="2023-12-17T18:30:10.019" v="889" actId="6549"/>
        <pc:sldMkLst>
          <pc:docMk/>
          <pc:sldMk cId="0" sldId="269"/>
        </pc:sldMkLst>
        <pc:spChg chg="add del mod">
          <ac:chgData name="José Duarte da Rocha Santos" userId="7ba73717-3b97-4ba8-9d16-3c9c2d510606" providerId="ADAL" clId="{2011D446-DE96-485C-8854-79345CD31873}" dt="2023-12-17T18:09:30.280" v="364" actId="478"/>
          <ac:spMkLst>
            <pc:docMk/>
            <pc:sldMk cId="0" sldId="269"/>
            <ac:spMk id="3" creationId="{6B0704D2-199B-C5CC-3F4E-4A35075DCA3B}"/>
          </ac:spMkLst>
        </pc:spChg>
        <pc:spChg chg="add mod">
          <ac:chgData name="José Duarte da Rocha Santos" userId="7ba73717-3b97-4ba8-9d16-3c9c2d510606" providerId="ADAL" clId="{2011D446-DE96-485C-8854-79345CD31873}" dt="2023-12-17T18:09:47.894" v="367" actId="552"/>
          <ac:spMkLst>
            <pc:docMk/>
            <pc:sldMk cId="0" sldId="269"/>
            <ac:spMk id="4" creationId="{DB832DE3-5575-170B-1266-498C6119095B}"/>
          </ac:spMkLst>
        </pc:spChg>
        <pc:spChg chg="del">
          <ac:chgData name="José Duarte da Rocha Santos" userId="7ba73717-3b97-4ba8-9d16-3c9c2d510606" providerId="ADAL" clId="{2011D446-DE96-485C-8854-79345CD31873}" dt="2023-12-17T18:09:28.126" v="363" actId="478"/>
          <ac:spMkLst>
            <pc:docMk/>
            <pc:sldMk cId="0" sldId="269"/>
            <ac:spMk id="287" creationId="{00000000-0000-0000-0000-000000000000}"/>
          </ac:spMkLst>
        </pc:spChg>
        <pc:spChg chg="mod">
          <ac:chgData name="José Duarte da Rocha Santos" userId="7ba73717-3b97-4ba8-9d16-3c9c2d510606" providerId="ADAL" clId="{2011D446-DE96-485C-8854-79345CD31873}" dt="2023-12-17T18:09:47.894" v="367" actId="552"/>
          <ac:spMkLst>
            <pc:docMk/>
            <pc:sldMk cId="0" sldId="269"/>
            <ac:spMk id="288" creationId="{00000000-0000-0000-0000-000000000000}"/>
          </ac:spMkLst>
        </pc:spChg>
      </pc:sldChg>
      <pc:sldChg chg="modSp mod modNotesTx">
        <pc:chgData name="José Duarte da Rocha Santos" userId="7ba73717-3b97-4ba8-9d16-3c9c2d510606" providerId="ADAL" clId="{2011D446-DE96-485C-8854-79345CD31873}" dt="2023-12-17T18:55:34.720" v="905" actId="20577"/>
        <pc:sldMkLst>
          <pc:docMk/>
          <pc:sldMk cId="0" sldId="270"/>
        </pc:sldMkLst>
        <pc:spChg chg="mod">
          <ac:chgData name="José Duarte da Rocha Santos" userId="7ba73717-3b97-4ba8-9d16-3c9c2d510606" providerId="ADAL" clId="{2011D446-DE96-485C-8854-79345CD31873}" dt="2023-12-17T18:09:52.731" v="368" actId="20577"/>
          <ac:spMkLst>
            <pc:docMk/>
            <pc:sldMk cId="0" sldId="270"/>
            <ac:spMk id="293" creationId="{00000000-0000-0000-0000-000000000000}"/>
          </ac:spMkLst>
        </pc:spChg>
      </pc:sldChg>
      <pc:sldChg chg="addSp delSp modSp mod modNotesTx">
        <pc:chgData name="José Duarte da Rocha Santos" userId="7ba73717-3b97-4ba8-9d16-3c9c2d510606" providerId="ADAL" clId="{2011D446-DE96-485C-8854-79345CD31873}" dt="2023-12-17T18:28:36.587" v="847" actId="6549"/>
        <pc:sldMkLst>
          <pc:docMk/>
          <pc:sldMk cId="0" sldId="271"/>
        </pc:sldMkLst>
        <pc:spChg chg="add mod">
          <ac:chgData name="José Duarte da Rocha Santos" userId="7ba73717-3b97-4ba8-9d16-3c9c2d510606" providerId="ADAL" clId="{2011D446-DE96-485C-8854-79345CD31873}" dt="2023-12-17T18:10:39.415" v="411" actId="552"/>
          <ac:spMkLst>
            <pc:docMk/>
            <pc:sldMk cId="0" sldId="271"/>
            <ac:spMk id="2" creationId="{2E07F643-01A9-5233-296F-89D533739348}"/>
          </ac:spMkLst>
        </pc:spChg>
        <pc:spChg chg="add del mod">
          <ac:chgData name="José Duarte da Rocha Santos" userId="7ba73717-3b97-4ba8-9d16-3c9c2d510606" providerId="ADAL" clId="{2011D446-DE96-485C-8854-79345CD31873}" dt="2023-12-17T18:10:27.146" v="406" actId="478"/>
          <ac:spMkLst>
            <pc:docMk/>
            <pc:sldMk cId="0" sldId="271"/>
            <ac:spMk id="4" creationId="{F9391B8D-D023-B470-8F5B-F466B92D1DBD}"/>
          </ac:spMkLst>
        </pc:spChg>
        <pc:spChg chg="del mod">
          <ac:chgData name="José Duarte da Rocha Santos" userId="7ba73717-3b97-4ba8-9d16-3c9c2d510606" providerId="ADAL" clId="{2011D446-DE96-485C-8854-79345CD31873}" dt="2023-12-17T18:10:23.611" v="405" actId="478"/>
          <ac:spMkLst>
            <pc:docMk/>
            <pc:sldMk cId="0" sldId="271"/>
            <ac:spMk id="299" creationId="{00000000-0000-0000-0000-000000000000}"/>
          </ac:spMkLst>
        </pc:spChg>
        <pc:spChg chg="mod">
          <ac:chgData name="José Duarte da Rocha Santos" userId="7ba73717-3b97-4ba8-9d16-3c9c2d510606" providerId="ADAL" clId="{2011D446-DE96-485C-8854-79345CD31873}" dt="2023-12-17T18:11:17.557" v="426" actId="20577"/>
          <ac:spMkLst>
            <pc:docMk/>
            <pc:sldMk cId="0" sldId="271"/>
            <ac:spMk id="300" creationId="{00000000-0000-0000-0000-000000000000}"/>
          </ac:spMkLst>
        </pc:spChg>
      </pc:sldChg>
      <pc:sldChg chg="addSp delSp modSp mod modNotesTx">
        <pc:chgData name="José Duarte da Rocha Santos" userId="7ba73717-3b97-4ba8-9d16-3c9c2d510606" providerId="ADAL" clId="{2011D446-DE96-485C-8854-79345CD31873}" dt="2023-12-17T18:55:43.182" v="906" actId="20577"/>
        <pc:sldMkLst>
          <pc:docMk/>
          <pc:sldMk cId="0" sldId="272"/>
        </pc:sldMkLst>
        <pc:spChg chg="add del mod">
          <ac:chgData name="José Duarte da Rocha Santos" userId="7ba73717-3b97-4ba8-9d16-3c9c2d510606" providerId="ADAL" clId="{2011D446-DE96-485C-8854-79345CD31873}" dt="2023-12-17T18:11:28.324" v="428" actId="478"/>
          <ac:spMkLst>
            <pc:docMk/>
            <pc:sldMk cId="0" sldId="272"/>
            <ac:spMk id="3" creationId="{17ED01AD-87CC-A529-6A89-D5B027F31952}"/>
          </ac:spMkLst>
        </pc:spChg>
        <pc:spChg chg="add mod">
          <ac:chgData name="José Duarte da Rocha Santos" userId="7ba73717-3b97-4ba8-9d16-3c9c2d510606" providerId="ADAL" clId="{2011D446-DE96-485C-8854-79345CD31873}" dt="2023-12-17T18:12:07.105" v="457" actId="552"/>
          <ac:spMkLst>
            <pc:docMk/>
            <pc:sldMk cId="0" sldId="272"/>
            <ac:spMk id="4" creationId="{3C3ACCDE-738B-6DA7-0269-0B4717781104}"/>
          </ac:spMkLst>
        </pc:spChg>
        <pc:spChg chg="del">
          <ac:chgData name="José Duarte da Rocha Santos" userId="7ba73717-3b97-4ba8-9d16-3c9c2d510606" providerId="ADAL" clId="{2011D446-DE96-485C-8854-79345CD31873}" dt="2023-12-17T18:11:26.073" v="427" actId="478"/>
          <ac:spMkLst>
            <pc:docMk/>
            <pc:sldMk cId="0" sldId="272"/>
            <ac:spMk id="306" creationId="{00000000-0000-0000-0000-000000000000}"/>
          </ac:spMkLst>
        </pc:spChg>
        <pc:spChg chg="mod">
          <ac:chgData name="José Duarte da Rocha Santos" userId="7ba73717-3b97-4ba8-9d16-3c9c2d510606" providerId="ADAL" clId="{2011D446-DE96-485C-8854-79345CD31873}" dt="2023-12-17T18:13:12.016" v="464" actId="948"/>
          <ac:spMkLst>
            <pc:docMk/>
            <pc:sldMk cId="0" sldId="272"/>
            <ac:spMk id="307" creationId="{00000000-0000-0000-0000-000000000000}"/>
          </ac:spMkLst>
        </pc:spChg>
      </pc:sldChg>
      <pc:sldChg chg="addSp delSp modSp mod modNotesTx">
        <pc:chgData name="José Duarte da Rocha Santos" userId="7ba73717-3b97-4ba8-9d16-3c9c2d510606" providerId="ADAL" clId="{2011D446-DE96-485C-8854-79345CD31873}" dt="2023-12-17T18:30:31.574" v="894" actId="6549"/>
        <pc:sldMkLst>
          <pc:docMk/>
          <pc:sldMk cId="0" sldId="273"/>
        </pc:sldMkLst>
        <pc:spChg chg="add del mod">
          <ac:chgData name="José Duarte da Rocha Santos" userId="7ba73717-3b97-4ba8-9d16-3c9c2d510606" providerId="ADAL" clId="{2011D446-DE96-485C-8854-79345CD31873}" dt="2023-12-17T18:13:29.603" v="466" actId="478"/>
          <ac:spMkLst>
            <pc:docMk/>
            <pc:sldMk cId="0" sldId="273"/>
            <ac:spMk id="3" creationId="{40CAFA0B-3F8C-1470-52BD-9C14EFD181AC}"/>
          </ac:spMkLst>
        </pc:spChg>
        <pc:spChg chg="add mod">
          <ac:chgData name="José Duarte da Rocha Santos" userId="7ba73717-3b97-4ba8-9d16-3c9c2d510606" providerId="ADAL" clId="{2011D446-DE96-485C-8854-79345CD31873}" dt="2023-12-17T18:14:48.161" v="486" actId="552"/>
          <ac:spMkLst>
            <pc:docMk/>
            <pc:sldMk cId="0" sldId="273"/>
            <ac:spMk id="4" creationId="{91761343-5F5B-5C32-F87F-F83242BE6A7D}"/>
          </ac:spMkLst>
        </pc:spChg>
        <pc:spChg chg="del">
          <ac:chgData name="José Duarte da Rocha Santos" userId="7ba73717-3b97-4ba8-9d16-3c9c2d510606" providerId="ADAL" clId="{2011D446-DE96-485C-8854-79345CD31873}" dt="2023-12-17T18:13:27.744" v="465" actId="478"/>
          <ac:spMkLst>
            <pc:docMk/>
            <pc:sldMk cId="0" sldId="273"/>
            <ac:spMk id="313" creationId="{00000000-0000-0000-0000-000000000000}"/>
          </ac:spMkLst>
        </pc:spChg>
        <pc:spChg chg="mod">
          <ac:chgData name="José Duarte da Rocha Santos" userId="7ba73717-3b97-4ba8-9d16-3c9c2d510606" providerId="ADAL" clId="{2011D446-DE96-485C-8854-79345CD31873}" dt="2023-12-17T18:30:27.522" v="893" actId="6549"/>
          <ac:spMkLst>
            <pc:docMk/>
            <pc:sldMk cId="0" sldId="273"/>
            <ac:spMk id="314" creationId="{00000000-0000-0000-0000-000000000000}"/>
          </ac:spMkLst>
        </pc:spChg>
      </pc:sldChg>
      <pc:sldChg chg="addSp delSp modSp mod">
        <pc:chgData name="José Duarte da Rocha Santos" userId="7ba73717-3b97-4ba8-9d16-3c9c2d510606" providerId="ADAL" clId="{2011D446-DE96-485C-8854-79345CD31873}" dt="2023-12-17T18:30:40.220" v="896" actId="20577"/>
        <pc:sldMkLst>
          <pc:docMk/>
          <pc:sldMk cId="0" sldId="274"/>
        </pc:sldMkLst>
        <pc:spChg chg="add del mod">
          <ac:chgData name="José Duarte da Rocha Santos" userId="7ba73717-3b97-4ba8-9d16-3c9c2d510606" providerId="ADAL" clId="{2011D446-DE96-485C-8854-79345CD31873}" dt="2023-12-17T18:11:42.827" v="431" actId="478"/>
          <ac:spMkLst>
            <pc:docMk/>
            <pc:sldMk cId="0" sldId="274"/>
            <ac:spMk id="3" creationId="{F4202B36-6728-1586-487D-3B25A55987A6}"/>
          </ac:spMkLst>
        </pc:spChg>
        <pc:spChg chg="add mod">
          <ac:chgData name="José Duarte da Rocha Santos" userId="7ba73717-3b97-4ba8-9d16-3c9c2d510606" providerId="ADAL" clId="{2011D446-DE96-485C-8854-79345CD31873}" dt="2023-12-17T18:23:07.830" v="622" actId="552"/>
          <ac:spMkLst>
            <pc:docMk/>
            <pc:sldMk cId="0" sldId="274"/>
            <ac:spMk id="4" creationId="{14B8F965-8F81-13C2-5FAD-E60E7B9E67F8}"/>
          </ac:spMkLst>
        </pc:spChg>
        <pc:spChg chg="del">
          <ac:chgData name="José Duarte da Rocha Santos" userId="7ba73717-3b97-4ba8-9d16-3c9c2d510606" providerId="ADAL" clId="{2011D446-DE96-485C-8854-79345CD31873}" dt="2023-12-17T18:11:40.873" v="430" actId="478"/>
          <ac:spMkLst>
            <pc:docMk/>
            <pc:sldMk cId="0" sldId="274"/>
            <ac:spMk id="320" creationId="{00000000-0000-0000-0000-000000000000}"/>
          </ac:spMkLst>
        </pc:spChg>
        <pc:spChg chg="mod">
          <ac:chgData name="José Duarte da Rocha Santos" userId="7ba73717-3b97-4ba8-9d16-3c9c2d510606" providerId="ADAL" clId="{2011D446-DE96-485C-8854-79345CD31873}" dt="2023-12-17T18:30:40.220" v="896" actId="20577"/>
          <ac:spMkLst>
            <pc:docMk/>
            <pc:sldMk cId="0" sldId="274"/>
            <ac:spMk id="321" creationId="{00000000-0000-0000-0000-000000000000}"/>
          </ac:spMkLst>
        </pc:spChg>
      </pc:sldChg>
      <pc:sldChg chg="addSp delSp modSp mod">
        <pc:chgData name="José Duarte da Rocha Santos" userId="7ba73717-3b97-4ba8-9d16-3c9c2d510606" providerId="ADAL" clId="{2011D446-DE96-485C-8854-79345CD31873}" dt="2023-12-17T18:30:44.435" v="897" actId="20577"/>
        <pc:sldMkLst>
          <pc:docMk/>
          <pc:sldMk cId="0" sldId="275"/>
        </pc:sldMkLst>
        <pc:spChg chg="add del mod">
          <ac:chgData name="José Duarte da Rocha Santos" userId="7ba73717-3b97-4ba8-9d16-3c9c2d510606" providerId="ADAL" clId="{2011D446-DE96-485C-8854-79345CD31873}" dt="2023-12-17T18:11:50.798" v="434" actId="478"/>
          <ac:spMkLst>
            <pc:docMk/>
            <pc:sldMk cId="0" sldId="275"/>
            <ac:spMk id="3" creationId="{BEA25551-621F-0EF8-8011-2FA56B43E7B0}"/>
          </ac:spMkLst>
        </pc:spChg>
        <pc:spChg chg="add mod">
          <ac:chgData name="José Duarte da Rocha Santos" userId="7ba73717-3b97-4ba8-9d16-3c9c2d510606" providerId="ADAL" clId="{2011D446-DE96-485C-8854-79345CD31873}" dt="2023-12-17T18:14:17.636" v="481" actId="552"/>
          <ac:spMkLst>
            <pc:docMk/>
            <pc:sldMk cId="0" sldId="275"/>
            <ac:spMk id="4" creationId="{6C71995B-2C32-CDF4-CBEB-A02AF1E46259}"/>
          </ac:spMkLst>
        </pc:spChg>
        <pc:spChg chg="del">
          <ac:chgData name="José Duarte da Rocha Santos" userId="7ba73717-3b97-4ba8-9d16-3c9c2d510606" providerId="ADAL" clId="{2011D446-DE96-485C-8854-79345CD31873}" dt="2023-12-17T18:11:48.208" v="433" actId="478"/>
          <ac:spMkLst>
            <pc:docMk/>
            <pc:sldMk cId="0" sldId="275"/>
            <ac:spMk id="327" creationId="{00000000-0000-0000-0000-000000000000}"/>
          </ac:spMkLst>
        </pc:spChg>
        <pc:spChg chg="mod">
          <ac:chgData name="José Duarte da Rocha Santos" userId="7ba73717-3b97-4ba8-9d16-3c9c2d510606" providerId="ADAL" clId="{2011D446-DE96-485C-8854-79345CD31873}" dt="2023-12-17T18:30:44.435" v="897" actId="20577"/>
          <ac:spMkLst>
            <pc:docMk/>
            <pc:sldMk cId="0" sldId="275"/>
            <ac:spMk id="328" creationId="{00000000-0000-0000-0000-000000000000}"/>
          </ac:spMkLst>
        </pc:spChg>
      </pc:sldChg>
      <pc:sldChg chg="modSp mod">
        <pc:chgData name="José Duarte da Rocha Santos" userId="7ba73717-3b97-4ba8-9d16-3c9c2d510606" providerId="ADAL" clId="{2011D446-DE96-485C-8854-79345CD31873}" dt="2023-12-17T18:20:45.932" v="523" actId="20577"/>
        <pc:sldMkLst>
          <pc:docMk/>
          <pc:sldMk cId="0" sldId="276"/>
        </pc:sldMkLst>
        <pc:spChg chg="mod">
          <ac:chgData name="José Duarte da Rocha Santos" userId="7ba73717-3b97-4ba8-9d16-3c9c2d510606" providerId="ADAL" clId="{2011D446-DE96-485C-8854-79345CD31873}" dt="2023-12-17T18:20:08.082" v="511" actId="255"/>
          <ac:spMkLst>
            <pc:docMk/>
            <pc:sldMk cId="0" sldId="276"/>
            <ac:spMk id="333" creationId="{00000000-0000-0000-0000-000000000000}"/>
          </ac:spMkLst>
        </pc:spChg>
        <pc:spChg chg="mod">
          <ac:chgData name="José Duarte da Rocha Santos" userId="7ba73717-3b97-4ba8-9d16-3c9c2d510606" providerId="ADAL" clId="{2011D446-DE96-485C-8854-79345CD31873}" dt="2023-12-17T18:20:45.932" v="523" actId="20577"/>
          <ac:spMkLst>
            <pc:docMk/>
            <pc:sldMk cId="0" sldId="276"/>
            <ac:spMk id="334" creationId="{00000000-0000-0000-0000-000000000000}"/>
          </ac:spMkLst>
        </pc:spChg>
      </pc:sldChg>
      <pc:sldChg chg="addSp delSp modSp mod">
        <pc:chgData name="José Duarte da Rocha Santos" userId="7ba73717-3b97-4ba8-9d16-3c9c2d510606" providerId="ADAL" clId="{2011D446-DE96-485C-8854-79345CD31873}" dt="2023-12-17T18:21:38.215" v="551" actId="12"/>
        <pc:sldMkLst>
          <pc:docMk/>
          <pc:sldMk cId="0" sldId="278"/>
        </pc:sldMkLst>
        <pc:spChg chg="add del mod">
          <ac:chgData name="José Duarte da Rocha Santos" userId="7ba73717-3b97-4ba8-9d16-3c9c2d510606" providerId="ADAL" clId="{2011D446-DE96-485C-8854-79345CD31873}" dt="2023-12-17T18:21:02.011" v="525" actId="478"/>
          <ac:spMkLst>
            <pc:docMk/>
            <pc:sldMk cId="0" sldId="278"/>
            <ac:spMk id="3" creationId="{3E92044D-6C66-0A64-6589-A66C7D4FF868}"/>
          </ac:spMkLst>
        </pc:spChg>
        <pc:spChg chg="add mod">
          <ac:chgData name="José Duarte da Rocha Santos" userId="7ba73717-3b97-4ba8-9d16-3c9c2d510606" providerId="ADAL" clId="{2011D446-DE96-485C-8854-79345CD31873}" dt="2023-12-17T18:21:11.716" v="544" actId="5793"/>
          <ac:spMkLst>
            <pc:docMk/>
            <pc:sldMk cId="0" sldId="278"/>
            <ac:spMk id="4" creationId="{EF341690-F334-06AF-2E60-A38C100352E5}"/>
          </ac:spMkLst>
        </pc:spChg>
        <pc:spChg chg="del">
          <ac:chgData name="José Duarte da Rocha Santos" userId="7ba73717-3b97-4ba8-9d16-3c9c2d510606" providerId="ADAL" clId="{2011D446-DE96-485C-8854-79345CD31873}" dt="2023-12-17T18:21:00.037" v="524" actId="478"/>
          <ac:spMkLst>
            <pc:docMk/>
            <pc:sldMk cId="0" sldId="278"/>
            <ac:spMk id="344" creationId="{00000000-0000-0000-0000-000000000000}"/>
          </ac:spMkLst>
        </pc:spChg>
        <pc:spChg chg="mod">
          <ac:chgData name="José Duarte da Rocha Santos" userId="7ba73717-3b97-4ba8-9d16-3c9c2d510606" providerId="ADAL" clId="{2011D446-DE96-485C-8854-79345CD31873}" dt="2023-12-17T18:21:38.215" v="551" actId="12"/>
          <ac:spMkLst>
            <pc:docMk/>
            <pc:sldMk cId="0" sldId="278"/>
            <ac:spMk id="345" creationId="{00000000-0000-0000-0000-000000000000}"/>
          </ac:spMkLst>
        </pc:spChg>
      </pc:sldChg>
      <pc:sldChg chg="addSp delSp modSp mod modNotesTx">
        <pc:chgData name="José Duarte da Rocha Santos" userId="7ba73717-3b97-4ba8-9d16-3c9c2d510606" providerId="ADAL" clId="{2011D446-DE96-485C-8854-79345CD31873}" dt="2023-12-17T18:28:56.815" v="875" actId="6549"/>
        <pc:sldMkLst>
          <pc:docMk/>
          <pc:sldMk cId="0" sldId="279"/>
        </pc:sldMkLst>
        <pc:spChg chg="add mod">
          <ac:chgData name="José Duarte da Rocha Santos" userId="7ba73717-3b97-4ba8-9d16-3c9c2d510606" providerId="ADAL" clId="{2011D446-DE96-485C-8854-79345CD31873}" dt="2023-12-17T18:23:53.835" v="626" actId="20577"/>
          <ac:spMkLst>
            <pc:docMk/>
            <pc:sldMk cId="0" sldId="279"/>
            <ac:spMk id="2" creationId="{9A605B1F-BFC8-B635-8D0A-18E478B41104}"/>
          </ac:spMkLst>
        </pc:spChg>
        <pc:spChg chg="add del mod">
          <ac:chgData name="José Duarte da Rocha Santos" userId="7ba73717-3b97-4ba8-9d16-3c9c2d510606" providerId="ADAL" clId="{2011D446-DE96-485C-8854-79345CD31873}" dt="2023-12-17T18:22:16.083" v="586" actId="478"/>
          <ac:spMkLst>
            <pc:docMk/>
            <pc:sldMk cId="0" sldId="279"/>
            <ac:spMk id="4" creationId="{E3FC38D0-DE93-0E29-E243-ED424E279C89}"/>
          </ac:spMkLst>
        </pc:spChg>
        <pc:spChg chg="del mod">
          <ac:chgData name="José Duarte da Rocha Santos" userId="7ba73717-3b97-4ba8-9d16-3c9c2d510606" providerId="ADAL" clId="{2011D446-DE96-485C-8854-79345CD31873}" dt="2023-12-17T18:22:13.376" v="585" actId="478"/>
          <ac:spMkLst>
            <pc:docMk/>
            <pc:sldMk cId="0" sldId="279"/>
            <ac:spMk id="351" creationId="{00000000-0000-0000-0000-000000000000}"/>
          </ac:spMkLst>
        </pc:spChg>
        <pc:spChg chg="mod">
          <ac:chgData name="José Duarte da Rocha Santos" userId="7ba73717-3b97-4ba8-9d16-3c9c2d510606" providerId="ADAL" clId="{2011D446-DE96-485C-8854-79345CD31873}" dt="2023-12-17T18:22:58.564" v="621" actId="552"/>
          <ac:spMkLst>
            <pc:docMk/>
            <pc:sldMk cId="0" sldId="279"/>
            <ac:spMk id="352" creationId="{00000000-0000-0000-0000-000000000000}"/>
          </ac:spMkLst>
        </pc:spChg>
      </pc:sldChg>
      <pc:sldChg chg="addSp delSp modSp mod">
        <pc:chgData name="José Duarte da Rocha Santos" userId="7ba73717-3b97-4ba8-9d16-3c9c2d510606" providerId="ADAL" clId="{2011D446-DE96-485C-8854-79345CD31873}" dt="2023-12-17T18:24:51.946" v="662" actId="20577"/>
        <pc:sldMkLst>
          <pc:docMk/>
          <pc:sldMk cId="0" sldId="280"/>
        </pc:sldMkLst>
        <pc:spChg chg="add del mod">
          <ac:chgData name="José Duarte da Rocha Santos" userId="7ba73717-3b97-4ba8-9d16-3c9c2d510606" providerId="ADAL" clId="{2011D446-DE96-485C-8854-79345CD31873}" dt="2023-12-17T18:24:05.246" v="628" actId="478"/>
          <ac:spMkLst>
            <pc:docMk/>
            <pc:sldMk cId="0" sldId="280"/>
            <ac:spMk id="3" creationId="{D39A98D1-2C3D-BA70-8000-124B5A2A45B8}"/>
          </ac:spMkLst>
        </pc:spChg>
        <pc:spChg chg="add mod">
          <ac:chgData name="José Duarte da Rocha Santos" userId="7ba73717-3b97-4ba8-9d16-3c9c2d510606" providerId="ADAL" clId="{2011D446-DE96-485C-8854-79345CD31873}" dt="2023-12-17T18:24:34.957" v="658" actId="552"/>
          <ac:spMkLst>
            <pc:docMk/>
            <pc:sldMk cId="0" sldId="280"/>
            <ac:spMk id="4" creationId="{98369681-9369-F0BB-1F34-70446EC29909}"/>
          </ac:spMkLst>
        </pc:spChg>
        <pc:spChg chg="del">
          <ac:chgData name="José Duarte da Rocha Santos" userId="7ba73717-3b97-4ba8-9d16-3c9c2d510606" providerId="ADAL" clId="{2011D446-DE96-485C-8854-79345CD31873}" dt="2023-12-17T18:24:00.383" v="627" actId="478"/>
          <ac:spMkLst>
            <pc:docMk/>
            <pc:sldMk cId="0" sldId="280"/>
            <ac:spMk id="358" creationId="{00000000-0000-0000-0000-000000000000}"/>
          </ac:spMkLst>
        </pc:spChg>
        <pc:spChg chg="mod">
          <ac:chgData name="José Duarte da Rocha Santos" userId="7ba73717-3b97-4ba8-9d16-3c9c2d510606" providerId="ADAL" clId="{2011D446-DE96-485C-8854-79345CD31873}" dt="2023-12-17T18:24:51.946" v="662" actId="20577"/>
          <ac:spMkLst>
            <pc:docMk/>
            <pc:sldMk cId="0" sldId="280"/>
            <ac:spMk id="359" creationId="{00000000-0000-0000-0000-000000000000}"/>
          </ac:spMkLst>
        </pc:spChg>
      </pc:sldChg>
      <pc:sldChg chg="addSp delSp modSp mod">
        <pc:chgData name="José Duarte da Rocha Santos" userId="7ba73717-3b97-4ba8-9d16-3c9c2d510606" providerId="ADAL" clId="{2011D446-DE96-485C-8854-79345CD31873}" dt="2023-12-17T18:26:33.041" v="713" actId="948"/>
        <pc:sldMkLst>
          <pc:docMk/>
          <pc:sldMk cId="0" sldId="281"/>
        </pc:sldMkLst>
        <pc:spChg chg="add del mod">
          <ac:chgData name="José Duarte da Rocha Santos" userId="7ba73717-3b97-4ba8-9d16-3c9c2d510606" providerId="ADAL" clId="{2011D446-DE96-485C-8854-79345CD31873}" dt="2023-12-17T18:25:13.716" v="664" actId="478"/>
          <ac:spMkLst>
            <pc:docMk/>
            <pc:sldMk cId="0" sldId="281"/>
            <ac:spMk id="3" creationId="{8FF39A19-1B87-7AEA-9AD2-813876909578}"/>
          </ac:spMkLst>
        </pc:spChg>
        <pc:spChg chg="add mod">
          <ac:chgData name="José Duarte da Rocha Santos" userId="7ba73717-3b97-4ba8-9d16-3c9c2d510606" providerId="ADAL" clId="{2011D446-DE96-485C-8854-79345CD31873}" dt="2023-12-17T18:25:14.408" v="665"/>
          <ac:spMkLst>
            <pc:docMk/>
            <pc:sldMk cId="0" sldId="281"/>
            <ac:spMk id="4" creationId="{04B24F9D-B2C6-7385-1048-A619DC4539C7}"/>
          </ac:spMkLst>
        </pc:spChg>
        <pc:spChg chg="del">
          <ac:chgData name="José Duarte da Rocha Santos" userId="7ba73717-3b97-4ba8-9d16-3c9c2d510606" providerId="ADAL" clId="{2011D446-DE96-485C-8854-79345CD31873}" dt="2023-12-17T18:25:10.947" v="663" actId="478"/>
          <ac:spMkLst>
            <pc:docMk/>
            <pc:sldMk cId="0" sldId="281"/>
            <ac:spMk id="365" creationId="{00000000-0000-0000-0000-000000000000}"/>
          </ac:spMkLst>
        </pc:spChg>
        <pc:spChg chg="mod">
          <ac:chgData name="José Duarte da Rocha Santos" userId="7ba73717-3b97-4ba8-9d16-3c9c2d510606" providerId="ADAL" clId="{2011D446-DE96-485C-8854-79345CD31873}" dt="2023-12-17T18:26:33.041" v="713" actId="948"/>
          <ac:spMkLst>
            <pc:docMk/>
            <pc:sldMk cId="0" sldId="281"/>
            <ac:spMk id="366" creationId="{00000000-0000-0000-0000-000000000000}"/>
          </ac:spMkLst>
        </pc:spChg>
      </pc:sldChg>
      <pc:sldChg chg="addSp delSp modSp mod">
        <pc:chgData name="José Duarte da Rocha Santos" userId="7ba73717-3b97-4ba8-9d16-3c9c2d510606" providerId="ADAL" clId="{2011D446-DE96-485C-8854-79345CD31873}" dt="2023-12-17T18:31:13.632" v="899" actId="6549"/>
        <pc:sldMkLst>
          <pc:docMk/>
          <pc:sldMk cId="0" sldId="282"/>
        </pc:sldMkLst>
        <pc:spChg chg="add del mod">
          <ac:chgData name="José Duarte da Rocha Santos" userId="7ba73717-3b97-4ba8-9d16-3c9c2d510606" providerId="ADAL" clId="{2011D446-DE96-485C-8854-79345CD31873}" dt="2023-12-17T18:25:19.744" v="667" actId="478"/>
          <ac:spMkLst>
            <pc:docMk/>
            <pc:sldMk cId="0" sldId="282"/>
            <ac:spMk id="3" creationId="{326F460E-A60B-054F-4A3D-225C4F04115B}"/>
          </ac:spMkLst>
        </pc:spChg>
        <pc:spChg chg="add mod">
          <ac:chgData name="José Duarte da Rocha Santos" userId="7ba73717-3b97-4ba8-9d16-3c9c2d510606" providerId="ADAL" clId="{2011D446-DE96-485C-8854-79345CD31873}" dt="2023-12-17T18:25:59.376" v="709" actId="552"/>
          <ac:spMkLst>
            <pc:docMk/>
            <pc:sldMk cId="0" sldId="282"/>
            <ac:spMk id="4" creationId="{44290171-5B46-66C2-E0DC-D4033A9B329E}"/>
          </ac:spMkLst>
        </pc:spChg>
        <pc:spChg chg="del">
          <ac:chgData name="José Duarte da Rocha Santos" userId="7ba73717-3b97-4ba8-9d16-3c9c2d510606" providerId="ADAL" clId="{2011D446-DE96-485C-8854-79345CD31873}" dt="2023-12-17T18:25:18.606" v="666" actId="478"/>
          <ac:spMkLst>
            <pc:docMk/>
            <pc:sldMk cId="0" sldId="282"/>
            <ac:spMk id="372" creationId="{00000000-0000-0000-0000-000000000000}"/>
          </ac:spMkLst>
        </pc:spChg>
        <pc:spChg chg="mod">
          <ac:chgData name="José Duarte da Rocha Santos" userId="7ba73717-3b97-4ba8-9d16-3c9c2d510606" providerId="ADAL" clId="{2011D446-DE96-485C-8854-79345CD31873}" dt="2023-12-17T18:31:13.632" v="899" actId="6549"/>
          <ac:spMkLst>
            <pc:docMk/>
            <pc:sldMk cId="0" sldId="282"/>
            <ac:spMk id="373" creationId="{00000000-0000-0000-0000-000000000000}"/>
          </ac:spMkLst>
        </pc:spChg>
      </pc:sldChg>
      <pc:sldChg chg="modSp mod">
        <pc:chgData name="José Duarte da Rocha Santos" userId="7ba73717-3b97-4ba8-9d16-3c9c2d510606" providerId="ADAL" clId="{2011D446-DE96-485C-8854-79345CD31873}" dt="2023-12-17T18:29:17.760" v="877" actId="20577"/>
        <pc:sldMkLst>
          <pc:docMk/>
          <pc:sldMk cId="0" sldId="283"/>
        </pc:sldMkLst>
        <pc:spChg chg="mod">
          <ac:chgData name="José Duarte da Rocha Santos" userId="7ba73717-3b97-4ba8-9d16-3c9c2d510606" providerId="ADAL" clId="{2011D446-DE96-485C-8854-79345CD31873}" dt="2023-12-13T23:26:23.080" v="7" actId="255"/>
          <ac:spMkLst>
            <pc:docMk/>
            <pc:sldMk cId="0" sldId="283"/>
            <ac:spMk id="379" creationId="{00000000-0000-0000-0000-000000000000}"/>
          </ac:spMkLst>
        </pc:spChg>
        <pc:spChg chg="mod">
          <ac:chgData name="José Duarte da Rocha Santos" userId="7ba73717-3b97-4ba8-9d16-3c9c2d510606" providerId="ADAL" clId="{2011D446-DE96-485C-8854-79345CD31873}" dt="2023-12-17T18:29:17.760" v="877" actId="20577"/>
          <ac:spMkLst>
            <pc:docMk/>
            <pc:sldMk cId="0" sldId="283"/>
            <ac:spMk id="380" creationId="{00000000-0000-0000-0000-000000000000}"/>
          </ac:spMkLst>
        </pc:spChg>
      </pc:sldChg>
      <pc:sldChg chg="del">
        <pc:chgData name="José Duarte da Rocha Santos" userId="7ba73717-3b97-4ba8-9d16-3c9c2d510606" providerId="ADAL" clId="{2011D446-DE96-485C-8854-79345CD31873}" dt="2023-12-13T23:26:32.727" v="8" actId="47"/>
        <pc:sldMkLst>
          <pc:docMk/>
          <pc:sldMk cId="0" sldId="284"/>
        </pc:sldMkLst>
      </pc:sldChg>
      <pc:sldChg chg="add">
        <pc:chgData name="José Duarte da Rocha Santos" userId="7ba73717-3b97-4ba8-9d16-3c9c2d510606" providerId="ADAL" clId="{2011D446-DE96-485C-8854-79345CD31873}" dt="2023-12-13T23:26:14.057" v="0"/>
        <pc:sldMkLst>
          <pc:docMk/>
          <pc:sldMk cId="1479096809" sldId="30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Clr>
                <a:schemeClr val="dk1"/>
              </a:buClr>
              <a:buSzPts val="1400"/>
              <a:buFont typeface="Calibri"/>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Clr>
                <a:schemeClr val="dk1"/>
              </a:buClr>
              <a:buSzPts val="1200"/>
              <a:buFont typeface="Calibri"/>
              <a:buNone/>
            </a:pPr>
            <a:fld id="{00000000-1234-1234-1234-123412341234}" type="slidenum">
              <a:rPr lang="fi-FI"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blog.hubspot.com/marketing/how-to-do-keyword-research-ht"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a:highlight>
                <a:schemeClr val="accent2"/>
              </a:highlight>
            </a:endParaRPr>
          </a:p>
          <a:p>
            <a:pPr marL="0" lvl="0" indent="0" algn="l" rtl="0">
              <a:lnSpc>
                <a:spcPct val="100000"/>
              </a:lnSpc>
              <a:spcBef>
                <a:spcPts val="0"/>
              </a:spcBef>
              <a:spcAft>
                <a:spcPts val="0"/>
              </a:spcAft>
              <a:buNone/>
            </a:pPr>
            <a:endParaRPr/>
          </a:p>
          <a:p>
            <a:pPr marL="0" lvl="0" indent="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 name="Google Shape;15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2415c622653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2415c622653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fi-FI" dirty="0"/>
              <a:t>O sítio Web desempenha um papel fundamental numa estratégia de marketing digital bem sucedida.</a:t>
            </a:r>
            <a:endParaRPr dirty="0"/>
          </a:p>
          <a:p>
            <a:pPr marL="0" lvl="0" indent="0" algn="l" rtl="0">
              <a:spcBef>
                <a:spcPts val="0"/>
              </a:spcBef>
              <a:spcAft>
                <a:spcPts val="0"/>
              </a:spcAft>
              <a:buClr>
                <a:schemeClr val="dk1"/>
              </a:buClr>
              <a:buSzPts val="1100"/>
              <a:buFont typeface="Arial"/>
              <a:buNone/>
            </a:pPr>
            <a:r>
              <a:rPr lang="fi-FI" dirty="0"/>
              <a:t>Todos os outros elementos de marketing digital têm como objetivo gerar tráfego e direcionar os utilizadores para o sítio Web.</a:t>
            </a:r>
            <a:endParaRPr dirty="0"/>
          </a:p>
          <a:p>
            <a:pPr marL="0" lvl="0" indent="0" algn="l" rtl="0">
              <a:spcBef>
                <a:spcPts val="0"/>
              </a:spcBef>
              <a:spcAft>
                <a:spcPts val="0"/>
              </a:spcAft>
              <a:buClr>
                <a:schemeClr val="dk1"/>
              </a:buClr>
              <a:buSzPts val="1100"/>
              <a:buFont typeface="Arial"/>
              <a:buNone/>
            </a:pPr>
            <a:r>
              <a:rPr lang="fi-FI" dirty="0"/>
              <a:t>O seu sítio Web funciona como um núcleo central da sua marca, representando a sua identidade e os seus valores.</a:t>
            </a:r>
            <a:endParaRPr dirty="0"/>
          </a:p>
          <a:p>
            <a:pPr marL="0" lvl="0" indent="0" algn="l" rtl="0">
              <a:spcBef>
                <a:spcPts val="0"/>
              </a:spcBef>
              <a:spcAft>
                <a:spcPts val="0"/>
              </a:spcAft>
              <a:buClr>
                <a:schemeClr val="dk1"/>
              </a:buClr>
              <a:buSzPts val="1100"/>
              <a:buFont typeface="Arial"/>
              <a:buNone/>
            </a:pPr>
            <a:r>
              <a:rPr lang="fi-FI" dirty="0"/>
              <a:t>Proporciona uma presença em linha profissional e fiável para a sua empresa.</a:t>
            </a:r>
            <a:endParaRPr dirty="0"/>
          </a:p>
          <a:p>
            <a:pPr marL="0" lvl="0" indent="0" algn="l" rtl="0">
              <a:spcBef>
                <a:spcPts val="0"/>
              </a:spcBef>
              <a:spcAft>
                <a:spcPts val="0"/>
              </a:spcAft>
              <a:buClr>
                <a:schemeClr val="dk1"/>
              </a:buClr>
              <a:buSzPts val="1100"/>
              <a:buFont typeface="Arial"/>
              <a:buNone/>
            </a:pPr>
            <a:r>
              <a:rPr lang="fi-FI" dirty="0"/>
              <a:t>Um sítio Web bem otimizado aumenta as hipóteses de obter uma classificação mais elevada nos resultados dos motores de procura.</a:t>
            </a:r>
            <a:endParaRPr dirty="0"/>
          </a:p>
          <a:p>
            <a:pPr marL="0" lvl="0" indent="0" algn="l" rtl="0">
              <a:spcBef>
                <a:spcPts val="0"/>
              </a:spcBef>
              <a:spcAft>
                <a:spcPts val="0"/>
              </a:spcAft>
              <a:buClr>
                <a:schemeClr val="dk1"/>
              </a:buClr>
              <a:buSzPts val="1100"/>
              <a:buFont typeface="Arial"/>
              <a:buNone/>
            </a:pPr>
            <a:r>
              <a:rPr lang="fi-FI" dirty="0"/>
              <a:t>Isto ajuda os potenciais clientes a encontrarem a sua empresa de forma orgânica e conduz o tráfego orgânico para o seu sítio.</a:t>
            </a:r>
            <a:endParaRPr dirty="0"/>
          </a:p>
          <a:p>
            <a:pPr marL="0" lvl="0" indent="0" algn="l" rtl="0">
              <a:spcBef>
                <a:spcPts val="0"/>
              </a:spcBef>
              <a:spcAft>
                <a:spcPts val="0"/>
              </a:spcAft>
              <a:buClr>
                <a:schemeClr val="dk1"/>
              </a:buClr>
              <a:buSzPts val="1100"/>
              <a:buFont typeface="Arial"/>
              <a:buNone/>
            </a:pPr>
            <a:r>
              <a:rPr lang="fi-FI" dirty="0"/>
              <a:t>O seu sítio Web funciona como uma montra virtual, permitindo-lhe apresentar as suas ofertas a um público global.</a:t>
            </a:r>
            <a:endParaRPr dirty="0"/>
          </a:p>
          <a:p>
            <a:pPr marL="0" lvl="0" indent="0" algn="l" rtl="0">
              <a:spcBef>
                <a:spcPts val="0"/>
              </a:spcBef>
              <a:spcAft>
                <a:spcPts val="0"/>
              </a:spcAft>
              <a:buClr>
                <a:schemeClr val="dk1"/>
              </a:buClr>
              <a:buSzPts val="1100"/>
              <a:buFont typeface="Arial"/>
              <a:buNone/>
            </a:pPr>
            <a:r>
              <a:rPr lang="fi-FI" dirty="0"/>
              <a:t>Pode fornecer informações detalhadas, imagens e vídeos sobre os seus produtos e serviços.</a:t>
            </a:r>
            <a:endParaRPr dirty="0"/>
          </a:p>
          <a:p>
            <a:pPr marL="0" lvl="0" indent="0" algn="l" rtl="0">
              <a:spcBef>
                <a:spcPts val="0"/>
              </a:spcBef>
              <a:spcAft>
                <a:spcPts val="0"/>
              </a:spcAft>
              <a:buClr>
                <a:schemeClr val="dk1"/>
              </a:buClr>
              <a:buSzPts val="1100"/>
              <a:buFont typeface="Arial"/>
              <a:buNone/>
            </a:pPr>
            <a:r>
              <a:rPr lang="fi-FI" dirty="0"/>
              <a:t>Ao incorporar formulários de geração de leads e botões de chamada para ação, o seu sítio Web torna-se uma ferramenta poderosa para captar leads.</a:t>
            </a:r>
            <a:endParaRPr dirty="0"/>
          </a:p>
          <a:p>
            <a:pPr marL="0" lvl="0" indent="0" algn="l" rtl="0">
              <a:spcBef>
                <a:spcPts val="0"/>
              </a:spcBef>
              <a:spcAft>
                <a:spcPts val="0"/>
              </a:spcAft>
              <a:buClr>
                <a:schemeClr val="dk1"/>
              </a:buClr>
              <a:buSzPts val="1100"/>
              <a:buFont typeface="Arial"/>
              <a:buNone/>
            </a:pPr>
            <a:r>
              <a:rPr lang="fi-FI" dirty="0"/>
              <a:t>Além disso, pode utilizar o marketing por correio eletrónico e os conteúdos personalizados para estimular e envolver os clientes existentes</a:t>
            </a:r>
            <a:endParaRPr dirty="0"/>
          </a:p>
          <a:p>
            <a:pPr marL="0" lvl="0" indent="0" algn="l" rtl="0">
              <a:spcBef>
                <a:spcPts val="0"/>
              </a:spcBef>
              <a:spcAft>
                <a:spcPts val="0"/>
              </a:spcAft>
              <a:buClr>
                <a:schemeClr val="dk1"/>
              </a:buClr>
              <a:buSzPts val="1100"/>
              <a:buFont typeface="Arial"/>
              <a:buNone/>
            </a:pPr>
            <a:r>
              <a:rPr lang="fi-FI" dirty="0"/>
              <a:t>O seu sítio Web é uma plataforma ideal para publicar conteúdos valiosos, tais como publicações em blogues, artigos e recursos.</a:t>
            </a:r>
            <a:endParaRPr dirty="0"/>
          </a:p>
          <a:p>
            <a:pPr marL="0" lvl="0" indent="0" algn="l" rtl="0">
              <a:spcBef>
                <a:spcPts val="0"/>
              </a:spcBef>
              <a:spcAft>
                <a:spcPts val="0"/>
              </a:spcAft>
              <a:buClr>
                <a:schemeClr val="dk1"/>
              </a:buClr>
              <a:buSzPts val="1100"/>
              <a:buFont typeface="Arial"/>
              <a:buNone/>
            </a:pPr>
            <a:r>
              <a:rPr lang="fi-FI" dirty="0"/>
              <a:t>Ao partilhar conteúdos informativos e relevantes, está a estabelecer autoridade e a criar credibilidade no seu sector.</a:t>
            </a:r>
            <a:endParaRPr dirty="0"/>
          </a:p>
          <a:p>
            <a:pPr marL="0" lvl="0" indent="0" algn="l" rtl="0">
              <a:spcBef>
                <a:spcPts val="0"/>
              </a:spcBef>
              <a:spcAft>
                <a:spcPts val="0"/>
              </a:spcAft>
              <a:buClr>
                <a:schemeClr val="dk1"/>
              </a:buClr>
              <a:buSzPts val="1100"/>
              <a:buFont typeface="Arial"/>
              <a:buNone/>
            </a:pPr>
            <a:r>
              <a:rPr lang="fi-FI" dirty="0"/>
              <a:t>O seu sítio Web oferece canais de comunicação, como formulários de contacto, chat ao vivo ou portais de apoio ao cliente.</a:t>
            </a:r>
            <a:endParaRPr dirty="0"/>
          </a:p>
          <a:p>
            <a:pPr marL="0" lvl="0" indent="0" algn="l" rtl="0">
              <a:spcBef>
                <a:spcPts val="0"/>
              </a:spcBef>
              <a:spcAft>
                <a:spcPts val="0"/>
              </a:spcAft>
              <a:buClr>
                <a:schemeClr val="dk1"/>
              </a:buClr>
              <a:buSzPts val="1100"/>
              <a:buFont typeface="Arial"/>
              <a:buNone/>
            </a:pPr>
            <a:r>
              <a:rPr lang="fi-FI" dirty="0"/>
              <a:t>Os clientes podem contactar-nos com perguntas, comentários ou pedidos de apoio, promovendo melhores relações com os clientes.</a:t>
            </a:r>
            <a:endParaRPr dirty="0"/>
          </a:p>
          <a:p>
            <a:pPr marL="0" lvl="0" indent="0" algn="l" rtl="0">
              <a:spcBef>
                <a:spcPts val="0"/>
              </a:spcBef>
              <a:spcAft>
                <a:spcPts val="0"/>
              </a:spcAft>
              <a:buClr>
                <a:schemeClr val="dk1"/>
              </a:buClr>
              <a:buSzPts val="1100"/>
              <a:buFont typeface="Arial"/>
              <a:buNone/>
            </a:pPr>
            <a:r>
              <a:rPr lang="fi-FI" dirty="0"/>
              <a:t>Através do seu sítio Web, pode apresentar testemunhos, estudos de casos e histórias de sucesso para influenciar potenciais clientes.</a:t>
            </a:r>
            <a:endParaRPr dirty="0"/>
          </a:p>
          <a:p>
            <a:pPr marL="0" lvl="0" indent="0" algn="l" rtl="0">
              <a:spcBef>
                <a:spcPts val="0"/>
              </a:spcBef>
              <a:spcAft>
                <a:spcPts val="0"/>
              </a:spcAft>
              <a:buClr>
                <a:schemeClr val="dk1"/>
              </a:buClr>
              <a:buSzPts val="1100"/>
              <a:buFont typeface="Arial"/>
              <a:buNone/>
            </a:pPr>
            <a:r>
              <a:rPr lang="fi-FI" dirty="0"/>
              <a:t>É uma oportunidade para destacar ofertas especiais, promoções ou descontos para incentivar as conversões.</a:t>
            </a:r>
            <a:endParaRPr dirty="0"/>
          </a:p>
          <a:p>
            <a:pPr marL="0" lvl="0" indent="0" algn="l" rtl="0">
              <a:spcBef>
                <a:spcPts val="0"/>
              </a:spcBef>
              <a:spcAft>
                <a:spcPts val="0"/>
              </a:spcAft>
              <a:buClr>
                <a:schemeClr val="dk1"/>
              </a:buClr>
              <a:buSzPts val="1100"/>
              <a:buFont typeface="Arial"/>
              <a:buNone/>
            </a:pPr>
            <a:r>
              <a:rPr lang="fi-FI" dirty="0"/>
              <a:t>Lembre-se, um sítio Web bem concebido e de fácil utilização é essencial para uma estratégia de marketing digital eficaz. Serve de base para a sua presença em linha e ajuda-o a atingir os seus objetivos comerciais.</a:t>
            </a:r>
            <a:endParaRPr dirty="0"/>
          </a:p>
          <a:p>
            <a:pPr marL="0" lvl="0" indent="0" algn="l" rtl="0">
              <a:spcBef>
                <a:spcPts val="0"/>
              </a:spcBef>
              <a:spcAft>
                <a:spcPts val="0"/>
              </a:spcAft>
              <a:buClr>
                <a:schemeClr val="dk1"/>
              </a:buClr>
              <a:buSzPts val="1100"/>
              <a:buFont typeface="Arial"/>
              <a:buNone/>
            </a:pPr>
            <a:endParaRPr dirty="0"/>
          </a:p>
          <a:p>
            <a:pPr marL="0" lvl="0" indent="0" algn="l" rtl="0">
              <a:spcBef>
                <a:spcPts val="0"/>
              </a:spcBef>
              <a:spcAft>
                <a:spcPts val="0"/>
              </a:spcAft>
              <a:buClr>
                <a:schemeClr val="dk1"/>
              </a:buClr>
              <a:buSzPts val="1100"/>
              <a:buFont typeface="Arial"/>
              <a:buNone/>
            </a:pPr>
            <a:endParaRPr dirty="0"/>
          </a:p>
          <a:p>
            <a:pPr marL="0" lvl="0" indent="0" algn="l" rtl="0">
              <a:spcBef>
                <a:spcPts val="0"/>
              </a:spcBef>
              <a:spcAft>
                <a:spcPts val="0"/>
              </a:spcAft>
              <a:buClr>
                <a:schemeClr val="dk1"/>
              </a:buClr>
              <a:buSzPts val="1100"/>
              <a:buFont typeface="Arial"/>
              <a:buNone/>
            </a:pPr>
            <a:endParaRPr dirty="0"/>
          </a:p>
          <a:p>
            <a:pPr marL="0" lvl="0" indent="0" algn="l" rtl="0">
              <a:spcBef>
                <a:spcPts val="0"/>
              </a:spcBef>
              <a:spcAft>
                <a:spcPts val="0"/>
              </a:spcAft>
              <a:buClr>
                <a:schemeClr val="dk1"/>
              </a:buClr>
              <a:buSzPts val="1100"/>
              <a:buFont typeface="Arial"/>
              <a:buNone/>
            </a:pPr>
            <a:endParaRPr dirty="0"/>
          </a:p>
          <a:p>
            <a:pPr marL="0" lvl="0" indent="0" algn="l" rtl="0">
              <a:spcBef>
                <a:spcPts val="0"/>
              </a:spcBef>
              <a:spcAft>
                <a:spcPts val="0"/>
              </a:spcAft>
              <a:buClr>
                <a:schemeClr val="dk1"/>
              </a:buClr>
              <a:buSzPts val="1100"/>
              <a:buFont typeface="Arial"/>
              <a:buNone/>
            </a:pPr>
            <a:endParaRPr dirty="0"/>
          </a:p>
          <a:p>
            <a:pPr marL="0" lvl="0" indent="0" algn="l" rtl="0">
              <a:spcBef>
                <a:spcPts val="0"/>
              </a:spcBef>
              <a:spcAft>
                <a:spcPts val="0"/>
              </a:spcAft>
              <a:buClr>
                <a:schemeClr val="dk1"/>
              </a:buClr>
              <a:buSzPts val="1100"/>
              <a:buFont typeface="Arial"/>
              <a:buNone/>
            </a:pPr>
            <a:endParaRPr dirty="0"/>
          </a:p>
          <a:p>
            <a:pPr marL="0" lvl="0" indent="0" algn="l" rtl="0">
              <a:spcBef>
                <a:spcPts val="0"/>
              </a:spcBef>
              <a:spcAft>
                <a:spcPts val="0"/>
              </a:spcAft>
              <a:buNone/>
            </a:pPr>
            <a:endParaRPr dirty="0"/>
          </a:p>
        </p:txBody>
      </p:sp>
      <p:sp>
        <p:nvSpPr>
          <p:cNvPr id="161" name="Google Shape;161;g2415c622653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400"/>
              <a:buNone/>
            </a:pPr>
            <a:r>
              <a:rPr lang="fi-FI" dirty="0"/>
              <a:t>Saiba mais no Módulo 1. (Introdução ao marketing digital, parte 1. Contexto do marketing digital)!</a:t>
            </a:r>
            <a:endParaRPr dirty="0"/>
          </a:p>
          <a:p>
            <a:pPr marL="0" lvl="0" indent="0" algn="l" rtl="0">
              <a:spcBef>
                <a:spcPts val="0"/>
              </a:spcBef>
              <a:spcAft>
                <a:spcPts val="0"/>
              </a:spcAft>
              <a:buSzPts val="1100"/>
              <a:buNone/>
            </a:pPr>
            <a:r>
              <a:rPr lang="fi-FI" dirty="0"/>
              <a:t>Do ponto de vista de um sítio Web, o panorama geral do marketing digital envolve maximizar a sua presença online, aumentar o tráfego e atingir objetivos específicos.</a:t>
            </a:r>
            <a:endParaRPr dirty="0"/>
          </a:p>
          <a:p>
            <a:pPr marL="0" lvl="0" indent="0" algn="l" rtl="0">
              <a:spcBef>
                <a:spcPts val="0"/>
              </a:spcBef>
              <a:spcAft>
                <a:spcPts val="0"/>
              </a:spcAft>
              <a:buClr>
                <a:schemeClr val="dk1"/>
              </a:buClr>
              <a:buSzPts val="1100"/>
              <a:buFont typeface="Arial"/>
              <a:buNone/>
            </a:pPr>
            <a:r>
              <a:rPr lang="fi-FI" dirty="0"/>
              <a:t>Eis alguns aspectos fundamentais a considerar:</a:t>
            </a:r>
            <a:endParaRPr dirty="0"/>
          </a:p>
          <a:p>
            <a:pPr marL="457200" lvl="0" indent="-317500" algn="l" rtl="0">
              <a:spcBef>
                <a:spcPts val="0"/>
              </a:spcBef>
              <a:spcAft>
                <a:spcPts val="0"/>
              </a:spcAft>
              <a:buSzPts val="1400"/>
              <a:buAutoNum type="arabicPeriod"/>
            </a:pPr>
            <a:r>
              <a:rPr lang="fi-FI" dirty="0"/>
              <a:t>Visibilidade online: O principal objetivo do sítio Web é ser facilmente descoberto pelo público-alvo. Isto implica a implementação de estratégias eficazes de otimização dos motores de procura (SEO) para melhorar as classificações orgânicas nos resultados dos motores de procura. Inclui também a utilização de campanhas publicitárias pagas, como o marketing para motores de procura (SEM) ou anúncios de visualização, para aumentar a visibilidade em plataformas relevantes.</a:t>
            </a:r>
            <a:endParaRPr dirty="0"/>
          </a:p>
          <a:p>
            <a:pPr marL="457200" lvl="0" indent="-317500" algn="l" rtl="0">
              <a:spcBef>
                <a:spcPts val="0"/>
              </a:spcBef>
              <a:spcAft>
                <a:spcPts val="0"/>
              </a:spcAft>
              <a:buSzPts val="1400"/>
              <a:buAutoNum type="arabicPeriod"/>
            </a:pPr>
            <a:r>
              <a:rPr lang="fi-FI" dirty="0"/>
              <a:t>Experiência do utilizador: Um sítio Web tem de proporcionar uma experiência de utilizador perfeita e cativante para atrair e reter visitantes. Isto inclui garantir tempos de carregamento rápidos, capacidade de resposta móvel, navegação intuitiva e um design visualmente apelativo. Ao otimizar a experiência do utilizador, o sítio Web pode incentivar os visitantes a explorar mais, a passar mais tempo no sítio e, por fim, a realizar as acções desejadas.</a:t>
            </a:r>
            <a:endParaRPr dirty="0"/>
          </a:p>
          <a:p>
            <a:pPr marL="457200" lvl="0" indent="-317500" algn="l" rtl="0">
              <a:spcBef>
                <a:spcPts val="0"/>
              </a:spcBef>
              <a:spcAft>
                <a:spcPts val="0"/>
              </a:spcAft>
              <a:buSzPts val="1400"/>
              <a:buAutoNum type="arabicPeriod"/>
            </a:pPr>
            <a:r>
              <a:rPr lang="fi-FI" dirty="0"/>
              <a:t>Estratégia de conteúdos: O conteúdo desempenha um papel crucial no marketing digital. O sítio Web deve ter uma estratégia de conteúdos bem definida que se alinhe com as necessidades e interesses do público-alvo. Ao criar conteúdos valiosos e relevantes, como publicações em blogues, artigos, vídeos ou infográficos, o sítio Web pode atrair e envolver os visitantes, estabelecer uma autoridade no sector e incentivar a partilha social e os backlinks.</a:t>
            </a:r>
            <a:endParaRPr dirty="0"/>
          </a:p>
          <a:p>
            <a:pPr marL="457200" lvl="0" indent="-317500" algn="l" rtl="0">
              <a:spcBef>
                <a:spcPts val="0"/>
              </a:spcBef>
              <a:spcAft>
                <a:spcPts val="0"/>
              </a:spcAft>
              <a:buSzPts val="1400"/>
              <a:buAutoNum type="arabicPeriod"/>
            </a:pPr>
            <a:r>
              <a:rPr lang="fi-FI" dirty="0"/>
              <a:t>Otimização da conversão: O website deve ser otimizado para conversões, o que significa orientar os visitantes para acções específicas que se alinham com os objetivos da empresa. Isso pode incluir a assinatura de um boletim informativo, a realização de uma compra, o preenchimento de um formulário ou a solicitação de uma cotação. Ao implementar frases de chamariz persuasivas (CTAs), páginas de destino claras e atraentes e processos de conversão simplificados, o site pode maximizar suas taxas de conversão.</a:t>
            </a:r>
            <a:endParaRPr dirty="0"/>
          </a:p>
          <a:p>
            <a:pPr marL="457200" lvl="0" indent="-317500" algn="l" rtl="0">
              <a:spcBef>
                <a:spcPts val="0"/>
              </a:spcBef>
              <a:spcAft>
                <a:spcPts val="0"/>
              </a:spcAft>
              <a:buSzPts val="1400"/>
              <a:buAutoNum type="arabicPeriod"/>
            </a:pPr>
            <a:r>
              <a:rPr lang="fi-FI" dirty="0"/>
              <a:t>Análise e medição: Para compreender a eficácia do sítio Web e dos seus esforços de marketing digital, é crucial analisar e medir as principais métricas. Isto inclui monitorizar o tráfego do sítio Web, o comportamento dos utilizadores, as taxas de conversão e outros dados relevantes. Ao utilizar ferramentas de análise da Web, como o Google Analytics, o sítio Web pode obter informações sobre a demografia, os interesses e as interacções dos visitantes, o que pode servir de base para futuras estratégias e otimizações de marketing.</a:t>
            </a:r>
            <a:endParaRPr dirty="0"/>
          </a:p>
          <a:p>
            <a:pPr marL="457200" lvl="0" indent="-317500" algn="l" rtl="0">
              <a:spcBef>
                <a:spcPts val="0"/>
              </a:spcBef>
              <a:spcAft>
                <a:spcPts val="0"/>
              </a:spcAft>
              <a:buSzPts val="1400"/>
              <a:buAutoNum type="arabicPeriod"/>
            </a:pPr>
            <a:r>
              <a:rPr lang="fi-FI" dirty="0"/>
              <a:t>Melhoria contínua: O panorama do marketing digital está em constante evolução e é essencial manter-se atualizado e adaptar-se às novas tendências e tecnologias. A monitorização e a otimização regulares do desempenho do sítio Web, a experimentação de diferentes estratégias e a implementação de feedback e de informações sobre os utilizadores podem conduzir a uma melhoria contínua e a melhores resultados ao longo do tempo.</a:t>
            </a:r>
            <a:endParaRPr dirty="0"/>
          </a:p>
          <a:p>
            <a:pPr marL="0" lvl="0" indent="0" algn="l" rtl="0">
              <a:spcBef>
                <a:spcPts val="0"/>
              </a:spcBef>
              <a:spcAft>
                <a:spcPts val="0"/>
              </a:spcAft>
              <a:buClr>
                <a:schemeClr val="dk1"/>
              </a:buClr>
              <a:buSzPts val="1400"/>
              <a:buFont typeface="Arial"/>
              <a:buNone/>
            </a:pPr>
            <a:endParaRPr dirty="0"/>
          </a:p>
        </p:txBody>
      </p:sp>
      <p:sp>
        <p:nvSpPr>
          <p:cNvPr id="167" name="Google Shape;16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2" name="Google Shape;172;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O gráfico ilustra o que acontece na Internet num minuto típico em 2020 e em 2021. Há muita atividade nas redes sociais a cada minuto. Note-se que as pessoas não vão parar ao seu sítio Web por acaso.</a:t>
            </a:r>
            <a:endParaRPr/>
          </a:p>
        </p:txBody>
      </p:sp>
      <p:sp>
        <p:nvSpPr>
          <p:cNvPr id="173" name="Google Shape;173;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800"/>
              <a:buFont typeface="Arial"/>
              <a:buNone/>
            </a:pPr>
            <a:fld id="{00000000-1234-1234-1234-123412341234}" type="slidenum">
              <a:rPr lang="fi-FI"/>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Tem de envolver o seu público nas redes sociais para o atrair para o seu sítio Web. Saiba mais no Módulo 3. (Marketing de conteúdos e redes sociais, parte 4. Redes sociais)!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Em poucas palavras: As plataformas de redes sociais têm milhares de milhões de utilizadores activos, proporcionando um vasto público potencial para as empresas visarem e atraírem para os seus sítios Web.  As redes sociais permitem que as empresas partilhem conteúdos interessantes, como publicações em blogues, vídeos e infográficos, que podem gerar tráfego para os seus sítios Web. Ao fornecerem conteúdos valiosos e partilháveis, as empresas podem atrair a atenção dos utilizadores e incentivá-los a visitar o seu sítio Web para obterem mais informações ou efectuarem uma compra. De um modo geral, as redes sociais são um canal valioso para conduzir tráfego direcionado para um sítio Web, tirando partido da sua extensa base de utilizadores, oportunidades de conteúdo envolvente, ligações directas, prova social e capacidades de remarketing para aumentar as conversões.</a:t>
            </a:r>
            <a:endParaRPr/>
          </a:p>
        </p:txBody>
      </p:sp>
      <p:sp>
        <p:nvSpPr>
          <p:cNvPr id="180" name="Google Shape;180;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800"/>
              <a:buFont typeface="Arial"/>
              <a:buNone/>
            </a:pPr>
            <a:fld id="{00000000-1234-1234-1234-123412341234}" type="slidenum">
              <a:rPr lang="fi-FI"/>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dirty="0"/>
              <a:t>Este diapositivo mostra as várias ferramentas utilizadas em cada fase do processo de inbound marketing. Saiba mais no Módulo 3. (Marketing de conteúdos e redes sociais, parte 1. Marketing de conteúdos - Definição e estratégia)! O processo de inbound marketing é uma abordagem centrada no cliente que se concentra em atrair, envolver e encantar potenciais clientes através de conteúdos e experiências valiosos. Envolve várias fases que orientam os potenciais clientes desde a consciencialização inicial de um problema ou necessidade até se tornarem clientes fiéis e promotores de uma marca. </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fi-FI" dirty="0"/>
              <a:t>As principais fases do processo de inbound marketing são as seguintes </a:t>
            </a:r>
            <a:endParaRPr dirty="0"/>
          </a:p>
          <a:p>
            <a:pPr marL="457200" lvl="0" indent="-317500" algn="l" rtl="0">
              <a:lnSpc>
                <a:spcPct val="100000"/>
              </a:lnSpc>
              <a:spcBef>
                <a:spcPts val="0"/>
              </a:spcBef>
              <a:spcAft>
                <a:spcPts val="0"/>
              </a:spcAft>
              <a:buSzPts val="1400"/>
              <a:buAutoNum type="arabicPeriod"/>
            </a:pPr>
            <a:r>
              <a:rPr lang="fi-FI" dirty="0"/>
              <a:t>Atrair: O primeiro passo é atrair a atenção do público-alvo. Isto é feito através da criação e promoção de conteúdos relevantes e valiosos através de vários canais, como publicações em blogues, redes sociais, otimização de motores de procura (SEO) e publicidade paga. O objetivo é atrair tráfego qualificado para o sítio Web ou para as páginas de destino.</a:t>
            </a:r>
            <a:endParaRPr dirty="0"/>
          </a:p>
          <a:p>
            <a:pPr marL="457200" lvl="0" indent="-317500" algn="l" rtl="0">
              <a:lnSpc>
                <a:spcPct val="100000"/>
              </a:lnSpc>
              <a:spcBef>
                <a:spcPts val="0"/>
              </a:spcBef>
              <a:spcAft>
                <a:spcPts val="0"/>
              </a:spcAft>
              <a:buSzPts val="1400"/>
              <a:buAutoNum type="arabicPeriod"/>
            </a:pPr>
            <a:r>
              <a:rPr lang="fi-FI" dirty="0"/>
              <a:t>Visitar/Converter: Uma vez atraída a audiência, o passo seguinte é convertê-la em clientes potenciais, recolhendo as suas informações de contacto. Normalmente, isto é feito através de ímanes de contactos, como livros electrónicos, documentos técnicos, webinars ou conteúdos fechados. Ao fornecer conteúdos valiosos em troca das suas informações, as empresas podem começar a criar uma relação com os contactos.</a:t>
            </a:r>
            <a:endParaRPr dirty="0"/>
          </a:p>
          <a:p>
            <a:pPr marL="457200" lvl="0" indent="-317500" algn="l" rtl="0">
              <a:lnSpc>
                <a:spcPct val="100000"/>
              </a:lnSpc>
              <a:spcBef>
                <a:spcPts val="0"/>
              </a:spcBef>
              <a:spcAft>
                <a:spcPts val="0"/>
              </a:spcAft>
              <a:buSzPts val="1400"/>
              <a:buAutoNum type="arabicPeriod"/>
            </a:pPr>
            <a:r>
              <a:rPr lang="fi-FI" dirty="0"/>
              <a:t>Interesse/Nutrição: Depois de captar leads, o foco passa a ser nutri-los através de uma comunicação direcionada e personalizada. Isto é feito através de marketing por e-mail, automação de marketing e outras tácticas que fornecem conteúdo relevante com base nos interesses e necessidades dos clientes potenciais. O objetivo é criar confiança, educar e guiar os clientes potenciais através do percurso do comprador.</a:t>
            </a:r>
            <a:endParaRPr dirty="0"/>
          </a:p>
          <a:p>
            <a:pPr marL="457200" lvl="0" indent="-317500" algn="l" rtl="0">
              <a:lnSpc>
                <a:spcPct val="100000"/>
              </a:lnSpc>
              <a:spcBef>
                <a:spcPts val="0"/>
              </a:spcBef>
              <a:spcAft>
                <a:spcPts val="0"/>
              </a:spcAft>
              <a:buSzPts val="1400"/>
              <a:buAutoNum type="arabicPeriod"/>
            </a:pPr>
            <a:r>
              <a:rPr lang="fi-FI" dirty="0"/>
              <a:t>Comprar/Fechar: Depois de os contactos serem alimentados e qualificados, o passo seguinte é convertê-los em clientes. Isto é conseguido através da apresentação de ofertas personalizadas, informações sobre o produto e incentivos que os encorajem a efetuar uma compra. As equipas de vendas também podem desempenhar um papel no fecho dos negócios, através da comunicação direta e da resposta a necessidades ou objecções específicas.</a:t>
            </a:r>
            <a:endParaRPr dirty="0"/>
          </a:p>
          <a:p>
            <a:pPr marL="457200" lvl="0" indent="-317500" algn="l" rtl="0">
              <a:lnSpc>
                <a:spcPct val="100000"/>
              </a:lnSpc>
              <a:spcBef>
                <a:spcPts val="0"/>
              </a:spcBef>
              <a:spcAft>
                <a:spcPts val="0"/>
              </a:spcAft>
              <a:buSzPts val="1400"/>
              <a:buAutoNum type="arabicPeriod"/>
            </a:pPr>
            <a:r>
              <a:rPr lang="fi-FI" dirty="0"/>
              <a:t>Recomendar/Deliciar: O processo de inbound marketing não termina com a venda. Estende-se à fase pós-compra, em que a tónica é colocada em proporcionar uma experiência e um apoio excepcionais ao cliente. Ao fornecer valor, responder às preocupações dos clientes e promover a sua satisfação, as empresas podem transformar os clientes em defensores da marca, que provavelmente promoverão o produto ou serviço a outros.</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endParaRPr dirty="0"/>
          </a:p>
        </p:txBody>
      </p:sp>
      <p:sp>
        <p:nvSpPr>
          <p:cNvPr id="220" name="Google Shape;220;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800"/>
              <a:buFont typeface="Arial"/>
              <a:buNone/>
            </a:pPr>
            <a:fld id="{00000000-1234-1234-1234-123412341234}" type="slidenum">
              <a:rPr lang="fi-FI"/>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44" name="Google Shape;24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2481729c776_0_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2481729c776_0_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fi-FI" dirty="0"/>
              <a:t>Quando se trata de sítios Web, existem vários objetivos comerciais que as organizações podem ter. Alguns objetivos comerciais comuns relativos a sítios Web incluem:</a:t>
            </a:r>
            <a:endParaRPr dirty="0"/>
          </a:p>
          <a:p>
            <a:pPr marL="0" lvl="0" indent="0" algn="l" rtl="0">
              <a:spcBef>
                <a:spcPts val="0"/>
              </a:spcBef>
              <a:spcAft>
                <a:spcPts val="0"/>
              </a:spcAft>
              <a:buClr>
                <a:schemeClr val="dk1"/>
              </a:buClr>
              <a:buSzPts val="1100"/>
              <a:buFont typeface="Arial"/>
              <a:buNone/>
            </a:pPr>
            <a:endParaRPr dirty="0"/>
          </a:p>
          <a:p>
            <a:pPr marL="457200" lvl="0" indent="-317500" algn="l" rtl="0">
              <a:spcBef>
                <a:spcPts val="0"/>
              </a:spcBef>
              <a:spcAft>
                <a:spcPts val="0"/>
              </a:spcAft>
              <a:buSzPts val="1400"/>
              <a:buAutoNum type="arabicPeriod"/>
            </a:pPr>
            <a:r>
              <a:rPr lang="fi-FI" dirty="0"/>
              <a:t>Aumentar a visibilidade em linha: Um dos principais objetivos é melhorar a visibilidade do sítio Web nos resultados dos motores de procura, aumentar o tráfego orgânico e atrair mais visitantes para o sítio.</a:t>
            </a:r>
            <a:endParaRPr dirty="0"/>
          </a:p>
          <a:p>
            <a:pPr marL="457200" lvl="0" indent="-317500" algn="l" rtl="0">
              <a:spcBef>
                <a:spcPts val="0"/>
              </a:spcBef>
              <a:spcAft>
                <a:spcPts val="0"/>
              </a:spcAft>
              <a:buSzPts val="1400"/>
              <a:buAutoNum type="arabicPeriod"/>
            </a:pPr>
            <a:r>
              <a:rPr lang="fi-FI" dirty="0"/>
              <a:t>Gerar contactos: Os sítios Web podem ser concebidos para captar informações dos utilizadores através de formulários de geração de contactos, permitindo às empresas criar uma base de dados de potenciais clientes e potenciais clientes.</a:t>
            </a:r>
            <a:endParaRPr dirty="0"/>
          </a:p>
          <a:p>
            <a:pPr marL="457200" lvl="0" indent="-317500" algn="l" rtl="0">
              <a:spcBef>
                <a:spcPts val="0"/>
              </a:spcBef>
              <a:spcAft>
                <a:spcPts val="0"/>
              </a:spcAft>
              <a:buSzPts val="1400"/>
              <a:buAutoNum type="arabicPeriod"/>
            </a:pPr>
            <a:r>
              <a:rPr lang="fi-FI" dirty="0"/>
              <a:t>Impulsionar conversões: O objetivo pode ser incentivar os visitantes a realizar acções específicas no sítio Web, como fazer uma compra, subscrever uma newsletter ou solicitar um orçamento.</a:t>
            </a:r>
            <a:endParaRPr dirty="0"/>
          </a:p>
          <a:p>
            <a:pPr marL="457200" lvl="0" indent="-317500" algn="l" rtl="0">
              <a:spcBef>
                <a:spcPts val="0"/>
              </a:spcBef>
              <a:spcAft>
                <a:spcPts val="0"/>
              </a:spcAft>
              <a:buSzPts val="1400"/>
              <a:buAutoNum type="arabicPeriod"/>
            </a:pPr>
            <a:r>
              <a:rPr lang="fi-FI" dirty="0"/>
              <a:t>Aumentar o conhecimento da marca: Os sítios Web podem servir de plataforma para mostrar a identidade, os valores e as ofertas da marca, ajudando a criar consciência e reconhecimento entre o público-alvo.</a:t>
            </a:r>
            <a:endParaRPr dirty="0"/>
          </a:p>
          <a:p>
            <a:pPr marL="457200" lvl="0" indent="-317500" algn="l" rtl="0">
              <a:spcBef>
                <a:spcPts val="0"/>
              </a:spcBef>
              <a:spcAft>
                <a:spcPts val="0"/>
              </a:spcAft>
              <a:buSzPts val="1400"/>
              <a:buAutoNum type="arabicPeriod"/>
            </a:pPr>
            <a:r>
              <a:rPr lang="fi-FI" dirty="0"/>
              <a:t>Prestar apoio ao cliente: Os sítios Web podem oferecer opções de autosserviço, perguntas frequentes, bases de dados de conhecimento ou funcionalidades de conversação em direto para ajudar os clientes com perguntas, pedidos de apoio e resolução de problemas.</a:t>
            </a:r>
            <a:endParaRPr dirty="0"/>
          </a:p>
          <a:p>
            <a:pPr marL="457200" lvl="0" indent="-317500" algn="l" rtl="0">
              <a:spcBef>
                <a:spcPts val="0"/>
              </a:spcBef>
              <a:spcAft>
                <a:spcPts val="0"/>
              </a:spcAft>
              <a:buSzPts val="1400"/>
              <a:buAutoNum type="arabicPeriod"/>
            </a:pPr>
            <a:r>
              <a:rPr lang="fi-FI" dirty="0"/>
              <a:t>Estabelecer uma liderança inovadora: A publicação de conteúdos de alta qualidade, como publicações em blogues, artigos ou documentos técnicos, pode posicionar a empresa como especialista do sector e líder de opinião, aumentando a credibilidade e a reputação.</a:t>
            </a:r>
            <a:endParaRPr dirty="0"/>
          </a:p>
          <a:p>
            <a:pPr marL="457200" lvl="0" indent="-317500" algn="l" rtl="0">
              <a:spcBef>
                <a:spcPts val="0"/>
              </a:spcBef>
              <a:spcAft>
                <a:spcPts val="0"/>
              </a:spcAft>
              <a:buSzPts val="1400"/>
              <a:buAutoNum type="arabicPeriod"/>
            </a:pPr>
            <a:r>
              <a:rPr lang="fi-FI" dirty="0"/>
              <a:t>Melhorar o envolvimento do cliente: Os sítios Web podem ser concebidos para incentivar a interação dos visitantes através de comentários, partilha social ou conteúdos gerados pelo utilizador, promovendo a participação e criando uma comunidade.</a:t>
            </a:r>
            <a:endParaRPr dirty="0"/>
          </a:p>
          <a:p>
            <a:pPr marL="457200" lvl="0" indent="-317500" algn="l" rtl="0">
              <a:spcBef>
                <a:spcPts val="0"/>
              </a:spcBef>
              <a:spcAft>
                <a:spcPts val="0"/>
              </a:spcAft>
              <a:buSzPts val="1400"/>
              <a:buAutoNum type="arabicPeriod"/>
            </a:pPr>
            <a:r>
              <a:rPr lang="fi-FI" dirty="0"/>
              <a:t>Melhorar a experiência do utilizador: Um dos principais objetivos pode ser proporcionar uma experiência de utilização simples e convivial, garantindo uma navegação fácil, tempos de carregamento rápidos, capacidade de resposta móvel e acessibilidade para todos os utilizadores.</a:t>
            </a:r>
            <a:endParaRPr dirty="0"/>
          </a:p>
          <a:p>
            <a:pPr marL="457200" lvl="0" indent="-317500" algn="l" rtl="0">
              <a:spcBef>
                <a:spcPts val="0"/>
              </a:spcBef>
              <a:spcAft>
                <a:spcPts val="0"/>
              </a:spcAft>
              <a:buSzPts val="1400"/>
              <a:buAutoNum type="arabicPeriod"/>
            </a:pPr>
            <a:r>
              <a:rPr lang="fi-FI" dirty="0"/>
              <a:t>Apoiar as vendas e o comércio eletrónico: Os sítios Web podem funcionar como lojas em linha, fornecendo catálogos de produtos, opções de pagamento seguro e capacidades de processamento de encomendas para facilitar as transacções de venda.</a:t>
            </a:r>
            <a:endParaRPr dirty="0"/>
          </a:p>
          <a:p>
            <a:pPr marL="457200" lvl="0" indent="-317500" algn="l" rtl="0">
              <a:spcBef>
                <a:spcPts val="0"/>
              </a:spcBef>
              <a:spcAft>
                <a:spcPts val="0"/>
              </a:spcAft>
              <a:buSzPts val="1400"/>
              <a:buAutoNum type="arabicPeriod"/>
            </a:pPr>
            <a:r>
              <a:rPr lang="fi-FI" dirty="0"/>
              <a:t>Recolher feedback e informações dos clientes: Os sítios Web podem incluir inquéritos, formulários de feedback ou ferramentas de escuta social para recolher feedback valioso dos clientes e informações para melhorar os produtos, serviços e a satisfação geral dos clientes.</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fi-FI" dirty="0"/>
              <a:t>Estes objetivos podem variar consoante a indústria, o público-alvo e os objetivos comerciais específicos. É importante alinhar os objetivos do sítio Web com os objetivos empresariais gerais e acompanhar e analisar regularmente as métricas do sítio Web para medir o sucesso e fazer os ajustes necessários.</a:t>
            </a:r>
            <a:endParaRPr dirty="0"/>
          </a:p>
          <a:p>
            <a:pPr marL="0" lvl="0" indent="0" algn="l" rtl="0">
              <a:spcBef>
                <a:spcPts val="0"/>
              </a:spcBef>
              <a:spcAft>
                <a:spcPts val="0"/>
              </a:spcAft>
              <a:buNone/>
            </a:pPr>
            <a:endParaRPr dirty="0"/>
          </a:p>
        </p:txBody>
      </p:sp>
      <p:sp>
        <p:nvSpPr>
          <p:cNvPr id="250" name="Google Shape;250;g2481729c776_0_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24a89ca01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24a89ca0151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dirty="0"/>
              <a:t>Eis um exemplo de como as empresas podem gerar contactos com popups.</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fi-FI" dirty="0"/>
              <a:t>Um popup é um elemento da interface gráfica do utilizador que aparece no topo da página Web ou da janela da aplicação atual. Normalmente, apresenta informações adicionais, mensagens ou avisos ao utilizador. Os popups podem ser acionados por vários eventos, como clicar num botão, submeter um formulário ou navegar para uma página específica. Eles</a:t>
            </a:r>
            <a:endParaRPr dirty="0"/>
          </a:p>
        </p:txBody>
      </p:sp>
      <p:sp>
        <p:nvSpPr>
          <p:cNvPr id="257" name="Google Shape;257;g24a89ca0151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g24a89ca0151_0_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5" name="Google Shape;265;g24a89ca0151_0_1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A Apple é sempre um bom exemplo de um trabalho de marca requintado e sistemático. Os elementos visuais do seu sítio Web estão em consonância com a sua outra presença de marketing. Têm também muita informação sobre a marca (por exemplo, valores) no rodapé do sítio Web</a:t>
            </a:r>
            <a:endParaRPr/>
          </a:p>
        </p:txBody>
      </p:sp>
      <p:sp>
        <p:nvSpPr>
          <p:cNvPr id="266" name="Google Shape;266;g24a89ca0151_0_1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24a89ca0151_0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24a89ca0151_0_1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A Walmart é uma empresa multinacional de retalho que inicialmente operava lojas físicas. Começou como uma cadeia de retalho tradicional, oferecendo uma vasta gama de produtos nas suas lojas físicas. No entanto, com o surgimento do comércio eletrónico e a crescente popularidade das compras em linha, a Walmart reconheceu a necessidade de estabelecer uma presença digital. Ao longo dos anos, a Walmart fez investimentos significativos nas suas capacidades de comércio eletrónico e lançou a sua plataforma online, Walmart.com. Atualmente, a Walmart opera lojas físicas e uma plataforma de comércio eletrónico robusta, permitindo aos clientes fazer compras online e receber os artigos à sua porta.</a:t>
            </a:r>
            <a:endParaRPr/>
          </a:p>
        </p:txBody>
      </p:sp>
      <p:sp>
        <p:nvSpPr>
          <p:cNvPr id="276" name="Google Shape;276;g24a89ca0151_0_1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24a89ca0151_0_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24a89ca0151_0_3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dirty="0"/>
              <a:t>Encontre mais exemplos do seu próprio país de como as empresas utilizam o seu sítio Web para apoiar os objetivos comerciais.</a:t>
            </a:r>
            <a:endParaRPr dirty="0"/>
          </a:p>
        </p:txBody>
      </p:sp>
      <p:sp>
        <p:nvSpPr>
          <p:cNvPr id="285" name="Google Shape;285;g24a89ca0151_0_3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dirty="0"/>
              <a:t> As melhores práticas do sítio Web devem ser adaptadas ao seu público específico, ao sector e aos objetivos comerciais. Avalie e otimize regularmente o seu sítio Web para garantir que está em conformidade com as tendências em evolução e as expectativas dos utilizadores.</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Clr>
                <a:schemeClr val="dk1"/>
              </a:buClr>
              <a:buSzPts val="1100"/>
              <a:buFont typeface="Arial"/>
              <a:buNone/>
            </a:pPr>
            <a:r>
              <a:rPr lang="fi-FI" dirty="0"/>
              <a:t>Eis algumas áreas dignas de nota:</a:t>
            </a:r>
            <a:endParaRPr dirty="0"/>
          </a:p>
          <a:p>
            <a:pPr marL="0" lvl="0" indent="0" algn="l" rtl="0">
              <a:lnSpc>
                <a:spcPct val="100000"/>
              </a:lnSpc>
              <a:spcBef>
                <a:spcPts val="0"/>
              </a:spcBef>
              <a:spcAft>
                <a:spcPts val="0"/>
              </a:spcAft>
              <a:buClr>
                <a:schemeClr val="dk1"/>
              </a:buClr>
              <a:buSzPts val="1100"/>
              <a:buFont typeface="Arial"/>
              <a:buNone/>
            </a:pPr>
            <a:endParaRPr dirty="0"/>
          </a:p>
          <a:p>
            <a:pPr marL="457200" lvl="0" indent="-317500" algn="l" rtl="0">
              <a:lnSpc>
                <a:spcPct val="100000"/>
              </a:lnSpc>
              <a:spcBef>
                <a:spcPts val="0"/>
              </a:spcBef>
              <a:spcAft>
                <a:spcPts val="0"/>
              </a:spcAft>
              <a:buSzPts val="1400"/>
              <a:buAutoNum type="arabicPeriod"/>
            </a:pPr>
            <a:r>
              <a:rPr lang="fi-FI" dirty="0"/>
              <a:t>Design do sítio Web e experiência do utilizador: Concentrar-se na criação de um design esteticamente agradável e de fácil utilização que melhore a experiência geral do utilizador.</a:t>
            </a:r>
            <a:endParaRPr dirty="0"/>
          </a:p>
          <a:p>
            <a:pPr marL="457200" lvl="0" indent="-317500" algn="l" rtl="0">
              <a:lnSpc>
                <a:spcPct val="100000"/>
              </a:lnSpc>
              <a:spcBef>
                <a:spcPts val="0"/>
              </a:spcBef>
              <a:spcAft>
                <a:spcPts val="0"/>
              </a:spcAft>
              <a:buSzPts val="1400"/>
              <a:buAutoNum type="arabicPeriod"/>
            </a:pPr>
            <a:r>
              <a:rPr lang="fi-FI" dirty="0"/>
              <a:t>Estratégia de conteúdo: Desenvolver uma estratégia de conteúdo abrangente que se alinhe com os interesses do seu público-alvo e forneça informações ou soluções valiosas.</a:t>
            </a:r>
            <a:endParaRPr dirty="0"/>
          </a:p>
          <a:p>
            <a:pPr marL="457200" lvl="0" indent="-317500" algn="l" rtl="0">
              <a:lnSpc>
                <a:spcPct val="100000"/>
              </a:lnSpc>
              <a:spcBef>
                <a:spcPts val="0"/>
              </a:spcBef>
              <a:spcAft>
                <a:spcPts val="0"/>
              </a:spcAft>
              <a:buSzPts val="1400"/>
              <a:buAutoNum type="arabicPeriod"/>
            </a:pPr>
            <a:r>
              <a:rPr lang="fi-FI" dirty="0"/>
              <a:t>Otimização para motores de procura (SEO): Implementar técnicas de SEO para melhorar a visibilidade do seu sítio Web nos resultados dos motores de procura e gerar tráfego orgânico.</a:t>
            </a:r>
            <a:endParaRPr dirty="0"/>
          </a:p>
          <a:p>
            <a:pPr marL="457200" lvl="0" indent="-317500" algn="l" rtl="0">
              <a:lnSpc>
                <a:spcPct val="100000"/>
              </a:lnSpc>
              <a:spcBef>
                <a:spcPts val="0"/>
              </a:spcBef>
              <a:spcAft>
                <a:spcPts val="0"/>
              </a:spcAft>
              <a:buSzPts val="1400"/>
              <a:buAutoNum type="arabicPeriod"/>
            </a:pPr>
            <a:r>
              <a:rPr lang="fi-FI" dirty="0"/>
              <a:t>Otimização para dispositivos móveis: Certifique-se de que o seu Web site está otimizado para dispositivos móveis para acomodar o número crescente de utilizadores móveis.</a:t>
            </a:r>
            <a:endParaRPr dirty="0"/>
          </a:p>
          <a:p>
            <a:pPr marL="457200" lvl="0" indent="-317500" algn="l" rtl="0">
              <a:lnSpc>
                <a:spcPct val="100000"/>
              </a:lnSpc>
              <a:spcBef>
                <a:spcPts val="0"/>
              </a:spcBef>
              <a:spcAft>
                <a:spcPts val="0"/>
              </a:spcAft>
              <a:buSzPts val="1400"/>
              <a:buAutoNum type="arabicPeriod"/>
            </a:pPr>
            <a:r>
              <a:rPr lang="fi-FI" dirty="0"/>
              <a:t>Otimização da conversão: Otimizar o layout do seu website, as chamadas para ação e os formulários para maximizar as conversões e atingir os objetivos desejados.</a:t>
            </a:r>
            <a:endParaRPr dirty="0"/>
          </a:p>
          <a:p>
            <a:pPr marL="457200" lvl="0" indent="-317500" algn="l" rtl="0">
              <a:lnSpc>
                <a:spcPct val="100000"/>
              </a:lnSpc>
              <a:spcBef>
                <a:spcPts val="0"/>
              </a:spcBef>
              <a:spcAft>
                <a:spcPts val="0"/>
              </a:spcAft>
              <a:buSzPts val="1400"/>
              <a:buAutoNum type="arabicPeriod"/>
            </a:pPr>
            <a:r>
              <a:rPr lang="fi-FI" dirty="0"/>
              <a:t>Integração de redes sociais: Incorpore botões de redes sociais e opções de partilha para incentivar os visitantes a interagir com o seu conteúdo e a partilhá-lo com as suas redes.</a:t>
            </a:r>
            <a:endParaRPr dirty="0"/>
          </a:p>
          <a:p>
            <a:pPr marL="457200" lvl="0" indent="-317500" algn="l" rtl="0">
              <a:lnSpc>
                <a:spcPct val="100000"/>
              </a:lnSpc>
              <a:spcBef>
                <a:spcPts val="0"/>
              </a:spcBef>
              <a:spcAft>
                <a:spcPts val="0"/>
              </a:spcAft>
              <a:buSzPts val="1400"/>
              <a:buAutoNum type="arabicPeriod"/>
            </a:pPr>
            <a:r>
              <a:rPr lang="fi-FI" dirty="0"/>
              <a:t>Análise e controlo: Utilizar ferramentas de análise da Web para acompanhar e medir o desempenho do sítio Web, o comportamento dos utilizadores e as principais métricas para uma melhoria contínua.</a:t>
            </a:r>
            <a:endParaRPr dirty="0"/>
          </a:p>
          <a:p>
            <a:pPr marL="457200" lvl="0" indent="-317500" algn="l" rtl="0">
              <a:lnSpc>
                <a:spcPct val="100000"/>
              </a:lnSpc>
              <a:spcBef>
                <a:spcPts val="0"/>
              </a:spcBef>
              <a:spcAft>
                <a:spcPts val="0"/>
              </a:spcAft>
              <a:buSzPts val="1400"/>
              <a:buAutoNum type="arabicPeriod"/>
            </a:pPr>
            <a:r>
              <a:rPr lang="fi-FI" dirty="0"/>
              <a:t>Segurança e confiança: Implemente as medidas de segurança necessárias, como os certificados SSL, para garantir a proteção dos dados dos utilizadores e criar confiança junto do seu público.</a:t>
            </a:r>
            <a:endParaRPr dirty="0"/>
          </a:p>
          <a:p>
            <a:pPr marL="457200" lvl="0" indent="-317500" algn="l" rtl="0">
              <a:lnSpc>
                <a:spcPct val="100000"/>
              </a:lnSpc>
              <a:spcBef>
                <a:spcPts val="0"/>
              </a:spcBef>
              <a:spcAft>
                <a:spcPts val="0"/>
              </a:spcAft>
              <a:buSzPts val="1400"/>
              <a:buAutoNum type="arabicPeriod"/>
            </a:pPr>
            <a:r>
              <a:rPr lang="fi-FI" dirty="0"/>
              <a:t>Velocidade e desempenho: Otimize a velocidade de carregamento do seu sítio Web para proporcionar uma experiência de navegação sem problemas e reduzir as taxas de rejeição.</a:t>
            </a:r>
            <a:endParaRPr dirty="0"/>
          </a:p>
          <a:p>
            <a:pPr marL="457200" lvl="0" indent="-317500" algn="l" rtl="0">
              <a:lnSpc>
                <a:spcPct val="100000"/>
              </a:lnSpc>
              <a:spcBef>
                <a:spcPts val="0"/>
              </a:spcBef>
              <a:spcAft>
                <a:spcPts val="0"/>
              </a:spcAft>
              <a:buSzPts val="1400"/>
              <a:buAutoNum type="arabicPeriod"/>
            </a:pPr>
            <a:r>
              <a:rPr lang="fi-FI" dirty="0"/>
              <a:t>Acessibilidade: Assegure-se de que o seu sítio Web é acessível a todos os utilizadores, incluindo os portadores de deficiência, seguindo as orientações e normas de acessibilidade.</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endParaRPr dirty="0"/>
          </a:p>
        </p:txBody>
      </p:sp>
      <p:sp>
        <p:nvSpPr>
          <p:cNvPr id="291" name="Google Shape;29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2467f7231bf_0_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2467f7231bf_0_4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dirty="0"/>
              <a:t>Brevemente sobre a parte técnica: </a:t>
            </a:r>
            <a:endParaRPr dirty="0"/>
          </a:p>
          <a:p>
            <a:pPr marL="457200" lvl="0" indent="-317500" algn="l" rtl="0">
              <a:spcBef>
                <a:spcPts val="0"/>
              </a:spcBef>
              <a:spcAft>
                <a:spcPts val="0"/>
              </a:spcAft>
              <a:buSzPts val="1400"/>
              <a:buChar char="-"/>
            </a:pPr>
            <a:r>
              <a:rPr lang="fi-FI" dirty="0"/>
              <a:t>Rastreabilidade e indexabilidade: Um bom sítio Web é facilmente rastreável pelos bots dos motores de procura, permitindo-lhes navegar e compreender o seu conteúdo. Também utiliza técnicas como robots.txt e mapas de sítios XML para indicar o que deve e o que não deve ser indexado.</a:t>
            </a:r>
            <a:endParaRPr dirty="0"/>
          </a:p>
          <a:p>
            <a:pPr marL="457200" lvl="0" indent="-317500" algn="l" rtl="0">
              <a:spcBef>
                <a:spcPts val="0"/>
              </a:spcBef>
              <a:spcAft>
                <a:spcPts val="0"/>
              </a:spcAft>
              <a:buSzPts val="1400"/>
              <a:buChar char="-"/>
            </a:pPr>
            <a:r>
              <a:rPr lang="fi-FI" dirty="0"/>
              <a:t>Erros mínimos: Os bons sítios Web esforçam-se por minimizar os erros e problemas que podem prejudicar a experiência do utilizador e o desempenho dos motores de procura. A manutenção e os testes regulares ajudam a identificar e corrigir quaisquer ligações quebradas, páginas em falta ou outros erros.</a:t>
            </a:r>
            <a:endParaRPr dirty="0"/>
          </a:p>
          <a:p>
            <a:pPr marL="457200" lvl="0" indent="-317500" algn="l" rtl="0">
              <a:spcBef>
                <a:spcPts val="0"/>
              </a:spcBef>
              <a:spcAft>
                <a:spcPts val="0"/>
              </a:spcAft>
              <a:buSzPts val="1400"/>
              <a:buChar char="-"/>
            </a:pPr>
            <a:r>
              <a:rPr lang="fi-FI" dirty="0"/>
              <a:t>Velocidade de carregamento rápida: Um bom sítio Web carrega rapidamente, proporcionando uma experiência de utilizador sem problemas, independentemente da localização do utilizador. A otimização de imagens, a utilização de técnicas de cache e a utilização de redes de distribuição de conteúdos (CDN) são algumas estratégias para garantir tempos de carregamento rápidos.</a:t>
            </a:r>
            <a:endParaRPr dirty="0"/>
          </a:p>
          <a:p>
            <a:pPr marL="0" lvl="0" indent="0" algn="l" rtl="0">
              <a:spcBef>
                <a:spcPts val="0"/>
              </a:spcBef>
              <a:spcAft>
                <a:spcPts val="0"/>
              </a:spcAft>
              <a:buNone/>
            </a:pPr>
            <a:endParaRPr dirty="0"/>
          </a:p>
        </p:txBody>
      </p:sp>
      <p:sp>
        <p:nvSpPr>
          <p:cNvPr id="297" name="Google Shape;297;g2467f7231bf_0_4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g2467f7231bf_0_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3" name="Google Shape;303;g2467f7231bf_0_5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dirty="0"/>
              <a:t>O SSL (Secure Sockets Layer) é um protocolo de segurança que proporciona uma comunicação segura através da Internet. Garante que os dados transmitidos entre o browser de um utilizador e o servidor de um sítio Web permanecem encriptados e não podem ser intercetados ou adulterados por indivíduos não autorizados. O SSL utiliza algoritmos de encriptação para criar uma ligação segura entre o cliente e o servidor, protegendo informações sensíveis como palavras-passe, detalhes de cartões de crédito e dados pessoais. Quando um sítio Web tem um certificado SSL instalado, este é indicado pela presença de "https://" no URL e de um ícone de cadeado no browser, dando aos utilizadores a certeza de que os seus dados estão a ser transmitidos em segurança. Os certificados SSL são normalmente utilizados para sítios Web de comércio eletrónico, páginas de início de sessão e qualquer outra aplicação Web que exija uma transmissão segura de dados. (ver mais adiante nos diapositivos)</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fi-FI" dirty="0"/>
              <a:t>O DDoS (Distributed Denial of Service - negação de serviço distribuída) é um tipo de ataque cibernético que visa sobrecarregar um sítio Web ou serviço em linha alvo, inundando-o com uma quantidade maciça de tráfego. O objetivo de um ataque DDoS é perturbar o funcionamento normal do sistema visado, tornando-o inacessível aos utilizadores legítimos.</a:t>
            </a:r>
            <a:endParaRPr dirty="0"/>
          </a:p>
        </p:txBody>
      </p:sp>
      <p:sp>
        <p:nvSpPr>
          <p:cNvPr id="304" name="Google Shape;304;g2467f7231bf_0_5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2467f7231bf_0_6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2467f7231bf_0_6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dirty="0"/>
              <a:t>UX (User Experience) refere-se à experiência global que um utilizador tem ao interagir com um sítio Web, especialmente em termos de facilidade ou prazer de utilização. Engloba todos os aspectos da interação do utilizador, incluindo as suas percepções, emoções e comportamentos. O design UX centra-se na criação de sítios Web, produtos, serviços e experiências centrados no utilizador, intuitivos e eficazes na satisfação das suas necessidades e objetivos. Implica compreender os utilizadores-alvo, os seus comportamentos, motivações e pontos fracos, e conceber soluções que respondam a estes factores.</a:t>
            </a:r>
            <a:endParaRPr dirty="0">
              <a:highlight>
                <a:schemeClr val="accent2"/>
              </a:highlight>
            </a:endParaRPr>
          </a:p>
        </p:txBody>
      </p:sp>
      <p:sp>
        <p:nvSpPr>
          <p:cNvPr id="311" name="Google Shape;311;g2467f7231bf_0_6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2467f7231bf_0_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7" name="Google Shape;317;g2467f7231bf_0_7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8" name="Google Shape;318;g2467f7231bf_0_7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249cfa4474c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4" name="Google Shape;324;g249cfa4474c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25" name="Google Shape;325;g249cfa4474c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1" name="Google Shape;331;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2467f7231bf_0_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7" name="Google Shape;337;g2467f7231bf_0_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2179d13a553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42" name="Google Shape;342;g2179d13a553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2467f7231bf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8" name="Google Shape;348;g2467f7231bf_0_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dirty="0"/>
              <a:t>A pesquisa de palavras-chave é o processo de identificação e análise das palavras e frases específicas que as pessoas utilizam quando procuram informações, produtos ou serviços nos motores de procura. Desempenha um papel crucial na otimização dos motores de procura (SEO) e nas estratégias de marketing de conteúdos. </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fi-FI" dirty="0"/>
              <a:t>Instruções pormenorizadas para a pesquisa de palavras-chave podem ser encontradas, por exemplo, aqui: </a:t>
            </a:r>
            <a:r>
              <a:rPr lang="fi-FI" u="sng" dirty="0">
                <a:solidFill>
                  <a:schemeClr val="hlink"/>
                </a:solidFill>
                <a:hlinkClick r:id="rId3"/>
              </a:rPr>
              <a:t>https://blog.hubspot.com/marketing/how-to-do-keyword-research-ht</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
        <p:nvSpPr>
          <p:cNvPr id="349" name="Google Shape;349;g2467f7231bf_0_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2467f7231bf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5" name="Google Shape;355;g2467f7231bf_0_1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Um Produto Mínimo Viável (MVP) para um sítio Web refere-se à versão inicial de um sítio Web que contém as características e funcionalidades essenciais necessárias para satisfazer os primeiros utilizadores e recolher feedback para desenvolvimento posterior. É uma estratégia normalmente utilizada no desenvolvimento Web e na gestão de produtos para lançar rapidamente uma versão básica do sítio Web com funcionalidades essenciais, minimizando o investimento em tempo e recursos.</a:t>
            </a:r>
            <a:br>
              <a:rPr lang="fi-FI"/>
            </a:br>
            <a:r>
              <a:rPr lang="fi-FI">
                <a:highlight>
                  <a:schemeClr val="accent2"/>
                </a:highlight>
              </a:rPr>
              <a:t>Para saber mais sobre a conceção para os seus clientes, a navegação e a estrutura, ver também a aula 2</a:t>
            </a:r>
            <a:endParaRPr>
              <a:highlight>
                <a:schemeClr val="accent2"/>
              </a:highlight>
            </a:endParaRPr>
          </a:p>
        </p:txBody>
      </p:sp>
      <p:sp>
        <p:nvSpPr>
          <p:cNvPr id="356" name="Google Shape;356;g2467f7231bf_0_1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g2467f7231bf_0_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2" name="Google Shape;362;g2467f7231bf_0_2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a:t>Saiba mais sobre como gerar tráfego para o sítio Web no Módulo 3. Marketing de conteúdos e redes sociais</a:t>
            </a:r>
            <a:endParaRPr/>
          </a:p>
        </p:txBody>
      </p:sp>
      <p:sp>
        <p:nvSpPr>
          <p:cNvPr id="363" name="Google Shape;363;g2467f7231bf_0_2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2467f7231bf_0_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9" name="Google Shape;369;g2467f7231bf_0_3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fi-FI" dirty="0"/>
              <a:t>O Screaming Frog é um popular rastreador de sítios Web e uma ferramenta de SEO utilizada para análise, auditoria e otimização de sítios Web. É um software baseado em desktop que rastreia os URLs de um site, analisando vários aspectos, como elementos na página, problemas técnicos de SEO, links quebrados, conteúdo duplicado e muito mais.</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fi-FI" dirty="0"/>
              <a:t>A Consola de Pesquisa do Google é um serviço Web gratuito fornecido pela Google que permite aos proprietários de sítios Web monitorizar e gerir a presença do seu sítio Web nos resultados de pesquisa do Google. Fornece informações e ferramentas valiosas para compreender como o Google vê e interage com o seu sítio Web. A Consola de Pesquisa do Google permite-lhe enviar o mapa do site do seu sítio Web, o que ajuda os rastreadores do Google a descobrir e indexar as suas páginas Web de forma mais eficiente. Garante que o conteúdo do seu Web site é incluído nos resultados de pesquisa do Google.</a:t>
            </a:r>
            <a:endParaRPr dirty="0"/>
          </a:p>
        </p:txBody>
      </p:sp>
      <p:sp>
        <p:nvSpPr>
          <p:cNvPr id="370" name="Google Shape;370;g2467f7231bf_0_3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fi-FI"/>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24cd7b68f1a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24cd7b68f1a_1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7" name="Google Shape;377;g24cd7b68f1a_1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fi-FI"/>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8756506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70"/>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4" name="Google Shape;14;p70"/>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70"/>
          <p:cNvPicPr preferRelativeResize="0"/>
          <p:nvPr/>
        </p:nvPicPr>
        <p:blipFill rotWithShape="1">
          <a:blip r:embed="rId3">
            <a:alphaModFix/>
          </a:blip>
          <a:srcRect t="2266" b="2265"/>
          <a:stretch/>
        </p:blipFill>
        <p:spPr>
          <a:xfrm>
            <a:off x="627999" y="623199"/>
            <a:ext cx="2958477" cy="1098780"/>
          </a:xfrm>
          <a:prstGeom prst="rect">
            <a:avLst/>
          </a:prstGeom>
          <a:noFill/>
          <a:ln>
            <a:noFill/>
          </a:ln>
        </p:spPr>
      </p:pic>
      <p:sp>
        <p:nvSpPr>
          <p:cNvPr id="16" name="Google Shape;16;p7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7" name="Google Shape;17;p70"/>
          <p:cNvPicPr preferRelativeResize="0"/>
          <p:nvPr/>
        </p:nvPicPr>
        <p:blipFill rotWithShape="1">
          <a:blip r:embed="rId4">
            <a:alphaModFix/>
          </a:blip>
          <a:srcRect l="3024" r="3023"/>
          <a:stretch/>
        </p:blipFill>
        <p:spPr>
          <a:xfrm>
            <a:off x="433192" y="6037499"/>
            <a:ext cx="2650539" cy="586800"/>
          </a:xfrm>
          <a:prstGeom prst="rect">
            <a:avLst/>
          </a:prstGeom>
          <a:noFill/>
          <a:ln>
            <a:noFill/>
          </a:ln>
        </p:spPr>
      </p:pic>
      <p:pic>
        <p:nvPicPr>
          <p:cNvPr id="18" name="Google Shape;18;p70"/>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70"/>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70"/>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70"/>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71"/>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7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71"/>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71"/>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71"/>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72"/>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72"/>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72"/>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32" name="Google Shape;32;p72"/>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33" name="Google Shape;33;p72"/>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34" name="Google Shape;34;p72"/>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35" name="Google Shape;35;p72"/>
          <p:cNvPicPr preferRelativeResize="0"/>
          <p:nvPr/>
        </p:nvPicPr>
        <p:blipFill rotWithShape="1">
          <a:blip r:embed="rId6">
            <a:alphaModFix/>
          </a:blip>
          <a:srcRect l="3024" r="3023"/>
          <a:stretch/>
        </p:blipFill>
        <p:spPr>
          <a:xfrm>
            <a:off x="2263455" y="6037499"/>
            <a:ext cx="2650539" cy="586800"/>
          </a:xfrm>
          <a:prstGeom prst="rect">
            <a:avLst/>
          </a:prstGeom>
          <a:noFill/>
          <a:ln>
            <a:noFill/>
          </a:ln>
        </p:spPr>
      </p:pic>
      <p:pic>
        <p:nvPicPr>
          <p:cNvPr id="36" name="Google Shape;36;p72"/>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37" name="Google Shape;37;p72"/>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72"/>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39"/>
        <p:cNvGrpSpPr/>
        <p:nvPr/>
      </p:nvGrpSpPr>
      <p:grpSpPr>
        <a:xfrm>
          <a:off x="0" y="0"/>
          <a:ext cx="0" cy="0"/>
          <a:chOff x="0" y="0"/>
          <a:chExt cx="0" cy="0"/>
        </a:xfrm>
      </p:grpSpPr>
      <p:pic>
        <p:nvPicPr>
          <p:cNvPr id="40" name="Google Shape;40;p73" descr="A picture containing shape&#10;&#10;Description automatically generated"/>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41" name="Google Shape;41;p73"/>
          <p:cNvPicPr preferRelativeResize="0"/>
          <p:nvPr/>
        </p:nvPicPr>
        <p:blipFill rotWithShape="1">
          <a:blip r:embed="rId3">
            <a:alphaModFix/>
          </a:blip>
          <a:srcRect r="63278"/>
          <a:stretch/>
        </p:blipFill>
        <p:spPr>
          <a:xfrm>
            <a:off x="10166418" y="270125"/>
            <a:ext cx="1698957" cy="651223"/>
          </a:xfrm>
          <a:prstGeom prst="rect">
            <a:avLst/>
          </a:prstGeom>
          <a:noFill/>
          <a:ln>
            <a:noFill/>
          </a:ln>
        </p:spPr>
      </p:pic>
      <p:sp>
        <p:nvSpPr>
          <p:cNvPr id="42" name="Google Shape;42;p7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73"/>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4" name="Google Shape;44;p73"/>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45" name="Google Shape;45;p73"/>
          <p:cNvPicPr preferRelativeResize="0"/>
          <p:nvPr/>
        </p:nvPicPr>
        <p:blipFill rotWithShape="1">
          <a:blip r:embed="rId5">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6"/>
        <p:cNvGrpSpPr/>
        <p:nvPr/>
      </p:nvGrpSpPr>
      <p:grpSpPr>
        <a:xfrm>
          <a:off x="0" y="0"/>
          <a:ext cx="0" cy="0"/>
          <a:chOff x="0" y="0"/>
          <a:chExt cx="0" cy="0"/>
        </a:xfrm>
      </p:grpSpPr>
      <p:pic>
        <p:nvPicPr>
          <p:cNvPr id="47" name="Google Shape;47;p74"/>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pic>
        <p:nvPicPr>
          <p:cNvPr id="48" name="Google Shape;48;p7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9" name="Google Shape;49;p74"/>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75"/>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2" name="Google Shape;52;p75"/>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53" name="Google Shape;53;p75"/>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54" name="Google Shape;54;p75"/>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5" name="Google Shape;55;p75"/>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56" name="Google Shape;56;p75"/>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57"/>
        <p:cNvGrpSpPr/>
        <p:nvPr/>
      </p:nvGrpSpPr>
      <p:grpSpPr>
        <a:xfrm>
          <a:off x="0" y="0"/>
          <a:ext cx="0" cy="0"/>
          <a:chOff x="0" y="0"/>
          <a:chExt cx="0" cy="0"/>
        </a:xfrm>
      </p:grpSpPr>
      <p:sp>
        <p:nvSpPr>
          <p:cNvPr id="58" name="Google Shape;58;p76"/>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9" name="Google Shape;59;p76"/>
          <p:cNvPicPr preferRelativeResize="0"/>
          <p:nvPr/>
        </p:nvPicPr>
        <p:blipFill rotWithShape="1">
          <a:blip r:embed="rId3">
            <a:alphaModFix/>
          </a:blip>
          <a:srcRect l="3024" r="3023"/>
          <a:stretch/>
        </p:blipFill>
        <p:spPr>
          <a:xfrm>
            <a:off x="236370" y="6101922"/>
            <a:ext cx="2650539" cy="586800"/>
          </a:xfrm>
          <a:prstGeom prst="rect">
            <a:avLst/>
          </a:prstGeom>
          <a:noFill/>
          <a:ln>
            <a:noFill/>
          </a:ln>
        </p:spPr>
      </p:pic>
      <p:pic>
        <p:nvPicPr>
          <p:cNvPr id="60" name="Google Shape;60;p76"/>
          <p:cNvPicPr preferRelativeResize="0"/>
          <p:nvPr/>
        </p:nvPicPr>
        <p:blipFill rotWithShape="1">
          <a:blip r:embed="rId4">
            <a:alphaModFix/>
          </a:blip>
          <a:srcRect r="63278"/>
          <a:stretch/>
        </p:blipFill>
        <p:spPr>
          <a:xfrm>
            <a:off x="10256673" y="6069710"/>
            <a:ext cx="1698957" cy="651223"/>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1"/>
        <p:cNvGrpSpPr/>
        <p:nvPr/>
      </p:nvGrpSpPr>
      <p:grpSpPr>
        <a:xfrm>
          <a:off x="0" y="0"/>
          <a:ext cx="0" cy="0"/>
          <a:chOff x="0" y="0"/>
          <a:chExt cx="0" cy="0"/>
        </a:xfrm>
      </p:grpSpPr>
      <p:sp>
        <p:nvSpPr>
          <p:cNvPr id="62" name="Google Shape;62;p77"/>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77"/>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4" name="Google Shape;64;p77"/>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 name="Google Shape;65;p77"/>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66" name="Google Shape;66;p77"/>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67" name="Google Shape;67;p77"/>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68" name="Google Shape;68;p77"/>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69" name="Google Shape;69;p77"/>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70" name="Google Shape;70;p77"/>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71" name="Google Shape;71;p77"/>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72" name="Google Shape;72;p77"/>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3"/>
        <p:cNvGrpSpPr/>
        <p:nvPr/>
      </p:nvGrpSpPr>
      <p:grpSpPr>
        <a:xfrm>
          <a:off x="0" y="0"/>
          <a:ext cx="0" cy="0"/>
          <a:chOff x="0" y="0"/>
          <a:chExt cx="0" cy="0"/>
        </a:xfrm>
      </p:grpSpPr>
      <p:sp>
        <p:nvSpPr>
          <p:cNvPr id="74" name="Google Shape;74;p78"/>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78"/>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6" name="Google Shape;76;p78"/>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7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78" name="Google Shape;78;p78"/>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79" name="Google Shape;79;p7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0" name="Google Shape;80;p7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1" name="Google Shape;81;p7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2" name="Google Shape;82;p78"/>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83" name="Google Shape;83;p78"/>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84" name="Google Shape;84;p78"/>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5"/>
        <p:cNvGrpSpPr/>
        <p:nvPr/>
      </p:nvGrpSpPr>
      <p:grpSpPr>
        <a:xfrm>
          <a:off x="0" y="0"/>
          <a:ext cx="0" cy="0"/>
          <a:chOff x="0" y="0"/>
          <a:chExt cx="0" cy="0"/>
        </a:xfrm>
      </p:grpSpPr>
      <p:sp>
        <p:nvSpPr>
          <p:cNvPr id="86" name="Google Shape;86;p7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7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8" name="Google Shape;88;p7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7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90" name="Google Shape;90;p79"/>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91" name="Google Shape;91;p7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2" name="Google Shape;92;p7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3" name="Google Shape;93;p7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4" name="Google Shape;94;p79"/>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95" name="Google Shape;95;p7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96" name="Google Shape;96;p79"/>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7"/>
        <p:cNvGrpSpPr/>
        <p:nvPr/>
      </p:nvGrpSpPr>
      <p:grpSpPr>
        <a:xfrm>
          <a:off x="0" y="0"/>
          <a:ext cx="0" cy="0"/>
          <a:chOff x="0" y="0"/>
          <a:chExt cx="0" cy="0"/>
        </a:xfrm>
      </p:grpSpPr>
      <p:sp>
        <p:nvSpPr>
          <p:cNvPr id="98" name="Google Shape;98;p80"/>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9" name="Google Shape;99;p80"/>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0" name="Google Shape;100;p80"/>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101" name="Google Shape;101;p80"/>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02" name="Google Shape;102;p80"/>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03" name="Google Shape;103;p80"/>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4"/>
        <p:cNvGrpSpPr/>
        <p:nvPr/>
      </p:nvGrpSpPr>
      <p:grpSpPr>
        <a:xfrm>
          <a:off x="0" y="0"/>
          <a:ext cx="0" cy="0"/>
          <a:chOff x="0" y="0"/>
          <a:chExt cx="0" cy="0"/>
        </a:xfrm>
      </p:grpSpPr>
      <p:cxnSp>
        <p:nvCxnSpPr>
          <p:cNvPr id="105" name="Google Shape;105;p81"/>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06" name="Google Shape;106;p81"/>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7" name="Google Shape;107;p81"/>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8" name="Google Shape;108;p8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09" name="Google Shape;109;p81"/>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10" name="Google Shape;110;p81"/>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1"/>
        <p:cNvGrpSpPr/>
        <p:nvPr/>
      </p:nvGrpSpPr>
      <p:grpSpPr>
        <a:xfrm>
          <a:off x="0" y="0"/>
          <a:ext cx="0" cy="0"/>
          <a:chOff x="0" y="0"/>
          <a:chExt cx="0" cy="0"/>
        </a:xfrm>
      </p:grpSpPr>
      <p:pic>
        <p:nvPicPr>
          <p:cNvPr id="112" name="Google Shape;112;p82"/>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13" name="Google Shape;113;p82"/>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4" name="Google Shape;114;p82"/>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5" name="Google Shape;115;p82"/>
          <p:cNvSpPr>
            <a:spLocks noGrp="1"/>
          </p:cNvSpPr>
          <p:nvPr>
            <p:ph type="pic" idx="2"/>
          </p:nvPr>
        </p:nvSpPr>
        <p:spPr>
          <a:xfrm>
            <a:off x="7429500" y="1"/>
            <a:ext cx="4762500" cy="6705599"/>
          </a:xfrm>
          <a:prstGeom prst="rect">
            <a:avLst/>
          </a:prstGeom>
          <a:solidFill>
            <a:srgbClr val="D3EEEF"/>
          </a:solidFill>
          <a:ln>
            <a:noFill/>
          </a:ln>
        </p:spPr>
      </p:sp>
      <p:pic>
        <p:nvPicPr>
          <p:cNvPr id="116" name="Google Shape;116;p8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17" name="Google Shape;117;p82"/>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8"/>
        <p:cNvGrpSpPr/>
        <p:nvPr/>
      </p:nvGrpSpPr>
      <p:grpSpPr>
        <a:xfrm>
          <a:off x="0" y="0"/>
          <a:ext cx="0" cy="0"/>
          <a:chOff x="0" y="0"/>
          <a:chExt cx="0" cy="0"/>
        </a:xfrm>
      </p:grpSpPr>
      <p:sp>
        <p:nvSpPr>
          <p:cNvPr id="119" name="Google Shape;119;p83"/>
          <p:cNvSpPr>
            <a:spLocks noGrp="1"/>
          </p:cNvSpPr>
          <p:nvPr>
            <p:ph type="pic" idx="2"/>
          </p:nvPr>
        </p:nvSpPr>
        <p:spPr>
          <a:xfrm>
            <a:off x="0" y="1"/>
            <a:ext cx="12192000" cy="3428999"/>
          </a:xfrm>
          <a:prstGeom prst="rect">
            <a:avLst/>
          </a:prstGeom>
          <a:solidFill>
            <a:srgbClr val="D3EEEF"/>
          </a:solidFill>
          <a:ln>
            <a:noFill/>
          </a:ln>
        </p:spPr>
      </p:sp>
      <p:sp>
        <p:nvSpPr>
          <p:cNvPr id="120" name="Google Shape;120;p83"/>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1" name="Google Shape;121;p83"/>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2" name="Google Shape;122;p83"/>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pic>
        <p:nvPicPr>
          <p:cNvPr id="123" name="Google Shape;123;p8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4" name="Google Shape;124;p83"/>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5"/>
        <p:cNvGrpSpPr/>
        <p:nvPr/>
      </p:nvGrpSpPr>
      <p:grpSpPr>
        <a:xfrm>
          <a:off x="0" y="0"/>
          <a:ext cx="0" cy="0"/>
          <a:chOff x="0" y="0"/>
          <a:chExt cx="0" cy="0"/>
        </a:xfrm>
      </p:grpSpPr>
      <p:pic>
        <p:nvPicPr>
          <p:cNvPr id="126" name="Google Shape;126;p84"/>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127" name="Google Shape;127;p84"/>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8" name="Google Shape;128;p84"/>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9" name="Google Shape;129;p8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0" name="Google Shape;130;p84"/>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1"/>
        <p:cNvGrpSpPr/>
        <p:nvPr/>
      </p:nvGrpSpPr>
      <p:grpSpPr>
        <a:xfrm>
          <a:off x="0" y="0"/>
          <a:ext cx="0" cy="0"/>
          <a:chOff x="0" y="0"/>
          <a:chExt cx="0" cy="0"/>
        </a:xfrm>
      </p:grpSpPr>
      <p:sp>
        <p:nvSpPr>
          <p:cNvPr id="132" name="Google Shape;132;p8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33" name="Google Shape;133;p85"/>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34" name="Google Shape;134;p85"/>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35" name="Google Shape;135;p85"/>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36" name="Google Shape;136;p85"/>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37" name="Google Shape;137;p85"/>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8" name="Google Shape;138;p85"/>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39" name="Google Shape;139;p85"/>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69"/>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hyperlink" Target="https://ediscoverytoday.com/2021/04/16/here-is-your-2021-internet-minute-infographic-ediscovery-trends/"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www.mailerlite.com/blog/inspiring-examples-of-email-pop-ups-and-why-they-work"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apple.com/"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hyperlink" Target="https://www.walmart.com/"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hyperlink" Target="https://ads.google.com/home/tools/keyword-planner/" TargetMode="External"/><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
          <p:cNvSpPr txBox="1">
            <a:spLocks noGrp="1"/>
          </p:cNvSpPr>
          <p:nvPr>
            <p:ph type="ctrTitle"/>
          </p:nvPr>
        </p:nvSpPr>
        <p:spPr>
          <a:xfrm>
            <a:off x="-815975" y="1924050"/>
            <a:ext cx="7945211" cy="1435682"/>
          </a:xfrm>
          <a:prstGeom prst="rect">
            <a:avLst/>
          </a:prstGeom>
          <a:noFill/>
          <a:ln>
            <a:noFill/>
          </a:ln>
        </p:spPr>
        <p:txBody>
          <a:bodyPr spcFirstLastPara="1" wrap="square" lIns="121900" tIns="121900" rIns="121900" bIns="1219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fi-FI"/>
              <a:t>Sítios Web</a:t>
            </a:r>
            <a:endParaRPr/>
          </a:p>
        </p:txBody>
      </p:sp>
      <p:sp>
        <p:nvSpPr>
          <p:cNvPr id="145" name="Google Shape;145;p1"/>
          <p:cNvSpPr txBox="1">
            <a:spLocks noGrp="1"/>
          </p:cNvSpPr>
          <p:nvPr>
            <p:ph type="subTitle" idx="4294967295"/>
          </p:nvPr>
        </p:nvSpPr>
        <p:spPr>
          <a:xfrm>
            <a:off x="304547" y="3724484"/>
            <a:ext cx="11360100" cy="1057200"/>
          </a:xfrm>
          <a:prstGeom prst="rect">
            <a:avLst/>
          </a:prstGeom>
          <a:noFill/>
          <a:ln>
            <a:noFill/>
          </a:ln>
        </p:spPr>
        <p:txBody>
          <a:bodyPr spcFirstLastPara="1" wrap="square" lIns="121900" tIns="121900" rIns="121900" bIns="121900" anchor="t" anchorCtr="0">
            <a:normAutofit/>
          </a:bodyPr>
          <a:lstStyle/>
          <a:p>
            <a:pPr marL="228600" marR="0" lvl="0" indent="0" algn="l" rtl="0">
              <a:lnSpc>
                <a:spcPct val="90000"/>
              </a:lnSpc>
              <a:spcBef>
                <a:spcPts val="1000"/>
              </a:spcBef>
              <a:spcAft>
                <a:spcPts val="0"/>
              </a:spcAft>
              <a:buNone/>
            </a:pPr>
            <a:r>
              <a:rPr lang="fi-FI" sz="4000" b="1" dirty="0">
                <a:solidFill>
                  <a:schemeClr val="lt1"/>
                </a:solidFill>
              </a:rPr>
              <a:t>1A. </a:t>
            </a:r>
            <a:r>
              <a:rPr lang="fi-FI" sz="4000" b="1" i="0" u="none" strike="noStrike" cap="none" dirty="0">
                <a:solidFill>
                  <a:schemeClr val="lt1"/>
                </a:solidFill>
                <a:latin typeface="Arial"/>
                <a:ea typeface="Arial"/>
                <a:cs typeface="Arial"/>
                <a:sym typeface="Arial"/>
              </a:rPr>
              <a:t>Introdução aos </a:t>
            </a:r>
            <a:r>
              <a:rPr lang="fi-FI" sz="4000" b="1" dirty="0">
                <a:solidFill>
                  <a:schemeClr val="lt1"/>
                </a:solidFill>
              </a:rPr>
              <a:t>sítios Web</a:t>
            </a:r>
            <a:endParaRPr sz="4000" b="1" i="0" u="none" strike="noStrike" cap="none" dirty="0">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1" name="Google Shape;151;p2"/>
          <p:cNvSpPr txBox="1">
            <a:spLocks noGrp="1"/>
          </p:cNvSpPr>
          <p:nvPr>
            <p:ph type="body" idx="1"/>
          </p:nvPr>
        </p:nvSpPr>
        <p:spPr>
          <a:xfrm>
            <a:off x="628650" y="1148258"/>
            <a:ext cx="10515600" cy="3874531"/>
          </a:xfrm>
          <a:prstGeom prst="rect">
            <a:avLst/>
          </a:prstGeom>
          <a:noFill/>
          <a:ln>
            <a:noFill/>
          </a:ln>
        </p:spPr>
        <p:txBody>
          <a:bodyPr spcFirstLastPara="1" wrap="square" lIns="121900" tIns="121900" rIns="121900" bIns="121900" anchor="t" anchorCtr="0">
            <a:normAutofit fontScale="62500" lnSpcReduction="20000"/>
          </a:bodyPr>
          <a:lstStyle/>
          <a:p>
            <a:pPr marL="0" lvl="0" indent="0" algn="l" rtl="0">
              <a:lnSpc>
                <a:spcPct val="150000"/>
              </a:lnSpc>
              <a:spcBef>
                <a:spcPts val="0"/>
              </a:spcBef>
              <a:spcAft>
                <a:spcPts val="0"/>
              </a:spcAft>
              <a:buClr>
                <a:schemeClr val="dk1"/>
              </a:buClr>
              <a:buSzPct val="54054"/>
              <a:buNone/>
            </a:pPr>
            <a:r>
              <a:rPr lang="fi-FI" sz="2900" dirty="0"/>
              <a:t>Pré-requisito para o estudante: Recomenda-se a aquisição de conhecimentos básicos de marketing.</a:t>
            </a:r>
            <a:endParaRPr sz="2900" dirty="0"/>
          </a:p>
          <a:p>
            <a:pPr marL="0" marR="0" lvl="0" indent="0" algn="l" rtl="0">
              <a:lnSpc>
                <a:spcPct val="150000"/>
              </a:lnSpc>
              <a:spcBef>
                <a:spcPts val="0"/>
              </a:spcBef>
              <a:spcAft>
                <a:spcPts val="0"/>
              </a:spcAft>
              <a:buClr>
                <a:srgbClr val="161249"/>
              </a:buClr>
              <a:buSzPct val="100000"/>
              <a:buNone/>
            </a:pPr>
            <a:endParaRPr sz="2900" b="0" i="0" u="none" strike="noStrike" cap="none" dirty="0"/>
          </a:p>
          <a:p>
            <a:pPr marL="457200" marR="0" lvl="0" indent="-358140" algn="l" rtl="0">
              <a:lnSpc>
                <a:spcPct val="150000"/>
              </a:lnSpc>
              <a:spcBef>
                <a:spcPts val="0"/>
              </a:spcBef>
              <a:spcAft>
                <a:spcPts val="0"/>
              </a:spcAft>
              <a:buClr>
                <a:schemeClr val="accent2"/>
              </a:buClr>
              <a:buSzPct val="100000"/>
              <a:buChar char="●"/>
            </a:pPr>
            <a:r>
              <a:rPr lang="fi-FI" sz="2900" b="0" i="0" u="none" strike="noStrike" cap="none" dirty="0"/>
              <a:t>O objetivo é sensibilizar </a:t>
            </a:r>
            <a:r>
              <a:rPr lang="fi-FI" sz="2900" dirty="0"/>
              <a:t>e fornecer o contexto</a:t>
            </a:r>
            <a:endParaRPr sz="2900" dirty="0"/>
          </a:p>
          <a:p>
            <a:pPr marL="914400" marR="0" lvl="1" indent="-358140" algn="l" rtl="0">
              <a:lnSpc>
                <a:spcPct val="150000"/>
              </a:lnSpc>
              <a:spcBef>
                <a:spcPts val="0"/>
              </a:spcBef>
              <a:spcAft>
                <a:spcPts val="0"/>
              </a:spcAft>
              <a:buClr>
                <a:schemeClr val="accent2"/>
              </a:buClr>
              <a:buSzPct val="100000"/>
              <a:buChar char="○"/>
            </a:pPr>
            <a:r>
              <a:rPr lang="fi-FI" sz="2900" dirty="0"/>
              <a:t>sobre o papel dos sítios Web no marketing digital</a:t>
            </a:r>
          </a:p>
          <a:p>
            <a:pPr marL="914400" marR="0" lvl="1" indent="-358140" algn="l" rtl="0">
              <a:lnSpc>
                <a:spcPct val="150000"/>
              </a:lnSpc>
              <a:spcBef>
                <a:spcPts val="0"/>
              </a:spcBef>
              <a:spcAft>
                <a:spcPts val="0"/>
              </a:spcAft>
              <a:buClr>
                <a:schemeClr val="accent2"/>
              </a:buClr>
              <a:buSzPct val="100000"/>
              <a:buChar char="○"/>
            </a:pPr>
            <a:endParaRPr sz="2900" dirty="0"/>
          </a:p>
          <a:p>
            <a:pPr marL="457200" marR="0" lvl="0" indent="-379730" algn="l" rtl="0">
              <a:lnSpc>
                <a:spcPct val="150000"/>
              </a:lnSpc>
              <a:spcBef>
                <a:spcPts val="0"/>
              </a:spcBef>
              <a:spcAft>
                <a:spcPts val="0"/>
              </a:spcAft>
              <a:buClr>
                <a:schemeClr val="accent2"/>
              </a:buClr>
              <a:buSzPct val="100000"/>
              <a:buChar char="●"/>
            </a:pPr>
            <a:r>
              <a:rPr lang="fi-FI" sz="2900" dirty="0"/>
              <a:t>O aluno aprenderá</a:t>
            </a:r>
            <a:endParaRPr sz="2900" dirty="0"/>
          </a:p>
          <a:p>
            <a:pPr marL="914400" marR="0" lvl="1" indent="-358140" algn="l" rtl="0">
              <a:lnSpc>
                <a:spcPct val="150000"/>
              </a:lnSpc>
              <a:spcBef>
                <a:spcPts val="0"/>
              </a:spcBef>
              <a:spcAft>
                <a:spcPts val="0"/>
              </a:spcAft>
              <a:buClr>
                <a:schemeClr val="accent2"/>
              </a:buClr>
              <a:buSzPct val="100000"/>
              <a:buChar char="○"/>
            </a:pPr>
            <a:r>
              <a:rPr lang="fi-FI" sz="2900" dirty="0"/>
              <a:t>os aspectos fundamentais de um sítio Web que contribuem para a presença em linha de uma empresa (por exemplo, conversão, experiência do utilizador)</a:t>
            </a:r>
            <a:endParaRPr sz="2900" dirty="0"/>
          </a:p>
          <a:p>
            <a:pPr marL="914400" marR="0" lvl="1" indent="-358140" algn="l" rtl="0">
              <a:lnSpc>
                <a:spcPct val="150000"/>
              </a:lnSpc>
              <a:spcBef>
                <a:spcPts val="0"/>
              </a:spcBef>
              <a:spcAft>
                <a:spcPts val="0"/>
              </a:spcAft>
              <a:buClr>
                <a:schemeClr val="accent2"/>
              </a:buClr>
              <a:buSzPct val="100000"/>
              <a:buChar char="○"/>
            </a:pPr>
            <a:r>
              <a:rPr lang="fi-FI" sz="2900" dirty="0"/>
              <a:t>Aprender os princípios básicos e as considerações a ter em conta na criação de um sítio Web</a:t>
            </a:r>
            <a:endParaRPr sz="2900" dirty="0"/>
          </a:p>
          <a:p>
            <a:pPr marL="0" lvl="0" indent="0" algn="l" rtl="0">
              <a:lnSpc>
                <a:spcPct val="100000"/>
              </a:lnSpc>
              <a:spcBef>
                <a:spcPts val="0"/>
              </a:spcBef>
              <a:spcAft>
                <a:spcPts val="0"/>
              </a:spcAft>
              <a:buClr>
                <a:schemeClr val="dk1"/>
              </a:buClr>
              <a:buSzPct val="64864"/>
              <a:buNone/>
            </a:pPr>
            <a:endParaRPr sz="2000" dirty="0"/>
          </a:p>
        </p:txBody>
      </p:sp>
      <p:sp>
        <p:nvSpPr>
          <p:cNvPr id="4" name="Google Shape;210;p10">
            <a:extLst>
              <a:ext uri="{FF2B5EF4-FFF2-40B4-BE49-F238E27FC236}">
                <a16:creationId xmlns:a16="http://schemas.microsoft.com/office/drawing/2014/main" id="{3951D277-20BC-8FE0-7B76-4132A4353BFA}"/>
              </a:ext>
            </a:extLst>
          </p:cNvPr>
          <p:cNvSpPr txBox="1">
            <a:spLocks noGrp="1"/>
          </p:cNvSpPr>
          <p:nvPr>
            <p:ph type="title"/>
          </p:nvPr>
        </p:nvSpPr>
        <p:spPr>
          <a:xfrm>
            <a:off x="628650" y="273844"/>
            <a:ext cx="7886700" cy="73386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ts val="3300"/>
              <a:buFont typeface="Arial"/>
              <a:buNone/>
            </a:pPr>
            <a:r>
              <a:rPr lang="en-US" sz="2400" dirty="0" err="1"/>
              <a:t>Objetivos</a:t>
            </a:r>
            <a:r>
              <a:rPr lang="en-US" sz="2400" dirty="0"/>
              <a:t> de </a:t>
            </a:r>
            <a:r>
              <a:rPr lang="en-US" sz="2400" dirty="0" err="1"/>
              <a:t>aprendizagem</a:t>
            </a:r>
            <a:endParaRPr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3"/>
          <p:cNvSpPr txBox="1">
            <a:spLocks noGrp="1"/>
          </p:cNvSpPr>
          <p:nvPr>
            <p:ph type="title"/>
          </p:nvPr>
        </p:nvSpPr>
        <p:spPr>
          <a:xfrm>
            <a:off x="1647825" y="1986858"/>
            <a:ext cx="2562225" cy="965892"/>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4400"/>
              <a:buFont typeface="Arial"/>
              <a:buNone/>
            </a:pPr>
            <a:r>
              <a:rPr lang="fi-FI"/>
              <a:t>Tópicos</a:t>
            </a:r>
            <a:endParaRPr/>
          </a:p>
        </p:txBody>
      </p:sp>
      <p:sp>
        <p:nvSpPr>
          <p:cNvPr id="157" name="Google Shape;157;p3"/>
          <p:cNvSpPr txBox="1">
            <a:spLocks noGrp="1"/>
          </p:cNvSpPr>
          <p:nvPr>
            <p:ph type="body" idx="1"/>
          </p:nvPr>
        </p:nvSpPr>
        <p:spPr>
          <a:xfrm>
            <a:off x="5415605" y="811138"/>
            <a:ext cx="6141600" cy="3821519"/>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lt1"/>
              </a:buClr>
              <a:buSzPts val="2500"/>
              <a:buFont typeface="Arial"/>
              <a:buChar char="●"/>
            </a:pPr>
            <a:r>
              <a:rPr lang="fi-FI" dirty="0"/>
              <a:t>Porque é que todas as empresas precisam de um sítio Web?</a:t>
            </a:r>
            <a:endParaRPr dirty="0"/>
          </a:p>
          <a:p>
            <a:pPr marL="285750" marR="0" lvl="0" indent="-285750" algn="l" rtl="0">
              <a:lnSpc>
                <a:spcPct val="150000"/>
              </a:lnSpc>
              <a:spcBef>
                <a:spcPts val="0"/>
              </a:spcBef>
              <a:spcAft>
                <a:spcPts val="0"/>
              </a:spcAft>
              <a:buClr>
                <a:schemeClr val="lt1"/>
              </a:buClr>
              <a:buSzPts val="2500"/>
              <a:buFont typeface="Arial"/>
              <a:buChar char="●"/>
            </a:pPr>
            <a:r>
              <a:rPr lang="fi-FI" dirty="0"/>
              <a:t>O panorama geral</a:t>
            </a:r>
            <a:endParaRPr dirty="0"/>
          </a:p>
          <a:p>
            <a:pPr marL="285750" marR="0" lvl="0" indent="-285750" algn="l" rtl="0">
              <a:lnSpc>
                <a:spcPct val="150000"/>
              </a:lnSpc>
              <a:spcBef>
                <a:spcPts val="0"/>
              </a:spcBef>
              <a:spcAft>
                <a:spcPts val="0"/>
              </a:spcAft>
              <a:buClr>
                <a:schemeClr val="lt1"/>
              </a:buClr>
              <a:buSzPts val="2500"/>
              <a:buFont typeface="Arial"/>
              <a:buChar char="●"/>
            </a:pPr>
            <a:r>
              <a:rPr lang="fi-FI" b="0" i="0" u="none" strike="noStrike" dirty="0">
                <a:latin typeface="Arial"/>
                <a:ea typeface="Arial"/>
                <a:cs typeface="Arial"/>
                <a:sym typeface="Arial"/>
              </a:rPr>
              <a:t>Como é que </a:t>
            </a:r>
            <a:r>
              <a:rPr lang="fi-FI" dirty="0"/>
              <a:t>os sítios Web </a:t>
            </a:r>
            <a:r>
              <a:rPr lang="fi-FI" b="0" i="0" u="none" strike="noStrike" dirty="0">
                <a:latin typeface="Arial"/>
                <a:ea typeface="Arial"/>
                <a:cs typeface="Arial"/>
                <a:sym typeface="Arial"/>
              </a:rPr>
              <a:t>podem apoiar diferentes objetivos comerciais?</a:t>
            </a:r>
            <a:endParaRPr b="0" i="0" u="none" strike="noStrike" dirty="0">
              <a:latin typeface="Arial"/>
              <a:ea typeface="Arial"/>
              <a:cs typeface="Arial"/>
              <a:sym typeface="Arial"/>
            </a:endParaRPr>
          </a:p>
          <a:p>
            <a:pPr marL="285750" marR="0" lvl="0" indent="-254000" algn="l" rtl="0">
              <a:lnSpc>
                <a:spcPct val="150000"/>
              </a:lnSpc>
              <a:spcBef>
                <a:spcPts val="0"/>
              </a:spcBef>
              <a:spcAft>
                <a:spcPts val="0"/>
              </a:spcAft>
              <a:buSzPts val="2000"/>
              <a:buChar char="●"/>
            </a:pPr>
            <a:r>
              <a:rPr lang="fi-FI" dirty="0"/>
              <a:t>Melhores práticas para um bom sítio Web</a:t>
            </a:r>
            <a:endParaRPr dirty="0"/>
          </a:p>
          <a:p>
            <a:pPr marL="285750" marR="0" lvl="0" indent="-254000" algn="l" rtl="0">
              <a:lnSpc>
                <a:spcPct val="150000"/>
              </a:lnSpc>
              <a:spcBef>
                <a:spcPts val="0"/>
              </a:spcBef>
              <a:spcAft>
                <a:spcPts val="0"/>
              </a:spcAft>
              <a:buSzPts val="2000"/>
              <a:buChar char="●"/>
            </a:pPr>
            <a:r>
              <a:rPr lang="fi-FI" dirty="0"/>
              <a:t>Como configurar o seu sítio Web</a:t>
            </a:r>
            <a:endParaRPr sz="1200" b="0" i="0" u="none" strike="noStrike" dirty="0">
              <a:latin typeface="Arial"/>
              <a:ea typeface="Arial"/>
              <a:cs typeface="Arial"/>
              <a:sym typeface="Arial"/>
            </a:endParaRPr>
          </a:p>
          <a:p>
            <a:pPr marL="342900" lvl="0" indent="-152400" algn="l" rtl="0">
              <a:lnSpc>
                <a:spcPct val="100000"/>
              </a:lnSpc>
              <a:spcBef>
                <a:spcPts val="1000"/>
              </a:spcBef>
              <a:spcAft>
                <a:spcPts val="0"/>
              </a:spcAft>
              <a:buClr>
                <a:schemeClr val="lt1"/>
              </a:buClr>
              <a:buSzPts val="3000"/>
              <a:buFont typeface="Arial"/>
              <a:buNone/>
            </a:pPr>
            <a:endParaRPr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4" name="Google Shape;164;g2415c622653_0_0"/>
          <p:cNvSpPr txBox="1">
            <a:spLocks noGrp="1"/>
          </p:cNvSpPr>
          <p:nvPr>
            <p:ph type="body" idx="1"/>
          </p:nvPr>
        </p:nvSpPr>
        <p:spPr>
          <a:xfrm>
            <a:off x="838200" y="1202167"/>
            <a:ext cx="10515600" cy="3874500"/>
          </a:xfrm>
          <a:prstGeom prst="rect">
            <a:avLst/>
          </a:prstGeom>
        </p:spPr>
        <p:txBody>
          <a:bodyPr spcFirstLastPara="1" wrap="square" lIns="91425" tIns="45700" rIns="91425" bIns="45700" anchor="t" anchorCtr="0">
            <a:noAutofit/>
          </a:bodyPr>
          <a:lstStyle/>
          <a:p>
            <a:pPr marL="457200" lvl="0" indent="-355600" algn="l" rtl="0">
              <a:lnSpc>
                <a:spcPts val="2800"/>
              </a:lnSpc>
              <a:spcBef>
                <a:spcPts val="0"/>
              </a:spcBef>
              <a:spcAft>
                <a:spcPts val="0"/>
              </a:spcAft>
              <a:buClr>
                <a:schemeClr val="dk1"/>
              </a:buClr>
              <a:buSzPts val="2000"/>
              <a:buChar char="●"/>
            </a:pPr>
            <a:r>
              <a:rPr lang="fi-FI" sz="2000" dirty="0">
                <a:solidFill>
                  <a:schemeClr val="dk1"/>
                </a:solidFill>
              </a:rPr>
              <a:t>O sítio Web é </a:t>
            </a:r>
            <a:r>
              <a:rPr lang="fi-FI" sz="2000" b="1" dirty="0">
                <a:solidFill>
                  <a:schemeClr val="dk1"/>
                </a:solidFill>
              </a:rPr>
              <a:t>a chave para uma estratégia de marketing digital bem sucedida</a:t>
            </a:r>
            <a:endParaRPr sz="2000" b="1" dirty="0">
              <a:solidFill>
                <a:schemeClr val="dk1"/>
              </a:solidFill>
            </a:endParaRPr>
          </a:p>
          <a:p>
            <a:pPr marL="914400" lvl="1" indent="-355600" algn="l" rtl="0">
              <a:lnSpc>
                <a:spcPts val="2800"/>
              </a:lnSpc>
              <a:spcBef>
                <a:spcPts val="0"/>
              </a:spcBef>
              <a:spcAft>
                <a:spcPts val="0"/>
              </a:spcAft>
              <a:buClr>
                <a:schemeClr val="dk1"/>
              </a:buClr>
              <a:buSzPts val="2000"/>
              <a:buChar char="○"/>
            </a:pPr>
            <a:r>
              <a:rPr lang="fi-FI" sz="2000" dirty="0">
                <a:solidFill>
                  <a:schemeClr val="dk1"/>
                </a:solidFill>
              </a:rPr>
              <a:t>Todos os outros elementos de marketing digital direcionam os utilizadores para o sítio Web</a:t>
            </a:r>
            <a:endParaRPr sz="2000" dirty="0">
              <a:solidFill>
                <a:schemeClr val="dk1"/>
              </a:solidFill>
            </a:endParaRPr>
          </a:p>
          <a:p>
            <a:pPr marL="914400" lvl="1" indent="-355600" algn="l" rtl="0">
              <a:lnSpc>
                <a:spcPts val="2800"/>
              </a:lnSpc>
              <a:spcBef>
                <a:spcPts val="0"/>
              </a:spcBef>
              <a:spcAft>
                <a:spcPts val="0"/>
              </a:spcAft>
              <a:buClr>
                <a:schemeClr val="dk1"/>
              </a:buClr>
              <a:buSzPts val="2000"/>
              <a:buChar char="○"/>
            </a:pPr>
            <a:endParaRPr sz="2000" dirty="0">
              <a:solidFill>
                <a:schemeClr val="dk1"/>
              </a:solidFill>
            </a:endParaRPr>
          </a:p>
          <a:p>
            <a:pPr marL="457200" lvl="0" indent="-355600" algn="l" rtl="0">
              <a:lnSpc>
                <a:spcPts val="2800"/>
              </a:lnSpc>
              <a:spcBef>
                <a:spcPts val="0"/>
              </a:spcBef>
              <a:spcAft>
                <a:spcPts val="0"/>
              </a:spcAft>
              <a:buClr>
                <a:schemeClr val="dk1"/>
              </a:buClr>
              <a:buSzPts val="2000"/>
              <a:buChar char="●"/>
            </a:pPr>
            <a:r>
              <a:rPr lang="fi-FI" sz="2000" dirty="0">
                <a:solidFill>
                  <a:schemeClr val="dk1"/>
                </a:solidFill>
              </a:rPr>
              <a:t>Sítio Web:</a:t>
            </a:r>
            <a:endParaRPr sz="2000" dirty="0">
              <a:solidFill>
                <a:schemeClr val="dk1"/>
              </a:solidFill>
            </a:endParaRPr>
          </a:p>
          <a:p>
            <a:pPr marL="914400" lvl="1" indent="-355600" algn="l" rtl="0">
              <a:lnSpc>
                <a:spcPts val="2800"/>
              </a:lnSpc>
              <a:spcBef>
                <a:spcPts val="0"/>
              </a:spcBef>
              <a:spcAft>
                <a:spcPts val="0"/>
              </a:spcAft>
              <a:buClr>
                <a:schemeClr val="dk1"/>
              </a:buClr>
              <a:buSzPts val="2000"/>
              <a:buChar char="○"/>
            </a:pPr>
            <a:r>
              <a:rPr lang="fi-FI" sz="2000" dirty="0">
                <a:solidFill>
                  <a:schemeClr val="dk1"/>
                </a:solidFill>
              </a:rPr>
              <a:t>apoia a marca e aumenta a confiança</a:t>
            </a:r>
            <a:endParaRPr sz="2000" dirty="0">
              <a:solidFill>
                <a:schemeClr val="dk1"/>
              </a:solidFill>
            </a:endParaRPr>
          </a:p>
          <a:p>
            <a:pPr marL="914400" lvl="1" indent="-355600" algn="l" rtl="0">
              <a:lnSpc>
                <a:spcPts val="2800"/>
              </a:lnSpc>
              <a:spcBef>
                <a:spcPts val="0"/>
              </a:spcBef>
              <a:spcAft>
                <a:spcPts val="0"/>
              </a:spcAft>
              <a:buClr>
                <a:schemeClr val="dk1"/>
              </a:buClr>
              <a:buSzPts val="2000"/>
              <a:buChar char="○"/>
            </a:pPr>
            <a:r>
              <a:rPr lang="fi-FI" sz="2000" dirty="0">
                <a:solidFill>
                  <a:schemeClr val="dk1"/>
                </a:solidFill>
              </a:rPr>
              <a:t>permite visibilidade orgânica nos resultados de pesquisa</a:t>
            </a:r>
            <a:endParaRPr sz="2000" dirty="0">
              <a:solidFill>
                <a:schemeClr val="dk1"/>
              </a:solidFill>
            </a:endParaRPr>
          </a:p>
          <a:p>
            <a:pPr marL="914400" lvl="1" indent="-355600" algn="l" rtl="0">
              <a:lnSpc>
                <a:spcPts val="2800"/>
              </a:lnSpc>
              <a:spcBef>
                <a:spcPts val="0"/>
              </a:spcBef>
              <a:spcAft>
                <a:spcPts val="0"/>
              </a:spcAft>
              <a:buClr>
                <a:schemeClr val="dk1"/>
              </a:buClr>
              <a:buSzPts val="2000"/>
              <a:buChar char="○"/>
            </a:pPr>
            <a:r>
              <a:rPr lang="fi-FI" sz="2000" dirty="0">
                <a:solidFill>
                  <a:schemeClr val="dk1"/>
                </a:solidFill>
              </a:rPr>
              <a:t>apresenta os seus produtos e serviços</a:t>
            </a:r>
            <a:endParaRPr sz="2000" dirty="0">
              <a:solidFill>
                <a:schemeClr val="dk1"/>
              </a:solidFill>
            </a:endParaRPr>
          </a:p>
          <a:p>
            <a:pPr marL="914400" lvl="1" indent="-355600" algn="l" rtl="0">
              <a:lnSpc>
                <a:spcPts val="2800"/>
              </a:lnSpc>
              <a:spcBef>
                <a:spcPts val="0"/>
              </a:spcBef>
              <a:spcAft>
                <a:spcPts val="0"/>
              </a:spcAft>
              <a:buClr>
                <a:schemeClr val="dk1"/>
              </a:buClr>
              <a:buSzPts val="2000"/>
              <a:buChar char="○"/>
            </a:pPr>
            <a:r>
              <a:rPr lang="fi-FI" sz="2000" dirty="0">
                <a:solidFill>
                  <a:schemeClr val="dk1"/>
                </a:solidFill>
              </a:rPr>
              <a:t>ajuda a gerar contactos e a estimular os clientes existentes</a:t>
            </a:r>
            <a:endParaRPr sz="2000" dirty="0">
              <a:solidFill>
                <a:schemeClr val="dk1"/>
              </a:solidFill>
            </a:endParaRPr>
          </a:p>
          <a:p>
            <a:pPr marL="914400" lvl="1" indent="-355600" algn="l" rtl="0">
              <a:lnSpc>
                <a:spcPts val="2800"/>
              </a:lnSpc>
              <a:spcBef>
                <a:spcPts val="0"/>
              </a:spcBef>
              <a:spcAft>
                <a:spcPts val="0"/>
              </a:spcAft>
              <a:buClr>
                <a:schemeClr val="dk1"/>
              </a:buClr>
              <a:buSzPts val="2000"/>
              <a:buChar char="○"/>
            </a:pPr>
            <a:r>
              <a:rPr lang="fi-FI" sz="2000" dirty="0">
                <a:solidFill>
                  <a:schemeClr val="dk1"/>
                </a:solidFill>
              </a:rPr>
              <a:t>fornece conteúdo e valor</a:t>
            </a:r>
            <a:endParaRPr sz="2000" dirty="0">
              <a:solidFill>
                <a:schemeClr val="dk1"/>
              </a:solidFill>
            </a:endParaRPr>
          </a:p>
          <a:p>
            <a:pPr marL="914400" lvl="1" indent="-355600" algn="l" rtl="0">
              <a:lnSpc>
                <a:spcPts val="2800"/>
              </a:lnSpc>
              <a:spcBef>
                <a:spcPts val="0"/>
              </a:spcBef>
              <a:spcAft>
                <a:spcPts val="0"/>
              </a:spcAft>
              <a:buClr>
                <a:schemeClr val="dk1"/>
              </a:buClr>
              <a:buSzPts val="2000"/>
              <a:buChar char="○"/>
            </a:pPr>
            <a:r>
              <a:rPr lang="fi-FI" sz="2000" dirty="0">
                <a:solidFill>
                  <a:schemeClr val="dk1"/>
                </a:solidFill>
              </a:rPr>
              <a:t>apoia a comunicação com os clientes</a:t>
            </a:r>
            <a:endParaRPr sz="2000" dirty="0">
              <a:solidFill>
                <a:schemeClr val="dk1"/>
              </a:solidFill>
            </a:endParaRPr>
          </a:p>
          <a:p>
            <a:pPr marL="914400" lvl="1" indent="-355600" algn="l" rtl="0">
              <a:lnSpc>
                <a:spcPts val="2800"/>
              </a:lnSpc>
              <a:spcBef>
                <a:spcPts val="0"/>
              </a:spcBef>
              <a:spcAft>
                <a:spcPts val="0"/>
              </a:spcAft>
              <a:buClr>
                <a:schemeClr val="dk1"/>
              </a:buClr>
              <a:buSzPts val="2000"/>
              <a:buChar char="○"/>
            </a:pPr>
            <a:r>
              <a:rPr lang="fi-FI" sz="2000" dirty="0">
                <a:solidFill>
                  <a:schemeClr val="dk1"/>
                </a:solidFill>
              </a:rPr>
              <a:t>ajuda nas vendas</a:t>
            </a:r>
            <a:endParaRPr sz="2000" dirty="0">
              <a:solidFill>
                <a:schemeClr val="dk1"/>
              </a:solidFill>
            </a:endParaRPr>
          </a:p>
          <a:p>
            <a:pPr marL="0" lvl="0" indent="0" algn="l" rtl="0">
              <a:spcBef>
                <a:spcPts val="1000"/>
              </a:spcBef>
              <a:spcAft>
                <a:spcPts val="0"/>
              </a:spcAft>
              <a:buNone/>
            </a:pPr>
            <a:endParaRPr sz="3000" dirty="0"/>
          </a:p>
        </p:txBody>
      </p:sp>
      <p:sp>
        <p:nvSpPr>
          <p:cNvPr id="2" name="Google Shape;210;p10">
            <a:extLst>
              <a:ext uri="{FF2B5EF4-FFF2-40B4-BE49-F238E27FC236}">
                <a16:creationId xmlns:a16="http://schemas.microsoft.com/office/drawing/2014/main" id="{81BE6BE4-12B4-195A-B9AF-93092D896C97}"/>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err="1"/>
              <a:t>Porque</a:t>
            </a:r>
            <a:r>
              <a:rPr lang="en-US" sz="2400" dirty="0"/>
              <a:t> é que </a:t>
            </a:r>
            <a:r>
              <a:rPr lang="en-US" sz="2400" dirty="0" err="1"/>
              <a:t>todas</a:t>
            </a:r>
            <a:r>
              <a:rPr lang="en-US" sz="2400" dirty="0"/>
              <a:t> as </a:t>
            </a:r>
            <a:r>
              <a:rPr lang="en-US" sz="2400" dirty="0" err="1"/>
              <a:t>empresas</a:t>
            </a:r>
            <a:r>
              <a:rPr lang="en-US" sz="2400" dirty="0"/>
              <a:t> </a:t>
            </a:r>
            <a:r>
              <a:rPr lang="en-US" sz="2400" dirty="0" err="1"/>
              <a:t>precisam</a:t>
            </a:r>
            <a:r>
              <a:rPr lang="en-US" sz="2400" dirty="0"/>
              <a:t> de um website?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5"/>
          <p:cNvSpPr txBox="1">
            <a:spLocks noGrp="1"/>
          </p:cNvSpPr>
          <p:nvPr>
            <p:ph type="ctrTitle" idx="4294967295"/>
          </p:nvPr>
        </p:nvSpPr>
        <p:spPr>
          <a:xfrm>
            <a:off x="1595336" y="2767013"/>
            <a:ext cx="9144000" cy="661987"/>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000" b="1" i="0" u="none" strike="noStrike" cap="none">
                <a:solidFill>
                  <a:srgbClr val="161249"/>
                </a:solidFill>
                <a:latin typeface="Arial"/>
                <a:ea typeface="Arial"/>
                <a:cs typeface="Arial"/>
                <a:sym typeface="Arial"/>
              </a:rPr>
              <a:t>O panorama geral</a:t>
            </a:r>
            <a:endParaRPr sz="4000" b="0" i="0" u="none" strike="noStrike" cap="non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pic>
        <p:nvPicPr>
          <p:cNvPr id="175" name="Google Shape;175;p13"/>
          <p:cNvPicPr preferRelativeResize="0"/>
          <p:nvPr/>
        </p:nvPicPr>
        <p:blipFill rotWithShape="1">
          <a:blip r:embed="rId3">
            <a:alphaModFix/>
          </a:blip>
          <a:srcRect/>
          <a:stretch/>
        </p:blipFill>
        <p:spPr>
          <a:xfrm>
            <a:off x="411545" y="356839"/>
            <a:ext cx="10070601" cy="5671858"/>
          </a:xfrm>
          <a:prstGeom prst="roundRect">
            <a:avLst>
              <a:gd name="adj" fmla="val 16667"/>
            </a:avLst>
          </a:prstGeom>
          <a:noFill/>
          <a:ln>
            <a:noFill/>
          </a:ln>
        </p:spPr>
      </p:pic>
      <p:sp>
        <p:nvSpPr>
          <p:cNvPr id="176" name="Google Shape;176;p13"/>
          <p:cNvSpPr txBox="1"/>
          <p:nvPr/>
        </p:nvSpPr>
        <p:spPr>
          <a:xfrm>
            <a:off x="7779600" y="6028700"/>
            <a:ext cx="4347600" cy="738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sz="900"/>
              <a:t>Fonte: </a:t>
            </a:r>
            <a:r>
              <a:rPr lang="fi-FI" sz="900" u="sng">
                <a:solidFill>
                  <a:schemeClr val="hlink"/>
                </a:solidFill>
                <a:hlinkClick r:id="rId4"/>
              </a:rPr>
              <a:t>https://ediscoverytoday.com/2021/04/16/here-is-your-2021-internet-minute-infographic-ediscovery-trends/</a:t>
            </a:r>
            <a:endParaRPr sz="900"/>
          </a:p>
          <a:p>
            <a:pPr marL="0" lvl="0" indent="0" algn="l" rtl="0">
              <a:spcBef>
                <a:spcPts val="0"/>
              </a:spcBef>
              <a:spcAft>
                <a:spcPts val="0"/>
              </a:spcAft>
              <a:buNone/>
            </a:pPr>
            <a:endParaRPr sz="9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14"/>
          <p:cNvSpPr/>
          <p:nvPr/>
        </p:nvSpPr>
        <p:spPr>
          <a:xfrm>
            <a:off x="5303976" y="3717032"/>
            <a:ext cx="1368152" cy="1368152"/>
          </a:xfrm>
          <a:prstGeom prst="ellipse">
            <a:avLst/>
          </a:prstGeom>
          <a:solidFill>
            <a:srgbClr val="6699FF"/>
          </a:solidFill>
          <a:ln w="76200"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600"/>
              <a:buFont typeface="Calibri"/>
              <a:buNone/>
            </a:pPr>
            <a:r>
              <a:rPr lang="fi-FI" sz="1600" b="1" i="0" u="none" strike="noStrike" cap="none">
                <a:solidFill>
                  <a:schemeClr val="lt1"/>
                </a:solidFill>
                <a:latin typeface="Calibri"/>
                <a:ea typeface="Calibri"/>
                <a:cs typeface="Calibri"/>
                <a:sym typeface="Calibri"/>
              </a:rPr>
              <a:t>Omat kotisivut</a:t>
            </a:r>
            <a:endParaRPr sz="1800" b="0" i="0" u="none" strike="noStrike" cap="none">
              <a:solidFill>
                <a:schemeClr val="dk1"/>
              </a:solidFill>
              <a:latin typeface="Calibri"/>
              <a:ea typeface="Calibri"/>
              <a:cs typeface="Calibri"/>
              <a:sym typeface="Calibri"/>
            </a:endParaRPr>
          </a:p>
        </p:txBody>
      </p:sp>
      <p:sp>
        <p:nvSpPr>
          <p:cNvPr id="183" name="Google Shape;183;p14"/>
          <p:cNvSpPr/>
          <p:nvPr/>
        </p:nvSpPr>
        <p:spPr>
          <a:xfrm rot="10800000" flipH="1">
            <a:off x="7184504" y="2148950"/>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4" name="Google Shape;184;p14"/>
          <p:cNvSpPr/>
          <p:nvPr/>
        </p:nvSpPr>
        <p:spPr>
          <a:xfrm rot="10800000" flipH="1">
            <a:off x="7870903" y="2374974"/>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5" name="Google Shape;185;p14"/>
          <p:cNvSpPr/>
          <p:nvPr/>
        </p:nvSpPr>
        <p:spPr>
          <a:xfrm rot="10800000" flipH="1">
            <a:off x="7429890" y="2723126"/>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6" name="Google Shape;186;p14"/>
          <p:cNvSpPr/>
          <p:nvPr/>
        </p:nvSpPr>
        <p:spPr>
          <a:xfrm rot="10800000" flipH="1">
            <a:off x="2927648" y="2679774"/>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7" name="Google Shape;187;p14"/>
          <p:cNvSpPr/>
          <p:nvPr/>
        </p:nvSpPr>
        <p:spPr>
          <a:xfrm rot="10800000" flipH="1">
            <a:off x="3724800" y="4601034"/>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8" name="Google Shape;188;p14"/>
          <p:cNvSpPr/>
          <p:nvPr/>
        </p:nvSpPr>
        <p:spPr>
          <a:xfrm rot="10800000" flipH="1">
            <a:off x="7474292" y="4969458"/>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89" name="Google Shape;189;p14"/>
          <p:cNvSpPr/>
          <p:nvPr/>
        </p:nvSpPr>
        <p:spPr>
          <a:xfrm rot="10800000" flipH="1">
            <a:off x="5591944" y="2831138"/>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0" name="Google Shape;190;p14"/>
          <p:cNvSpPr/>
          <p:nvPr/>
        </p:nvSpPr>
        <p:spPr>
          <a:xfrm rot="10800000" flipH="1">
            <a:off x="9080703" y="3407004"/>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1" name="Google Shape;191;p14"/>
          <p:cNvSpPr/>
          <p:nvPr/>
        </p:nvSpPr>
        <p:spPr>
          <a:xfrm rot="10800000" flipH="1">
            <a:off x="3940824" y="5877272"/>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2" name="Google Shape;192;p14"/>
          <p:cNvSpPr/>
          <p:nvPr/>
        </p:nvSpPr>
        <p:spPr>
          <a:xfrm rot="10800000" flipH="1">
            <a:off x="8448092" y="5857871"/>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3" name="Google Shape;193;p14"/>
          <p:cNvSpPr/>
          <p:nvPr/>
        </p:nvSpPr>
        <p:spPr>
          <a:xfrm rot="10800000" flipH="1">
            <a:off x="8613667" y="3629969"/>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4" name="Google Shape;194;p14"/>
          <p:cNvSpPr/>
          <p:nvPr/>
        </p:nvSpPr>
        <p:spPr>
          <a:xfrm rot="10800000" flipH="1">
            <a:off x="8708504" y="4709046"/>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195" name="Google Shape;195;p14"/>
          <p:cNvSpPr/>
          <p:nvPr/>
        </p:nvSpPr>
        <p:spPr>
          <a:xfrm rot="10800000" flipH="1">
            <a:off x="9188715" y="4925070"/>
            <a:ext cx="216024" cy="216024"/>
          </a:xfrm>
          <a:prstGeom prst="ellipse">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cxnSp>
        <p:nvCxnSpPr>
          <p:cNvPr id="196" name="Google Shape;196;p14"/>
          <p:cNvCxnSpPr>
            <a:stCxn id="183" idx="0"/>
            <a:endCxn id="185" idx="3"/>
          </p:cNvCxnSpPr>
          <p:nvPr/>
        </p:nvCxnSpPr>
        <p:spPr>
          <a:xfrm>
            <a:off x="7292516" y="2364974"/>
            <a:ext cx="168900" cy="389700"/>
          </a:xfrm>
          <a:prstGeom prst="straightConnector1">
            <a:avLst/>
          </a:prstGeom>
          <a:noFill/>
          <a:ln w="9525" cap="flat" cmpd="sng">
            <a:solidFill>
              <a:schemeClr val="dk1"/>
            </a:solidFill>
            <a:prstDash val="solid"/>
            <a:miter lim="800000"/>
            <a:headEnd type="none" w="sm" len="sm"/>
            <a:tailEnd type="none" w="sm" len="sm"/>
          </a:ln>
        </p:spPr>
      </p:cxnSp>
      <p:cxnSp>
        <p:nvCxnSpPr>
          <p:cNvPr id="197" name="Google Shape;197;p14"/>
          <p:cNvCxnSpPr>
            <a:stCxn id="185" idx="5"/>
            <a:endCxn id="184" idx="1"/>
          </p:cNvCxnSpPr>
          <p:nvPr/>
        </p:nvCxnSpPr>
        <p:spPr>
          <a:xfrm rot="10800000" flipH="1">
            <a:off x="7614278" y="2559462"/>
            <a:ext cx="288300" cy="195300"/>
          </a:xfrm>
          <a:prstGeom prst="straightConnector1">
            <a:avLst/>
          </a:prstGeom>
          <a:noFill/>
          <a:ln w="9525" cap="flat" cmpd="sng">
            <a:solidFill>
              <a:schemeClr val="dk1"/>
            </a:solidFill>
            <a:prstDash val="solid"/>
            <a:miter lim="800000"/>
            <a:headEnd type="none" w="sm" len="sm"/>
            <a:tailEnd type="none" w="sm" len="sm"/>
          </a:ln>
        </p:spPr>
      </p:cxnSp>
      <p:cxnSp>
        <p:nvCxnSpPr>
          <p:cNvPr id="198" name="Google Shape;198;p14"/>
          <p:cNvCxnSpPr>
            <a:stCxn id="183" idx="6"/>
            <a:endCxn id="184" idx="3"/>
          </p:cNvCxnSpPr>
          <p:nvPr/>
        </p:nvCxnSpPr>
        <p:spPr>
          <a:xfrm>
            <a:off x="7400528" y="2256962"/>
            <a:ext cx="501900" cy="149700"/>
          </a:xfrm>
          <a:prstGeom prst="straightConnector1">
            <a:avLst/>
          </a:prstGeom>
          <a:noFill/>
          <a:ln w="9525" cap="flat" cmpd="sng">
            <a:solidFill>
              <a:schemeClr val="dk1"/>
            </a:solidFill>
            <a:prstDash val="solid"/>
            <a:miter lim="800000"/>
            <a:headEnd type="none" w="sm" len="sm"/>
            <a:tailEnd type="none" w="sm" len="sm"/>
          </a:ln>
        </p:spPr>
      </p:cxnSp>
      <p:cxnSp>
        <p:nvCxnSpPr>
          <p:cNvPr id="199" name="Google Shape;199;p14"/>
          <p:cNvCxnSpPr>
            <a:stCxn id="190" idx="1"/>
            <a:endCxn id="193" idx="5"/>
          </p:cNvCxnSpPr>
          <p:nvPr/>
        </p:nvCxnSpPr>
        <p:spPr>
          <a:xfrm flipH="1">
            <a:off x="8797939" y="3591392"/>
            <a:ext cx="314400" cy="70200"/>
          </a:xfrm>
          <a:prstGeom prst="straightConnector1">
            <a:avLst/>
          </a:prstGeom>
          <a:noFill/>
          <a:ln w="9525" cap="flat" cmpd="sng">
            <a:solidFill>
              <a:schemeClr val="dk1"/>
            </a:solidFill>
            <a:prstDash val="solid"/>
            <a:miter lim="800000"/>
            <a:headEnd type="none" w="sm" len="sm"/>
            <a:tailEnd type="none" w="sm" len="sm"/>
          </a:ln>
        </p:spPr>
      </p:cxnSp>
      <p:cxnSp>
        <p:nvCxnSpPr>
          <p:cNvPr id="200" name="Google Shape;200;p14"/>
          <p:cNvCxnSpPr>
            <a:stCxn id="193" idx="2"/>
          </p:cNvCxnSpPr>
          <p:nvPr/>
        </p:nvCxnSpPr>
        <p:spPr>
          <a:xfrm flipH="1">
            <a:off x="6672067" y="3737981"/>
            <a:ext cx="1941600" cy="483000"/>
          </a:xfrm>
          <a:prstGeom prst="straightConnector1">
            <a:avLst/>
          </a:prstGeom>
          <a:noFill/>
          <a:ln w="76200" cap="flat" cmpd="sng">
            <a:solidFill>
              <a:srgbClr val="0070C0"/>
            </a:solidFill>
            <a:prstDash val="solid"/>
            <a:miter lim="800000"/>
            <a:headEnd type="none" w="sm" len="sm"/>
            <a:tailEnd type="triangle" w="med" len="med"/>
          </a:ln>
        </p:spPr>
      </p:cxnSp>
      <p:cxnSp>
        <p:nvCxnSpPr>
          <p:cNvPr id="201" name="Google Shape;201;p14"/>
          <p:cNvCxnSpPr>
            <a:stCxn id="183" idx="1"/>
            <a:endCxn id="182" idx="7"/>
          </p:cNvCxnSpPr>
          <p:nvPr/>
        </p:nvCxnSpPr>
        <p:spPr>
          <a:xfrm flipH="1">
            <a:off x="6471840" y="2333338"/>
            <a:ext cx="744300" cy="1584000"/>
          </a:xfrm>
          <a:prstGeom prst="straightConnector1">
            <a:avLst/>
          </a:prstGeom>
          <a:noFill/>
          <a:ln w="76200" cap="flat" cmpd="sng">
            <a:solidFill>
              <a:srgbClr val="0070C0"/>
            </a:solidFill>
            <a:prstDash val="solid"/>
            <a:miter lim="800000"/>
            <a:headEnd type="none" w="sm" len="sm"/>
            <a:tailEnd type="triangle" w="med" len="med"/>
          </a:ln>
        </p:spPr>
      </p:cxnSp>
      <p:cxnSp>
        <p:nvCxnSpPr>
          <p:cNvPr id="202" name="Google Shape;202;p14"/>
          <p:cNvCxnSpPr>
            <a:stCxn id="189" idx="2"/>
            <a:endCxn id="186" idx="6"/>
          </p:cNvCxnSpPr>
          <p:nvPr/>
        </p:nvCxnSpPr>
        <p:spPr>
          <a:xfrm rot="10800000">
            <a:off x="3143644" y="2787650"/>
            <a:ext cx="2448300" cy="151500"/>
          </a:xfrm>
          <a:prstGeom prst="straightConnector1">
            <a:avLst/>
          </a:prstGeom>
          <a:noFill/>
          <a:ln w="9525" cap="flat" cmpd="sng">
            <a:solidFill>
              <a:schemeClr val="dk1"/>
            </a:solidFill>
            <a:prstDash val="solid"/>
            <a:miter lim="800000"/>
            <a:headEnd type="none" w="sm" len="sm"/>
            <a:tailEnd type="none" w="sm" len="sm"/>
          </a:ln>
        </p:spPr>
      </p:cxnSp>
      <p:cxnSp>
        <p:nvCxnSpPr>
          <p:cNvPr id="203" name="Google Shape;203;p14"/>
          <p:cNvCxnSpPr>
            <a:stCxn id="186" idx="0"/>
            <a:endCxn id="187" idx="3"/>
          </p:cNvCxnSpPr>
          <p:nvPr/>
        </p:nvCxnSpPr>
        <p:spPr>
          <a:xfrm>
            <a:off x="3035660" y="2895798"/>
            <a:ext cx="720900" cy="1737000"/>
          </a:xfrm>
          <a:prstGeom prst="straightConnector1">
            <a:avLst/>
          </a:prstGeom>
          <a:noFill/>
          <a:ln w="9525" cap="flat" cmpd="sng">
            <a:solidFill>
              <a:schemeClr val="dk1"/>
            </a:solidFill>
            <a:prstDash val="solid"/>
            <a:miter lim="800000"/>
            <a:headEnd type="none" w="sm" len="sm"/>
            <a:tailEnd type="none" w="sm" len="sm"/>
          </a:ln>
        </p:spPr>
      </p:cxnSp>
      <p:cxnSp>
        <p:nvCxnSpPr>
          <p:cNvPr id="204" name="Google Shape;204;p14"/>
          <p:cNvCxnSpPr>
            <a:stCxn id="187" idx="6"/>
          </p:cNvCxnSpPr>
          <p:nvPr/>
        </p:nvCxnSpPr>
        <p:spPr>
          <a:xfrm rot="10800000" flipH="1">
            <a:off x="3940824" y="4557546"/>
            <a:ext cx="1363200" cy="151500"/>
          </a:xfrm>
          <a:prstGeom prst="straightConnector1">
            <a:avLst/>
          </a:prstGeom>
          <a:noFill/>
          <a:ln w="76200" cap="flat" cmpd="sng">
            <a:solidFill>
              <a:srgbClr val="0070C0"/>
            </a:solidFill>
            <a:prstDash val="solid"/>
            <a:miter lim="800000"/>
            <a:headEnd type="none" w="sm" len="sm"/>
            <a:tailEnd type="triangle" w="med" len="med"/>
          </a:ln>
        </p:spPr>
      </p:cxnSp>
      <p:cxnSp>
        <p:nvCxnSpPr>
          <p:cNvPr id="205" name="Google Shape;205;p14"/>
          <p:cNvCxnSpPr>
            <a:stCxn id="194" idx="0"/>
            <a:endCxn id="192" idx="4"/>
          </p:cNvCxnSpPr>
          <p:nvPr/>
        </p:nvCxnSpPr>
        <p:spPr>
          <a:xfrm flipH="1">
            <a:off x="8556116" y="4925070"/>
            <a:ext cx="260400" cy="932700"/>
          </a:xfrm>
          <a:prstGeom prst="straightConnector1">
            <a:avLst/>
          </a:prstGeom>
          <a:noFill/>
          <a:ln w="9525" cap="flat" cmpd="sng">
            <a:solidFill>
              <a:schemeClr val="dk1"/>
            </a:solidFill>
            <a:prstDash val="solid"/>
            <a:miter lim="800000"/>
            <a:headEnd type="none" w="sm" len="sm"/>
            <a:tailEnd type="none" w="sm" len="sm"/>
          </a:ln>
        </p:spPr>
      </p:cxnSp>
      <p:cxnSp>
        <p:nvCxnSpPr>
          <p:cNvPr id="206" name="Google Shape;206;p14"/>
          <p:cNvCxnSpPr>
            <a:stCxn id="194" idx="7"/>
            <a:endCxn id="195" idx="3"/>
          </p:cNvCxnSpPr>
          <p:nvPr/>
        </p:nvCxnSpPr>
        <p:spPr>
          <a:xfrm>
            <a:off x="8892892" y="4893434"/>
            <a:ext cx="327600" cy="63300"/>
          </a:xfrm>
          <a:prstGeom prst="straightConnector1">
            <a:avLst/>
          </a:prstGeom>
          <a:noFill/>
          <a:ln w="9525" cap="flat" cmpd="sng">
            <a:solidFill>
              <a:schemeClr val="dk1"/>
            </a:solidFill>
            <a:prstDash val="solid"/>
            <a:miter lim="800000"/>
            <a:headEnd type="none" w="sm" len="sm"/>
            <a:tailEnd type="none" w="sm" len="sm"/>
          </a:ln>
        </p:spPr>
      </p:cxnSp>
      <p:cxnSp>
        <p:nvCxnSpPr>
          <p:cNvPr id="207" name="Google Shape;207;p14"/>
          <p:cNvCxnSpPr>
            <a:stCxn id="195" idx="1"/>
            <a:endCxn id="192" idx="5"/>
          </p:cNvCxnSpPr>
          <p:nvPr/>
        </p:nvCxnSpPr>
        <p:spPr>
          <a:xfrm flipH="1">
            <a:off x="8632351" y="5109458"/>
            <a:ext cx="588000" cy="780000"/>
          </a:xfrm>
          <a:prstGeom prst="straightConnector1">
            <a:avLst/>
          </a:prstGeom>
          <a:noFill/>
          <a:ln w="9525" cap="flat" cmpd="sng">
            <a:solidFill>
              <a:schemeClr val="dk1"/>
            </a:solidFill>
            <a:prstDash val="solid"/>
            <a:miter lim="800000"/>
            <a:headEnd type="none" w="sm" len="sm"/>
            <a:tailEnd type="none" w="sm" len="sm"/>
          </a:ln>
        </p:spPr>
      </p:cxnSp>
      <p:cxnSp>
        <p:nvCxnSpPr>
          <p:cNvPr id="208" name="Google Shape;208;p14"/>
          <p:cNvCxnSpPr>
            <a:stCxn id="192" idx="3"/>
            <a:endCxn id="188" idx="7"/>
          </p:cNvCxnSpPr>
          <p:nvPr/>
        </p:nvCxnSpPr>
        <p:spPr>
          <a:xfrm rot="10800000">
            <a:off x="7658628" y="5153907"/>
            <a:ext cx="821100" cy="735600"/>
          </a:xfrm>
          <a:prstGeom prst="straightConnector1">
            <a:avLst/>
          </a:prstGeom>
          <a:noFill/>
          <a:ln w="9525" cap="flat" cmpd="sng">
            <a:solidFill>
              <a:schemeClr val="dk1"/>
            </a:solidFill>
            <a:prstDash val="solid"/>
            <a:miter lim="800000"/>
            <a:headEnd type="none" w="sm" len="sm"/>
            <a:tailEnd type="none" w="sm" len="sm"/>
          </a:ln>
        </p:spPr>
      </p:cxnSp>
      <p:cxnSp>
        <p:nvCxnSpPr>
          <p:cNvPr id="209" name="Google Shape;209;p14"/>
          <p:cNvCxnSpPr>
            <a:stCxn id="188" idx="3"/>
          </p:cNvCxnSpPr>
          <p:nvPr/>
        </p:nvCxnSpPr>
        <p:spPr>
          <a:xfrm rot="10800000">
            <a:off x="6672228" y="4632694"/>
            <a:ext cx="833700" cy="368400"/>
          </a:xfrm>
          <a:prstGeom prst="straightConnector1">
            <a:avLst/>
          </a:prstGeom>
          <a:noFill/>
          <a:ln w="76200" cap="flat" cmpd="sng">
            <a:solidFill>
              <a:srgbClr val="0070C0"/>
            </a:solidFill>
            <a:prstDash val="solid"/>
            <a:miter lim="800000"/>
            <a:headEnd type="none" w="sm" len="sm"/>
            <a:tailEnd type="triangle" w="med" len="med"/>
          </a:ln>
        </p:spPr>
      </p:cxnSp>
      <p:cxnSp>
        <p:nvCxnSpPr>
          <p:cNvPr id="210" name="Google Shape;210;p14"/>
          <p:cNvCxnSpPr>
            <a:stCxn id="191" idx="3"/>
            <a:endCxn id="187" idx="0"/>
          </p:cNvCxnSpPr>
          <p:nvPr/>
        </p:nvCxnSpPr>
        <p:spPr>
          <a:xfrm rot="10800000">
            <a:off x="3832960" y="4817208"/>
            <a:ext cx="139500" cy="1091700"/>
          </a:xfrm>
          <a:prstGeom prst="straightConnector1">
            <a:avLst/>
          </a:prstGeom>
          <a:noFill/>
          <a:ln w="9525" cap="flat" cmpd="sng">
            <a:solidFill>
              <a:schemeClr val="dk1"/>
            </a:solidFill>
            <a:prstDash val="solid"/>
            <a:miter lim="800000"/>
            <a:headEnd type="none" w="sm" len="sm"/>
            <a:tailEnd type="none" w="sm" len="sm"/>
          </a:ln>
        </p:spPr>
      </p:cxnSp>
      <p:cxnSp>
        <p:nvCxnSpPr>
          <p:cNvPr id="211" name="Google Shape;211;p14"/>
          <p:cNvCxnSpPr>
            <a:stCxn id="191" idx="5"/>
            <a:endCxn id="182" idx="3"/>
          </p:cNvCxnSpPr>
          <p:nvPr/>
        </p:nvCxnSpPr>
        <p:spPr>
          <a:xfrm rot="10800000" flipH="1">
            <a:off x="4125212" y="4884708"/>
            <a:ext cx="1379100" cy="1024200"/>
          </a:xfrm>
          <a:prstGeom prst="straightConnector1">
            <a:avLst/>
          </a:prstGeom>
          <a:noFill/>
          <a:ln w="76200" cap="flat" cmpd="sng">
            <a:solidFill>
              <a:srgbClr val="0070C0"/>
            </a:solidFill>
            <a:prstDash val="solid"/>
            <a:miter lim="800000"/>
            <a:headEnd type="none" w="sm" len="sm"/>
            <a:tailEnd type="triangle" w="med" len="med"/>
          </a:ln>
        </p:spPr>
      </p:cxnSp>
      <p:sp>
        <p:nvSpPr>
          <p:cNvPr id="212" name="Google Shape;212;p14"/>
          <p:cNvSpPr/>
          <p:nvPr/>
        </p:nvSpPr>
        <p:spPr>
          <a:xfrm rot="812244">
            <a:off x="2081070" y="1260139"/>
            <a:ext cx="8379666" cy="5339082"/>
          </a:xfrm>
          <a:prstGeom prst="cloud">
            <a:avLst/>
          </a:prstGeom>
          <a:solidFill>
            <a:srgbClr val="C2ECFF">
              <a:alpha val="2431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13" name="Google Shape;213;p14"/>
          <p:cNvSpPr txBox="1"/>
          <p:nvPr/>
        </p:nvSpPr>
        <p:spPr>
          <a:xfrm>
            <a:off x="7978915" y="2748148"/>
            <a:ext cx="2481821"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70C0"/>
              </a:buClr>
              <a:buSzPts val="2000"/>
              <a:buFont typeface="Calibri"/>
              <a:buNone/>
            </a:pPr>
            <a:r>
              <a:rPr lang="fi-FI" sz="2000" b="1" i="0" u="none" strike="noStrike" cap="none">
                <a:solidFill>
                  <a:srgbClr val="0070C0"/>
                </a:solidFill>
                <a:latin typeface="Calibri"/>
                <a:ea typeface="Calibri"/>
                <a:cs typeface="Calibri"/>
                <a:sym typeface="Calibri"/>
              </a:rPr>
              <a:t>Sosiaalinen media</a:t>
            </a:r>
            <a:endParaRPr sz="1800" b="0" i="0" u="none" strike="noStrike" cap="none">
              <a:solidFill>
                <a:schemeClr val="dk1"/>
              </a:solidFill>
              <a:latin typeface="Calibri"/>
              <a:ea typeface="Calibri"/>
              <a:cs typeface="Calibri"/>
              <a:sym typeface="Calibri"/>
            </a:endParaRPr>
          </a:p>
        </p:txBody>
      </p:sp>
      <p:sp>
        <p:nvSpPr>
          <p:cNvPr id="214" name="Google Shape;214;p14"/>
          <p:cNvSpPr txBox="1"/>
          <p:nvPr/>
        </p:nvSpPr>
        <p:spPr>
          <a:xfrm>
            <a:off x="7953386" y="2706132"/>
            <a:ext cx="2157544" cy="400110"/>
          </a:xfrm>
          <a:prstGeom prst="rect">
            <a:avLst/>
          </a:prstGeom>
          <a:solidFill>
            <a:srgbClr val="F0FAFF"/>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i-FI" sz="2000" b="1" i="0" u="none" strike="noStrike" cap="none">
                <a:solidFill>
                  <a:srgbClr val="308ED0"/>
                </a:solidFill>
                <a:latin typeface="Arial"/>
                <a:ea typeface="Arial"/>
                <a:cs typeface="Arial"/>
                <a:sym typeface="Arial"/>
              </a:rPr>
              <a:t>Redes sociais</a:t>
            </a:r>
            <a:endParaRPr sz="2000" b="1" i="0" u="none" strike="noStrike" cap="none">
              <a:solidFill>
                <a:srgbClr val="308ED0"/>
              </a:solidFill>
              <a:latin typeface="Arial"/>
              <a:ea typeface="Arial"/>
              <a:cs typeface="Arial"/>
              <a:sym typeface="Arial"/>
            </a:endParaRPr>
          </a:p>
        </p:txBody>
      </p:sp>
      <p:sp>
        <p:nvSpPr>
          <p:cNvPr id="215" name="Google Shape;215;p14"/>
          <p:cNvSpPr txBox="1"/>
          <p:nvPr/>
        </p:nvSpPr>
        <p:spPr>
          <a:xfrm>
            <a:off x="5459649" y="4068718"/>
            <a:ext cx="1050188" cy="646331"/>
          </a:xfrm>
          <a:prstGeom prst="rect">
            <a:avLst/>
          </a:prstGeom>
          <a:solidFill>
            <a:srgbClr val="7DADFF"/>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i-FI" sz="1800" b="1" i="0" u="none" strike="noStrike" cap="none" dirty="0">
                <a:solidFill>
                  <a:srgbClr val="F0FAFF"/>
                </a:solidFill>
                <a:latin typeface="Arial"/>
                <a:ea typeface="Arial"/>
                <a:cs typeface="Arial"/>
                <a:sym typeface="Arial"/>
              </a:rPr>
              <a:t>O seu sítio Web</a:t>
            </a:r>
            <a:endParaRPr sz="1800" b="1" i="0" u="none" strike="noStrike" cap="none" dirty="0">
              <a:solidFill>
                <a:srgbClr val="F0FAFF"/>
              </a:solidFill>
              <a:latin typeface="Arial"/>
              <a:ea typeface="Arial"/>
              <a:cs typeface="Arial"/>
              <a:sym typeface="Arial"/>
            </a:endParaRPr>
          </a:p>
        </p:txBody>
      </p:sp>
      <p:sp>
        <p:nvSpPr>
          <p:cNvPr id="216" name="Google Shape;216;p14"/>
          <p:cNvSpPr txBox="1">
            <a:spLocks noGrp="1"/>
          </p:cNvSpPr>
          <p:nvPr>
            <p:ph type="title" idx="4294967295"/>
          </p:nvPr>
        </p:nvSpPr>
        <p:spPr>
          <a:xfrm>
            <a:off x="578575" y="258773"/>
            <a:ext cx="10407000" cy="11760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200"/>
              <a:buFont typeface="Calibri"/>
              <a:buNone/>
            </a:pPr>
            <a:r>
              <a:rPr lang="fi-FI" sz="2400" dirty="0"/>
              <a:t>Direcione o debate dos sítios das redes sociais </a:t>
            </a:r>
            <a:br>
              <a:rPr lang="fi-FI" sz="2400" dirty="0"/>
            </a:br>
            <a:r>
              <a:rPr lang="fi-FI" sz="2400" dirty="0"/>
              <a:t>para o seu sítio Web...</a:t>
            </a:r>
            <a:br>
              <a:rPr lang="fi-FI" sz="2400" dirty="0"/>
            </a:br>
            <a:r>
              <a:rPr lang="fi-FI" sz="2400" dirty="0"/>
              <a:t>...porque aí tem a sua atenção a 100%</a:t>
            </a:r>
            <a:endParaRPr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pic>
        <p:nvPicPr>
          <p:cNvPr id="222" name="Google Shape;222;p17"/>
          <p:cNvPicPr preferRelativeResize="0"/>
          <p:nvPr/>
        </p:nvPicPr>
        <p:blipFill rotWithShape="1">
          <a:blip r:embed="rId3">
            <a:alphaModFix/>
          </a:blip>
          <a:srcRect/>
          <a:stretch/>
        </p:blipFill>
        <p:spPr>
          <a:xfrm>
            <a:off x="690980" y="1127940"/>
            <a:ext cx="10694906" cy="4390833"/>
          </a:xfrm>
          <a:prstGeom prst="rect">
            <a:avLst/>
          </a:prstGeom>
          <a:noFill/>
          <a:ln>
            <a:noFill/>
          </a:ln>
        </p:spPr>
      </p:pic>
      <p:grpSp>
        <p:nvGrpSpPr>
          <p:cNvPr id="224" name="Google Shape;224;p17"/>
          <p:cNvGrpSpPr/>
          <p:nvPr/>
        </p:nvGrpSpPr>
        <p:grpSpPr>
          <a:xfrm>
            <a:off x="11026708" y="1046479"/>
            <a:ext cx="436680" cy="416880"/>
            <a:chOff x="10590980" y="1866321"/>
            <a:chExt cx="436680" cy="416880"/>
          </a:xfrm>
        </p:grpSpPr>
        <p:pic>
          <p:nvPicPr>
            <p:cNvPr id="225" name="Google Shape;225;p17"/>
            <p:cNvPicPr preferRelativeResize="0"/>
            <p:nvPr/>
          </p:nvPicPr>
          <p:blipFill rotWithShape="1">
            <a:blip r:embed="rId4">
              <a:alphaModFix/>
            </a:blip>
            <a:srcRect/>
            <a:stretch/>
          </p:blipFill>
          <p:spPr>
            <a:xfrm>
              <a:off x="10590980" y="1866321"/>
              <a:ext cx="380880" cy="183960"/>
            </a:xfrm>
            <a:prstGeom prst="rect">
              <a:avLst/>
            </a:prstGeom>
            <a:noFill/>
            <a:ln>
              <a:noFill/>
            </a:ln>
          </p:spPr>
        </p:pic>
        <p:pic>
          <p:nvPicPr>
            <p:cNvPr id="226" name="Google Shape;226;p17"/>
            <p:cNvPicPr preferRelativeResize="0"/>
            <p:nvPr/>
          </p:nvPicPr>
          <p:blipFill rotWithShape="1">
            <a:blip r:embed="rId5">
              <a:alphaModFix/>
            </a:blip>
            <a:srcRect/>
            <a:stretch/>
          </p:blipFill>
          <p:spPr>
            <a:xfrm>
              <a:off x="10954580" y="1866321"/>
              <a:ext cx="73080" cy="416880"/>
            </a:xfrm>
            <a:prstGeom prst="rect">
              <a:avLst/>
            </a:prstGeom>
            <a:noFill/>
            <a:ln>
              <a:noFill/>
            </a:ln>
          </p:spPr>
        </p:pic>
      </p:grpSp>
      <p:grpSp>
        <p:nvGrpSpPr>
          <p:cNvPr id="227" name="Google Shape;227;p17"/>
          <p:cNvGrpSpPr/>
          <p:nvPr/>
        </p:nvGrpSpPr>
        <p:grpSpPr>
          <a:xfrm>
            <a:off x="3030746" y="3413268"/>
            <a:ext cx="1576067" cy="1939395"/>
            <a:chOff x="3030746" y="3413268"/>
            <a:chExt cx="1576067" cy="1939395"/>
          </a:xfrm>
        </p:grpSpPr>
        <p:pic>
          <p:nvPicPr>
            <p:cNvPr id="228" name="Google Shape;228;p17"/>
            <p:cNvPicPr preferRelativeResize="0"/>
            <p:nvPr/>
          </p:nvPicPr>
          <p:blipFill rotWithShape="1">
            <a:blip r:embed="rId6">
              <a:alphaModFix/>
            </a:blip>
            <a:srcRect/>
            <a:stretch/>
          </p:blipFill>
          <p:spPr>
            <a:xfrm>
              <a:off x="3030746" y="3777746"/>
              <a:ext cx="1574917" cy="1574917"/>
            </a:xfrm>
            <a:prstGeom prst="rect">
              <a:avLst/>
            </a:prstGeom>
            <a:noFill/>
            <a:ln>
              <a:noFill/>
            </a:ln>
          </p:spPr>
        </p:pic>
        <p:sp>
          <p:nvSpPr>
            <p:cNvPr id="229" name="Google Shape;229;p17"/>
            <p:cNvSpPr txBox="1"/>
            <p:nvPr/>
          </p:nvSpPr>
          <p:spPr>
            <a:xfrm>
              <a:off x="3657601" y="3413268"/>
              <a:ext cx="949212" cy="369332"/>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800"/>
                <a:buFont typeface="Arial"/>
                <a:buNone/>
              </a:pPr>
              <a:r>
                <a:rPr lang="fi-FI" sz="1800" b="0" i="0" u="none" strike="noStrike" cap="none" dirty="0">
                  <a:solidFill>
                    <a:schemeClr val="dk1"/>
                  </a:solidFill>
                  <a:latin typeface="Arial"/>
                  <a:ea typeface="Arial"/>
                  <a:cs typeface="Arial"/>
                  <a:sym typeface="Arial"/>
                </a:rPr>
                <a:t>Visitar</a:t>
              </a:r>
              <a:endParaRPr sz="1800" b="0" i="0" u="none" strike="noStrike" cap="none" dirty="0">
                <a:solidFill>
                  <a:schemeClr val="dk1"/>
                </a:solidFill>
                <a:latin typeface="Arial"/>
                <a:ea typeface="Arial"/>
                <a:cs typeface="Arial"/>
                <a:sym typeface="Arial"/>
              </a:endParaRPr>
            </a:p>
          </p:txBody>
        </p:sp>
      </p:grpSp>
      <p:grpSp>
        <p:nvGrpSpPr>
          <p:cNvPr id="230" name="Google Shape;230;p17"/>
          <p:cNvGrpSpPr/>
          <p:nvPr/>
        </p:nvGrpSpPr>
        <p:grpSpPr>
          <a:xfrm>
            <a:off x="601133" y="1839422"/>
            <a:ext cx="1584248" cy="1938324"/>
            <a:chOff x="601133" y="1839422"/>
            <a:chExt cx="1584248" cy="1938324"/>
          </a:xfrm>
        </p:grpSpPr>
        <p:pic>
          <p:nvPicPr>
            <p:cNvPr id="231" name="Google Shape;231;p17"/>
            <p:cNvPicPr preferRelativeResize="0"/>
            <p:nvPr/>
          </p:nvPicPr>
          <p:blipFill rotWithShape="1">
            <a:blip r:embed="rId7">
              <a:alphaModFix/>
            </a:blip>
            <a:srcRect/>
            <a:stretch/>
          </p:blipFill>
          <p:spPr>
            <a:xfrm>
              <a:off x="601133" y="2202829"/>
              <a:ext cx="1574917" cy="1574917"/>
            </a:xfrm>
            <a:prstGeom prst="rect">
              <a:avLst/>
            </a:prstGeom>
            <a:noFill/>
            <a:ln>
              <a:noFill/>
            </a:ln>
          </p:spPr>
        </p:pic>
        <p:sp>
          <p:nvSpPr>
            <p:cNvPr id="232" name="Google Shape;232;p17"/>
            <p:cNvSpPr txBox="1"/>
            <p:nvPr/>
          </p:nvSpPr>
          <p:spPr>
            <a:xfrm>
              <a:off x="1337328" y="1839422"/>
              <a:ext cx="848053" cy="369332"/>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800"/>
                <a:buFont typeface="Arial"/>
                <a:buNone/>
              </a:pPr>
              <a:r>
                <a:rPr lang="fi-FI" sz="1800" b="0" i="0" u="none" strike="noStrike" cap="none">
                  <a:solidFill>
                    <a:schemeClr val="dk1"/>
                  </a:solidFill>
                  <a:latin typeface="Arial"/>
                  <a:ea typeface="Arial"/>
                  <a:cs typeface="Arial"/>
                  <a:sym typeface="Arial"/>
                </a:rPr>
                <a:t>Atrair</a:t>
              </a:r>
              <a:endParaRPr sz="1800" b="0" i="0" u="none" strike="noStrike" cap="none">
                <a:solidFill>
                  <a:schemeClr val="dk1"/>
                </a:solidFill>
                <a:latin typeface="Arial"/>
                <a:ea typeface="Arial"/>
                <a:cs typeface="Arial"/>
                <a:sym typeface="Arial"/>
              </a:endParaRPr>
            </a:p>
          </p:txBody>
        </p:sp>
      </p:grpSp>
      <p:grpSp>
        <p:nvGrpSpPr>
          <p:cNvPr id="233" name="Google Shape;233;p17"/>
          <p:cNvGrpSpPr/>
          <p:nvPr/>
        </p:nvGrpSpPr>
        <p:grpSpPr>
          <a:xfrm>
            <a:off x="4934745" y="1833497"/>
            <a:ext cx="2099889" cy="1545270"/>
            <a:chOff x="4934745" y="1833497"/>
            <a:chExt cx="2099889" cy="1545270"/>
          </a:xfrm>
        </p:grpSpPr>
        <p:pic>
          <p:nvPicPr>
            <p:cNvPr id="234" name="Google Shape;234;p17"/>
            <p:cNvPicPr preferRelativeResize="0"/>
            <p:nvPr/>
          </p:nvPicPr>
          <p:blipFill rotWithShape="1">
            <a:blip r:embed="rId8">
              <a:alphaModFix/>
            </a:blip>
            <a:srcRect/>
            <a:stretch/>
          </p:blipFill>
          <p:spPr>
            <a:xfrm>
              <a:off x="4934745" y="2202829"/>
              <a:ext cx="2099889" cy="1175938"/>
            </a:xfrm>
            <a:prstGeom prst="rect">
              <a:avLst/>
            </a:prstGeom>
            <a:noFill/>
            <a:ln>
              <a:noFill/>
            </a:ln>
          </p:spPr>
        </p:pic>
        <p:sp>
          <p:nvSpPr>
            <p:cNvPr id="235" name="Google Shape;235;p17"/>
            <p:cNvSpPr txBox="1"/>
            <p:nvPr/>
          </p:nvSpPr>
          <p:spPr>
            <a:xfrm>
              <a:off x="4942526" y="1833497"/>
              <a:ext cx="1233907" cy="369291"/>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800"/>
                <a:buFont typeface="Arial"/>
                <a:buNone/>
              </a:pPr>
              <a:r>
                <a:rPr lang="fi-FI" sz="1800" b="0" i="0" u="none" strike="noStrike" cap="none" dirty="0">
                  <a:solidFill>
                    <a:schemeClr val="dk1"/>
                  </a:solidFill>
                  <a:latin typeface="Arial"/>
                  <a:ea typeface="Arial"/>
                  <a:cs typeface="Arial"/>
                  <a:sym typeface="Arial"/>
                </a:rPr>
                <a:t>Interesse</a:t>
              </a:r>
              <a:endParaRPr sz="1800" b="0" i="0" u="none" strike="noStrike" cap="none" dirty="0">
                <a:solidFill>
                  <a:schemeClr val="dk1"/>
                </a:solidFill>
                <a:latin typeface="Arial"/>
                <a:ea typeface="Arial"/>
                <a:cs typeface="Arial"/>
                <a:sym typeface="Arial"/>
              </a:endParaRPr>
            </a:p>
          </p:txBody>
        </p:sp>
      </p:grpSp>
      <p:grpSp>
        <p:nvGrpSpPr>
          <p:cNvPr id="236" name="Google Shape;236;p17"/>
          <p:cNvGrpSpPr/>
          <p:nvPr/>
        </p:nvGrpSpPr>
        <p:grpSpPr>
          <a:xfrm>
            <a:off x="7501339" y="3504649"/>
            <a:ext cx="1704270" cy="1645848"/>
            <a:chOff x="7501339" y="3504649"/>
            <a:chExt cx="1704270" cy="1645848"/>
          </a:xfrm>
        </p:grpSpPr>
        <p:sp>
          <p:nvSpPr>
            <p:cNvPr id="237" name="Google Shape;237;p17"/>
            <p:cNvSpPr txBox="1"/>
            <p:nvPr/>
          </p:nvSpPr>
          <p:spPr>
            <a:xfrm>
              <a:off x="7972221" y="3504649"/>
              <a:ext cx="1233388" cy="369291"/>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spcBef>
                  <a:spcPts val="0"/>
                </a:spcBef>
                <a:spcAft>
                  <a:spcPts val="0"/>
                </a:spcAft>
                <a:buClr>
                  <a:schemeClr val="dk1"/>
                </a:buClr>
                <a:buSzPts val="1800"/>
                <a:buFont typeface="Arial"/>
                <a:buNone/>
              </a:pPr>
              <a:r>
                <a:rPr lang="fi-FI" sz="1800" b="0" i="0" u="none" strike="noStrike" cap="none">
                  <a:solidFill>
                    <a:schemeClr val="dk1"/>
                  </a:solidFill>
                  <a:latin typeface="Arial"/>
                  <a:ea typeface="Arial"/>
                  <a:cs typeface="Arial"/>
                  <a:sym typeface="Arial"/>
                </a:rPr>
                <a:t>Comprar</a:t>
              </a:r>
              <a:endParaRPr sz="1800" b="0" i="0" u="none" strike="noStrike" cap="none">
                <a:solidFill>
                  <a:schemeClr val="dk1"/>
                </a:solidFill>
                <a:latin typeface="Arial"/>
                <a:ea typeface="Arial"/>
                <a:cs typeface="Arial"/>
                <a:sym typeface="Arial"/>
              </a:endParaRPr>
            </a:p>
          </p:txBody>
        </p:sp>
        <p:pic>
          <p:nvPicPr>
            <p:cNvPr id="238" name="Google Shape;238;p17" descr="Kuva, joka sisältää kohteen teksti, clipart-kuva&#10;&#10;Kuvaus luotu automaattisesti"/>
            <p:cNvPicPr preferRelativeResize="0"/>
            <p:nvPr/>
          </p:nvPicPr>
          <p:blipFill rotWithShape="1">
            <a:blip r:embed="rId9">
              <a:alphaModFix/>
            </a:blip>
            <a:srcRect/>
            <a:stretch/>
          </p:blipFill>
          <p:spPr>
            <a:xfrm>
              <a:off x="7501339" y="3873940"/>
              <a:ext cx="1704270" cy="1276557"/>
            </a:xfrm>
            <a:prstGeom prst="rect">
              <a:avLst/>
            </a:prstGeom>
            <a:noFill/>
            <a:ln>
              <a:noFill/>
            </a:ln>
          </p:spPr>
        </p:pic>
      </p:grpSp>
      <p:grpSp>
        <p:nvGrpSpPr>
          <p:cNvPr id="239" name="Google Shape;239;p17"/>
          <p:cNvGrpSpPr/>
          <p:nvPr/>
        </p:nvGrpSpPr>
        <p:grpSpPr>
          <a:xfrm>
            <a:off x="9610806" y="1364334"/>
            <a:ext cx="1572904" cy="1938711"/>
            <a:chOff x="9610806" y="1364334"/>
            <a:chExt cx="1572904" cy="1938711"/>
          </a:xfrm>
        </p:grpSpPr>
        <p:sp>
          <p:nvSpPr>
            <p:cNvPr id="240" name="Google Shape;240;p17"/>
            <p:cNvSpPr txBox="1"/>
            <p:nvPr/>
          </p:nvSpPr>
          <p:spPr>
            <a:xfrm>
              <a:off x="9697234" y="1364334"/>
              <a:ext cx="1486476" cy="369291"/>
            </a:xfrm>
            <a:prstGeom prst="rect">
              <a:avLst/>
            </a:prstGeom>
            <a:solidFill>
              <a:srgbClr val="FFC000"/>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i-FI" sz="1800" b="0" i="0" u="none" strike="noStrike" cap="none">
                  <a:solidFill>
                    <a:schemeClr val="dk1"/>
                  </a:solidFill>
                  <a:latin typeface="Arial"/>
                  <a:ea typeface="Arial"/>
                  <a:cs typeface="Arial"/>
                  <a:sym typeface="Arial"/>
                </a:rPr>
                <a:t>Recomendar</a:t>
              </a:r>
              <a:endParaRPr sz="1800">
                <a:solidFill>
                  <a:schemeClr val="dk1"/>
                </a:solidFill>
                <a:latin typeface="Arial"/>
                <a:ea typeface="Arial"/>
                <a:cs typeface="Arial"/>
                <a:sym typeface="Arial"/>
              </a:endParaRPr>
            </a:p>
          </p:txBody>
        </p:sp>
        <p:pic>
          <p:nvPicPr>
            <p:cNvPr id="241" name="Google Shape;241;p17"/>
            <p:cNvPicPr preferRelativeResize="0"/>
            <p:nvPr/>
          </p:nvPicPr>
          <p:blipFill rotWithShape="1">
            <a:blip r:embed="rId10">
              <a:alphaModFix/>
            </a:blip>
            <a:srcRect/>
            <a:stretch/>
          </p:blipFill>
          <p:spPr>
            <a:xfrm>
              <a:off x="9610806" y="1724044"/>
              <a:ext cx="1572904" cy="1579001"/>
            </a:xfrm>
            <a:prstGeom prst="rect">
              <a:avLst/>
            </a:prstGeom>
            <a:noFill/>
            <a:ln>
              <a:noFill/>
            </a:ln>
          </p:spPr>
        </p:pic>
      </p:grpSp>
      <p:sp>
        <p:nvSpPr>
          <p:cNvPr id="2" name="Google Shape;210;p10">
            <a:extLst>
              <a:ext uri="{FF2B5EF4-FFF2-40B4-BE49-F238E27FC236}">
                <a16:creationId xmlns:a16="http://schemas.microsoft.com/office/drawing/2014/main" id="{19860A58-69A6-EFE6-CE81-1210A5AFAB0F}"/>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a:t>A </a:t>
            </a:r>
            <a:r>
              <a:rPr lang="en-US" sz="2400" dirty="0" err="1"/>
              <a:t>função</a:t>
            </a:r>
            <a:r>
              <a:rPr lang="en-US" sz="2400" dirty="0"/>
              <a:t> do </a:t>
            </a:r>
            <a:r>
              <a:rPr lang="en-US" sz="2400" dirty="0" err="1"/>
              <a:t>seu</a:t>
            </a:r>
            <a:r>
              <a:rPr lang="en-US" sz="2400" dirty="0"/>
              <a:t> website é </a:t>
            </a:r>
            <a:r>
              <a:rPr lang="en-US" sz="2400" dirty="0" err="1"/>
              <a:t>fazer</a:t>
            </a:r>
            <a:r>
              <a:rPr lang="en-US" sz="2400" dirty="0"/>
              <a:t> com que </a:t>
            </a:r>
            <a:r>
              <a:rPr lang="en-US" sz="2400" dirty="0" err="1"/>
              <a:t>tudo</a:t>
            </a:r>
            <a:r>
              <a:rPr lang="en-US" sz="2400" dirty="0"/>
              <a:t> </a:t>
            </a:r>
            <a:r>
              <a:rPr lang="en-US" sz="2400" dirty="0" err="1"/>
              <a:t>isto</a:t>
            </a:r>
            <a:r>
              <a:rPr lang="en-US" sz="2400" dirty="0"/>
              <a:t> </a:t>
            </a:r>
            <a:r>
              <a:rPr lang="en-US" sz="2400" dirty="0" err="1"/>
              <a:t>aconteça</a:t>
            </a:r>
            <a:endParaRPr lang="en-US"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9"/>
          <p:cNvSpPr txBox="1">
            <a:spLocks noGrp="1"/>
          </p:cNvSpPr>
          <p:nvPr>
            <p:ph type="ctrTitle" idx="4294967295"/>
          </p:nvPr>
        </p:nvSpPr>
        <p:spPr>
          <a:xfrm>
            <a:off x="1524000" y="2717800"/>
            <a:ext cx="9144000" cy="7112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6000"/>
              <a:buFont typeface="Calibri"/>
              <a:buNone/>
            </a:pPr>
            <a:r>
              <a:rPr lang="fi-FI" sz="4400" b="1" i="0" u="none" strike="noStrike" cap="none" dirty="0">
                <a:solidFill>
                  <a:srgbClr val="161249"/>
                </a:solidFill>
                <a:latin typeface="Arial"/>
                <a:ea typeface="Arial"/>
                <a:cs typeface="Arial"/>
                <a:sym typeface="Arial"/>
              </a:rPr>
              <a:t>Objetivos empresariais</a:t>
            </a:r>
            <a:endParaRPr sz="4400" b="0" i="0" u="none" strike="noStrike" cap="none" dirty="0">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3" name="Google Shape;253;g2481729c776_0_9"/>
          <p:cNvSpPr txBox="1">
            <a:spLocks noGrp="1"/>
          </p:cNvSpPr>
          <p:nvPr>
            <p:ph type="body" idx="1"/>
          </p:nvPr>
        </p:nvSpPr>
        <p:spPr>
          <a:xfrm>
            <a:off x="628649" y="1122218"/>
            <a:ext cx="10515600" cy="4577907"/>
          </a:xfrm>
          <a:prstGeom prst="rect">
            <a:avLst/>
          </a:prstGeom>
        </p:spPr>
        <p:txBody>
          <a:bodyPr spcFirstLastPara="1" wrap="square" lIns="91425" tIns="45700" rIns="91425" bIns="45700" anchor="t" anchorCtr="0">
            <a:noAutofit/>
          </a:bodyPr>
          <a:lstStyle/>
          <a:p>
            <a:pPr marL="457200" lvl="0" indent="-387350" algn="l" rtl="0">
              <a:lnSpc>
                <a:spcPct val="150000"/>
              </a:lnSpc>
              <a:spcBef>
                <a:spcPts val="1000"/>
              </a:spcBef>
              <a:spcAft>
                <a:spcPts val="0"/>
              </a:spcAft>
              <a:buClr>
                <a:schemeClr val="accent2"/>
              </a:buClr>
              <a:buSzPts val="2500"/>
              <a:buChar char="●"/>
            </a:pPr>
            <a:r>
              <a:rPr lang="fi-FI" sz="2000" dirty="0"/>
              <a:t>Aumentar a visibilidade em linha</a:t>
            </a:r>
            <a:endParaRPr sz="2000" dirty="0"/>
          </a:p>
          <a:p>
            <a:pPr marL="457200" lvl="0" indent="-387350" algn="l" rtl="0">
              <a:lnSpc>
                <a:spcPct val="150000"/>
              </a:lnSpc>
              <a:spcBef>
                <a:spcPts val="0"/>
              </a:spcBef>
              <a:spcAft>
                <a:spcPts val="0"/>
              </a:spcAft>
              <a:buClr>
                <a:schemeClr val="accent2"/>
              </a:buClr>
              <a:buSzPts val="2500"/>
              <a:buChar char="●"/>
            </a:pPr>
            <a:r>
              <a:rPr lang="fi-FI" sz="2000" dirty="0"/>
              <a:t>Gerar contactos</a:t>
            </a:r>
            <a:endParaRPr sz="2000" dirty="0"/>
          </a:p>
          <a:p>
            <a:pPr marL="457200" lvl="0" indent="-387350" algn="l" rtl="0">
              <a:lnSpc>
                <a:spcPct val="150000"/>
              </a:lnSpc>
              <a:spcBef>
                <a:spcPts val="0"/>
              </a:spcBef>
              <a:spcAft>
                <a:spcPts val="0"/>
              </a:spcAft>
              <a:buClr>
                <a:schemeClr val="accent2"/>
              </a:buClr>
              <a:buSzPts val="2500"/>
              <a:buChar char="●"/>
            </a:pPr>
            <a:r>
              <a:rPr lang="fi-FI" sz="2000" dirty="0"/>
              <a:t>Impulsionar conversões</a:t>
            </a:r>
            <a:endParaRPr sz="2000" dirty="0"/>
          </a:p>
          <a:p>
            <a:pPr marL="457200" lvl="0" indent="-387350" algn="l" rtl="0">
              <a:lnSpc>
                <a:spcPct val="150000"/>
              </a:lnSpc>
              <a:spcBef>
                <a:spcPts val="0"/>
              </a:spcBef>
              <a:spcAft>
                <a:spcPts val="0"/>
              </a:spcAft>
              <a:buClr>
                <a:schemeClr val="accent2"/>
              </a:buClr>
              <a:buSzPts val="2500"/>
              <a:buChar char="●"/>
            </a:pPr>
            <a:r>
              <a:rPr lang="fi-FI" sz="2000" dirty="0"/>
              <a:t>Aumentar o conhecimento da marca</a:t>
            </a:r>
            <a:endParaRPr sz="2000" dirty="0"/>
          </a:p>
          <a:p>
            <a:pPr marL="457200" lvl="0" indent="-387350" algn="l" rtl="0">
              <a:lnSpc>
                <a:spcPct val="150000"/>
              </a:lnSpc>
              <a:spcBef>
                <a:spcPts val="0"/>
              </a:spcBef>
              <a:spcAft>
                <a:spcPts val="0"/>
              </a:spcAft>
              <a:buClr>
                <a:schemeClr val="accent2"/>
              </a:buClr>
              <a:buSzPts val="2500"/>
              <a:buChar char="●"/>
            </a:pPr>
            <a:r>
              <a:rPr lang="fi-FI" sz="2000" dirty="0"/>
              <a:t>Prestar apoio ao cliente </a:t>
            </a:r>
            <a:endParaRPr sz="2000" dirty="0"/>
          </a:p>
          <a:p>
            <a:pPr marL="457200" lvl="0" indent="-387350" algn="l" rtl="0">
              <a:lnSpc>
                <a:spcPct val="150000"/>
              </a:lnSpc>
              <a:spcBef>
                <a:spcPts val="0"/>
              </a:spcBef>
              <a:spcAft>
                <a:spcPts val="0"/>
              </a:spcAft>
              <a:buClr>
                <a:schemeClr val="accent2"/>
              </a:buClr>
              <a:buSzPts val="2500"/>
              <a:buChar char="●"/>
            </a:pPr>
            <a:r>
              <a:rPr lang="fi-FI" sz="2000" dirty="0"/>
              <a:t>Estabelecer uma liderança inovadora </a:t>
            </a:r>
            <a:endParaRPr sz="2000" dirty="0"/>
          </a:p>
          <a:p>
            <a:pPr marL="457200" lvl="0" indent="-387350" algn="l" rtl="0">
              <a:lnSpc>
                <a:spcPct val="150000"/>
              </a:lnSpc>
              <a:spcBef>
                <a:spcPts val="0"/>
              </a:spcBef>
              <a:spcAft>
                <a:spcPts val="0"/>
              </a:spcAft>
              <a:buClr>
                <a:schemeClr val="accent2"/>
              </a:buClr>
              <a:buSzPts val="2500"/>
              <a:buChar char="●"/>
            </a:pPr>
            <a:r>
              <a:rPr lang="fi-FI" sz="2000" dirty="0"/>
              <a:t>Melhorar o envolvimento do cliente</a:t>
            </a:r>
            <a:endParaRPr sz="2000" dirty="0"/>
          </a:p>
          <a:p>
            <a:pPr marL="457200" lvl="0" indent="-387350" algn="l" rtl="0">
              <a:lnSpc>
                <a:spcPct val="150000"/>
              </a:lnSpc>
              <a:spcBef>
                <a:spcPts val="0"/>
              </a:spcBef>
              <a:spcAft>
                <a:spcPts val="0"/>
              </a:spcAft>
              <a:buClr>
                <a:schemeClr val="accent2"/>
              </a:buClr>
              <a:buSzPts val="2500"/>
              <a:buChar char="●"/>
            </a:pPr>
            <a:r>
              <a:rPr lang="fi-FI" sz="2000" dirty="0"/>
              <a:t>Melhorar a experiência do utilizador </a:t>
            </a:r>
            <a:endParaRPr sz="2000" dirty="0"/>
          </a:p>
          <a:p>
            <a:pPr marL="457200" lvl="0" indent="-387350" algn="l" rtl="0">
              <a:lnSpc>
                <a:spcPct val="150000"/>
              </a:lnSpc>
              <a:spcBef>
                <a:spcPts val="0"/>
              </a:spcBef>
              <a:spcAft>
                <a:spcPts val="0"/>
              </a:spcAft>
              <a:buClr>
                <a:schemeClr val="accent2"/>
              </a:buClr>
              <a:buSzPts val="2500"/>
              <a:buChar char="●"/>
            </a:pPr>
            <a:r>
              <a:rPr lang="fi-FI" sz="2000" dirty="0"/>
              <a:t>Apoio às vendas e ao comércio eletrónico</a:t>
            </a:r>
            <a:endParaRPr sz="2000" dirty="0"/>
          </a:p>
          <a:p>
            <a:pPr marL="457200" lvl="0" indent="-387350" algn="l" rtl="0">
              <a:lnSpc>
                <a:spcPct val="150000"/>
              </a:lnSpc>
              <a:spcBef>
                <a:spcPts val="0"/>
              </a:spcBef>
              <a:spcAft>
                <a:spcPts val="0"/>
              </a:spcAft>
              <a:buClr>
                <a:schemeClr val="accent2"/>
              </a:buClr>
              <a:buSzPts val="2500"/>
              <a:buChar char="●"/>
            </a:pPr>
            <a:r>
              <a:rPr lang="fi-FI" sz="2000" dirty="0"/>
              <a:t>Recolha de feedback e informações dos clientes</a:t>
            </a:r>
            <a:endParaRPr sz="2000" dirty="0"/>
          </a:p>
        </p:txBody>
      </p:sp>
      <p:sp>
        <p:nvSpPr>
          <p:cNvPr id="2" name="Google Shape;210;p10">
            <a:extLst>
              <a:ext uri="{FF2B5EF4-FFF2-40B4-BE49-F238E27FC236}">
                <a16:creationId xmlns:a16="http://schemas.microsoft.com/office/drawing/2014/main" id="{9315E20A-56B9-6810-6DD0-C26144D4ED49}"/>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err="1"/>
              <a:t>Objetivos</a:t>
            </a:r>
            <a:r>
              <a:rPr lang="en-US" sz="2400" dirty="0"/>
              <a:t> </a:t>
            </a:r>
            <a:r>
              <a:rPr lang="en-US" sz="2400" dirty="0" err="1"/>
              <a:t>empresarias</a:t>
            </a:r>
            <a:r>
              <a:rPr lang="en-US" sz="2400" dirty="0"/>
              <a:t> </a:t>
            </a:r>
            <a:r>
              <a:rPr lang="en-US" sz="2400" dirty="0" err="1"/>
              <a:t>comuns</a:t>
            </a:r>
            <a:r>
              <a:rPr lang="en-US" sz="2400" dirty="0"/>
              <a:t> </a:t>
            </a:r>
            <a:r>
              <a:rPr lang="en-US" sz="2400" dirty="0" err="1"/>
              <a:t>relativos</a:t>
            </a:r>
            <a:r>
              <a:rPr lang="en-US" sz="2400" dirty="0"/>
              <a:t> a websites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60" name="Google Shape;260;g24a89ca0151_0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sz="2000" dirty="0"/>
              <a:t>Gerar contactos:</a:t>
            </a:r>
            <a:endParaRPr sz="2000" dirty="0"/>
          </a:p>
        </p:txBody>
      </p:sp>
      <p:pic>
        <p:nvPicPr>
          <p:cNvPr id="261" name="Google Shape;261;g24a89ca0151_0_0"/>
          <p:cNvPicPr preferRelativeResize="0"/>
          <p:nvPr/>
        </p:nvPicPr>
        <p:blipFill>
          <a:blip r:embed="rId3">
            <a:alphaModFix/>
          </a:blip>
          <a:stretch>
            <a:fillRect/>
          </a:stretch>
        </p:blipFill>
        <p:spPr>
          <a:xfrm>
            <a:off x="3879500" y="1790025"/>
            <a:ext cx="5830051" cy="3945700"/>
          </a:xfrm>
          <a:prstGeom prst="rect">
            <a:avLst/>
          </a:prstGeom>
          <a:noFill/>
          <a:ln>
            <a:noFill/>
          </a:ln>
        </p:spPr>
      </p:pic>
      <p:sp>
        <p:nvSpPr>
          <p:cNvPr id="262" name="Google Shape;262;g24a89ca0151_0_0"/>
          <p:cNvSpPr txBox="1"/>
          <p:nvPr/>
        </p:nvSpPr>
        <p:spPr>
          <a:xfrm>
            <a:off x="4061740" y="5938121"/>
            <a:ext cx="7548369" cy="61552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dirty="0"/>
              <a:t>Fonte e mais informações: </a:t>
            </a:r>
            <a:br>
              <a:rPr lang="fi-FI" dirty="0"/>
            </a:br>
            <a:r>
              <a:rPr lang="fi-FI" u="sng" dirty="0">
                <a:solidFill>
                  <a:schemeClr val="hlink"/>
                </a:solidFill>
                <a:hlinkClick r:id="rId4"/>
              </a:rPr>
              <a:t>https:</a:t>
            </a:r>
            <a:r>
              <a:rPr lang="fi-FI" dirty="0"/>
              <a:t>//www.mailerlite.com/blog/inspiring-examples-of-email-pop-ups-and-why-they-work?</a:t>
            </a:r>
            <a:endParaRPr dirty="0"/>
          </a:p>
        </p:txBody>
      </p:sp>
      <p:sp>
        <p:nvSpPr>
          <p:cNvPr id="2" name="Google Shape;210;p10">
            <a:extLst>
              <a:ext uri="{FF2B5EF4-FFF2-40B4-BE49-F238E27FC236}">
                <a16:creationId xmlns:a16="http://schemas.microsoft.com/office/drawing/2014/main" id="{35B6F274-DE76-91FE-5858-00AF801910F5}"/>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err="1"/>
              <a:t>Exemplos</a:t>
            </a:r>
            <a:r>
              <a:rPr lang="en-US" sz="2400" dirty="0"/>
              <a:t> de </a:t>
            </a:r>
            <a:r>
              <a:rPr lang="en-US" sz="2400" dirty="0" err="1"/>
              <a:t>objetivos</a:t>
            </a:r>
            <a:r>
              <a:rPr lang="en-US" sz="2400" dirty="0"/>
              <a:t> no website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9" name="Google Shape;269;g24a89ca0151_0_11"/>
          <p:cNvSpPr txBox="1">
            <a:spLocks noGrp="1"/>
          </p:cNvSpPr>
          <p:nvPr>
            <p:ph type="body" idx="1"/>
          </p:nvPr>
        </p:nvSpPr>
        <p:spPr>
          <a:xfrm>
            <a:off x="628649"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sz="2000" dirty="0"/>
              <a:t>Aumentar o conhecimento da marca:</a:t>
            </a:r>
            <a:endParaRPr sz="2000" dirty="0"/>
          </a:p>
        </p:txBody>
      </p:sp>
      <p:sp>
        <p:nvSpPr>
          <p:cNvPr id="270" name="Google Shape;270;g24a89ca0151_0_11"/>
          <p:cNvSpPr txBox="1"/>
          <p:nvPr/>
        </p:nvSpPr>
        <p:spPr>
          <a:xfrm>
            <a:off x="1625375" y="5303925"/>
            <a:ext cx="86973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u="sng">
                <a:solidFill>
                  <a:schemeClr val="hlink"/>
                </a:solidFill>
                <a:hlinkClick r:id="rId3"/>
              </a:rPr>
              <a:t>https://www.apple.com/</a:t>
            </a:r>
            <a:endParaRPr/>
          </a:p>
          <a:p>
            <a:pPr marL="0" lvl="0" indent="0" algn="l" rtl="0">
              <a:spcBef>
                <a:spcPts val="0"/>
              </a:spcBef>
              <a:spcAft>
                <a:spcPts val="0"/>
              </a:spcAft>
              <a:buNone/>
            </a:pPr>
            <a:endParaRPr/>
          </a:p>
        </p:txBody>
      </p:sp>
      <p:pic>
        <p:nvPicPr>
          <p:cNvPr id="271" name="Google Shape;271;g24a89ca0151_0_11"/>
          <p:cNvPicPr preferRelativeResize="0"/>
          <p:nvPr/>
        </p:nvPicPr>
        <p:blipFill>
          <a:blip r:embed="rId4">
            <a:alphaModFix/>
          </a:blip>
          <a:stretch>
            <a:fillRect/>
          </a:stretch>
        </p:blipFill>
        <p:spPr>
          <a:xfrm>
            <a:off x="738400" y="2598309"/>
            <a:ext cx="5354526" cy="2161592"/>
          </a:xfrm>
          <a:prstGeom prst="rect">
            <a:avLst/>
          </a:prstGeom>
          <a:noFill/>
          <a:ln>
            <a:noFill/>
          </a:ln>
        </p:spPr>
      </p:pic>
      <p:pic>
        <p:nvPicPr>
          <p:cNvPr id="272" name="Google Shape;272;g24a89ca0151_0_11"/>
          <p:cNvPicPr preferRelativeResize="0"/>
          <p:nvPr/>
        </p:nvPicPr>
        <p:blipFill>
          <a:blip r:embed="rId5">
            <a:alphaModFix/>
          </a:blip>
          <a:stretch>
            <a:fillRect/>
          </a:stretch>
        </p:blipFill>
        <p:spPr>
          <a:xfrm>
            <a:off x="6208600" y="2617288"/>
            <a:ext cx="5796476" cy="2487325"/>
          </a:xfrm>
          <a:prstGeom prst="rect">
            <a:avLst/>
          </a:prstGeom>
          <a:noFill/>
          <a:ln>
            <a:noFill/>
          </a:ln>
        </p:spPr>
      </p:pic>
      <p:sp>
        <p:nvSpPr>
          <p:cNvPr id="2" name="Google Shape;210;p10">
            <a:extLst>
              <a:ext uri="{FF2B5EF4-FFF2-40B4-BE49-F238E27FC236}">
                <a16:creationId xmlns:a16="http://schemas.microsoft.com/office/drawing/2014/main" id="{94513B91-8C81-DD69-7997-42F690B1390F}"/>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err="1"/>
              <a:t>Exemplos</a:t>
            </a:r>
            <a:r>
              <a:rPr lang="en-US" sz="2400" dirty="0"/>
              <a:t> de </a:t>
            </a:r>
            <a:r>
              <a:rPr lang="en-US" sz="2400" dirty="0" err="1"/>
              <a:t>objetivos</a:t>
            </a:r>
            <a:r>
              <a:rPr lang="en-US" sz="2400" dirty="0"/>
              <a:t> no website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9" name="Google Shape;279;g24a89ca0151_0_19"/>
          <p:cNvSpPr txBox="1">
            <a:spLocks noGrp="1"/>
          </p:cNvSpPr>
          <p:nvPr>
            <p:ph type="body" idx="1"/>
          </p:nvPr>
        </p:nvSpPr>
        <p:spPr>
          <a:xfrm>
            <a:off x="628649" y="1202772"/>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sz="2000" dirty="0"/>
              <a:t>Apoio às vendas (comércio eletrónico):</a:t>
            </a:r>
            <a:endParaRPr sz="2000" dirty="0"/>
          </a:p>
        </p:txBody>
      </p:sp>
      <p:sp>
        <p:nvSpPr>
          <p:cNvPr id="280" name="Google Shape;280;g24a89ca0151_0_19"/>
          <p:cNvSpPr txBox="1"/>
          <p:nvPr/>
        </p:nvSpPr>
        <p:spPr>
          <a:xfrm>
            <a:off x="3022650" y="6073825"/>
            <a:ext cx="86973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FI" u="sng">
                <a:solidFill>
                  <a:schemeClr val="hlink"/>
                </a:solidFill>
                <a:hlinkClick r:id="rId3"/>
              </a:rPr>
              <a:t>https://www.walmart.com/</a:t>
            </a:r>
            <a:endParaRPr/>
          </a:p>
          <a:p>
            <a:pPr marL="0" lvl="0" indent="0" algn="l" rtl="0">
              <a:spcBef>
                <a:spcPts val="0"/>
              </a:spcBef>
              <a:spcAft>
                <a:spcPts val="0"/>
              </a:spcAft>
              <a:buNone/>
            </a:pPr>
            <a:endParaRPr/>
          </a:p>
        </p:txBody>
      </p:sp>
      <p:pic>
        <p:nvPicPr>
          <p:cNvPr id="281" name="Google Shape;281;g24a89ca0151_0_19"/>
          <p:cNvPicPr preferRelativeResize="0"/>
          <p:nvPr/>
        </p:nvPicPr>
        <p:blipFill>
          <a:blip r:embed="rId4">
            <a:alphaModFix/>
          </a:blip>
          <a:stretch>
            <a:fillRect/>
          </a:stretch>
        </p:blipFill>
        <p:spPr>
          <a:xfrm>
            <a:off x="1040825" y="1719808"/>
            <a:ext cx="8752532" cy="4211444"/>
          </a:xfrm>
          <a:prstGeom prst="rect">
            <a:avLst/>
          </a:prstGeom>
          <a:noFill/>
          <a:ln>
            <a:noFill/>
          </a:ln>
        </p:spPr>
      </p:pic>
      <p:sp>
        <p:nvSpPr>
          <p:cNvPr id="4" name="Google Shape;210;p10">
            <a:extLst>
              <a:ext uri="{FF2B5EF4-FFF2-40B4-BE49-F238E27FC236}">
                <a16:creationId xmlns:a16="http://schemas.microsoft.com/office/drawing/2014/main" id="{92E0D25C-062D-B79E-303E-8A9FA08B3461}"/>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err="1"/>
              <a:t>Exemplos</a:t>
            </a:r>
            <a:r>
              <a:rPr lang="en-US" sz="2400" dirty="0"/>
              <a:t> de </a:t>
            </a:r>
            <a:r>
              <a:rPr lang="en-US" sz="2400" dirty="0" err="1"/>
              <a:t>objetivos</a:t>
            </a:r>
            <a:r>
              <a:rPr lang="en-US" sz="2400" dirty="0"/>
              <a:t> no website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8" name="Google Shape;288;g24a89ca0151_0_35"/>
          <p:cNvSpPr txBox="1">
            <a:spLocks noGrp="1"/>
          </p:cNvSpPr>
          <p:nvPr>
            <p:ph type="body" idx="1"/>
          </p:nvPr>
        </p:nvSpPr>
        <p:spPr>
          <a:xfrm>
            <a:off x="628649"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r>
              <a:rPr lang="fi-FI" sz="2000" dirty="0"/>
              <a:t>Mais exemplos?</a:t>
            </a:r>
            <a:endParaRPr sz="2000" dirty="0"/>
          </a:p>
        </p:txBody>
      </p:sp>
      <p:sp>
        <p:nvSpPr>
          <p:cNvPr id="4" name="Google Shape;210;p10">
            <a:extLst>
              <a:ext uri="{FF2B5EF4-FFF2-40B4-BE49-F238E27FC236}">
                <a16:creationId xmlns:a16="http://schemas.microsoft.com/office/drawing/2014/main" id="{DB832DE3-5575-170B-1266-498C6119095B}"/>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err="1"/>
              <a:t>Exemplos</a:t>
            </a:r>
            <a:r>
              <a:rPr lang="en-US" sz="2400" dirty="0"/>
              <a:t> de </a:t>
            </a:r>
            <a:r>
              <a:rPr lang="en-US" sz="2400" dirty="0" err="1"/>
              <a:t>objetivos</a:t>
            </a:r>
            <a:r>
              <a:rPr lang="en-US" sz="2400" dirty="0"/>
              <a:t> no website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2"/>
          <p:cNvSpPr txBox="1">
            <a:spLocks noGrp="1"/>
          </p:cNvSpPr>
          <p:nvPr>
            <p:ph type="ctrTitle" idx="4294967295"/>
          </p:nvPr>
        </p:nvSpPr>
        <p:spPr>
          <a:xfrm>
            <a:off x="1524000" y="2795588"/>
            <a:ext cx="9144000" cy="633412"/>
          </a:xfrm>
          <a:prstGeom prst="rect">
            <a:avLst/>
          </a:prstGeom>
          <a:noFill/>
          <a:ln>
            <a:noFill/>
          </a:ln>
        </p:spPr>
        <p:txBody>
          <a:bodyPr spcFirstLastPara="1" wrap="square" lIns="91425" tIns="45700" rIns="91425" bIns="45700" anchor="b" anchorCtr="0">
            <a:normAutofit fontScale="90000"/>
          </a:bodyPr>
          <a:lstStyle/>
          <a:p>
            <a:pPr marL="0" marR="0" lvl="0" indent="0" algn="ctr" rtl="0">
              <a:lnSpc>
                <a:spcPct val="90000"/>
              </a:lnSpc>
              <a:spcBef>
                <a:spcPts val="0"/>
              </a:spcBef>
              <a:spcAft>
                <a:spcPts val="0"/>
              </a:spcAft>
              <a:buClr>
                <a:schemeClr val="dk1"/>
              </a:buClr>
              <a:buSzPct val="185185"/>
              <a:buFont typeface="Calibri"/>
              <a:buNone/>
            </a:pPr>
            <a:r>
              <a:rPr lang="fi-FI" dirty="0"/>
              <a:t>Melhores práticas para um bom </a:t>
            </a:r>
            <a:br>
              <a:rPr lang="fi-FI" dirty="0"/>
            </a:br>
            <a:r>
              <a:rPr lang="fi-FI" dirty="0"/>
              <a:t>sítio Web</a:t>
            </a:r>
            <a:endParaRPr sz="3600" b="0" i="0" u="none" strike="noStrike" cap="none" dirty="0">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300" name="Google Shape;300;g2467f7231bf_0_48"/>
          <p:cNvSpPr txBox="1">
            <a:spLocks noGrp="1"/>
          </p:cNvSpPr>
          <p:nvPr>
            <p:ph type="body" idx="1"/>
          </p:nvPr>
        </p:nvSpPr>
        <p:spPr>
          <a:xfrm>
            <a:off x="628649" y="936522"/>
            <a:ext cx="10515600" cy="5456903"/>
          </a:xfrm>
          <a:prstGeom prst="rect">
            <a:avLst/>
          </a:prstGeom>
        </p:spPr>
        <p:txBody>
          <a:bodyPr spcFirstLastPara="1" wrap="square" lIns="91425" tIns="45700" rIns="91425" bIns="45700" anchor="t" anchorCtr="0">
            <a:noAutofit/>
          </a:bodyPr>
          <a:lstStyle/>
          <a:p>
            <a:pPr marL="0" lvl="0" indent="0" algn="l" rtl="0">
              <a:lnSpc>
                <a:spcPts val="2400"/>
              </a:lnSpc>
              <a:spcBef>
                <a:spcPts val="1000"/>
              </a:spcBef>
              <a:spcAft>
                <a:spcPts val="600"/>
              </a:spcAft>
              <a:buClr>
                <a:schemeClr val="dk1"/>
              </a:buClr>
              <a:buSzPct val="39285"/>
              <a:buFont typeface="Arial"/>
              <a:buNone/>
            </a:pPr>
            <a:r>
              <a:rPr lang="fi-FI" sz="1700" b="1" dirty="0"/>
              <a:t>1. O seu sítio Web satisfaz a intenção do utilizador e tem um objetivo claro</a:t>
            </a:r>
            <a:endParaRPr sz="1700" b="1" dirty="0"/>
          </a:p>
          <a:p>
            <a:pPr marL="457200" lvl="0" indent="-366395" algn="l" rtl="0">
              <a:lnSpc>
                <a:spcPts val="2400"/>
              </a:lnSpc>
              <a:spcBef>
                <a:spcPts val="1000"/>
              </a:spcBef>
              <a:spcAft>
                <a:spcPts val="600"/>
              </a:spcAft>
              <a:buClr>
                <a:schemeClr val="accent2"/>
              </a:buClr>
              <a:buSzPct val="100000"/>
              <a:buChar char="●"/>
            </a:pPr>
            <a:r>
              <a:rPr lang="fi-FI" sz="1700" dirty="0"/>
              <a:t>Conheça o seu público! O que é que eles procuram? O que é que eles realmente precisam?</a:t>
            </a:r>
            <a:endParaRPr sz="1700" dirty="0"/>
          </a:p>
          <a:p>
            <a:pPr marL="457200" lvl="0" indent="-366395" algn="l" rtl="0">
              <a:lnSpc>
                <a:spcPts val="2400"/>
              </a:lnSpc>
              <a:spcBef>
                <a:spcPts val="0"/>
              </a:spcBef>
              <a:spcAft>
                <a:spcPts val="600"/>
              </a:spcAft>
              <a:buClr>
                <a:schemeClr val="accent2"/>
              </a:buClr>
              <a:buSzPct val="100000"/>
              <a:buChar char="●"/>
            </a:pPr>
            <a:r>
              <a:rPr lang="fi-FI" sz="1700" dirty="0"/>
              <a:t>Descubra todas as diferentes formas como as pessoas podem chegar ao seu sítio (utilize, por exemplo, o mapa do percurso do utilizador) e adapte o seu sítio para responder às suas perguntas/necessidades.</a:t>
            </a:r>
            <a:endParaRPr sz="1700" dirty="0"/>
          </a:p>
          <a:p>
            <a:pPr marL="457200" lvl="0" indent="-366395" algn="l" rtl="0">
              <a:lnSpc>
                <a:spcPts val="2400"/>
              </a:lnSpc>
              <a:spcBef>
                <a:spcPts val="0"/>
              </a:spcBef>
              <a:spcAft>
                <a:spcPts val="600"/>
              </a:spcAft>
              <a:buClr>
                <a:schemeClr val="accent2"/>
              </a:buClr>
              <a:buSzPct val="100000"/>
              <a:buChar char="●"/>
            </a:pPr>
            <a:r>
              <a:rPr lang="fi-FI" sz="1700" dirty="0"/>
              <a:t>Qual é a conversão (=a ação desejada) para a sua empresa?</a:t>
            </a:r>
            <a:endParaRPr sz="1700" dirty="0"/>
          </a:p>
          <a:p>
            <a:pPr marL="0" lvl="0" indent="0" algn="l" rtl="0">
              <a:lnSpc>
                <a:spcPts val="2400"/>
              </a:lnSpc>
              <a:spcBef>
                <a:spcPts val="1000"/>
              </a:spcBef>
              <a:spcAft>
                <a:spcPts val="600"/>
              </a:spcAft>
              <a:buNone/>
            </a:pPr>
            <a:endParaRPr sz="1700" dirty="0"/>
          </a:p>
          <a:p>
            <a:pPr marL="0" lvl="0" indent="0" algn="l" rtl="0">
              <a:lnSpc>
                <a:spcPts val="2400"/>
              </a:lnSpc>
              <a:spcBef>
                <a:spcPts val="1000"/>
              </a:spcBef>
              <a:spcAft>
                <a:spcPts val="600"/>
              </a:spcAft>
              <a:buClr>
                <a:schemeClr val="dk1"/>
              </a:buClr>
              <a:buSzPct val="39285"/>
              <a:buFont typeface="Arial"/>
              <a:buNone/>
            </a:pPr>
            <a:r>
              <a:rPr lang="fi-FI" sz="1700" b="1" dirty="0"/>
              <a:t>2. O seu sítio Web tem capacidades técnicas</a:t>
            </a:r>
            <a:endParaRPr sz="1700" b="1" dirty="0"/>
          </a:p>
          <a:p>
            <a:pPr marL="457200" lvl="0" indent="-366395" algn="l" rtl="0">
              <a:lnSpc>
                <a:spcPts val="2400"/>
              </a:lnSpc>
              <a:spcBef>
                <a:spcPts val="1000"/>
              </a:spcBef>
              <a:spcAft>
                <a:spcPts val="600"/>
              </a:spcAft>
              <a:buClr>
                <a:schemeClr val="accent2"/>
              </a:buClr>
              <a:buSzPct val="100000"/>
              <a:buChar char="●"/>
            </a:pPr>
            <a:r>
              <a:rPr lang="fi-FI" sz="1700" dirty="0"/>
              <a:t>Um bom sítio Web é facilmente rastreável e mostra aos motores de pesquisa o que podem e não podem indexar. </a:t>
            </a:r>
            <a:endParaRPr sz="1700" dirty="0"/>
          </a:p>
          <a:p>
            <a:pPr marL="457200" lvl="0" indent="-366395" algn="l" rtl="0">
              <a:lnSpc>
                <a:spcPts val="2400"/>
              </a:lnSpc>
              <a:spcBef>
                <a:spcPts val="0"/>
              </a:spcBef>
              <a:spcAft>
                <a:spcPts val="600"/>
              </a:spcAft>
              <a:buClr>
                <a:schemeClr val="accent2"/>
              </a:buClr>
              <a:buSzPct val="100000"/>
              <a:buChar char="●"/>
            </a:pPr>
            <a:r>
              <a:rPr lang="fi-FI" sz="1700" dirty="0"/>
              <a:t>Os bons sítios não têm uma grande quantidade de erros. </a:t>
            </a:r>
            <a:endParaRPr sz="1700" dirty="0"/>
          </a:p>
          <a:p>
            <a:pPr marL="457200" lvl="0" indent="-366395" algn="l" rtl="0">
              <a:lnSpc>
                <a:spcPts val="2400"/>
              </a:lnSpc>
              <a:spcBef>
                <a:spcPts val="0"/>
              </a:spcBef>
              <a:spcAft>
                <a:spcPts val="600"/>
              </a:spcAft>
              <a:buClr>
                <a:schemeClr val="accent2"/>
              </a:buClr>
              <a:buSzPct val="100000"/>
              <a:buChar char="●"/>
            </a:pPr>
            <a:r>
              <a:rPr lang="fi-FI" sz="1700" dirty="0"/>
              <a:t>Um bom sítio Web carrega muito rapidamente, a partir de qualquer parte do mundo. </a:t>
            </a:r>
            <a:endParaRPr sz="1700" dirty="0"/>
          </a:p>
        </p:txBody>
      </p:sp>
      <p:sp>
        <p:nvSpPr>
          <p:cNvPr id="2" name="Google Shape;210;p10">
            <a:extLst>
              <a:ext uri="{FF2B5EF4-FFF2-40B4-BE49-F238E27FC236}">
                <a16:creationId xmlns:a16="http://schemas.microsoft.com/office/drawing/2014/main" id="{2E07F643-01A9-5233-296F-89D533739348}"/>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err="1"/>
              <a:t>Melhores</a:t>
            </a:r>
            <a:r>
              <a:rPr lang="en-US" sz="2400" dirty="0"/>
              <a:t> </a:t>
            </a:r>
            <a:r>
              <a:rPr lang="en-US" sz="2400" dirty="0" err="1"/>
              <a:t>práticas</a:t>
            </a:r>
            <a:r>
              <a:rPr lang="en-US" sz="2400" dirty="0"/>
              <a:t> para um </a:t>
            </a:r>
            <a:r>
              <a:rPr lang="en-US" sz="2400" dirty="0" err="1"/>
              <a:t>bom</a:t>
            </a:r>
            <a:r>
              <a:rPr lang="en-US" sz="2400" dirty="0"/>
              <a:t> website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7" name="Google Shape;307;g2467f7231bf_0_56"/>
          <p:cNvSpPr txBox="1">
            <a:spLocks noGrp="1"/>
          </p:cNvSpPr>
          <p:nvPr>
            <p:ph type="body" idx="1"/>
          </p:nvPr>
        </p:nvSpPr>
        <p:spPr>
          <a:xfrm>
            <a:off x="628649" y="1128713"/>
            <a:ext cx="10515600" cy="4602912"/>
          </a:xfrm>
          <a:prstGeom prst="rect">
            <a:avLst/>
          </a:prstGeom>
        </p:spPr>
        <p:txBody>
          <a:bodyPr spcFirstLastPara="1" wrap="square" lIns="91425" tIns="45700" rIns="91425" bIns="45700" anchor="t" anchorCtr="0">
            <a:noAutofit/>
          </a:bodyPr>
          <a:lstStyle/>
          <a:p>
            <a:pPr marL="0" lvl="0" indent="0" algn="l" rtl="0">
              <a:lnSpc>
                <a:spcPts val="2400"/>
              </a:lnSpc>
              <a:spcBef>
                <a:spcPts val="1000"/>
              </a:spcBef>
              <a:spcAft>
                <a:spcPts val="900"/>
              </a:spcAft>
              <a:buClr>
                <a:schemeClr val="dk1"/>
              </a:buClr>
              <a:buSzPct val="39285"/>
              <a:buFont typeface="Arial"/>
              <a:buNone/>
            </a:pPr>
            <a:r>
              <a:rPr lang="fi-FI" sz="2000" b="1" dirty="0"/>
              <a:t>3. O seu sítio Web é fiável, seguro e protegido</a:t>
            </a:r>
            <a:endParaRPr sz="2000" b="1" dirty="0"/>
          </a:p>
          <a:p>
            <a:pPr marL="457200" lvl="0" indent="-366395" algn="l" rtl="0">
              <a:lnSpc>
                <a:spcPts val="2400"/>
              </a:lnSpc>
              <a:spcBef>
                <a:spcPts val="1000"/>
              </a:spcBef>
              <a:spcAft>
                <a:spcPts val="900"/>
              </a:spcAft>
              <a:buClr>
                <a:schemeClr val="accent2"/>
              </a:buClr>
              <a:buSzPct val="100000"/>
              <a:buChar char="●"/>
            </a:pPr>
            <a:r>
              <a:rPr lang="fi-FI" sz="2000" dirty="0"/>
              <a:t>Motores de pesquisa como o Google querem dar aos pesquisadores o melhor resultado possível.</a:t>
            </a:r>
            <a:endParaRPr sz="2000" dirty="0"/>
          </a:p>
          <a:p>
            <a:pPr marL="457200" lvl="0" indent="-366395" algn="l" rtl="0">
              <a:lnSpc>
                <a:spcPts val="2400"/>
              </a:lnSpc>
              <a:spcBef>
                <a:spcPts val="0"/>
              </a:spcBef>
              <a:spcAft>
                <a:spcPts val="900"/>
              </a:spcAft>
              <a:buClr>
                <a:schemeClr val="accent2"/>
              </a:buClr>
              <a:buSzPct val="100000"/>
              <a:buChar char="●"/>
            </a:pPr>
            <a:r>
              <a:rPr lang="fi-FI" sz="2000" dirty="0"/>
              <a:t>O Google mostrará primeiro os resultados que provaram ser bons e fiáveis. Lembre-se de trabalhar na sua fiabilidade a todos os níveis, tanto técnicos como de conteúdo!</a:t>
            </a:r>
            <a:endParaRPr sz="2000" dirty="0"/>
          </a:p>
          <a:p>
            <a:pPr marL="457200" lvl="0" indent="-366395" algn="l" rtl="0">
              <a:lnSpc>
                <a:spcPts val="2400"/>
              </a:lnSpc>
              <a:spcBef>
                <a:spcPts val="0"/>
              </a:spcBef>
              <a:spcAft>
                <a:spcPts val="900"/>
              </a:spcAft>
              <a:buClr>
                <a:schemeClr val="accent2"/>
              </a:buClr>
              <a:buSzPct val="100000"/>
              <a:buChar char="●"/>
            </a:pPr>
            <a:r>
              <a:rPr lang="fi-FI" sz="2000" dirty="0"/>
              <a:t>Além disso, o seu sítio deve ser um porto seguro para os visitantes. </a:t>
            </a:r>
            <a:endParaRPr sz="2000" dirty="0"/>
          </a:p>
          <a:p>
            <a:pPr marL="457200" lvl="0" indent="-366395" algn="l" rtl="0">
              <a:lnSpc>
                <a:spcPts val="2400"/>
              </a:lnSpc>
              <a:spcBef>
                <a:spcPts val="0"/>
              </a:spcBef>
              <a:spcAft>
                <a:spcPts val="900"/>
              </a:spcAft>
              <a:buClr>
                <a:schemeClr val="accent2"/>
              </a:buClr>
              <a:buSzPct val="100000"/>
              <a:buChar char="●"/>
            </a:pPr>
            <a:r>
              <a:rPr lang="fi-FI" sz="2000" dirty="0"/>
              <a:t>É mais fácil prevenir um site pirateado do que corrigi-lo. </a:t>
            </a:r>
            <a:endParaRPr sz="2000" dirty="0"/>
          </a:p>
          <a:p>
            <a:pPr marL="457200" lvl="0" indent="-366395" algn="l" rtl="0">
              <a:lnSpc>
                <a:spcPts val="2400"/>
              </a:lnSpc>
              <a:spcBef>
                <a:spcPts val="0"/>
              </a:spcBef>
              <a:spcAft>
                <a:spcPts val="900"/>
              </a:spcAft>
              <a:buClr>
                <a:schemeClr val="accent2"/>
              </a:buClr>
              <a:buSzPct val="100000"/>
              <a:buChar char="●"/>
            </a:pPr>
            <a:r>
              <a:rPr lang="fi-FI" sz="2000" dirty="0"/>
              <a:t>Utilizar software atualizado</a:t>
            </a:r>
            <a:endParaRPr sz="2000" dirty="0"/>
          </a:p>
          <a:p>
            <a:pPr marL="457200" lvl="0" indent="-366395" algn="l" rtl="0">
              <a:lnSpc>
                <a:spcPts val="2400"/>
              </a:lnSpc>
              <a:spcBef>
                <a:spcPts val="0"/>
              </a:spcBef>
              <a:spcAft>
                <a:spcPts val="900"/>
              </a:spcAft>
              <a:buClr>
                <a:schemeClr val="accent2"/>
              </a:buClr>
              <a:buSzPct val="100000"/>
              <a:buChar char="●"/>
            </a:pPr>
            <a:r>
              <a:rPr lang="fi-FI" sz="2000" dirty="0"/>
              <a:t>Ter o seu SSL (Secure Sockets Layer) em ordem</a:t>
            </a:r>
            <a:endParaRPr sz="2000" dirty="0"/>
          </a:p>
          <a:p>
            <a:pPr marL="457200" lvl="0" indent="-366395" algn="l" rtl="0">
              <a:lnSpc>
                <a:spcPts val="2400"/>
              </a:lnSpc>
              <a:spcBef>
                <a:spcPts val="0"/>
              </a:spcBef>
              <a:spcAft>
                <a:spcPts val="900"/>
              </a:spcAft>
              <a:buClr>
                <a:schemeClr val="accent2"/>
              </a:buClr>
              <a:buSzPct val="100000"/>
              <a:buChar char="●"/>
            </a:pPr>
            <a:r>
              <a:rPr lang="fi-FI" sz="2000" dirty="0"/>
              <a:t>Criar palavras-passe fortes</a:t>
            </a:r>
            <a:endParaRPr sz="2000" dirty="0"/>
          </a:p>
          <a:p>
            <a:pPr marL="457200" lvl="0" indent="-366395" algn="l" rtl="0">
              <a:lnSpc>
                <a:spcPts val="2400"/>
              </a:lnSpc>
              <a:spcBef>
                <a:spcPts val="0"/>
              </a:spcBef>
              <a:spcAft>
                <a:spcPts val="900"/>
              </a:spcAft>
              <a:buClr>
                <a:schemeClr val="accent2"/>
              </a:buClr>
              <a:buSzPct val="100000"/>
              <a:buChar char="●"/>
            </a:pPr>
            <a:r>
              <a:rPr lang="fi-FI" sz="2000" dirty="0"/>
              <a:t>Utilize ferramentas como o Cloudflare para proteger o seu sítio de ataques DDoS (uma negação de serviço distribuída). </a:t>
            </a:r>
            <a:endParaRPr sz="2000" dirty="0"/>
          </a:p>
        </p:txBody>
      </p:sp>
      <p:sp>
        <p:nvSpPr>
          <p:cNvPr id="4" name="Google Shape;210;p10">
            <a:extLst>
              <a:ext uri="{FF2B5EF4-FFF2-40B4-BE49-F238E27FC236}">
                <a16:creationId xmlns:a16="http://schemas.microsoft.com/office/drawing/2014/main" id="{3C3ACCDE-738B-6DA7-0269-0B4717781104}"/>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err="1"/>
              <a:t>Melhores</a:t>
            </a:r>
            <a:r>
              <a:rPr lang="en-US" sz="2400" dirty="0"/>
              <a:t> </a:t>
            </a:r>
            <a:r>
              <a:rPr lang="en-US" sz="2400" dirty="0" err="1"/>
              <a:t>práticas</a:t>
            </a:r>
            <a:r>
              <a:rPr lang="en-US" sz="2400" dirty="0"/>
              <a:t> para um </a:t>
            </a:r>
            <a:r>
              <a:rPr lang="en-US" sz="2400" dirty="0" err="1"/>
              <a:t>bom</a:t>
            </a:r>
            <a:r>
              <a:rPr lang="en-US" sz="2400" dirty="0"/>
              <a:t> website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4" name="Google Shape;314;g2467f7231bf_0_63"/>
          <p:cNvSpPr txBox="1">
            <a:spLocks noGrp="1"/>
          </p:cNvSpPr>
          <p:nvPr>
            <p:ph type="body" idx="1"/>
          </p:nvPr>
        </p:nvSpPr>
        <p:spPr>
          <a:xfrm>
            <a:off x="628649" y="1143000"/>
            <a:ext cx="10515600" cy="4588625"/>
          </a:xfrm>
          <a:prstGeom prst="rect">
            <a:avLst/>
          </a:prstGeom>
        </p:spPr>
        <p:txBody>
          <a:bodyPr spcFirstLastPara="1" wrap="square" lIns="91425" tIns="45700" rIns="91425" bIns="45700" anchor="t" anchorCtr="0">
            <a:noAutofit/>
          </a:bodyPr>
          <a:lstStyle/>
          <a:p>
            <a:pPr marL="0" lvl="0" indent="0" algn="l" rtl="0">
              <a:lnSpc>
                <a:spcPct val="100000"/>
              </a:lnSpc>
              <a:spcBef>
                <a:spcPts val="1000"/>
              </a:spcBef>
              <a:spcAft>
                <a:spcPts val="0"/>
              </a:spcAft>
              <a:buNone/>
            </a:pPr>
            <a:r>
              <a:rPr lang="fi-FI" sz="2000" b="1" dirty="0"/>
              <a:t>4. </a:t>
            </a:r>
            <a:r>
              <a:rPr lang="fi-FI" sz="1800" b="1" dirty="0"/>
              <a:t>O seu sítio Web tem um excelente design e uma experiência do utilizador (UX) fantástica</a:t>
            </a:r>
            <a:endParaRPr sz="1800" b="1" dirty="0"/>
          </a:p>
          <a:p>
            <a:pPr marL="457200" lvl="0" indent="-353060" algn="l" rtl="0">
              <a:lnSpc>
                <a:spcPct val="100000"/>
              </a:lnSpc>
              <a:spcBef>
                <a:spcPts val="1000"/>
              </a:spcBef>
              <a:spcAft>
                <a:spcPts val="0"/>
              </a:spcAft>
              <a:buClr>
                <a:schemeClr val="accent2"/>
              </a:buClr>
              <a:buSzPct val="100000"/>
              <a:buChar char="●"/>
            </a:pPr>
            <a:r>
              <a:rPr lang="fi-FI" sz="1800" dirty="0"/>
              <a:t>O seu sítio reflete a sua empresa, os seus produtos, os seus serviços e, em última análise, a sua marca.</a:t>
            </a:r>
            <a:endParaRPr sz="1800" dirty="0"/>
          </a:p>
          <a:p>
            <a:pPr marL="457200" lvl="0" indent="-353060" algn="l" rtl="0">
              <a:lnSpc>
                <a:spcPct val="100000"/>
              </a:lnSpc>
              <a:spcBef>
                <a:spcPts val="0"/>
              </a:spcBef>
              <a:spcAft>
                <a:spcPts val="0"/>
              </a:spcAft>
              <a:buClr>
                <a:schemeClr val="accent2"/>
              </a:buClr>
              <a:buSzPct val="100000"/>
              <a:buChar char="●"/>
            </a:pPr>
            <a:r>
              <a:rPr lang="fi-FI" sz="1800" dirty="0"/>
              <a:t>A conceção do seu sítio Web tem de ajudar a cumprir os objetivos que definiu</a:t>
            </a:r>
            <a:endParaRPr sz="1800" dirty="0"/>
          </a:p>
          <a:p>
            <a:pPr marL="457200" lvl="0" indent="-353060" algn="l" rtl="0">
              <a:lnSpc>
                <a:spcPct val="100000"/>
              </a:lnSpc>
              <a:spcBef>
                <a:spcPts val="0"/>
              </a:spcBef>
              <a:spcAft>
                <a:spcPts val="0"/>
              </a:spcAft>
              <a:buClr>
                <a:schemeClr val="accent2"/>
              </a:buClr>
              <a:buSzPct val="100000"/>
              <a:buChar char="●"/>
            </a:pPr>
            <a:r>
              <a:rPr lang="fi-FI" sz="1800" dirty="0"/>
              <a:t>A sua mensagem deve ser transmitida em alto e bom som. </a:t>
            </a:r>
            <a:endParaRPr sz="1800" dirty="0"/>
          </a:p>
          <a:p>
            <a:pPr marL="457200" lvl="0" indent="-353060" algn="l" rtl="0">
              <a:lnSpc>
                <a:spcPct val="100000"/>
              </a:lnSpc>
              <a:spcBef>
                <a:spcPts val="0"/>
              </a:spcBef>
              <a:spcAft>
                <a:spcPts val="0"/>
              </a:spcAft>
              <a:buClr>
                <a:schemeClr val="accent2"/>
              </a:buClr>
              <a:buSzPct val="100000"/>
              <a:buChar char="●"/>
            </a:pPr>
            <a:r>
              <a:rPr lang="fi-FI" sz="1800" dirty="0"/>
              <a:t>O sítio deve ser claro e fácil de utilizar por todos </a:t>
            </a:r>
            <a:r>
              <a:rPr lang="fi-FI" sz="1800" dirty="0">
                <a:highlight>
                  <a:schemeClr val="lt1"/>
                </a:highlight>
              </a:rPr>
              <a:t>(usabilidade) </a:t>
            </a:r>
            <a:endParaRPr sz="1800" dirty="0">
              <a:highlight>
                <a:schemeClr val="lt1"/>
              </a:highlight>
            </a:endParaRPr>
          </a:p>
          <a:p>
            <a:pPr marL="457200" lvl="0" indent="-353060" algn="l" rtl="0">
              <a:lnSpc>
                <a:spcPct val="100000"/>
              </a:lnSpc>
              <a:spcBef>
                <a:spcPts val="0"/>
              </a:spcBef>
              <a:spcAft>
                <a:spcPts val="0"/>
              </a:spcAft>
              <a:buClr>
                <a:schemeClr val="accent2"/>
              </a:buClr>
              <a:buSzPct val="100000"/>
              <a:buChar char="●"/>
            </a:pPr>
            <a:r>
              <a:rPr lang="fi-FI" sz="1800" dirty="0">
                <a:highlight>
                  <a:schemeClr val="lt1"/>
                </a:highlight>
              </a:rPr>
              <a:t>O sítio deve ser acessível a todos (acessibilidade), por exemplo:</a:t>
            </a:r>
            <a:endParaRPr sz="1800" dirty="0">
              <a:highlight>
                <a:schemeClr val="lt1"/>
              </a:highlight>
            </a:endParaRPr>
          </a:p>
          <a:p>
            <a:pPr marL="914400" lvl="1" indent="-335280" algn="l" rtl="0">
              <a:lnSpc>
                <a:spcPct val="100000"/>
              </a:lnSpc>
              <a:spcBef>
                <a:spcPts val="0"/>
              </a:spcBef>
              <a:spcAft>
                <a:spcPts val="0"/>
              </a:spcAft>
              <a:buSzPct val="100000"/>
              <a:buChar char="○"/>
            </a:pPr>
            <a:r>
              <a:rPr lang="fi-FI" sz="1800" dirty="0">
                <a:highlight>
                  <a:schemeClr val="lt1"/>
                </a:highlight>
              </a:rPr>
              <a:t>texto alternativo correto para imagens</a:t>
            </a:r>
            <a:endParaRPr sz="1800" dirty="0">
              <a:highlight>
                <a:schemeClr val="lt1"/>
              </a:highlight>
            </a:endParaRPr>
          </a:p>
          <a:p>
            <a:pPr marL="914400" lvl="1" indent="-335280" algn="l" rtl="0">
              <a:lnSpc>
                <a:spcPct val="100000"/>
              </a:lnSpc>
              <a:spcBef>
                <a:spcPts val="0"/>
              </a:spcBef>
              <a:spcAft>
                <a:spcPts val="0"/>
              </a:spcAft>
              <a:buSzPct val="100000"/>
              <a:buChar char="○"/>
            </a:pPr>
            <a:r>
              <a:rPr lang="fi-FI" sz="1800" dirty="0">
                <a:highlight>
                  <a:schemeClr val="lt1"/>
                </a:highlight>
              </a:rPr>
              <a:t>vídeo com legendas</a:t>
            </a:r>
            <a:endParaRPr sz="1800" dirty="0">
              <a:highlight>
                <a:schemeClr val="lt1"/>
              </a:highlight>
            </a:endParaRPr>
          </a:p>
          <a:p>
            <a:pPr marL="457200" lvl="0" indent="-353060" algn="l" rtl="0">
              <a:lnSpc>
                <a:spcPct val="100000"/>
              </a:lnSpc>
              <a:spcBef>
                <a:spcPts val="0"/>
              </a:spcBef>
              <a:spcAft>
                <a:spcPts val="0"/>
              </a:spcAft>
              <a:buClr>
                <a:schemeClr val="accent2"/>
              </a:buClr>
              <a:buSzPct val="100000"/>
              <a:buChar char="●"/>
            </a:pPr>
            <a:r>
              <a:rPr lang="fi-FI" sz="1800" dirty="0"/>
              <a:t>Considere a experiência do utilizador: </a:t>
            </a:r>
            <a:endParaRPr sz="1800" dirty="0"/>
          </a:p>
          <a:p>
            <a:pPr marL="914400" lvl="1" indent="-335280" algn="l" rtl="0">
              <a:lnSpc>
                <a:spcPct val="100000"/>
              </a:lnSpc>
              <a:spcBef>
                <a:spcPts val="0"/>
              </a:spcBef>
              <a:spcAft>
                <a:spcPts val="0"/>
              </a:spcAft>
              <a:buSzPct val="100000"/>
              <a:buChar char="○"/>
            </a:pPr>
            <a:r>
              <a:rPr lang="fi-FI" sz="1800" dirty="0"/>
              <a:t>considerar todos os aspectos da interação do utilizador, incluindo as suas percepções, emoções e comportamentos</a:t>
            </a:r>
            <a:endParaRPr sz="1800" dirty="0"/>
          </a:p>
          <a:p>
            <a:pPr marL="914400" lvl="1" indent="-335280" algn="l" rtl="0">
              <a:lnSpc>
                <a:spcPct val="100000"/>
              </a:lnSpc>
              <a:spcBef>
                <a:spcPts val="0"/>
              </a:spcBef>
              <a:spcAft>
                <a:spcPts val="0"/>
              </a:spcAft>
              <a:buSzPct val="100000"/>
              <a:buChar char="○"/>
            </a:pPr>
            <a:r>
              <a:rPr lang="fi-FI" sz="1800" dirty="0"/>
              <a:t>concentrar-se na criação de sítios Web intuitivos e centrados no utilizador, que sejam eficazes na satisfação das necessidades e objetivos do utilizador</a:t>
            </a:r>
            <a:endParaRPr sz="1800" dirty="0"/>
          </a:p>
          <a:p>
            <a:pPr marL="914400" lvl="1" indent="-335280" algn="l" rtl="0">
              <a:lnSpc>
                <a:spcPct val="100000"/>
              </a:lnSpc>
              <a:spcBef>
                <a:spcPts val="0"/>
              </a:spcBef>
              <a:spcAft>
                <a:spcPts val="0"/>
              </a:spcAft>
              <a:buSzPct val="100000"/>
              <a:buChar char="○"/>
            </a:pPr>
            <a:r>
              <a:rPr lang="fi-FI" sz="1800" dirty="0"/>
              <a:t>implica compreender o utilizador-alvo, os seus comportamentos, motivações e pontos fracos → </a:t>
            </a:r>
            <a:r>
              <a:rPr lang="fi-FI" sz="1800" b="1" dirty="0"/>
              <a:t>conceber soluções que abordem estes factores!</a:t>
            </a:r>
            <a:endParaRPr sz="1800" b="1" dirty="0"/>
          </a:p>
          <a:p>
            <a:pPr marL="0" lvl="0" indent="0" algn="ctr" rtl="0">
              <a:lnSpc>
                <a:spcPct val="100000"/>
              </a:lnSpc>
              <a:spcBef>
                <a:spcPts val="1000"/>
              </a:spcBef>
              <a:spcAft>
                <a:spcPts val="0"/>
              </a:spcAft>
              <a:buNone/>
            </a:pPr>
            <a:r>
              <a:rPr lang="fi-FI" sz="1800" b="1" dirty="0"/>
              <a:t>Boa conceção do sítio = Mais confiança = Melhores conversões</a:t>
            </a:r>
            <a:endParaRPr sz="1800" b="1" dirty="0"/>
          </a:p>
        </p:txBody>
      </p:sp>
      <p:sp>
        <p:nvSpPr>
          <p:cNvPr id="4" name="Google Shape;210;p10">
            <a:extLst>
              <a:ext uri="{FF2B5EF4-FFF2-40B4-BE49-F238E27FC236}">
                <a16:creationId xmlns:a16="http://schemas.microsoft.com/office/drawing/2014/main" id="{91761343-5F5B-5C32-F87F-F83242BE6A7D}"/>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err="1"/>
              <a:t>Melhores</a:t>
            </a:r>
            <a:r>
              <a:rPr lang="en-US" sz="2400" dirty="0"/>
              <a:t> </a:t>
            </a:r>
            <a:r>
              <a:rPr lang="en-US" sz="2400" dirty="0" err="1"/>
              <a:t>práticas</a:t>
            </a:r>
            <a:r>
              <a:rPr lang="en-US" sz="2400" dirty="0"/>
              <a:t> para um </a:t>
            </a:r>
            <a:r>
              <a:rPr lang="en-US" sz="2400" dirty="0" err="1"/>
              <a:t>bom</a:t>
            </a:r>
            <a:r>
              <a:rPr lang="en-US" sz="2400" dirty="0"/>
              <a:t> website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1" name="Google Shape;321;g2467f7231bf_0_70"/>
          <p:cNvSpPr txBox="1">
            <a:spLocks noGrp="1"/>
          </p:cNvSpPr>
          <p:nvPr>
            <p:ph type="body" idx="1"/>
          </p:nvPr>
        </p:nvSpPr>
        <p:spPr>
          <a:xfrm>
            <a:off x="628649" y="1007706"/>
            <a:ext cx="10515600" cy="4692419"/>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Clr>
                <a:schemeClr val="dk1"/>
              </a:buClr>
              <a:buSzPct val="39285"/>
              <a:buFont typeface="Arial"/>
              <a:buNone/>
            </a:pPr>
            <a:r>
              <a:rPr lang="fi-FI" sz="2000" b="1" dirty="0">
                <a:solidFill>
                  <a:schemeClr val="tx1"/>
                </a:solidFill>
              </a:rPr>
              <a:t>5. O seu sítio tem conteúdos úteis, relevantes e centrados no utilizador</a:t>
            </a:r>
            <a:endParaRPr sz="2000" b="1" dirty="0">
              <a:solidFill>
                <a:schemeClr val="tx1"/>
              </a:solidFill>
            </a:endParaRPr>
          </a:p>
          <a:p>
            <a:pPr marL="457200" lvl="0" indent="-353060" algn="l" rtl="0">
              <a:lnSpc>
                <a:spcPct val="100000"/>
              </a:lnSpc>
              <a:spcBef>
                <a:spcPts val="1000"/>
              </a:spcBef>
              <a:spcAft>
                <a:spcPts val="0"/>
              </a:spcAft>
              <a:buClr>
                <a:schemeClr val="accent2"/>
              </a:buClr>
              <a:buSzPct val="100000"/>
              <a:buChar char="●"/>
            </a:pPr>
            <a:r>
              <a:rPr lang="fi-FI" sz="2000" dirty="0">
                <a:solidFill>
                  <a:schemeClr val="tx1"/>
                </a:solidFill>
              </a:rPr>
              <a:t>Centrar-se no utilizador e não na empresa. </a:t>
            </a:r>
            <a:endParaRPr sz="2000" dirty="0">
              <a:solidFill>
                <a:schemeClr val="tx1"/>
              </a:solidFill>
            </a:endParaRPr>
          </a:p>
          <a:p>
            <a:pPr marL="457200" lvl="0" indent="-353060" algn="l" rtl="0">
              <a:lnSpc>
                <a:spcPct val="100000"/>
              </a:lnSpc>
              <a:spcBef>
                <a:spcPts val="0"/>
              </a:spcBef>
              <a:spcAft>
                <a:spcPts val="0"/>
              </a:spcAft>
              <a:buClr>
                <a:schemeClr val="accent2"/>
              </a:buClr>
              <a:buSzPct val="100000"/>
              <a:buChar char="●"/>
            </a:pPr>
            <a:r>
              <a:rPr lang="fi-FI" sz="2000" dirty="0">
                <a:solidFill>
                  <a:schemeClr val="tx1"/>
                </a:solidFill>
              </a:rPr>
              <a:t>Compreender o utilizador e o seu comportamento: um bom conteúdo ajuda os utilizadores a atingir os seus objetivos → oferecer conteúdos diferentes no momento certo do percurso do cliente, tendo sempre em mente os objetivos da empresa. </a:t>
            </a:r>
            <a:endParaRPr sz="2000" dirty="0">
              <a:solidFill>
                <a:schemeClr val="tx1"/>
              </a:solidFill>
            </a:endParaRPr>
          </a:p>
          <a:p>
            <a:pPr marL="0" lvl="0" indent="0" algn="l" rtl="0">
              <a:spcBef>
                <a:spcPts val="1000"/>
              </a:spcBef>
              <a:spcAft>
                <a:spcPts val="0"/>
              </a:spcAft>
              <a:buClr>
                <a:schemeClr val="dk1"/>
              </a:buClr>
              <a:buSzPct val="39285"/>
              <a:buFont typeface="Arial"/>
              <a:buNone/>
            </a:pPr>
            <a:endParaRPr sz="2000" dirty="0">
              <a:solidFill>
                <a:schemeClr val="tx1"/>
              </a:solidFill>
            </a:endParaRPr>
          </a:p>
          <a:p>
            <a:pPr marL="0" lvl="0" indent="0" algn="l" rtl="0">
              <a:spcBef>
                <a:spcPts val="1000"/>
              </a:spcBef>
              <a:spcAft>
                <a:spcPts val="0"/>
              </a:spcAft>
              <a:buClr>
                <a:schemeClr val="dk1"/>
              </a:buClr>
              <a:buSzPct val="39285"/>
              <a:buFont typeface="Arial"/>
              <a:buNone/>
            </a:pPr>
            <a:r>
              <a:rPr lang="fi-FI" sz="2000" b="1" dirty="0">
                <a:solidFill>
                  <a:schemeClr val="tx1"/>
                </a:solidFill>
              </a:rPr>
              <a:t>6. O seu sítio é compatível com dispositivos móveis (ou melhor, foi concebido para dispositivos móveis em primeiro lugar)</a:t>
            </a:r>
            <a:endParaRPr sz="2000" b="1" dirty="0">
              <a:solidFill>
                <a:schemeClr val="tx1"/>
              </a:solidFill>
            </a:endParaRPr>
          </a:p>
          <a:p>
            <a:pPr marL="457200" lvl="0" indent="-353060" algn="l" rtl="0">
              <a:lnSpc>
                <a:spcPct val="100000"/>
              </a:lnSpc>
              <a:spcBef>
                <a:spcPts val="1000"/>
              </a:spcBef>
              <a:spcAft>
                <a:spcPts val="0"/>
              </a:spcAft>
              <a:buClr>
                <a:schemeClr val="accent2"/>
              </a:buClr>
              <a:buSzPct val="100000"/>
              <a:buChar char="●"/>
            </a:pPr>
            <a:r>
              <a:rPr lang="fi-FI" sz="2000" dirty="0">
                <a:solidFill>
                  <a:schemeClr val="tx1"/>
                </a:solidFill>
              </a:rPr>
              <a:t>Nos últimos dois anos, o tráfego móvel tem vindo a crescer continuamente. </a:t>
            </a:r>
            <a:endParaRPr sz="2000" dirty="0">
              <a:solidFill>
                <a:schemeClr val="tx1"/>
              </a:solidFill>
            </a:endParaRPr>
          </a:p>
          <a:p>
            <a:pPr marL="457200" lvl="0" indent="-353060" algn="l" rtl="0">
              <a:lnSpc>
                <a:spcPct val="100000"/>
              </a:lnSpc>
              <a:spcBef>
                <a:spcPts val="0"/>
              </a:spcBef>
              <a:spcAft>
                <a:spcPts val="0"/>
              </a:spcAft>
              <a:buClr>
                <a:schemeClr val="accent2"/>
              </a:buClr>
              <a:buSzPct val="100000"/>
              <a:buChar char="●"/>
            </a:pPr>
            <a:r>
              <a:rPr lang="fi-FI" sz="2000" dirty="0">
                <a:solidFill>
                  <a:schemeClr val="tx1"/>
                </a:solidFill>
              </a:rPr>
              <a:t>A prioridade aos dispositivos móveis não é um conceito novo, mas a maioria dos sítios ainda está a ser desenvolvida com base no ambiente de trabalho. </a:t>
            </a:r>
            <a:endParaRPr sz="2000" dirty="0">
              <a:solidFill>
                <a:schemeClr val="tx1"/>
              </a:solidFill>
            </a:endParaRPr>
          </a:p>
          <a:p>
            <a:pPr marL="457200" lvl="0" indent="-353060" algn="l" rtl="0">
              <a:lnSpc>
                <a:spcPct val="100000"/>
              </a:lnSpc>
              <a:spcBef>
                <a:spcPts val="0"/>
              </a:spcBef>
              <a:spcAft>
                <a:spcPts val="0"/>
              </a:spcAft>
              <a:buClr>
                <a:schemeClr val="accent2"/>
              </a:buClr>
              <a:buSzPct val="100000"/>
              <a:buChar char="●"/>
            </a:pPr>
            <a:r>
              <a:rPr lang="fi-FI" sz="2000" dirty="0">
                <a:solidFill>
                  <a:schemeClr val="tx1"/>
                </a:solidFill>
              </a:rPr>
              <a:t>A adoção de uma mentalidade mobile-first ajuda-o a concentrar-se nas tarefas que os utilizadores devem poder realizar no seu sítio móvel.</a:t>
            </a:r>
            <a:endParaRPr sz="2000" dirty="0">
              <a:solidFill>
                <a:schemeClr val="tx1"/>
              </a:solidFill>
            </a:endParaRPr>
          </a:p>
          <a:p>
            <a:pPr marL="457200" lvl="0" indent="-353060" algn="l" rtl="0">
              <a:lnSpc>
                <a:spcPct val="100000"/>
              </a:lnSpc>
              <a:spcBef>
                <a:spcPts val="0"/>
              </a:spcBef>
              <a:spcAft>
                <a:spcPts val="0"/>
              </a:spcAft>
              <a:buClr>
                <a:schemeClr val="accent2"/>
              </a:buClr>
              <a:buSzPct val="100000"/>
              <a:buChar char="●"/>
            </a:pPr>
            <a:r>
              <a:rPr lang="fi-FI" sz="2000" dirty="0">
                <a:solidFill>
                  <a:schemeClr val="tx1"/>
                </a:solidFill>
              </a:rPr>
              <a:t>Ajuda a criar um design minimalista e totalmente orientado → Menos é mais! </a:t>
            </a:r>
            <a:endParaRPr sz="2000" dirty="0">
              <a:solidFill>
                <a:schemeClr val="tx1"/>
              </a:solidFill>
            </a:endParaRPr>
          </a:p>
        </p:txBody>
      </p:sp>
      <p:sp>
        <p:nvSpPr>
          <p:cNvPr id="4" name="Google Shape;210;p10">
            <a:extLst>
              <a:ext uri="{FF2B5EF4-FFF2-40B4-BE49-F238E27FC236}">
                <a16:creationId xmlns:a16="http://schemas.microsoft.com/office/drawing/2014/main" id="{14B8F965-8F81-13C2-5FAD-E60E7B9E67F8}"/>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err="1"/>
              <a:t>Melhores</a:t>
            </a:r>
            <a:r>
              <a:rPr lang="en-US" sz="2400" dirty="0"/>
              <a:t> </a:t>
            </a:r>
            <a:r>
              <a:rPr lang="en-US" sz="2400" dirty="0" err="1"/>
              <a:t>práticas</a:t>
            </a:r>
            <a:r>
              <a:rPr lang="en-US" sz="2400" dirty="0"/>
              <a:t> para um </a:t>
            </a:r>
            <a:r>
              <a:rPr lang="en-US" sz="2400" dirty="0" err="1"/>
              <a:t>bom</a:t>
            </a:r>
            <a:r>
              <a:rPr lang="en-US" sz="2400" dirty="0"/>
              <a:t> website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8" name="Google Shape;328;g249cfa4474c_0_0"/>
          <p:cNvSpPr txBox="1">
            <a:spLocks noGrp="1"/>
          </p:cNvSpPr>
          <p:nvPr>
            <p:ph type="body" idx="1"/>
          </p:nvPr>
        </p:nvSpPr>
        <p:spPr>
          <a:xfrm>
            <a:off x="628649" y="1228721"/>
            <a:ext cx="10515600" cy="4622010"/>
          </a:xfrm>
          <a:prstGeom prst="rect">
            <a:avLst/>
          </a:prstGeom>
        </p:spPr>
        <p:txBody>
          <a:bodyPr spcFirstLastPara="1" wrap="square" lIns="91425" tIns="45700" rIns="91425" bIns="45700" anchor="t" anchorCtr="0">
            <a:noAutofit/>
          </a:bodyPr>
          <a:lstStyle/>
          <a:p>
            <a:pPr marL="393700" lvl="0" indent="-342900" algn="l" rtl="0">
              <a:lnSpc>
                <a:spcPts val="2800"/>
              </a:lnSpc>
              <a:spcBef>
                <a:spcPts val="1000"/>
              </a:spcBef>
              <a:spcAft>
                <a:spcPts val="0"/>
              </a:spcAft>
              <a:buSzPts val="2800"/>
              <a:buFont typeface="Arial" panose="020B0604020202020204" pitchFamily="34" charset="0"/>
              <a:buChar char="•"/>
            </a:pPr>
            <a:r>
              <a:rPr lang="fi-FI" sz="2000" dirty="0"/>
              <a:t>Um bom sítio Web é eficaz</a:t>
            </a:r>
            <a:endParaRPr sz="2000" dirty="0"/>
          </a:p>
          <a:p>
            <a:pPr marL="876300" lvl="1" indent="-342900" algn="l" rtl="0">
              <a:lnSpc>
                <a:spcPts val="2800"/>
              </a:lnSpc>
              <a:spcBef>
                <a:spcPts val="0"/>
              </a:spcBef>
              <a:spcAft>
                <a:spcPts val="0"/>
              </a:spcAft>
              <a:buSzPts val="2400"/>
              <a:buFont typeface="Arial" panose="020B0604020202020204" pitchFamily="34" charset="0"/>
              <a:buChar char="•"/>
            </a:pPr>
            <a:r>
              <a:rPr lang="fi-FI" sz="2000" dirty="0"/>
              <a:t>um sítio Web é eficaz quando contribui para os objetivos da organização</a:t>
            </a:r>
            <a:endParaRPr sz="2000" dirty="0"/>
          </a:p>
          <a:p>
            <a:pPr marL="876300" lvl="1" indent="-342900" algn="l" rtl="0">
              <a:lnSpc>
                <a:spcPts val="2800"/>
              </a:lnSpc>
              <a:spcBef>
                <a:spcPts val="0"/>
              </a:spcBef>
              <a:spcAft>
                <a:spcPts val="0"/>
              </a:spcAft>
              <a:buSzPts val="2400"/>
              <a:buFont typeface="Arial" panose="020B0604020202020204" pitchFamily="34" charset="0"/>
              <a:buChar char="•"/>
            </a:pPr>
            <a:r>
              <a:rPr lang="fi-FI" sz="2000" dirty="0"/>
              <a:t>o objetivo principal é a conversão (ver aula 3)</a:t>
            </a:r>
            <a:endParaRPr sz="2000" dirty="0"/>
          </a:p>
          <a:p>
            <a:pPr marL="876300" lvl="1" indent="-342900" algn="l" rtl="0">
              <a:lnSpc>
                <a:spcPts val="2800"/>
              </a:lnSpc>
              <a:spcBef>
                <a:spcPts val="0"/>
              </a:spcBef>
              <a:spcAft>
                <a:spcPts val="0"/>
              </a:spcAft>
              <a:buSzPts val="2400"/>
              <a:buFont typeface="Arial" panose="020B0604020202020204" pitchFamily="34" charset="0"/>
              <a:buChar char="•"/>
            </a:pPr>
            <a:r>
              <a:rPr lang="fi-FI" sz="2000" dirty="0"/>
              <a:t>uma experiência positiva do cliente no sítio Web é a chave para uma conversão bem sucedida</a:t>
            </a:r>
            <a:endParaRPr sz="2000" dirty="0"/>
          </a:p>
          <a:p>
            <a:pPr marL="393700" lvl="0" indent="-342900" algn="l" rtl="0">
              <a:lnSpc>
                <a:spcPts val="2800"/>
              </a:lnSpc>
              <a:spcBef>
                <a:spcPts val="0"/>
              </a:spcBef>
              <a:spcAft>
                <a:spcPts val="0"/>
              </a:spcAft>
              <a:buSzPts val="2800"/>
              <a:buFont typeface="Arial" panose="020B0604020202020204" pitchFamily="34" charset="0"/>
              <a:buChar char="•"/>
            </a:pPr>
            <a:endParaRPr lang="fi-FI" sz="2000" dirty="0"/>
          </a:p>
          <a:p>
            <a:pPr marL="393700" lvl="0" indent="-342900" algn="l" rtl="0">
              <a:lnSpc>
                <a:spcPts val="2800"/>
              </a:lnSpc>
              <a:spcBef>
                <a:spcPts val="0"/>
              </a:spcBef>
              <a:spcAft>
                <a:spcPts val="0"/>
              </a:spcAft>
              <a:buSzPts val="2800"/>
              <a:buFont typeface="Arial" panose="020B0604020202020204" pitchFamily="34" charset="0"/>
              <a:buChar char="•"/>
            </a:pPr>
            <a:r>
              <a:rPr lang="fi-FI" sz="2000" dirty="0"/>
              <a:t>Um bom sítio Web é de fácil utilização</a:t>
            </a:r>
            <a:endParaRPr sz="2000" dirty="0"/>
          </a:p>
          <a:p>
            <a:pPr marL="876300" lvl="1" indent="-342900" algn="l" rtl="0">
              <a:lnSpc>
                <a:spcPts val="2800"/>
              </a:lnSpc>
              <a:spcBef>
                <a:spcPts val="0"/>
              </a:spcBef>
              <a:spcAft>
                <a:spcPts val="0"/>
              </a:spcAft>
              <a:buSzPts val="2400"/>
              <a:buFont typeface="Arial" panose="020B0604020202020204" pitchFamily="34" charset="0"/>
              <a:buChar char="•"/>
            </a:pPr>
            <a:r>
              <a:rPr lang="fi-FI" sz="2000" dirty="0"/>
              <a:t>para conseguir uma experiência positiva para o cliente, a conceção e a estrutura do sítio Web devem ser de fácil utilização </a:t>
            </a:r>
            <a:endParaRPr sz="2000" dirty="0"/>
          </a:p>
          <a:p>
            <a:pPr marL="876300" lvl="1" indent="-342900" algn="l" rtl="0">
              <a:lnSpc>
                <a:spcPts val="2800"/>
              </a:lnSpc>
              <a:spcBef>
                <a:spcPts val="0"/>
              </a:spcBef>
              <a:spcAft>
                <a:spcPts val="0"/>
              </a:spcAft>
              <a:buSzPts val="2400"/>
              <a:buFont typeface="Arial" panose="020B0604020202020204" pitchFamily="34" charset="0"/>
              <a:buChar char="•"/>
            </a:pPr>
            <a:r>
              <a:rPr lang="fi-FI" sz="2000" dirty="0"/>
              <a:t>a experiência global do visitante que interage com um sítio Web, que deve ser fácil e agradável </a:t>
            </a:r>
            <a:endParaRPr sz="2000" dirty="0"/>
          </a:p>
          <a:p>
            <a:pPr marL="876300" lvl="1" indent="-342900" algn="l" rtl="0">
              <a:lnSpc>
                <a:spcPts val="2800"/>
              </a:lnSpc>
              <a:spcBef>
                <a:spcPts val="0"/>
              </a:spcBef>
              <a:spcAft>
                <a:spcPts val="0"/>
              </a:spcAft>
              <a:buSzPts val="2400"/>
              <a:buFont typeface="Arial" panose="020B0604020202020204" pitchFamily="34" charset="0"/>
              <a:buChar char="•"/>
            </a:pPr>
            <a:r>
              <a:rPr lang="fi-FI" sz="2000" dirty="0"/>
              <a:t>a experiência do utilizador é a chave para a facilidade de utilização (ver aula 4)</a:t>
            </a:r>
            <a:endParaRPr sz="2000" dirty="0"/>
          </a:p>
        </p:txBody>
      </p:sp>
      <p:sp>
        <p:nvSpPr>
          <p:cNvPr id="4" name="Google Shape;210;p10">
            <a:extLst>
              <a:ext uri="{FF2B5EF4-FFF2-40B4-BE49-F238E27FC236}">
                <a16:creationId xmlns:a16="http://schemas.microsoft.com/office/drawing/2014/main" id="{6C71995B-2C32-CDF4-CBEB-A02AF1E46259}"/>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err="1"/>
              <a:t>Melhores</a:t>
            </a:r>
            <a:r>
              <a:rPr lang="en-US" sz="2400" dirty="0"/>
              <a:t> </a:t>
            </a:r>
            <a:r>
              <a:rPr lang="en-US" sz="2400" dirty="0" err="1"/>
              <a:t>práticas</a:t>
            </a:r>
            <a:r>
              <a:rPr lang="en-US" sz="2400" dirty="0"/>
              <a:t> para um </a:t>
            </a:r>
            <a:r>
              <a:rPr lang="en-US" sz="2400" dirty="0" err="1"/>
              <a:t>bom</a:t>
            </a:r>
            <a:r>
              <a:rPr lang="en-US" sz="2400" dirty="0"/>
              <a:t> website </a:t>
            </a:r>
            <a:r>
              <a:rPr lang="en-US" sz="2400" dirty="0" err="1"/>
              <a:t>em</a:t>
            </a:r>
            <a:r>
              <a:rPr lang="en-US" sz="2400" dirty="0"/>
              <a:t> </a:t>
            </a:r>
            <a:r>
              <a:rPr lang="en-US" sz="2400" dirty="0" err="1"/>
              <a:t>poucas</a:t>
            </a:r>
            <a:r>
              <a:rPr lang="en-US" sz="2400" dirty="0"/>
              <a:t> </a:t>
            </a:r>
            <a:r>
              <a:rPr lang="en-US" sz="2400" dirty="0" err="1"/>
              <a:t>palavras</a:t>
            </a:r>
            <a:endParaRPr lang="en-US" sz="24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31"/>
          <p:cNvSpPr txBox="1">
            <a:spLocks noGrp="1"/>
          </p:cNvSpPr>
          <p:nvPr>
            <p:ph type="body" idx="1"/>
          </p:nvPr>
        </p:nvSpPr>
        <p:spPr>
          <a:xfrm>
            <a:off x="1120777" y="417327"/>
            <a:ext cx="8818738"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sz="2400" dirty="0"/>
              <a:t>Atividade na sala de aula</a:t>
            </a:r>
            <a:endParaRPr sz="2400" dirty="0"/>
          </a:p>
        </p:txBody>
      </p:sp>
      <p:sp>
        <p:nvSpPr>
          <p:cNvPr id="334" name="Google Shape;334;p31"/>
          <p:cNvSpPr txBox="1">
            <a:spLocks noGrp="1"/>
          </p:cNvSpPr>
          <p:nvPr>
            <p:ph type="body" idx="2"/>
          </p:nvPr>
        </p:nvSpPr>
        <p:spPr>
          <a:xfrm>
            <a:off x="1120777" y="1179730"/>
            <a:ext cx="9601992" cy="4659095"/>
          </a:xfrm>
          <a:prstGeom prst="rect">
            <a:avLst/>
          </a:prstGeom>
          <a:noFill/>
          <a:ln>
            <a:noFill/>
          </a:ln>
        </p:spPr>
        <p:txBody>
          <a:bodyPr spcFirstLastPara="1" wrap="square" lIns="91425" tIns="45700" rIns="91425" bIns="45700" anchor="t" anchorCtr="0">
            <a:noAutofit/>
          </a:bodyPr>
          <a:lstStyle/>
          <a:p>
            <a:pPr marL="514350" lvl="0" indent="-482600" algn="l" rtl="0">
              <a:lnSpc>
                <a:spcPct val="110000"/>
              </a:lnSpc>
              <a:spcBef>
                <a:spcPts val="0"/>
              </a:spcBef>
              <a:spcAft>
                <a:spcPts val="0"/>
              </a:spcAft>
              <a:buClr>
                <a:srgbClr val="ED7D31"/>
              </a:buClr>
              <a:buSzPts val="2140"/>
              <a:buFont typeface="Calibri"/>
              <a:buAutoNum type="arabicPeriod"/>
            </a:pPr>
            <a:r>
              <a:rPr lang="fi-FI" dirty="0"/>
              <a:t>Formar equipas de 3-4 alunos</a:t>
            </a:r>
            <a:endParaRPr dirty="0"/>
          </a:p>
          <a:p>
            <a:pPr marL="514350" lvl="0" indent="-482600" algn="l" rtl="0">
              <a:lnSpc>
                <a:spcPct val="110000"/>
              </a:lnSpc>
              <a:spcBef>
                <a:spcPts val="1000"/>
              </a:spcBef>
              <a:spcAft>
                <a:spcPts val="0"/>
              </a:spcAft>
              <a:buClr>
                <a:srgbClr val="ED7D31"/>
              </a:buClr>
              <a:buSzPts val="2140"/>
              <a:buFont typeface="Calibri"/>
              <a:buAutoNum type="arabicPeriod"/>
            </a:pPr>
            <a:r>
              <a:rPr lang="fi-FI" dirty="0"/>
              <a:t>Encontre e analise 2 sítios Web de empresas diferentes</a:t>
            </a:r>
            <a:endParaRPr dirty="0"/>
          </a:p>
          <a:p>
            <a:pPr marL="514350" lvl="0" indent="-482600" algn="l" rtl="0">
              <a:lnSpc>
                <a:spcPct val="110000"/>
              </a:lnSpc>
              <a:spcBef>
                <a:spcPts val="1000"/>
              </a:spcBef>
              <a:spcAft>
                <a:spcPts val="0"/>
              </a:spcAft>
              <a:buClr>
                <a:srgbClr val="ED7D31"/>
              </a:buClr>
              <a:buSzPts val="2140"/>
              <a:buFont typeface="Calibri"/>
              <a:buAutoNum type="arabicPeriod"/>
            </a:pPr>
            <a:r>
              <a:rPr lang="fi-FI" dirty="0"/>
              <a:t>Discuta com a sua equipa e crie uma apresentação em PowerPoint que inclua</a:t>
            </a:r>
            <a:endParaRPr dirty="0"/>
          </a:p>
          <a:p>
            <a:pPr marL="685800" lvl="1" indent="-196850" algn="l" rtl="0">
              <a:lnSpc>
                <a:spcPct val="110000"/>
              </a:lnSpc>
              <a:spcBef>
                <a:spcPts val="0"/>
              </a:spcBef>
              <a:spcAft>
                <a:spcPts val="0"/>
              </a:spcAft>
              <a:buClr>
                <a:srgbClr val="ED7D31"/>
              </a:buClr>
              <a:buSzPts val="2800"/>
              <a:buChar char="•"/>
            </a:pPr>
            <a:r>
              <a:rPr lang="fi-FI" sz="2000" dirty="0"/>
              <a:t> Porque é que o sítio Web é bom? </a:t>
            </a:r>
            <a:endParaRPr sz="2000" dirty="0"/>
          </a:p>
          <a:p>
            <a:pPr marL="685800" lvl="1" indent="-196850" algn="l" rtl="0">
              <a:lnSpc>
                <a:spcPct val="110000"/>
              </a:lnSpc>
              <a:spcBef>
                <a:spcPts val="0"/>
              </a:spcBef>
              <a:spcAft>
                <a:spcPts val="0"/>
              </a:spcAft>
              <a:buClr>
                <a:srgbClr val="ED7D31"/>
              </a:buClr>
              <a:buSzPts val="2800"/>
              <a:buChar char="•"/>
            </a:pPr>
            <a:r>
              <a:rPr lang="fi-FI" sz="2000" dirty="0"/>
              <a:t> Porque é que o sítio Web é mau? </a:t>
            </a:r>
            <a:endParaRPr sz="2000" dirty="0"/>
          </a:p>
          <a:p>
            <a:pPr marL="685800" lvl="1" indent="-196850" algn="l" rtl="0">
              <a:lnSpc>
                <a:spcPct val="110000"/>
              </a:lnSpc>
              <a:spcBef>
                <a:spcPts val="0"/>
              </a:spcBef>
              <a:spcAft>
                <a:spcPts val="0"/>
              </a:spcAft>
              <a:buClr>
                <a:srgbClr val="ED7D31"/>
              </a:buClr>
              <a:buSzPts val="2800"/>
              <a:buChar char="•"/>
            </a:pPr>
            <a:r>
              <a:rPr lang="fi-FI" sz="2000" dirty="0"/>
              <a:t> Como é que chegou a essa conclusão?</a:t>
            </a:r>
            <a:endParaRPr sz="2000" dirty="0"/>
          </a:p>
          <a:p>
            <a:pPr marL="685800" lvl="1" indent="-196850" algn="l" rtl="0">
              <a:lnSpc>
                <a:spcPct val="110000"/>
              </a:lnSpc>
              <a:spcBef>
                <a:spcPts val="0"/>
              </a:spcBef>
              <a:spcAft>
                <a:spcPts val="0"/>
              </a:spcAft>
              <a:buClr>
                <a:srgbClr val="ED7D31"/>
              </a:buClr>
              <a:buSzPts val="2800"/>
              <a:buChar char="•"/>
            </a:pPr>
            <a:r>
              <a:rPr lang="fi-FI" sz="2000" dirty="0"/>
              <a:t> Para onde se olha para chegar a esta conclusão?</a:t>
            </a:r>
            <a:endParaRPr sz="2000" dirty="0"/>
          </a:p>
          <a:p>
            <a:pPr marL="514350" lvl="0" indent="-482600" algn="l" rtl="0">
              <a:lnSpc>
                <a:spcPct val="110000"/>
              </a:lnSpc>
              <a:spcBef>
                <a:spcPts val="1000"/>
              </a:spcBef>
              <a:spcAft>
                <a:spcPts val="0"/>
              </a:spcAft>
              <a:buClr>
                <a:srgbClr val="ED7D31"/>
              </a:buClr>
              <a:buSzPts val="2140"/>
              <a:buFont typeface="Calibri"/>
              <a:buAutoNum type="arabicPeriod"/>
            </a:pPr>
            <a:r>
              <a:rPr lang="fi-FI" dirty="0"/>
              <a:t>Apresente as suas conclusões na aula</a:t>
            </a:r>
            <a:endParaRPr dirty="0"/>
          </a:p>
          <a:p>
            <a:pPr marL="514350" lvl="0" indent="-482600" algn="l" rtl="0">
              <a:lnSpc>
                <a:spcPct val="110000"/>
              </a:lnSpc>
              <a:spcBef>
                <a:spcPts val="1000"/>
              </a:spcBef>
              <a:spcAft>
                <a:spcPts val="0"/>
              </a:spcAft>
              <a:buClr>
                <a:srgbClr val="ED7D31"/>
              </a:buClr>
              <a:buSzPts val="2140"/>
              <a:buFont typeface="Calibri"/>
              <a:buAutoNum type="arabicPeriod"/>
            </a:pPr>
            <a:r>
              <a:rPr lang="fi-FI" dirty="0"/>
              <a:t>Utilize 30 minutos para a análise, um total de 10 minutos para a apresentação, dos quais 5 minutos são utilizados para apresentar as suas conclusões à turma e 5 minutos para debater a sua apresentação.</a:t>
            </a: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g2467f7231bf_0_44"/>
          <p:cNvSpPr txBox="1">
            <a:spLocks noGrp="1"/>
          </p:cNvSpPr>
          <p:nvPr>
            <p:ph type="ctrTitle" idx="4294967295"/>
          </p:nvPr>
        </p:nvSpPr>
        <p:spPr>
          <a:xfrm>
            <a:off x="1524000" y="2814488"/>
            <a:ext cx="9144000" cy="633300"/>
          </a:xfrm>
          <a:prstGeom prst="rect">
            <a:avLst/>
          </a:prstGeom>
          <a:noFill/>
          <a:ln>
            <a:noFill/>
          </a:ln>
        </p:spPr>
        <p:txBody>
          <a:bodyPr spcFirstLastPara="1" wrap="square" lIns="91425" tIns="45700" rIns="91425" bIns="45700" anchor="b" anchorCtr="0">
            <a:normAutofit fontScale="90000"/>
          </a:bodyPr>
          <a:lstStyle/>
          <a:p>
            <a:pPr marL="0" marR="0" lvl="0" indent="0" algn="ctr" rtl="0">
              <a:lnSpc>
                <a:spcPct val="90000"/>
              </a:lnSpc>
              <a:spcBef>
                <a:spcPts val="0"/>
              </a:spcBef>
              <a:spcAft>
                <a:spcPts val="0"/>
              </a:spcAft>
              <a:buClr>
                <a:schemeClr val="dk1"/>
              </a:buClr>
              <a:buSzPct val="151515"/>
              <a:buFont typeface="Calibri"/>
              <a:buNone/>
            </a:pPr>
            <a:r>
              <a:rPr lang="fi-FI" sz="4400" b="1" i="0" u="none" strike="noStrike" cap="none">
                <a:solidFill>
                  <a:srgbClr val="161249"/>
                </a:solidFill>
                <a:latin typeface="Arial"/>
                <a:ea typeface="Arial"/>
                <a:cs typeface="Arial"/>
                <a:sym typeface="Arial"/>
              </a:rPr>
              <a:t>Como criar o seu sítio Web?</a:t>
            </a:r>
            <a:endParaRPr sz="3600" b="0" i="0" u="none" strike="noStrike" cap="none">
              <a:solidFill>
                <a:srgbClr val="16124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5" name="Google Shape;345;g2179d13a553_0_0"/>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normAutofit/>
          </a:bodyPr>
          <a:lstStyle/>
          <a:p>
            <a:pPr lvl="0" indent="-457200" algn="l" rtl="0">
              <a:lnSpc>
                <a:spcPct val="150000"/>
              </a:lnSpc>
              <a:spcBef>
                <a:spcPts val="0"/>
              </a:spcBef>
              <a:spcAft>
                <a:spcPts val="0"/>
              </a:spcAft>
              <a:buClr>
                <a:srgbClr val="ED7D31"/>
              </a:buClr>
              <a:buSzPts val="4200"/>
              <a:buFont typeface="Arial" panose="020B0604020202020204" pitchFamily="34" charset="0"/>
              <a:buChar char="•"/>
            </a:pPr>
            <a:r>
              <a:rPr lang="fi-FI" dirty="0"/>
              <a:t> </a:t>
            </a:r>
            <a:r>
              <a:rPr lang="fi-FI" sz="2000" dirty="0"/>
              <a:t>Um nome de domínio</a:t>
            </a:r>
            <a:endParaRPr sz="2000" dirty="0"/>
          </a:p>
          <a:p>
            <a:pPr marL="342900" lvl="0" indent="-342900" algn="l" rtl="0">
              <a:lnSpc>
                <a:spcPct val="150000"/>
              </a:lnSpc>
              <a:spcBef>
                <a:spcPts val="1000"/>
              </a:spcBef>
              <a:spcAft>
                <a:spcPts val="0"/>
              </a:spcAft>
              <a:buClr>
                <a:srgbClr val="ED7D31"/>
              </a:buClr>
              <a:buSzPts val="4200"/>
              <a:buFont typeface="Arial" panose="020B0604020202020204" pitchFamily="34" charset="0"/>
              <a:buChar char="•"/>
            </a:pPr>
            <a:r>
              <a:rPr lang="fi-FI" sz="2000" dirty="0"/>
              <a:t> Um anfitrião Web</a:t>
            </a:r>
            <a:endParaRPr sz="2000" dirty="0"/>
          </a:p>
          <a:p>
            <a:pPr marL="342900" lvl="0" indent="-342900" algn="l" rtl="0">
              <a:lnSpc>
                <a:spcPct val="150000"/>
              </a:lnSpc>
              <a:spcBef>
                <a:spcPts val="1000"/>
              </a:spcBef>
              <a:spcAft>
                <a:spcPts val="0"/>
              </a:spcAft>
              <a:buClr>
                <a:srgbClr val="ED7D31"/>
              </a:buClr>
              <a:buSzPts val="4200"/>
              <a:buFont typeface="Arial" panose="020B0604020202020204" pitchFamily="34" charset="0"/>
              <a:buChar char="•"/>
            </a:pPr>
            <a:r>
              <a:rPr lang="fi-FI" sz="2000" dirty="0"/>
              <a:t> Uma plataforma de desenvolvimento web</a:t>
            </a:r>
            <a:endParaRPr sz="2000" dirty="0"/>
          </a:p>
        </p:txBody>
      </p:sp>
      <p:sp>
        <p:nvSpPr>
          <p:cNvPr id="4" name="Google Shape;210;p10">
            <a:extLst>
              <a:ext uri="{FF2B5EF4-FFF2-40B4-BE49-F238E27FC236}">
                <a16:creationId xmlns:a16="http://schemas.microsoft.com/office/drawing/2014/main" id="{EF341690-F334-06AF-2E60-A38C100352E5}"/>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err="1"/>
              <a:t>Necessita</a:t>
            </a:r>
            <a:r>
              <a:rPr lang="en-US" sz="2400" dirty="0"/>
              <a:t> de…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2" name="Google Shape;352;g2467f7231bf_0_1"/>
          <p:cNvSpPr txBox="1">
            <a:spLocks noGrp="1"/>
          </p:cNvSpPr>
          <p:nvPr>
            <p:ph type="body" idx="1"/>
          </p:nvPr>
        </p:nvSpPr>
        <p:spPr>
          <a:xfrm>
            <a:off x="628649" y="982657"/>
            <a:ext cx="10515600" cy="5555327"/>
          </a:xfrm>
          <a:prstGeom prst="rect">
            <a:avLst/>
          </a:prstGeom>
        </p:spPr>
        <p:txBody>
          <a:bodyPr spcFirstLastPara="1" wrap="square" lIns="91425" tIns="45700" rIns="91425" bIns="45700" anchor="t" anchorCtr="0">
            <a:spAutoFit/>
          </a:bodyPr>
          <a:lstStyle/>
          <a:p>
            <a:pPr marL="0" lvl="0" indent="0" algn="l" rtl="0">
              <a:lnSpc>
                <a:spcPts val="2800"/>
              </a:lnSpc>
              <a:spcBef>
                <a:spcPts val="1000"/>
              </a:spcBef>
              <a:spcAft>
                <a:spcPts val="0"/>
              </a:spcAft>
              <a:buClr>
                <a:schemeClr val="dk1"/>
              </a:buClr>
              <a:buSzPts val="1100"/>
              <a:buFont typeface="Arial"/>
              <a:buNone/>
            </a:pPr>
            <a:r>
              <a:rPr lang="fi-FI" sz="2000" b="1" dirty="0"/>
              <a:t>Passo 1: Selecionar e comprar o seu domínio</a:t>
            </a:r>
            <a:endParaRPr sz="2000" b="1" dirty="0"/>
          </a:p>
          <a:p>
            <a:pPr marL="457200" lvl="0" indent="-355600" algn="l" rtl="0">
              <a:lnSpc>
                <a:spcPts val="2800"/>
              </a:lnSpc>
              <a:spcBef>
                <a:spcPts val="1000"/>
              </a:spcBef>
              <a:spcAft>
                <a:spcPts val="0"/>
              </a:spcAft>
              <a:buClr>
                <a:schemeClr val="accent2"/>
              </a:buClr>
              <a:buSzPts val="2000"/>
              <a:buChar char="●"/>
            </a:pPr>
            <a:r>
              <a:rPr lang="fi-FI" sz="2000" dirty="0"/>
              <a:t>O "nome de domínio" ou "endereço do sítio Web" é o que alguém escreve no seu navegador Web para aceder ao seu sítio Web</a:t>
            </a:r>
            <a:endParaRPr sz="2000" dirty="0"/>
          </a:p>
          <a:p>
            <a:pPr marL="457200" lvl="0" indent="0" algn="l" rtl="0">
              <a:lnSpc>
                <a:spcPts val="2800"/>
              </a:lnSpc>
              <a:spcBef>
                <a:spcPts val="1000"/>
              </a:spcBef>
              <a:spcAft>
                <a:spcPts val="0"/>
              </a:spcAft>
              <a:buNone/>
            </a:pPr>
            <a:endParaRPr sz="2000" dirty="0"/>
          </a:p>
          <a:p>
            <a:pPr marL="0" lvl="0" indent="0" algn="l" rtl="0">
              <a:lnSpc>
                <a:spcPts val="2800"/>
              </a:lnSpc>
              <a:spcBef>
                <a:spcPts val="1000"/>
              </a:spcBef>
              <a:spcAft>
                <a:spcPts val="0"/>
              </a:spcAft>
              <a:buClr>
                <a:schemeClr val="dk1"/>
              </a:buClr>
              <a:buSzPts val="1100"/>
              <a:buFont typeface="Arial"/>
              <a:buNone/>
            </a:pPr>
            <a:r>
              <a:rPr lang="fi-FI" sz="2000" b="1" dirty="0"/>
              <a:t>Passo 2: Selecionar a plataforma de construção de sítios Web (CMS)</a:t>
            </a:r>
            <a:endParaRPr sz="2000" b="1" dirty="0"/>
          </a:p>
          <a:p>
            <a:pPr marL="457200" lvl="0" indent="-355600" algn="l" rtl="0">
              <a:lnSpc>
                <a:spcPts val="2800"/>
              </a:lnSpc>
              <a:spcBef>
                <a:spcPts val="1000"/>
              </a:spcBef>
              <a:spcAft>
                <a:spcPts val="0"/>
              </a:spcAft>
              <a:buClr>
                <a:schemeClr val="accent2"/>
              </a:buClr>
              <a:buSzPts val="2000"/>
              <a:buChar char="●"/>
            </a:pPr>
            <a:r>
              <a:rPr lang="fi-FI" sz="2000" dirty="0"/>
              <a:t>WordPress, Wix, etc.</a:t>
            </a:r>
            <a:endParaRPr sz="2000" dirty="0"/>
          </a:p>
          <a:p>
            <a:pPr marL="457200" lvl="0" indent="0" algn="l" rtl="0">
              <a:lnSpc>
                <a:spcPts val="2800"/>
              </a:lnSpc>
              <a:spcBef>
                <a:spcPts val="1000"/>
              </a:spcBef>
              <a:spcAft>
                <a:spcPts val="0"/>
              </a:spcAft>
              <a:buNone/>
            </a:pPr>
            <a:endParaRPr sz="2000" dirty="0"/>
          </a:p>
          <a:p>
            <a:pPr marL="0" lvl="0" indent="0" algn="l" rtl="0">
              <a:lnSpc>
                <a:spcPts val="2800"/>
              </a:lnSpc>
              <a:spcBef>
                <a:spcPts val="1000"/>
              </a:spcBef>
              <a:spcAft>
                <a:spcPts val="0"/>
              </a:spcAft>
              <a:buClr>
                <a:schemeClr val="dk1"/>
              </a:buClr>
              <a:buSzPts val="1100"/>
              <a:buFont typeface="Arial"/>
              <a:buNone/>
            </a:pPr>
            <a:r>
              <a:rPr lang="fi-FI" sz="2000" b="1" dirty="0"/>
              <a:t>Etapa 3: Realizar uma pesquisa de palavras-chave</a:t>
            </a:r>
            <a:endParaRPr sz="2000" b="1" dirty="0"/>
          </a:p>
          <a:p>
            <a:pPr marL="457200" lvl="0" indent="-355600" algn="l" rtl="0">
              <a:lnSpc>
                <a:spcPts val="2800"/>
              </a:lnSpc>
              <a:spcBef>
                <a:spcPts val="1000"/>
              </a:spcBef>
              <a:spcAft>
                <a:spcPts val="0"/>
              </a:spcAft>
              <a:buClr>
                <a:schemeClr val="accent2"/>
              </a:buClr>
              <a:buSzPts val="2000"/>
              <a:buChar char="●"/>
            </a:pPr>
            <a:r>
              <a:rPr lang="fi-FI" sz="2000" dirty="0"/>
              <a:t>Quais são as palavras-chave mais importantes para a sua empresa? Como é que quer ser encontrado no Google?</a:t>
            </a:r>
            <a:endParaRPr sz="2000" dirty="0"/>
          </a:p>
          <a:p>
            <a:pPr marL="457200" lvl="0" indent="-355600" algn="l" rtl="0">
              <a:lnSpc>
                <a:spcPts val="2800"/>
              </a:lnSpc>
              <a:spcBef>
                <a:spcPts val="0"/>
              </a:spcBef>
              <a:spcAft>
                <a:spcPts val="0"/>
              </a:spcAft>
              <a:buClr>
                <a:schemeClr val="accent2"/>
              </a:buClr>
              <a:buSzPts val="2000"/>
              <a:buChar char="●"/>
            </a:pPr>
            <a:r>
              <a:rPr lang="fi-FI" sz="2000" dirty="0"/>
              <a:t>Utilizar o </a:t>
            </a:r>
            <a:r>
              <a:rPr lang="fi-FI" sz="2000" u="sng" dirty="0">
                <a:solidFill>
                  <a:schemeClr val="hlink"/>
                </a:solidFill>
                <a:hlinkClick r:id="rId3"/>
              </a:rPr>
              <a:t>planeador de palavras-chave do Google</a:t>
            </a:r>
            <a:endParaRPr sz="2000" dirty="0"/>
          </a:p>
          <a:p>
            <a:pPr marL="0" lvl="0" indent="0" algn="l" rtl="0">
              <a:lnSpc>
                <a:spcPts val="2800"/>
              </a:lnSpc>
              <a:spcBef>
                <a:spcPts val="1000"/>
              </a:spcBef>
              <a:spcAft>
                <a:spcPts val="0"/>
              </a:spcAft>
              <a:buNone/>
            </a:pPr>
            <a:endParaRPr sz="2000" dirty="0"/>
          </a:p>
        </p:txBody>
      </p:sp>
      <p:sp>
        <p:nvSpPr>
          <p:cNvPr id="2" name="Google Shape;210;p10">
            <a:extLst>
              <a:ext uri="{FF2B5EF4-FFF2-40B4-BE49-F238E27FC236}">
                <a16:creationId xmlns:a16="http://schemas.microsoft.com/office/drawing/2014/main" id="{9A605B1F-BFC8-B635-8D0A-18E478B41104}"/>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a:t>Como </a:t>
            </a:r>
            <a:r>
              <a:rPr lang="en-US" sz="2400" dirty="0" err="1"/>
              <a:t>construir</a:t>
            </a:r>
            <a:r>
              <a:rPr lang="en-US" sz="2400" dirty="0"/>
              <a:t> um website?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7"/>
        <p:cNvGrpSpPr/>
        <p:nvPr/>
      </p:nvGrpSpPr>
      <p:grpSpPr>
        <a:xfrm>
          <a:off x="0" y="0"/>
          <a:ext cx="0" cy="0"/>
          <a:chOff x="0" y="0"/>
          <a:chExt cx="0" cy="0"/>
        </a:xfrm>
      </p:grpSpPr>
      <p:sp>
        <p:nvSpPr>
          <p:cNvPr id="359" name="Google Shape;359;g2467f7231bf_0_10"/>
          <p:cNvSpPr txBox="1">
            <a:spLocks noGrp="1"/>
          </p:cNvSpPr>
          <p:nvPr>
            <p:ph type="body" idx="1"/>
          </p:nvPr>
        </p:nvSpPr>
        <p:spPr>
          <a:xfrm>
            <a:off x="628649" y="1182681"/>
            <a:ext cx="10515600" cy="4555053"/>
          </a:xfrm>
          <a:prstGeom prst="rect">
            <a:avLst/>
          </a:prstGeom>
        </p:spPr>
        <p:txBody>
          <a:bodyPr spcFirstLastPara="1" wrap="square" lIns="91425" tIns="45700" rIns="91425" bIns="45700" anchor="t" anchorCtr="0">
            <a:spAutoFit/>
          </a:bodyPr>
          <a:lstStyle/>
          <a:p>
            <a:pPr marL="0" lvl="0" indent="0" algn="l" rtl="0">
              <a:lnSpc>
                <a:spcPts val="2800"/>
              </a:lnSpc>
              <a:spcBef>
                <a:spcPts val="1000"/>
              </a:spcBef>
              <a:spcAft>
                <a:spcPts val="0"/>
              </a:spcAft>
              <a:buClr>
                <a:schemeClr val="dk1"/>
              </a:buClr>
              <a:buSzPts val="1100"/>
              <a:buFont typeface="Arial"/>
              <a:buNone/>
            </a:pPr>
            <a:r>
              <a:rPr lang="fi-FI" sz="2000" b="1" dirty="0"/>
              <a:t>Etapa 4: Conceber o esquema e a navegação</a:t>
            </a:r>
            <a:endParaRPr sz="2000" b="1" dirty="0"/>
          </a:p>
          <a:p>
            <a:pPr marL="457200" lvl="0" indent="-355600" algn="l" rtl="0">
              <a:lnSpc>
                <a:spcPts val="2800"/>
              </a:lnSpc>
              <a:spcBef>
                <a:spcPts val="1000"/>
              </a:spcBef>
              <a:spcAft>
                <a:spcPts val="600"/>
              </a:spcAft>
              <a:buClr>
                <a:schemeClr val="accent2"/>
              </a:buClr>
              <a:buSzPts val="2000"/>
              <a:buChar char="●"/>
            </a:pPr>
            <a:r>
              <a:rPr lang="fi-FI" sz="2000" dirty="0"/>
              <a:t>Para quem está a conceber o sítio? Quem são os seus clientes?</a:t>
            </a:r>
            <a:endParaRPr sz="2000" dirty="0"/>
          </a:p>
          <a:p>
            <a:pPr marL="457200" lvl="0" indent="-355600" algn="l" rtl="0">
              <a:lnSpc>
                <a:spcPts val="2800"/>
              </a:lnSpc>
              <a:spcBef>
                <a:spcPts val="0"/>
              </a:spcBef>
              <a:spcAft>
                <a:spcPts val="600"/>
              </a:spcAft>
              <a:buClr>
                <a:schemeClr val="accent2"/>
              </a:buClr>
              <a:buSzPts val="2000"/>
              <a:buChar char="●"/>
            </a:pPr>
            <a:r>
              <a:rPr lang="fi-FI" sz="2000" dirty="0"/>
              <a:t>Cores da marca, logótipo, tipos de letra, fotografias, vídeos... </a:t>
            </a:r>
            <a:endParaRPr sz="2000" dirty="0"/>
          </a:p>
          <a:p>
            <a:pPr marL="457200" lvl="0" indent="-355600" algn="l" rtl="0">
              <a:lnSpc>
                <a:spcPts val="2800"/>
              </a:lnSpc>
              <a:spcBef>
                <a:spcPts val="0"/>
              </a:spcBef>
              <a:spcAft>
                <a:spcPts val="600"/>
              </a:spcAft>
              <a:buClr>
                <a:schemeClr val="accent2"/>
              </a:buClr>
              <a:buSzPts val="2000"/>
              <a:buChar char="●"/>
            </a:pPr>
            <a:r>
              <a:rPr lang="fi-FI" sz="2000" dirty="0"/>
              <a:t>Uma navegação clara ajuda o utilizador a encontrar o que procura</a:t>
            </a:r>
            <a:endParaRPr sz="2000" dirty="0"/>
          </a:p>
          <a:p>
            <a:pPr marL="457200" lvl="0" indent="-355600" algn="l" rtl="0">
              <a:lnSpc>
                <a:spcPts val="2800"/>
              </a:lnSpc>
              <a:spcBef>
                <a:spcPts val="0"/>
              </a:spcBef>
              <a:spcAft>
                <a:spcPts val="600"/>
              </a:spcAft>
              <a:buClr>
                <a:schemeClr val="accent2"/>
              </a:buClr>
              <a:buSzPts val="2000"/>
              <a:buChar char="●"/>
            </a:pPr>
            <a:r>
              <a:rPr lang="fi-FI" sz="2000" dirty="0"/>
              <a:t>Quais são as palavras-chave, produtos ou serviços mais importantes?</a:t>
            </a:r>
            <a:endParaRPr sz="2000" dirty="0"/>
          </a:p>
          <a:p>
            <a:pPr marL="457200" lvl="0" indent="-355600" algn="l" rtl="0">
              <a:lnSpc>
                <a:spcPts val="2800"/>
              </a:lnSpc>
              <a:spcBef>
                <a:spcPts val="0"/>
              </a:spcBef>
              <a:spcAft>
                <a:spcPts val="600"/>
              </a:spcAft>
              <a:buClr>
                <a:schemeClr val="accent2"/>
              </a:buClr>
              <a:buSzPts val="2000"/>
              <a:buChar char="●"/>
            </a:pPr>
            <a:r>
              <a:rPr lang="fi-FI" sz="2000" dirty="0"/>
              <a:t>Estrutura: Páginas, blogue?</a:t>
            </a:r>
            <a:endParaRPr sz="2000" dirty="0"/>
          </a:p>
          <a:p>
            <a:pPr marL="457200" lvl="0" indent="-355600" algn="l" rtl="0">
              <a:lnSpc>
                <a:spcPts val="2800"/>
              </a:lnSpc>
              <a:spcBef>
                <a:spcPts val="0"/>
              </a:spcBef>
              <a:spcAft>
                <a:spcPts val="600"/>
              </a:spcAft>
              <a:buClr>
                <a:schemeClr val="accent2"/>
              </a:buClr>
              <a:buSzPts val="2000"/>
              <a:buChar char="●"/>
            </a:pPr>
            <a:r>
              <a:rPr lang="fi-FI" sz="2000" dirty="0"/>
              <a:t>Qual é o objetivo do sítio Web? Qual é a conversão?</a:t>
            </a:r>
            <a:endParaRPr sz="2000" dirty="0"/>
          </a:p>
          <a:p>
            <a:pPr marL="457200" lvl="0" indent="-355600" algn="l" rtl="0">
              <a:lnSpc>
                <a:spcPts val="2800"/>
              </a:lnSpc>
              <a:spcBef>
                <a:spcPts val="0"/>
              </a:spcBef>
              <a:spcAft>
                <a:spcPts val="600"/>
              </a:spcAft>
              <a:buClr>
                <a:schemeClr val="accent2"/>
              </a:buClr>
              <a:buSzPts val="2000"/>
              <a:buChar char="●"/>
            </a:pPr>
            <a:r>
              <a:rPr lang="fi-FI" sz="2000" dirty="0"/>
              <a:t>Produto mínimo viável (MVP): A decisão de MVP pode ser não terminar uma seção de um site que não seja crítica para que o site seja lançado mais rapidamente.</a:t>
            </a:r>
            <a:endParaRPr sz="2000" dirty="0"/>
          </a:p>
          <a:p>
            <a:pPr marL="457200" lvl="0" indent="-355600" algn="l" rtl="0">
              <a:lnSpc>
                <a:spcPts val="2800"/>
              </a:lnSpc>
              <a:spcBef>
                <a:spcPts val="0"/>
              </a:spcBef>
              <a:spcAft>
                <a:spcPts val="600"/>
              </a:spcAft>
              <a:buClr>
                <a:schemeClr val="accent2"/>
              </a:buClr>
              <a:buSzPts val="2000"/>
              <a:buChar char="●"/>
            </a:pPr>
            <a:r>
              <a:rPr lang="fi-FI" sz="2000" dirty="0"/>
              <a:t>Lembre-se: Menos é mais!</a:t>
            </a:r>
            <a:endParaRPr sz="2000" b="1" dirty="0"/>
          </a:p>
        </p:txBody>
      </p:sp>
      <p:sp>
        <p:nvSpPr>
          <p:cNvPr id="4" name="Google Shape;210;p10">
            <a:extLst>
              <a:ext uri="{FF2B5EF4-FFF2-40B4-BE49-F238E27FC236}">
                <a16:creationId xmlns:a16="http://schemas.microsoft.com/office/drawing/2014/main" id="{98369681-9369-F0BB-1F34-70446EC29909}"/>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a:t>Como </a:t>
            </a:r>
            <a:r>
              <a:rPr lang="en-US" sz="2400" dirty="0" err="1"/>
              <a:t>construir</a:t>
            </a:r>
            <a:r>
              <a:rPr lang="en-US" sz="2400" dirty="0"/>
              <a:t> um website?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6" name="Google Shape;366;g2467f7231bf_0_23"/>
          <p:cNvSpPr txBox="1">
            <a:spLocks noGrp="1"/>
          </p:cNvSpPr>
          <p:nvPr>
            <p:ph type="body" idx="1"/>
          </p:nvPr>
        </p:nvSpPr>
        <p:spPr>
          <a:xfrm>
            <a:off x="788194" y="911223"/>
            <a:ext cx="10515600" cy="5401438"/>
          </a:xfrm>
          <a:prstGeom prst="rect">
            <a:avLst/>
          </a:prstGeom>
        </p:spPr>
        <p:txBody>
          <a:bodyPr spcFirstLastPara="1" wrap="square" lIns="91425" tIns="45700" rIns="91425" bIns="45700" anchor="t" anchorCtr="0">
            <a:spAutoFit/>
          </a:bodyPr>
          <a:lstStyle/>
          <a:p>
            <a:pPr marL="0" lvl="0" indent="0" algn="l" rtl="0">
              <a:lnSpc>
                <a:spcPts val="2600"/>
              </a:lnSpc>
              <a:spcBef>
                <a:spcPts val="1000"/>
              </a:spcBef>
              <a:spcAft>
                <a:spcPts val="0"/>
              </a:spcAft>
              <a:buClr>
                <a:schemeClr val="dk1"/>
              </a:buClr>
              <a:buSzPts val="1100"/>
              <a:buFont typeface="Arial"/>
              <a:buNone/>
            </a:pPr>
            <a:r>
              <a:rPr lang="fi-FI" sz="2000" b="1" dirty="0"/>
              <a:t>Passo 5: Escolha e personalize um modelo de design que represente a sua marca</a:t>
            </a:r>
            <a:endParaRPr sz="2000" b="1" dirty="0"/>
          </a:p>
          <a:p>
            <a:pPr marL="457200" lvl="0" indent="-355600" algn="l" rtl="0">
              <a:lnSpc>
                <a:spcPts val="2600"/>
              </a:lnSpc>
              <a:spcBef>
                <a:spcPts val="1000"/>
              </a:spcBef>
              <a:spcAft>
                <a:spcPts val="0"/>
              </a:spcAft>
              <a:buClr>
                <a:schemeClr val="accent2"/>
              </a:buClr>
              <a:buSzPts val="2000"/>
              <a:buChar char="●"/>
            </a:pPr>
            <a:r>
              <a:rPr lang="fi-FI" sz="2000" dirty="0"/>
              <a:t>barra de navegação (menu)</a:t>
            </a:r>
            <a:endParaRPr sz="2000" dirty="0"/>
          </a:p>
          <a:p>
            <a:pPr marL="457200" lvl="0" indent="-355600" algn="l" rtl="0">
              <a:lnSpc>
                <a:spcPts val="2600"/>
              </a:lnSpc>
              <a:spcBef>
                <a:spcPts val="0"/>
              </a:spcBef>
              <a:spcAft>
                <a:spcPts val="0"/>
              </a:spcAft>
              <a:buClr>
                <a:schemeClr val="accent2"/>
              </a:buClr>
              <a:buSzPts val="2000"/>
              <a:buChar char="●"/>
            </a:pPr>
            <a:r>
              <a:rPr lang="fi-FI" sz="2000" dirty="0"/>
              <a:t>design (precisa de algum código CSS adicional?)</a:t>
            </a:r>
            <a:endParaRPr sz="2000" dirty="0"/>
          </a:p>
          <a:p>
            <a:pPr marL="457200" lvl="0" indent="-355600" algn="l" rtl="0">
              <a:lnSpc>
                <a:spcPts val="2600"/>
              </a:lnSpc>
              <a:spcBef>
                <a:spcPts val="0"/>
              </a:spcBef>
              <a:spcAft>
                <a:spcPts val="0"/>
              </a:spcAft>
              <a:buClr>
                <a:schemeClr val="accent2"/>
              </a:buClr>
              <a:buSzPts val="2000"/>
              <a:buChar char="●"/>
            </a:pPr>
            <a:r>
              <a:rPr lang="fi-FI" sz="2000" dirty="0"/>
              <a:t>funcionalidades e características (plugins, dados estruturados de esquemas de aplicações, formulários de contacto, defesa anti-hacking, caching, formulários de subscrição de newsletters e gestão de subscrições, software SEO, utilitários de cópia de segurança, mapa do sítio XML...)</a:t>
            </a:r>
            <a:endParaRPr sz="2000" dirty="0"/>
          </a:p>
          <a:p>
            <a:pPr marL="457200" lvl="0" indent="0" algn="l" rtl="0">
              <a:lnSpc>
                <a:spcPts val="2600"/>
              </a:lnSpc>
              <a:spcBef>
                <a:spcPts val="1000"/>
              </a:spcBef>
              <a:spcAft>
                <a:spcPts val="0"/>
              </a:spcAft>
              <a:buNone/>
            </a:pPr>
            <a:r>
              <a:rPr lang="fi-FI" sz="2000" dirty="0"/>
              <a:t>→ Ajuda de um programador Web?</a:t>
            </a:r>
            <a:endParaRPr sz="2000" b="1" dirty="0"/>
          </a:p>
          <a:p>
            <a:pPr marL="0" lvl="0" indent="0" algn="l" rtl="0">
              <a:lnSpc>
                <a:spcPts val="2600"/>
              </a:lnSpc>
              <a:spcBef>
                <a:spcPts val="1000"/>
              </a:spcBef>
              <a:spcAft>
                <a:spcPts val="0"/>
              </a:spcAft>
              <a:buClr>
                <a:schemeClr val="dk1"/>
              </a:buClr>
              <a:buSzPts val="1100"/>
              <a:buFont typeface="Arial"/>
              <a:buNone/>
            </a:pPr>
            <a:r>
              <a:rPr lang="fi-FI" sz="2000" b="1" dirty="0"/>
              <a:t>Passo 6: Identificar de onde virá o tráfego? </a:t>
            </a:r>
            <a:endParaRPr sz="2000" b="1" dirty="0"/>
          </a:p>
          <a:p>
            <a:pPr marL="457200" lvl="0" indent="-355600" algn="l" rtl="0">
              <a:lnSpc>
                <a:spcPts val="2600"/>
              </a:lnSpc>
              <a:spcBef>
                <a:spcPts val="1000"/>
              </a:spcBef>
              <a:spcAft>
                <a:spcPts val="0"/>
              </a:spcAft>
              <a:buClr>
                <a:schemeClr val="accent2"/>
              </a:buClr>
              <a:buSzPts val="2000"/>
              <a:buChar char="●"/>
            </a:pPr>
            <a:r>
              <a:rPr lang="fi-FI" sz="2000" dirty="0"/>
              <a:t>Canais de redes sociais</a:t>
            </a:r>
            <a:endParaRPr sz="2000" dirty="0"/>
          </a:p>
          <a:p>
            <a:pPr marL="457200" lvl="0" indent="-355600" algn="l" rtl="0">
              <a:lnSpc>
                <a:spcPts val="2600"/>
              </a:lnSpc>
              <a:spcBef>
                <a:spcPts val="0"/>
              </a:spcBef>
              <a:spcAft>
                <a:spcPts val="0"/>
              </a:spcAft>
              <a:buClr>
                <a:schemeClr val="accent2"/>
              </a:buClr>
              <a:buSzPts val="2000"/>
              <a:buChar char="●"/>
            </a:pPr>
            <a:r>
              <a:rPr lang="fi-FI" sz="2000" dirty="0"/>
              <a:t>Blogues</a:t>
            </a:r>
            <a:endParaRPr sz="2000" dirty="0"/>
          </a:p>
          <a:p>
            <a:pPr marL="457200" lvl="0" indent="-355600" algn="l" rtl="0">
              <a:lnSpc>
                <a:spcPts val="2600"/>
              </a:lnSpc>
              <a:spcBef>
                <a:spcPts val="0"/>
              </a:spcBef>
              <a:spcAft>
                <a:spcPts val="0"/>
              </a:spcAft>
              <a:buClr>
                <a:schemeClr val="accent2"/>
              </a:buClr>
              <a:buSzPts val="2000"/>
              <a:buChar char="●"/>
            </a:pPr>
            <a:r>
              <a:rPr lang="fi-FI" sz="2000" dirty="0"/>
              <a:t>Backlinks de outros sites</a:t>
            </a:r>
            <a:endParaRPr sz="2000" dirty="0"/>
          </a:p>
          <a:p>
            <a:pPr marL="457200" lvl="0" indent="-355600" algn="l" rtl="0">
              <a:lnSpc>
                <a:spcPts val="2600"/>
              </a:lnSpc>
              <a:spcBef>
                <a:spcPts val="0"/>
              </a:spcBef>
              <a:spcAft>
                <a:spcPts val="0"/>
              </a:spcAft>
              <a:buClr>
                <a:schemeClr val="accent2"/>
              </a:buClr>
              <a:buSzPts val="2000"/>
              <a:buChar char="●"/>
            </a:pPr>
            <a:r>
              <a:rPr lang="fi-FI" sz="2000" dirty="0"/>
              <a:t>Marketing por correio eletrónico</a:t>
            </a:r>
            <a:endParaRPr sz="2000" dirty="0"/>
          </a:p>
          <a:p>
            <a:pPr marL="457200" lvl="0" indent="-355600" algn="l" rtl="0">
              <a:lnSpc>
                <a:spcPts val="2600"/>
              </a:lnSpc>
              <a:spcBef>
                <a:spcPts val="0"/>
              </a:spcBef>
              <a:spcAft>
                <a:spcPts val="0"/>
              </a:spcAft>
              <a:buClr>
                <a:schemeClr val="accent2"/>
              </a:buClr>
              <a:buSzPts val="2000"/>
              <a:buChar char="●"/>
            </a:pPr>
            <a:r>
              <a:rPr lang="fi-FI" sz="2000" dirty="0"/>
              <a:t>Estratégia de marketing de conteúdos</a:t>
            </a:r>
            <a:endParaRPr sz="2000" dirty="0"/>
          </a:p>
        </p:txBody>
      </p:sp>
      <p:sp>
        <p:nvSpPr>
          <p:cNvPr id="4" name="Google Shape;210;p10">
            <a:extLst>
              <a:ext uri="{FF2B5EF4-FFF2-40B4-BE49-F238E27FC236}">
                <a16:creationId xmlns:a16="http://schemas.microsoft.com/office/drawing/2014/main" id="{04B24F9D-B2C6-7385-1048-A619DC4539C7}"/>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a:t>Como </a:t>
            </a:r>
            <a:r>
              <a:rPr lang="en-US" sz="2400" dirty="0" err="1"/>
              <a:t>construir</a:t>
            </a:r>
            <a:r>
              <a:rPr lang="en-US" sz="2400" dirty="0"/>
              <a:t> um website?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3" name="Google Shape;373;g2467f7231bf_0_31"/>
          <p:cNvSpPr txBox="1">
            <a:spLocks noGrp="1"/>
          </p:cNvSpPr>
          <p:nvPr>
            <p:ph type="body" idx="1"/>
          </p:nvPr>
        </p:nvSpPr>
        <p:spPr>
          <a:xfrm>
            <a:off x="628649" y="1007706"/>
            <a:ext cx="10515600" cy="5042366"/>
          </a:xfrm>
          <a:prstGeom prst="rect">
            <a:avLst/>
          </a:prstGeom>
        </p:spPr>
        <p:txBody>
          <a:bodyPr spcFirstLastPara="1" wrap="square" lIns="91425" tIns="45700" rIns="91425" bIns="45700" anchor="t" anchorCtr="0">
            <a:spAutoFit/>
          </a:bodyPr>
          <a:lstStyle/>
          <a:p>
            <a:pPr marL="0" lvl="0" indent="0" algn="l" rtl="0">
              <a:lnSpc>
                <a:spcPts val="2800"/>
              </a:lnSpc>
              <a:spcBef>
                <a:spcPts val="1000"/>
              </a:spcBef>
              <a:spcAft>
                <a:spcPts val="0"/>
              </a:spcAft>
              <a:buNone/>
            </a:pPr>
            <a:r>
              <a:rPr lang="fi-FI" sz="2000" b="1" dirty="0"/>
              <a:t>Passo 7: Lançamento</a:t>
            </a:r>
            <a:endParaRPr sz="2000" b="1" dirty="0"/>
          </a:p>
          <a:p>
            <a:pPr marL="457200" lvl="0" indent="-355600" algn="l" rtl="0">
              <a:lnSpc>
                <a:spcPts val="2800"/>
              </a:lnSpc>
              <a:spcBef>
                <a:spcPts val="1000"/>
              </a:spcBef>
              <a:spcAft>
                <a:spcPts val="0"/>
              </a:spcAft>
              <a:buClr>
                <a:schemeClr val="accent2"/>
              </a:buClr>
              <a:buSzPts val="2000"/>
              <a:buChar char="●"/>
            </a:pPr>
            <a:r>
              <a:rPr lang="fi-FI" sz="2000" dirty="0"/>
              <a:t>Rastreio e cópia de segurança do sítio antigo</a:t>
            </a:r>
            <a:endParaRPr sz="2000" dirty="0"/>
          </a:p>
          <a:p>
            <a:pPr marL="457200" lvl="0" indent="-355600" algn="l" rtl="0">
              <a:lnSpc>
                <a:spcPts val="2800"/>
              </a:lnSpc>
              <a:spcBef>
                <a:spcPts val="0"/>
              </a:spcBef>
              <a:spcAft>
                <a:spcPts val="0"/>
              </a:spcAft>
              <a:buClr>
                <a:schemeClr val="accent2"/>
              </a:buClr>
              <a:buSzPts val="2000"/>
              <a:buChar char="●"/>
            </a:pPr>
            <a:r>
              <a:rPr lang="fi-FI" sz="2000" dirty="0"/>
              <a:t>Colocar o sítio em funcionamento</a:t>
            </a:r>
            <a:endParaRPr sz="2000" dirty="0"/>
          </a:p>
          <a:p>
            <a:pPr marL="457200" lvl="0" indent="-355600" algn="l" rtl="0">
              <a:lnSpc>
                <a:spcPts val="2800"/>
              </a:lnSpc>
              <a:spcBef>
                <a:spcPts val="0"/>
              </a:spcBef>
              <a:spcAft>
                <a:spcPts val="0"/>
              </a:spcAft>
              <a:buClr>
                <a:schemeClr val="accent2"/>
              </a:buClr>
              <a:buSzPts val="2000"/>
              <a:buChar char="●"/>
            </a:pPr>
            <a:r>
              <a:rPr lang="fi-FI" sz="2000" dirty="0"/>
              <a:t>Diagnóstico pós-lançamento: ligações quebradas, redirecionamentos, ativos em falta, etc. (utilizar, por exemplo, o Screaming Frog)</a:t>
            </a:r>
            <a:endParaRPr sz="2000" dirty="0"/>
          </a:p>
          <a:p>
            <a:pPr marL="457200" lvl="0" indent="-355600" algn="l" rtl="0">
              <a:lnSpc>
                <a:spcPts val="2800"/>
              </a:lnSpc>
              <a:spcBef>
                <a:spcPts val="0"/>
              </a:spcBef>
              <a:spcAft>
                <a:spcPts val="0"/>
              </a:spcAft>
              <a:buClr>
                <a:schemeClr val="accent2"/>
              </a:buClr>
              <a:buSzPts val="2000"/>
              <a:buChar char="●"/>
            </a:pPr>
            <a:r>
              <a:rPr lang="fi-FI" sz="2000" dirty="0"/>
              <a:t>Adicionar o seu sítio à Consola de Pesquisa do Google para ser indexado</a:t>
            </a:r>
            <a:endParaRPr sz="2000" dirty="0"/>
          </a:p>
          <a:p>
            <a:pPr marL="457200" lvl="0" indent="-355600" algn="l" rtl="0">
              <a:lnSpc>
                <a:spcPts val="2800"/>
              </a:lnSpc>
              <a:spcBef>
                <a:spcPts val="0"/>
              </a:spcBef>
              <a:spcAft>
                <a:spcPts val="0"/>
              </a:spcAft>
              <a:buClr>
                <a:schemeClr val="accent2"/>
              </a:buClr>
              <a:buSzPts val="2000"/>
              <a:buChar char="●"/>
            </a:pPr>
            <a:r>
              <a:rPr lang="fi-FI" sz="2000" dirty="0"/>
              <a:t>Comemore o seu lançamento nas redes sociais e noutros canais de marketing.</a:t>
            </a:r>
            <a:endParaRPr sz="2000" dirty="0"/>
          </a:p>
          <a:p>
            <a:pPr marL="0" lvl="0" indent="0" algn="l" rtl="0">
              <a:lnSpc>
                <a:spcPts val="2800"/>
              </a:lnSpc>
              <a:spcBef>
                <a:spcPts val="1000"/>
              </a:spcBef>
              <a:spcAft>
                <a:spcPts val="0"/>
              </a:spcAft>
              <a:buNone/>
            </a:pPr>
            <a:endParaRPr lang="fi-FI" sz="2000" b="1" dirty="0"/>
          </a:p>
          <a:p>
            <a:pPr marL="0" lvl="0" indent="0" algn="l" rtl="0">
              <a:lnSpc>
                <a:spcPts val="2800"/>
              </a:lnSpc>
              <a:spcBef>
                <a:spcPts val="1000"/>
              </a:spcBef>
              <a:spcAft>
                <a:spcPts val="0"/>
              </a:spcAft>
              <a:buNone/>
            </a:pPr>
            <a:r>
              <a:rPr lang="fi-FI" sz="2000" b="1" dirty="0"/>
              <a:t>Etapa 8: Como medir o seu sucesso?</a:t>
            </a:r>
            <a:endParaRPr sz="2000" b="1" dirty="0"/>
          </a:p>
          <a:p>
            <a:pPr marL="457200" lvl="0" indent="-355600" algn="l" rtl="0">
              <a:lnSpc>
                <a:spcPts val="2800"/>
              </a:lnSpc>
              <a:spcBef>
                <a:spcPts val="1000"/>
              </a:spcBef>
              <a:spcAft>
                <a:spcPts val="0"/>
              </a:spcAft>
              <a:buClr>
                <a:schemeClr val="accent2"/>
              </a:buClr>
              <a:buSzPts val="2000"/>
              <a:buChar char="●"/>
            </a:pPr>
            <a:r>
              <a:rPr lang="fi-FI" sz="2000" dirty="0"/>
              <a:t>Objetivos SMART</a:t>
            </a:r>
            <a:endParaRPr sz="2000" dirty="0"/>
          </a:p>
          <a:p>
            <a:pPr marL="457200" lvl="0" indent="-355600" algn="l" rtl="0">
              <a:lnSpc>
                <a:spcPts val="2800"/>
              </a:lnSpc>
              <a:spcBef>
                <a:spcPts val="0"/>
              </a:spcBef>
              <a:spcAft>
                <a:spcPts val="0"/>
              </a:spcAft>
              <a:buClr>
                <a:schemeClr val="accent2"/>
              </a:buClr>
              <a:buSzPts val="2000"/>
              <a:buChar char="●"/>
            </a:pPr>
            <a:r>
              <a:rPr lang="fi-FI" sz="2000" dirty="0"/>
              <a:t>KPIs do sítio Web</a:t>
            </a:r>
            <a:endParaRPr sz="2000" dirty="0"/>
          </a:p>
          <a:p>
            <a:pPr marL="457200" lvl="0" indent="-355600" algn="l" rtl="0">
              <a:lnSpc>
                <a:spcPts val="2800"/>
              </a:lnSpc>
              <a:spcBef>
                <a:spcPts val="0"/>
              </a:spcBef>
              <a:spcAft>
                <a:spcPts val="0"/>
              </a:spcAft>
              <a:buClr>
                <a:schemeClr val="accent2"/>
              </a:buClr>
              <a:buSzPts val="2000"/>
              <a:buChar char="●"/>
            </a:pPr>
            <a:r>
              <a:rPr lang="fi-FI" sz="2000" dirty="0"/>
              <a:t>Utilizar a Consola de Pesquisa do Google, o Google Analytics 4, o Meta Pixel...</a:t>
            </a:r>
            <a:endParaRPr sz="2000" dirty="0"/>
          </a:p>
        </p:txBody>
      </p:sp>
      <p:sp>
        <p:nvSpPr>
          <p:cNvPr id="4" name="Google Shape;210;p10">
            <a:extLst>
              <a:ext uri="{FF2B5EF4-FFF2-40B4-BE49-F238E27FC236}">
                <a16:creationId xmlns:a16="http://schemas.microsoft.com/office/drawing/2014/main" id="{44290171-5B46-66C2-E0DC-D4033A9B329E}"/>
              </a:ext>
            </a:extLst>
          </p:cNvPr>
          <p:cNvSpPr txBox="1">
            <a:spLocks/>
          </p:cNvSpPr>
          <p:nvPr/>
        </p:nvSpPr>
        <p:spPr>
          <a:xfrm>
            <a:off x="628649" y="273844"/>
            <a:ext cx="9041824" cy="733862"/>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18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buSzPts val="3300"/>
            </a:pPr>
            <a:r>
              <a:rPr lang="en-US" sz="2400" dirty="0"/>
              <a:t>Como </a:t>
            </a:r>
            <a:r>
              <a:rPr lang="en-US" sz="2400" dirty="0" err="1"/>
              <a:t>construir</a:t>
            </a:r>
            <a:r>
              <a:rPr lang="en-US" sz="2400" dirty="0"/>
              <a:t> um website?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g24cd7b68f1a_1_0"/>
          <p:cNvSpPr txBox="1">
            <a:spLocks noGrp="1"/>
          </p:cNvSpPr>
          <p:nvPr>
            <p:ph type="body" idx="1"/>
          </p:nvPr>
        </p:nvSpPr>
        <p:spPr>
          <a:xfrm>
            <a:off x="1120775" y="488025"/>
            <a:ext cx="10509300" cy="793038"/>
          </a:xfrm>
          <a:prstGeom prst="rect">
            <a:avLst/>
          </a:prstGeom>
        </p:spPr>
        <p:txBody>
          <a:bodyPr spcFirstLastPara="1" wrap="square" lIns="0" tIns="0" rIns="0" bIns="0" anchor="t" anchorCtr="0">
            <a:spAutoFit/>
          </a:bodyPr>
          <a:lstStyle/>
          <a:p>
            <a:pPr marL="0" lvl="0" indent="0" algn="l" rtl="0">
              <a:spcBef>
                <a:spcPts val="1000"/>
              </a:spcBef>
              <a:spcAft>
                <a:spcPts val="0"/>
              </a:spcAft>
              <a:buNone/>
            </a:pPr>
            <a:r>
              <a:rPr lang="fi-FI" sz="2400" dirty="0"/>
              <a:t>Tarefa 1: Planeamento de um sítio Web empresarial/construção do seu próprio sítio</a:t>
            </a:r>
            <a:endParaRPr sz="2400" b="1" dirty="0"/>
          </a:p>
        </p:txBody>
      </p:sp>
      <p:sp>
        <p:nvSpPr>
          <p:cNvPr id="380" name="Google Shape;380;g24cd7b68f1a_1_0"/>
          <p:cNvSpPr txBox="1">
            <a:spLocks noGrp="1"/>
          </p:cNvSpPr>
          <p:nvPr>
            <p:ph type="body" idx="2"/>
          </p:nvPr>
        </p:nvSpPr>
        <p:spPr>
          <a:xfrm>
            <a:off x="1120777" y="1646455"/>
            <a:ext cx="8818800" cy="3781800"/>
          </a:xfrm>
          <a:prstGeom prst="rect">
            <a:avLst/>
          </a:prstGeom>
        </p:spPr>
        <p:txBody>
          <a:bodyPr spcFirstLastPara="1" wrap="square" lIns="0" tIns="0" rIns="0" bIns="0" anchor="t" anchorCtr="0">
            <a:noAutofit/>
          </a:bodyPr>
          <a:lstStyle/>
          <a:p>
            <a:pPr marL="0" lvl="0" indent="0" algn="l" rtl="0">
              <a:lnSpc>
                <a:spcPct val="90000"/>
              </a:lnSpc>
              <a:spcBef>
                <a:spcPts val="1000"/>
              </a:spcBef>
              <a:spcAft>
                <a:spcPts val="0"/>
              </a:spcAft>
              <a:buClr>
                <a:schemeClr val="dk1"/>
              </a:buClr>
              <a:buSzPts val="1100"/>
              <a:buFont typeface="Arial"/>
              <a:buNone/>
            </a:pPr>
            <a:r>
              <a:rPr lang="fi-FI" sz="1864" b="1" dirty="0"/>
              <a:t>Trabalho de equipa - 4 ou 5 alunos numa equipa</a:t>
            </a:r>
            <a:endParaRPr sz="1864" b="1" dirty="0"/>
          </a:p>
          <a:p>
            <a:pPr marL="0" lvl="0" indent="0" algn="l" rtl="0">
              <a:lnSpc>
                <a:spcPct val="90000"/>
              </a:lnSpc>
              <a:spcBef>
                <a:spcPts val="1000"/>
              </a:spcBef>
              <a:spcAft>
                <a:spcPts val="0"/>
              </a:spcAft>
              <a:buClr>
                <a:schemeClr val="dk1"/>
              </a:buClr>
              <a:buSzPts val="1100"/>
              <a:buFont typeface="Arial"/>
              <a:buNone/>
            </a:pPr>
            <a:r>
              <a:rPr lang="fi-FI" sz="2100" b="1" dirty="0"/>
              <a:t>"A sua equipa é a equipa de gestão de uma empresa recreativa que oferece alojamento e serviços recreativos à sua escolha."</a:t>
            </a:r>
            <a:endParaRPr sz="2100" b="1" dirty="0"/>
          </a:p>
          <a:p>
            <a:pPr marL="0" lvl="0" indent="0" algn="l" rtl="0">
              <a:lnSpc>
                <a:spcPct val="90000"/>
              </a:lnSpc>
              <a:spcBef>
                <a:spcPts val="1000"/>
              </a:spcBef>
              <a:spcAft>
                <a:spcPts val="0"/>
              </a:spcAft>
              <a:buClr>
                <a:schemeClr val="dk1"/>
              </a:buClr>
              <a:buSzPts val="1100"/>
              <a:buFont typeface="Arial"/>
              <a:buNone/>
            </a:pPr>
            <a:endParaRPr sz="2100" b="1" dirty="0"/>
          </a:p>
          <a:p>
            <a:pPr marL="0" lvl="0" indent="0" algn="l" rtl="0">
              <a:lnSpc>
                <a:spcPct val="90000"/>
              </a:lnSpc>
              <a:spcBef>
                <a:spcPts val="1000"/>
              </a:spcBef>
              <a:spcAft>
                <a:spcPts val="0"/>
              </a:spcAft>
              <a:buClr>
                <a:schemeClr val="dk1"/>
              </a:buClr>
              <a:buSzPts val="1100"/>
              <a:buFont typeface="Arial"/>
              <a:buNone/>
            </a:pPr>
            <a:r>
              <a:rPr lang="fi-FI" sz="2100" b="1" dirty="0"/>
              <a:t>O objetivo deste trabalho é criar uma empresa imaginária</a:t>
            </a:r>
            <a:endParaRPr sz="2100" b="1" dirty="0"/>
          </a:p>
          <a:p>
            <a:pPr marL="0" lvl="0" indent="0" algn="l" rtl="0">
              <a:lnSpc>
                <a:spcPct val="90000"/>
              </a:lnSpc>
              <a:spcBef>
                <a:spcPts val="1000"/>
              </a:spcBef>
              <a:spcAft>
                <a:spcPts val="0"/>
              </a:spcAft>
              <a:buClr>
                <a:schemeClr val="dk1"/>
              </a:buClr>
              <a:buSzPts val="1100"/>
              <a:buFont typeface="Arial"/>
              <a:buNone/>
            </a:pPr>
            <a:r>
              <a:rPr lang="fi-FI" sz="2100" b="1" dirty="0"/>
              <a:t>Este exercício servirá de base para as restantes tarefas do curso </a:t>
            </a:r>
            <a:endParaRPr sz="2100" b="1" dirty="0"/>
          </a:p>
          <a:p>
            <a:pPr marL="0" lvl="0" indent="0" algn="l" rtl="0">
              <a:lnSpc>
                <a:spcPct val="90000"/>
              </a:lnSpc>
              <a:spcBef>
                <a:spcPts val="1000"/>
              </a:spcBef>
              <a:spcAft>
                <a:spcPts val="0"/>
              </a:spcAft>
              <a:buClr>
                <a:schemeClr val="dk1"/>
              </a:buClr>
              <a:buSzPts val="1100"/>
              <a:buFont typeface="Arial"/>
              <a:buNone/>
            </a:pPr>
            <a:endParaRPr sz="1600" b="1" dirty="0"/>
          </a:p>
          <a:p>
            <a:pPr marL="0" lvl="0" indent="0" algn="l" rtl="0">
              <a:lnSpc>
                <a:spcPct val="90000"/>
              </a:lnSpc>
              <a:spcBef>
                <a:spcPts val="1000"/>
              </a:spcBef>
              <a:spcAft>
                <a:spcPts val="0"/>
              </a:spcAft>
              <a:buClr>
                <a:schemeClr val="dk1"/>
              </a:buClr>
              <a:buSzPts val="1100"/>
              <a:buFont typeface="Arial"/>
              <a:buNone/>
            </a:pPr>
            <a:r>
              <a:rPr lang="fi-FI" sz="1600" b="1" dirty="0"/>
              <a:t>Primeira tarefa: ver pormenores no documento (Websites_Homework1)</a:t>
            </a:r>
            <a:endParaRPr sz="1600" b="1" dirty="0"/>
          </a:p>
          <a:p>
            <a:pPr marL="457200" lvl="0" indent="-330200" algn="l" rtl="0">
              <a:lnSpc>
                <a:spcPct val="90000"/>
              </a:lnSpc>
              <a:spcBef>
                <a:spcPts val="1000"/>
              </a:spcBef>
              <a:spcAft>
                <a:spcPts val="0"/>
              </a:spcAft>
              <a:buSzPts val="1600"/>
              <a:buChar char="-"/>
            </a:pPr>
            <a:r>
              <a:rPr lang="fi-FI" sz="1600" b="1" dirty="0"/>
              <a:t>definir os produtos e serviços da empresa</a:t>
            </a:r>
            <a:endParaRPr sz="1600" b="1" dirty="0"/>
          </a:p>
          <a:p>
            <a:pPr marL="457200" lvl="0" indent="-330200" algn="l" rtl="0">
              <a:lnSpc>
                <a:spcPct val="90000"/>
              </a:lnSpc>
              <a:spcBef>
                <a:spcPts val="0"/>
              </a:spcBef>
              <a:spcAft>
                <a:spcPts val="0"/>
              </a:spcAft>
              <a:buSzPts val="1600"/>
              <a:buChar char="-"/>
            </a:pPr>
            <a:r>
              <a:rPr lang="fi-FI" sz="1600" b="1" dirty="0"/>
              <a:t>definir os seus mercados e objetivos de marketing para os próximos 12 meses</a:t>
            </a:r>
            <a:endParaRPr sz="1600" b="1" dirty="0"/>
          </a:p>
          <a:p>
            <a:pPr marL="457200" lvl="0" indent="-330200" algn="l" rtl="0">
              <a:lnSpc>
                <a:spcPct val="90000"/>
              </a:lnSpc>
              <a:spcBef>
                <a:spcPts val="0"/>
              </a:spcBef>
              <a:spcAft>
                <a:spcPts val="0"/>
              </a:spcAft>
              <a:buSzPts val="1600"/>
              <a:buChar char="-"/>
            </a:pPr>
            <a:r>
              <a:rPr lang="fi-FI" sz="1600" b="1" dirty="0"/>
              <a:t>escolher um nome de domínio</a:t>
            </a:r>
            <a:endParaRPr sz="2100" b="1" dirty="0"/>
          </a:p>
          <a:p>
            <a:pPr marL="0" lvl="0" indent="0" algn="l" rtl="0">
              <a:spcBef>
                <a:spcPts val="0"/>
              </a:spcBef>
              <a:spcAft>
                <a:spcPts val="0"/>
              </a:spcAft>
              <a:buNone/>
            </a:pPr>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4" name="Google Shape;626;g1e426d90ee6_0_0">
            <a:extLst>
              <a:ext uri="{FF2B5EF4-FFF2-40B4-BE49-F238E27FC236}">
                <a16:creationId xmlns:a16="http://schemas.microsoft.com/office/drawing/2014/main" id="{B6337A16-FD10-ED95-167B-802EB1D79D92}"/>
              </a:ext>
            </a:extLst>
          </p:cNvPr>
          <p:cNvSpPr txBox="1">
            <a:spLocks noGrp="1"/>
          </p:cNvSpPr>
          <p:nvPr>
            <p:ph type="body" idx="1"/>
          </p:nvPr>
        </p:nvSpPr>
        <p:spPr>
          <a:xfrm>
            <a:off x="838199" y="873767"/>
            <a:ext cx="9853991" cy="4032061"/>
          </a:xfrm>
          <a:prstGeom prst="rect">
            <a:avLst/>
          </a:prstGeom>
          <a:noFill/>
          <a:ln>
            <a:noFill/>
          </a:ln>
        </p:spPr>
        <p:txBody>
          <a:bodyPr spcFirstLastPara="1" wrap="square" lIns="121900" tIns="60933" rIns="121900" bIns="60933" anchor="t" anchorCtr="0">
            <a:normAutofit/>
          </a:bodyPr>
          <a:lstStyle/>
          <a:p>
            <a:pPr marL="0" indent="0">
              <a:buClr>
                <a:srgbClr val="FFFFFF"/>
              </a:buClr>
              <a:buSzPts val="1500"/>
            </a:pPr>
            <a:r>
              <a:rPr lang="en-US" dirty="0">
                <a:solidFill>
                  <a:srgbClr val="FFFFFF"/>
                </a:solidFill>
              </a:rPr>
              <a:t>O material DEMS </a:t>
            </a:r>
            <a:r>
              <a:rPr lang="en-US" dirty="0" err="1">
                <a:solidFill>
                  <a:srgbClr val="FFFFFF"/>
                </a:solidFill>
              </a:rPr>
              <a:t>tem</a:t>
            </a:r>
            <a:r>
              <a:rPr lang="en-US" dirty="0">
                <a:solidFill>
                  <a:srgbClr val="FFFFFF"/>
                </a:solidFill>
              </a:rPr>
              <a:t> </a:t>
            </a:r>
            <a:r>
              <a:rPr lang="en-US" dirty="0" err="1">
                <a:solidFill>
                  <a:srgbClr val="FFFFFF"/>
                </a:solidFill>
              </a:rPr>
              <a:t>como</a:t>
            </a:r>
            <a:r>
              <a:rPr lang="en-US" dirty="0">
                <a:solidFill>
                  <a:srgbClr val="FFFFFF"/>
                </a:solidFill>
              </a:rPr>
              <a:t> </a:t>
            </a:r>
            <a:r>
              <a:rPr lang="en-US" dirty="0" err="1">
                <a:solidFill>
                  <a:srgbClr val="FFFFFF"/>
                </a:solidFill>
              </a:rPr>
              <a:t>objetivo</a:t>
            </a:r>
            <a:r>
              <a:rPr lang="en-US" dirty="0">
                <a:solidFill>
                  <a:srgbClr val="FFFFFF"/>
                </a:solidFill>
              </a:rPr>
              <a:t> </a:t>
            </a:r>
            <a:r>
              <a:rPr lang="en-US" dirty="0" err="1">
                <a:solidFill>
                  <a:srgbClr val="FFFFFF"/>
                </a:solidFill>
              </a:rPr>
              <a:t>melhorar</a:t>
            </a:r>
            <a:r>
              <a:rPr lang="en-US" dirty="0">
                <a:solidFill>
                  <a:srgbClr val="FFFFFF"/>
                </a:solidFill>
              </a:rPr>
              <a:t> as </a:t>
            </a:r>
            <a:r>
              <a:rPr lang="en-US" dirty="0" err="1">
                <a:solidFill>
                  <a:srgbClr val="FFFFFF"/>
                </a:solidFill>
              </a:rPr>
              <a:t>competências</a:t>
            </a:r>
            <a:r>
              <a:rPr lang="en-US" dirty="0">
                <a:solidFill>
                  <a:srgbClr val="FFFFFF"/>
                </a:solidFill>
              </a:rPr>
              <a:t> de marketing digital no </a:t>
            </a:r>
            <a:r>
              <a:rPr lang="en-US" dirty="0" err="1">
                <a:solidFill>
                  <a:srgbClr val="FFFFFF"/>
                </a:solidFill>
              </a:rPr>
              <a:t>ensino</a:t>
            </a:r>
            <a:r>
              <a:rPr lang="en-US" dirty="0">
                <a:solidFill>
                  <a:srgbClr val="FFFFFF"/>
                </a:solidFill>
              </a:rPr>
              <a:t> superior, </a:t>
            </a:r>
            <a:r>
              <a:rPr lang="en-US" dirty="0" err="1">
                <a:solidFill>
                  <a:srgbClr val="FFFFFF"/>
                </a:solidFill>
              </a:rPr>
              <a:t>respondendo</a:t>
            </a:r>
            <a:r>
              <a:rPr lang="en-US" dirty="0">
                <a:solidFill>
                  <a:srgbClr val="FFFFFF"/>
                </a:solidFill>
              </a:rPr>
              <a:t> </a:t>
            </a:r>
            <a:r>
              <a:rPr lang="en-US" dirty="0" err="1">
                <a:solidFill>
                  <a:srgbClr val="FFFFFF"/>
                </a:solidFill>
              </a:rPr>
              <a:t>às</a:t>
            </a:r>
            <a:r>
              <a:rPr lang="en-US" dirty="0">
                <a:solidFill>
                  <a:srgbClr val="FFFFFF"/>
                </a:solidFill>
              </a:rPr>
              <a:t> </a:t>
            </a:r>
            <a:r>
              <a:rPr lang="en-US" dirty="0" err="1">
                <a:solidFill>
                  <a:srgbClr val="FFFFFF"/>
                </a:solidFill>
              </a:rPr>
              <a:t>necessidades</a:t>
            </a:r>
            <a:r>
              <a:rPr lang="en-US" dirty="0">
                <a:solidFill>
                  <a:srgbClr val="FFFFFF"/>
                </a:solidFill>
              </a:rPr>
              <a:t> das </a:t>
            </a:r>
            <a:r>
              <a:rPr lang="en-US" dirty="0" err="1">
                <a:solidFill>
                  <a:srgbClr val="FFFFFF"/>
                </a:solidFill>
              </a:rPr>
              <a:t>empresas</a:t>
            </a:r>
            <a:r>
              <a:rPr lang="en-US" dirty="0">
                <a:solidFill>
                  <a:srgbClr val="FFFFFF"/>
                </a:solidFill>
              </a:rPr>
              <a:t> e </a:t>
            </a:r>
            <a:r>
              <a:rPr lang="en-US" dirty="0" err="1">
                <a:solidFill>
                  <a:srgbClr val="FFFFFF"/>
                </a:solidFill>
              </a:rPr>
              <a:t>organizações</a:t>
            </a:r>
            <a:r>
              <a:rPr lang="en-US" dirty="0">
                <a:solidFill>
                  <a:srgbClr val="FFFFFF"/>
                </a:solidFill>
              </a:rPr>
              <a:t>. É </a:t>
            </a:r>
            <a:r>
              <a:rPr lang="en-US">
                <a:solidFill>
                  <a:srgbClr val="FFFFFF"/>
                </a:solidFill>
              </a:rPr>
              <a:t>disponibilizado</a:t>
            </a:r>
            <a:r>
              <a:rPr lang="en-US" dirty="0">
                <a:solidFill>
                  <a:srgbClr val="FFFFFF"/>
                </a:solidFill>
              </a:rPr>
              <a:t> </a:t>
            </a:r>
            <a:r>
              <a:rPr lang="en-US" dirty="0" err="1">
                <a:solidFill>
                  <a:srgbClr val="FFFFFF"/>
                </a:solidFill>
              </a:rPr>
              <a:t>acesso</a:t>
            </a:r>
            <a:r>
              <a:rPr lang="en-US" dirty="0">
                <a:solidFill>
                  <a:srgbClr val="FFFFFF"/>
                </a:solidFill>
              </a:rPr>
              <a:t> a um </a:t>
            </a:r>
            <a:r>
              <a:rPr lang="en-US" dirty="0" err="1">
                <a:solidFill>
                  <a:srgbClr val="FFFFFF"/>
                </a:solidFill>
              </a:rPr>
              <a:t>vasto</a:t>
            </a:r>
            <a:r>
              <a:rPr lang="en-US" dirty="0">
                <a:solidFill>
                  <a:srgbClr val="FFFFFF"/>
                </a:solidFill>
              </a:rPr>
              <a:t> conjunto de </a:t>
            </a:r>
            <a:r>
              <a:rPr lang="en-US" dirty="0" err="1">
                <a:solidFill>
                  <a:srgbClr val="FFFFFF"/>
                </a:solidFill>
              </a:rPr>
              <a:t>diapositivos</a:t>
            </a:r>
            <a:r>
              <a:rPr lang="en-US" dirty="0">
                <a:solidFill>
                  <a:srgbClr val="FFFFFF"/>
                </a:solidFill>
              </a:rPr>
              <a:t> com </a:t>
            </a:r>
            <a:r>
              <a:rPr lang="en-US" dirty="0" err="1">
                <a:solidFill>
                  <a:srgbClr val="FFFFFF"/>
                </a:solidFill>
              </a:rPr>
              <a:t>atividades</a:t>
            </a:r>
            <a:r>
              <a:rPr lang="en-US" dirty="0">
                <a:solidFill>
                  <a:srgbClr val="FFFFFF"/>
                </a:solidFill>
              </a:rPr>
              <a:t> e </a:t>
            </a:r>
            <a:r>
              <a:rPr lang="en-US" dirty="0" err="1">
                <a:solidFill>
                  <a:srgbClr val="FFFFFF"/>
                </a:solidFill>
              </a:rPr>
              <a:t>trabalhos</a:t>
            </a:r>
            <a:r>
              <a:rPr lang="en-US" dirty="0">
                <a:solidFill>
                  <a:srgbClr val="FFFFFF"/>
                </a:solidFill>
              </a:rPr>
              <a:t> </a:t>
            </a:r>
            <a:r>
              <a:rPr lang="en-US" dirty="0" err="1">
                <a:solidFill>
                  <a:srgbClr val="FFFFFF"/>
                </a:solidFill>
              </a:rPr>
              <a:t>em</a:t>
            </a:r>
            <a:r>
              <a:rPr lang="en-US" dirty="0">
                <a:solidFill>
                  <a:srgbClr val="FFFFFF"/>
                </a:solidFill>
              </a:rPr>
              <a:t> sala de aula, </a:t>
            </a:r>
            <a:r>
              <a:rPr lang="en-US" dirty="0" err="1">
                <a:solidFill>
                  <a:srgbClr val="FFFFFF"/>
                </a:solidFill>
              </a:rPr>
              <a:t>bem</a:t>
            </a:r>
            <a:r>
              <a:rPr lang="en-US" dirty="0">
                <a:solidFill>
                  <a:srgbClr val="FFFFFF"/>
                </a:solidFill>
              </a:rPr>
              <a:t> </a:t>
            </a:r>
            <a:r>
              <a:rPr lang="en-US" dirty="0" err="1">
                <a:solidFill>
                  <a:srgbClr val="FFFFFF"/>
                </a:solidFill>
              </a:rPr>
              <a:t>como</a:t>
            </a:r>
            <a:r>
              <a:rPr lang="en-US" dirty="0">
                <a:solidFill>
                  <a:srgbClr val="FFFFFF"/>
                </a:solidFill>
              </a:rPr>
              <a:t> a </a:t>
            </a:r>
            <a:r>
              <a:rPr lang="en-US" dirty="0" err="1">
                <a:solidFill>
                  <a:srgbClr val="FFFFFF"/>
                </a:solidFill>
              </a:rPr>
              <a:t>instruções</a:t>
            </a:r>
            <a:r>
              <a:rPr lang="en-US" dirty="0">
                <a:solidFill>
                  <a:srgbClr val="FFFFFF"/>
                </a:solidFill>
              </a:rPr>
              <a:t> de </a:t>
            </a:r>
            <a:r>
              <a:rPr lang="en-US" dirty="0" err="1">
                <a:solidFill>
                  <a:srgbClr val="FFFFFF"/>
                </a:solidFill>
              </a:rPr>
              <a:t>utilização</a:t>
            </a:r>
            <a:r>
              <a:rPr lang="en-US" dirty="0">
                <a:solidFill>
                  <a:srgbClr val="FFFFFF"/>
                </a:solidFill>
              </a:rPr>
              <a:t> </a:t>
            </a:r>
            <a:r>
              <a:rPr lang="en-US" dirty="0" err="1">
                <a:solidFill>
                  <a:srgbClr val="FFFFFF"/>
                </a:solidFill>
              </a:rPr>
              <a:t>detalhadas</a:t>
            </a:r>
            <a:r>
              <a:rPr lang="en-US" dirty="0">
                <a:solidFill>
                  <a:srgbClr val="FFFFFF"/>
                </a:solidFill>
              </a:rPr>
              <a:t> para o professor. É livre de </a:t>
            </a:r>
            <a:r>
              <a:rPr lang="en-US" dirty="0" err="1">
                <a:solidFill>
                  <a:srgbClr val="FFFFFF"/>
                </a:solidFill>
              </a:rPr>
              <a:t>utilizar</a:t>
            </a:r>
            <a:r>
              <a:rPr lang="en-US" dirty="0">
                <a:solidFill>
                  <a:srgbClr val="FFFFFF"/>
                </a:solidFill>
              </a:rPr>
              <a:t> </a:t>
            </a:r>
            <a:r>
              <a:rPr lang="en-US" dirty="0" err="1">
                <a:solidFill>
                  <a:srgbClr val="FFFFFF"/>
                </a:solidFill>
              </a:rPr>
              <a:t>parte</a:t>
            </a:r>
            <a:r>
              <a:rPr lang="en-US" dirty="0">
                <a:solidFill>
                  <a:srgbClr val="FFFFFF"/>
                </a:solidFill>
              </a:rPr>
              <a:t> </a:t>
            </a:r>
            <a:r>
              <a:rPr lang="en-US" dirty="0" err="1">
                <a:solidFill>
                  <a:srgbClr val="FFFFFF"/>
                </a:solidFill>
              </a:rPr>
              <a:t>ou</a:t>
            </a:r>
            <a:r>
              <a:rPr lang="en-US" dirty="0">
                <a:solidFill>
                  <a:srgbClr val="FFFFFF"/>
                </a:solidFill>
              </a:rPr>
              <a:t> a </a:t>
            </a:r>
            <a:r>
              <a:rPr lang="en-US" dirty="0" err="1">
                <a:solidFill>
                  <a:srgbClr val="FFFFFF"/>
                </a:solidFill>
              </a:rPr>
              <a:t>totalidade</a:t>
            </a:r>
            <a:r>
              <a:rPr lang="en-US" dirty="0">
                <a:solidFill>
                  <a:srgbClr val="FFFFFF"/>
                </a:solidFill>
              </a:rPr>
              <a:t> do material </a:t>
            </a:r>
            <a:r>
              <a:rPr lang="en-US" dirty="0" err="1">
                <a:solidFill>
                  <a:srgbClr val="FFFFFF"/>
                </a:solidFill>
              </a:rPr>
              <a:t>disponível</a:t>
            </a:r>
            <a:r>
              <a:rPr lang="en-US" dirty="0">
                <a:solidFill>
                  <a:srgbClr val="FFFFFF"/>
                </a:solidFill>
              </a:rPr>
              <a:t>.</a:t>
            </a:r>
            <a:endParaRPr dirty="0">
              <a:solidFill>
                <a:srgbClr val="FFFFFF"/>
              </a:solidFill>
            </a:endParaRPr>
          </a:p>
          <a:p>
            <a:pPr marL="0" indent="0">
              <a:buClr>
                <a:srgbClr val="FFFFFF"/>
              </a:buClr>
              <a:buSzPts val="1500"/>
            </a:pPr>
            <a:endParaRPr dirty="0">
              <a:solidFill>
                <a:srgbClr val="FFFFFF"/>
              </a:solidFill>
            </a:endParaRPr>
          </a:p>
          <a:p>
            <a:pPr marL="0" indent="0">
              <a:buClr>
                <a:srgbClr val="FFFFFF"/>
              </a:buClr>
              <a:buSzPts val="1500"/>
            </a:pPr>
            <a:r>
              <a:rPr lang="en-US" dirty="0">
                <a:solidFill>
                  <a:srgbClr val="FFFFFF"/>
                </a:solidFill>
              </a:rPr>
              <a:t>O material </a:t>
            </a:r>
            <a:r>
              <a:rPr lang="en-US" dirty="0" err="1">
                <a:solidFill>
                  <a:srgbClr val="FFFFFF"/>
                </a:solidFill>
              </a:rPr>
              <a:t>inclui</a:t>
            </a:r>
            <a:r>
              <a:rPr lang="en-US" dirty="0">
                <a:solidFill>
                  <a:srgbClr val="FFFFFF"/>
                </a:solidFill>
              </a:rPr>
              <a:t> </a:t>
            </a:r>
            <a:r>
              <a:rPr lang="en-US" dirty="0" err="1">
                <a:solidFill>
                  <a:srgbClr val="FFFFFF"/>
                </a:solidFill>
              </a:rPr>
              <a:t>conteúdos</a:t>
            </a:r>
            <a:r>
              <a:rPr lang="en-US" dirty="0">
                <a:solidFill>
                  <a:srgbClr val="FFFFFF"/>
                </a:solidFill>
              </a:rPr>
              <a:t> e </a:t>
            </a:r>
            <a:r>
              <a:rPr lang="en-US" dirty="0" err="1">
                <a:solidFill>
                  <a:srgbClr val="FFFFFF"/>
                </a:solidFill>
              </a:rPr>
              <a:t>números</a:t>
            </a:r>
            <a:r>
              <a:rPr lang="en-US" dirty="0">
                <a:solidFill>
                  <a:srgbClr val="FFFFFF"/>
                </a:solidFill>
              </a:rPr>
              <a:t> </a:t>
            </a:r>
            <a:r>
              <a:rPr lang="en-US" dirty="0" err="1">
                <a:solidFill>
                  <a:srgbClr val="FFFFFF"/>
                </a:solidFill>
              </a:rPr>
              <a:t>retirados</a:t>
            </a:r>
            <a:r>
              <a:rPr lang="en-US" dirty="0">
                <a:solidFill>
                  <a:srgbClr val="FFFFFF"/>
                </a:solidFill>
              </a:rPr>
              <a:t> da Internet, </a:t>
            </a:r>
            <a:r>
              <a:rPr lang="en-US" dirty="0" err="1">
                <a:solidFill>
                  <a:srgbClr val="FFFFFF"/>
                </a:solidFill>
              </a:rPr>
              <a:t>pelo</a:t>
            </a:r>
            <a:r>
              <a:rPr lang="en-US" dirty="0">
                <a:solidFill>
                  <a:srgbClr val="FFFFFF"/>
                </a:solidFill>
              </a:rPr>
              <a:t> que </a:t>
            </a:r>
            <a:r>
              <a:rPr lang="en-US" dirty="0" err="1">
                <a:solidFill>
                  <a:srgbClr val="FFFFFF"/>
                </a:solidFill>
              </a:rPr>
              <a:t>está</a:t>
            </a:r>
            <a:r>
              <a:rPr lang="en-US" dirty="0">
                <a:solidFill>
                  <a:srgbClr val="FFFFFF"/>
                </a:solidFill>
              </a:rPr>
              <a:t> </a:t>
            </a:r>
            <a:r>
              <a:rPr lang="en-US" dirty="0" err="1">
                <a:solidFill>
                  <a:srgbClr val="FFFFFF"/>
                </a:solidFill>
              </a:rPr>
              <a:t>sujeito</a:t>
            </a:r>
            <a:r>
              <a:rPr lang="en-US" dirty="0">
                <a:solidFill>
                  <a:srgbClr val="FFFFFF"/>
                </a:solidFill>
              </a:rPr>
              <a:t> a </a:t>
            </a:r>
            <a:r>
              <a:rPr lang="en-US" dirty="0" err="1">
                <a:solidFill>
                  <a:srgbClr val="FFFFFF"/>
                </a:solidFill>
              </a:rPr>
              <a:t>alterações</a:t>
            </a:r>
            <a:r>
              <a:rPr lang="en-US" dirty="0">
                <a:solidFill>
                  <a:srgbClr val="FFFFFF"/>
                </a:solidFill>
              </a:rPr>
              <a:t>. As </a:t>
            </a:r>
            <a:r>
              <a:rPr lang="en-US" dirty="0" err="1">
                <a:solidFill>
                  <a:srgbClr val="FFFFFF"/>
                </a:solidFill>
              </a:rPr>
              <a:t>fontes</a:t>
            </a:r>
            <a:r>
              <a:rPr lang="en-US" dirty="0">
                <a:solidFill>
                  <a:srgbClr val="FFFFFF"/>
                </a:solidFill>
              </a:rPr>
              <a:t> </a:t>
            </a:r>
            <a:r>
              <a:rPr lang="en-US" dirty="0" err="1">
                <a:solidFill>
                  <a:srgbClr val="FFFFFF"/>
                </a:solidFill>
              </a:rPr>
              <a:t>foram</a:t>
            </a:r>
            <a:r>
              <a:rPr lang="en-US" dirty="0">
                <a:solidFill>
                  <a:srgbClr val="FFFFFF"/>
                </a:solidFill>
              </a:rPr>
              <a:t> </a:t>
            </a:r>
            <a:r>
              <a:rPr lang="en-US" dirty="0" err="1">
                <a:solidFill>
                  <a:srgbClr val="FFFFFF"/>
                </a:solidFill>
              </a:rPr>
              <a:t>anunciadas</a:t>
            </a:r>
            <a:r>
              <a:rPr lang="en-US" dirty="0">
                <a:solidFill>
                  <a:srgbClr val="FFFFFF"/>
                </a:solidFill>
              </a:rPr>
              <a:t> de </a:t>
            </a:r>
            <a:r>
              <a:rPr lang="en-US" dirty="0" err="1">
                <a:solidFill>
                  <a:srgbClr val="FFFFFF"/>
                </a:solidFill>
              </a:rPr>
              <a:t>acordo</a:t>
            </a:r>
            <a:r>
              <a:rPr lang="en-US" dirty="0">
                <a:solidFill>
                  <a:srgbClr val="FFFFFF"/>
                </a:solidFill>
              </a:rPr>
              <a:t> com as </a:t>
            </a:r>
            <a:r>
              <a:rPr lang="en-US" dirty="0" err="1">
                <a:solidFill>
                  <a:srgbClr val="FFFFFF"/>
                </a:solidFill>
              </a:rPr>
              <a:t>regras</a:t>
            </a:r>
            <a:r>
              <a:rPr lang="en-US" dirty="0">
                <a:solidFill>
                  <a:srgbClr val="FFFFFF"/>
                </a:solidFill>
              </a:rPr>
              <a:t> de </a:t>
            </a:r>
            <a:r>
              <a:rPr lang="en-US" dirty="0" err="1">
                <a:solidFill>
                  <a:srgbClr val="FFFFFF"/>
                </a:solidFill>
              </a:rPr>
              <a:t>utilização</a:t>
            </a:r>
            <a:r>
              <a:rPr lang="en-US" dirty="0">
                <a:solidFill>
                  <a:srgbClr val="FFFFFF"/>
                </a:solidFill>
              </a:rPr>
              <a:t> livre. O material </a:t>
            </a:r>
            <a:r>
              <a:rPr lang="en-US" dirty="0" err="1">
                <a:solidFill>
                  <a:srgbClr val="FFFFFF"/>
                </a:solidFill>
              </a:rPr>
              <a:t>na</a:t>
            </a:r>
            <a:r>
              <a:rPr lang="en-US" dirty="0">
                <a:solidFill>
                  <a:srgbClr val="FFFFFF"/>
                </a:solidFill>
              </a:rPr>
              <a:t> </a:t>
            </a:r>
            <a:r>
              <a:rPr lang="en-US" dirty="0" err="1">
                <a:solidFill>
                  <a:srgbClr val="FFFFFF"/>
                </a:solidFill>
              </a:rPr>
              <a:t>sua</a:t>
            </a:r>
            <a:r>
              <a:rPr lang="en-US" dirty="0">
                <a:solidFill>
                  <a:srgbClr val="FFFFFF"/>
                </a:solidFill>
              </a:rPr>
              <a:t> </a:t>
            </a:r>
            <a:r>
              <a:rPr lang="en-US" dirty="0" err="1">
                <a:solidFill>
                  <a:srgbClr val="FFFFFF"/>
                </a:solidFill>
              </a:rPr>
              <a:t>totalidade</a:t>
            </a:r>
            <a:r>
              <a:rPr lang="en-US" dirty="0">
                <a:solidFill>
                  <a:srgbClr val="FFFFFF"/>
                </a:solidFill>
              </a:rPr>
              <a:t> </a:t>
            </a:r>
            <a:r>
              <a:rPr lang="en-US" dirty="0" err="1">
                <a:solidFill>
                  <a:srgbClr val="FFFFFF"/>
                </a:solidFill>
              </a:rPr>
              <a:t>pode</a:t>
            </a:r>
            <a:r>
              <a:rPr lang="en-US" dirty="0">
                <a:solidFill>
                  <a:srgbClr val="FFFFFF"/>
                </a:solidFill>
              </a:rPr>
              <a:t> ser </a:t>
            </a:r>
            <a:r>
              <a:rPr lang="en-US" dirty="0" err="1">
                <a:solidFill>
                  <a:srgbClr val="FFFFFF"/>
                </a:solidFill>
              </a:rPr>
              <a:t>visualizado</a:t>
            </a:r>
            <a:r>
              <a:rPr lang="en-US" dirty="0">
                <a:solidFill>
                  <a:srgbClr val="FFFFFF"/>
                </a:solidFill>
              </a:rPr>
              <a:t> e </a:t>
            </a:r>
            <a:r>
              <a:rPr lang="en-US" dirty="0" err="1">
                <a:solidFill>
                  <a:srgbClr val="FFFFFF"/>
                </a:solidFill>
              </a:rPr>
              <a:t>descarregado</a:t>
            </a:r>
            <a:r>
              <a:rPr lang="en-US" dirty="0">
                <a:solidFill>
                  <a:srgbClr val="FFFFFF"/>
                </a:solidFill>
              </a:rPr>
              <a:t> a </a:t>
            </a:r>
            <a:r>
              <a:rPr lang="en-US" dirty="0" err="1">
                <a:solidFill>
                  <a:srgbClr val="FFFFFF"/>
                </a:solidFill>
              </a:rPr>
              <a:t>partir</a:t>
            </a:r>
            <a:r>
              <a:rPr lang="en-US" dirty="0">
                <a:solidFill>
                  <a:srgbClr val="FFFFFF"/>
                </a:solidFill>
              </a:rPr>
              <a:t> de www.dems.pro. Todo o material é </a:t>
            </a:r>
            <a:r>
              <a:rPr lang="en-US" dirty="0" err="1">
                <a:solidFill>
                  <a:srgbClr val="FFFFFF"/>
                </a:solidFill>
              </a:rPr>
              <a:t>produzido</a:t>
            </a:r>
            <a:r>
              <a:rPr lang="en-US" dirty="0">
                <a:solidFill>
                  <a:srgbClr val="FFFFFF"/>
                </a:solidFill>
              </a:rPr>
              <a:t> para </a:t>
            </a:r>
            <a:r>
              <a:rPr lang="en-US" dirty="0" err="1">
                <a:solidFill>
                  <a:srgbClr val="FFFFFF"/>
                </a:solidFill>
              </a:rPr>
              <a:t>utilização</a:t>
            </a:r>
            <a:r>
              <a:rPr lang="en-US" dirty="0">
                <a:solidFill>
                  <a:srgbClr val="FFFFFF"/>
                </a:solidFill>
              </a:rPr>
              <a:t> livre e </a:t>
            </a:r>
            <a:r>
              <a:rPr lang="en-US" dirty="0" err="1">
                <a:solidFill>
                  <a:srgbClr val="FFFFFF"/>
                </a:solidFill>
              </a:rPr>
              <a:t>cofinanciado</a:t>
            </a:r>
            <a:r>
              <a:rPr lang="en-US" dirty="0">
                <a:solidFill>
                  <a:srgbClr val="FFFFFF"/>
                </a:solidFill>
              </a:rPr>
              <a:t> </a:t>
            </a:r>
            <a:r>
              <a:rPr lang="en-US" dirty="0" err="1">
                <a:solidFill>
                  <a:srgbClr val="FFFFFF"/>
                </a:solidFill>
              </a:rPr>
              <a:t>pelo</a:t>
            </a:r>
            <a:r>
              <a:rPr lang="en-US" dirty="0">
                <a:solidFill>
                  <a:srgbClr val="FFFFFF"/>
                </a:solidFill>
              </a:rPr>
              <a:t> </a:t>
            </a:r>
            <a:r>
              <a:rPr lang="en-US" dirty="0" err="1">
                <a:solidFill>
                  <a:srgbClr val="FFFFFF"/>
                </a:solidFill>
              </a:rPr>
              <a:t>programa</a:t>
            </a:r>
            <a:r>
              <a:rPr lang="en-US" dirty="0">
                <a:solidFill>
                  <a:srgbClr val="FFFFFF"/>
                </a:solidFill>
              </a:rPr>
              <a:t> Erasmus +.</a:t>
            </a:r>
            <a:endParaRPr dirty="0">
              <a:solidFill>
                <a:srgbClr val="FFFFFF"/>
              </a:solidFill>
            </a:endParaRPr>
          </a:p>
        </p:txBody>
      </p:sp>
    </p:spTree>
    <p:extLst>
      <p:ext uri="{BB962C8B-B14F-4D97-AF65-F5344CB8AC3E}">
        <p14:creationId xmlns:p14="http://schemas.microsoft.com/office/powerpoint/2010/main" val="1479096809"/>
      </p:ext>
    </p:extLst>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TotalTime>
  <Words>5540</Words>
  <Application>Microsoft Office PowerPoint</Application>
  <PresentationFormat>Ecrã Panorâmico</PresentationFormat>
  <Paragraphs>307</Paragraphs>
  <Slides>29</Slides>
  <Notes>29</Notes>
  <HiddenSlides>0</HiddenSlides>
  <MMClips>0</MMClips>
  <ScaleCrop>false</ScaleCrop>
  <HeadingPairs>
    <vt:vector size="6" baseType="variant">
      <vt:variant>
        <vt:lpstr>Tipos de letra usados</vt:lpstr>
      </vt:variant>
      <vt:variant>
        <vt:i4>2</vt:i4>
      </vt:variant>
      <vt:variant>
        <vt:lpstr>Tema</vt:lpstr>
      </vt:variant>
      <vt:variant>
        <vt:i4>1</vt:i4>
      </vt:variant>
      <vt:variant>
        <vt:lpstr>Títulos dos diapositivos</vt:lpstr>
      </vt:variant>
      <vt:variant>
        <vt:i4>29</vt:i4>
      </vt:variant>
    </vt:vector>
  </HeadingPairs>
  <TitlesOfParts>
    <vt:vector size="32" baseType="lpstr">
      <vt:lpstr>Arial</vt:lpstr>
      <vt:lpstr>Calibri</vt:lpstr>
      <vt:lpstr>DEMS NEW</vt:lpstr>
      <vt:lpstr>Sítios Web</vt:lpstr>
      <vt:lpstr>Objetivos de aprendizagem</vt:lpstr>
      <vt:lpstr>Tópicos</vt:lpstr>
      <vt:lpstr>Apresentação do PowerPoint</vt:lpstr>
      <vt:lpstr>O panorama geral</vt:lpstr>
      <vt:lpstr>Apresentação do PowerPoint</vt:lpstr>
      <vt:lpstr>Direcione o debate dos sítios das redes sociais  para o seu sítio Web... ...porque aí tem a sua atenção a 100%</vt:lpstr>
      <vt:lpstr>Apresentação do PowerPoint</vt:lpstr>
      <vt:lpstr>Objetivos empresariais</vt:lpstr>
      <vt:lpstr>Apresentação do PowerPoint</vt:lpstr>
      <vt:lpstr>Apresentação do PowerPoint</vt:lpstr>
      <vt:lpstr>Apresentação do PowerPoint</vt:lpstr>
      <vt:lpstr>Apresentação do PowerPoint</vt:lpstr>
      <vt:lpstr>Apresentação do PowerPoint</vt:lpstr>
      <vt:lpstr>Melhores práticas para um bom  sítio Web</vt:lpstr>
      <vt:lpstr>Apresentação do PowerPoint</vt:lpstr>
      <vt:lpstr>Apresentação do PowerPoint</vt:lpstr>
      <vt:lpstr>Apresentação do PowerPoint</vt:lpstr>
      <vt:lpstr>Apresentação do PowerPoint</vt:lpstr>
      <vt:lpstr>Apresentação do PowerPoint</vt:lpstr>
      <vt:lpstr>Apresentação do PowerPoint</vt:lpstr>
      <vt:lpstr>Como criar o seu sítio Web?</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Sítios Web</dc:title>
  <dc:creator>Luukka Timo</dc:creator>
  <cp:keywords>, docId:2D81A63BE8DF8B5BC7A578A09E5ED854</cp:keywords>
  <cp:lastModifiedBy>José Duarte da Rocha Santos</cp:lastModifiedBy>
  <cp:revision>1</cp:revision>
  <dcterms:created xsi:type="dcterms:W3CDTF">2023-01-25T12:59:02Z</dcterms:created>
  <dcterms:modified xsi:type="dcterms:W3CDTF">2023-12-18T17:12:43Z</dcterms:modified>
</cp:coreProperties>
</file>