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9144000" cy="5143500"/>
  <p:notesSz cx="9144000" cy="5143500"/>
  <p:embeddedFontLst>
    <p:embeddedFont>
      <p:font typeface="RKVIOC+Arial-BoldMT"/>
      <p:regular r:id="rId46"/>
    </p:embeddedFont>
    <p:embeddedFont>
      <p:font typeface="SUFILT+ArialMT"/>
      <p:regular r:id="rId47"/>
    </p:embeddedFont>
    <p:embeddedFont>
      <p:font typeface="LQAAOU+Roboto-Bold"/>
      <p:regular r:id="rId48"/>
    </p:embeddedFont>
    <p:embeddedFont>
      <p:font typeface="BKRKMD+DancingScript-Regular,Italic"/>
      <p:regular r:id="rId49"/>
    </p:embeddedFont>
    <p:embeddedFont>
      <p:font typeface="LRCHRC+Arial-ItalicMT"/>
      <p:regular r:id="rId50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theme" Target="theme/theme1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font" Target="fonts/font1.fntdata" /><Relationship Id="rId47" Type="http://schemas.openxmlformats.org/officeDocument/2006/relationships/font" Target="fonts/font2.fntdata" /><Relationship Id="rId48" Type="http://schemas.openxmlformats.org/officeDocument/2006/relationships/font" Target="fonts/font3.fntdata" /><Relationship Id="rId49" Type="http://schemas.openxmlformats.org/officeDocument/2006/relationships/font" Target="fonts/font4.fntdata" /><Relationship Id="rId5" Type="http://schemas.openxmlformats.org/officeDocument/2006/relationships/slideMaster" Target="slideMasters/slideMaster1.xml" /><Relationship Id="rId50" Type="http://schemas.openxmlformats.org/officeDocument/2006/relationships/font" Target="fonts/font5.fntdata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86375" y="1905974"/>
            <a:ext cx="7783379" cy="16312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7373"/>
              </a:lnSpc>
              <a:spcBef>
                <a:spcPts val="0"/>
              </a:spcBef>
              <a:spcAft>
                <a:spcPts val="0"/>
              </a:spcAft>
            </a:pPr>
            <a:r>
              <a:rPr dirty="0" sz="6600" b="1">
                <a:solidFill>
                  <a:srgbClr val="ffffff"/>
                </a:solidFill>
                <a:latin typeface="RKVIOC+Arial-BoldMT"/>
                <a:cs typeface="RKVIOC+Arial-BoldMT"/>
              </a:rPr>
              <a:t>Content</a:t>
            </a:r>
            <a:r>
              <a:rPr dirty="0" sz="66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6600" b="1">
                <a:solidFill>
                  <a:srgbClr val="ffffff"/>
                </a:solidFill>
                <a:latin typeface="RKVIOC+Arial-BoldMT"/>
                <a:cs typeface="RKVIOC+Arial-BoldMT"/>
              </a:rPr>
              <a:t>Marketing:</a:t>
            </a:r>
          </a:p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ffffff"/>
                </a:solidFill>
                <a:latin typeface="RKVIOC+Arial-BoldMT"/>
                <a:cs typeface="RKVIOC+Arial-BoldMT"/>
              </a:rPr>
              <a:t>Content</a:t>
            </a:r>
            <a:r>
              <a:rPr dirty="0" sz="48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4800" b="1">
                <a:solidFill>
                  <a:srgbClr val="ffffff"/>
                </a:solidFill>
                <a:latin typeface="RKVIOC+Arial-BoldMT"/>
                <a:cs typeface="RKVIOC+Arial-BoldMT"/>
              </a:rPr>
              <a:t>Planning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59677"/>
            <a:ext cx="4033175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Learning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035349"/>
            <a:ext cx="2831820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100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Relate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goals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282238"/>
            <a:ext cx="7709033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100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Choosing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best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according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broadcasted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529125"/>
            <a:ext cx="4787988" cy="914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100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strategy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100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global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digital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  <a:p>
            <a:pPr marL="0" marR="0">
              <a:lnSpc>
                <a:spcPts val="1944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100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website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74850" y="521926"/>
            <a:ext cx="4423904" cy="13389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Goals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Channels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Strategy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Canvas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Digital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5426" y="1421144"/>
            <a:ext cx="1625798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ffffff"/>
                </a:solidFill>
                <a:latin typeface="RKVIOC+Arial-BoldMT"/>
                <a:cs typeface="RKVIOC+Arial-BoldMT"/>
              </a:rPr>
              <a:t>Topics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74850" y="1915878"/>
            <a:ext cx="274738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Website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74850" y="2264366"/>
            <a:ext cx="237934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Blog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1266" y="2286958"/>
            <a:ext cx="228153" cy="3857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LQAAOU+Roboto-Bold"/>
                <a:cs typeface="LQAAOU+Roboto-Bold"/>
              </a:rPr>
              <a:t>ꢀ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74850" y="2612854"/>
            <a:ext cx="3230191" cy="133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Social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Media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Emailing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Advertising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Plan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•</a:t>
            </a:r>
            <a:r>
              <a:rPr dirty="0" sz="1800" spc="1906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Bibliography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34651" y="1768226"/>
            <a:ext cx="7391198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“A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goal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without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a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plan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is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just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a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KVIOC+Arial-BoldMT"/>
                <a:cs typeface="RKVIOC+Arial-BoldMT"/>
              </a:rPr>
              <a:t>wish.”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58297" y="2716315"/>
            <a:ext cx="2998317" cy="4038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Antoine</a:t>
            </a:r>
            <a:r>
              <a:rPr dirty="0" sz="2400" spc="23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 </a:t>
            </a:r>
            <a:r>
              <a:rPr dirty="0" sz="2400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de</a:t>
            </a:r>
            <a:r>
              <a:rPr dirty="0" sz="2400" spc="23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 </a:t>
            </a:r>
            <a:r>
              <a:rPr dirty="0" sz="2400">
                <a:solidFill>
                  <a:srgbClr val="ffffff"/>
                </a:solidFill>
                <a:latin typeface="BKRKMD+DancingScript-Regular,Italic"/>
                <a:cs typeface="BKRKMD+DancingScript-Regular,Italic"/>
              </a:rPr>
              <a:t>Saint-Exupéry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32549" y="1962102"/>
            <a:ext cx="6945960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and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Goals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25269" y="407867"/>
            <a:ext cx="3512112" cy="9310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and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Goals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5269" y="1844348"/>
            <a:ext cx="3233669" cy="10369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Choosing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most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suitable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intended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400">
                <a:solidFill>
                  <a:srgbClr val="ffffff"/>
                </a:solidFill>
                <a:latin typeface="SUFILT+ArialMT"/>
                <a:cs typeface="SUFILT+ArialMT"/>
              </a:rPr>
              <a:t>goals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990414" y="4084449"/>
            <a:ext cx="1457684" cy="1799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Source: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Molleda,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2010.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88356" y="1962102"/>
            <a:ext cx="7820155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Channels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and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454370" y="612163"/>
            <a:ext cx="6390089" cy="8307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Channels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and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</a:p>
          <a:p>
            <a:pPr marL="0" marR="0">
              <a:lnSpc>
                <a:spcPts val="2234"/>
              </a:lnSpc>
              <a:spcBef>
                <a:spcPts val="431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channel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should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according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51730" y="4026798"/>
            <a:ext cx="1838557" cy="1799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Source: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Hanlon,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2019,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p.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SUFILT+ArialMT"/>
                <a:cs typeface="SUFILT+ArialMT"/>
              </a:rPr>
              <a:t>267.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32657" y="2013537"/>
            <a:ext cx="7426529" cy="1154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the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Strategy</a:t>
            </a:r>
          </a:p>
          <a:p>
            <a:pPr marL="2736055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KVIOC+Arial-BoldMT"/>
                <a:cs typeface="RKVIOC+Arial-BoldMT"/>
              </a:rPr>
              <a:t>Canvas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94530" y="689102"/>
            <a:ext cx="4233878" cy="9310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Planning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the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Strategy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Canvas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5961" y="1805411"/>
            <a:ext cx="3296196" cy="7473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50" spc="734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We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should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try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plan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</a:p>
          <a:p>
            <a:pPr marL="33655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taking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into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72511" y="2535729"/>
            <a:ext cx="3044908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consideration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objectives,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channels,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type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content,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subjects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covered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35961" y="3431011"/>
            <a:ext cx="3790988" cy="4708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50" spc="734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Diversity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should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privileged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72511" y="3856529"/>
            <a:ext cx="180369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planning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410294"/>
            <a:ext cx="2969136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351160"/>
            <a:ext cx="7980844" cy="7124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creation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often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planned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managed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within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18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1800" b="1">
                <a:solidFill>
                  <a:srgbClr val="161249"/>
                </a:solidFill>
                <a:latin typeface="RKVIOC+Arial-BoldMT"/>
                <a:cs typeface="RKVIOC+Arial-BoldMT"/>
              </a:rPr>
              <a:t>calendar</a:t>
            </a:r>
          </a:p>
          <a:p>
            <a:pPr marL="571500" marR="0">
              <a:lnSpc>
                <a:spcPts val="2010"/>
              </a:lnSpc>
              <a:spcBef>
                <a:spcPts val="282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15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per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can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good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practice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91575" y="2085569"/>
            <a:ext cx="6133678" cy="924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15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allows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you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check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where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there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are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gaps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  <a:p>
            <a:pPr marL="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15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make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sure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ready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plenty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time</a:t>
            </a:r>
          </a:p>
          <a:p>
            <a:pPr marL="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15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enables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responsibilities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assigned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3055500"/>
            <a:ext cx="8006441" cy="712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Planning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allows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timely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finding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themes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convenient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illustration</a:t>
            </a:r>
          </a:p>
          <a:p>
            <a:pPr marL="285750" marR="0">
              <a:lnSpc>
                <a:spcPts val="2010"/>
              </a:lnSpc>
              <a:spcBef>
                <a:spcPts val="282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867676" y="1905716"/>
            <a:ext cx="545532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Digital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71461"/>
            <a:ext cx="4491154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Digital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77225" y="1251832"/>
            <a:ext cx="7732808" cy="6089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6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Presents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global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vision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intended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distributed</a:t>
            </a:r>
          </a:p>
          <a:p>
            <a:pPr marL="22860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through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77225" y="2085968"/>
            <a:ext cx="6856548" cy="8121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6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analysis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personas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6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analysis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goal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77225" y="3123305"/>
            <a:ext cx="7440812" cy="8121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6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Allows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overview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throughout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month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6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Allows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check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all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three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areas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are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fed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409074" y="4706116"/>
            <a:ext cx="4831732" cy="1657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005"/>
              </a:lnSpc>
              <a:spcBef>
                <a:spcPts val="0"/>
              </a:spcBef>
              <a:spcAft>
                <a:spcPts val="0"/>
              </a:spcAft>
            </a:pPr>
            <a:r>
              <a:rPr dirty="0" sz="900">
                <a:solidFill>
                  <a:srgbClr val="000000"/>
                </a:solidFill>
                <a:latin typeface="SUFILT+ArialMT"/>
                <a:cs typeface="SUFILT+ArialMT"/>
              </a:rPr>
              <a:t>Source:</a:t>
            </a:r>
            <a:r>
              <a:rPr dirty="0" sz="900">
                <a:solidFill>
                  <a:srgbClr val="000000"/>
                </a:solidFill>
                <a:latin typeface="SUFILT+ArialMT"/>
                <a:cs typeface="SUFILT+ArialMT"/>
              </a:rPr>
              <a:t> </a:t>
            </a:r>
            <a:r>
              <a:rPr dirty="0" sz="900">
                <a:solidFill>
                  <a:srgbClr val="000000"/>
                </a:solidFill>
                <a:latin typeface="SUFILT+ArialMT"/>
                <a:cs typeface="SUFILT+ArialMT"/>
              </a:rPr>
              <a:t>https://frizbit.com/blog/marketing-funnel-explained-optimize-your-full-funnel-strategy/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6548076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make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planning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one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week.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666848" y="2097135"/>
            <a:ext cx="5890627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436807"/>
            <a:ext cx="4847313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Website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6275" y="1211831"/>
            <a:ext cx="4984046" cy="8121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Review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periodically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website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Review/update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existing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96275" y="2249167"/>
            <a:ext cx="4196904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Create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new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sections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with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new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96275" y="2767836"/>
            <a:ext cx="6394507" cy="8121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Choice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graphic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other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add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value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Define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role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page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96275" y="3805172"/>
            <a:ext cx="681921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51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Disseminate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page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through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organisation's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other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channels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1022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Keeping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previously,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using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above,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propose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7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pages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of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website.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89867" y="1905707"/>
            <a:ext cx="498984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Blog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3450656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KVIOC+Arial-BoldMT"/>
                <a:cs typeface="RKVIOC+Arial-BoldMT"/>
              </a:rPr>
              <a:t>Blog</a:t>
            </a:r>
            <a:r>
              <a:rPr dirty="0" sz="3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0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4375" y="1119532"/>
            <a:ext cx="316650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P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romote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different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subjects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0575" y="1782812"/>
            <a:ext cx="7327651" cy="8121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Motivate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choice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graphic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other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add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value</a:t>
            </a:r>
          </a:p>
          <a:p>
            <a:pPr marL="0" marR="0">
              <a:lnSpc>
                <a:spcPts val="2010"/>
              </a:lnSpc>
              <a:spcBef>
                <a:spcPts val="2073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Define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role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blog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post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10575" y="2820148"/>
            <a:ext cx="7548447" cy="60895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blog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post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dissemination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through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organisation's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other</a:t>
            </a:r>
          </a:p>
          <a:p>
            <a:pPr marL="26670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channels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10575" y="3654284"/>
            <a:ext cx="3072229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Stimulates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use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CTA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672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Keeping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previously,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using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above,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propose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blog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one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month.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34460" y="2165128"/>
            <a:ext cx="7131163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Social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Media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69764" y="438680"/>
            <a:ext cx="522786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Social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Media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9764" y="1129853"/>
            <a:ext cx="6280056" cy="19771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Helps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across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different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social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networks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diversification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subjects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covered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Encourages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reflection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graphic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used</a:t>
            </a:r>
          </a:p>
          <a:p>
            <a:pPr marL="0" marR="0">
              <a:lnSpc>
                <a:spcPts val="3016"/>
              </a:lnSpc>
              <a:spcBef>
                <a:spcPts val="1067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Supports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publication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third-party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69764" y="3204526"/>
            <a:ext cx="4539499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Define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role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post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672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Keeping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previously,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using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above,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propose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social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7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days.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474570" y="1905706"/>
            <a:ext cx="6075590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Emailing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529567"/>
            <a:ext cx="4998646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Emailing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4375" y="1316992"/>
            <a:ext cx="6986308" cy="2495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Helps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distribute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across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different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emailing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type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diversification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subjects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covered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Encourages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reflection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graphic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used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Define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role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communication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</a:p>
          <a:p>
            <a:pPr marL="0" marR="0">
              <a:lnSpc>
                <a:spcPts val="3351"/>
              </a:lnSpc>
              <a:spcBef>
                <a:spcPts val="648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Stimulates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use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SUFILT+ArialMT"/>
                <a:cs typeface="SUFILT+ArialMT"/>
              </a:rPr>
              <a:t>CTA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253516" cy="1022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Keeping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previously,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using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above,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propose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emailing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one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month.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84013" y="1905707"/>
            <a:ext cx="682102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Advertising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8346"/>
            <a:ext cx="5608551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Advertising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Plan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0575" y="1118188"/>
            <a:ext cx="7606315" cy="5678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Helps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distribute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advertising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across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different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platforms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have</a:t>
            </a:r>
          </a:p>
          <a:p>
            <a:pPr marL="26670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timeline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vision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0575" y="1870028"/>
            <a:ext cx="6261005" cy="22035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diversification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ads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covered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Facilitates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integration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with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other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content</a:t>
            </a:r>
          </a:p>
          <a:p>
            <a:pPr marL="0" marR="0">
              <a:lnSpc>
                <a:spcPts val="2010"/>
              </a:lnSpc>
              <a:spcBef>
                <a:spcPts val="1749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Encourages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reflection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graphic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elements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be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used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Define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role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each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ad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funnel</a:t>
            </a:r>
          </a:p>
          <a:p>
            <a:pPr marL="0" marR="0">
              <a:lnSpc>
                <a:spcPts val="2010"/>
              </a:lnSpc>
              <a:spcBef>
                <a:spcPts val="1799"/>
              </a:spcBef>
              <a:spcAft>
                <a:spcPts val="0"/>
              </a:spcAft>
            </a:pPr>
            <a:r>
              <a:rPr dirty="0" sz="18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1800" spc="969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Stimulates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use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SUFILT+ArialMT"/>
                <a:cs typeface="SUFILT+ArialMT"/>
              </a:rPr>
              <a:t>CTA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44828"/>
            <a:ext cx="252196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In-Class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2173" y="1330094"/>
            <a:ext cx="337231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group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(2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3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persons).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2173" y="2031134"/>
            <a:ext cx="7408417" cy="10229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●</a:t>
            </a:r>
            <a:r>
              <a:rPr dirty="0" sz="2000" spc="1035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Keeping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brand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chosen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previously,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using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above,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propose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advertising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7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days</a:t>
            </a:r>
          </a:p>
          <a:p>
            <a:pPr marL="355600" marR="0">
              <a:lnSpc>
                <a:spcPts val="2234"/>
              </a:lnSpc>
              <a:spcBef>
                <a:spcPts val="57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(one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ad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each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SUFILT+ArialMT"/>
                <a:cs typeface="SUFILT+ArialMT"/>
              </a:rPr>
              <a:t>day).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02279"/>
            <a:ext cx="362915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KVIOC+Arial-BoldMT"/>
                <a:cs typeface="RKVIOC+Arial-BoldMT"/>
              </a:rPr>
              <a:t>Assessment</a:t>
            </a:r>
            <a:r>
              <a:rPr dirty="0" sz="2800" b="1">
                <a:solidFill>
                  <a:srgbClr val="ffffff"/>
                </a:solidFill>
                <a:latin typeface="RKVIOC+Arial-BoldMT"/>
                <a:cs typeface="RKVIOC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KVIOC+Arial-BoldMT"/>
                <a:cs typeface="RKVIOC+Arial-BoldMT"/>
              </a:rPr>
              <a:t>Activity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40575" y="821034"/>
            <a:ext cx="2686392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Individual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assessment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40575" y="1339702"/>
            <a:ext cx="7638854" cy="165883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Having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in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mind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map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synthesises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other</a:t>
            </a:r>
          </a:p>
          <a:p>
            <a:pPr marL="285750" marR="0">
              <a:lnSpc>
                <a:spcPts val="2010"/>
              </a:lnSpc>
              <a:spcBef>
                <a:spcPts val="282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maps,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per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channel,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incorporate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more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detailed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information,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</a:p>
          <a:p>
            <a:pPr marL="28575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student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must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analyse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programmed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analysing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aspects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such</a:t>
            </a:r>
          </a:p>
          <a:p>
            <a:pPr marL="28575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periodicity,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diversity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content,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diversity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of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channels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used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other</a:t>
            </a:r>
          </a:p>
          <a:p>
            <a:pPr marL="285750" marR="0">
              <a:lnSpc>
                <a:spcPts val="2010"/>
              </a:lnSpc>
              <a:spcBef>
                <a:spcPts val="473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aspects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that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were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presented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throughout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this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course.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40575" y="3120242"/>
            <a:ext cx="6724837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d12477"/>
                </a:solidFill>
                <a:latin typeface="SUFILT+ArialMT"/>
                <a:cs typeface="SUFILT+ArialMT"/>
              </a:rPr>
              <a:t>•</a:t>
            </a:r>
            <a:r>
              <a:rPr dirty="0" sz="2700" spc="555">
                <a:solidFill>
                  <a:srgbClr val="d12477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student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should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analyse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the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maps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made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by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another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 </a:t>
            </a:r>
            <a:r>
              <a:rPr dirty="0" sz="1800">
                <a:solidFill>
                  <a:srgbClr val="ffffff"/>
                </a:solidFill>
                <a:latin typeface="SUFILT+ArialMT"/>
                <a:cs typeface="SUFILT+ArialMT"/>
              </a:rPr>
              <a:t>group.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174984" y="2001798"/>
            <a:ext cx="2946499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ffffff"/>
                </a:solidFill>
                <a:latin typeface="RKVIOC+Arial-BoldMT"/>
                <a:cs typeface="RKVIOC+Arial-BoldMT"/>
              </a:rPr>
              <a:t>Bibliography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69764" y="732800"/>
            <a:ext cx="2946499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KVIOC+Arial-BoldMT"/>
                <a:cs typeface="RKVIOC+Arial-BoldMT"/>
              </a:rPr>
              <a:t>Bibliography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69764" y="1385098"/>
            <a:ext cx="6045824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Hanlon,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A.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(2109).</a:t>
            </a:r>
            <a:r>
              <a:rPr dirty="0" sz="1400" spc="-107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Digital</a:t>
            </a:r>
            <a:r>
              <a:rPr dirty="0" sz="1400" spc="37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Marketing:</a:t>
            </a:r>
            <a:r>
              <a:rPr dirty="0" sz="1400" spc="36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strategic</a:t>
            </a:r>
            <a:r>
              <a:rPr dirty="0" sz="1400" spc="37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planning</a:t>
            </a:r>
            <a:r>
              <a:rPr dirty="0" sz="1400" spc="37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&amp;</a:t>
            </a:r>
            <a:r>
              <a:rPr dirty="0" sz="1400" spc="35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integration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.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Sage.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69764" y="1833662"/>
            <a:ext cx="8093149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Molleda,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J.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(2010).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Authenticity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construct’s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dimensions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public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relations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communication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69764" y="2079026"/>
            <a:ext cx="5433906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research.</a:t>
            </a:r>
            <a:r>
              <a:rPr dirty="0" sz="1400" spc="-23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Journal</a:t>
            </a:r>
            <a:r>
              <a:rPr dirty="0" sz="1400" spc="37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of</a:t>
            </a:r>
            <a:r>
              <a:rPr dirty="0" sz="1400" spc="36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Communication</a:t>
            </a:r>
            <a:r>
              <a:rPr dirty="0" sz="1400" spc="37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>
                <a:solidFill>
                  <a:srgbClr val="161249"/>
                </a:solidFill>
                <a:latin typeface="LRCHRC+Arial-ItalicMT"/>
                <a:cs typeface="LRCHRC+Arial-ItalicMT"/>
              </a:rPr>
              <a:t>Management,</a:t>
            </a:r>
            <a:r>
              <a:rPr dirty="0" sz="1400" spc="36">
                <a:solidFill>
                  <a:srgbClr val="161249"/>
                </a:solidFill>
                <a:latin typeface="LRCHRC+Arial-ItalicMT"/>
                <a:cs typeface="LRCHRC+Arial-ItalicMT"/>
              </a:rPr>
              <a:t> </a:t>
            </a:r>
            <a:r>
              <a:rPr dirty="0" sz="1400" spc="-40">
                <a:solidFill>
                  <a:srgbClr val="161249"/>
                </a:solidFill>
                <a:latin typeface="LRCHRC+Arial-ItalicMT"/>
                <a:cs typeface="LRCHRC+Arial-ItalicMT"/>
              </a:rPr>
              <a:t>14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(3),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SUFILT+ArialMT"/>
                <a:cs typeface="SUFILT+ArialMT"/>
              </a:rPr>
              <a:t>223–236.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757087"/>
            <a:ext cx="3479279" cy="5063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86"/>
              </a:lnSpc>
              <a:spcBef>
                <a:spcPts val="0"/>
              </a:spcBef>
              <a:spcAft>
                <a:spcPts val="0"/>
              </a:spcAft>
            </a:pPr>
            <a:r>
              <a:rPr dirty="0" sz="3300" b="1">
                <a:solidFill>
                  <a:srgbClr val="161249"/>
                </a:solidFill>
                <a:latin typeface="RKVIOC+Arial-BoldMT"/>
                <a:cs typeface="RKVIOC+Arial-BoldMT"/>
              </a:rPr>
              <a:t>Important</a:t>
            </a:r>
            <a:r>
              <a:rPr dirty="0" sz="3300" b="1">
                <a:solidFill>
                  <a:srgbClr val="161249"/>
                </a:solidFill>
                <a:latin typeface="RKVIOC+Arial-BoldMT"/>
                <a:cs typeface="RKVIOC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RKVIOC+Arial-BoldMT"/>
                <a:cs typeface="RKVIOC+Arial-BoldMT"/>
              </a:rPr>
              <a:t>Notice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385122"/>
            <a:ext cx="7807923" cy="9731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5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DEMS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material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aims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enhance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digital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marketing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skills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higher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education,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comprehending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essential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needs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organizations.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You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have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access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extensive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slide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sets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with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in-class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activities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assignments,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as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well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detailed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user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instructions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for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teacher.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711205"/>
            <a:ext cx="7779075" cy="11977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5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Note: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material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includes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contents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figures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retrieved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from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internet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thus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subject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changes.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sources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have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been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announced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according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rules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of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fair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use.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publisher´s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responsibility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restricted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to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the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original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material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stored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at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www.dems.pro.</a:t>
            </a:r>
          </a:p>
          <a:p>
            <a:pPr marL="0" marR="0">
              <a:lnSpc>
                <a:spcPts val="1768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All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material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is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produced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for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open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use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and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co-funded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by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Erasmus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 </a:t>
            </a:r>
            <a:r>
              <a:rPr dirty="0" sz="1850">
                <a:solidFill>
                  <a:srgbClr val="161249"/>
                </a:solidFill>
                <a:latin typeface="SUFILT+ArialMT"/>
                <a:cs typeface="SUFILT+ArialMT"/>
              </a:rPr>
              <a:t>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2023-09-26T03:20:07-05:00</dcterms:modified>
</cp:coreProperties>
</file>