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Lst>
  <p:sldSz cx="12192000" cy="6858000"/>
  <p:notesSz cx="6858000" cy="9144000"/>
  <p:embeddedFontLst>
    <p:embeddedFont>
      <p:font typeface="Calibri" panose="020F0502020204030204" pitchFamily="34" charset="0"/>
      <p:regular r:id="rId56"/>
      <p:bold r:id="rId57"/>
      <p:italic r:id="rId58"/>
      <p:boldItalic r:id="rId59"/>
    </p:embeddedFont>
    <p:embeddedFont>
      <p:font typeface="Helvetica Neue" panose="02000503000000020004" pitchFamily="2"/>
      <p:regular r:id="rId60"/>
      <p:bold r:id="rId61"/>
      <p:italic r:id="rId62"/>
      <p:boldItalic r:id="rId63"/>
    </p:embeddedFont>
    <p:embeddedFont>
      <p:font typeface="PT Sans" panose="020B0503020203020204" pitchFamily="34" charset="0"/>
      <p:regular r:id="rId64"/>
      <p:bold r:id="rId65"/>
      <p:italic r:id="rId66"/>
      <p:boldItalic r:id="rId67"/>
    </p:embeddedFont>
    <p:embeddedFont>
      <p:font typeface="Quattrocento Sans" panose="020B0502050000020003" pitchFamily="34" charset="0"/>
      <p:regular r:id="rId68"/>
      <p:bold r:id="rId69"/>
      <p:italic r:id="rId70"/>
      <p:boldItalic r:id="rId71"/>
    </p:embeddedFont>
    <p:embeddedFont>
      <p:font typeface="Roboto" panose="02000000000000000000" pitchFamily="2" charset="0"/>
      <p:regular r:id="rId72"/>
      <p:bold r:id="rId73"/>
      <p:italic r:id="rId74"/>
      <p:boldItalic r:id="rId75"/>
    </p:embeddedFont>
    <p:embeddedFont>
      <p:font typeface="Trebuchet MS" panose="020B0603020202020204" pitchFamily="34" charset="0"/>
      <p:regular r:id="rId76"/>
      <p:bold r:id="rId77"/>
      <p:italic r:id="rId78"/>
      <p:boldItalic r:id="rId7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80" roundtripDataSignature="AMtx7mhw/IIc5v/EZF+00oeCCTJGoOnlx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9" autoAdjust="0"/>
    <p:restoredTop sz="76923" autoAdjust="0"/>
  </p:normalViewPr>
  <p:slideViewPr>
    <p:cSldViewPr snapToGrid="0">
      <p:cViewPr varScale="1">
        <p:scale>
          <a:sx n="158" d="100"/>
          <a:sy n="158" d="100"/>
        </p:scale>
        <p:origin x="268"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8.fntdata"/><Relationship Id="rId68" Type="http://schemas.openxmlformats.org/officeDocument/2006/relationships/font" Target="fonts/font13.fntdata"/><Relationship Id="rId84"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font" Target="fonts/font3.fntdata"/><Relationship Id="rId74" Type="http://schemas.openxmlformats.org/officeDocument/2006/relationships/font" Target="fonts/font19.fntdata"/><Relationship Id="rId79" Type="http://schemas.openxmlformats.org/officeDocument/2006/relationships/font" Target="fonts/font24.fntdata"/><Relationship Id="rId5" Type="http://schemas.openxmlformats.org/officeDocument/2006/relationships/slide" Target="slides/slide4.xml"/><Relationship Id="rId61" Type="http://schemas.openxmlformats.org/officeDocument/2006/relationships/font" Target="fonts/font6.fntdata"/><Relationship Id="rId82"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1.fntdata"/><Relationship Id="rId64" Type="http://schemas.openxmlformats.org/officeDocument/2006/relationships/font" Target="fonts/font9.fntdata"/><Relationship Id="rId69" Type="http://schemas.openxmlformats.org/officeDocument/2006/relationships/font" Target="fonts/font14.fntdata"/><Relationship Id="rId77" Type="http://schemas.openxmlformats.org/officeDocument/2006/relationships/font" Target="fonts/font22.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17.fntdata"/><Relationship Id="rId80" Type="http://customschemas.google.com/relationships/presentationmetadata" Target="meta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4.fntdata"/><Relationship Id="rId67" Type="http://schemas.openxmlformats.org/officeDocument/2006/relationships/font" Target="fonts/font12.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7.fntdata"/><Relationship Id="rId70" Type="http://schemas.openxmlformats.org/officeDocument/2006/relationships/font" Target="fonts/font15.fntdata"/><Relationship Id="rId75" Type="http://schemas.openxmlformats.org/officeDocument/2006/relationships/font" Target="fonts/font20.fntdata"/><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2.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5.fntdata"/><Relationship Id="rId65" Type="http://schemas.openxmlformats.org/officeDocument/2006/relationships/font" Target="fonts/font10.fntdata"/><Relationship Id="rId73" Type="http://schemas.openxmlformats.org/officeDocument/2006/relationships/font" Target="fonts/font18.fntdata"/><Relationship Id="rId78" Type="http://schemas.openxmlformats.org/officeDocument/2006/relationships/font" Target="fonts/font23.fntdata"/><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notesMaster" Target="notesMasters/notesMaster1.xml"/><Relationship Id="rId76" Type="http://schemas.openxmlformats.org/officeDocument/2006/relationships/font" Target="fonts/font21.fntdata"/><Relationship Id="rId7" Type="http://schemas.openxmlformats.org/officeDocument/2006/relationships/slide" Target="slides/slide6.xml"/><Relationship Id="rId71" Type="http://schemas.openxmlformats.org/officeDocument/2006/relationships/font" Target="fonts/font16.fntdata"/><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font" Target="fonts/font1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nl-NL"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wyzowl.com/video-marketing-statistics/"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surveymonkey.com/market-research/solutions/audience-panel/"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1" name="Google Shape;17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The role of video in content marketing keeps growing year after year. Video continues to be a widely used marketing tool – trusted by around 9 out of 10 businesses. (source: </a:t>
            </a:r>
            <a:r>
              <a:rPr lang="nl-NL" u="sng">
                <a:solidFill>
                  <a:schemeClr val="hlink"/>
                </a:solidFill>
                <a:hlinkClick r:id="rId3"/>
              </a:rPr>
              <a:t>https://www.wyzowl.com/video-marketing-statistics/</a:t>
            </a:r>
            <a:r>
              <a:rPr lang="nl-NL"/>
              <a:t>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172" name="Google Shape;17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5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8" name="Google Shape;178;p5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g26df1ca6351_0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4" name="Google Shape;184;g26df1ca6351_0_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5" name="Google Shape;185;g26df1ca6351_0_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nl-NL"/>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g1dff4af60eb_6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1" name="Google Shape;191;g1dff4af60eb_6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2" name="Google Shape;192;g1dff4af60eb_6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nl-NL"/>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g232d0057704_1_7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8" name="Google Shape;198;g232d0057704_1_7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0"/>
              </a:spcBef>
              <a:spcAft>
                <a:spcPts val="0"/>
              </a:spcAft>
              <a:buClr>
                <a:schemeClr val="dk1"/>
              </a:buClr>
              <a:buSzPts val="1100"/>
              <a:buFont typeface="Arial"/>
              <a:buNone/>
            </a:pPr>
            <a:r>
              <a:rPr lang="nl-NL"/>
              <a:t>”This year is a year for video” has been said over the past 15 years. </a:t>
            </a:r>
            <a:endParaRPr/>
          </a:p>
          <a:p>
            <a:pPr marL="0" lvl="0" indent="0" algn="l" rtl="0">
              <a:lnSpc>
                <a:spcPct val="115000"/>
              </a:lnSpc>
              <a:spcBef>
                <a:spcPts val="0"/>
              </a:spcBef>
              <a:spcAft>
                <a:spcPts val="0"/>
              </a:spcAft>
              <a:buClr>
                <a:schemeClr val="dk1"/>
              </a:buClr>
              <a:buSzPts val="1100"/>
              <a:buFont typeface="Arial"/>
              <a:buNone/>
            </a:pPr>
            <a:r>
              <a:rPr lang="nl-NL"/>
              <a:t>No stop in growth can be seen in the horizon.</a:t>
            </a:r>
            <a:endParaRPr/>
          </a:p>
          <a:p>
            <a:pPr marL="0" lvl="0" indent="0" algn="l" rtl="0">
              <a:lnSpc>
                <a:spcPct val="115000"/>
              </a:lnSpc>
              <a:spcBef>
                <a:spcPts val="0"/>
              </a:spcBef>
              <a:spcAft>
                <a:spcPts val="0"/>
              </a:spcAft>
              <a:buClr>
                <a:schemeClr val="dk1"/>
              </a:buClr>
              <a:buSzPts val="1100"/>
              <a:buFont typeface="Arial"/>
              <a:buNone/>
            </a:pPr>
            <a:endParaRPr/>
          </a:p>
          <a:p>
            <a:pPr marL="0" lvl="0" indent="0" algn="l" rtl="0">
              <a:lnSpc>
                <a:spcPct val="115000"/>
              </a:lnSpc>
              <a:spcBef>
                <a:spcPts val="0"/>
              </a:spcBef>
              <a:spcAft>
                <a:spcPts val="0"/>
              </a:spcAft>
              <a:buClr>
                <a:schemeClr val="dk1"/>
              </a:buClr>
              <a:buSzPts val="1100"/>
              <a:buFont typeface="Arial"/>
              <a:buNone/>
            </a:pPr>
            <a:r>
              <a:rPr lang="nl-NL"/>
              <a:t>Let me show you some more research insights on video marketing….</a:t>
            </a:r>
            <a:endParaRPr/>
          </a:p>
          <a:p>
            <a:pPr marL="0" lvl="0" indent="0" algn="l" rtl="0">
              <a:lnSpc>
                <a:spcPct val="100000"/>
              </a:lnSpc>
              <a:spcBef>
                <a:spcPts val="0"/>
              </a:spcBef>
              <a:spcAft>
                <a:spcPts val="0"/>
              </a:spcAft>
              <a:buSzPts val="1400"/>
              <a:buNone/>
            </a:pPr>
            <a:endParaRPr/>
          </a:p>
        </p:txBody>
      </p:sp>
      <p:sp>
        <p:nvSpPr>
          <p:cNvPr id="199" name="Google Shape;199;g232d0057704_1_7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nl-NL" sz="1200" b="0" i="0" u="none" strike="noStrike" cap="none">
                <a:solidFill>
                  <a:srgbClr val="000000"/>
                </a:solidFill>
                <a:latin typeface="Calibri"/>
                <a:ea typeface="Calibri"/>
                <a:cs typeface="Calibri"/>
                <a:sym typeface="Calibri"/>
              </a:rPr>
              <a:t>5</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24e1d7bd8b8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 name="Google Shape;222;g24e1d7bd8b8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nl-NL"/>
              <a:t>This source covers almost any data - and even more! - which you as a teacher can think of. Pick data, which you find relevant and interesting. A pdf download is available, too (click link).</a:t>
            </a:r>
            <a:endParaRPr/>
          </a:p>
        </p:txBody>
      </p:sp>
      <p:sp>
        <p:nvSpPr>
          <p:cNvPr id="223" name="Google Shape;223;g24e1d7bd8b8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nl-NL"/>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1" name="Google Shape;231;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dirty="0"/>
              <a:t>Figures from adQuadrant from October 2020 help to substantiate the case for moving content. For example, they see a doubling of the number of clicks on video content versus static content. However, the success of video is (partly) dependent on the optimisations. For example, 80% of users are extremely annoyed by videos where sound starts playing automatically and loudly. </a:t>
            </a:r>
            <a:endParaRPr dirty="0"/>
          </a:p>
          <a:p>
            <a:pPr marL="0" lvl="0" indent="0" algn="l" rtl="0">
              <a:lnSpc>
                <a:spcPct val="100000"/>
              </a:lnSpc>
              <a:spcBef>
                <a:spcPts val="0"/>
              </a:spcBef>
              <a:spcAft>
                <a:spcPts val="0"/>
              </a:spcAft>
              <a:buSzPts val="1400"/>
              <a:buNone/>
            </a:pPr>
            <a:r>
              <a:rPr lang="nl-NL" dirty="0"/>
              <a:t>In short, make sure you take into account the 'rules of the game' and design your video from the 'sound off' perspective. And, you've probably heard it before, but make sure your branding is recognizable from the first moment and that the message of your story is clear within a few seconds.Source: </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r>
              <a:rPr lang="nl-NL" dirty="0"/>
              <a:t>frankwatching.com</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r>
              <a:rPr lang="nl-NL" dirty="0"/>
              <a:t>You can find new data at www.bitable.com and just adjust the percentage</a:t>
            </a:r>
            <a:endParaRPr dirty="0"/>
          </a:p>
          <a:p>
            <a:pPr marL="0" lvl="0" indent="0" algn="l" rtl="0">
              <a:lnSpc>
                <a:spcPct val="100000"/>
              </a:lnSpc>
              <a:spcBef>
                <a:spcPts val="0"/>
              </a:spcBef>
              <a:spcAft>
                <a:spcPts val="0"/>
              </a:spcAft>
              <a:buSzPts val="1400"/>
              <a:buNone/>
            </a:pPr>
            <a:r>
              <a:rPr lang="nl-NL" dirty="0"/>
              <a:t>Source: bitable.com</a:t>
            </a:r>
            <a:endParaRPr dirty="0"/>
          </a:p>
          <a:p>
            <a:pPr marL="0" lvl="0" indent="0" algn="l" rtl="0">
              <a:lnSpc>
                <a:spcPct val="100000"/>
              </a:lnSpc>
              <a:spcBef>
                <a:spcPts val="0"/>
              </a:spcBef>
              <a:spcAft>
                <a:spcPts val="0"/>
              </a:spcAft>
              <a:buSzPts val="1400"/>
              <a:buNone/>
            </a:pPr>
            <a:endParaRPr dirty="0"/>
          </a:p>
        </p:txBody>
      </p:sp>
      <p:sp>
        <p:nvSpPr>
          <p:cNvPr id="232" name="Google Shape;23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0" name="Google Shape;24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You can find new data at www.bitable.com and just adjust the percentage</a:t>
            </a:r>
            <a:endParaRPr/>
          </a:p>
          <a:p>
            <a:pPr marL="0" lvl="0" indent="0" algn="l" rtl="0">
              <a:lnSpc>
                <a:spcPct val="100000"/>
              </a:lnSpc>
              <a:spcBef>
                <a:spcPts val="0"/>
              </a:spcBef>
              <a:spcAft>
                <a:spcPts val="0"/>
              </a:spcAft>
              <a:buSzPts val="1400"/>
              <a:buNone/>
            </a:pPr>
            <a:r>
              <a:rPr lang="nl-NL"/>
              <a:t>Source: bitable.com</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241" name="Google Shape;241;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8" name="Google Shape;248;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dirty="0"/>
              <a:t>You can find new data at www.bitable.com and just adjust the percentage</a:t>
            </a:r>
            <a:endParaRPr dirty="0"/>
          </a:p>
          <a:p>
            <a:pPr marL="0" lvl="0" indent="0" algn="l" rtl="0">
              <a:lnSpc>
                <a:spcPct val="100000"/>
              </a:lnSpc>
              <a:spcBef>
                <a:spcPts val="0"/>
              </a:spcBef>
              <a:spcAft>
                <a:spcPts val="0"/>
              </a:spcAft>
              <a:buSzPts val="1400"/>
              <a:buNone/>
            </a:pPr>
            <a:r>
              <a:rPr lang="nl-NL" dirty="0"/>
              <a:t>Source: bitable.com</a:t>
            </a:r>
            <a:endParaRPr dirty="0"/>
          </a:p>
          <a:p>
            <a:pPr marL="0" lvl="0" indent="0" algn="l" rtl="0">
              <a:lnSpc>
                <a:spcPct val="100000"/>
              </a:lnSpc>
              <a:spcBef>
                <a:spcPts val="0"/>
              </a:spcBef>
              <a:spcAft>
                <a:spcPts val="0"/>
              </a:spcAft>
              <a:buSzPts val="1400"/>
              <a:buNone/>
            </a:pPr>
            <a:endParaRPr dirty="0"/>
          </a:p>
        </p:txBody>
      </p:sp>
      <p:sp>
        <p:nvSpPr>
          <p:cNvPr id="249" name="Google Shape;249;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6" name="Google Shape;256;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You can find new data at www.bitable.com and just adjust the percentage</a:t>
            </a:r>
            <a:endParaRPr/>
          </a:p>
          <a:p>
            <a:pPr marL="0" lvl="0" indent="0" algn="l" rtl="0">
              <a:lnSpc>
                <a:spcPct val="100000"/>
              </a:lnSpc>
              <a:spcBef>
                <a:spcPts val="0"/>
              </a:spcBef>
              <a:spcAft>
                <a:spcPts val="0"/>
              </a:spcAft>
              <a:buSzPts val="1400"/>
              <a:buNone/>
            </a:pPr>
            <a:r>
              <a:rPr lang="nl-NL"/>
              <a:t>Source: bitable.com</a:t>
            </a:r>
            <a:endParaRPr/>
          </a:p>
          <a:p>
            <a:pPr marL="0" lvl="0" indent="0" algn="l" rtl="0">
              <a:lnSpc>
                <a:spcPct val="100000"/>
              </a:lnSpc>
              <a:spcBef>
                <a:spcPts val="0"/>
              </a:spcBef>
              <a:spcAft>
                <a:spcPts val="0"/>
              </a:spcAft>
              <a:buSzPts val="1400"/>
              <a:buNone/>
            </a:pPr>
            <a:endParaRPr/>
          </a:p>
        </p:txBody>
      </p:sp>
      <p:sp>
        <p:nvSpPr>
          <p:cNvPr id="257" name="Google Shape;257;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4" name="Google Shape;264;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You can find new data at www.bitable.com and just adjust the percentage</a:t>
            </a:r>
            <a:endParaRPr/>
          </a:p>
          <a:p>
            <a:pPr marL="0" lvl="0" indent="0" algn="l" rtl="0">
              <a:lnSpc>
                <a:spcPct val="100000"/>
              </a:lnSpc>
              <a:spcBef>
                <a:spcPts val="0"/>
              </a:spcBef>
              <a:spcAft>
                <a:spcPts val="0"/>
              </a:spcAft>
              <a:buSzPts val="1400"/>
              <a:buNone/>
            </a:pPr>
            <a:r>
              <a:rPr lang="nl-NL"/>
              <a:t>Source: bitable.com</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b="0" i="0" u="none" strike="noStrike">
                <a:solidFill>
                  <a:srgbClr val="000A47"/>
                </a:solidFill>
                <a:latin typeface="Arial"/>
                <a:ea typeface="Arial"/>
                <a:cs typeface="Arial"/>
                <a:sym typeface="Arial"/>
              </a:rPr>
              <a:t>Bitable state of marketing surveyed 694 marketers and small business owners using </a:t>
            </a:r>
            <a:r>
              <a:rPr lang="nl-NL" b="0" i="0" u="sng" strike="noStrike">
                <a:solidFill>
                  <a:schemeClr val="hlink"/>
                </a:solidFill>
                <a:latin typeface="Arial"/>
                <a:ea typeface="Arial"/>
                <a:cs typeface="Arial"/>
                <a:sym typeface="Arial"/>
                <a:hlinkClick r:id="rId3"/>
              </a:rPr>
              <a:t>SurveyMonkey Audience</a:t>
            </a:r>
            <a:endParaRPr/>
          </a:p>
        </p:txBody>
      </p:sp>
      <p:sp>
        <p:nvSpPr>
          <p:cNvPr id="265" name="Google Shape;265;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g232d0057704_1_40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1" name="Google Shape;271;g232d0057704_1_40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g1d5657342ab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6" name="Google Shape;276;g1d5657342ab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nl-NL"/>
              <a:t>2. Videos and their role in marketing is evolving constantly and quickly. People don’t seem willing to take the time and effort to read so much anymore. Note! This does NOT mean there wouldn’t be time and place for written content and traditional marketing methods any more. These are not ads (but a great asset in content marketing; they help your potential customer) - don’t brag about your product!</a:t>
            </a:r>
            <a:endParaRPr/>
          </a:p>
          <a:p>
            <a:pPr marL="0" marR="0" lvl="0" indent="0" algn="l" rtl="0">
              <a:lnSpc>
                <a:spcPct val="100000"/>
              </a:lnSpc>
              <a:spcBef>
                <a:spcPts val="0"/>
              </a:spcBef>
              <a:spcAft>
                <a:spcPts val="0"/>
              </a:spcAft>
              <a:buClr>
                <a:srgbClr val="000000"/>
              </a:buClr>
              <a:buSzPts val="1400"/>
              <a:buFont typeface="Arial"/>
              <a:buNone/>
            </a:pPr>
            <a:r>
              <a:rPr lang="nl-NL"/>
              <a:t>if your video is interesting enough, leads will click to watch it</a:t>
            </a:r>
            <a:endParaRPr/>
          </a:p>
          <a:p>
            <a:pPr marL="0" marR="0" lvl="0" indent="0" algn="l" rtl="0">
              <a:lnSpc>
                <a:spcPct val="100000"/>
              </a:lnSpc>
              <a:spcBef>
                <a:spcPts val="0"/>
              </a:spcBef>
              <a:spcAft>
                <a:spcPts val="0"/>
              </a:spcAft>
              <a:buClr>
                <a:srgbClr val="000000"/>
              </a:buClr>
              <a:buSzPts val="1400"/>
              <a:buFont typeface="Arial"/>
              <a:buNone/>
            </a:pPr>
            <a:endParaRPr/>
          </a:p>
          <a:p>
            <a:pPr marL="0" lvl="0" indent="0" algn="l" rtl="0">
              <a:lnSpc>
                <a:spcPct val="140000"/>
              </a:lnSpc>
              <a:spcBef>
                <a:spcPts val="0"/>
              </a:spcBef>
              <a:spcAft>
                <a:spcPts val="0"/>
              </a:spcAft>
              <a:buClr>
                <a:schemeClr val="dk1"/>
              </a:buClr>
              <a:buSzPts val="1100"/>
              <a:buFont typeface="Arial"/>
              <a:buNone/>
            </a:pPr>
            <a:r>
              <a:rPr lang="nl-NL" sz="1200">
                <a:latin typeface="Calibri"/>
                <a:ea typeface="Calibri"/>
                <a:cs typeface="Calibri"/>
                <a:sym typeface="Calibri"/>
              </a:rPr>
              <a:t>3. </a:t>
            </a:r>
            <a:r>
              <a:rPr lang="nl-NL" sz="1200">
                <a:latin typeface="Trebuchet MS"/>
                <a:ea typeface="Trebuchet MS"/>
                <a:cs typeface="Trebuchet MS"/>
                <a:sym typeface="Trebuchet MS"/>
              </a:rPr>
              <a:t>Nowadays, more consumers are discovering brands through video. Eighty-four percent of buyers have decided to purchase a product after they watched a brand’s video. On top of that, 80% of consumers went on to buy software or an application after they watched a video about it. These numbers show that video is becoming an integral part of the customer journey. Plus, the pandemic has increased video consumption, with 96% of consumers saying that they have increased the time they spent watching videos (HubSpot, 2021).</a:t>
            </a:r>
            <a:endParaRPr/>
          </a:p>
          <a:p>
            <a:pPr marL="0" lvl="0" indent="0" algn="l" rtl="0">
              <a:lnSpc>
                <a:spcPct val="140000"/>
              </a:lnSpc>
              <a:spcBef>
                <a:spcPts val="1500"/>
              </a:spcBef>
              <a:spcAft>
                <a:spcPts val="0"/>
              </a:spcAft>
              <a:buClr>
                <a:schemeClr val="dk1"/>
              </a:buClr>
              <a:buSzPts val="1100"/>
              <a:buFont typeface="Arial"/>
              <a:buNone/>
            </a:pPr>
            <a:r>
              <a:rPr lang="nl-NL" sz="1200">
                <a:latin typeface="Trebuchet MS"/>
                <a:ea typeface="Trebuchet MS"/>
                <a:cs typeface="Trebuchet MS"/>
                <a:sym typeface="Trebuchet MS"/>
              </a:rPr>
              <a:t>Does this mean that traditional marketing methods are no longer relevant? Not at all. However, supplementing your current marketing strategy with video means that you are covering more bases. Eighty-seven percent of consumers search for product information online before they make any purchasing decisions (Retail Dive) and video can help push them to buy from your brand.</a:t>
            </a:r>
            <a:endParaRPr/>
          </a:p>
          <a:p>
            <a:pPr marL="0" lvl="0" indent="0" algn="l" rtl="0">
              <a:lnSpc>
                <a:spcPct val="140000"/>
              </a:lnSpc>
              <a:spcBef>
                <a:spcPts val="1500"/>
              </a:spcBef>
              <a:spcAft>
                <a:spcPts val="0"/>
              </a:spcAft>
              <a:buClr>
                <a:schemeClr val="dk1"/>
              </a:buClr>
              <a:buSzPts val="1100"/>
              <a:buFont typeface="Arial"/>
              <a:buNone/>
            </a:pPr>
            <a:r>
              <a:rPr lang="nl-NL" sz="1200">
                <a:latin typeface="Trebuchet MS"/>
                <a:ea typeface="Trebuchet MS"/>
                <a:cs typeface="Trebuchet MS"/>
                <a:sym typeface="Trebuchet MS"/>
              </a:rPr>
              <a:t>Moreover, this leads consumers to interact with brands, as they might have further questions before completing the purchase.</a:t>
            </a:r>
            <a:endParaRPr/>
          </a:p>
          <a:p>
            <a:pPr marL="0" lvl="0" indent="0" algn="l" rtl="0">
              <a:lnSpc>
                <a:spcPct val="90000"/>
              </a:lnSpc>
              <a:spcBef>
                <a:spcPts val="1000"/>
              </a:spcBef>
              <a:spcAft>
                <a:spcPts val="0"/>
              </a:spcAft>
              <a:buClr>
                <a:srgbClr val="262626"/>
              </a:buClr>
              <a:buSzPts val="2800"/>
              <a:buNone/>
            </a:pPr>
            <a:r>
              <a:rPr lang="nl-NL" sz="1200">
                <a:latin typeface="Trebuchet MS"/>
                <a:ea typeface="Trebuchet MS"/>
                <a:cs typeface="Trebuchet MS"/>
                <a:sym typeface="Trebuchet MS"/>
              </a:rPr>
              <a:t>4. </a:t>
            </a:r>
            <a:r>
              <a:rPr lang="nl-NL">
                <a:solidFill>
                  <a:srgbClr val="262626"/>
                </a:solidFill>
              </a:rPr>
              <a:t>The more there is (video) content, the more it is necessary to optimize your videos for search, just as written content.</a:t>
            </a:r>
            <a:endParaRPr/>
          </a:p>
          <a:p>
            <a:pPr marL="0" lvl="0" indent="0" algn="l" rtl="0">
              <a:lnSpc>
                <a:spcPct val="90000"/>
              </a:lnSpc>
              <a:spcBef>
                <a:spcPts val="1000"/>
              </a:spcBef>
              <a:spcAft>
                <a:spcPts val="0"/>
              </a:spcAft>
              <a:buClr>
                <a:srgbClr val="262626"/>
              </a:buClr>
              <a:buSzPts val="2800"/>
              <a:buNone/>
            </a:pPr>
            <a:r>
              <a:rPr lang="nl-NL">
                <a:solidFill>
                  <a:srgbClr val="262626"/>
                </a:solidFill>
              </a:rPr>
              <a:t>Some tips:</a:t>
            </a:r>
            <a:endParaRPr/>
          </a:p>
          <a:p>
            <a:pPr marL="457200" lvl="0" indent="-342900" algn="l" rtl="0">
              <a:lnSpc>
                <a:spcPct val="90000"/>
              </a:lnSpc>
              <a:spcBef>
                <a:spcPts val="1000"/>
              </a:spcBef>
              <a:spcAft>
                <a:spcPts val="0"/>
              </a:spcAft>
              <a:buClr>
                <a:srgbClr val="262626"/>
              </a:buClr>
              <a:buSzPts val="1800"/>
              <a:buAutoNum type="arabicPeriod"/>
            </a:pPr>
            <a:r>
              <a:rPr lang="nl-NL">
                <a:solidFill>
                  <a:srgbClr val="262626"/>
                </a:solidFill>
              </a:rPr>
              <a:t>Using video file names, titles, and descriptions that contain your target keyword.</a:t>
            </a:r>
            <a:endParaRPr/>
          </a:p>
          <a:p>
            <a:pPr marL="457200" lvl="0" indent="-342900" algn="l" rtl="0">
              <a:lnSpc>
                <a:spcPct val="90000"/>
              </a:lnSpc>
              <a:spcBef>
                <a:spcPts val="0"/>
              </a:spcBef>
              <a:spcAft>
                <a:spcPts val="0"/>
              </a:spcAft>
              <a:buClr>
                <a:srgbClr val="262626"/>
              </a:buClr>
              <a:buSzPts val="1800"/>
              <a:buAutoNum type="arabicPeriod"/>
            </a:pPr>
            <a:r>
              <a:rPr lang="nl-NL">
                <a:solidFill>
                  <a:srgbClr val="262626"/>
                </a:solidFill>
              </a:rPr>
              <a:t>Adding relevant tags, particularly popular keywords, related to your video’s topic.</a:t>
            </a:r>
            <a:endParaRPr/>
          </a:p>
          <a:p>
            <a:pPr marL="457200" lvl="0" indent="-342900" algn="l" rtl="0">
              <a:lnSpc>
                <a:spcPct val="90000"/>
              </a:lnSpc>
              <a:spcBef>
                <a:spcPts val="0"/>
              </a:spcBef>
              <a:spcAft>
                <a:spcPts val="0"/>
              </a:spcAft>
              <a:buClr>
                <a:srgbClr val="262626"/>
              </a:buClr>
              <a:buSzPts val="1800"/>
              <a:buAutoNum type="arabicPeriod"/>
            </a:pPr>
            <a:r>
              <a:rPr lang="nl-NL">
                <a:solidFill>
                  <a:srgbClr val="262626"/>
                </a:solidFill>
              </a:rPr>
              <a:t>Adding subtitles and closed captions.</a:t>
            </a:r>
            <a:endParaRPr/>
          </a:p>
          <a:p>
            <a:pPr marL="457200" lvl="0" indent="-342900" algn="l" rtl="0">
              <a:lnSpc>
                <a:spcPct val="90000"/>
              </a:lnSpc>
              <a:spcBef>
                <a:spcPts val="0"/>
              </a:spcBef>
              <a:spcAft>
                <a:spcPts val="0"/>
              </a:spcAft>
              <a:buClr>
                <a:srgbClr val="262626"/>
              </a:buClr>
              <a:buSzPts val="1800"/>
              <a:buAutoNum type="arabicPeriod"/>
            </a:pPr>
            <a:r>
              <a:rPr lang="nl-NL">
                <a:solidFill>
                  <a:srgbClr val="262626"/>
                </a:solidFill>
              </a:rPr>
              <a:t>Creating original thumbnail images for your videos.</a:t>
            </a:r>
            <a:endParaRPr/>
          </a:p>
          <a:p>
            <a:pPr marL="0" lvl="0" indent="0" algn="l" rtl="0">
              <a:lnSpc>
                <a:spcPct val="140000"/>
              </a:lnSpc>
              <a:spcBef>
                <a:spcPts val="1500"/>
              </a:spcBef>
              <a:spcAft>
                <a:spcPts val="0"/>
              </a:spcAft>
              <a:buClr>
                <a:schemeClr val="dk1"/>
              </a:buClr>
              <a:buSzPts val="1100"/>
              <a:buFont typeface="Arial"/>
              <a:buNone/>
            </a:pPr>
            <a:endParaRPr sz="1200">
              <a:latin typeface="Trebuchet MS"/>
              <a:ea typeface="Trebuchet MS"/>
              <a:cs typeface="Trebuchet MS"/>
              <a:sym typeface="Trebuchet MS"/>
            </a:endParaRPr>
          </a:p>
          <a:p>
            <a:pPr marL="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0"/>
              </a:spcBef>
              <a:spcAft>
                <a:spcPts val="0"/>
              </a:spcAft>
              <a:buSzPts val="1400"/>
              <a:buNone/>
            </a:pPr>
            <a:endParaRPr/>
          </a:p>
        </p:txBody>
      </p:sp>
      <p:sp>
        <p:nvSpPr>
          <p:cNvPr id="277" name="Google Shape;277;g1d5657342ab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nl-NL"/>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g232d0057704_1_48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4" name="Google Shape;284;g232d0057704_1_48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2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Source: Jaana Merikallio</a:t>
            </a:r>
            <a:endParaRPr/>
          </a:p>
        </p:txBody>
      </p:sp>
      <p:sp>
        <p:nvSpPr>
          <p:cNvPr id="289" name="Google Shape;289;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6" name="Google Shape;306;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nl-NL"/>
              <a:t>strategy needs to align with business strategy!</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8" name="Google Shape;318;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nl-NL"/>
              <a:t>skippable = whether a  viewer can skip (like in YOutube after 5 sec) video or not (TV, instream video services, etc).</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7" name="Google Shape;327;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Of course you want the videos to contribute to the goal you have. And the beauty of using video on social media is that it can serve a variety of purposes.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Do you want to </a:t>
            </a:r>
            <a:r>
              <a:rPr lang="nl-NL" b="1"/>
              <a:t>create awareness </a:t>
            </a:r>
            <a:r>
              <a:rPr lang="nl-NL"/>
              <a:t>among your target group? Then video contributes to telling the story. Much more than static content. Videos in the awareness phase ideally last 10-15 seconds. So short and sweet. Triggering.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If we are a bit further down the funnel, in the </a:t>
            </a:r>
            <a:r>
              <a:rPr lang="nl-NL" b="1"/>
              <a:t>consideration phase</a:t>
            </a:r>
            <a:r>
              <a:rPr lang="nl-NL"/>
              <a:t>, video can provide more information about a product/service. More depth, as it were, to further fuel interest.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But you can also use video to help </a:t>
            </a:r>
            <a:r>
              <a:rPr lang="nl-NL" b="0"/>
              <a:t>drive traffic to your website </a:t>
            </a:r>
            <a:r>
              <a:rPr lang="nl-NL"/>
              <a:t>in this phase. It is recommended also testing with video in the </a:t>
            </a:r>
            <a:r>
              <a:rPr lang="nl-NL" b="1"/>
              <a:t>conversion layer</a:t>
            </a:r>
            <a:r>
              <a:rPr lang="nl-NL"/>
              <a:t>. Ideally, with a shortened version (about 5-6 seconds) of your video, so that the content does not distract too much from your call to action.</a:t>
            </a:r>
            <a:endParaRPr/>
          </a:p>
        </p:txBody>
      </p:sp>
      <p:sp>
        <p:nvSpPr>
          <p:cNvPr id="328" name="Google Shape;328;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4" name="Google Shape;334;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dirty="0"/>
              <a:t>Many channel types and even more formats. Lots of information. We understand that the number of opportunities on social media to use motion content (video) can be overwhelming. That is why a summary of the most important (most commonly used) formats are placed in 1 diagram. This schedule also includes an indication of the optimal length, based on our experience. </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r>
              <a:rPr lang="nl-NL" dirty="0"/>
              <a:t>Please note, this is not an exact science, but purely our own benchmark/experiences. And, it also contains a vision on the  optimal consumption moment of the content (last column).</a:t>
            </a:r>
            <a:endParaRPr dirty="0"/>
          </a:p>
          <a:p>
            <a:pPr marL="0" lvl="0" indent="0" algn="l" rtl="0">
              <a:lnSpc>
                <a:spcPct val="100000"/>
              </a:lnSpc>
              <a:spcBef>
                <a:spcPts val="0"/>
              </a:spcBef>
              <a:spcAft>
                <a:spcPts val="0"/>
              </a:spcAft>
              <a:buSzPts val="1400"/>
              <a:buNone/>
            </a:pPr>
            <a:r>
              <a:rPr lang="nl-NL" dirty="0"/>
              <a:t>Source: frankwatching.com</a:t>
            </a:r>
            <a:endParaRPr dirty="0"/>
          </a:p>
        </p:txBody>
      </p:sp>
      <p:sp>
        <p:nvSpPr>
          <p:cNvPr id="335" name="Google Shape;335;p3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g232d0057704_1_56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1" name="Google Shape;341;g232d0057704_1_56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6" name="Google Shape;346;p3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endParaRPr dirty="0"/>
          </a:p>
          <a:p>
            <a:pPr marL="0" lvl="0" indent="0" algn="l" rtl="0">
              <a:lnSpc>
                <a:spcPct val="100000"/>
              </a:lnSpc>
              <a:spcBef>
                <a:spcPts val="0"/>
              </a:spcBef>
              <a:spcAft>
                <a:spcPts val="0"/>
              </a:spcAft>
              <a:buClr>
                <a:schemeClr val="dk1"/>
              </a:buClr>
              <a:buSzPts val="1200"/>
              <a:buFont typeface="Calibri"/>
              <a:buNone/>
            </a:pPr>
            <a:endParaRPr dirty="0"/>
          </a:p>
        </p:txBody>
      </p:sp>
      <p:sp>
        <p:nvSpPr>
          <p:cNvPr id="347" name="Google Shape;347;p3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nl-NL"/>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4" name="Google Shape;354;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When filling this, take a look at the strategy slides ss. 10-11. Going through carefully different strategy elements helps you to fill this form. Also, read tips on this form. Highly useful!</a:t>
            </a:r>
            <a:endParaRPr/>
          </a:p>
        </p:txBody>
      </p:sp>
      <p:sp>
        <p:nvSpPr>
          <p:cNvPr id="355" name="Google Shape;355;p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5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0" name="Google Shape;360;p5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dirty="0"/>
              <a:t>Class assignment:</a:t>
            </a:r>
            <a:endParaRPr dirty="0"/>
          </a:p>
          <a:p>
            <a:pPr marL="0" lvl="0" indent="0" algn="l" rtl="0">
              <a:lnSpc>
                <a:spcPct val="100000"/>
              </a:lnSpc>
              <a:spcBef>
                <a:spcPts val="0"/>
              </a:spcBef>
              <a:spcAft>
                <a:spcPts val="0"/>
              </a:spcAft>
              <a:buSzPts val="1400"/>
              <a:buNone/>
            </a:pPr>
            <a:r>
              <a:rPr lang="nl-NL" dirty="0"/>
              <a:t>Make a team of 2 persons.</a:t>
            </a:r>
            <a:endParaRPr dirty="0"/>
          </a:p>
          <a:p>
            <a:pPr marL="0" lvl="0" indent="0" algn="l" rtl="0">
              <a:lnSpc>
                <a:spcPct val="100000"/>
              </a:lnSpc>
              <a:spcBef>
                <a:spcPts val="0"/>
              </a:spcBef>
              <a:spcAft>
                <a:spcPts val="0"/>
              </a:spcAft>
              <a:buSzPts val="1400"/>
              <a:buNone/>
            </a:pPr>
            <a:r>
              <a:rPr lang="nl-NL" dirty="0"/>
              <a:t>20 minutes gap analyzes </a:t>
            </a:r>
          </a:p>
          <a:p>
            <a:pPr marL="0" lvl="0" indent="0" algn="l" rtl="0">
              <a:lnSpc>
                <a:spcPct val="100000"/>
              </a:lnSpc>
              <a:spcBef>
                <a:spcPts val="0"/>
              </a:spcBef>
              <a:spcAft>
                <a:spcPts val="0"/>
              </a:spcAft>
              <a:buSzPts val="1400"/>
              <a:buNone/>
            </a:pPr>
            <a:r>
              <a:rPr lang="nl-NL" dirty="0"/>
              <a:t>20 minutes advice</a:t>
            </a:r>
            <a:endParaRPr dirty="0"/>
          </a:p>
          <a:p>
            <a:pPr marL="0" lvl="0" indent="0" algn="l" rtl="0">
              <a:lnSpc>
                <a:spcPct val="100000"/>
              </a:lnSpc>
              <a:spcBef>
                <a:spcPts val="0"/>
              </a:spcBef>
              <a:spcAft>
                <a:spcPts val="0"/>
              </a:spcAft>
              <a:buSzPts val="1400"/>
              <a:buNone/>
            </a:pPr>
            <a:r>
              <a:rPr lang="nl-NL" dirty="0"/>
              <a:t>10 minut presentation of your findings to the team next to you</a:t>
            </a:r>
            <a:endParaRPr dirty="0"/>
          </a:p>
          <a:p>
            <a:pPr marL="457200" marR="0" lvl="0" indent="-228600" algn="l" rtl="0">
              <a:lnSpc>
                <a:spcPct val="100000"/>
              </a:lnSpc>
              <a:spcBef>
                <a:spcPts val="0"/>
              </a:spcBef>
              <a:spcAft>
                <a:spcPts val="0"/>
              </a:spcAft>
              <a:buSzPts val="1400"/>
              <a:buNone/>
            </a:pPr>
            <a:endParaRPr dirty="0"/>
          </a:p>
        </p:txBody>
      </p:sp>
      <p:sp>
        <p:nvSpPr>
          <p:cNvPr id="361" name="Google Shape;361;p5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nl-NL" sz="1200" b="0" i="0" u="none" strike="noStrike" cap="none">
                <a:solidFill>
                  <a:schemeClr val="dk1"/>
                </a:solidFill>
                <a:latin typeface="Calibri"/>
                <a:ea typeface="Calibri"/>
                <a:cs typeface="Calibri"/>
                <a:sym typeface="Calibri"/>
              </a:rPr>
              <a:t>23</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g2163379eddf_0_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7" name="Google Shape;367;g2163379eddf_0_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0"/>
              </a:spcBef>
              <a:spcAft>
                <a:spcPts val="0"/>
              </a:spcAft>
              <a:buClr>
                <a:schemeClr val="dk1"/>
              </a:buClr>
              <a:buSzPts val="1100"/>
              <a:buFont typeface="Arial"/>
              <a:buNone/>
            </a:pPr>
            <a:r>
              <a:rPr lang="nl-NL" dirty="0"/>
              <a:t>Class assignment:</a:t>
            </a:r>
            <a:endParaRPr dirty="0"/>
          </a:p>
          <a:p>
            <a:pPr marL="0" lvl="0" indent="0" algn="l" rtl="0">
              <a:lnSpc>
                <a:spcPct val="115000"/>
              </a:lnSpc>
              <a:spcBef>
                <a:spcPts val="0"/>
              </a:spcBef>
              <a:spcAft>
                <a:spcPts val="0"/>
              </a:spcAft>
              <a:buClr>
                <a:schemeClr val="dk1"/>
              </a:buClr>
              <a:buSzPts val="1100"/>
              <a:buFont typeface="Arial"/>
              <a:buNone/>
            </a:pPr>
            <a:r>
              <a:rPr lang="nl-NL" dirty="0"/>
              <a:t>Make teams of 2 </a:t>
            </a:r>
            <a:endParaRPr dirty="0"/>
          </a:p>
          <a:p>
            <a:pPr marL="0" lvl="0" indent="0" algn="l" rtl="0">
              <a:lnSpc>
                <a:spcPct val="115000"/>
              </a:lnSpc>
              <a:spcBef>
                <a:spcPts val="0"/>
              </a:spcBef>
              <a:spcAft>
                <a:spcPts val="0"/>
              </a:spcAft>
              <a:buClr>
                <a:schemeClr val="dk1"/>
              </a:buClr>
              <a:buSzPts val="1100"/>
              <a:buFont typeface="Arial"/>
              <a:buNone/>
            </a:pPr>
            <a:r>
              <a:rPr lang="nl-NL" dirty="0"/>
              <a:t>20 minutes gap analyzes</a:t>
            </a:r>
            <a:endParaRPr dirty="0"/>
          </a:p>
          <a:p>
            <a:pPr marL="0" lvl="0" indent="0" algn="l" rtl="0">
              <a:lnSpc>
                <a:spcPct val="115000"/>
              </a:lnSpc>
              <a:spcBef>
                <a:spcPts val="0"/>
              </a:spcBef>
              <a:spcAft>
                <a:spcPts val="0"/>
              </a:spcAft>
              <a:buClr>
                <a:schemeClr val="dk1"/>
              </a:buClr>
              <a:buSzPts val="1100"/>
              <a:buFont typeface="Arial"/>
              <a:buNone/>
            </a:pPr>
            <a:r>
              <a:rPr lang="nl-NL" dirty="0"/>
              <a:t>20 minutes advice</a:t>
            </a:r>
            <a:endParaRPr dirty="0"/>
          </a:p>
          <a:p>
            <a:pPr marL="0" lvl="0" indent="0" algn="l" rtl="0">
              <a:lnSpc>
                <a:spcPct val="115000"/>
              </a:lnSpc>
              <a:spcBef>
                <a:spcPts val="0"/>
              </a:spcBef>
              <a:spcAft>
                <a:spcPts val="0"/>
              </a:spcAft>
              <a:buClr>
                <a:schemeClr val="dk1"/>
              </a:buClr>
              <a:buSzPts val="1100"/>
              <a:buFont typeface="Arial"/>
              <a:buNone/>
            </a:pPr>
            <a:r>
              <a:rPr lang="nl-NL" dirty="0"/>
              <a:t>10 minute presentation of your findings to the team next to you</a:t>
            </a:r>
            <a:endParaRPr dirty="0"/>
          </a:p>
          <a:p>
            <a:pPr marL="0" lvl="0" indent="0" algn="l" rtl="0">
              <a:spcBef>
                <a:spcPts val="0"/>
              </a:spcBef>
              <a:spcAft>
                <a:spcPts val="0"/>
              </a:spcAft>
              <a:buClr>
                <a:schemeClr val="dk1"/>
              </a:buClr>
              <a:buSzPts val="1400"/>
              <a:buFont typeface="Arial"/>
              <a:buNone/>
            </a:pPr>
            <a:r>
              <a:rPr lang="nl-NL" dirty="0"/>
              <a:t>A gap analyze is a methode companies can use to compare the current performance with the desires and expectations. In this assignment you will check if the current video is conform the expectations if they had used this briefing format. Where do you see opportunities? Is the briefing form used effectively or where do you see room for improvement? Jaana’s q: how can this be done if not knowing company’s goals? See chat gpt’s answer to gap analysis: (esp. see steps 1-6)</a:t>
            </a:r>
            <a:endParaRPr dirty="0"/>
          </a:p>
          <a:p>
            <a:pPr marL="0" lvl="0" indent="0" algn="l" rtl="0">
              <a:lnSpc>
                <a:spcPct val="100000"/>
              </a:lnSpc>
              <a:spcBef>
                <a:spcPts val="0"/>
              </a:spcBef>
              <a:spcAft>
                <a:spcPts val="0"/>
              </a:spcAft>
              <a:buSzPts val="1400"/>
              <a:buNone/>
            </a:pPr>
            <a:endParaRPr dirty="0"/>
          </a:p>
          <a:p>
            <a:pPr marL="0" lvl="0" indent="0" algn="l" rtl="0">
              <a:lnSpc>
                <a:spcPct val="115000"/>
              </a:lnSpc>
              <a:spcBef>
                <a:spcPts val="0"/>
              </a:spcBef>
              <a:spcAft>
                <a:spcPts val="0"/>
              </a:spcAft>
              <a:buClr>
                <a:schemeClr val="dk1"/>
              </a:buClr>
              <a:buSzPts val="1100"/>
              <a:buFont typeface="Arial"/>
              <a:buNone/>
            </a:pPr>
            <a:r>
              <a:rPr lang="nl-NL" dirty="0">
                <a:solidFill>
                  <a:srgbClr val="374151"/>
                </a:solidFill>
                <a:highlight>
                  <a:srgbClr val="F7F7F8"/>
                </a:highlight>
                <a:latin typeface="Roboto"/>
                <a:ea typeface="Roboto"/>
                <a:cs typeface="Roboto"/>
                <a:sym typeface="Roboto"/>
              </a:rPr>
              <a:t>Gap analysis is a process of comparing the current state of a system, organization, or process with its desired or target state. The analysis involves identifying the differences or gaps between the current state and the desired state and identifying the steps that are necessary to close these gaps.</a:t>
            </a:r>
            <a:endParaRPr dirty="0">
              <a:solidFill>
                <a:srgbClr val="374151"/>
              </a:solidFill>
              <a:highlight>
                <a:srgbClr val="F7F7F8"/>
              </a:highlight>
              <a:latin typeface="Roboto"/>
              <a:ea typeface="Roboto"/>
              <a:cs typeface="Roboto"/>
              <a:sym typeface="Roboto"/>
            </a:endParaRPr>
          </a:p>
          <a:p>
            <a:pPr marL="0" lvl="0" indent="0" algn="l" rtl="0">
              <a:lnSpc>
                <a:spcPct val="115000"/>
              </a:lnSpc>
              <a:spcBef>
                <a:spcPts val="1500"/>
              </a:spcBef>
              <a:spcAft>
                <a:spcPts val="0"/>
              </a:spcAft>
              <a:buClr>
                <a:schemeClr val="dk1"/>
              </a:buClr>
              <a:buSzPts val="1100"/>
              <a:buFont typeface="Arial"/>
              <a:buNone/>
            </a:pPr>
            <a:r>
              <a:rPr lang="nl-NL" dirty="0">
                <a:solidFill>
                  <a:srgbClr val="374151"/>
                </a:solidFill>
                <a:highlight>
                  <a:srgbClr val="F7F7F8"/>
                </a:highlight>
                <a:latin typeface="Roboto"/>
                <a:ea typeface="Roboto"/>
                <a:cs typeface="Roboto"/>
                <a:sym typeface="Roboto"/>
              </a:rPr>
              <a:t>Gap analysis can be applied in different fields, such as business, finance, healthcare, and education. It is a useful tool for identifying areas for improvement and developing action plans to achieve organizational goals.</a:t>
            </a:r>
            <a:endParaRPr dirty="0">
              <a:solidFill>
                <a:srgbClr val="374151"/>
              </a:solidFill>
              <a:highlight>
                <a:srgbClr val="F7F7F8"/>
              </a:highlight>
              <a:latin typeface="Roboto"/>
              <a:ea typeface="Roboto"/>
              <a:cs typeface="Roboto"/>
              <a:sym typeface="Roboto"/>
            </a:endParaRPr>
          </a:p>
          <a:p>
            <a:pPr marL="0" lvl="0" indent="0" algn="l" rtl="0">
              <a:lnSpc>
                <a:spcPct val="115000"/>
              </a:lnSpc>
              <a:spcBef>
                <a:spcPts val="1500"/>
              </a:spcBef>
              <a:spcAft>
                <a:spcPts val="0"/>
              </a:spcAft>
              <a:buClr>
                <a:schemeClr val="dk1"/>
              </a:buClr>
              <a:buSzPts val="1100"/>
              <a:buFont typeface="Arial"/>
              <a:buNone/>
            </a:pPr>
            <a:r>
              <a:rPr lang="nl-NL" dirty="0">
                <a:solidFill>
                  <a:srgbClr val="374151"/>
                </a:solidFill>
                <a:highlight>
                  <a:srgbClr val="F7F7F8"/>
                </a:highlight>
                <a:latin typeface="Roboto"/>
                <a:ea typeface="Roboto"/>
                <a:cs typeface="Roboto"/>
                <a:sym typeface="Roboto"/>
              </a:rPr>
              <a:t>The gap analysis process typically involves the following steps:</a:t>
            </a:r>
            <a:endParaRPr dirty="0">
              <a:solidFill>
                <a:srgbClr val="374151"/>
              </a:solidFill>
              <a:highlight>
                <a:srgbClr val="F7F7F8"/>
              </a:highlight>
              <a:latin typeface="Roboto"/>
              <a:ea typeface="Roboto"/>
              <a:cs typeface="Roboto"/>
              <a:sym typeface="Roboto"/>
            </a:endParaRPr>
          </a:p>
          <a:p>
            <a:pPr marL="457200" lvl="0" indent="-304800" algn="l" rtl="0">
              <a:lnSpc>
                <a:spcPct val="115000"/>
              </a:lnSpc>
              <a:spcBef>
                <a:spcPts val="1500"/>
              </a:spcBef>
              <a:spcAft>
                <a:spcPts val="0"/>
              </a:spcAft>
              <a:buClr>
                <a:srgbClr val="374151"/>
              </a:buClr>
              <a:buSzPts val="1200"/>
              <a:buFont typeface="Roboto"/>
              <a:buAutoNum type="arabicPeriod"/>
            </a:pPr>
            <a:r>
              <a:rPr lang="nl-NL" dirty="0">
                <a:solidFill>
                  <a:srgbClr val="374151"/>
                </a:solidFill>
                <a:highlight>
                  <a:srgbClr val="F7F7F8"/>
                </a:highlight>
                <a:latin typeface="Roboto"/>
                <a:ea typeface="Roboto"/>
                <a:cs typeface="Roboto"/>
                <a:sym typeface="Roboto"/>
              </a:rPr>
              <a:t>Establish the scope of the analysis: Define the goals, objectives, and expectations of the analysis, and identify the areas to be analyzed.</a:t>
            </a:r>
            <a:endParaRPr dirty="0">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a:pPr>
            <a:r>
              <a:rPr lang="nl-NL" dirty="0">
                <a:solidFill>
                  <a:srgbClr val="374151"/>
                </a:solidFill>
                <a:highlight>
                  <a:srgbClr val="F7F7F8"/>
                </a:highlight>
                <a:latin typeface="Roboto"/>
                <a:ea typeface="Roboto"/>
                <a:cs typeface="Roboto"/>
                <a:sym typeface="Roboto"/>
              </a:rPr>
              <a:t>Determine the current state: Collect data and information about the current state of the system or process being analyzed, including strengths, weaknesses, opportunities, and threats.</a:t>
            </a:r>
            <a:endParaRPr dirty="0">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a:pPr>
            <a:r>
              <a:rPr lang="nl-NL" dirty="0">
                <a:solidFill>
                  <a:srgbClr val="374151"/>
                </a:solidFill>
                <a:highlight>
                  <a:srgbClr val="F7F7F8"/>
                </a:highlight>
                <a:latin typeface="Roboto"/>
                <a:ea typeface="Roboto"/>
                <a:cs typeface="Roboto"/>
                <a:sym typeface="Roboto"/>
              </a:rPr>
              <a:t>Determine the desired state: Define the ideal or target state for the system or process being analyzed, based on best practices or industry standards.</a:t>
            </a:r>
            <a:endParaRPr dirty="0">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a:pPr>
            <a:r>
              <a:rPr lang="nl-NL" dirty="0">
                <a:solidFill>
                  <a:srgbClr val="374151"/>
                </a:solidFill>
                <a:highlight>
                  <a:srgbClr val="F7F7F8"/>
                </a:highlight>
                <a:latin typeface="Roboto"/>
                <a:ea typeface="Roboto"/>
                <a:cs typeface="Roboto"/>
                <a:sym typeface="Roboto"/>
              </a:rPr>
              <a:t>Analyze the gaps: Identify the differences between the current and desired states, and prioritize them based on their impact on the system or process being analyzed.</a:t>
            </a:r>
            <a:endParaRPr dirty="0">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a:pPr>
            <a:r>
              <a:rPr lang="nl-NL" dirty="0">
                <a:solidFill>
                  <a:srgbClr val="374151"/>
                </a:solidFill>
                <a:highlight>
                  <a:srgbClr val="F7F7F8"/>
                </a:highlight>
                <a:latin typeface="Roboto"/>
                <a:ea typeface="Roboto"/>
                <a:cs typeface="Roboto"/>
                <a:sym typeface="Roboto"/>
              </a:rPr>
              <a:t>Develop an action plan: Identify the steps necessary to close the gaps and achieve the desired state, and develop an action plan to implement the necessary changes.</a:t>
            </a:r>
            <a:endParaRPr dirty="0">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a:pPr>
            <a:r>
              <a:rPr lang="nl-NL" dirty="0">
                <a:solidFill>
                  <a:srgbClr val="374151"/>
                </a:solidFill>
                <a:highlight>
                  <a:srgbClr val="F7F7F8"/>
                </a:highlight>
                <a:latin typeface="Roboto"/>
                <a:ea typeface="Roboto"/>
                <a:cs typeface="Roboto"/>
                <a:sym typeface="Roboto"/>
              </a:rPr>
              <a:t>Monitor progress: Track the progress of the implementation of the action plan, and evaluate the effectiveness of the changes made to close the gaps.</a:t>
            </a:r>
            <a:endParaRPr dirty="0">
              <a:solidFill>
                <a:srgbClr val="374151"/>
              </a:solidFill>
              <a:highlight>
                <a:srgbClr val="F7F7F8"/>
              </a:highlight>
              <a:latin typeface="Roboto"/>
              <a:ea typeface="Roboto"/>
              <a:cs typeface="Roboto"/>
              <a:sym typeface="Roboto"/>
            </a:endParaRPr>
          </a:p>
          <a:p>
            <a:pPr marL="0" lvl="0" indent="0" algn="l" rtl="0">
              <a:lnSpc>
                <a:spcPct val="115000"/>
              </a:lnSpc>
              <a:spcBef>
                <a:spcPts val="1500"/>
              </a:spcBef>
              <a:spcAft>
                <a:spcPts val="0"/>
              </a:spcAft>
              <a:buClr>
                <a:schemeClr val="dk1"/>
              </a:buClr>
              <a:buSzPts val="1100"/>
              <a:buFont typeface="Arial"/>
              <a:buNone/>
            </a:pPr>
            <a:r>
              <a:rPr lang="nl-NL" dirty="0">
                <a:solidFill>
                  <a:srgbClr val="374151"/>
                </a:solidFill>
                <a:highlight>
                  <a:srgbClr val="F7F7F8"/>
                </a:highlight>
                <a:latin typeface="Roboto"/>
                <a:ea typeface="Roboto"/>
                <a:cs typeface="Roboto"/>
                <a:sym typeface="Roboto"/>
              </a:rPr>
              <a:t>Overall, gap analysis is a valuable tool for organizations seeking to identify areas for improvement and take action to achieve their goals.</a:t>
            </a:r>
            <a:endParaRPr dirty="0">
              <a:solidFill>
                <a:srgbClr val="374151"/>
              </a:solidFill>
              <a:highlight>
                <a:srgbClr val="F7F7F8"/>
              </a:highlight>
              <a:latin typeface="Roboto"/>
              <a:ea typeface="Roboto"/>
              <a:cs typeface="Roboto"/>
              <a:sym typeface="Roboto"/>
            </a:endParaRPr>
          </a:p>
          <a:p>
            <a:pPr marL="0" lvl="0" indent="0" algn="l" rtl="0">
              <a:lnSpc>
                <a:spcPct val="100000"/>
              </a:lnSpc>
              <a:spcBef>
                <a:spcPts val="0"/>
              </a:spcBef>
              <a:spcAft>
                <a:spcPts val="0"/>
              </a:spcAft>
              <a:buSzPts val="1400"/>
              <a:buNone/>
            </a:pPr>
            <a:endParaRPr dirty="0"/>
          </a:p>
        </p:txBody>
      </p:sp>
      <p:sp>
        <p:nvSpPr>
          <p:cNvPr id="368" name="Google Shape;368;g2163379eddf_0_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nl-NL"/>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g232d0057704_1_17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4" name="Google Shape;374;g232d0057704_1_17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Video lasts appr 18 minutes, and can be used to further enhance the benefits of video in (content) marketing</a:t>
            </a:r>
            <a:endParaRPr/>
          </a:p>
        </p:txBody>
      </p:sp>
      <p:sp>
        <p:nvSpPr>
          <p:cNvPr id="375" name="Google Shape;375;g232d0057704_1_17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nl-NL"/>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1" name="Google Shape;381;p4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82" name="Google Shape;382;p4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7" name="Google Shape;387;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88" name="Google Shape;388;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4" name="Google Shape;394;p4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For this assignment you can ask the students to use:</a:t>
            </a:r>
            <a:endParaRPr/>
          </a:p>
          <a:p>
            <a:pPr marL="457200" lvl="0" indent="-317500" algn="l" rtl="0">
              <a:lnSpc>
                <a:spcPct val="100000"/>
              </a:lnSpc>
              <a:spcBef>
                <a:spcPts val="0"/>
              </a:spcBef>
              <a:spcAft>
                <a:spcPts val="0"/>
              </a:spcAft>
              <a:buSzPts val="1400"/>
              <a:buChar char="●"/>
            </a:pPr>
            <a:r>
              <a:rPr lang="nl-NL"/>
              <a:t>Apple video</a:t>
            </a:r>
            <a:endParaRPr/>
          </a:p>
          <a:p>
            <a:pPr marL="457200" lvl="0" indent="-317500" algn="l" rtl="0">
              <a:lnSpc>
                <a:spcPct val="100000"/>
              </a:lnSpc>
              <a:spcBef>
                <a:spcPts val="0"/>
              </a:spcBef>
              <a:spcAft>
                <a:spcPts val="0"/>
              </a:spcAft>
              <a:buSzPts val="1400"/>
              <a:buChar char="●"/>
            </a:pPr>
            <a:r>
              <a:rPr lang="nl-NL"/>
              <a:t>Or download CapCut</a:t>
            </a:r>
            <a:endParaRPr/>
          </a:p>
          <a:p>
            <a:pPr marL="457200" lvl="0" indent="-317500" algn="l" rtl="0">
              <a:lnSpc>
                <a:spcPct val="100000"/>
              </a:lnSpc>
              <a:spcBef>
                <a:spcPts val="0"/>
              </a:spcBef>
              <a:spcAft>
                <a:spcPts val="0"/>
              </a:spcAft>
              <a:buSzPts val="1400"/>
              <a:buChar char="●"/>
            </a:pPr>
            <a:r>
              <a:rPr lang="nl-NL"/>
              <a:t>Or use a free template from Canva.</a:t>
            </a:r>
            <a:endParaRPr/>
          </a:p>
        </p:txBody>
      </p:sp>
      <p:sp>
        <p:nvSpPr>
          <p:cNvPr id="395" name="Google Shape;395;p4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p5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1" name="Google Shape;401;p5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For this assignment you can ask the students to use:</a:t>
            </a:r>
            <a:endParaRPr/>
          </a:p>
          <a:p>
            <a:pPr marL="457200" lvl="0" indent="-317500" algn="l" rtl="0">
              <a:lnSpc>
                <a:spcPct val="100000"/>
              </a:lnSpc>
              <a:spcBef>
                <a:spcPts val="0"/>
              </a:spcBef>
              <a:spcAft>
                <a:spcPts val="0"/>
              </a:spcAft>
              <a:buSzPts val="1400"/>
              <a:buChar char="●"/>
            </a:pPr>
            <a:r>
              <a:rPr lang="nl-NL"/>
              <a:t>Apple video</a:t>
            </a:r>
            <a:endParaRPr/>
          </a:p>
          <a:p>
            <a:pPr marL="457200" lvl="0" indent="-317500" algn="l" rtl="0">
              <a:lnSpc>
                <a:spcPct val="100000"/>
              </a:lnSpc>
              <a:spcBef>
                <a:spcPts val="0"/>
              </a:spcBef>
              <a:spcAft>
                <a:spcPts val="0"/>
              </a:spcAft>
              <a:buSzPts val="1400"/>
              <a:buChar char="●"/>
            </a:pPr>
            <a:r>
              <a:rPr lang="nl-NL"/>
              <a:t>Or download CapCut</a:t>
            </a:r>
            <a:endParaRPr/>
          </a:p>
          <a:p>
            <a:pPr marL="457200" lvl="0" indent="-317500" algn="l" rtl="0">
              <a:lnSpc>
                <a:spcPct val="100000"/>
              </a:lnSpc>
              <a:spcBef>
                <a:spcPts val="0"/>
              </a:spcBef>
              <a:spcAft>
                <a:spcPts val="0"/>
              </a:spcAft>
              <a:buSzPts val="1400"/>
              <a:buChar char="●"/>
            </a:pPr>
            <a:r>
              <a:rPr lang="nl-NL"/>
              <a:t>Or use a free templaid from Canva.</a:t>
            </a:r>
            <a:endParaRPr/>
          </a:p>
          <a:p>
            <a:pPr marL="457200" marR="0" lvl="0" indent="-228600" algn="l" rtl="0">
              <a:lnSpc>
                <a:spcPct val="100000"/>
              </a:lnSpc>
              <a:spcBef>
                <a:spcPts val="0"/>
              </a:spcBef>
              <a:spcAft>
                <a:spcPts val="0"/>
              </a:spcAft>
              <a:buSzPts val="1400"/>
              <a:buNone/>
            </a:pPr>
            <a:endParaRPr/>
          </a:p>
        </p:txBody>
      </p:sp>
      <p:sp>
        <p:nvSpPr>
          <p:cNvPr id="402" name="Google Shape;402;p5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nl-NL" sz="1200" b="0" i="0" u="none" strike="noStrike" cap="none">
                <a:solidFill>
                  <a:schemeClr val="dk1"/>
                </a:solidFill>
                <a:latin typeface="Calibri"/>
                <a:ea typeface="Calibri"/>
                <a:cs typeface="Calibri"/>
                <a:sym typeface="Calibri"/>
              </a:rPr>
              <a:t>29</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
        <p:cNvGrpSpPr/>
        <p:nvPr/>
      </p:nvGrpSpPr>
      <p:grpSpPr>
        <a:xfrm>
          <a:off x="0" y="0"/>
          <a:ext cx="0" cy="0"/>
          <a:chOff x="0" y="0"/>
          <a:chExt cx="0" cy="0"/>
        </a:xfrm>
      </p:grpSpPr>
      <p:sp>
        <p:nvSpPr>
          <p:cNvPr id="407" name="Google Shape;407;p5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dirty="0"/>
              <a:t>Just in case is later needed in criteria (this text was originally in 0-5 scale assessment) 1-2: </a:t>
            </a:r>
            <a:r>
              <a:rPr lang="nl-NL" sz="1800" dirty="0">
                <a:latin typeface="Quattrocento Sans"/>
                <a:ea typeface="Quattrocento Sans"/>
                <a:cs typeface="Quattrocento Sans"/>
                <a:sym typeface="Quattrocento Sans"/>
              </a:rPr>
              <a:t>The video does not have all the elements mentioned in the assignment. The output is not aimed </a:t>
            </a:r>
            <a:endParaRPr sz="2800" dirty="0"/>
          </a:p>
          <a:p>
            <a:pPr marL="0" lvl="0" indent="0" algn="l" rtl="0">
              <a:lnSpc>
                <a:spcPct val="100000"/>
              </a:lnSpc>
              <a:spcBef>
                <a:spcPts val="0"/>
              </a:spcBef>
              <a:spcAft>
                <a:spcPts val="0"/>
              </a:spcAft>
              <a:buClr>
                <a:schemeClr val="dk1"/>
              </a:buClr>
              <a:buSzPts val="1800"/>
              <a:buFont typeface="Quattrocento Sans"/>
              <a:buNone/>
            </a:pPr>
            <a:r>
              <a:rPr lang="nl-NL" sz="1800" dirty="0">
                <a:latin typeface="Quattrocento Sans"/>
                <a:ea typeface="Quattrocento Sans"/>
                <a:cs typeface="Quattrocento Sans"/>
                <a:sym typeface="Quattrocento Sans"/>
              </a:rPr>
              <a:t>at the right target group. The video shows little indication of the achievement of the learning objectives </a:t>
            </a:r>
            <a:endParaRPr sz="2800" dirty="0"/>
          </a:p>
          <a:p>
            <a:pPr marL="0" lvl="0" indent="0" algn="l" rtl="0">
              <a:lnSpc>
                <a:spcPct val="100000"/>
              </a:lnSpc>
              <a:spcBef>
                <a:spcPts val="0"/>
              </a:spcBef>
              <a:spcAft>
                <a:spcPts val="0"/>
              </a:spcAft>
              <a:buSzPts val="1400"/>
              <a:buNone/>
            </a:pPr>
            <a:r>
              <a:rPr lang="nl-NL" sz="1800" dirty="0">
                <a:latin typeface="Quattrocento Sans"/>
                <a:ea typeface="Quattrocento Sans"/>
                <a:cs typeface="Quattrocento Sans"/>
                <a:sym typeface="Quattrocento Sans"/>
              </a:rPr>
              <a:t>of the assignment. 3-4: </a:t>
            </a:r>
            <a:r>
              <a:rPr lang="nl-NL" dirty="0"/>
              <a:t> T</a:t>
            </a:r>
            <a:r>
              <a:rPr lang="nl-NL" sz="1800" dirty="0">
                <a:latin typeface="Quattrocento Sans"/>
                <a:ea typeface="Quattrocento Sans"/>
                <a:cs typeface="Quattrocento Sans"/>
                <a:sym typeface="Quattrocento Sans"/>
              </a:rPr>
              <a:t>he content of the video corresponds to the assignment. It is correctly targeted and </a:t>
            </a:r>
            <a:endParaRPr sz="2800" dirty="0"/>
          </a:p>
          <a:p>
            <a:pPr marL="0" lvl="0" indent="0" algn="l" rtl="0">
              <a:lnSpc>
                <a:spcPct val="100000"/>
              </a:lnSpc>
              <a:spcBef>
                <a:spcPts val="0"/>
              </a:spcBef>
              <a:spcAft>
                <a:spcPts val="0"/>
              </a:spcAft>
              <a:buClr>
                <a:schemeClr val="dk1"/>
              </a:buClr>
              <a:buSzPts val="1800"/>
              <a:buFont typeface="Quattrocento Sans"/>
              <a:buNone/>
            </a:pPr>
            <a:r>
              <a:rPr lang="nl-NL" sz="1800" dirty="0">
                <a:latin typeface="Quattrocento Sans"/>
                <a:ea typeface="Quattrocento Sans"/>
                <a:cs typeface="Quattrocento Sans"/>
                <a:sym typeface="Quattrocento Sans"/>
              </a:rPr>
              <a:t>functional in terms of content. The video uses the elements of the assignment and is produced to a high level</a:t>
            </a:r>
            <a:endParaRPr sz="1800" dirty="0">
              <a:latin typeface="Quattrocento Sans"/>
              <a:ea typeface="Quattrocento Sans"/>
              <a:cs typeface="Quattrocento Sans"/>
              <a:sym typeface="Quattrocento Sans"/>
            </a:endParaRPr>
          </a:p>
          <a:p>
            <a:pPr marL="0" lvl="0" indent="0" algn="l" rtl="0">
              <a:lnSpc>
                <a:spcPct val="100000"/>
              </a:lnSpc>
              <a:spcBef>
                <a:spcPts val="0"/>
              </a:spcBef>
              <a:spcAft>
                <a:spcPts val="0"/>
              </a:spcAft>
              <a:buClr>
                <a:schemeClr val="dk1"/>
              </a:buClr>
              <a:buSzPts val="1800"/>
              <a:buFont typeface="Quattrocento Sans"/>
              <a:buNone/>
            </a:pPr>
            <a:r>
              <a:rPr lang="nl-NL" sz="1800" dirty="0">
                <a:latin typeface="Quattrocento Sans"/>
                <a:ea typeface="Quattrocento Sans"/>
                <a:cs typeface="Quattrocento Sans"/>
                <a:sym typeface="Quattrocento Sans"/>
              </a:rPr>
              <a:t>in relation to the resources and shows that the student has achieved the learning objectives of the assignment well.</a:t>
            </a:r>
            <a:endParaRPr sz="2800" dirty="0"/>
          </a:p>
          <a:p>
            <a:pPr marL="0" lvl="0" indent="0" algn="l" rtl="0">
              <a:lnSpc>
                <a:spcPct val="100000"/>
              </a:lnSpc>
              <a:spcBef>
                <a:spcPts val="0"/>
              </a:spcBef>
              <a:spcAft>
                <a:spcPts val="0"/>
              </a:spcAft>
              <a:buSzPts val="1400"/>
              <a:buNone/>
            </a:pPr>
            <a:endParaRPr dirty="0"/>
          </a:p>
        </p:txBody>
      </p:sp>
      <p:sp>
        <p:nvSpPr>
          <p:cNvPr id="408" name="Google Shape;408;p5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g281ffbac2dc_1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4" name="Google Shape;414;g281ffbac2dc_1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5" name="Google Shape;415;g281ffbac2dc_1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nl-NL"/>
              <a:t>31</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p6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21" name="Google Shape;421;p6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232d0057704_1_72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7" name="Google Shape;427;g232d0057704_1_7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9" name="Google Shape;459;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dirty="0"/>
              <a:t>Content consumption on social media.Your content can only be successful if your target audience is receptive to it. And that in turn depends enormously on the moment at which the content is consumed.  A method that was previously widely used by Facebook. The methodology of 'On the go, lean forward and lean back'. What do we mean by that?</a:t>
            </a:r>
            <a:endParaRPr dirty="0"/>
          </a:p>
          <a:p>
            <a:pPr marL="0" lvl="0" indent="0" algn="l" rtl="0">
              <a:lnSpc>
                <a:spcPct val="100000"/>
              </a:lnSpc>
              <a:spcBef>
                <a:spcPts val="0"/>
              </a:spcBef>
              <a:spcAft>
                <a:spcPts val="0"/>
              </a:spcAft>
              <a:buSzPts val="1400"/>
              <a:buNone/>
            </a:pPr>
            <a:r>
              <a:rPr lang="nl-NL" dirty="0"/>
              <a:t>Source: frankwatching.com</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r>
              <a:rPr lang="nl-NL" b="0" i="0" u="none" strike="noStrike" dirty="0">
                <a:solidFill>
                  <a:srgbClr val="212529"/>
                </a:solidFill>
                <a:latin typeface="Helvetica Neue"/>
                <a:ea typeface="Helvetica Neue"/>
                <a:cs typeface="Helvetica Neue"/>
                <a:sym typeface="Helvetica Neue"/>
              </a:rPr>
              <a:t>In simple terms, lean forward media is a type of media where receivers lean forward to interact and control the flow of information in an active manner. In lean back form of media, on the other hand, viewers can lean back and do receive the information in a passive manner. According to categorisations provided above print media can be specified as lean forward media.</a:t>
            </a:r>
            <a:endParaRPr dirty="0"/>
          </a:p>
          <a:p>
            <a:pPr marL="0" lvl="0" indent="0" algn="l" rtl="0">
              <a:lnSpc>
                <a:spcPct val="100000"/>
              </a:lnSpc>
              <a:spcBef>
                <a:spcPts val="0"/>
              </a:spcBef>
              <a:spcAft>
                <a:spcPts val="0"/>
              </a:spcAft>
              <a:buSzPts val="1400"/>
              <a:buNone/>
            </a:pPr>
            <a:r>
              <a:rPr lang="nl-NL" dirty="0"/>
              <a:t>Source: Katz (2010)</a:t>
            </a:r>
            <a:endParaRPr dirty="0"/>
          </a:p>
          <a:p>
            <a:pPr marL="0" lvl="0" indent="0" algn="l" rtl="0">
              <a:lnSpc>
                <a:spcPct val="100000"/>
              </a:lnSpc>
              <a:spcBef>
                <a:spcPts val="0"/>
              </a:spcBef>
              <a:spcAft>
                <a:spcPts val="0"/>
              </a:spcAft>
              <a:buSzPts val="1400"/>
              <a:buNone/>
            </a:pPr>
            <a:endParaRPr dirty="0"/>
          </a:p>
        </p:txBody>
      </p:sp>
      <p:sp>
        <p:nvSpPr>
          <p:cNvPr id="460" name="Google Shape;460;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34</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6" name="Google Shape;466;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During 'on the go' moments you are in motion and you have little time. You take a quick look at your mobile before the next meeting starts, before you get on your bike or in the car or at moments of rest during your trip (of course not while moving). At times like this, the focus is mainly on the feed of your social media channels and you have little time to really absorb the content. In short, as a brand you can mainly use this moment to grab attention quickly with a short simple message and as the first hook in the (retargeting) relationship with the user.</a:t>
            </a:r>
            <a:endParaRPr/>
          </a:p>
        </p:txBody>
      </p:sp>
      <p:sp>
        <p:nvSpPr>
          <p:cNvPr id="467" name="Google Shape;467;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35</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1"/>
        <p:cNvGrpSpPr/>
        <p:nvPr/>
      </p:nvGrpSpPr>
      <p:grpSpPr>
        <a:xfrm>
          <a:off x="0" y="0"/>
          <a:ext cx="0" cy="0"/>
          <a:chOff x="0" y="0"/>
          <a:chExt cx="0" cy="0"/>
        </a:xfrm>
      </p:grpSpPr>
      <p:sp>
        <p:nvSpPr>
          <p:cNvPr id="472" name="Google Shape;472;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3" name="Google Shape;473;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Lean-forward</a:t>
            </a:r>
            <a:endParaRPr/>
          </a:p>
          <a:p>
            <a:pPr marL="0" lvl="0" indent="0" algn="l" rtl="0">
              <a:lnSpc>
                <a:spcPct val="100000"/>
              </a:lnSpc>
              <a:spcBef>
                <a:spcPts val="0"/>
              </a:spcBef>
              <a:spcAft>
                <a:spcPts val="0"/>
              </a:spcAft>
              <a:buSzPts val="1400"/>
              <a:buNone/>
            </a:pPr>
            <a:r>
              <a:rPr lang="nl-NL"/>
              <a:t>During the 'lean forward' moments, your audience has a little more time, for example during a short break. Time to take in a story, for example, or a short video.</a:t>
            </a:r>
            <a:endParaRPr/>
          </a:p>
          <a:p>
            <a:pPr marL="0" lvl="0" indent="0" algn="l" rtl="0">
              <a:lnSpc>
                <a:spcPct val="100000"/>
              </a:lnSpc>
              <a:spcBef>
                <a:spcPts val="0"/>
              </a:spcBef>
              <a:spcAft>
                <a:spcPts val="0"/>
              </a:spcAft>
              <a:buSzPts val="1400"/>
              <a:buNone/>
            </a:pPr>
            <a:endParaRPr/>
          </a:p>
        </p:txBody>
      </p:sp>
      <p:sp>
        <p:nvSpPr>
          <p:cNvPr id="474" name="Google Shape;474;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36</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p:cNvGrpSpPr/>
        <p:nvPr/>
      </p:nvGrpSpPr>
      <p:grpSpPr>
        <a:xfrm>
          <a:off x="0" y="0"/>
          <a:ext cx="0" cy="0"/>
          <a:chOff x="0" y="0"/>
          <a:chExt cx="0" cy="0"/>
        </a:xfrm>
      </p:grpSpPr>
      <p:sp>
        <p:nvSpPr>
          <p:cNvPr id="479" name="Google Shape;479;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0" name="Google Shape;480;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And finally there is the lean back moment. During lunch, a long tram ride, or at home on the couch. </a:t>
            </a:r>
            <a:endParaRPr/>
          </a:p>
          <a:p>
            <a:pPr marL="0" lvl="0" indent="0" algn="l" rtl="0">
              <a:lnSpc>
                <a:spcPct val="100000"/>
              </a:lnSpc>
              <a:spcBef>
                <a:spcPts val="0"/>
              </a:spcBef>
              <a:spcAft>
                <a:spcPts val="0"/>
              </a:spcAft>
              <a:buSzPts val="1400"/>
              <a:buNone/>
            </a:pPr>
            <a:r>
              <a:rPr lang="nl-NL"/>
              <a:t>During these moments you can really get your message across in an extended form.</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You can already feel it coming: your choice for the type of video content (and its length/set-up) therefore depends entirely on the impact you want and, above all, can make.</a:t>
            </a:r>
            <a:endParaRPr/>
          </a:p>
        </p:txBody>
      </p:sp>
      <p:sp>
        <p:nvSpPr>
          <p:cNvPr id="481" name="Google Shape;481;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37</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5"/>
        <p:cNvGrpSpPr/>
        <p:nvPr/>
      </p:nvGrpSpPr>
      <p:grpSpPr>
        <a:xfrm>
          <a:off x="0" y="0"/>
          <a:ext cx="0" cy="0"/>
          <a:chOff x="0" y="0"/>
          <a:chExt cx="0" cy="0"/>
        </a:xfrm>
      </p:grpSpPr>
      <p:sp>
        <p:nvSpPr>
          <p:cNvPr id="486" name="Google Shape;486;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7" name="Google Shape;487;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nl-NL"/>
              <a:t>We now know the benefits of )moving images) footage within your social media content strategy. Then it's time we took a look at the ways in which you can use video. </a:t>
            </a: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r>
              <a:rPr lang="nl-NL"/>
              <a:t>Each channel has its own possibilities and target groups. Seeing your video marketing on social media as a whole is not possible. Each channel has its own (unwritten) rules. </a:t>
            </a: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r>
              <a:rPr lang="nl-NL"/>
              <a:t>By taking this into account when planning your productions, you can save a lot of time and costs. Efficiency is one of the magic words when creating content for social media. T</a:t>
            </a: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r>
              <a:rPr lang="nl-NL"/>
              <a:t>To make it a little easier for you, Iwe will guide you through the most important channel types.</a:t>
            </a:r>
            <a:endParaRPr/>
          </a:p>
          <a:p>
            <a:pPr marL="0" lvl="0" indent="0" algn="l" rtl="0">
              <a:lnSpc>
                <a:spcPct val="100000"/>
              </a:lnSpc>
              <a:spcBef>
                <a:spcPts val="0"/>
              </a:spcBef>
              <a:spcAft>
                <a:spcPts val="0"/>
              </a:spcAft>
              <a:buSzPts val="1400"/>
              <a:buNone/>
            </a:pPr>
            <a:endParaRPr/>
          </a:p>
        </p:txBody>
      </p:sp>
      <p:sp>
        <p:nvSpPr>
          <p:cNvPr id="488" name="Google Shape;488;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38</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6" name="Google Shape;496;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Instagram is currently one of the most popular social channels, Instagram has more than </a:t>
            </a:r>
            <a:r>
              <a:rPr lang="nl-NL" b="1"/>
              <a:t>2 billion monthly active users</a:t>
            </a:r>
            <a:r>
              <a:rPr lang="nl-NL"/>
              <a:t>, according to the latest statistics. That's more than nine times Twitter's monthly active users.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In addition, it has good advertising options within Facebook's Business Manager. There are many different placement options that all have their own advantages. The target audience is generally quite young, but the age on the platform is still rising according to NewCom research. You can now use Instagram to reach a wide audience.</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b="1"/>
              <a:t>Instagram feed</a:t>
            </a:r>
            <a:endParaRPr/>
          </a:p>
          <a:p>
            <a:pPr marL="0" lvl="0" indent="0" algn="l" rtl="0">
              <a:lnSpc>
                <a:spcPct val="100000"/>
              </a:lnSpc>
              <a:spcBef>
                <a:spcPts val="0"/>
              </a:spcBef>
              <a:spcAft>
                <a:spcPts val="0"/>
              </a:spcAft>
              <a:buSzPts val="1400"/>
              <a:buNone/>
            </a:pPr>
            <a:r>
              <a:rPr lang="nl-NL"/>
              <a:t>A video on the feed is generally viewed fleetingly and briefly, </a:t>
            </a:r>
            <a:r>
              <a:rPr lang="nl-NL" b="1"/>
              <a:t>on the go</a:t>
            </a:r>
            <a:r>
              <a:rPr lang="nl-NL"/>
              <a:t>. Please take this into account when choosing your format.</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A short video, gif or cinemagraph is perfect. The message will show you immediately (within 3 seconds), so that it cannot be missed by the volatile scroller. Instagram is pretty much 100% mobile. Choose a format that is optimized for mobile devices (and takes up as much space as possible): 1:1 or 4:5.</a:t>
            </a:r>
            <a:endParaRPr/>
          </a:p>
          <a:p>
            <a:pPr marL="0" lvl="0" indent="0" algn="l" rtl="0">
              <a:lnSpc>
                <a:spcPct val="100000"/>
              </a:lnSpc>
              <a:spcBef>
                <a:spcPts val="0"/>
              </a:spcBef>
              <a:spcAft>
                <a:spcPts val="0"/>
              </a:spcAft>
              <a:buSzPts val="1400"/>
              <a:buNone/>
            </a:pPr>
            <a:endParaRPr/>
          </a:p>
          <a:p>
            <a:pPr marL="0" marR="0" lvl="0" indent="0" algn="l" rtl="0">
              <a:lnSpc>
                <a:spcPct val="100000"/>
              </a:lnSpc>
              <a:spcBef>
                <a:spcPts val="0"/>
              </a:spcBef>
              <a:spcAft>
                <a:spcPts val="0"/>
              </a:spcAft>
              <a:buClr>
                <a:schemeClr val="dk1"/>
              </a:buClr>
              <a:buSzPts val="1200"/>
              <a:buFont typeface="Calibri"/>
              <a:buNone/>
            </a:pPr>
            <a:r>
              <a:rPr lang="nl-NL"/>
              <a:t>Note: click on the picture to go to insta to see the story.</a:t>
            </a:r>
            <a:endParaRPr/>
          </a:p>
          <a:p>
            <a:pPr marL="0" lvl="0" indent="0" algn="l" rtl="0">
              <a:lnSpc>
                <a:spcPct val="100000"/>
              </a:lnSpc>
              <a:spcBef>
                <a:spcPts val="0"/>
              </a:spcBef>
              <a:spcAft>
                <a:spcPts val="0"/>
              </a:spcAft>
              <a:buSzPts val="1400"/>
              <a:buNone/>
            </a:pPr>
            <a:endParaRPr/>
          </a:p>
        </p:txBody>
      </p:sp>
      <p:sp>
        <p:nvSpPr>
          <p:cNvPr id="497" name="Google Shape;497;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39</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4" name="Google Shape;504;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1. Start writing a plan</a:t>
            </a:r>
            <a:endParaRPr/>
          </a:p>
          <a:p>
            <a:pPr marL="0" lvl="0" indent="0" algn="l" rtl="0">
              <a:lnSpc>
                <a:spcPct val="100000"/>
              </a:lnSpc>
              <a:spcBef>
                <a:spcPts val="0"/>
              </a:spcBef>
              <a:spcAft>
                <a:spcPts val="0"/>
              </a:spcAft>
              <a:buSzPts val="1400"/>
              <a:buNone/>
            </a:pPr>
            <a:r>
              <a:rPr lang="nl-NL"/>
              <a:t>Before you can create a beautiful Instagram feed, you need to know what you want to achieve with Instagram. Is it a business or personal account? Who is your target audience? And what do you want to radiate? Write this all down, you will see that you immediately get new ideas for your Instagram feed.</a:t>
            </a:r>
            <a:endParaRPr/>
          </a:p>
          <a:p>
            <a:pPr marL="0" lvl="0" indent="0" algn="l" rtl="0">
              <a:lnSpc>
                <a:spcPct val="100000"/>
              </a:lnSpc>
              <a:spcBef>
                <a:spcPts val="0"/>
              </a:spcBef>
              <a:spcAft>
                <a:spcPts val="0"/>
              </a:spcAft>
              <a:buSzPts val="1400"/>
              <a:buNone/>
            </a:pPr>
            <a:r>
              <a:rPr lang="nl-NL"/>
              <a:t>2. Determine the theme of your Instagram feed</a:t>
            </a:r>
            <a:endParaRPr/>
          </a:p>
          <a:p>
            <a:pPr marL="0" lvl="0" indent="0" algn="l" rtl="0">
              <a:lnSpc>
                <a:spcPct val="100000"/>
              </a:lnSpc>
              <a:spcBef>
                <a:spcPts val="0"/>
              </a:spcBef>
              <a:spcAft>
                <a:spcPts val="0"/>
              </a:spcAft>
              <a:buSzPts val="1400"/>
              <a:buNone/>
            </a:pPr>
            <a:r>
              <a:rPr lang="nl-NL"/>
              <a:t>The theme of your Instagram feed is very important. By theme, we mean the colors and photography style you want to use in the feed. It can be useful to make a color palette of at least three colors for this.</a:t>
            </a:r>
            <a:endParaRPr/>
          </a:p>
          <a:p>
            <a:pPr marL="0" lvl="0" indent="0" algn="l" rtl="0">
              <a:lnSpc>
                <a:spcPct val="100000"/>
              </a:lnSpc>
              <a:spcBef>
                <a:spcPts val="0"/>
              </a:spcBef>
              <a:spcAft>
                <a:spcPts val="0"/>
              </a:spcAft>
              <a:buSzPts val="1400"/>
              <a:buNone/>
            </a:pPr>
            <a:r>
              <a:rPr lang="nl-NL"/>
              <a:t>To stick to a theme, we always recommend creating social media templates. This is especially useful for business accounts. Templates are easy to create in a program such as Canva. This allows you to easily create a unity in the photos you use.</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If there is one company that is good at creating creative expressions, it is Heineken. The beer brand also lives up to that on Instagram. The captions are witty, the images creative ('Beercause of you': need I say more?) and consistent. Every image breathes Heineken. Tight!</a:t>
            </a:r>
            <a:endParaRPr/>
          </a:p>
        </p:txBody>
      </p:sp>
      <p:sp>
        <p:nvSpPr>
          <p:cNvPr id="505" name="Google Shape;505;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40</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0"/>
        <p:cNvGrpSpPr/>
        <p:nvPr/>
      </p:nvGrpSpPr>
      <p:grpSpPr>
        <a:xfrm>
          <a:off x="0" y="0"/>
          <a:ext cx="0" cy="0"/>
          <a:chOff x="0" y="0"/>
          <a:chExt cx="0" cy="0"/>
        </a:xfrm>
      </p:grpSpPr>
      <p:sp>
        <p:nvSpPr>
          <p:cNvPr id="511" name="Google Shape;511;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2" name="Google Shape;512;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Instagram Stories</a:t>
            </a:r>
            <a:endParaRPr/>
          </a:p>
          <a:p>
            <a:pPr marL="0" lvl="0" indent="0" algn="l" rtl="0">
              <a:lnSpc>
                <a:spcPct val="100000"/>
              </a:lnSpc>
              <a:spcBef>
                <a:spcPts val="0"/>
              </a:spcBef>
              <a:spcAft>
                <a:spcPts val="0"/>
              </a:spcAft>
              <a:buSzPts val="1400"/>
              <a:buNone/>
            </a:pPr>
            <a:r>
              <a:rPr lang="nl-NL"/>
              <a:t>Your viewer often takes a little more time for Stories, they linger a little longer. A “lean forward- moment”. Take advantage of this! Your Story can take up to 15 seconds per piece (part). Often several fragments are used in succession, but make your point in the beginning (within 3 seconds).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An Instagram Story has a screen-filling format, 9:16, so use this space as well. The Story can contribute organically to your brand awareness and engagement. If your channel has more than 10,000 followers, it can generate traffic to your website with a swipe up.</a:t>
            </a:r>
            <a:endParaRPr/>
          </a:p>
          <a:p>
            <a:pPr marL="0" lvl="0" indent="0" algn="l" rtl="0">
              <a:lnSpc>
                <a:spcPct val="100000"/>
              </a:lnSpc>
              <a:spcBef>
                <a:spcPts val="0"/>
              </a:spcBef>
              <a:spcAft>
                <a:spcPts val="0"/>
              </a:spcAft>
              <a:buSzPts val="1400"/>
              <a:buNone/>
            </a:pPr>
            <a:endParaRPr/>
          </a:p>
          <a:p>
            <a:pPr marL="0" marR="0" lvl="0" indent="0" algn="l" rtl="0">
              <a:lnSpc>
                <a:spcPct val="100000"/>
              </a:lnSpc>
              <a:spcBef>
                <a:spcPts val="0"/>
              </a:spcBef>
              <a:spcAft>
                <a:spcPts val="0"/>
              </a:spcAft>
              <a:buClr>
                <a:schemeClr val="dk1"/>
              </a:buClr>
              <a:buSzPts val="1200"/>
              <a:buFont typeface="Calibri"/>
              <a:buNone/>
            </a:pPr>
            <a:r>
              <a:rPr lang="nl-NL"/>
              <a:t>Note: click on the picture to go to insta to see the story.</a:t>
            </a:r>
            <a:endParaRPr/>
          </a:p>
          <a:p>
            <a:pPr marL="0" lvl="0" indent="0" algn="l" rtl="0">
              <a:lnSpc>
                <a:spcPct val="100000"/>
              </a:lnSpc>
              <a:spcBef>
                <a:spcPts val="0"/>
              </a:spcBef>
              <a:spcAft>
                <a:spcPts val="0"/>
              </a:spcAft>
              <a:buSzPts val="1400"/>
              <a:buNone/>
            </a:pPr>
            <a:endParaRPr/>
          </a:p>
        </p:txBody>
      </p:sp>
      <p:sp>
        <p:nvSpPr>
          <p:cNvPr id="513" name="Google Shape;513;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41</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8"/>
        <p:cNvGrpSpPr/>
        <p:nvPr/>
      </p:nvGrpSpPr>
      <p:grpSpPr>
        <a:xfrm>
          <a:off x="0" y="0"/>
          <a:ext cx="0" cy="0"/>
          <a:chOff x="0" y="0"/>
          <a:chExt cx="0" cy="0"/>
        </a:xfrm>
      </p:grpSpPr>
      <p:sp>
        <p:nvSpPr>
          <p:cNvPr id="519" name="Google Shape;519;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0" name="Google Shape;520;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400"/>
              <a:buFont typeface="Arial"/>
              <a:buNone/>
            </a:pPr>
            <a:r>
              <a:rPr lang="nl-NL"/>
              <a:t>Instagram Reels</a:t>
            </a:r>
            <a:endParaRPr/>
          </a:p>
          <a:p>
            <a:pPr marL="0" lvl="0" indent="0" algn="l" rtl="0">
              <a:lnSpc>
                <a:spcPct val="115000"/>
              </a:lnSpc>
              <a:spcBef>
                <a:spcPts val="0"/>
              </a:spcBef>
              <a:spcAft>
                <a:spcPts val="0"/>
              </a:spcAft>
              <a:buClr>
                <a:schemeClr val="dk1"/>
              </a:buClr>
              <a:buSzPts val="1100"/>
              <a:buFont typeface="Arial"/>
              <a:buNone/>
            </a:pPr>
            <a:r>
              <a:rPr lang="nl-NL"/>
              <a:t>With Instagram Reels you create a short video of 15 or 30 seconds, with a maximum of 90 seconds (This makes Insta reels more in-dept than Insta stories) after which you edit your video in the app itself. Ideal, because you don't have to switch between different apps. </a:t>
            </a:r>
            <a:endParaRPr/>
          </a:p>
          <a:p>
            <a:pPr marL="0" lvl="0" indent="0" algn="l" rtl="0">
              <a:lnSpc>
                <a:spcPct val="115000"/>
              </a:lnSpc>
              <a:spcBef>
                <a:spcPts val="0"/>
              </a:spcBef>
              <a:spcAft>
                <a:spcPts val="0"/>
              </a:spcAft>
              <a:buClr>
                <a:schemeClr val="dk1"/>
              </a:buClr>
              <a:buSzPts val="1100"/>
              <a:buFont typeface="Arial"/>
              <a:buNone/>
            </a:pPr>
            <a:endParaRPr/>
          </a:p>
          <a:p>
            <a:pPr marL="0" lvl="0" indent="0" algn="l" rtl="0">
              <a:lnSpc>
                <a:spcPct val="115000"/>
              </a:lnSpc>
              <a:spcBef>
                <a:spcPts val="0"/>
              </a:spcBef>
              <a:spcAft>
                <a:spcPts val="0"/>
              </a:spcAft>
              <a:buClr>
                <a:schemeClr val="dk1"/>
              </a:buClr>
              <a:buSzPts val="1100"/>
              <a:buFont typeface="Arial"/>
              <a:buNone/>
            </a:pPr>
            <a:r>
              <a:rPr lang="nl-NL"/>
              <a:t>You have the choice of creating a new video, or using an existing video from your own camera roll. You then add catchy effects, text and music. Satisfied? Upload the Reel to your profile so it appears on your feed or upload it to your stories. Simple as that.</a:t>
            </a:r>
            <a:endParaRPr/>
          </a:p>
          <a:p>
            <a:pPr marL="0" lvl="0" indent="0" algn="l" rtl="0">
              <a:lnSpc>
                <a:spcPct val="115000"/>
              </a:lnSpc>
              <a:spcBef>
                <a:spcPts val="0"/>
              </a:spcBef>
              <a:spcAft>
                <a:spcPts val="0"/>
              </a:spcAft>
              <a:buClr>
                <a:schemeClr val="dk1"/>
              </a:buClr>
              <a:buSzPts val="1100"/>
              <a:buFont typeface="Arial"/>
              <a:buNone/>
            </a:pPr>
            <a:endParaRPr/>
          </a:p>
          <a:p>
            <a:pPr marL="0" lvl="0" indent="0" algn="l" rtl="0">
              <a:lnSpc>
                <a:spcPct val="115000"/>
              </a:lnSpc>
              <a:spcBef>
                <a:spcPts val="0"/>
              </a:spcBef>
              <a:spcAft>
                <a:spcPts val="0"/>
              </a:spcAft>
              <a:buClr>
                <a:schemeClr val="dk1"/>
              </a:buClr>
              <a:buSzPts val="1100"/>
              <a:buFont typeface="Arial"/>
              <a:buNone/>
            </a:pPr>
            <a:r>
              <a:rPr lang="nl-NL"/>
              <a:t>Once you upload a Reel, an additional tab will appear on your profile. The Reels icon now appears between your own feed, IGTV and content in which you are tagged.</a:t>
            </a:r>
            <a:endParaRPr/>
          </a:p>
          <a:p>
            <a:pPr marL="0" lvl="0" indent="0" algn="l" rtl="0">
              <a:lnSpc>
                <a:spcPct val="115000"/>
              </a:lnSpc>
              <a:spcBef>
                <a:spcPts val="0"/>
              </a:spcBef>
              <a:spcAft>
                <a:spcPts val="0"/>
              </a:spcAft>
              <a:buClr>
                <a:schemeClr val="dk1"/>
              </a:buClr>
              <a:buSzPts val="1100"/>
              <a:buFont typeface="Arial"/>
              <a:buNone/>
            </a:pPr>
            <a:endParaRPr/>
          </a:p>
          <a:p>
            <a:pPr marL="0" lvl="0" indent="0" algn="l" rtl="0">
              <a:lnSpc>
                <a:spcPct val="115000"/>
              </a:lnSpc>
              <a:spcBef>
                <a:spcPts val="0"/>
              </a:spcBef>
              <a:spcAft>
                <a:spcPts val="0"/>
              </a:spcAft>
              <a:buClr>
                <a:schemeClr val="dk1"/>
              </a:buClr>
              <a:buSzPts val="1100"/>
              <a:buFont typeface="Arial"/>
              <a:buNone/>
            </a:pPr>
            <a:r>
              <a:rPr lang="nl-NL"/>
              <a:t>Where Instagram stories only stays up for 24 hours, reels is a better choice if you need te promote durable content. </a:t>
            </a:r>
            <a:endParaRPr/>
          </a:p>
          <a:p>
            <a:pPr marL="0" lvl="0" indent="0" algn="l" rtl="0">
              <a:spcBef>
                <a:spcPts val="0"/>
              </a:spcBef>
              <a:spcAft>
                <a:spcPts val="0"/>
              </a:spcAft>
              <a:buClr>
                <a:schemeClr val="dk1"/>
              </a:buClr>
              <a:buSzPts val="1400"/>
              <a:buFont typeface="Arial"/>
              <a:buNone/>
            </a:pPr>
            <a:endParaRPr/>
          </a:p>
          <a:p>
            <a:pPr marL="0" lvl="0" indent="0" algn="l" rtl="0">
              <a:spcBef>
                <a:spcPts val="0"/>
              </a:spcBef>
              <a:spcAft>
                <a:spcPts val="0"/>
              </a:spcAft>
              <a:buClr>
                <a:schemeClr val="dk1"/>
              </a:buClr>
              <a:buSzPts val="1400"/>
              <a:buFont typeface="Arial"/>
              <a:buNone/>
            </a:pPr>
            <a:r>
              <a:rPr lang="nl-NL"/>
              <a:t>Note: click on the picture to go to insta to see the story.</a:t>
            </a:r>
            <a:endParaRPr/>
          </a:p>
          <a:p>
            <a:pPr marL="0" lvl="0" indent="0" algn="l" rtl="0">
              <a:lnSpc>
                <a:spcPct val="100000"/>
              </a:lnSpc>
              <a:spcBef>
                <a:spcPts val="0"/>
              </a:spcBef>
              <a:spcAft>
                <a:spcPts val="0"/>
              </a:spcAft>
              <a:buSzPts val="1400"/>
              <a:buNone/>
            </a:pPr>
            <a:endParaRPr/>
          </a:p>
        </p:txBody>
      </p:sp>
      <p:sp>
        <p:nvSpPr>
          <p:cNvPr id="521" name="Google Shape;521;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42</a:t>
            </a:fld>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6"/>
        <p:cNvGrpSpPr/>
        <p:nvPr/>
      </p:nvGrpSpPr>
      <p:grpSpPr>
        <a:xfrm>
          <a:off x="0" y="0"/>
          <a:ext cx="0" cy="0"/>
          <a:chOff x="0" y="0"/>
          <a:chExt cx="0" cy="0"/>
        </a:xfrm>
      </p:grpSpPr>
      <p:sp>
        <p:nvSpPr>
          <p:cNvPr id="527" name="Google Shape;527;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8" name="Google Shape;528;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Instagram's newest feature </a:t>
            </a:r>
            <a:r>
              <a:rPr lang="nl-NL" b="1"/>
              <a:t>is Instagram Guides </a:t>
            </a:r>
            <a:r>
              <a:rPr lang="nl-NL" b="0"/>
              <a:t>(May 2020). </a:t>
            </a:r>
            <a:r>
              <a:rPr lang="nl-NL"/>
              <a:t>This guide can only be used organically and can, among other things, consist of a collection of previously posted videos on your timeline or Reels. Very useful to make an overview of a certain product group with advice and the possibility to shop. </a:t>
            </a:r>
            <a:endParaRPr/>
          </a:p>
          <a:p>
            <a:pPr marL="0" lvl="0" indent="0" algn="l" rtl="0">
              <a:lnSpc>
                <a:spcPct val="100000"/>
              </a:lnSpc>
              <a:spcBef>
                <a:spcPts val="0"/>
              </a:spcBef>
              <a:spcAft>
                <a:spcPts val="0"/>
              </a:spcAft>
              <a:buSzPts val="1400"/>
              <a:buNone/>
            </a:pPr>
            <a:r>
              <a:rPr lang="nl-NL"/>
              <a:t>You can supplement the images with text. Comparable to Facebook's instant experience, a way to offer inspiration and therefore really </a:t>
            </a:r>
            <a:r>
              <a:rPr lang="nl-NL" b="1"/>
              <a:t>lean-forward </a:t>
            </a:r>
            <a:r>
              <a:rPr lang="nl-NL"/>
              <a:t>content. A possibly ideal format for the </a:t>
            </a:r>
            <a:r>
              <a:rPr lang="nl-NL" b="1"/>
              <a:t>midfunnel (consideration).</a:t>
            </a:r>
            <a:endParaRPr/>
          </a:p>
        </p:txBody>
      </p:sp>
      <p:sp>
        <p:nvSpPr>
          <p:cNvPr id="529" name="Google Shape;529;p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43</a:t>
            </a:fld>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6" name="Google Shape;536;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Although many people think that Facebook use is decreasing, nothing could be further from the truth. More than 2 billion people worldwide use Facebook (Facebook). </a:t>
            </a:r>
            <a:endParaRPr/>
          </a:p>
          <a:p>
            <a:pPr marL="0" lvl="0" indent="0" algn="l" rtl="0">
              <a:lnSpc>
                <a:spcPct val="100000"/>
              </a:lnSpc>
              <a:spcBef>
                <a:spcPts val="0"/>
              </a:spcBef>
              <a:spcAft>
                <a:spcPts val="0"/>
              </a:spcAft>
              <a:buSzPts val="1400"/>
              <a:buNone/>
            </a:pPr>
            <a:r>
              <a:rPr lang="nl-NL"/>
              <a:t>Moreover, Facebook is very affordable when it comes to purchasing video views compared to many other social channels. The target group on Facebook is slightly older than on Instagram. Facebook is well represented in a broad target group aged 20-79. Ideal if you want to reach a broad adult audience.</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Timeline</a:t>
            </a:r>
            <a:endParaRPr/>
          </a:p>
          <a:p>
            <a:pPr marL="0" lvl="0" indent="0" algn="l" rtl="0">
              <a:lnSpc>
                <a:spcPct val="100000"/>
              </a:lnSpc>
              <a:spcBef>
                <a:spcPts val="0"/>
              </a:spcBef>
              <a:spcAft>
                <a:spcPts val="0"/>
              </a:spcAft>
              <a:buSzPts val="1400"/>
              <a:buNone/>
            </a:pPr>
            <a:r>
              <a:rPr lang="nl-NL"/>
              <a:t>Users view the Facebook timeline on the go. That is why you must immediately stand out with the video you post on this channel. Therefore, place your message or call-to-action immediately within the first 3 seconds. The average viewing time is only a few seconds. Facebook is also mainly used via the mobile app these days, so I recommend a ratio of 1:1 or 4:5.</a:t>
            </a:r>
            <a:endParaRPr/>
          </a:p>
        </p:txBody>
      </p:sp>
      <p:sp>
        <p:nvSpPr>
          <p:cNvPr id="537" name="Google Shape;537;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44</a:t>
            </a:fld>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2"/>
        <p:cNvGrpSpPr/>
        <p:nvPr/>
      </p:nvGrpSpPr>
      <p:grpSpPr>
        <a:xfrm>
          <a:off x="0" y="0"/>
          <a:ext cx="0" cy="0"/>
          <a:chOff x="0" y="0"/>
          <a:chExt cx="0" cy="0"/>
        </a:xfrm>
      </p:grpSpPr>
      <p:sp>
        <p:nvSpPr>
          <p:cNvPr id="543" name="Google Shape;543;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4" name="Google Shape;544;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Facebook Stories, like Instagram Stories, fall into the lean forward category: your viewer pays a little more attention to you. Here too you have to stimulate them immediately with your message, preferably within the first 3 seconds.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The full-screen video (9:16) gives you the opportunity to tell a beautiful visual story in your awareness layer, or contribute to more clicks through the swipe up.</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Facebook Stories got off to a slow start, but are now gaining popularity.</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Note: click on the picture to go to facebook stories</a:t>
            </a:r>
            <a:endParaRPr/>
          </a:p>
        </p:txBody>
      </p:sp>
      <p:sp>
        <p:nvSpPr>
          <p:cNvPr id="545" name="Google Shape;545;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45</a:t>
            </a:fld>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0"/>
        <p:cNvGrpSpPr/>
        <p:nvPr/>
      </p:nvGrpSpPr>
      <p:grpSpPr>
        <a:xfrm>
          <a:off x="0" y="0"/>
          <a:ext cx="0" cy="0"/>
          <a:chOff x="0" y="0"/>
          <a:chExt cx="0" cy="0"/>
        </a:xfrm>
      </p:grpSpPr>
      <p:sp>
        <p:nvSpPr>
          <p:cNvPr id="551" name="Google Shape;551;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2" name="Google Shape;552;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FacebookWatch</a:t>
            </a:r>
            <a:endParaRPr/>
          </a:p>
          <a:p>
            <a:pPr marL="0" lvl="0" indent="0" algn="l" rtl="0">
              <a:lnSpc>
                <a:spcPct val="100000"/>
              </a:lnSpc>
              <a:spcBef>
                <a:spcPts val="0"/>
              </a:spcBef>
              <a:spcAft>
                <a:spcPts val="0"/>
              </a:spcAft>
              <a:buSzPts val="1400"/>
              <a:buNone/>
            </a:pPr>
            <a:r>
              <a:rPr lang="nl-NL"/>
              <a:t>Facebook Watch is a typical lean back video channel. Users who watch videos here take their time and are engaged. All videos on Facebook end up here and new videos are presented to the viewer based on your interests.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Here too: Facebook is a mobile platform, so take this into account when choosing the format. Ideally: 1:1 or 4:5.</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Facebook Watch also provides the option for live streams and even watching series. Pre-eminently formats for which the viewer takes the time, with the aim of entertainment and depth.</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Facebook Watch is different from what we're used to. It will be a separate tab within Facebook, where videos are shown based on your interests and, for example, the news of the day. See example on slide.</a:t>
            </a:r>
            <a:endParaRPr/>
          </a:p>
        </p:txBody>
      </p:sp>
      <p:sp>
        <p:nvSpPr>
          <p:cNvPr id="553" name="Google Shape;553;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46</a:t>
            </a:fld>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8"/>
        <p:cNvGrpSpPr/>
        <p:nvPr/>
      </p:nvGrpSpPr>
      <p:grpSpPr>
        <a:xfrm>
          <a:off x="0" y="0"/>
          <a:ext cx="0" cy="0"/>
          <a:chOff x="0" y="0"/>
          <a:chExt cx="0" cy="0"/>
        </a:xfrm>
      </p:grpSpPr>
      <p:sp>
        <p:nvSpPr>
          <p:cNvPr id="559" name="Google Shape;559;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0" name="Google Shape;560;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LinkedIn</a:t>
            </a:r>
            <a:endParaRPr/>
          </a:p>
          <a:p>
            <a:pPr marL="0" lvl="0" indent="0" algn="l" rtl="0">
              <a:lnSpc>
                <a:spcPct val="100000"/>
              </a:lnSpc>
              <a:spcBef>
                <a:spcPts val="0"/>
              </a:spcBef>
              <a:spcAft>
                <a:spcPts val="0"/>
              </a:spcAft>
              <a:buSzPts val="1400"/>
              <a:buNone/>
            </a:pPr>
            <a:r>
              <a:rPr lang="nl-NL"/>
              <a:t>LinkedIn is the B2B platform among the social media giants. This channel is perfectly suited to share professional information with a relevant, specific target group. At the moment LinkedIn mainly uses static images, so with video content you will stand out here. A great opportunity to distinguish yourself.</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LinkedIn Feed</a:t>
            </a:r>
            <a:endParaRPr/>
          </a:p>
          <a:p>
            <a:pPr marL="0" lvl="0" indent="0" algn="l" rtl="0">
              <a:lnSpc>
                <a:spcPct val="100000"/>
              </a:lnSpc>
              <a:spcBef>
                <a:spcPts val="0"/>
              </a:spcBef>
              <a:spcAft>
                <a:spcPts val="0"/>
              </a:spcAft>
              <a:buSzPts val="1400"/>
              <a:buNone/>
            </a:pPr>
            <a:r>
              <a:rPr lang="nl-NL"/>
              <a:t>With a video on LinkedIn you quickly stand out, but here too you have to stop the scrolling thumb. This on-the-go channel therefore requires a short video, in which you quickly make your point. Based on your video, your viewer decides whether or not to click through to your article or website. So trigger, preferably within 5 seconds. A video on your LinkedIn timeline is pre-eminently intended to draw attention to the in-depth content you wish to convey in a blog, article or whatever.</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561" name="Google Shape;561;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47</a:t>
            </a:fld>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6"/>
        <p:cNvGrpSpPr/>
        <p:nvPr/>
      </p:nvGrpSpPr>
      <p:grpSpPr>
        <a:xfrm>
          <a:off x="0" y="0"/>
          <a:ext cx="0" cy="0"/>
          <a:chOff x="0" y="0"/>
          <a:chExt cx="0" cy="0"/>
        </a:xfrm>
      </p:grpSpPr>
      <p:sp>
        <p:nvSpPr>
          <p:cNvPr id="567" name="Google Shape;567;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8" name="Google Shape;568;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LinkedIn Stories</a:t>
            </a:r>
            <a:endParaRPr/>
          </a:p>
          <a:p>
            <a:pPr marL="0" lvl="0" indent="0" algn="l" rtl="0">
              <a:lnSpc>
                <a:spcPct val="100000"/>
              </a:lnSpc>
              <a:spcBef>
                <a:spcPts val="0"/>
              </a:spcBef>
              <a:spcAft>
                <a:spcPts val="0"/>
              </a:spcAft>
              <a:buSzPts val="1400"/>
              <a:buNone/>
            </a:pPr>
            <a:r>
              <a:rPr lang="nl-NL"/>
              <a:t>Since May 2020 it is also possible to post stories on LinkedIn, similar to Instagram Stories and Facebook Stories. So lean forward. Basically the same rules apply here, namely a screen-filling image in 9:16 and your key message within 5 seconds.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Of course, where it differs from the rest is the B2B nature of the platform, so keep that in mind when posting your video content. In addition, every business page has the option to add a link to the story, a direct option to link to your website.</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Your story will be visible for 24 hours, after which it will be automatically removed from the platform. Of course you can also keep track of how often your story has been viewed and by whom on LinkedIn.</a:t>
            </a:r>
            <a:endParaRPr/>
          </a:p>
        </p:txBody>
      </p:sp>
      <p:sp>
        <p:nvSpPr>
          <p:cNvPr id="569" name="Google Shape;569;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48</a:t>
            </a:fld>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5"/>
        <p:cNvGrpSpPr/>
        <p:nvPr/>
      </p:nvGrpSpPr>
      <p:grpSpPr>
        <a:xfrm>
          <a:off x="0" y="0"/>
          <a:ext cx="0" cy="0"/>
          <a:chOff x="0" y="0"/>
          <a:chExt cx="0" cy="0"/>
        </a:xfrm>
      </p:grpSpPr>
      <p:sp>
        <p:nvSpPr>
          <p:cNvPr id="576" name="Google Shape;576;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77" name="Google Shape;577;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Snapchat is the channel where you can reach a young target group between 15-19 years old with fun short video content, both organic and paid. In short videos, a maximum of 15 seconds, you can grab attention and hopefully keep it. Here too, take into account the short attention span and make sure your message is clear in the first 5 seconds of the video.</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Snapchat is a mobile-only platform and therefore requires full-screen video material in 9:16 format.</a:t>
            </a:r>
            <a:endParaRPr/>
          </a:p>
        </p:txBody>
      </p:sp>
      <p:sp>
        <p:nvSpPr>
          <p:cNvPr id="578" name="Google Shape;578;p3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49</a:t>
            </a:fld>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3"/>
        <p:cNvGrpSpPr/>
        <p:nvPr/>
      </p:nvGrpSpPr>
      <p:grpSpPr>
        <a:xfrm>
          <a:off x="0" y="0"/>
          <a:ext cx="0" cy="0"/>
          <a:chOff x="0" y="0"/>
          <a:chExt cx="0" cy="0"/>
        </a:xfrm>
      </p:grpSpPr>
      <p:sp>
        <p:nvSpPr>
          <p:cNvPr id="584" name="Google Shape;584;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5" name="Google Shape;585;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In 2021, the app had 1.7 million users and the most daily users was 836,000. In 2022, this app will have grown much more. 75% increase in the number of users, which has grown to 3.0 million and the number of daily users has increased to 1.6 million.</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In addition to Snapchat, TikTok is the channel par excellence to get in touch with young people. Mainly funny, short videos are shared. As a brand, this is a great opportunity to get on the radar of the target group with suitable video content and to increase your brand awareness.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The 9:16 video is 15 seconds by default and can be extended to 1 minute. As a brand, it is advisable to tell your message in the first 10 seconds. Advertising opportunities are currently limited to a select group of advertisers.</a:t>
            </a:r>
            <a:endParaRPr/>
          </a:p>
          <a:p>
            <a:pPr marL="0" lvl="0" indent="0" algn="l" rtl="0">
              <a:lnSpc>
                <a:spcPct val="100000"/>
              </a:lnSpc>
              <a:spcBef>
                <a:spcPts val="0"/>
              </a:spcBef>
              <a:spcAft>
                <a:spcPts val="0"/>
              </a:spcAft>
              <a:buSzPts val="1400"/>
              <a:buNone/>
            </a:pPr>
            <a:endParaRPr/>
          </a:p>
        </p:txBody>
      </p:sp>
      <p:sp>
        <p:nvSpPr>
          <p:cNvPr id="586" name="Google Shape;586;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50</a:t>
            </a:fld>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1"/>
        <p:cNvGrpSpPr/>
        <p:nvPr/>
      </p:nvGrpSpPr>
      <p:grpSpPr>
        <a:xfrm>
          <a:off x="0" y="0"/>
          <a:ext cx="0" cy="0"/>
          <a:chOff x="0" y="0"/>
          <a:chExt cx="0" cy="0"/>
        </a:xfrm>
      </p:grpSpPr>
      <p:sp>
        <p:nvSpPr>
          <p:cNvPr id="592" name="Google Shape;592;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93" name="Google Shape;593;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TikTok has done a test with live stream shopping together with Walmart. Thanks to a live video format, users could see how products were presented and buy the products directly, without having to leave the platform. Livestream shopping was already popular in Asia and is now being adopted by other markets due to its advantages in terms of interaction and direct audience conversion.</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While in-app purchases of tagged products within the application and the option to create a store and a catalog are yet to come for European companies, there are already elements that can help to use the live function of the application. Promotional information can be shared that is written directly during the live event and links to a specific product can be inserted via the bio of an influencer, for example. You can also use the replay function (available for 90 days) to generate more visibility for the products.</a:t>
            </a:r>
            <a:endParaRPr/>
          </a:p>
        </p:txBody>
      </p:sp>
      <p:sp>
        <p:nvSpPr>
          <p:cNvPr id="594" name="Google Shape;594;p3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51</a:t>
            </a:fld>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0"/>
        <p:cNvGrpSpPr/>
        <p:nvPr/>
      </p:nvGrpSpPr>
      <p:grpSpPr>
        <a:xfrm>
          <a:off x="0" y="0"/>
          <a:ext cx="0" cy="0"/>
          <a:chOff x="0" y="0"/>
          <a:chExt cx="0" cy="0"/>
        </a:xfrm>
      </p:grpSpPr>
      <p:sp>
        <p:nvSpPr>
          <p:cNvPr id="601" name="Google Shape;601;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02" name="Google Shape;602;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Where other social media channels are often fleeting, you can use longer videos on YouTube. Here you can provide in-depth information with tutorials, product reviews or vlogs. Perfect for leanback consumption. Because your viewer takes the time, you also have more time to tell your message.</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Moreover, YouTube is also widely used as a search engine, so there are great pull marketing opportunities. In addition, there are also many advertising options on YouTube. The ads are often (partially) non-skippable. The viewer must therefore keep watching, so that you as an advertiser can tell your message. Make sure you adjust the structure of your video to the use, so that your message can always be told.</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As a channel, YouTube is still strongly focused on horizontal videos (16:9).</a:t>
            </a:r>
            <a:endParaRPr/>
          </a:p>
        </p:txBody>
      </p:sp>
      <p:sp>
        <p:nvSpPr>
          <p:cNvPr id="603" name="Google Shape;603;p3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52</a:t>
            </a:fld>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8"/>
        <p:cNvGrpSpPr/>
        <p:nvPr/>
      </p:nvGrpSpPr>
      <p:grpSpPr>
        <a:xfrm>
          <a:off x="0" y="0"/>
          <a:ext cx="0" cy="0"/>
          <a:chOff x="0" y="0"/>
          <a:chExt cx="0" cy="0"/>
        </a:xfrm>
      </p:grpSpPr>
      <p:sp>
        <p:nvSpPr>
          <p:cNvPr id="609" name="Google Shape;609;g27923b6be78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0" name="Google Shape;610;g27923b6be78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1" name="Google Shape;611;g27923b6be78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nl-NL"/>
              <a:t>53</a:t>
            </a:fld>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9.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2"/>
        <p:cNvGrpSpPr/>
        <p:nvPr/>
      </p:nvGrpSpPr>
      <p:grpSpPr>
        <a:xfrm>
          <a:off x="0" y="0"/>
          <a:ext cx="0" cy="0"/>
          <a:chOff x="0" y="0"/>
          <a:chExt cx="0" cy="0"/>
        </a:xfrm>
      </p:grpSpPr>
      <p:sp>
        <p:nvSpPr>
          <p:cNvPr id="13" name="Google Shape;13;p8"/>
          <p:cNvSpPr txBox="1">
            <a:spLocks noGrp="1"/>
          </p:cNvSpPr>
          <p:nvPr>
            <p:ph type="ctrTitle"/>
          </p:nvPr>
        </p:nvSpPr>
        <p:spPr>
          <a:xfrm>
            <a:off x="851519" y="2656924"/>
            <a:ext cx="7945211" cy="2512558"/>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7200"/>
              <a:buFont typeface="Arial"/>
              <a:buNone/>
              <a:defRPr sz="72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4" name="Google Shape;14;p8"/>
          <p:cNvCxnSpPr/>
          <p:nvPr/>
        </p:nvCxnSpPr>
        <p:spPr>
          <a:xfrm rot="10800000">
            <a:off x="851519" y="2074271"/>
            <a:ext cx="576228" cy="0"/>
          </a:xfrm>
          <a:prstGeom prst="straightConnector1">
            <a:avLst/>
          </a:prstGeom>
          <a:noFill/>
          <a:ln w="15875" cap="flat" cmpd="sng">
            <a:solidFill>
              <a:srgbClr val="11AA81"/>
            </a:solidFill>
            <a:prstDash val="solid"/>
            <a:miter lim="800000"/>
            <a:headEnd type="none" w="sm" len="sm"/>
            <a:tailEnd type="none" w="sm" len="sm"/>
          </a:ln>
        </p:spPr>
      </p:cxnSp>
      <p:pic>
        <p:nvPicPr>
          <p:cNvPr id="15" name="Google Shape;15;p8"/>
          <p:cNvPicPr preferRelativeResize="0"/>
          <p:nvPr/>
        </p:nvPicPr>
        <p:blipFill rotWithShape="1">
          <a:blip r:embed="rId3">
            <a:alphaModFix/>
          </a:blip>
          <a:srcRect t="2266" b="2265"/>
          <a:stretch/>
        </p:blipFill>
        <p:spPr>
          <a:xfrm>
            <a:off x="627999" y="623199"/>
            <a:ext cx="2958477" cy="1098780"/>
          </a:xfrm>
          <a:prstGeom prst="rect">
            <a:avLst/>
          </a:prstGeom>
          <a:noFill/>
          <a:ln>
            <a:noFill/>
          </a:ln>
        </p:spPr>
      </p:pic>
      <p:sp>
        <p:nvSpPr>
          <p:cNvPr id="16" name="Google Shape;16;p8"/>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7" name="Google Shape;17;p8"/>
          <p:cNvPicPr preferRelativeResize="0"/>
          <p:nvPr/>
        </p:nvPicPr>
        <p:blipFill rotWithShape="1">
          <a:blip r:embed="rId4">
            <a:alphaModFix/>
          </a:blip>
          <a:srcRect l="3024" r="3023"/>
          <a:stretch/>
        </p:blipFill>
        <p:spPr>
          <a:xfrm>
            <a:off x="433192" y="6037499"/>
            <a:ext cx="2650539" cy="586800"/>
          </a:xfrm>
          <a:prstGeom prst="rect">
            <a:avLst/>
          </a:prstGeom>
          <a:noFill/>
          <a:ln>
            <a:noFill/>
          </a:ln>
        </p:spPr>
      </p:pic>
      <p:pic>
        <p:nvPicPr>
          <p:cNvPr id="18" name="Google Shape;18;p8"/>
          <p:cNvPicPr preferRelativeResize="0"/>
          <p:nvPr/>
        </p:nvPicPr>
        <p:blipFill rotWithShape="1">
          <a:blip r:embed="rId5">
            <a:alphaModFix/>
          </a:blip>
          <a:srcRect/>
          <a:stretch/>
        </p:blipFill>
        <p:spPr>
          <a:xfrm>
            <a:off x="6096000" y="5914443"/>
            <a:ext cx="1033876" cy="730176"/>
          </a:xfrm>
          <a:prstGeom prst="rect">
            <a:avLst/>
          </a:prstGeom>
          <a:noFill/>
          <a:ln>
            <a:noFill/>
          </a:ln>
        </p:spPr>
      </p:pic>
      <p:pic>
        <p:nvPicPr>
          <p:cNvPr id="19" name="Google Shape;19;p8"/>
          <p:cNvPicPr preferRelativeResize="0"/>
          <p:nvPr/>
        </p:nvPicPr>
        <p:blipFill rotWithShape="1">
          <a:blip r:embed="rId6">
            <a:alphaModFix/>
          </a:blip>
          <a:srcRect/>
          <a:stretch/>
        </p:blipFill>
        <p:spPr>
          <a:xfrm>
            <a:off x="7429699" y="6075795"/>
            <a:ext cx="1144197" cy="470598"/>
          </a:xfrm>
          <a:prstGeom prst="rect">
            <a:avLst/>
          </a:prstGeom>
          <a:noFill/>
          <a:ln>
            <a:noFill/>
          </a:ln>
        </p:spPr>
      </p:pic>
      <p:pic>
        <p:nvPicPr>
          <p:cNvPr id="20" name="Google Shape;20;p8"/>
          <p:cNvPicPr preferRelativeResize="0"/>
          <p:nvPr/>
        </p:nvPicPr>
        <p:blipFill rotWithShape="1">
          <a:blip r:embed="rId7">
            <a:alphaModFix/>
          </a:blip>
          <a:srcRect/>
          <a:stretch/>
        </p:blipFill>
        <p:spPr>
          <a:xfrm>
            <a:off x="8967215" y="6079989"/>
            <a:ext cx="1127044" cy="494549"/>
          </a:xfrm>
          <a:prstGeom prst="rect">
            <a:avLst/>
          </a:prstGeom>
          <a:noFill/>
          <a:ln>
            <a:noFill/>
          </a:ln>
        </p:spPr>
      </p:pic>
      <p:pic>
        <p:nvPicPr>
          <p:cNvPr id="21" name="Google Shape;21;p8"/>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22"/>
        <p:cNvGrpSpPr/>
        <p:nvPr/>
      </p:nvGrpSpPr>
      <p:grpSpPr>
        <a:xfrm>
          <a:off x="0" y="0"/>
          <a:ext cx="0" cy="0"/>
          <a:chOff x="0" y="0"/>
          <a:chExt cx="0" cy="0"/>
        </a:xfrm>
      </p:grpSpPr>
      <p:pic>
        <p:nvPicPr>
          <p:cNvPr id="23" name="Google Shape;23;p9"/>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sp>
        <p:nvSpPr>
          <p:cNvPr id="24" name="Google Shape;24;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9"/>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6" name="Google Shape;26;p9"/>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7" name="Google Shape;27;p9"/>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28"/>
        <p:cNvGrpSpPr/>
        <p:nvPr/>
      </p:nvGrpSpPr>
      <p:grpSpPr>
        <a:xfrm>
          <a:off x="0" y="0"/>
          <a:ext cx="0" cy="0"/>
          <a:chOff x="0" y="0"/>
          <a:chExt cx="0" cy="0"/>
        </a:xfrm>
      </p:grpSpPr>
      <p:sp>
        <p:nvSpPr>
          <p:cNvPr id="29" name="Google Shape;29;p10"/>
          <p:cNvSpPr/>
          <p:nvPr/>
        </p:nvSpPr>
        <p:spPr>
          <a:xfrm rot="10800000" flipH="1">
            <a:off x="0" y="5915608"/>
            <a:ext cx="12192000" cy="104332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30" name="Google Shape;30;p10"/>
          <p:cNvPicPr preferRelativeResize="0"/>
          <p:nvPr/>
        </p:nvPicPr>
        <p:blipFill rotWithShape="1">
          <a:blip r:embed="rId3">
            <a:alphaModFix/>
          </a:blip>
          <a:srcRect l="3024" r="3023"/>
          <a:stretch/>
        </p:blipFill>
        <p:spPr>
          <a:xfrm>
            <a:off x="236370" y="6101922"/>
            <a:ext cx="2650539" cy="586800"/>
          </a:xfrm>
          <a:prstGeom prst="rect">
            <a:avLst/>
          </a:prstGeom>
          <a:noFill/>
          <a:ln>
            <a:noFill/>
          </a:ln>
        </p:spPr>
      </p:pic>
      <p:pic>
        <p:nvPicPr>
          <p:cNvPr id="31" name="Google Shape;31;p10"/>
          <p:cNvPicPr preferRelativeResize="0"/>
          <p:nvPr/>
        </p:nvPicPr>
        <p:blipFill rotWithShape="1">
          <a:blip r:embed="rId4">
            <a:alphaModFix/>
          </a:blip>
          <a:srcRect r="63278"/>
          <a:stretch/>
        </p:blipFill>
        <p:spPr>
          <a:xfrm>
            <a:off x="10256673" y="6069710"/>
            <a:ext cx="1698957" cy="651223"/>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32"/>
        <p:cNvGrpSpPr/>
        <p:nvPr/>
      </p:nvGrpSpPr>
      <p:grpSpPr>
        <a:xfrm>
          <a:off x="0" y="0"/>
          <a:ext cx="0" cy="0"/>
          <a:chOff x="0" y="0"/>
          <a:chExt cx="0" cy="0"/>
        </a:xfrm>
      </p:grpSpPr>
      <p:pic>
        <p:nvPicPr>
          <p:cNvPr id="33" name="Google Shape;33;p11" descr="A picture containing shape&#10;&#10;Description automatically generated"/>
          <p:cNvPicPr preferRelativeResize="0"/>
          <p:nvPr/>
        </p:nvPicPr>
        <p:blipFill rotWithShape="1">
          <a:blip r:embed="rId2">
            <a:alphaModFix amt="27000"/>
          </a:blip>
          <a:srcRect/>
          <a:stretch/>
        </p:blipFill>
        <p:spPr>
          <a:xfrm>
            <a:off x="7944186" y="2718433"/>
            <a:ext cx="5007393" cy="4583038"/>
          </a:xfrm>
          <a:prstGeom prst="rect">
            <a:avLst/>
          </a:prstGeom>
          <a:noFill/>
          <a:ln>
            <a:noFill/>
          </a:ln>
        </p:spPr>
      </p:pic>
      <p:pic>
        <p:nvPicPr>
          <p:cNvPr id="34" name="Google Shape;34;p11"/>
          <p:cNvPicPr preferRelativeResize="0"/>
          <p:nvPr/>
        </p:nvPicPr>
        <p:blipFill rotWithShape="1">
          <a:blip r:embed="rId3">
            <a:alphaModFix/>
          </a:blip>
          <a:srcRect r="63278"/>
          <a:stretch/>
        </p:blipFill>
        <p:spPr>
          <a:xfrm>
            <a:off x="10166418" y="270125"/>
            <a:ext cx="1698957" cy="651223"/>
          </a:xfrm>
          <a:prstGeom prst="rect">
            <a:avLst/>
          </a:prstGeom>
          <a:noFill/>
          <a:ln>
            <a:noFill/>
          </a:ln>
        </p:spPr>
      </p:pic>
      <p:sp>
        <p:nvSpPr>
          <p:cNvPr id="35" name="Google Shape;35;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11"/>
          <p:cNvSpPr txBox="1">
            <a:spLocks noGrp="1"/>
          </p:cNvSpPr>
          <p:nvPr>
            <p:ph type="body" idx="1"/>
          </p:nvPr>
        </p:nvSpPr>
        <p:spPr>
          <a:xfrm>
            <a:off x="838200" y="1825623"/>
            <a:ext cx="10515600" cy="367329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37" name="Google Shape;37;p11"/>
          <p:cNvPicPr preferRelativeResize="0"/>
          <p:nvPr/>
        </p:nvPicPr>
        <p:blipFill rotWithShape="1">
          <a:blip r:embed="rId4">
            <a:alphaModFix/>
          </a:blip>
          <a:srcRect/>
          <a:stretch/>
        </p:blipFill>
        <p:spPr>
          <a:xfrm>
            <a:off x="-111760" y="6526662"/>
            <a:ext cx="12405360" cy="507896"/>
          </a:xfrm>
          <a:prstGeom prst="rect">
            <a:avLst/>
          </a:prstGeom>
          <a:noFill/>
          <a:ln>
            <a:noFill/>
          </a:ln>
        </p:spPr>
      </p:pic>
      <p:pic>
        <p:nvPicPr>
          <p:cNvPr id="38" name="Google Shape;38;p11"/>
          <p:cNvPicPr preferRelativeResize="0"/>
          <p:nvPr/>
        </p:nvPicPr>
        <p:blipFill rotWithShape="1">
          <a:blip r:embed="rId5">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9"/>
        <p:cNvGrpSpPr/>
        <p:nvPr/>
      </p:nvGrpSpPr>
      <p:grpSpPr>
        <a:xfrm>
          <a:off x="0" y="0"/>
          <a:ext cx="0" cy="0"/>
          <a:chOff x="0" y="0"/>
          <a:chExt cx="0" cy="0"/>
        </a:xfrm>
      </p:grpSpPr>
      <p:pic>
        <p:nvPicPr>
          <p:cNvPr id="40" name="Google Shape;40;p12"/>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pic>
        <p:nvPicPr>
          <p:cNvPr id="41" name="Google Shape;41;p12"/>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42" name="Google Shape;42;p12"/>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43"/>
        <p:cNvGrpSpPr/>
        <p:nvPr/>
      </p:nvGrpSpPr>
      <p:grpSpPr>
        <a:xfrm>
          <a:off x="0" y="0"/>
          <a:ext cx="0" cy="0"/>
          <a:chOff x="0" y="0"/>
          <a:chExt cx="0" cy="0"/>
        </a:xfrm>
      </p:grpSpPr>
      <p:sp>
        <p:nvSpPr>
          <p:cNvPr id="44" name="Google Shape;44;p13"/>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3"/>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cxnSp>
        <p:nvCxnSpPr>
          <p:cNvPr id="46" name="Google Shape;46;p13"/>
          <p:cNvCxnSpPr/>
          <p:nvPr/>
        </p:nvCxnSpPr>
        <p:spPr>
          <a:xfrm rot="10800000">
            <a:off x="1120777" y="912406"/>
            <a:ext cx="5231150" cy="0"/>
          </a:xfrm>
          <a:prstGeom prst="straightConnector1">
            <a:avLst/>
          </a:prstGeom>
          <a:noFill/>
          <a:ln w="15875" cap="flat" cmpd="sng">
            <a:solidFill>
              <a:srgbClr val="F39200"/>
            </a:solidFill>
            <a:prstDash val="solid"/>
            <a:miter lim="800000"/>
            <a:headEnd type="none" w="sm" len="sm"/>
            <a:tailEnd type="none" w="sm" len="sm"/>
          </a:ln>
        </p:spPr>
      </p:cxnSp>
      <p:sp>
        <p:nvSpPr>
          <p:cNvPr id="47" name="Google Shape;47;p13"/>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48" name="Google Shape;48;p13"/>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49" name="Google Shape;49;p13"/>
          <p:cNvPicPr preferRelativeResize="0"/>
          <p:nvPr/>
        </p:nvPicPr>
        <p:blipFill rotWithShape="1">
          <a:blip r:embed="rId4">
            <a:alphaModFix/>
          </a:blip>
          <a:srcRect l="3024" r="3023"/>
          <a:stretch/>
        </p:blipFill>
        <p:spPr>
          <a:xfrm>
            <a:off x="208377" y="6223183"/>
            <a:ext cx="2650539" cy="5868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50"/>
        <p:cNvGrpSpPr/>
        <p:nvPr/>
      </p:nvGrpSpPr>
      <p:grpSpPr>
        <a:xfrm>
          <a:off x="0" y="0"/>
          <a:ext cx="0" cy="0"/>
          <a:chOff x="0" y="0"/>
          <a:chExt cx="0" cy="0"/>
        </a:xfrm>
      </p:grpSpPr>
      <p:pic>
        <p:nvPicPr>
          <p:cNvPr id="51" name="Google Shape;51;p42"/>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sp>
        <p:nvSpPr>
          <p:cNvPr id="52" name="Google Shape;52;p42"/>
          <p:cNvSpPr txBox="1">
            <a:spLocks noGrp="1"/>
          </p:cNvSpPr>
          <p:nvPr>
            <p:ph type="title"/>
          </p:nvPr>
        </p:nvSpPr>
        <p:spPr>
          <a:xfrm>
            <a:off x="838200"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3" name="Google Shape;53;p42"/>
          <p:cNvSpPr txBox="1">
            <a:spLocks noGrp="1"/>
          </p:cNvSpPr>
          <p:nvPr>
            <p:ph type="body" idx="1"/>
          </p:nvPr>
        </p:nvSpPr>
        <p:spPr>
          <a:xfrm>
            <a:off x="838200" y="2371033"/>
            <a:ext cx="5422900" cy="2987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54" name="Google Shape;54;p42"/>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55" name="Google Shape;55;p42"/>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56"/>
        <p:cNvGrpSpPr/>
        <p:nvPr/>
      </p:nvGrpSpPr>
      <p:grpSpPr>
        <a:xfrm>
          <a:off x="0" y="0"/>
          <a:ext cx="0" cy="0"/>
          <a:chOff x="0" y="0"/>
          <a:chExt cx="0" cy="0"/>
        </a:xfrm>
      </p:grpSpPr>
      <p:sp>
        <p:nvSpPr>
          <p:cNvPr id="57" name="Google Shape;57;p47"/>
          <p:cNvSpPr>
            <a:spLocks noGrp="1"/>
          </p:cNvSpPr>
          <p:nvPr>
            <p:ph type="pic" idx="2"/>
          </p:nvPr>
        </p:nvSpPr>
        <p:spPr>
          <a:xfrm>
            <a:off x="0" y="1"/>
            <a:ext cx="12192000" cy="3428999"/>
          </a:xfrm>
          <a:prstGeom prst="rect">
            <a:avLst/>
          </a:prstGeom>
          <a:solidFill>
            <a:srgbClr val="D3EEEF"/>
          </a:solidFill>
          <a:ln>
            <a:noFill/>
          </a:ln>
        </p:spPr>
      </p:sp>
      <p:sp>
        <p:nvSpPr>
          <p:cNvPr id="58" name="Google Shape;58;p47"/>
          <p:cNvSpPr txBox="1">
            <a:spLocks noGrp="1"/>
          </p:cNvSpPr>
          <p:nvPr>
            <p:ph type="title"/>
          </p:nvPr>
        </p:nvSpPr>
        <p:spPr>
          <a:xfrm>
            <a:off x="838200" y="3674406"/>
            <a:ext cx="10541000" cy="83753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47"/>
          <p:cNvSpPr txBox="1">
            <a:spLocks noGrp="1"/>
          </p:cNvSpPr>
          <p:nvPr>
            <p:ph type="body" idx="1"/>
          </p:nvPr>
        </p:nvSpPr>
        <p:spPr>
          <a:xfrm>
            <a:off x="838200" y="4646873"/>
            <a:ext cx="10541000" cy="682751"/>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000"/>
              <a:buNone/>
              <a:defRPr sz="2000">
                <a:latin typeface="Arial"/>
                <a:ea typeface="Arial"/>
                <a:cs typeface="Arial"/>
                <a:sym typeface="Arial"/>
              </a:defRPr>
            </a:lvl1pPr>
            <a:lvl2pPr marL="914400" lvl="1" indent="-228600" algn="l">
              <a:lnSpc>
                <a:spcPct val="90000"/>
              </a:lnSpc>
              <a:spcBef>
                <a:spcPts val="500"/>
              </a:spcBef>
              <a:spcAft>
                <a:spcPts val="0"/>
              </a:spcAft>
              <a:buClr>
                <a:srgbClr val="161249"/>
              </a:buClr>
              <a:buSzPts val="1800"/>
              <a:buNone/>
              <a:defRPr sz="1800">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60" name="Google Shape;60;p47"/>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pic>
        <p:nvPicPr>
          <p:cNvPr id="61" name="Google Shape;61;p47"/>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62" name="Google Shape;62;p47"/>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63"/>
        <p:cNvGrpSpPr/>
        <p:nvPr/>
      </p:nvGrpSpPr>
      <p:grpSpPr>
        <a:xfrm>
          <a:off x="0" y="0"/>
          <a:ext cx="0" cy="0"/>
          <a:chOff x="0" y="0"/>
          <a:chExt cx="0" cy="0"/>
        </a:xfrm>
      </p:grpSpPr>
      <p:sp>
        <p:nvSpPr>
          <p:cNvPr id="64" name="Google Shape;64;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65" name="Google Shape;65;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66" name="Google Shape;66;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67"/>
        <p:cNvGrpSpPr/>
        <p:nvPr/>
      </p:nvGrpSpPr>
      <p:grpSpPr>
        <a:xfrm>
          <a:off x="0" y="0"/>
          <a:ext cx="0" cy="0"/>
          <a:chOff x="0" y="0"/>
          <a:chExt cx="0" cy="0"/>
        </a:xfrm>
      </p:grpSpPr>
      <p:sp>
        <p:nvSpPr>
          <p:cNvPr id="68" name="Google Shape;68;p62"/>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62"/>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0" name="Google Shape;70;p62"/>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71" name="Google Shape;71;p62"/>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72" name="Google Shape;72;p62"/>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73" name="Google Shape;73;p62"/>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74" name="Google Shape;74;p62"/>
          <p:cNvPicPr preferRelativeResize="0"/>
          <p:nvPr/>
        </p:nvPicPr>
        <p:blipFill rotWithShape="1">
          <a:blip r:embed="rId6">
            <a:alphaModFix/>
          </a:blip>
          <a:srcRect l="3024" r="3023"/>
          <a:stretch/>
        </p:blipFill>
        <p:spPr>
          <a:xfrm>
            <a:off x="2263455" y="6037499"/>
            <a:ext cx="2650539" cy="586800"/>
          </a:xfrm>
          <a:prstGeom prst="rect">
            <a:avLst/>
          </a:prstGeom>
          <a:noFill/>
          <a:ln>
            <a:noFill/>
          </a:ln>
        </p:spPr>
      </p:pic>
      <p:pic>
        <p:nvPicPr>
          <p:cNvPr id="75" name="Google Shape;75;p62"/>
          <p:cNvPicPr preferRelativeResize="0"/>
          <p:nvPr/>
        </p:nvPicPr>
        <p:blipFill rotWithShape="1">
          <a:blip r:embed="rId7">
            <a:alphaModFix/>
          </a:blip>
          <a:srcRect r="63278"/>
          <a:stretch/>
        </p:blipFill>
        <p:spPr>
          <a:xfrm>
            <a:off x="282249" y="6005287"/>
            <a:ext cx="1698957" cy="651223"/>
          </a:xfrm>
          <a:prstGeom prst="rect">
            <a:avLst/>
          </a:prstGeom>
          <a:noFill/>
          <a:ln>
            <a:noFill/>
          </a:ln>
        </p:spPr>
      </p:pic>
      <p:cxnSp>
        <p:nvCxnSpPr>
          <p:cNvPr id="76" name="Google Shape;76;p62"/>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77" name="Google Shape;77;p62"/>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78"/>
        <p:cNvGrpSpPr/>
        <p:nvPr/>
      </p:nvGrpSpPr>
      <p:grpSpPr>
        <a:xfrm>
          <a:off x="0" y="0"/>
          <a:ext cx="0" cy="0"/>
          <a:chOff x="0" y="0"/>
          <a:chExt cx="0" cy="0"/>
        </a:xfrm>
      </p:grpSpPr>
      <p:sp>
        <p:nvSpPr>
          <p:cNvPr id="79" name="Google Shape;79;p63"/>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63"/>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1" name="Google Shape;81;p63"/>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63"/>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83" name="Google Shape;83;p63"/>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84" name="Google Shape;84;p63"/>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85" name="Google Shape;85;p63"/>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86" name="Google Shape;86;p63"/>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87" name="Google Shape;87;p63"/>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88" name="Google Shape;88;p63"/>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89" name="Google Shape;89;p63"/>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90"/>
        <p:cNvGrpSpPr/>
        <p:nvPr/>
      </p:nvGrpSpPr>
      <p:grpSpPr>
        <a:xfrm>
          <a:off x="0" y="0"/>
          <a:ext cx="0" cy="0"/>
          <a:chOff x="0" y="0"/>
          <a:chExt cx="0" cy="0"/>
        </a:xfrm>
      </p:grpSpPr>
      <p:sp>
        <p:nvSpPr>
          <p:cNvPr id="91" name="Google Shape;91;p64"/>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2" name="Google Shape;92;p64"/>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3" name="Google Shape;93;p64"/>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 name="Google Shape;94;p64"/>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95" name="Google Shape;95;p64"/>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96" name="Google Shape;96;p64"/>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97" name="Google Shape;97;p64"/>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98" name="Google Shape;98;p64"/>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99" name="Google Shape;99;p64"/>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100" name="Google Shape;100;p64"/>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01" name="Google Shape;101;p64"/>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102"/>
        <p:cNvGrpSpPr/>
        <p:nvPr/>
      </p:nvGrpSpPr>
      <p:grpSpPr>
        <a:xfrm>
          <a:off x="0" y="0"/>
          <a:ext cx="0" cy="0"/>
          <a:chOff x="0" y="0"/>
          <a:chExt cx="0" cy="0"/>
        </a:xfrm>
      </p:grpSpPr>
      <p:sp>
        <p:nvSpPr>
          <p:cNvPr id="103" name="Google Shape;103;p65"/>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4" name="Google Shape;104;p65"/>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5" name="Google Shape;105;p65"/>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6" name="Google Shape;106;p65"/>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107" name="Google Shape;107;p65"/>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108" name="Google Shape;108;p65"/>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09" name="Google Shape;109;p65"/>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10" name="Google Shape;110;p65"/>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11" name="Google Shape;111;p65"/>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112" name="Google Shape;112;p65"/>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13" name="Google Shape;113;p65"/>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114"/>
        <p:cNvGrpSpPr/>
        <p:nvPr/>
      </p:nvGrpSpPr>
      <p:grpSpPr>
        <a:xfrm>
          <a:off x="0" y="0"/>
          <a:ext cx="0" cy="0"/>
          <a:chOff x="0" y="0"/>
          <a:chExt cx="0" cy="0"/>
        </a:xfrm>
      </p:grpSpPr>
      <p:sp>
        <p:nvSpPr>
          <p:cNvPr id="115" name="Google Shape;115;p66"/>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16" name="Google Shape;116;p66"/>
          <p:cNvSpPr txBox="1">
            <a:spLocks noGrp="1"/>
          </p:cNvSpPr>
          <p:nvPr>
            <p:ph type="body" idx="2"/>
          </p:nvPr>
        </p:nvSpPr>
        <p:spPr>
          <a:xfrm>
            <a:off x="1120777" y="1183689"/>
            <a:ext cx="8818738" cy="3817814"/>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7" name="Google Shape;117;p66"/>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118" name="Google Shape;118;p66"/>
          <p:cNvCxnSpPr/>
          <p:nvPr/>
        </p:nvCxnSpPr>
        <p:spPr>
          <a:xfrm rot="10800000">
            <a:off x="1120777" y="930582"/>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119" name="Google Shape;119;p66"/>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120" name="Google Shape;120;p66"/>
          <p:cNvPicPr preferRelativeResize="0"/>
          <p:nvPr/>
        </p:nvPicPr>
        <p:blipFill rotWithShape="1">
          <a:blip r:embed="rId4">
            <a:alphaModFix/>
          </a:blip>
          <a:srcRect l="3024" r="3023"/>
          <a:stretch/>
        </p:blipFill>
        <p:spPr>
          <a:xfrm>
            <a:off x="208377" y="6223183"/>
            <a:ext cx="2650539" cy="586800"/>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21"/>
        <p:cNvGrpSpPr/>
        <p:nvPr/>
      </p:nvGrpSpPr>
      <p:grpSpPr>
        <a:xfrm>
          <a:off x="0" y="0"/>
          <a:ext cx="0" cy="0"/>
          <a:chOff x="0" y="0"/>
          <a:chExt cx="0" cy="0"/>
        </a:xfrm>
      </p:grpSpPr>
      <p:cxnSp>
        <p:nvCxnSpPr>
          <p:cNvPr id="122" name="Google Shape;122;p67"/>
          <p:cNvCxnSpPr/>
          <p:nvPr/>
        </p:nvCxnSpPr>
        <p:spPr>
          <a:xfrm rot="10800000">
            <a:off x="1120777" y="911921"/>
            <a:ext cx="5231150" cy="0"/>
          </a:xfrm>
          <a:prstGeom prst="straightConnector1">
            <a:avLst/>
          </a:prstGeom>
          <a:noFill/>
          <a:ln w="15875" cap="flat" cmpd="sng">
            <a:solidFill>
              <a:srgbClr val="D12477"/>
            </a:solidFill>
            <a:prstDash val="solid"/>
            <a:miter lim="800000"/>
            <a:headEnd type="none" w="sm" len="sm"/>
            <a:tailEnd type="none" w="sm" len="sm"/>
          </a:ln>
        </p:spPr>
      </p:cxnSp>
      <p:sp>
        <p:nvSpPr>
          <p:cNvPr id="123" name="Google Shape;123;p67"/>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4" name="Google Shape;124;p67"/>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5" name="Google Shape;125;p67"/>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26" name="Google Shape;126;p67"/>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127" name="Google Shape;127;p67"/>
          <p:cNvPicPr preferRelativeResize="0"/>
          <p:nvPr/>
        </p:nvPicPr>
        <p:blipFill rotWithShape="1">
          <a:blip r:embed="rId4">
            <a:alphaModFix/>
          </a:blip>
          <a:srcRect l="3024" r="3023"/>
          <a:stretch/>
        </p:blipFill>
        <p:spPr>
          <a:xfrm>
            <a:off x="208377" y="6223183"/>
            <a:ext cx="2650539" cy="5868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28"/>
        <p:cNvGrpSpPr/>
        <p:nvPr/>
      </p:nvGrpSpPr>
      <p:grpSpPr>
        <a:xfrm>
          <a:off x="0" y="0"/>
          <a:ext cx="0" cy="0"/>
          <a:chOff x="0" y="0"/>
          <a:chExt cx="0" cy="0"/>
        </a:xfrm>
      </p:grpSpPr>
      <p:pic>
        <p:nvPicPr>
          <p:cNvPr id="129" name="Google Shape;129;p68"/>
          <p:cNvPicPr preferRelativeResize="0"/>
          <p:nvPr/>
        </p:nvPicPr>
        <p:blipFill rotWithShape="1">
          <a:blip r:embed="rId2">
            <a:alphaModFix/>
          </a:blip>
          <a:srcRect r="63278"/>
          <a:stretch/>
        </p:blipFill>
        <p:spPr>
          <a:xfrm>
            <a:off x="5529883" y="5916987"/>
            <a:ext cx="1698957" cy="651223"/>
          </a:xfrm>
          <a:prstGeom prst="rect">
            <a:avLst/>
          </a:prstGeom>
          <a:noFill/>
          <a:ln>
            <a:noFill/>
          </a:ln>
        </p:spPr>
      </p:pic>
      <p:sp>
        <p:nvSpPr>
          <p:cNvPr id="130" name="Google Shape;130;p68"/>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1" name="Google Shape;131;p68"/>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2" name="Google Shape;132;p68"/>
          <p:cNvSpPr>
            <a:spLocks noGrp="1"/>
          </p:cNvSpPr>
          <p:nvPr>
            <p:ph type="pic" idx="2"/>
          </p:nvPr>
        </p:nvSpPr>
        <p:spPr>
          <a:xfrm>
            <a:off x="7429500" y="1"/>
            <a:ext cx="4762500" cy="6705599"/>
          </a:xfrm>
          <a:prstGeom prst="rect">
            <a:avLst/>
          </a:prstGeom>
          <a:solidFill>
            <a:srgbClr val="D3EEEF"/>
          </a:solidFill>
          <a:ln>
            <a:noFill/>
          </a:ln>
        </p:spPr>
      </p:sp>
      <p:pic>
        <p:nvPicPr>
          <p:cNvPr id="133" name="Google Shape;133;p68"/>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34" name="Google Shape;134;p68"/>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5"/>
        <p:cNvGrpSpPr/>
        <p:nvPr/>
      </p:nvGrpSpPr>
      <p:grpSpPr>
        <a:xfrm>
          <a:off x="0" y="0"/>
          <a:ext cx="0" cy="0"/>
          <a:chOff x="0" y="0"/>
          <a:chExt cx="0" cy="0"/>
        </a:xfrm>
      </p:grpSpPr>
      <p:sp>
        <p:nvSpPr>
          <p:cNvPr id="136" name="Google Shape;136;p69"/>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37" name="Google Shape;137;p69"/>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38" name="Google Shape;138;p69"/>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39" name="Google Shape;139;p69"/>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40" name="Google Shape;140;p69"/>
          <p:cNvPicPr preferRelativeResize="0"/>
          <p:nvPr/>
        </p:nvPicPr>
        <p:blipFill rotWithShape="1">
          <a:blip r:embed="rId6">
            <a:alphaModFix/>
          </a:blip>
          <a:srcRect r="63278"/>
          <a:stretch/>
        </p:blipFill>
        <p:spPr>
          <a:xfrm>
            <a:off x="282249" y="6005287"/>
            <a:ext cx="1698957" cy="651223"/>
          </a:xfrm>
          <a:prstGeom prst="rect">
            <a:avLst/>
          </a:prstGeom>
          <a:noFill/>
          <a:ln>
            <a:noFill/>
          </a:ln>
        </p:spPr>
      </p:pic>
      <p:sp>
        <p:nvSpPr>
          <p:cNvPr id="141" name="Google Shape;141;p69"/>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42" name="Google Shape;142;p69"/>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43" name="Google Shape;143;p69"/>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Kuvatekstillinen sisältö" type="objTx">
  <p:cSld name="OBJECT_WITH_CAPTION_TEXT">
    <p:spTree>
      <p:nvGrpSpPr>
        <p:cNvPr id="1" name="Shape 144"/>
        <p:cNvGrpSpPr/>
        <p:nvPr/>
      </p:nvGrpSpPr>
      <p:grpSpPr>
        <a:xfrm>
          <a:off x="0" y="0"/>
          <a:ext cx="0" cy="0"/>
          <a:chOff x="0" y="0"/>
          <a:chExt cx="0" cy="0"/>
        </a:xfrm>
      </p:grpSpPr>
      <p:sp>
        <p:nvSpPr>
          <p:cNvPr id="145" name="Google Shape;145;p7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6" name="Google Shape;146;p7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47" name="Google Shape;147;p7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48" name="Google Shape;148;p7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49" name="Google Shape;149;p7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50" name="Google Shape;150;p7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Vain otsikko" type="titleOnly">
  <p:cSld name="TITLE_ONLY">
    <p:spTree>
      <p:nvGrpSpPr>
        <p:cNvPr id="1" name="Shape 151"/>
        <p:cNvGrpSpPr/>
        <p:nvPr/>
      </p:nvGrpSpPr>
      <p:grpSpPr>
        <a:xfrm>
          <a:off x="0" y="0"/>
          <a:ext cx="0" cy="0"/>
          <a:chOff x="0" y="0"/>
          <a:chExt cx="0" cy="0"/>
        </a:xfrm>
      </p:grpSpPr>
      <p:sp>
        <p:nvSpPr>
          <p:cNvPr id="152" name="Google Shape;152;p7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3" name="Google Shape;153;p7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54" name="Google Shape;154;p7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55" name="Google Shape;155;p7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156"/>
        <p:cNvGrpSpPr/>
        <p:nvPr/>
      </p:nvGrpSpPr>
      <p:grpSpPr>
        <a:xfrm>
          <a:off x="0" y="0"/>
          <a:ext cx="0" cy="0"/>
          <a:chOff x="0" y="0"/>
          <a:chExt cx="0" cy="0"/>
        </a:xfrm>
      </p:grpSpPr>
      <p:sp>
        <p:nvSpPr>
          <p:cNvPr id="157" name="Google Shape;157;p7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8" name="Google Shape;158;p7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59" name="Google Shape;159;p7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0" name="Google Shape;160;p7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1" name="Google Shape;161;p7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Sectiekop" type="secHead">
  <p:cSld name="SECTION_HEADER">
    <p:spTree>
      <p:nvGrpSpPr>
        <p:cNvPr id="1" name="Shape 162"/>
        <p:cNvGrpSpPr/>
        <p:nvPr/>
      </p:nvGrpSpPr>
      <p:grpSpPr>
        <a:xfrm>
          <a:off x="0" y="0"/>
          <a:ext cx="0" cy="0"/>
          <a:chOff x="0" y="0"/>
          <a:chExt cx="0" cy="0"/>
        </a:xfrm>
      </p:grpSpPr>
      <p:sp>
        <p:nvSpPr>
          <p:cNvPr id="163" name="Google Shape;163;g232d0057704_1_562"/>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6000"/>
              <a:buFont typeface="Calibri"/>
              <a:buNone/>
              <a:defRPr sz="6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64" name="Google Shape;164;g232d0057704_1_562"/>
          <p:cNvSpPr txBox="1">
            <a:spLocks noGrp="1"/>
          </p:cNvSpPr>
          <p:nvPr>
            <p:ph type="body" idx="1"/>
          </p:nvPr>
        </p:nvSpPr>
        <p:spPr>
          <a:xfrm>
            <a:off x="831850" y="4589463"/>
            <a:ext cx="10515600" cy="15003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rgbClr val="888888"/>
              </a:buClr>
              <a:buSzPts val="2400"/>
              <a:buNone/>
              <a:defRPr sz="2400">
                <a:solidFill>
                  <a:srgbClr val="888888"/>
                </a:solidFill>
              </a:defRPr>
            </a:lvl1pPr>
            <a:lvl2pPr marL="914400" lvl="1" indent="-228600" algn="l" rtl="0">
              <a:lnSpc>
                <a:spcPct val="90000"/>
              </a:lnSpc>
              <a:spcBef>
                <a:spcPts val="500"/>
              </a:spcBef>
              <a:spcAft>
                <a:spcPts val="0"/>
              </a:spcAft>
              <a:buClr>
                <a:srgbClr val="888888"/>
              </a:buClr>
              <a:buSzPts val="2000"/>
              <a:buNone/>
              <a:defRPr sz="2000">
                <a:solidFill>
                  <a:srgbClr val="888888"/>
                </a:solidFill>
              </a:defRPr>
            </a:lvl2pPr>
            <a:lvl3pPr marL="1371600" lvl="2" indent="-228600" algn="l" rtl="0">
              <a:lnSpc>
                <a:spcPct val="90000"/>
              </a:lnSpc>
              <a:spcBef>
                <a:spcPts val="500"/>
              </a:spcBef>
              <a:spcAft>
                <a:spcPts val="0"/>
              </a:spcAft>
              <a:buClr>
                <a:srgbClr val="888888"/>
              </a:buClr>
              <a:buSzPts val="1800"/>
              <a:buNone/>
              <a:defRPr sz="1800">
                <a:solidFill>
                  <a:srgbClr val="888888"/>
                </a:solidFill>
              </a:defRPr>
            </a:lvl3pPr>
            <a:lvl4pPr marL="1828800" lvl="3" indent="-228600" algn="l" rtl="0">
              <a:lnSpc>
                <a:spcPct val="90000"/>
              </a:lnSpc>
              <a:spcBef>
                <a:spcPts val="500"/>
              </a:spcBef>
              <a:spcAft>
                <a:spcPts val="0"/>
              </a:spcAft>
              <a:buClr>
                <a:srgbClr val="888888"/>
              </a:buClr>
              <a:buSzPts val="1600"/>
              <a:buNone/>
              <a:defRPr sz="1600">
                <a:solidFill>
                  <a:srgbClr val="888888"/>
                </a:solidFill>
              </a:defRPr>
            </a:lvl4pPr>
            <a:lvl5pPr marL="2286000" lvl="4" indent="-228600" algn="l" rtl="0">
              <a:lnSpc>
                <a:spcPct val="90000"/>
              </a:lnSpc>
              <a:spcBef>
                <a:spcPts val="500"/>
              </a:spcBef>
              <a:spcAft>
                <a:spcPts val="0"/>
              </a:spcAft>
              <a:buClr>
                <a:srgbClr val="888888"/>
              </a:buClr>
              <a:buSzPts val="1600"/>
              <a:buNone/>
              <a:defRPr sz="1600">
                <a:solidFill>
                  <a:srgbClr val="888888"/>
                </a:solidFill>
              </a:defRPr>
            </a:lvl5pPr>
            <a:lvl6pPr marL="2743200" lvl="5" indent="-228600" algn="l" rtl="0">
              <a:lnSpc>
                <a:spcPct val="90000"/>
              </a:lnSpc>
              <a:spcBef>
                <a:spcPts val="500"/>
              </a:spcBef>
              <a:spcAft>
                <a:spcPts val="0"/>
              </a:spcAft>
              <a:buClr>
                <a:srgbClr val="888888"/>
              </a:buClr>
              <a:buSzPts val="1600"/>
              <a:buNone/>
              <a:defRPr sz="1600">
                <a:solidFill>
                  <a:srgbClr val="888888"/>
                </a:solidFill>
              </a:defRPr>
            </a:lvl6pPr>
            <a:lvl7pPr marL="3200400" lvl="6" indent="-228600" algn="l" rtl="0">
              <a:lnSpc>
                <a:spcPct val="90000"/>
              </a:lnSpc>
              <a:spcBef>
                <a:spcPts val="500"/>
              </a:spcBef>
              <a:spcAft>
                <a:spcPts val="0"/>
              </a:spcAft>
              <a:buClr>
                <a:srgbClr val="888888"/>
              </a:buClr>
              <a:buSzPts val="1600"/>
              <a:buNone/>
              <a:defRPr sz="1600">
                <a:solidFill>
                  <a:srgbClr val="888888"/>
                </a:solidFill>
              </a:defRPr>
            </a:lvl7pPr>
            <a:lvl8pPr marL="3657600" lvl="7" indent="-228600" algn="l" rtl="0">
              <a:lnSpc>
                <a:spcPct val="90000"/>
              </a:lnSpc>
              <a:spcBef>
                <a:spcPts val="500"/>
              </a:spcBef>
              <a:spcAft>
                <a:spcPts val="0"/>
              </a:spcAft>
              <a:buClr>
                <a:srgbClr val="888888"/>
              </a:buClr>
              <a:buSzPts val="1600"/>
              <a:buNone/>
              <a:defRPr sz="1600">
                <a:solidFill>
                  <a:srgbClr val="888888"/>
                </a:solidFill>
              </a:defRPr>
            </a:lvl8pPr>
            <a:lvl9pPr marL="4114800" lvl="8" indent="-228600" algn="l" rtl="0">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65" name="Google Shape;165;g232d0057704_1_56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66" name="Google Shape;166;g232d0057704_1_56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67" name="Google Shape;167;g232d0057704_1_56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lnSpc>
                <a:spcPct val="100000"/>
              </a:lnSpc>
              <a:spcBef>
                <a:spcPts val="0"/>
              </a:spcBef>
              <a:spcAft>
                <a:spcPts val="0"/>
              </a:spcAft>
              <a:buNone/>
              <a:defRPr/>
            </a:lvl1pPr>
            <a:lvl2pPr marL="0" lvl="1" indent="0" algn="r" rtl="0">
              <a:lnSpc>
                <a:spcPct val="100000"/>
              </a:lnSpc>
              <a:spcBef>
                <a:spcPts val="0"/>
              </a:spcBef>
              <a:spcAft>
                <a:spcPts val="0"/>
              </a:spcAft>
              <a:buNone/>
              <a:defRPr/>
            </a:lvl2pPr>
            <a:lvl3pPr marL="0" lvl="2" indent="0" algn="r" rtl="0">
              <a:lnSpc>
                <a:spcPct val="100000"/>
              </a:lnSpc>
              <a:spcBef>
                <a:spcPts val="0"/>
              </a:spcBef>
              <a:spcAft>
                <a:spcPts val="0"/>
              </a:spcAft>
              <a:buNone/>
              <a:defRPr/>
            </a:lvl3pPr>
            <a:lvl4pPr marL="0" lvl="3" indent="0" algn="r" rtl="0">
              <a:lnSpc>
                <a:spcPct val="100000"/>
              </a:lnSpc>
              <a:spcBef>
                <a:spcPts val="0"/>
              </a:spcBef>
              <a:spcAft>
                <a:spcPts val="0"/>
              </a:spcAft>
              <a:buNone/>
              <a:defRPr/>
            </a:lvl4pPr>
            <a:lvl5pPr marL="0" lvl="4" indent="0" algn="r" rtl="0">
              <a:lnSpc>
                <a:spcPct val="100000"/>
              </a:lnSpc>
              <a:spcBef>
                <a:spcPts val="0"/>
              </a:spcBef>
              <a:spcAft>
                <a:spcPts val="0"/>
              </a:spcAft>
              <a:buNone/>
              <a:defRPr/>
            </a:lvl5pPr>
            <a:lvl6pPr marL="0" lvl="5" indent="0" algn="r" rtl="0">
              <a:lnSpc>
                <a:spcPct val="100000"/>
              </a:lnSpc>
              <a:spcBef>
                <a:spcPts val="0"/>
              </a:spcBef>
              <a:spcAft>
                <a:spcPts val="0"/>
              </a:spcAft>
              <a:buNone/>
              <a:defRPr/>
            </a:lvl6pPr>
            <a:lvl7pPr marL="0" lvl="6" indent="0" algn="r" rtl="0">
              <a:lnSpc>
                <a:spcPct val="100000"/>
              </a:lnSpc>
              <a:spcBef>
                <a:spcPts val="0"/>
              </a:spcBef>
              <a:spcAft>
                <a:spcPts val="0"/>
              </a:spcAft>
              <a:buNone/>
              <a:defRPr/>
            </a:lvl7pPr>
            <a:lvl8pPr marL="0" lvl="7" indent="0" algn="r" rtl="0">
              <a:lnSpc>
                <a:spcPct val="100000"/>
              </a:lnSpc>
              <a:spcBef>
                <a:spcPts val="0"/>
              </a:spcBef>
              <a:spcAft>
                <a:spcPts val="0"/>
              </a:spcAft>
              <a:buNone/>
              <a:defRPr/>
            </a:lvl8pPr>
            <a:lvl9pPr marL="0" lvl="8" indent="0" algn="r" rtl="0">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koko valkoinen">
  <p:cSld name="koko valkoinen">
    <p:spTree>
      <p:nvGrpSpPr>
        <p:cNvPr id="1" name="Shape 168"/>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7"/>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hyperlink" Target="https://www.wyzowl.com/video-marketing-statistics/"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3" Type="http://schemas.openxmlformats.org/officeDocument/2006/relationships/hyperlink" Target="https://www.videolle.fi/en/"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s://financesonline.com/video-marketing-trends/"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3" Type="http://schemas.openxmlformats.org/officeDocument/2006/relationships/hyperlink" Target="https://www.videolle.fi/en/video-brief"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hyperlink" Target="https://www.youtube.com/watch?v=cjDdDbAUD5U"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4.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5.xml"/><Relationship Id="rId1" Type="http://schemas.openxmlformats.org/officeDocument/2006/relationships/slideLayout" Target="../slideLayouts/slideLayout8.xml"/><Relationship Id="rId4" Type="http://schemas.openxmlformats.org/officeDocument/2006/relationships/image" Target="../media/image33.png"/></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6.xml"/><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8.xml"/><Relationship Id="rId1" Type="http://schemas.openxmlformats.org/officeDocument/2006/relationships/slideLayout" Target="../slideLayouts/slideLayout9.xml"/><Relationship Id="rId6" Type="http://schemas.openxmlformats.org/officeDocument/2006/relationships/image" Target="../media/image3.png"/><Relationship Id="rId5" Type="http://schemas.openxmlformats.org/officeDocument/2006/relationships/image" Target="../media/image9.png"/><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hyperlink" Target="https://www.instagram.com/p/Bn4B-HeHJ-Z/?utm_source=ig_web_button_share_sheet" TargetMode="External"/><Relationship Id="rId2" Type="http://schemas.openxmlformats.org/officeDocument/2006/relationships/notesSlide" Target="../notesSlides/notesSlide39.xml"/><Relationship Id="rId1" Type="http://schemas.openxmlformats.org/officeDocument/2006/relationships/slideLayout" Target="../slideLayouts/slideLayout5.xml"/><Relationship Id="rId5" Type="http://schemas.openxmlformats.org/officeDocument/2006/relationships/image" Target="../media/image38.png"/><Relationship Id="rId4" Type="http://schemas.openxmlformats.org/officeDocument/2006/relationships/image" Target="../media/image37.png"/></Relationships>
</file>

<file path=ppt/slides/_rels/slide4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0.xml"/><Relationship Id="rId1" Type="http://schemas.openxmlformats.org/officeDocument/2006/relationships/slideLayout" Target="../slideLayouts/slideLayout5.xml"/><Relationship Id="rId4" Type="http://schemas.openxmlformats.org/officeDocument/2006/relationships/image" Target="../media/image38.png"/></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1.xml"/><Relationship Id="rId1" Type="http://schemas.openxmlformats.org/officeDocument/2006/relationships/slideLayout" Target="../slideLayouts/slideLayout5.xml"/><Relationship Id="rId4" Type="http://schemas.openxmlformats.org/officeDocument/2006/relationships/image" Target="../media/image40.png"/></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2.xml"/><Relationship Id="rId1" Type="http://schemas.openxmlformats.org/officeDocument/2006/relationships/slideLayout" Target="../slideLayouts/slideLayout5.xml"/><Relationship Id="rId5" Type="http://schemas.openxmlformats.org/officeDocument/2006/relationships/image" Target="../media/image41.png"/><Relationship Id="rId4" Type="http://schemas.openxmlformats.org/officeDocument/2006/relationships/hyperlink" Target="https://www.instagram.com/reel/CJj2y2ZHxbW/?utm_source=ig_web_copy_link"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3.xml"/><Relationship Id="rId1" Type="http://schemas.openxmlformats.org/officeDocument/2006/relationships/slideLayout" Target="../slideLayouts/slideLayout5.xml"/><Relationship Id="rId4" Type="http://schemas.openxmlformats.org/officeDocument/2006/relationships/image" Target="../media/image42.png"/></Relationships>
</file>

<file path=ppt/slides/_rels/slide4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4.xml"/><Relationship Id="rId1" Type="http://schemas.openxmlformats.org/officeDocument/2006/relationships/slideLayout" Target="../slideLayouts/slideLayout5.xml"/><Relationship Id="rId4" Type="http://schemas.openxmlformats.org/officeDocument/2006/relationships/image" Target="../media/image44.png"/></Relationships>
</file>

<file path=ppt/slides/_rels/slide45.xml.rels><?xml version="1.0" encoding="UTF-8" standalone="yes"?>
<Relationships xmlns="http://schemas.openxmlformats.org/package/2006/relationships"><Relationship Id="rId3" Type="http://schemas.openxmlformats.org/officeDocument/2006/relationships/hyperlink" Target="https://www.facebook.com/watch/?v=439910827127948" TargetMode="External"/><Relationship Id="rId2" Type="http://schemas.openxmlformats.org/officeDocument/2006/relationships/notesSlide" Target="../notesSlides/notesSlide45.xml"/><Relationship Id="rId1" Type="http://schemas.openxmlformats.org/officeDocument/2006/relationships/slideLayout" Target="../slideLayouts/slideLayout5.xml"/><Relationship Id="rId5" Type="http://schemas.openxmlformats.org/officeDocument/2006/relationships/image" Target="../media/image43.png"/><Relationship Id="rId4" Type="http://schemas.openxmlformats.org/officeDocument/2006/relationships/image" Target="../media/image45.png"/></Relationships>
</file>

<file path=ppt/slides/_rels/slide4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6.xml"/><Relationship Id="rId1" Type="http://schemas.openxmlformats.org/officeDocument/2006/relationships/slideLayout" Target="../slideLayouts/slideLayout5.xml"/><Relationship Id="rId4" Type="http://schemas.openxmlformats.org/officeDocument/2006/relationships/image" Target="../media/image46.png"/></Relationships>
</file>

<file path=ppt/slides/_rels/slide4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7.xml"/><Relationship Id="rId1" Type="http://schemas.openxmlformats.org/officeDocument/2006/relationships/slideLayout" Target="../slideLayouts/slideLayout5.xml"/><Relationship Id="rId4" Type="http://schemas.openxmlformats.org/officeDocument/2006/relationships/image" Target="../media/image48.png"/></Relationships>
</file>

<file path=ppt/slides/_rels/slide4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8.xml"/><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4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9.xml"/><Relationship Id="rId1" Type="http://schemas.openxmlformats.org/officeDocument/2006/relationships/slideLayout" Target="../slideLayouts/slideLayout5.xml"/><Relationship Id="rId4" Type="http://schemas.openxmlformats.org/officeDocument/2006/relationships/image" Target="../media/image51.png"/></Relationships>
</file>

<file path=ppt/slides/_rels/slide5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0.xml"/><Relationship Id="rId1" Type="http://schemas.openxmlformats.org/officeDocument/2006/relationships/slideLayout" Target="../slideLayouts/slideLayout5.xml"/><Relationship Id="rId4" Type="http://schemas.openxmlformats.org/officeDocument/2006/relationships/image" Target="../media/image53.png"/></Relationships>
</file>

<file path=ppt/slides/_rels/slide5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1.xml"/><Relationship Id="rId1" Type="http://schemas.openxmlformats.org/officeDocument/2006/relationships/slideLayout" Target="../slideLayouts/slideLayout5.xml"/><Relationship Id="rId4" Type="http://schemas.openxmlformats.org/officeDocument/2006/relationships/image" Target="../media/image54.png"/></Relationships>
</file>

<file path=ppt/slides/_rels/slide5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52.xml"/><Relationship Id="rId1" Type="http://schemas.openxmlformats.org/officeDocument/2006/relationships/slideLayout" Target="../slideLayouts/slideLayout5.xml"/><Relationship Id="rId4" Type="http://schemas.openxmlformats.org/officeDocument/2006/relationships/image" Target="../media/image56.jp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
          <p:cNvSpPr txBox="1"/>
          <p:nvPr/>
        </p:nvSpPr>
        <p:spPr>
          <a:xfrm>
            <a:off x="1063752" y="2433577"/>
            <a:ext cx="10058400" cy="1990846"/>
          </a:xfrm>
          <a:prstGeom prst="rect">
            <a:avLst/>
          </a:prstGeom>
          <a:noFill/>
          <a:ln>
            <a:noFill/>
          </a:ln>
          <a:effectLst>
            <a:outerShdw blurRad="50800" dist="38100" dir="2700000" algn="tl" rotWithShape="0">
              <a:srgbClr val="000000">
                <a:alpha val="40000"/>
              </a:srgbClr>
            </a:outerShdw>
          </a:effectLst>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rgbClr val="000000"/>
              </a:buClr>
              <a:buSzPts val="5200"/>
              <a:buFont typeface="Arial"/>
              <a:buNone/>
            </a:pPr>
            <a:endParaRPr sz="1400" b="0" i="0" u="none" strike="noStrike" cap="none">
              <a:solidFill>
                <a:srgbClr val="000000"/>
              </a:solidFill>
              <a:latin typeface="Arial"/>
              <a:ea typeface="Arial"/>
              <a:cs typeface="Arial"/>
              <a:sym typeface="Arial"/>
            </a:endParaRPr>
          </a:p>
        </p:txBody>
      </p:sp>
      <p:sp>
        <p:nvSpPr>
          <p:cNvPr id="175" name="Google Shape;175;p1"/>
          <p:cNvSpPr txBox="1">
            <a:spLocks noGrp="1"/>
          </p:cNvSpPr>
          <p:nvPr>
            <p:ph type="ctrTitle"/>
          </p:nvPr>
        </p:nvSpPr>
        <p:spPr>
          <a:xfrm>
            <a:off x="1511814" y="2172721"/>
            <a:ext cx="9162276" cy="2512558"/>
          </a:xfrm>
          <a:prstGeom prst="rect">
            <a:avLst/>
          </a:prstGeom>
          <a:noFill/>
          <a:ln>
            <a:noFill/>
          </a:ln>
        </p:spPr>
        <p:txBody>
          <a:bodyPr spcFirstLastPara="1" wrap="square" lIns="91425" tIns="45700" rIns="91425" bIns="0" anchor="t" anchorCtr="0">
            <a:noAutofit/>
          </a:bodyPr>
          <a:lstStyle/>
          <a:p>
            <a:pPr marL="0" lvl="0" indent="0" algn="l" rtl="0">
              <a:lnSpc>
                <a:spcPct val="90000"/>
              </a:lnSpc>
              <a:spcBef>
                <a:spcPts val="0"/>
              </a:spcBef>
              <a:spcAft>
                <a:spcPts val="0"/>
              </a:spcAft>
              <a:buClr>
                <a:schemeClr val="lt1"/>
              </a:buClr>
              <a:buSzPts val="8800"/>
              <a:buFont typeface="Arial"/>
              <a:buNone/>
            </a:pPr>
            <a:r>
              <a:rPr lang="nl-NL"/>
              <a:t>Content Marketing:</a:t>
            </a:r>
            <a:br>
              <a:rPr lang="nl-NL"/>
            </a:br>
            <a:r>
              <a:rPr lang="nl-NL" sz="4800"/>
              <a:t>Video Marketing</a:t>
            </a:r>
            <a:br>
              <a:rPr lang="nl-NL"/>
            </a:b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5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1800"/>
              <a:buFont typeface="Arial"/>
              <a:buNone/>
            </a:pPr>
            <a:r>
              <a:rPr lang="nl-NL"/>
              <a:t>Learning Objectives</a:t>
            </a:r>
            <a:endParaRPr/>
          </a:p>
        </p:txBody>
      </p:sp>
      <p:sp>
        <p:nvSpPr>
          <p:cNvPr id="181" name="Google Shape;181;p56"/>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p>
            <a:pPr marL="457200" lvl="0" indent="-342900" algn="l" rtl="0">
              <a:lnSpc>
                <a:spcPct val="90000"/>
              </a:lnSpc>
              <a:spcBef>
                <a:spcPts val="1000"/>
              </a:spcBef>
              <a:spcAft>
                <a:spcPts val="0"/>
              </a:spcAft>
              <a:buClr>
                <a:srgbClr val="F39200"/>
              </a:buClr>
              <a:buSzPts val="4200"/>
              <a:buChar char="•"/>
            </a:pPr>
            <a:r>
              <a:rPr lang="nl-NL"/>
              <a:t>Student gets acquainted with key videotrends</a:t>
            </a:r>
            <a:endParaRPr/>
          </a:p>
          <a:p>
            <a:pPr marL="457200" lvl="0" indent="-342900" algn="l" rtl="0">
              <a:lnSpc>
                <a:spcPct val="90000"/>
              </a:lnSpc>
              <a:spcBef>
                <a:spcPts val="1000"/>
              </a:spcBef>
              <a:spcAft>
                <a:spcPts val="0"/>
              </a:spcAft>
              <a:buClr>
                <a:srgbClr val="F39200"/>
              </a:buClr>
              <a:buSzPts val="4200"/>
              <a:buChar char="•"/>
            </a:pPr>
            <a:r>
              <a:rPr lang="nl-NL"/>
              <a:t>Student understands the key elements of a successful video marketing strategy</a:t>
            </a:r>
            <a:endParaRPr/>
          </a:p>
          <a:p>
            <a:pPr marL="457200" lvl="0" indent="-342900" algn="l" rtl="0">
              <a:lnSpc>
                <a:spcPct val="90000"/>
              </a:lnSpc>
              <a:spcBef>
                <a:spcPts val="1000"/>
              </a:spcBef>
              <a:spcAft>
                <a:spcPts val="0"/>
              </a:spcAft>
              <a:buClr>
                <a:srgbClr val="F39200"/>
              </a:buClr>
              <a:buSzPts val="4200"/>
              <a:buChar char="•"/>
            </a:pPr>
            <a:r>
              <a:rPr lang="nl-NL"/>
              <a:t>Student learns to brief – and even make – a successful marketing video</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g26df1ca6351_0_6"/>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nl-NL"/>
              <a:t>Contents</a:t>
            </a:r>
            <a:endParaRPr/>
          </a:p>
        </p:txBody>
      </p:sp>
      <p:sp>
        <p:nvSpPr>
          <p:cNvPr id="188" name="Google Shape;188;g26df1ca6351_0_6"/>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Clr>
                <a:schemeClr val="dk1"/>
              </a:buClr>
              <a:buSzPts val="4400"/>
              <a:buFont typeface="Arial"/>
              <a:buNone/>
            </a:pPr>
            <a:r>
              <a:rPr lang="nl-NL" sz="3300" b="1">
                <a:solidFill>
                  <a:srgbClr val="374151"/>
                </a:solidFill>
              </a:rPr>
              <a:t>1. Why video content?</a:t>
            </a:r>
            <a:br>
              <a:rPr lang="nl-NL" sz="3300" b="1">
                <a:solidFill>
                  <a:srgbClr val="374151"/>
                </a:solidFill>
              </a:rPr>
            </a:br>
            <a:r>
              <a:rPr lang="nl-NL" sz="3300" b="1">
                <a:solidFill>
                  <a:srgbClr val="374151"/>
                </a:solidFill>
              </a:rPr>
              <a:t>2. Trends in video content</a:t>
            </a:r>
            <a:br>
              <a:rPr lang="nl-NL" sz="3300" b="1">
                <a:solidFill>
                  <a:srgbClr val="374151"/>
                </a:solidFill>
              </a:rPr>
            </a:br>
            <a:r>
              <a:rPr lang="nl-NL" sz="3300" b="1">
                <a:solidFill>
                  <a:srgbClr val="374151"/>
                </a:solidFill>
              </a:rPr>
              <a:t>3. Essentials of a successful video strategy</a:t>
            </a:r>
            <a:br>
              <a:rPr lang="nl-NL" sz="3300" b="1">
                <a:solidFill>
                  <a:srgbClr val="374151"/>
                </a:solidFill>
              </a:rPr>
            </a:br>
            <a:r>
              <a:rPr lang="nl-NL" sz="3300" b="1">
                <a:solidFill>
                  <a:srgbClr val="374151"/>
                </a:solidFill>
              </a:rPr>
              <a:t>4. Video production brief</a:t>
            </a:r>
            <a:br>
              <a:rPr lang="nl-NL" sz="3300" b="1">
                <a:solidFill>
                  <a:srgbClr val="374151"/>
                </a:solidFill>
              </a:rPr>
            </a:br>
            <a:r>
              <a:rPr lang="nl-NL" sz="3300" b="1">
                <a:solidFill>
                  <a:srgbClr val="374151"/>
                </a:solidFill>
              </a:rPr>
              <a:t>5. Assignments</a:t>
            </a:r>
            <a:endParaRPr>
              <a:solidFill>
                <a:srgbClr val="37415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g1dff4af60eb_6_0"/>
          <p:cNvSpPr txBox="1">
            <a:spLocks noGrp="1"/>
          </p:cNvSpPr>
          <p:nvPr>
            <p:ph type="title" idx="4294967295"/>
          </p:nvPr>
        </p:nvSpPr>
        <p:spPr>
          <a:xfrm>
            <a:off x="870550" y="1657349"/>
            <a:ext cx="10515600" cy="1325700"/>
          </a:xfrm>
          <a:prstGeom prst="rect">
            <a:avLst/>
          </a:prstGeom>
          <a:noFill/>
          <a:ln>
            <a:noFill/>
          </a:ln>
        </p:spPr>
        <p:txBody>
          <a:bodyPr spcFirstLastPara="1" wrap="square" lIns="91425" tIns="45700" rIns="91425" bIns="45700" anchor="ctr" anchorCtr="0">
            <a:normAutofit/>
          </a:bodyPr>
          <a:lstStyle/>
          <a:p>
            <a:pPr marL="457200" lvl="0" indent="-685800" algn="ctr" rtl="0">
              <a:lnSpc>
                <a:spcPct val="90000"/>
              </a:lnSpc>
              <a:spcBef>
                <a:spcPts val="0"/>
              </a:spcBef>
              <a:spcAft>
                <a:spcPts val="0"/>
              </a:spcAft>
              <a:buClr>
                <a:schemeClr val="lt1"/>
              </a:buClr>
              <a:buSzPts val="7200"/>
              <a:buAutoNum type="arabicPeriod"/>
            </a:pPr>
            <a:r>
              <a:rPr lang="nl-NL" sz="7200">
                <a:solidFill>
                  <a:schemeClr val="lt1"/>
                </a:solidFill>
              </a:rPr>
              <a:t>Why video content?</a:t>
            </a:r>
            <a:endParaRPr sz="7200">
              <a:solidFill>
                <a:schemeClr val="lt1"/>
              </a:solidFill>
            </a:endParaRPr>
          </a:p>
        </p:txBody>
      </p:sp>
      <p:sp>
        <p:nvSpPr>
          <p:cNvPr id="195" name="Google Shape;195;g1dff4af60eb_6_0"/>
          <p:cNvSpPr txBox="1">
            <a:spLocks noGrp="1"/>
          </p:cNvSpPr>
          <p:nvPr>
            <p:ph type="body" idx="4294967295"/>
          </p:nvPr>
        </p:nvSpPr>
        <p:spPr>
          <a:xfrm>
            <a:off x="838200" y="2982912"/>
            <a:ext cx="10515600" cy="3875088"/>
          </a:xfrm>
          <a:prstGeom prst="rect">
            <a:avLst/>
          </a:prstGeom>
          <a:noFill/>
          <a:ln>
            <a:noFill/>
          </a:ln>
        </p:spPr>
        <p:txBody>
          <a:bodyPr spcFirstLastPara="1" wrap="square" lIns="91425" tIns="45700" rIns="91425" bIns="45700" anchor="t" anchorCtr="0">
            <a:normAutofit/>
          </a:bodyPr>
          <a:lstStyle/>
          <a:p>
            <a:pPr marL="114300" lvl="0" indent="0" algn="ctr" rtl="0">
              <a:lnSpc>
                <a:spcPct val="90000"/>
              </a:lnSpc>
              <a:spcBef>
                <a:spcPts val="1000"/>
              </a:spcBef>
              <a:spcAft>
                <a:spcPts val="0"/>
              </a:spcAft>
              <a:buClr>
                <a:schemeClr val="lt1"/>
              </a:buClr>
              <a:buSzPts val="5000"/>
              <a:buNone/>
            </a:pPr>
            <a:endParaRPr sz="4000">
              <a:solidFill>
                <a:schemeClr val="lt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55D2E3"/>
        </a:solidFill>
        <a:effectLst/>
      </p:bgPr>
    </p:bg>
    <p:spTree>
      <p:nvGrpSpPr>
        <p:cNvPr id="1" name="Shape 200"/>
        <p:cNvGrpSpPr/>
        <p:nvPr/>
      </p:nvGrpSpPr>
      <p:grpSpPr>
        <a:xfrm>
          <a:off x="0" y="0"/>
          <a:ext cx="0" cy="0"/>
          <a:chOff x="0" y="0"/>
          <a:chExt cx="0" cy="0"/>
        </a:xfrm>
      </p:grpSpPr>
      <p:sp>
        <p:nvSpPr>
          <p:cNvPr id="201" name="Google Shape;201;g232d0057704_1_74"/>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nl-NL" b="1">
                <a:solidFill>
                  <a:schemeClr val="lt1"/>
                </a:solidFill>
              </a:rPr>
              <a:t>Some Statistics</a:t>
            </a:r>
            <a:endParaRPr b="1">
              <a:solidFill>
                <a:schemeClr val="lt1"/>
              </a:solidFill>
            </a:endParaRPr>
          </a:p>
        </p:txBody>
      </p:sp>
      <p:pic>
        <p:nvPicPr>
          <p:cNvPr id="202" name="Google Shape;202;g232d0057704_1_74"/>
          <p:cNvPicPr preferRelativeResize="0"/>
          <p:nvPr/>
        </p:nvPicPr>
        <p:blipFill rotWithShape="1">
          <a:blip r:embed="rId3">
            <a:alphaModFix/>
          </a:blip>
          <a:srcRect l="-1319" t="-12250" r="1320" b="12249"/>
          <a:stretch/>
        </p:blipFill>
        <p:spPr>
          <a:xfrm>
            <a:off x="7751120" y="5790387"/>
            <a:ext cx="4292759" cy="923925"/>
          </a:xfrm>
          <a:prstGeom prst="rect">
            <a:avLst/>
          </a:prstGeom>
          <a:noFill/>
          <a:ln>
            <a:noFill/>
          </a:ln>
        </p:spPr>
      </p:pic>
      <p:grpSp>
        <p:nvGrpSpPr>
          <p:cNvPr id="203" name="Google Shape;203;g232d0057704_1_74"/>
          <p:cNvGrpSpPr/>
          <p:nvPr/>
        </p:nvGrpSpPr>
        <p:grpSpPr>
          <a:xfrm>
            <a:off x="792046" y="1983224"/>
            <a:ext cx="11400075" cy="3866549"/>
            <a:chOff x="65904" y="292399"/>
            <a:chExt cx="11400075" cy="3866549"/>
          </a:xfrm>
        </p:grpSpPr>
        <p:sp>
          <p:nvSpPr>
            <p:cNvPr id="204" name="Google Shape;204;g232d0057704_1_74"/>
            <p:cNvSpPr/>
            <p:nvPr/>
          </p:nvSpPr>
          <p:spPr>
            <a:xfrm>
              <a:off x="65904" y="305259"/>
              <a:ext cx="1500600" cy="1500600"/>
            </a:xfrm>
            <a:prstGeom prst="ellipse">
              <a:avLst/>
            </a:prstGeom>
            <a:solidFill>
              <a:srgbClr val="CCD3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g232d0057704_1_74"/>
            <p:cNvSpPr/>
            <p:nvPr/>
          </p:nvSpPr>
          <p:spPr>
            <a:xfrm>
              <a:off x="381006" y="620361"/>
              <a:ext cx="870300" cy="870300"/>
            </a:xfrm>
            <a:prstGeom prst="rect">
              <a:avLst/>
            </a:prstGeom>
            <a:blipFill rotWithShape="1">
              <a:blip r:embed="rId4">
                <a:alphaModFix/>
              </a:blip>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g232d0057704_1_74"/>
            <p:cNvSpPr/>
            <p:nvPr/>
          </p:nvSpPr>
          <p:spPr>
            <a:xfrm>
              <a:off x="1887926" y="305259"/>
              <a:ext cx="3537000" cy="1500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g232d0057704_1_74"/>
            <p:cNvSpPr txBox="1"/>
            <p:nvPr/>
          </p:nvSpPr>
          <p:spPr>
            <a:xfrm>
              <a:off x="1887926" y="305259"/>
              <a:ext cx="3537000" cy="1500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nl-NL" sz="2400" b="0" i="0" u="none" strike="noStrike" cap="none">
                  <a:solidFill>
                    <a:schemeClr val="lt1"/>
                  </a:solidFill>
                  <a:latin typeface="Arial"/>
                  <a:ea typeface="Arial"/>
                  <a:cs typeface="Arial"/>
                  <a:sym typeface="Arial"/>
                </a:rPr>
                <a:t>Video viewing increased:</a:t>
              </a:r>
              <a:endParaRPr/>
            </a:p>
            <a:p>
              <a:pPr marL="0" marR="0" lvl="0" indent="0" algn="l" rtl="0">
                <a:lnSpc>
                  <a:spcPct val="100000"/>
                </a:lnSpc>
                <a:spcBef>
                  <a:spcPts val="840"/>
                </a:spcBef>
                <a:spcAft>
                  <a:spcPts val="0"/>
                </a:spcAft>
                <a:buClr>
                  <a:srgbClr val="000000"/>
                </a:buClr>
                <a:buSzPts val="2400"/>
                <a:buFont typeface="Arial"/>
                <a:buNone/>
              </a:pPr>
              <a:r>
                <a:rPr lang="nl-NL" sz="2400" b="0" i="0" u="none" strike="noStrike" cap="none">
                  <a:solidFill>
                    <a:schemeClr val="dk2"/>
                  </a:solidFill>
                  <a:latin typeface="Arial"/>
                  <a:ea typeface="Arial"/>
                  <a:cs typeface="Arial"/>
                  <a:sym typeface="Arial"/>
                </a:rPr>
                <a:t>two full working days </a:t>
              </a:r>
              <a:r>
                <a:rPr lang="nl-NL" sz="2400" b="0" i="0" u="none" strike="noStrike" cap="none">
                  <a:solidFill>
                    <a:schemeClr val="lt1"/>
                  </a:solidFill>
                  <a:latin typeface="Arial"/>
                  <a:ea typeface="Arial"/>
                  <a:cs typeface="Arial"/>
                  <a:sym typeface="Arial"/>
                </a:rPr>
                <a:t>each week.</a:t>
              </a:r>
              <a:endParaRPr sz="2400" b="0" i="0" u="none" strike="noStrike" cap="none">
                <a:solidFill>
                  <a:schemeClr val="lt1"/>
                </a:solidFill>
                <a:latin typeface="Arial"/>
                <a:ea typeface="Arial"/>
                <a:cs typeface="Arial"/>
                <a:sym typeface="Arial"/>
              </a:endParaRPr>
            </a:p>
          </p:txBody>
        </p:sp>
        <p:sp>
          <p:nvSpPr>
            <p:cNvPr id="208" name="Google Shape;208;g232d0057704_1_74"/>
            <p:cNvSpPr/>
            <p:nvPr/>
          </p:nvSpPr>
          <p:spPr>
            <a:xfrm>
              <a:off x="6028205" y="292399"/>
              <a:ext cx="1500600" cy="1500600"/>
            </a:xfrm>
            <a:prstGeom prst="ellipse">
              <a:avLst/>
            </a:prstGeom>
            <a:solidFill>
              <a:srgbClr val="CCD3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g232d0057704_1_74"/>
            <p:cNvSpPr/>
            <p:nvPr/>
          </p:nvSpPr>
          <p:spPr>
            <a:xfrm>
              <a:off x="6356167" y="620361"/>
              <a:ext cx="870300" cy="870300"/>
            </a:xfrm>
            <a:prstGeom prst="rect">
              <a:avLst/>
            </a:prstGeom>
            <a:blipFill rotWithShape="1">
              <a:blip r:embed="rId5">
                <a:alphaModFix/>
              </a:blip>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g232d0057704_1_74"/>
            <p:cNvSpPr/>
            <p:nvPr/>
          </p:nvSpPr>
          <p:spPr>
            <a:xfrm>
              <a:off x="7863087" y="305259"/>
              <a:ext cx="3537000" cy="1500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g232d0057704_1_74"/>
            <p:cNvSpPr txBox="1"/>
            <p:nvPr/>
          </p:nvSpPr>
          <p:spPr>
            <a:xfrm>
              <a:off x="7863087" y="305259"/>
              <a:ext cx="3537000" cy="1500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nl-NL" sz="2400" b="0" i="0" u="none" strike="noStrike" cap="none">
                  <a:solidFill>
                    <a:schemeClr val="lt1"/>
                  </a:solidFill>
                  <a:latin typeface="Arial"/>
                  <a:ea typeface="Arial"/>
                  <a:cs typeface="Arial"/>
                  <a:sym typeface="Arial"/>
                </a:rPr>
                <a:t>Cisco 2022: </a:t>
              </a:r>
              <a:endParaRPr/>
            </a:p>
            <a:p>
              <a:pPr marL="0" marR="0" lvl="0" indent="0" algn="l" rtl="0">
                <a:lnSpc>
                  <a:spcPct val="100000"/>
                </a:lnSpc>
                <a:spcBef>
                  <a:spcPts val="840"/>
                </a:spcBef>
                <a:spcAft>
                  <a:spcPts val="0"/>
                </a:spcAft>
                <a:buClr>
                  <a:srgbClr val="000000"/>
                </a:buClr>
                <a:buSzPts val="2400"/>
                <a:buFont typeface="Arial"/>
                <a:buNone/>
              </a:pPr>
              <a:r>
                <a:rPr lang="nl-NL" sz="2400" b="0" i="0" u="none" strike="noStrike" cap="none">
                  <a:solidFill>
                    <a:schemeClr val="lt1"/>
                  </a:solidFill>
                  <a:latin typeface="Arial"/>
                  <a:ea typeface="Arial"/>
                  <a:cs typeface="Arial"/>
                  <a:sym typeface="Arial"/>
                </a:rPr>
                <a:t>video share of </a:t>
              </a:r>
              <a:endParaRPr/>
            </a:p>
            <a:p>
              <a:pPr marL="0" marR="0" lvl="0" indent="0" algn="l" rtl="0">
                <a:lnSpc>
                  <a:spcPct val="100000"/>
                </a:lnSpc>
                <a:spcBef>
                  <a:spcPts val="840"/>
                </a:spcBef>
                <a:spcAft>
                  <a:spcPts val="0"/>
                </a:spcAft>
                <a:buClr>
                  <a:srgbClr val="000000"/>
                </a:buClr>
                <a:buSzPts val="2400"/>
                <a:buFont typeface="Arial"/>
                <a:buNone/>
              </a:pPr>
              <a:r>
                <a:rPr lang="nl-NL" sz="2400" b="0" i="0" u="none" strike="noStrike" cap="none">
                  <a:solidFill>
                    <a:schemeClr val="dk2"/>
                  </a:solidFill>
                  <a:latin typeface="Arial"/>
                  <a:ea typeface="Arial"/>
                  <a:cs typeface="Arial"/>
                  <a:sym typeface="Arial"/>
                </a:rPr>
                <a:t>online traffic 82%</a:t>
              </a:r>
              <a:endParaRPr sz="2400" b="0" i="0" u="none" strike="noStrike" cap="none">
                <a:solidFill>
                  <a:schemeClr val="dk2"/>
                </a:solidFill>
                <a:latin typeface="Arial"/>
                <a:ea typeface="Arial"/>
                <a:cs typeface="Arial"/>
                <a:sym typeface="Arial"/>
              </a:endParaRPr>
            </a:p>
          </p:txBody>
        </p:sp>
        <p:sp>
          <p:nvSpPr>
            <p:cNvPr id="212" name="Google Shape;212;g232d0057704_1_74"/>
            <p:cNvSpPr/>
            <p:nvPr/>
          </p:nvSpPr>
          <p:spPr>
            <a:xfrm>
              <a:off x="65904" y="2545451"/>
              <a:ext cx="1500600" cy="1500600"/>
            </a:xfrm>
            <a:prstGeom prst="ellipse">
              <a:avLst/>
            </a:prstGeom>
            <a:solidFill>
              <a:srgbClr val="CCD3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g232d0057704_1_74"/>
            <p:cNvSpPr/>
            <p:nvPr/>
          </p:nvSpPr>
          <p:spPr>
            <a:xfrm>
              <a:off x="381006" y="2860554"/>
              <a:ext cx="870300" cy="870300"/>
            </a:xfrm>
            <a:prstGeom prst="rect">
              <a:avLst/>
            </a:prstGeom>
            <a:blipFill rotWithShape="1">
              <a:blip r:embed="rId6">
                <a:alphaModFix/>
              </a:blip>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g232d0057704_1_74"/>
            <p:cNvSpPr/>
            <p:nvPr/>
          </p:nvSpPr>
          <p:spPr>
            <a:xfrm>
              <a:off x="1887926" y="2545451"/>
              <a:ext cx="3537000" cy="1500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g232d0057704_1_74"/>
            <p:cNvSpPr txBox="1"/>
            <p:nvPr/>
          </p:nvSpPr>
          <p:spPr>
            <a:xfrm>
              <a:off x="1887926" y="2545451"/>
              <a:ext cx="3537000" cy="1500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nl-NL" sz="2400" b="1" i="0" u="none" strike="noStrike" cap="none">
                  <a:solidFill>
                    <a:schemeClr val="dk2"/>
                  </a:solidFill>
                  <a:latin typeface="Arial"/>
                  <a:ea typeface="Arial"/>
                  <a:cs typeface="Arial"/>
                  <a:sym typeface="Arial"/>
                </a:rPr>
                <a:t>2016: </a:t>
              </a:r>
              <a:r>
                <a:rPr lang="nl-NL" sz="2400" b="0" i="0" u="none" strike="noStrike" cap="none">
                  <a:solidFill>
                    <a:schemeClr val="lt1"/>
                  </a:solidFill>
                  <a:latin typeface="Arial"/>
                  <a:ea typeface="Arial"/>
                  <a:cs typeface="Arial"/>
                  <a:sym typeface="Arial"/>
                </a:rPr>
                <a:t>63% of companies used video as marketing tool</a:t>
              </a:r>
              <a:endParaRPr sz="2400" b="0" i="0" u="none" strike="noStrike" cap="none">
                <a:solidFill>
                  <a:schemeClr val="lt1"/>
                </a:solidFill>
                <a:latin typeface="Arial"/>
                <a:ea typeface="Arial"/>
                <a:cs typeface="Arial"/>
                <a:sym typeface="Arial"/>
              </a:endParaRPr>
            </a:p>
          </p:txBody>
        </p:sp>
        <p:sp>
          <p:nvSpPr>
            <p:cNvPr id="216" name="Google Shape;216;g232d0057704_1_74"/>
            <p:cNvSpPr/>
            <p:nvPr/>
          </p:nvSpPr>
          <p:spPr>
            <a:xfrm>
              <a:off x="6041065" y="2545451"/>
              <a:ext cx="1500600" cy="1500600"/>
            </a:xfrm>
            <a:prstGeom prst="ellipse">
              <a:avLst/>
            </a:prstGeom>
            <a:solidFill>
              <a:srgbClr val="CCD3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g232d0057704_1_74"/>
            <p:cNvSpPr/>
            <p:nvPr/>
          </p:nvSpPr>
          <p:spPr>
            <a:xfrm>
              <a:off x="6356167" y="2860554"/>
              <a:ext cx="870300" cy="870300"/>
            </a:xfrm>
            <a:prstGeom prst="rect">
              <a:avLst/>
            </a:prstGeom>
            <a:blipFill rotWithShape="1">
              <a:blip r:embed="rId7">
                <a:alphaModFix/>
              </a:blip>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g232d0057704_1_74"/>
            <p:cNvSpPr/>
            <p:nvPr/>
          </p:nvSpPr>
          <p:spPr>
            <a:xfrm>
              <a:off x="7928979" y="2658348"/>
              <a:ext cx="3537000" cy="1500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g232d0057704_1_74"/>
            <p:cNvSpPr txBox="1"/>
            <p:nvPr/>
          </p:nvSpPr>
          <p:spPr>
            <a:xfrm>
              <a:off x="7928979" y="2658348"/>
              <a:ext cx="3537000" cy="1500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nl-NL" sz="2400" b="1" i="0" u="none" strike="noStrike" cap="none">
                  <a:solidFill>
                    <a:schemeClr val="dk2"/>
                  </a:solidFill>
                  <a:latin typeface="Arial"/>
                  <a:ea typeface="Arial"/>
                  <a:cs typeface="Arial"/>
                  <a:sym typeface="Arial"/>
                </a:rPr>
                <a:t>2021: </a:t>
              </a:r>
              <a:r>
                <a:rPr lang="nl-NL" sz="2400" b="0" i="0" u="none" strike="noStrike" cap="none">
                  <a:solidFill>
                    <a:schemeClr val="lt1"/>
                  </a:solidFill>
                  <a:latin typeface="Arial"/>
                  <a:ea typeface="Arial"/>
                  <a:cs typeface="Arial"/>
                  <a:sym typeface="Arial"/>
                </a:rPr>
                <a:t>86% of companies </a:t>
              </a:r>
              <a:endParaRPr/>
            </a:p>
            <a:p>
              <a:pPr marL="0" marR="0" lvl="0" indent="0" algn="l" rtl="0">
                <a:lnSpc>
                  <a:spcPct val="100000"/>
                </a:lnSpc>
                <a:spcBef>
                  <a:spcPts val="840"/>
                </a:spcBef>
                <a:spcAft>
                  <a:spcPts val="0"/>
                </a:spcAft>
                <a:buClr>
                  <a:srgbClr val="000000"/>
                </a:buClr>
                <a:buSzPts val="2400"/>
                <a:buFont typeface="Arial"/>
                <a:buNone/>
              </a:pPr>
              <a:r>
                <a:rPr lang="nl-NL" sz="2400" b="0" i="0" u="none" strike="noStrike" cap="none">
                  <a:solidFill>
                    <a:schemeClr val="lt1"/>
                  </a:solidFill>
                  <a:latin typeface="Arial"/>
                  <a:ea typeface="Arial"/>
                  <a:cs typeface="Arial"/>
                  <a:sym typeface="Arial"/>
                </a:rPr>
                <a:t>used video as </a:t>
              </a:r>
              <a:endParaRPr/>
            </a:p>
            <a:p>
              <a:pPr marL="0" marR="0" lvl="0" indent="0" algn="l" rtl="0">
                <a:lnSpc>
                  <a:spcPct val="100000"/>
                </a:lnSpc>
                <a:spcBef>
                  <a:spcPts val="840"/>
                </a:spcBef>
                <a:spcAft>
                  <a:spcPts val="0"/>
                </a:spcAft>
                <a:buClr>
                  <a:srgbClr val="000000"/>
                </a:buClr>
                <a:buSzPts val="2400"/>
                <a:buFont typeface="Arial"/>
                <a:buNone/>
              </a:pPr>
              <a:r>
                <a:rPr lang="nl-NL" sz="2400" b="0" i="0" u="none" strike="noStrike" cap="none">
                  <a:solidFill>
                    <a:schemeClr val="lt1"/>
                  </a:solidFill>
                  <a:latin typeface="Arial"/>
                  <a:ea typeface="Arial"/>
                  <a:cs typeface="Arial"/>
                  <a:sym typeface="Arial"/>
                </a:rPr>
                <a:t>marketing tool</a:t>
              </a:r>
              <a:endParaRPr sz="2400" b="0" i="0" u="none" strike="noStrike" cap="none">
                <a:solidFill>
                  <a:schemeClr val="lt1"/>
                </a:solidFill>
                <a:latin typeface="Arial"/>
                <a:ea typeface="Arial"/>
                <a:cs typeface="Arial"/>
                <a:sym typeface="Arial"/>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g24e1d7bd8b8_0_0"/>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r>
              <a:rPr lang="nl-NL"/>
              <a:t>Six Sections:</a:t>
            </a:r>
            <a:endParaRPr/>
          </a:p>
          <a:p>
            <a:pPr marL="457200" lvl="0" indent="-406400" algn="l" rtl="0">
              <a:spcBef>
                <a:spcPts val="1000"/>
              </a:spcBef>
              <a:spcAft>
                <a:spcPts val="0"/>
              </a:spcAft>
              <a:buSzPts val="2800"/>
              <a:buAutoNum type="arabicPeriod"/>
            </a:pPr>
            <a:r>
              <a:rPr lang="nl-NL"/>
              <a:t>Usage</a:t>
            </a:r>
            <a:endParaRPr/>
          </a:p>
          <a:p>
            <a:pPr marL="457200" lvl="0" indent="-406400" algn="l" rtl="0">
              <a:spcBef>
                <a:spcPts val="0"/>
              </a:spcBef>
              <a:spcAft>
                <a:spcPts val="0"/>
              </a:spcAft>
              <a:buSzPts val="2800"/>
              <a:buAutoNum type="arabicPeriod"/>
            </a:pPr>
            <a:r>
              <a:rPr lang="nl-NL"/>
              <a:t>Financials</a:t>
            </a:r>
            <a:endParaRPr/>
          </a:p>
          <a:p>
            <a:pPr marL="457200" lvl="0" indent="-406400" algn="l" rtl="0">
              <a:spcBef>
                <a:spcPts val="0"/>
              </a:spcBef>
              <a:spcAft>
                <a:spcPts val="0"/>
              </a:spcAft>
              <a:buSzPts val="2800"/>
              <a:buAutoNum type="arabicPeriod"/>
            </a:pPr>
            <a:r>
              <a:rPr lang="nl-NL"/>
              <a:t>ROI</a:t>
            </a:r>
            <a:endParaRPr/>
          </a:p>
          <a:p>
            <a:pPr marL="457200" lvl="0" indent="-406400" algn="l" rtl="0">
              <a:spcBef>
                <a:spcPts val="0"/>
              </a:spcBef>
              <a:spcAft>
                <a:spcPts val="0"/>
              </a:spcAft>
              <a:buSzPts val="2800"/>
              <a:buAutoNum type="arabicPeriod"/>
            </a:pPr>
            <a:r>
              <a:rPr lang="nl-NL"/>
              <a:t>End Users</a:t>
            </a:r>
            <a:endParaRPr/>
          </a:p>
          <a:p>
            <a:pPr marL="457200" lvl="0" indent="-406400" algn="l" rtl="0">
              <a:spcBef>
                <a:spcPts val="0"/>
              </a:spcBef>
              <a:spcAft>
                <a:spcPts val="0"/>
              </a:spcAft>
              <a:buSzPts val="2800"/>
              <a:buAutoNum type="arabicPeriod"/>
            </a:pPr>
            <a:r>
              <a:rPr lang="nl-NL"/>
              <a:t>Channels</a:t>
            </a:r>
            <a:endParaRPr/>
          </a:p>
        </p:txBody>
      </p:sp>
      <p:sp>
        <p:nvSpPr>
          <p:cNvPr id="226" name="Google Shape;226;g24e1d7bd8b8_0_0"/>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1000"/>
              </a:spcBef>
              <a:spcAft>
                <a:spcPts val="0"/>
              </a:spcAft>
              <a:buClr>
                <a:schemeClr val="dk1"/>
              </a:buClr>
              <a:buSzPts val="1100"/>
              <a:buFont typeface="Arial"/>
              <a:buNone/>
            </a:pPr>
            <a:r>
              <a:rPr lang="nl-NL" sz="3100"/>
              <a:t>Comprehensive Set of Video Statistics 2023</a:t>
            </a:r>
            <a:endParaRPr sz="3300"/>
          </a:p>
        </p:txBody>
      </p:sp>
      <p:sp>
        <p:nvSpPr>
          <p:cNvPr id="227" name="Google Shape;227;g24e1d7bd8b8_0_0"/>
          <p:cNvSpPr txBox="1"/>
          <p:nvPr/>
        </p:nvSpPr>
        <p:spPr>
          <a:xfrm>
            <a:off x="6398925" y="5761850"/>
            <a:ext cx="4740600" cy="661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nl-NL" sz="1700" b="1"/>
              <a:t>Click here!</a:t>
            </a:r>
            <a:r>
              <a:rPr lang="nl-NL"/>
              <a:t>  </a:t>
            </a:r>
            <a:r>
              <a:rPr lang="nl-NL" u="sng">
                <a:solidFill>
                  <a:schemeClr val="hlink"/>
                </a:solidFill>
                <a:hlinkClick r:id="rId3"/>
              </a:rPr>
              <a:t>https://www.wyzowl.com/video-marketing-statistics/</a:t>
            </a:r>
            <a:r>
              <a:rPr lang="nl-NL"/>
              <a:t> </a:t>
            </a:r>
            <a:endParaRPr/>
          </a:p>
        </p:txBody>
      </p:sp>
      <p:cxnSp>
        <p:nvCxnSpPr>
          <p:cNvPr id="228" name="Google Shape;228;g24e1d7bd8b8_0_0"/>
          <p:cNvCxnSpPr/>
          <p:nvPr/>
        </p:nvCxnSpPr>
        <p:spPr>
          <a:xfrm flipH="1">
            <a:off x="7823150" y="1883150"/>
            <a:ext cx="674400" cy="4122300"/>
          </a:xfrm>
          <a:prstGeom prst="straightConnector1">
            <a:avLst/>
          </a:prstGeom>
          <a:noFill/>
          <a:ln w="76200" cap="flat" cmpd="sng">
            <a:solidFill>
              <a:schemeClr val="dk2"/>
            </a:solidFill>
            <a:prstDash val="solid"/>
            <a:round/>
            <a:headEnd type="none" w="med" len="med"/>
            <a:tailEnd type="triangle" w="med" len="med"/>
          </a:ln>
        </p:spPr>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pic>
        <p:nvPicPr>
          <p:cNvPr id="234" name="Google Shape;234;p2" descr="De leukste dierenliedjes van de afgelopen tijd - .: Maxazine :."/>
          <p:cNvPicPr preferRelativeResize="0"/>
          <p:nvPr/>
        </p:nvPicPr>
        <p:blipFill rotWithShape="1">
          <a:blip r:embed="rId3">
            <a:alphaModFix/>
          </a:blip>
          <a:srcRect/>
          <a:stretch/>
        </p:blipFill>
        <p:spPr>
          <a:xfrm>
            <a:off x="0" y="3031444"/>
            <a:ext cx="12192001" cy="3507016"/>
          </a:xfrm>
          <a:prstGeom prst="rect">
            <a:avLst/>
          </a:prstGeom>
          <a:noFill/>
          <a:ln>
            <a:noFill/>
          </a:ln>
        </p:spPr>
      </p:pic>
      <p:sp>
        <p:nvSpPr>
          <p:cNvPr id="235" name="Google Shape;235;p2"/>
          <p:cNvSpPr txBox="1"/>
          <p:nvPr/>
        </p:nvSpPr>
        <p:spPr>
          <a:xfrm>
            <a:off x="3860279" y="1468468"/>
            <a:ext cx="7090034" cy="212365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of marketers say </a:t>
            </a:r>
            <a:endParaRPr sz="1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their videos perform better with music</a:t>
            </a:r>
            <a:endParaRPr sz="4400" b="0" i="0" u="none" strike="noStrike" cap="none">
              <a:solidFill>
                <a:srgbClr val="161249"/>
              </a:solidFill>
              <a:latin typeface="Arial"/>
              <a:ea typeface="Arial"/>
              <a:cs typeface="Arial"/>
              <a:sym typeface="Arial"/>
            </a:endParaRPr>
          </a:p>
        </p:txBody>
      </p:sp>
      <p:sp>
        <p:nvSpPr>
          <p:cNvPr id="236" name="Google Shape;236;p2"/>
          <p:cNvSpPr/>
          <p:nvPr/>
        </p:nvSpPr>
        <p:spPr>
          <a:xfrm>
            <a:off x="1551219" y="1330377"/>
            <a:ext cx="2113614" cy="2098623"/>
          </a:xfrm>
          <a:prstGeom prst="ellipse">
            <a:avLst/>
          </a:prstGeom>
          <a:solidFill>
            <a:srgbClr val="55D2E3"/>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nl-NL" sz="5400" b="1" i="0" u="none" strike="noStrike" cap="none">
                <a:solidFill>
                  <a:schemeClr val="lt1"/>
                </a:solidFill>
                <a:latin typeface="Calibri"/>
                <a:ea typeface="Calibri"/>
                <a:cs typeface="Calibri"/>
                <a:sym typeface="Calibri"/>
              </a:rPr>
              <a:t>81%</a:t>
            </a:r>
            <a:endParaRPr sz="1400" b="0" i="0" u="none" strike="noStrike" cap="none">
              <a:solidFill>
                <a:srgbClr val="000000"/>
              </a:solidFill>
              <a:latin typeface="Arial"/>
              <a:ea typeface="Arial"/>
              <a:cs typeface="Arial"/>
              <a:sym typeface="Arial"/>
            </a:endParaRPr>
          </a:p>
        </p:txBody>
      </p:sp>
      <p:pic>
        <p:nvPicPr>
          <p:cNvPr id="237" name="Google Shape;237;p2"/>
          <p:cNvPicPr preferRelativeResize="0"/>
          <p:nvPr/>
        </p:nvPicPr>
        <p:blipFill rotWithShape="1">
          <a:blip r:embed="rId4">
            <a:alphaModFix/>
          </a:blip>
          <a:srcRect l="3024" r="3023"/>
          <a:stretch/>
        </p:blipFill>
        <p:spPr>
          <a:xfrm>
            <a:off x="246373" y="6019924"/>
            <a:ext cx="2342197" cy="51853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pic>
        <p:nvPicPr>
          <p:cNvPr id="243" name="Google Shape;243;p3" descr="Retromicrofoon"/>
          <p:cNvPicPr preferRelativeResize="0"/>
          <p:nvPr/>
        </p:nvPicPr>
        <p:blipFill rotWithShape="1">
          <a:blip r:embed="rId3">
            <a:alphaModFix/>
          </a:blip>
          <a:srcRect/>
          <a:stretch/>
        </p:blipFill>
        <p:spPr>
          <a:xfrm>
            <a:off x="9039068" y="1658869"/>
            <a:ext cx="2008684" cy="3013026"/>
          </a:xfrm>
          <a:prstGeom prst="rect">
            <a:avLst/>
          </a:prstGeom>
          <a:noFill/>
          <a:ln>
            <a:noFill/>
          </a:ln>
        </p:spPr>
      </p:pic>
      <p:sp>
        <p:nvSpPr>
          <p:cNvPr id="244" name="Google Shape;244;p3"/>
          <p:cNvSpPr txBox="1"/>
          <p:nvPr/>
        </p:nvSpPr>
        <p:spPr>
          <a:xfrm>
            <a:off x="4067487" y="1871128"/>
            <a:ext cx="4057026" cy="34778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nl-NL" sz="4400" b="0" i="0" u="none" strike="noStrike" cap="none">
                <a:solidFill>
                  <a:srgbClr val="161249"/>
                </a:solidFill>
                <a:latin typeface="Arial"/>
                <a:ea typeface="Arial"/>
                <a:cs typeface="Arial"/>
                <a:sym typeface="Arial"/>
              </a:rPr>
              <a:t>of marketers say their videos perform better with a voice over</a:t>
            </a:r>
            <a:endParaRPr sz="4400" b="0" i="0" u="none" strike="noStrike" cap="none">
              <a:solidFill>
                <a:srgbClr val="161249"/>
              </a:solidFill>
              <a:latin typeface="Arial"/>
              <a:ea typeface="Arial"/>
              <a:cs typeface="Arial"/>
              <a:sym typeface="Arial"/>
            </a:endParaRPr>
          </a:p>
        </p:txBody>
      </p:sp>
      <p:sp>
        <p:nvSpPr>
          <p:cNvPr id="245" name="Google Shape;245;p3"/>
          <p:cNvSpPr/>
          <p:nvPr/>
        </p:nvSpPr>
        <p:spPr>
          <a:xfrm>
            <a:off x="1541491" y="2222201"/>
            <a:ext cx="2113614" cy="2098623"/>
          </a:xfrm>
          <a:prstGeom prst="ellipse">
            <a:avLst/>
          </a:prstGeom>
          <a:solidFill>
            <a:srgbClr val="55D2E3"/>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nl-NL" sz="5400" b="1" i="0" u="none" strike="noStrike" cap="none">
                <a:solidFill>
                  <a:schemeClr val="lt1"/>
                </a:solidFill>
                <a:latin typeface="Calibri"/>
                <a:ea typeface="Calibri"/>
                <a:cs typeface="Calibri"/>
                <a:sym typeface="Calibri"/>
              </a:rPr>
              <a:t>66%</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4"/>
          <p:cNvSpPr txBox="1"/>
          <p:nvPr/>
        </p:nvSpPr>
        <p:spPr>
          <a:xfrm>
            <a:off x="2760845" y="2518257"/>
            <a:ext cx="7090034" cy="212365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of marketers say </a:t>
            </a:r>
            <a:endParaRPr sz="4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their videos perform </a:t>
            </a:r>
            <a:endParaRPr sz="4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better with captions</a:t>
            </a:r>
            <a:endParaRPr sz="4400" b="0" i="0" u="none" strike="noStrike" cap="none">
              <a:solidFill>
                <a:srgbClr val="161249"/>
              </a:solidFill>
              <a:latin typeface="Arial"/>
              <a:ea typeface="Arial"/>
              <a:cs typeface="Arial"/>
              <a:sym typeface="Arial"/>
            </a:endParaRPr>
          </a:p>
        </p:txBody>
      </p:sp>
      <p:sp>
        <p:nvSpPr>
          <p:cNvPr id="252" name="Google Shape;252;p4"/>
          <p:cNvSpPr/>
          <p:nvPr/>
        </p:nvSpPr>
        <p:spPr>
          <a:xfrm>
            <a:off x="1541491" y="2222201"/>
            <a:ext cx="2113614" cy="2098623"/>
          </a:xfrm>
          <a:prstGeom prst="ellipse">
            <a:avLst/>
          </a:prstGeom>
          <a:solidFill>
            <a:srgbClr val="55D2E3"/>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nl-NL" sz="5400" b="1" i="0" u="none" strike="noStrike" cap="none">
                <a:solidFill>
                  <a:schemeClr val="lt1"/>
                </a:solidFill>
                <a:latin typeface="Calibri"/>
                <a:ea typeface="Calibri"/>
                <a:cs typeface="Calibri"/>
                <a:sym typeface="Calibri"/>
              </a:rPr>
              <a:t>64%</a:t>
            </a:r>
            <a:endParaRPr sz="1400" b="0" i="0" u="none" strike="noStrike" cap="none">
              <a:solidFill>
                <a:srgbClr val="000000"/>
              </a:solidFill>
              <a:latin typeface="Arial"/>
              <a:ea typeface="Arial"/>
              <a:cs typeface="Arial"/>
              <a:sym typeface="Arial"/>
            </a:endParaRPr>
          </a:p>
        </p:txBody>
      </p:sp>
      <p:pic>
        <p:nvPicPr>
          <p:cNvPr id="253" name="Google Shape;253;p4" descr="Most downloaded Instagram Captions App (+more creator tools)"/>
          <p:cNvPicPr preferRelativeResize="0"/>
          <p:nvPr/>
        </p:nvPicPr>
        <p:blipFill rotWithShape="1">
          <a:blip r:embed="rId3">
            <a:alphaModFix/>
          </a:blip>
          <a:srcRect/>
          <a:stretch/>
        </p:blipFill>
        <p:spPr>
          <a:xfrm>
            <a:off x="9056401" y="2311400"/>
            <a:ext cx="2235200" cy="22352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5"/>
          <p:cNvSpPr txBox="1"/>
          <p:nvPr/>
        </p:nvSpPr>
        <p:spPr>
          <a:xfrm>
            <a:off x="3035820" y="2367171"/>
            <a:ext cx="7090034" cy="212365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nl-NL" sz="4400" b="0" i="0" u="none" strike="noStrike" cap="none">
                <a:solidFill>
                  <a:srgbClr val="161249"/>
                </a:solidFill>
                <a:latin typeface="Arial"/>
                <a:ea typeface="Arial"/>
                <a:cs typeface="Arial"/>
                <a:sym typeface="Arial"/>
              </a:rPr>
              <a:t>of marketers say </a:t>
            </a:r>
            <a:endParaRPr sz="4400" b="0" i="0" u="none" strike="noStrike" cap="none">
              <a:solidFill>
                <a:srgbClr val="161249"/>
              </a:solidFill>
              <a:latin typeface="Arial"/>
              <a:ea typeface="Arial"/>
              <a:cs typeface="Arial"/>
              <a:sym typeface="Arial"/>
            </a:endParaRPr>
          </a:p>
          <a:p>
            <a:pPr marL="0" marR="0" lvl="0" indent="0" algn="ctr" rtl="0">
              <a:spcBef>
                <a:spcPts val="0"/>
              </a:spcBef>
              <a:spcAft>
                <a:spcPts val="0"/>
              </a:spcAft>
              <a:buNone/>
            </a:pPr>
            <a:r>
              <a:rPr lang="nl-NL" sz="4400" b="0" i="0" u="none" strike="noStrike" cap="none">
                <a:solidFill>
                  <a:srgbClr val="161249"/>
                </a:solidFill>
                <a:latin typeface="Arial"/>
                <a:ea typeface="Arial"/>
                <a:cs typeface="Arial"/>
                <a:sym typeface="Arial"/>
              </a:rPr>
              <a:t>their videos perform </a:t>
            </a:r>
            <a:endParaRPr sz="4400" b="0" i="0" u="none" strike="noStrike" cap="none">
              <a:solidFill>
                <a:srgbClr val="161249"/>
              </a:solidFill>
              <a:latin typeface="Arial"/>
              <a:ea typeface="Arial"/>
              <a:cs typeface="Arial"/>
              <a:sym typeface="Arial"/>
            </a:endParaRPr>
          </a:p>
          <a:p>
            <a:pPr marL="0" marR="0" lvl="0" indent="0" algn="ctr" rtl="0">
              <a:spcBef>
                <a:spcPts val="0"/>
              </a:spcBef>
              <a:spcAft>
                <a:spcPts val="0"/>
              </a:spcAft>
              <a:buNone/>
            </a:pPr>
            <a:r>
              <a:rPr lang="nl-NL" sz="4400" b="0" i="0" u="none" strike="noStrike" cap="none">
                <a:solidFill>
                  <a:srgbClr val="161249"/>
                </a:solidFill>
                <a:latin typeface="Arial"/>
                <a:ea typeface="Arial"/>
                <a:cs typeface="Arial"/>
                <a:sym typeface="Arial"/>
              </a:rPr>
              <a:t>better with less text</a:t>
            </a:r>
            <a:endParaRPr sz="4400" b="0" i="0" u="none" strike="noStrike" cap="none">
              <a:solidFill>
                <a:srgbClr val="161249"/>
              </a:solidFill>
              <a:latin typeface="Arial"/>
              <a:ea typeface="Arial"/>
              <a:cs typeface="Arial"/>
              <a:sym typeface="Arial"/>
            </a:endParaRPr>
          </a:p>
        </p:txBody>
      </p:sp>
      <p:sp>
        <p:nvSpPr>
          <p:cNvPr id="260" name="Google Shape;260;p5"/>
          <p:cNvSpPr/>
          <p:nvPr/>
        </p:nvSpPr>
        <p:spPr>
          <a:xfrm>
            <a:off x="1541491" y="2222201"/>
            <a:ext cx="2113614" cy="2098623"/>
          </a:xfrm>
          <a:prstGeom prst="ellipse">
            <a:avLst/>
          </a:prstGeom>
          <a:solidFill>
            <a:srgbClr val="FFFFFF"/>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nl-NL" sz="5400" b="1" i="0" u="none" strike="noStrike" cap="none">
                <a:solidFill>
                  <a:schemeClr val="lt1"/>
                </a:solidFill>
                <a:latin typeface="Calibri"/>
                <a:ea typeface="Calibri"/>
                <a:cs typeface="Calibri"/>
                <a:sym typeface="Calibri"/>
              </a:rPr>
              <a:t>78%</a:t>
            </a:r>
            <a:endParaRPr sz="1400" b="0" i="0" u="none" strike="noStrike" cap="none">
              <a:solidFill>
                <a:srgbClr val="000000"/>
              </a:solidFill>
              <a:latin typeface="Arial"/>
              <a:ea typeface="Arial"/>
              <a:cs typeface="Arial"/>
              <a:sym typeface="Arial"/>
            </a:endParaRPr>
          </a:p>
        </p:txBody>
      </p:sp>
      <p:pic>
        <p:nvPicPr>
          <p:cNvPr id="261" name="Google Shape;261;p5" descr="Typotheque: Greta Text font family"/>
          <p:cNvPicPr preferRelativeResize="0"/>
          <p:nvPr/>
        </p:nvPicPr>
        <p:blipFill rotWithShape="1">
          <a:blip r:embed="rId3">
            <a:alphaModFix/>
          </a:blip>
          <a:srcRect/>
          <a:stretch/>
        </p:blipFill>
        <p:spPr>
          <a:xfrm>
            <a:off x="8422284" y="2197933"/>
            <a:ext cx="4456450" cy="178258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6"/>
          <p:cNvSpPr txBox="1"/>
          <p:nvPr/>
        </p:nvSpPr>
        <p:spPr>
          <a:xfrm>
            <a:off x="3655105" y="2028616"/>
            <a:ext cx="7090034" cy="28007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of marketers say </a:t>
            </a:r>
            <a:endParaRPr sz="4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it is either “very important </a:t>
            </a:r>
            <a:endParaRPr sz="4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or “extremely important” </a:t>
            </a:r>
            <a:endParaRPr sz="4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to show diversity in videos</a:t>
            </a:r>
            <a:endParaRPr sz="4400" b="0" i="0" u="none" strike="noStrike" cap="none">
              <a:solidFill>
                <a:srgbClr val="161249"/>
              </a:solidFill>
              <a:latin typeface="Arial"/>
              <a:ea typeface="Arial"/>
              <a:cs typeface="Arial"/>
              <a:sym typeface="Arial"/>
            </a:endParaRPr>
          </a:p>
        </p:txBody>
      </p:sp>
      <p:sp>
        <p:nvSpPr>
          <p:cNvPr id="268" name="Google Shape;268;p6"/>
          <p:cNvSpPr/>
          <p:nvPr/>
        </p:nvSpPr>
        <p:spPr>
          <a:xfrm>
            <a:off x="1541491" y="2222201"/>
            <a:ext cx="2113614" cy="2098623"/>
          </a:xfrm>
          <a:prstGeom prst="ellipse">
            <a:avLst/>
          </a:prstGeom>
          <a:solidFill>
            <a:srgbClr val="55D2E3"/>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nl-NL" sz="5400" b="1" i="0" u="none" strike="noStrike" cap="none">
                <a:solidFill>
                  <a:schemeClr val="lt1"/>
                </a:solidFill>
                <a:latin typeface="Calibri"/>
                <a:ea typeface="Calibri"/>
                <a:cs typeface="Calibri"/>
                <a:sym typeface="Calibri"/>
              </a:rPr>
              <a:t>65%</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g232d0057704_1_404"/>
          <p:cNvSpPr txBox="1">
            <a:spLocks noGrp="1"/>
          </p:cNvSpPr>
          <p:nvPr>
            <p:ph type="ctrTitle"/>
          </p:nvPr>
        </p:nvSpPr>
        <p:spPr>
          <a:xfrm>
            <a:off x="1459300" y="1631863"/>
            <a:ext cx="9144000" cy="23877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nl-NL"/>
              <a:t>2. Trends in Video Content</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Google Shape;279;g1d5657342ab_0_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161249"/>
              </a:buClr>
              <a:buSzPts val="1800"/>
              <a:buFont typeface="Arial"/>
              <a:buNone/>
            </a:pPr>
            <a:r>
              <a:rPr lang="nl-NL"/>
              <a:t>Videotrends </a:t>
            </a:r>
            <a:r>
              <a:rPr lang="nl-NL">
                <a:solidFill>
                  <a:srgbClr val="F39200"/>
                </a:solidFill>
              </a:rPr>
              <a:t>2023</a:t>
            </a:r>
            <a:endParaRPr>
              <a:solidFill>
                <a:srgbClr val="F39200"/>
              </a:solidFill>
            </a:endParaRPr>
          </a:p>
        </p:txBody>
      </p:sp>
      <p:sp>
        <p:nvSpPr>
          <p:cNvPr id="280" name="Google Shape;280;g1d5657342ab_0_0"/>
          <p:cNvSpPr txBox="1">
            <a:spLocks noGrp="1"/>
          </p:cNvSpPr>
          <p:nvPr>
            <p:ph type="body" idx="1"/>
          </p:nvPr>
        </p:nvSpPr>
        <p:spPr>
          <a:xfrm>
            <a:off x="838200" y="1690688"/>
            <a:ext cx="10515600" cy="3874531"/>
          </a:xfrm>
          <a:prstGeom prst="rect">
            <a:avLst/>
          </a:prstGeom>
          <a:noFill/>
          <a:ln>
            <a:noFill/>
          </a:ln>
        </p:spPr>
        <p:txBody>
          <a:bodyPr spcFirstLastPara="1" wrap="square" lIns="91425" tIns="45700" rIns="91425" bIns="45700" anchor="t" anchorCtr="0">
            <a:normAutofit/>
          </a:bodyPr>
          <a:lstStyle/>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The video market continues to grow – how to stand out from the competition? </a:t>
            </a:r>
            <a:endParaRPr sz="1800">
              <a:latin typeface="Arial"/>
              <a:ea typeface="Arial"/>
              <a:cs typeface="Arial"/>
              <a:sym typeface="Arial"/>
            </a:endParaRPr>
          </a:p>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Short videos booming! Now latest the time to take over Reels/Shorts/Tiktok. Majority of people prefer short videos over written content when learning about a new product.</a:t>
            </a:r>
            <a:endParaRPr sz="3200"/>
          </a:p>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Videos play an ever more important role in purchase decisions</a:t>
            </a:r>
            <a:endParaRPr sz="3200"/>
          </a:p>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Search optimized videos</a:t>
            </a:r>
            <a:endParaRPr sz="1800">
              <a:latin typeface="Arial"/>
              <a:ea typeface="Arial"/>
              <a:cs typeface="Arial"/>
              <a:sym typeface="Arial"/>
            </a:endParaRPr>
          </a:p>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Influencers to help conquer social media platforms </a:t>
            </a:r>
            <a:endParaRPr sz="1800">
              <a:latin typeface="Arial"/>
              <a:ea typeface="Arial"/>
              <a:cs typeface="Arial"/>
              <a:sym typeface="Arial"/>
            </a:endParaRPr>
          </a:p>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More ad formats = more complexity of video marketing </a:t>
            </a:r>
            <a:endParaRPr sz="3200"/>
          </a:p>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Understanding storytelling in the digital environment is more important than ever</a:t>
            </a:r>
            <a:endParaRPr sz="1800">
              <a:latin typeface="Arial"/>
              <a:ea typeface="Arial"/>
              <a:cs typeface="Arial"/>
              <a:sym typeface="Arial"/>
            </a:endParaRPr>
          </a:p>
          <a:p>
            <a:pPr marL="0" lvl="0" indent="0" algn="l" rtl="0">
              <a:lnSpc>
                <a:spcPct val="90000"/>
              </a:lnSpc>
              <a:spcBef>
                <a:spcPts val="1000"/>
              </a:spcBef>
              <a:spcAft>
                <a:spcPts val="0"/>
              </a:spcAft>
              <a:buClr>
                <a:srgbClr val="161249"/>
              </a:buClr>
              <a:buSzPts val="1800"/>
              <a:buNone/>
            </a:pPr>
            <a:endParaRPr sz="2900"/>
          </a:p>
        </p:txBody>
      </p:sp>
      <p:sp>
        <p:nvSpPr>
          <p:cNvPr id="281" name="Google Shape;281;g1d5657342ab_0_0"/>
          <p:cNvSpPr txBox="1"/>
          <p:nvPr/>
        </p:nvSpPr>
        <p:spPr>
          <a:xfrm>
            <a:off x="838200" y="5438546"/>
            <a:ext cx="935355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nl-NL" sz="1400" b="0" i="0" u="none" strike="noStrike" cap="none">
                <a:solidFill>
                  <a:srgbClr val="161249"/>
                </a:solidFill>
                <a:latin typeface="Arial"/>
                <a:ea typeface="Arial"/>
                <a:cs typeface="Arial"/>
                <a:sym typeface="Arial"/>
              </a:rPr>
              <a:t>Source: </a:t>
            </a:r>
            <a:r>
              <a:rPr lang="nl-NL" sz="1400" b="0" i="0" u="sng" strike="noStrike" cap="none">
                <a:solidFill>
                  <a:schemeClr val="hlink"/>
                </a:solidFill>
                <a:latin typeface="Arial"/>
                <a:ea typeface="Arial"/>
                <a:cs typeface="Arial"/>
                <a:sym typeface="Arial"/>
                <a:hlinkClick r:id="rId3"/>
              </a:rPr>
              <a:t>https://www.videolle.fi/en/</a:t>
            </a:r>
            <a:r>
              <a:rPr lang="nl-NL" sz="1400" b="0" i="0" u="none" strike="noStrike" cap="none">
                <a:solidFill>
                  <a:srgbClr val="000000"/>
                </a:solidFill>
                <a:latin typeface="Arial"/>
                <a:ea typeface="Arial"/>
                <a:cs typeface="Arial"/>
                <a:sym typeface="Arial"/>
              </a:rPr>
              <a:t> </a:t>
            </a:r>
            <a:r>
              <a:rPr lang="nl-NL" sz="1400" b="0" i="0" u="none" strike="noStrike" cap="none">
                <a:solidFill>
                  <a:srgbClr val="161249"/>
                </a:solidFill>
                <a:latin typeface="Arial"/>
                <a:ea typeface="Arial"/>
                <a:cs typeface="Arial"/>
                <a:sym typeface="Arial"/>
              </a:rPr>
              <a:t>(these trends were picked in a webinar in Nov 2022. In Finnish only.), </a:t>
            </a: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400"/>
              <a:buFont typeface="Arial"/>
              <a:buNone/>
            </a:pPr>
            <a:r>
              <a:rPr lang="nl-NL" sz="14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https://financesonline.com/video-marketing-trends/</a:t>
            </a: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g232d0057704_1_483"/>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nl-NL"/>
              <a:t>3. Essentials of a Successful Video Strategy</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26"/>
          <p:cNvSpPr/>
          <p:nvPr/>
        </p:nvSpPr>
        <p:spPr>
          <a:xfrm>
            <a:off x="2561312" y="1314953"/>
            <a:ext cx="6331200" cy="1092600"/>
          </a:xfrm>
          <a:prstGeom prst="roundRect">
            <a:avLst>
              <a:gd name="adj" fmla="val 16667"/>
            </a:avLst>
          </a:prstGeom>
          <a:no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92" name="Google Shape;292;p26"/>
          <p:cNvSpPr/>
          <p:nvPr/>
        </p:nvSpPr>
        <p:spPr>
          <a:xfrm>
            <a:off x="2700882" y="2715490"/>
            <a:ext cx="5943600" cy="1012500"/>
          </a:xfrm>
          <a:prstGeom prst="roundRect">
            <a:avLst>
              <a:gd name="adj" fmla="val 16667"/>
            </a:avLst>
          </a:prstGeom>
          <a:no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93" name="Google Shape;293;p26"/>
          <p:cNvSpPr/>
          <p:nvPr/>
        </p:nvSpPr>
        <p:spPr>
          <a:xfrm>
            <a:off x="2851632" y="3945445"/>
            <a:ext cx="5664600" cy="839400"/>
          </a:xfrm>
          <a:prstGeom prst="roundRect">
            <a:avLst>
              <a:gd name="adj" fmla="val 16667"/>
            </a:avLst>
          </a:prstGeom>
          <a:solidFill>
            <a:srgbClr val="55D2E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94" name="Google Shape;294;p26"/>
          <p:cNvSpPr/>
          <p:nvPr/>
        </p:nvSpPr>
        <p:spPr>
          <a:xfrm>
            <a:off x="4228397" y="4990949"/>
            <a:ext cx="2993700" cy="769800"/>
          </a:xfrm>
          <a:prstGeom prst="roundRect">
            <a:avLst>
              <a:gd name="adj" fmla="val 16667"/>
            </a:avLst>
          </a:prstGeom>
          <a:solidFill>
            <a:srgbClr val="F39200"/>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95" name="Google Shape;295;p26"/>
          <p:cNvSpPr/>
          <p:nvPr/>
        </p:nvSpPr>
        <p:spPr>
          <a:xfrm>
            <a:off x="743518" y="4968409"/>
            <a:ext cx="2924700" cy="769800"/>
          </a:xfrm>
          <a:prstGeom prst="roundRect">
            <a:avLst>
              <a:gd name="adj" fmla="val 16667"/>
            </a:avLst>
          </a:prstGeom>
          <a:solidFill>
            <a:srgbClr val="55D2E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96" name="Google Shape;296;p26"/>
          <p:cNvSpPr txBox="1"/>
          <p:nvPr/>
        </p:nvSpPr>
        <p:spPr>
          <a:xfrm>
            <a:off x="4689747" y="1665214"/>
            <a:ext cx="18135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nl-NL" sz="1800" b="0" i="0" u="none" strike="noStrike" cap="none">
                <a:solidFill>
                  <a:schemeClr val="dk1"/>
                </a:solidFill>
                <a:latin typeface="Calibri"/>
                <a:ea typeface="Calibri"/>
                <a:cs typeface="Calibri"/>
                <a:sym typeface="Calibri"/>
              </a:rPr>
              <a:t>Business Strategy</a:t>
            </a:r>
            <a:endParaRPr sz="1800" b="0" i="0" u="none" strike="noStrike" cap="none">
              <a:solidFill>
                <a:schemeClr val="dk1"/>
              </a:solidFill>
              <a:latin typeface="Calibri"/>
              <a:ea typeface="Calibri"/>
              <a:cs typeface="Calibri"/>
              <a:sym typeface="Calibri"/>
            </a:endParaRPr>
          </a:p>
        </p:txBody>
      </p:sp>
      <p:sp>
        <p:nvSpPr>
          <p:cNvPr id="297" name="Google Shape;297;p26"/>
          <p:cNvSpPr txBox="1"/>
          <p:nvPr/>
        </p:nvSpPr>
        <p:spPr>
          <a:xfrm>
            <a:off x="4586697" y="3037090"/>
            <a:ext cx="20196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nl-NL" sz="1800" b="0" i="0" u="none" strike="noStrike" cap="none">
                <a:solidFill>
                  <a:schemeClr val="dk1"/>
                </a:solidFill>
                <a:latin typeface="Calibri"/>
                <a:ea typeface="Calibri"/>
                <a:cs typeface="Calibri"/>
                <a:sym typeface="Calibri"/>
              </a:rPr>
              <a:t>Marketing Strategy</a:t>
            </a:r>
            <a:endParaRPr sz="1800" b="0" i="0" u="none" strike="noStrike" cap="none">
              <a:solidFill>
                <a:schemeClr val="dk1"/>
              </a:solidFill>
              <a:latin typeface="Calibri"/>
              <a:ea typeface="Calibri"/>
              <a:cs typeface="Calibri"/>
              <a:sym typeface="Calibri"/>
            </a:endParaRPr>
          </a:p>
        </p:txBody>
      </p:sp>
      <p:sp>
        <p:nvSpPr>
          <p:cNvPr id="298" name="Google Shape;298;p26"/>
          <p:cNvSpPr txBox="1"/>
          <p:nvPr/>
        </p:nvSpPr>
        <p:spPr>
          <a:xfrm>
            <a:off x="3572447" y="4073032"/>
            <a:ext cx="43056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nl-NL" sz="2800" b="0" i="0" u="none" strike="noStrike" cap="none">
                <a:solidFill>
                  <a:schemeClr val="dk1"/>
                </a:solidFill>
                <a:latin typeface="Calibri"/>
                <a:ea typeface="Calibri"/>
                <a:cs typeface="Calibri"/>
                <a:sym typeface="Calibri"/>
              </a:rPr>
              <a:t>Content Marketing Strategy</a:t>
            </a:r>
            <a:endParaRPr sz="2800" b="0" i="0" u="none" strike="noStrike" cap="none">
              <a:solidFill>
                <a:schemeClr val="dk1"/>
              </a:solidFill>
              <a:latin typeface="Calibri"/>
              <a:ea typeface="Calibri"/>
              <a:cs typeface="Calibri"/>
              <a:sym typeface="Calibri"/>
            </a:endParaRPr>
          </a:p>
        </p:txBody>
      </p:sp>
      <p:sp>
        <p:nvSpPr>
          <p:cNvPr id="299" name="Google Shape;299;p26"/>
          <p:cNvSpPr txBox="1"/>
          <p:nvPr/>
        </p:nvSpPr>
        <p:spPr>
          <a:xfrm>
            <a:off x="1105918" y="5168659"/>
            <a:ext cx="21999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nl-NL" sz="1800" b="0" i="0" u="none" strike="noStrike" cap="none">
                <a:solidFill>
                  <a:schemeClr val="dk1"/>
                </a:solidFill>
                <a:latin typeface="Calibri"/>
                <a:ea typeface="Calibri"/>
                <a:cs typeface="Calibri"/>
                <a:sym typeface="Calibri"/>
              </a:rPr>
              <a:t>Social Media Strategy</a:t>
            </a:r>
            <a:endParaRPr sz="1800" b="0" i="0" u="none" strike="noStrike" cap="none">
              <a:solidFill>
                <a:schemeClr val="dk1"/>
              </a:solidFill>
              <a:latin typeface="Calibri"/>
              <a:ea typeface="Calibri"/>
              <a:cs typeface="Calibri"/>
              <a:sym typeface="Calibri"/>
            </a:endParaRPr>
          </a:p>
        </p:txBody>
      </p:sp>
      <p:sp>
        <p:nvSpPr>
          <p:cNvPr id="300" name="Google Shape;300;p26"/>
          <p:cNvSpPr txBox="1"/>
          <p:nvPr/>
        </p:nvSpPr>
        <p:spPr>
          <a:xfrm>
            <a:off x="4543718" y="5168659"/>
            <a:ext cx="2425794" cy="4616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nl-NL" sz="2400" b="1" i="0" u="none" strike="noStrike" cap="none">
                <a:solidFill>
                  <a:schemeClr val="dk1"/>
                </a:solidFill>
                <a:latin typeface="Calibri"/>
                <a:ea typeface="Calibri"/>
                <a:cs typeface="Calibri"/>
                <a:sym typeface="Calibri"/>
              </a:rPr>
              <a:t>Video Strategy</a:t>
            </a:r>
            <a:endParaRPr sz="2400" b="1" i="0" u="none" strike="noStrike" cap="none">
              <a:solidFill>
                <a:schemeClr val="dk1"/>
              </a:solidFill>
              <a:latin typeface="Calibri"/>
              <a:ea typeface="Calibri"/>
              <a:cs typeface="Calibri"/>
              <a:sym typeface="Calibri"/>
            </a:endParaRPr>
          </a:p>
        </p:txBody>
      </p:sp>
      <p:sp>
        <p:nvSpPr>
          <p:cNvPr id="301" name="Google Shape;301;p26"/>
          <p:cNvSpPr/>
          <p:nvPr/>
        </p:nvSpPr>
        <p:spPr>
          <a:xfrm>
            <a:off x="7769762" y="5018082"/>
            <a:ext cx="2774100" cy="769800"/>
          </a:xfrm>
          <a:prstGeom prst="roundRect">
            <a:avLst>
              <a:gd name="adj" fmla="val 16667"/>
            </a:avLst>
          </a:prstGeom>
          <a:solidFill>
            <a:srgbClr val="55D2E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02" name="Google Shape;302;p26"/>
          <p:cNvSpPr txBox="1"/>
          <p:nvPr/>
        </p:nvSpPr>
        <p:spPr>
          <a:xfrm>
            <a:off x="8892512" y="5168659"/>
            <a:ext cx="5286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nl-NL" sz="1800" b="0" i="0" u="none" strike="noStrike" cap="none">
                <a:solidFill>
                  <a:schemeClr val="dk1"/>
                </a:solidFill>
                <a:latin typeface="Calibri"/>
                <a:ea typeface="Calibri"/>
                <a:cs typeface="Calibri"/>
                <a:sym typeface="Calibri"/>
              </a:rPr>
              <a:t>etc.</a:t>
            </a:r>
            <a:endParaRPr sz="1400" b="0" i="0" u="none" strike="noStrike" cap="none">
              <a:solidFill>
                <a:srgbClr val="000000"/>
              </a:solidFill>
              <a:latin typeface="Arial"/>
              <a:ea typeface="Arial"/>
              <a:cs typeface="Arial"/>
              <a:sym typeface="Arial"/>
            </a:endParaRPr>
          </a:p>
        </p:txBody>
      </p:sp>
      <p:sp>
        <p:nvSpPr>
          <p:cNvPr id="303" name="Google Shape;303;p26"/>
          <p:cNvSpPr txBox="1"/>
          <p:nvPr/>
        </p:nvSpPr>
        <p:spPr>
          <a:xfrm>
            <a:off x="233271" y="104169"/>
            <a:ext cx="10983951" cy="107717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161249"/>
              </a:buClr>
              <a:buSzPts val="3200"/>
              <a:buFont typeface="Arial"/>
              <a:buNone/>
            </a:pPr>
            <a:r>
              <a:rPr lang="nl-NL" sz="3200" b="1" i="0" u="none" strike="noStrike" cap="none">
                <a:solidFill>
                  <a:srgbClr val="161249"/>
                </a:solidFill>
                <a:latin typeface="Arial"/>
                <a:ea typeface="Arial"/>
                <a:cs typeface="Arial"/>
                <a:sym typeface="Arial"/>
              </a:rPr>
              <a:t>Video strategy in the stratergy hierarchy: </a:t>
            </a:r>
            <a:endParaRPr/>
          </a:p>
          <a:p>
            <a:pPr marL="0" marR="0" lvl="0" indent="0" algn="ctr" rtl="0">
              <a:lnSpc>
                <a:spcPct val="100000"/>
              </a:lnSpc>
              <a:spcBef>
                <a:spcPts val="0"/>
              </a:spcBef>
              <a:spcAft>
                <a:spcPts val="0"/>
              </a:spcAft>
              <a:buClr>
                <a:srgbClr val="F39200"/>
              </a:buClr>
              <a:buSzPts val="3200"/>
              <a:buFont typeface="Arial"/>
              <a:buNone/>
            </a:pPr>
            <a:r>
              <a:rPr lang="nl-NL" sz="3200" b="1" i="0" u="none" strike="noStrike" cap="none">
                <a:solidFill>
                  <a:srgbClr val="F39200"/>
                </a:solidFill>
                <a:latin typeface="Arial"/>
                <a:ea typeface="Arial"/>
                <a:cs typeface="Arial"/>
                <a:sym typeface="Arial"/>
              </a:rPr>
              <a:t>it must align with content marketing strategy</a:t>
            </a:r>
            <a:endParaRPr sz="3200" b="1" i="0" u="none" strike="noStrike" cap="none">
              <a:solidFill>
                <a:srgbClr val="F392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14"/>
          <p:cNvSpPr txBox="1">
            <a:spLocks noGrp="1"/>
          </p:cNvSpPr>
          <p:nvPr>
            <p:ph type="title"/>
          </p:nvPr>
        </p:nvSpPr>
        <p:spPr>
          <a:xfrm>
            <a:off x="579633" y="68520"/>
            <a:ext cx="10515600" cy="1325563"/>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3556"/>
              <a:buFont typeface="Calibri"/>
              <a:buNone/>
            </a:pPr>
            <a:r>
              <a:rPr lang="nl-NL" sz="3200"/>
              <a:t>How to Succeed in Videomarketing? </a:t>
            </a:r>
            <a:br>
              <a:rPr lang="nl-NL" sz="3200"/>
            </a:br>
            <a:r>
              <a:rPr lang="nl-NL" sz="3200">
                <a:solidFill>
                  <a:srgbClr val="F39200"/>
                </a:solidFill>
              </a:rPr>
              <a:t>Campaign Planning Starts from Video Strategy</a:t>
            </a:r>
            <a:endParaRPr sz="3200">
              <a:solidFill>
                <a:srgbClr val="F39200"/>
              </a:solidFill>
            </a:endParaRPr>
          </a:p>
        </p:txBody>
      </p:sp>
      <p:sp>
        <p:nvSpPr>
          <p:cNvPr id="309" name="Google Shape;309;p14"/>
          <p:cNvSpPr txBox="1">
            <a:spLocks noGrp="1"/>
          </p:cNvSpPr>
          <p:nvPr>
            <p:ph type="body" idx="1"/>
          </p:nvPr>
        </p:nvSpPr>
        <p:spPr>
          <a:xfrm>
            <a:off x="925750" y="1159267"/>
            <a:ext cx="10515600" cy="4351200"/>
          </a:xfrm>
          <a:prstGeom prst="rect">
            <a:avLst/>
          </a:prstGeom>
          <a:noFill/>
          <a:ln>
            <a:noFill/>
          </a:ln>
        </p:spPr>
        <p:txBody>
          <a:bodyPr spcFirstLastPara="1" wrap="square" lIns="91425" tIns="45700" rIns="91425" bIns="45700" anchor="t" anchorCtr="0">
            <a:normAutofit/>
          </a:bodyPr>
          <a:lstStyle/>
          <a:p>
            <a:pPr marL="609585" lvl="0" indent="-414855" algn="l" rtl="0">
              <a:lnSpc>
                <a:spcPct val="100000"/>
              </a:lnSpc>
              <a:spcBef>
                <a:spcPts val="1067"/>
              </a:spcBef>
              <a:spcAft>
                <a:spcPts val="0"/>
              </a:spcAft>
              <a:buClr>
                <a:srgbClr val="F39200"/>
              </a:buClr>
              <a:buSzPts val="1733"/>
              <a:buChar char="●"/>
            </a:pPr>
            <a:r>
              <a:rPr lang="nl-NL" sz="1733" b="1"/>
              <a:t>What</a:t>
            </a:r>
            <a:r>
              <a:rPr lang="nl-NL" sz="1733"/>
              <a:t> do you want to achieve by using videos?</a:t>
            </a:r>
            <a:endParaRPr sz="1733"/>
          </a:p>
          <a:p>
            <a:pPr marL="1219170" lvl="1" indent="-414853" algn="l" rtl="0">
              <a:lnSpc>
                <a:spcPct val="100000"/>
              </a:lnSpc>
              <a:spcBef>
                <a:spcPts val="0"/>
              </a:spcBef>
              <a:spcAft>
                <a:spcPts val="0"/>
              </a:spcAft>
              <a:buClr>
                <a:srgbClr val="F39200"/>
              </a:buClr>
              <a:buSzPts val="1733"/>
              <a:buChar char="○"/>
            </a:pPr>
            <a:r>
              <a:rPr lang="nl-NL" sz="1733"/>
              <a:t>Increase brand awareness? Sales? Improve employer brand?</a:t>
            </a:r>
            <a:endParaRPr sz="1733"/>
          </a:p>
          <a:p>
            <a:pPr marL="1219170" lvl="1" indent="-414853" algn="l" rtl="0">
              <a:lnSpc>
                <a:spcPct val="100000"/>
              </a:lnSpc>
              <a:spcBef>
                <a:spcPts val="0"/>
              </a:spcBef>
              <a:spcAft>
                <a:spcPts val="0"/>
              </a:spcAft>
              <a:buClr>
                <a:srgbClr val="F39200"/>
              </a:buClr>
              <a:buSzPts val="1733"/>
              <a:buChar char="○"/>
            </a:pPr>
            <a:r>
              <a:rPr lang="nl-NL" sz="1733"/>
              <a:t>Set SMART objectives.</a:t>
            </a:r>
            <a:endParaRPr sz="1733"/>
          </a:p>
          <a:p>
            <a:pPr marL="609585" lvl="0" indent="-414855" algn="l" rtl="0">
              <a:lnSpc>
                <a:spcPct val="100000"/>
              </a:lnSpc>
              <a:spcBef>
                <a:spcPts val="0"/>
              </a:spcBef>
              <a:spcAft>
                <a:spcPts val="0"/>
              </a:spcAft>
              <a:buClr>
                <a:srgbClr val="F39200"/>
              </a:buClr>
              <a:buSzPts val="1733"/>
              <a:buChar char="●"/>
            </a:pPr>
            <a:r>
              <a:rPr lang="nl-NL" sz="1733" b="1"/>
              <a:t>Who</a:t>
            </a:r>
            <a:r>
              <a:rPr lang="nl-NL" sz="1733"/>
              <a:t> do you want to reach?</a:t>
            </a:r>
            <a:endParaRPr sz="1733"/>
          </a:p>
          <a:p>
            <a:pPr marL="1219170" lvl="1" indent="-414853" algn="l" rtl="0">
              <a:lnSpc>
                <a:spcPct val="100000"/>
              </a:lnSpc>
              <a:spcBef>
                <a:spcPts val="0"/>
              </a:spcBef>
              <a:spcAft>
                <a:spcPts val="0"/>
              </a:spcAft>
              <a:buClr>
                <a:srgbClr val="F39200"/>
              </a:buClr>
              <a:buSzPts val="1733"/>
              <a:buChar char="○"/>
            </a:pPr>
            <a:r>
              <a:rPr lang="nl-NL" sz="1733"/>
              <a:t>Define target group(s). Buyer personas very handy and recommended!</a:t>
            </a:r>
            <a:endParaRPr sz="1733"/>
          </a:p>
          <a:p>
            <a:pPr marL="1219170" lvl="1" indent="-414853" algn="l" rtl="0">
              <a:lnSpc>
                <a:spcPct val="100000"/>
              </a:lnSpc>
              <a:spcBef>
                <a:spcPts val="0"/>
              </a:spcBef>
              <a:spcAft>
                <a:spcPts val="0"/>
              </a:spcAft>
              <a:buClr>
                <a:srgbClr val="F39200"/>
              </a:buClr>
              <a:buSzPts val="1733"/>
              <a:buChar char="○"/>
            </a:pPr>
            <a:r>
              <a:rPr lang="nl-NL" sz="1733"/>
              <a:t>For which stage of buyer’s journey?</a:t>
            </a:r>
            <a:endParaRPr sz="1733"/>
          </a:p>
          <a:p>
            <a:pPr marL="1219170" lvl="0" indent="0" algn="l" rtl="0">
              <a:lnSpc>
                <a:spcPct val="90000"/>
              </a:lnSpc>
              <a:spcBef>
                <a:spcPts val="1600"/>
              </a:spcBef>
              <a:spcAft>
                <a:spcPts val="1600"/>
              </a:spcAft>
              <a:buClr>
                <a:schemeClr val="dk1"/>
              </a:buClr>
              <a:buSzPts val="2800"/>
              <a:buNone/>
            </a:pPr>
            <a:endParaRPr/>
          </a:p>
        </p:txBody>
      </p:sp>
      <p:pic>
        <p:nvPicPr>
          <p:cNvPr id="310" name="Google Shape;310;p14"/>
          <p:cNvPicPr preferRelativeResize="0"/>
          <p:nvPr/>
        </p:nvPicPr>
        <p:blipFill rotWithShape="1">
          <a:blip r:embed="rId3">
            <a:alphaModFix/>
          </a:blip>
          <a:srcRect t="19234" b="17927"/>
          <a:stretch/>
        </p:blipFill>
        <p:spPr>
          <a:xfrm>
            <a:off x="1892483" y="2956200"/>
            <a:ext cx="6670400" cy="2648400"/>
          </a:xfrm>
          <a:prstGeom prst="rect">
            <a:avLst/>
          </a:prstGeom>
          <a:noFill/>
          <a:ln>
            <a:noFill/>
          </a:ln>
        </p:spPr>
      </p:pic>
      <p:sp>
        <p:nvSpPr>
          <p:cNvPr id="311" name="Google Shape;311;p14"/>
          <p:cNvSpPr txBox="1"/>
          <p:nvPr/>
        </p:nvSpPr>
        <p:spPr>
          <a:xfrm>
            <a:off x="2816253" y="5497677"/>
            <a:ext cx="1144400" cy="822515"/>
          </a:xfrm>
          <a:prstGeom prst="rect">
            <a:avLst/>
          </a:prstGeom>
          <a:solidFill>
            <a:srgbClr val="FFE599"/>
          </a:solidFill>
          <a:ln>
            <a:noFill/>
          </a:ln>
        </p:spPr>
        <p:txBody>
          <a:bodyPr spcFirstLastPara="1" wrap="square" lIns="72000" tIns="72000" rIns="72000" bIns="720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nl-NL" sz="1100" b="0" i="0" u="none" strike="noStrike" cap="none">
                <a:solidFill>
                  <a:schemeClr val="dk1"/>
                </a:solidFill>
                <a:latin typeface="Arial"/>
                <a:ea typeface="Arial"/>
                <a:cs typeface="Arial"/>
                <a:sym typeface="Arial"/>
              </a:rPr>
              <a:t>Brand videos, entertaining videos. Touch feelings!</a:t>
            </a:r>
            <a:endParaRPr sz="1100" b="0" i="0" u="none" strike="noStrike" cap="none">
              <a:solidFill>
                <a:schemeClr val="dk1"/>
              </a:solidFill>
              <a:latin typeface="Arial"/>
              <a:ea typeface="Arial"/>
              <a:cs typeface="Arial"/>
              <a:sym typeface="Arial"/>
            </a:endParaRPr>
          </a:p>
        </p:txBody>
      </p:sp>
      <p:sp>
        <p:nvSpPr>
          <p:cNvPr id="312" name="Google Shape;312;p14"/>
          <p:cNvSpPr txBox="1"/>
          <p:nvPr/>
        </p:nvSpPr>
        <p:spPr>
          <a:xfrm>
            <a:off x="4243471" y="5497677"/>
            <a:ext cx="858400" cy="991792"/>
          </a:xfrm>
          <a:prstGeom prst="rect">
            <a:avLst/>
          </a:prstGeom>
          <a:solidFill>
            <a:srgbClr val="FFE599"/>
          </a:solidFill>
          <a:ln>
            <a:noFill/>
          </a:ln>
        </p:spPr>
        <p:txBody>
          <a:bodyPr spcFirstLastPara="1" wrap="square" lIns="72000" tIns="72000" rIns="72000" bIns="720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nl-NL" sz="1100" b="0" i="0" u="none" strike="noStrike" cap="none">
                <a:solidFill>
                  <a:schemeClr val="dk1"/>
                </a:solidFill>
                <a:latin typeface="Arial"/>
                <a:ea typeface="Arial"/>
                <a:cs typeface="Arial"/>
                <a:sym typeface="Arial"/>
              </a:rPr>
              <a:t>Teasers, ads promoting content (ie webinars</a:t>
            </a:r>
            <a:endParaRPr sz="1100" b="0" i="0" u="none" strike="noStrike" cap="none">
              <a:solidFill>
                <a:schemeClr val="dk1"/>
              </a:solidFill>
              <a:latin typeface="Arial"/>
              <a:ea typeface="Arial"/>
              <a:cs typeface="Arial"/>
              <a:sym typeface="Arial"/>
            </a:endParaRPr>
          </a:p>
        </p:txBody>
      </p:sp>
      <p:sp>
        <p:nvSpPr>
          <p:cNvPr id="313" name="Google Shape;313;p14"/>
          <p:cNvSpPr txBox="1"/>
          <p:nvPr/>
        </p:nvSpPr>
        <p:spPr>
          <a:xfrm>
            <a:off x="5326005" y="5497677"/>
            <a:ext cx="1082400" cy="1161069"/>
          </a:xfrm>
          <a:prstGeom prst="rect">
            <a:avLst/>
          </a:prstGeom>
          <a:solidFill>
            <a:srgbClr val="FFE599"/>
          </a:solidFill>
          <a:ln>
            <a:noFill/>
          </a:ln>
        </p:spPr>
        <p:txBody>
          <a:bodyPr spcFirstLastPara="1" wrap="square" lIns="72000" tIns="72000" rIns="72000" bIns="720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nl-NL" sz="1100" b="0" i="0" u="none" strike="noStrike" cap="none">
                <a:solidFill>
                  <a:schemeClr val="dk1"/>
                </a:solidFill>
                <a:latin typeface="Arial"/>
                <a:ea typeface="Arial"/>
                <a:cs typeface="Arial"/>
                <a:sym typeface="Arial"/>
              </a:rPr>
              <a:t>Video comparisons, product videos, testimonial videos</a:t>
            </a:r>
            <a:endParaRPr sz="1100" b="0" i="0" u="none" strike="noStrike" cap="none">
              <a:solidFill>
                <a:schemeClr val="dk1"/>
              </a:solidFill>
              <a:latin typeface="Arial"/>
              <a:ea typeface="Arial"/>
              <a:cs typeface="Arial"/>
              <a:sym typeface="Arial"/>
            </a:endParaRPr>
          </a:p>
        </p:txBody>
      </p:sp>
      <p:sp>
        <p:nvSpPr>
          <p:cNvPr id="314" name="Google Shape;314;p14"/>
          <p:cNvSpPr txBox="1"/>
          <p:nvPr/>
        </p:nvSpPr>
        <p:spPr>
          <a:xfrm>
            <a:off x="6555204" y="5497677"/>
            <a:ext cx="1020400" cy="483960"/>
          </a:xfrm>
          <a:prstGeom prst="rect">
            <a:avLst/>
          </a:prstGeom>
          <a:solidFill>
            <a:srgbClr val="FFE599"/>
          </a:solidFill>
          <a:ln>
            <a:noFill/>
          </a:ln>
        </p:spPr>
        <p:txBody>
          <a:bodyPr spcFirstLastPara="1" wrap="square" lIns="72000" tIns="72000" rIns="72000" bIns="720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nl-NL" sz="1100" b="0" i="0" u="none" strike="noStrike" cap="none">
                <a:solidFill>
                  <a:schemeClr val="dk1"/>
                </a:solidFill>
                <a:latin typeface="Arial"/>
                <a:ea typeface="Arial"/>
                <a:cs typeface="Arial"/>
                <a:sym typeface="Arial"/>
              </a:rPr>
              <a:t>FAQ videos, tutorials</a:t>
            </a:r>
            <a:endParaRPr sz="1100" b="0" i="0" u="none" strike="noStrike" cap="none">
              <a:solidFill>
                <a:schemeClr val="dk1"/>
              </a:solidFill>
              <a:latin typeface="Arial"/>
              <a:ea typeface="Arial"/>
              <a:cs typeface="Arial"/>
              <a:sym typeface="Arial"/>
            </a:endParaRPr>
          </a:p>
        </p:txBody>
      </p:sp>
      <p:sp>
        <p:nvSpPr>
          <p:cNvPr id="315" name="Google Shape;315;p14"/>
          <p:cNvSpPr txBox="1"/>
          <p:nvPr/>
        </p:nvSpPr>
        <p:spPr>
          <a:xfrm>
            <a:off x="10182600" y="6399734"/>
            <a:ext cx="1585200" cy="389746"/>
          </a:xfrm>
          <a:prstGeom prst="rect">
            <a:avLst/>
          </a:prstGeom>
          <a:noFill/>
          <a:ln>
            <a:noFill/>
          </a:ln>
        </p:spPr>
        <p:txBody>
          <a:bodyPr spcFirstLastPara="1" wrap="square" lIns="121900" tIns="121900" rIns="121900" bIns="1219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nl-NL" sz="933" b="0" i="0" u="none" strike="noStrike" cap="none">
                <a:solidFill>
                  <a:schemeClr val="dk1"/>
                </a:solidFill>
                <a:latin typeface="Calibri"/>
                <a:ea typeface="Calibri"/>
                <a:cs typeface="Calibri"/>
                <a:sym typeface="Calibri"/>
              </a:rPr>
              <a:t>Source: Videolle.fi </a:t>
            </a:r>
            <a:endParaRPr sz="933" b="0" i="0" u="none" strike="noStrike" cap="none">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sp>
        <p:nvSpPr>
          <p:cNvPr id="320" name="Google Shape;320;p15"/>
          <p:cNvSpPr txBox="1">
            <a:spLocks noGrp="1"/>
          </p:cNvSpPr>
          <p:nvPr>
            <p:ph type="title"/>
          </p:nvPr>
        </p:nvSpPr>
        <p:spPr>
          <a:xfrm>
            <a:off x="838201" y="140407"/>
            <a:ext cx="10515600" cy="77693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nl-NL"/>
              <a:t>Video Strategy, cont. </a:t>
            </a:r>
            <a:endParaRPr/>
          </a:p>
        </p:txBody>
      </p:sp>
      <p:sp>
        <p:nvSpPr>
          <p:cNvPr id="321" name="Google Shape;321;p15"/>
          <p:cNvSpPr txBox="1">
            <a:spLocks noGrp="1"/>
          </p:cNvSpPr>
          <p:nvPr>
            <p:ph type="body" idx="1"/>
          </p:nvPr>
        </p:nvSpPr>
        <p:spPr>
          <a:xfrm>
            <a:off x="557718" y="747105"/>
            <a:ext cx="11212750" cy="3874531"/>
          </a:xfrm>
          <a:prstGeom prst="rect">
            <a:avLst/>
          </a:prstGeom>
          <a:noFill/>
          <a:ln>
            <a:noFill/>
          </a:ln>
        </p:spPr>
        <p:txBody>
          <a:bodyPr spcFirstLastPara="1" wrap="square" lIns="91425" tIns="45700" rIns="91425" bIns="45700" anchor="t" anchorCtr="0">
            <a:noAutofit/>
          </a:bodyPr>
          <a:lstStyle/>
          <a:p>
            <a:pPr marL="609585" lvl="0" indent="-395836" algn="l" rtl="0">
              <a:lnSpc>
                <a:spcPct val="100000"/>
              </a:lnSpc>
              <a:spcBef>
                <a:spcPts val="1067"/>
              </a:spcBef>
              <a:spcAft>
                <a:spcPts val="0"/>
              </a:spcAft>
              <a:buClr>
                <a:srgbClr val="F39200"/>
              </a:buClr>
              <a:buSzPts val="1600"/>
              <a:buChar char="●"/>
            </a:pPr>
            <a:r>
              <a:rPr lang="nl-NL" sz="1600" b="1"/>
              <a:t>Where</a:t>
            </a:r>
            <a:r>
              <a:rPr lang="nl-NL" sz="1600"/>
              <a:t> do you reach your target group / buyer personas?</a:t>
            </a:r>
            <a:endParaRPr sz="1600"/>
          </a:p>
          <a:p>
            <a:pPr marL="1219170" lvl="1" indent="-395835" algn="l" rtl="0">
              <a:lnSpc>
                <a:spcPct val="100000"/>
              </a:lnSpc>
              <a:spcBef>
                <a:spcPts val="0"/>
              </a:spcBef>
              <a:spcAft>
                <a:spcPts val="0"/>
              </a:spcAft>
              <a:buClr>
                <a:schemeClr val="dk1"/>
              </a:buClr>
              <a:buSzPts val="1600"/>
              <a:buAutoNum type="alphaLcPeriod"/>
            </a:pPr>
            <a:r>
              <a:rPr lang="nl-NL" sz="1600"/>
              <a:t>take the channel into account in planning your video content</a:t>
            </a:r>
            <a:endParaRPr sz="1600"/>
          </a:p>
          <a:p>
            <a:pPr marL="1219170" lvl="1" indent="-395835" algn="l" rtl="0">
              <a:lnSpc>
                <a:spcPct val="100000"/>
              </a:lnSpc>
              <a:spcBef>
                <a:spcPts val="0"/>
              </a:spcBef>
              <a:spcAft>
                <a:spcPts val="0"/>
              </a:spcAft>
              <a:buClr>
                <a:schemeClr val="dk1"/>
              </a:buClr>
              <a:buSzPts val="1600"/>
              <a:buAutoNum type="alphaLcPeriod"/>
            </a:pPr>
            <a:r>
              <a:rPr lang="nl-NL" sz="1600"/>
              <a:t>one video is not fit for different channels!</a:t>
            </a:r>
            <a:endParaRPr sz="1600"/>
          </a:p>
          <a:p>
            <a:pPr marL="1828754" lvl="2" indent="-395836" algn="l" rtl="0">
              <a:lnSpc>
                <a:spcPct val="100000"/>
              </a:lnSpc>
              <a:spcBef>
                <a:spcPts val="0"/>
              </a:spcBef>
              <a:spcAft>
                <a:spcPts val="0"/>
              </a:spcAft>
              <a:buClr>
                <a:schemeClr val="dk1"/>
              </a:buClr>
              <a:buSzPts val="1600"/>
              <a:buAutoNum type="romanLcPeriod"/>
            </a:pPr>
            <a:r>
              <a:rPr lang="nl-NL" sz="1600"/>
              <a:t>different format</a:t>
            </a:r>
            <a:endParaRPr sz="1600"/>
          </a:p>
          <a:p>
            <a:pPr marL="1828754" lvl="2" indent="-395836" algn="l" rtl="0">
              <a:lnSpc>
                <a:spcPct val="100000"/>
              </a:lnSpc>
              <a:spcBef>
                <a:spcPts val="0"/>
              </a:spcBef>
              <a:spcAft>
                <a:spcPts val="0"/>
              </a:spcAft>
              <a:buClr>
                <a:schemeClr val="dk1"/>
              </a:buClr>
              <a:buSzPts val="1600"/>
              <a:buAutoNum type="romanLcPeriod"/>
            </a:pPr>
            <a:r>
              <a:rPr lang="nl-NL" sz="1600"/>
              <a:t>different story telling (skippable or not)</a:t>
            </a:r>
            <a:endParaRPr sz="1600"/>
          </a:p>
          <a:p>
            <a:pPr marL="1828754" lvl="2" indent="-395836" algn="l" rtl="0">
              <a:lnSpc>
                <a:spcPct val="100000"/>
              </a:lnSpc>
              <a:spcBef>
                <a:spcPts val="0"/>
              </a:spcBef>
              <a:spcAft>
                <a:spcPts val="0"/>
              </a:spcAft>
              <a:buClr>
                <a:schemeClr val="dk1"/>
              </a:buClr>
              <a:buSzPts val="1600"/>
              <a:buAutoNum type="romanLcPeriod"/>
            </a:pPr>
            <a:r>
              <a:rPr lang="nl-NL" sz="1600"/>
              <a:t>audio or not</a:t>
            </a:r>
            <a:endParaRPr sz="1600"/>
          </a:p>
          <a:p>
            <a:pPr marL="609585" lvl="0" indent="-395836" algn="l" rtl="0">
              <a:lnSpc>
                <a:spcPct val="100000"/>
              </a:lnSpc>
              <a:spcBef>
                <a:spcPts val="600"/>
              </a:spcBef>
              <a:spcAft>
                <a:spcPts val="0"/>
              </a:spcAft>
              <a:buClr>
                <a:srgbClr val="F39200"/>
              </a:buClr>
              <a:buSzPts val="1600"/>
              <a:buChar char="●"/>
            </a:pPr>
            <a:r>
              <a:rPr lang="nl-NL" sz="1600" b="1"/>
              <a:t>What is the desired conversion </a:t>
            </a:r>
            <a:r>
              <a:rPr lang="nl-NL" sz="1600"/>
              <a:t>after video viewing?</a:t>
            </a:r>
            <a:endParaRPr sz="1600"/>
          </a:p>
          <a:p>
            <a:pPr marL="1219170" lvl="1" indent="-395835" algn="l" rtl="0">
              <a:lnSpc>
                <a:spcPct val="100000"/>
              </a:lnSpc>
              <a:spcBef>
                <a:spcPts val="0"/>
              </a:spcBef>
              <a:spcAft>
                <a:spcPts val="0"/>
              </a:spcAft>
              <a:buClr>
                <a:schemeClr val="dk1"/>
              </a:buClr>
              <a:buSzPts val="1600"/>
              <a:buAutoNum type="alphaLcPeriod"/>
            </a:pPr>
            <a:r>
              <a:rPr lang="nl-NL" sz="1600"/>
              <a:t>to move on to webstore? To subscribe to a newsletter?</a:t>
            </a:r>
            <a:endParaRPr sz="1600"/>
          </a:p>
          <a:p>
            <a:pPr marL="1219170" lvl="1" indent="-395835" algn="l" rtl="0">
              <a:lnSpc>
                <a:spcPct val="100000"/>
              </a:lnSpc>
              <a:spcBef>
                <a:spcPts val="0"/>
              </a:spcBef>
              <a:spcAft>
                <a:spcPts val="0"/>
              </a:spcAft>
              <a:buClr>
                <a:schemeClr val="dk1"/>
              </a:buClr>
              <a:buSzPts val="1600"/>
              <a:buAutoNum type="alphaLcPeriod"/>
            </a:pPr>
            <a:r>
              <a:rPr lang="nl-NL" sz="1600"/>
              <a:t>effect on CTA: how to guide your buyer persona to move </a:t>
            </a:r>
            <a:br>
              <a:rPr lang="nl-NL" sz="1600"/>
            </a:br>
            <a:r>
              <a:rPr lang="nl-NL" sz="1600"/>
              <a:t>closer to the purchase decision</a:t>
            </a:r>
            <a:endParaRPr sz="1600"/>
          </a:p>
          <a:p>
            <a:pPr marL="609585" lvl="0" indent="-395836" algn="l" rtl="0">
              <a:lnSpc>
                <a:spcPct val="100000"/>
              </a:lnSpc>
              <a:spcBef>
                <a:spcPts val="600"/>
              </a:spcBef>
              <a:spcAft>
                <a:spcPts val="0"/>
              </a:spcAft>
              <a:buClr>
                <a:srgbClr val="F39200"/>
              </a:buClr>
              <a:buSzPts val="1600"/>
              <a:buChar char="●"/>
            </a:pPr>
            <a:r>
              <a:rPr lang="nl-NL" sz="1600" b="1"/>
              <a:t>What kind of content</a:t>
            </a:r>
            <a:r>
              <a:rPr lang="nl-NL" sz="1600"/>
              <a:t> suits best to different purposes?</a:t>
            </a:r>
            <a:endParaRPr sz="1600"/>
          </a:p>
          <a:p>
            <a:pPr marL="1219170" lvl="1" indent="-395835" algn="l" rtl="0">
              <a:lnSpc>
                <a:spcPct val="100000"/>
              </a:lnSpc>
              <a:spcBef>
                <a:spcPts val="0"/>
              </a:spcBef>
              <a:spcAft>
                <a:spcPts val="0"/>
              </a:spcAft>
              <a:buClr>
                <a:schemeClr val="dk1"/>
              </a:buClr>
              <a:buSzPts val="1600"/>
              <a:buAutoNum type="alphaLcPeriod"/>
            </a:pPr>
            <a:r>
              <a:rPr lang="nl-NL" sz="1600"/>
              <a:t>Do you want to raise feelings to make him/her interested in your brand? </a:t>
            </a:r>
            <a:br>
              <a:rPr lang="nl-NL" sz="1600"/>
            </a:br>
            <a:r>
              <a:rPr lang="nl-NL" sz="1600"/>
              <a:t>Or do you want to offer useful and educating content which increases the expertise of your brand? You want to solve a common problem and make a viewer laugh?</a:t>
            </a:r>
            <a:endParaRPr sz="1600"/>
          </a:p>
          <a:p>
            <a:pPr marL="1219170" lvl="1" indent="-395835" algn="l" rtl="0">
              <a:lnSpc>
                <a:spcPct val="100000"/>
              </a:lnSpc>
              <a:spcBef>
                <a:spcPts val="0"/>
              </a:spcBef>
              <a:spcAft>
                <a:spcPts val="0"/>
              </a:spcAft>
              <a:buClr>
                <a:schemeClr val="dk1"/>
              </a:buClr>
              <a:buSzPts val="1600"/>
              <a:buAutoNum type="alphaLcPeriod"/>
            </a:pPr>
            <a:r>
              <a:rPr lang="nl-NL" sz="1600"/>
              <a:t>Different type of video needed for different purposes</a:t>
            </a:r>
            <a:endParaRPr sz="1600"/>
          </a:p>
          <a:p>
            <a:pPr marL="609585" lvl="0" indent="-395836" algn="l" rtl="0">
              <a:lnSpc>
                <a:spcPct val="100000"/>
              </a:lnSpc>
              <a:spcBef>
                <a:spcPts val="600"/>
              </a:spcBef>
              <a:spcAft>
                <a:spcPts val="0"/>
              </a:spcAft>
              <a:buClr>
                <a:srgbClr val="F39200"/>
              </a:buClr>
              <a:buSzPts val="1600"/>
              <a:buChar char="●"/>
            </a:pPr>
            <a:r>
              <a:rPr lang="nl-NL" sz="1600" b="1"/>
              <a:t>Set metrics </a:t>
            </a:r>
            <a:r>
              <a:rPr lang="nl-NL" sz="1600"/>
              <a:t>according to your objectives and measure</a:t>
            </a:r>
            <a:endParaRPr sz="1600"/>
          </a:p>
          <a:p>
            <a:pPr marL="1219170" lvl="1" indent="-395835" algn="l" rtl="0">
              <a:lnSpc>
                <a:spcPct val="100000"/>
              </a:lnSpc>
              <a:spcBef>
                <a:spcPts val="0"/>
              </a:spcBef>
              <a:spcAft>
                <a:spcPts val="0"/>
              </a:spcAft>
              <a:buClr>
                <a:schemeClr val="dk1"/>
              </a:buClr>
              <a:buSzPts val="1600"/>
              <a:buAutoNum type="alphaLcPeriod"/>
            </a:pPr>
            <a:r>
              <a:rPr lang="nl-NL" sz="1600"/>
              <a:t>increase brand awareness - maximise reach in the right target group. Number of views, average viewing rate</a:t>
            </a:r>
            <a:endParaRPr sz="1600"/>
          </a:p>
          <a:p>
            <a:pPr marL="1219170" lvl="1" indent="-395835" algn="l" rtl="0">
              <a:lnSpc>
                <a:spcPct val="100000"/>
              </a:lnSpc>
              <a:spcBef>
                <a:spcPts val="0"/>
              </a:spcBef>
              <a:spcAft>
                <a:spcPts val="0"/>
              </a:spcAft>
              <a:buClr>
                <a:schemeClr val="dk1"/>
              </a:buClr>
              <a:buSzPts val="1600"/>
              <a:buAutoNum type="alphaLcPeriod"/>
            </a:pPr>
            <a:r>
              <a:rPr lang="nl-NL" sz="1600"/>
              <a:t>brand building, position - make before and after customer surveys</a:t>
            </a:r>
            <a:endParaRPr sz="1600"/>
          </a:p>
          <a:p>
            <a:pPr marL="1219170" lvl="1" indent="-395835" algn="l" rtl="0">
              <a:lnSpc>
                <a:spcPct val="100000"/>
              </a:lnSpc>
              <a:spcBef>
                <a:spcPts val="0"/>
              </a:spcBef>
              <a:spcAft>
                <a:spcPts val="0"/>
              </a:spcAft>
              <a:buClr>
                <a:schemeClr val="dk1"/>
              </a:buClr>
              <a:buSzPts val="1600"/>
              <a:buAutoNum type="alphaLcPeriod"/>
            </a:pPr>
            <a:r>
              <a:rPr lang="nl-NL" sz="1600"/>
              <a:t>increase sales - the number of conversions</a:t>
            </a:r>
            <a:endParaRPr sz="1600"/>
          </a:p>
          <a:p>
            <a:pPr marL="1219170" lvl="1" indent="-395835" algn="l" rtl="0">
              <a:lnSpc>
                <a:spcPct val="100000"/>
              </a:lnSpc>
              <a:spcBef>
                <a:spcPts val="0"/>
              </a:spcBef>
              <a:spcAft>
                <a:spcPts val="0"/>
              </a:spcAft>
              <a:buClr>
                <a:schemeClr val="dk1"/>
              </a:buClr>
              <a:buSzPts val="1600"/>
              <a:buAutoNum type="alphaLcPeriod"/>
            </a:pPr>
            <a:r>
              <a:rPr lang="nl-NL" sz="1600"/>
              <a:t>customer satisfaction improvement- the effect on customer service, customer satisfaction improvement</a:t>
            </a:r>
            <a:endParaRPr sz="1600"/>
          </a:p>
        </p:txBody>
      </p:sp>
      <p:pic>
        <p:nvPicPr>
          <p:cNvPr id="322" name="Google Shape;322;p15"/>
          <p:cNvPicPr preferRelativeResize="0"/>
          <p:nvPr/>
        </p:nvPicPr>
        <p:blipFill rotWithShape="1">
          <a:blip r:embed="rId3">
            <a:alphaModFix/>
          </a:blip>
          <a:srcRect/>
          <a:stretch/>
        </p:blipFill>
        <p:spPr>
          <a:xfrm>
            <a:off x="8582201" y="1365762"/>
            <a:ext cx="3188267" cy="2323933"/>
          </a:xfrm>
          <a:prstGeom prst="rect">
            <a:avLst/>
          </a:prstGeom>
          <a:solidFill>
            <a:srgbClr val="F39200"/>
          </a:solidFill>
          <a:ln w="28575" cap="flat" cmpd="sng">
            <a:solidFill>
              <a:srgbClr val="F39200"/>
            </a:solidFill>
            <a:prstDash val="solid"/>
            <a:round/>
            <a:headEnd type="none" w="sm" len="sm"/>
            <a:tailEnd type="none" w="sm" len="sm"/>
          </a:ln>
        </p:spPr>
      </p:pic>
      <p:sp>
        <p:nvSpPr>
          <p:cNvPr id="323" name="Google Shape;323;p15"/>
          <p:cNvSpPr txBox="1"/>
          <p:nvPr/>
        </p:nvSpPr>
        <p:spPr>
          <a:xfrm>
            <a:off x="8776200" y="1907201"/>
            <a:ext cx="711200" cy="389746"/>
          </a:xfrm>
          <a:prstGeom prst="rect">
            <a:avLst/>
          </a:prstGeom>
          <a:noFill/>
          <a:ln>
            <a:noFill/>
          </a:ln>
        </p:spPr>
        <p:txBody>
          <a:bodyPr spcFirstLastPara="1" wrap="square" lIns="121900" tIns="121900" rIns="121900" bIns="1219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nl-NL" sz="933" b="0" i="0" u="none" strike="noStrike" cap="none">
                <a:solidFill>
                  <a:schemeClr val="dk1"/>
                </a:solidFill>
                <a:latin typeface="Calibri"/>
                <a:ea typeface="Calibri"/>
                <a:cs typeface="Calibri"/>
                <a:sym typeface="Calibri"/>
              </a:rPr>
              <a:t>Web-tv</a:t>
            </a:r>
            <a:endParaRPr sz="933" b="0" i="0" u="none" strike="noStrike" cap="none">
              <a:solidFill>
                <a:schemeClr val="dk1"/>
              </a:solidFill>
              <a:latin typeface="Calibri"/>
              <a:ea typeface="Calibri"/>
              <a:cs typeface="Calibri"/>
              <a:sym typeface="Calibri"/>
            </a:endParaRPr>
          </a:p>
        </p:txBody>
      </p:sp>
      <p:sp>
        <p:nvSpPr>
          <p:cNvPr id="324" name="Google Shape;324;p15"/>
          <p:cNvSpPr txBox="1"/>
          <p:nvPr/>
        </p:nvSpPr>
        <p:spPr>
          <a:xfrm>
            <a:off x="8542945" y="990535"/>
            <a:ext cx="3227523" cy="307736"/>
          </a:xfrm>
          <a:prstGeom prst="rect">
            <a:avLst/>
          </a:prstGeom>
          <a:solidFill>
            <a:srgbClr val="F39200"/>
          </a:solidFill>
          <a:ln w="1270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400"/>
              <a:buFont typeface="Arial"/>
              <a:buNone/>
            </a:pPr>
            <a:r>
              <a:rPr lang="nl-NL" sz="1400" b="1" i="0" u="none" strike="noStrike" cap="none">
                <a:solidFill>
                  <a:schemeClr val="lt1"/>
                </a:solidFill>
                <a:latin typeface="Arial"/>
                <a:ea typeface="Arial"/>
                <a:cs typeface="Arial"/>
                <a:sym typeface="Arial"/>
              </a:rPr>
              <a:t>Formats in different video channels</a:t>
            </a:r>
            <a:endParaRPr sz="1400" b="1" i="0" u="none" strike="noStrike" cap="none">
              <a:solidFill>
                <a:schemeClr val="lt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pic>
        <p:nvPicPr>
          <p:cNvPr id="330" name="Google Shape;330;p20" descr="Why You Should Invest in Mid-Funnel Marketing"/>
          <p:cNvPicPr preferRelativeResize="0"/>
          <p:nvPr/>
        </p:nvPicPr>
        <p:blipFill rotWithShape="1">
          <a:blip r:embed="rId3">
            <a:alphaModFix/>
          </a:blip>
          <a:srcRect/>
          <a:stretch/>
        </p:blipFill>
        <p:spPr>
          <a:xfrm>
            <a:off x="3696897" y="1779089"/>
            <a:ext cx="4798205" cy="4601404"/>
          </a:xfrm>
          <a:prstGeom prst="rect">
            <a:avLst/>
          </a:prstGeom>
          <a:noFill/>
          <a:ln>
            <a:noFill/>
          </a:ln>
        </p:spPr>
      </p:pic>
      <p:sp>
        <p:nvSpPr>
          <p:cNvPr id="331" name="Google Shape;331;p20"/>
          <p:cNvSpPr txBox="1"/>
          <p:nvPr/>
        </p:nvSpPr>
        <p:spPr>
          <a:xfrm>
            <a:off x="542317" y="282954"/>
            <a:ext cx="9788457" cy="1200329"/>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FFFFFF"/>
              </a:buClr>
              <a:buSzPts val="4400"/>
              <a:buFont typeface="Calibri"/>
              <a:buNone/>
            </a:pPr>
            <a:r>
              <a:rPr lang="nl-NL" sz="4000" b="1" i="0" u="none" strike="noStrike" cap="none">
                <a:solidFill>
                  <a:srgbClr val="161249"/>
                </a:solidFill>
                <a:latin typeface="Arial"/>
                <a:ea typeface="Arial"/>
                <a:cs typeface="Arial"/>
                <a:sym typeface="Arial"/>
              </a:rPr>
              <a:t>Video marketing for different goals in the online marketing funnel</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pic>
        <p:nvPicPr>
          <p:cNvPr id="337" name="Google Shape;337;p37" descr="Afbeelding met tafel&#10;&#10;Automatisch gegenereerde beschrijving"/>
          <p:cNvPicPr preferRelativeResize="0">
            <a:picLocks noGrp="1"/>
          </p:cNvPicPr>
          <p:nvPr>
            <p:ph type="body" idx="1"/>
          </p:nvPr>
        </p:nvPicPr>
        <p:blipFill rotWithShape="1">
          <a:blip r:embed="rId3">
            <a:alphaModFix/>
          </a:blip>
          <a:srcRect/>
          <a:stretch/>
        </p:blipFill>
        <p:spPr>
          <a:xfrm>
            <a:off x="2081164" y="1668388"/>
            <a:ext cx="7860900" cy="4409700"/>
          </a:xfrm>
          <a:prstGeom prst="rect">
            <a:avLst/>
          </a:prstGeom>
          <a:noFill/>
          <a:ln>
            <a:noFill/>
          </a:ln>
        </p:spPr>
      </p:pic>
      <p:sp>
        <p:nvSpPr>
          <p:cNvPr id="338" name="Google Shape;338;p37"/>
          <p:cNvSpPr txBox="1"/>
          <p:nvPr/>
        </p:nvSpPr>
        <p:spPr>
          <a:xfrm>
            <a:off x="318097" y="121995"/>
            <a:ext cx="11387035" cy="144655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nl-NL" sz="4400" b="1" i="0" u="none" strike="noStrike" cap="none">
                <a:solidFill>
                  <a:srgbClr val="161249"/>
                </a:solidFill>
                <a:latin typeface="Arial"/>
                <a:ea typeface="Arial"/>
                <a:cs typeface="Arial"/>
                <a:sym typeface="Arial"/>
              </a:rPr>
              <a:t>Video on social media:</a:t>
            </a:r>
            <a:br>
              <a:rPr lang="nl-NL" sz="4400" b="1" i="0" u="none" strike="noStrike" cap="none">
                <a:solidFill>
                  <a:srgbClr val="161249"/>
                </a:solidFill>
                <a:latin typeface="Arial"/>
                <a:ea typeface="Arial"/>
                <a:cs typeface="Arial"/>
                <a:sym typeface="Arial"/>
              </a:rPr>
            </a:br>
            <a:r>
              <a:rPr lang="nl-NL" sz="4400" b="1" i="0" u="none" strike="noStrike" cap="none">
                <a:solidFill>
                  <a:srgbClr val="F39200"/>
                </a:solidFill>
                <a:latin typeface="Arial"/>
                <a:ea typeface="Arial"/>
                <a:cs typeface="Arial"/>
                <a:sym typeface="Arial"/>
              </a:rPr>
              <a:t>the channels and formats in one overview </a:t>
            </a:r>
            <a:endParaRPr sz="1800" b="0" i="0" u="none" strike="noStrike" cap="none">
              <a:solidFill>
                <a:srgbClr val="F39200"/>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g232d0057704_1_568"/>
          <p:cNvSpPr txBox="1">
            <a:spLocks noGrp="1"/>
          </p:cNvSpPr>
          <p:nvPr>
            <p:ph type="ctrTitle"/>
          </p:nvPr>
        </p:nvSpPr>
        <p:spPr>
          <a:xfrm>
            <a:off x="1435025" y="1656138"/>
            <a:ext cx="9144000" cy="2387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6000"/>
              <a:buFont typeface="Calibri"/>
              <a:buNone/>
            </a:pPr>
            <a:r>
              <a:rPr lang="nl-NL"/>
              <a:t>4. Video Production Brief</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sp>
        <p:nvSpPr>
          <p:cNvPr id="349" name="Google Shape;349;p38"/>
          <p:cNvSpPr txBox="1">
            <a:spLocks noGrp="1"/>
          </p:cNvSpPr>
          <p:nvPr>
            <p:ph type="title"/>
          </p:nvPr>
        </p:nvSpPr>
        <p:spPr>
          <a:xfrm>
            <a:off x="760379" y="202300"/>
            <a:ext cx="113538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2"/>
              </a:buClr>
              <a:buSzPts val="4400"/>
              <a:buFont typeface="Calibri"/>
              <a:buNone/>
            </a:pPr>
            <a:r>
              <a:rPr lang="nl-NL" sz="4000" b="1"/>
              <a:t>3. A good brief is </a:t>
            </a:r>
            <a:r>
              <a:rPr lang="nl-NL" sz="4000"/>
              <a:t>k</a:t>
            </a:r>
            <a:r>
              <a:rPr lang="nl-NL" sz="4000" b="1"/>
              <a:t>ey to successful </a:t>
            </a:r>
            <a:br>
              <a:rPr lang="nl-NL" sz="4000" b="1"/>
            </a:br>
            <a:r>
              <a:rPr lang="nl-NL" sz="4000" b="1"/>
              <a:t>outcome</a:t>
            </a:r>
            <a:endParaRPr sz="4000" b="1"/>
          </a:p>
        </p:txBody>
      </p:sp>
      <p:sp>
        <p:nvSpPr>
          <p:cNvPr id="350" name="Google Shape;350;p38"/>
          <p:cNvSpPr txBox="1">
            <a:spLocks noGrp="1"/>
          </p:cNvSpPr>
          <p:nvPr>
            <p:ph type="body" idx="1"/>
          </p:nvPr>
        </p:nvSpPr>
        <p:spPr>
          <a:xfrm>
            <a:off x="760379" y="1893206"/>
            <a:ext cx="5448291" cy="43512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Clr>
                <a:schemeClr val="dk1"/>
              </a:buClr>
              <a:buSzPts val="2800"/>
              <a:buNone/>
            </a:pPr>
            <a:r>
              <a:rPr lang="nl-NL" sz="2400" dirty="0"/>
              <a:t>This template makes you think through all the essentials in briefing:</a:t>
            </a:r>
            <a:endParaRPr sz="2400" dirty="0"/>
          </a:p>
          <a:p>
            <a:pPr marL="0" lvl="0" indent="0" algn="l" rtl="0">
              <a:lnSpc>
                <a:spcPct val="90000"/>
              </a:lnSpc>
              <a:spcBef>
                <a:spcPts val="1000"/>
              </a:spcBef>
              <a:spcAft>
                <a:spcPts val="0"/>
              </a:spcAft>
              <a:buClr>
                <a:schemeClr val="dk1"/>
              </a:buClr>
              <a:buSzPts val="2800"/>
              <a:buNone/>
            </a:pPr>
            <a:r>
              <a:rPr lang="fi-FI" sz="2400">
                <a:hlinkClick r:id="rId3"/>
              </a:rPr>
              <a:t>https://www.videolle.fi/en/video-brief</a:t>
            </a:r>
            <a:endParaRPr lang="fi-FI" sz="2400"/>
          </a:p>
          <a:p>
            <a:pPr marL="0" lvl="0" indent="0" algn="l" rtl="0">
              <a:lnSpc>
                <a:spcPct val="90000"/>
              </a:lnSpc>
              <a:spcBef>
                <a:spcPts val="1000"/>
              </a:spcBef>
              <a:spcAft>
                <a:spcPts val="0"/>
              </a:spcAft>
              <a:buClr>
                <a:schemeClr val="dk1"/>
              </a:buClr>
              <a:buSzPts val="2800"/>
              <a:buNone/>
            </a:pPr>
            <a:endParaRPr sz="2400" dirty="0"/>
          </a:p>
          <a:p>
            <a:pPr marL="0" lvl="0" indent="0" algn="l" rtl="0">
              <a:lnSpc>
                <a:spcPct val="90000"/>
              </a:lnSpc>
              <a:spcBef>
                <a:spcPts val="1000"/>
              </a:spcBef>
              <a:spcAft>
                <a:spcPts val="0"/>
              </a:spcAft>
              <a:buClr>
                <a:schemeClr val="dk1"/>
              </a:buClr>
              <a:buSzPts val="2800"/>
              <a:buNone/>
            </a:pPr>
            <a:endParaRPr sz="2400" dirty="0"/>
          </a:p>
        </p:txBody>
      </p:sp>
      <p:pic>
        <p:nvPicPr>
          <p:cNvPr id="351" name="Google Shape;351;p38"/>
          <p:cNvPicPr preferRelativeResize="0"/>
          <p:nvPr/>
        </p:nvPicPr>
        <p:blipFill rotWithShape="1">
          <a:blip r:embed="rId4">
            <a:alphaModFix/>
          </a:blip>
          <a:srcRect/>
          <a:stretch/>
        </p:blipFill>
        <p:spPr>
          <a:xfrm>
            <a:off x="6588546" y="1893206"/>
            <a:ext cx="5031152" cy="3544556"/>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pic>
        <p:nvPicPr>
          <p:cNvPr id="357" name="Google Shape;357;p39" descr="Afbeelding met tafel&#10;&#10;Automatisch gegenereerde beschrijving"/>
          <p:cNvPicPr preferRelativeResize="0"/>
          <p:nvPr/>
        </p:nvPicPr>
        <p:blipFill rotWithShape="1">
          <a:blip r:embed="rId3">
            <a:alphaModFix/>
          </a:blip>
          <a:srcRect t="4226"/>
          <a:stretch/>
        </p:blipFill>
        <p:spPr>
          <a:xfrm>
            <a:off x="1777469" y="214009"/>
            <a:ext cx="8384141" cy="5851665"/>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sp>
        <p:nvSpPr>
          <p:cNvPr id="363" name="Google Shape;363;p57"/>
          <p:cNvSpPr txBox="1">
            <a:spLocks noGrp="1"/>
          </p:cNvSpPr>
          <p:nvPr>
            <p:ph type="body" idx="1"/>
          </p:nvPr>
        </p:nvSpPr>
        <p:spPr>
          <a:xfrm>
            <a:off x="1120777" y="417327"/>
            <a:ext cx="8818738" cy="4985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600"/>
              <a:buNone/>
            </a:pPr>
            <a:r>
              <a:rPr lang="nl-NL" sz="3600"/>
              <a:t>In-class activity</a:t>
            </a:r>
            <a:endParaRPr/>
          </a:p>
        </p:txBody>
      </p:sp>
      <p:sp>
        <p:nvSpPr>
          <p:cNvPr id="364" name="Google Shape;364;p57"/>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p>
            <a:pPr marL="342900" lvl="0" indent="-342900" algn="l" rtl="0">
              <a:lnSpc>
                <a:spcPct val="100000"/>
              </a:lnSpc>
              <a:spcBef>
                <a:spcPts val="0"/>
              </a:spcBef>
              <a:spcAft>
                <a:spcPts val="0"/>
              </a:spcAft>
              <a:buClr>
                <a:srgbClr val="F39200"/>
              </a:buClr>
              <a:buSzPts val="3600"/>
              <a:buFont typeface="Arial"/>
              <a:buChar char="•"/>
            </a:pPr>
            <a:r>
              <a:rPr lang="nl-NL" sz="2400"/>
              <a:t>Go to your favorite social media channel,</a:t>
            </a:r>
            <a:endParaRPr/>
          </a:p>
          <a:p>
            <a:pPr marL="342900" lvl="0" indent="-342900" algn="l" rtl="0">
              <a:lnSpc>
                <a:spcPct val="100000"/>
              </a:lnSpc>
              <a:spcBef>
                <a:spcPts val="0"/>
              </a:spcBef>
              <a:spcAft>
                <a:spcPts val="0"/>
              </a:spcAft>
              <a:buClr>
                <a:srgbClr val="F39200"/>
              </a:buClr>
              <a:buSzPts val="3600"/>
              <a:buFont typeface="Arial"/>
              <a:buChar char="•"/>
            </a:pPr>
            <a:r>
              <a:rPr lang="nl-NL" sz="2400"/>
              <a:t>Choose a branding video,</a:t>
            </a:r>
            <a:endParaRPr/>
          </a:p>
          <a:p>
            <a:pPr marL="342900" lvl="0" indent="-342900" algn="l" rtl="0">
              <a:lnSpc>
                <a:spcPct val="100000"/>
              </a:lnSpc>
              <a:spcBef>
                <a:spcPts val="0"/>
              </a:spcBef>
              <a:spcAft>
                <a:spcPts val="0"/>
              </a:spcAft>
              <a:buClr>
                <a:srgbClr val="F39200"/>
              </a:buClr>
              <a:buSzPts val="3600"/>
              <a:buFont typeface="Arial"/>
              <a:buChar char="•"/>
            </a:pPr>
            <a:r>
              <a:rPr lang="nl-NL" sz="2400"/>
              <a:t>Analyze the video, keep in mind the video briefing criteria,</a:t>
            </a:r>
            <a:endParaRPr/>
          </a:p>
          <a:p>
            <a:pPr marL="342900" lvl="0" indent="-342900" algn="l" rtl="0">
              <a:lnSpc>
                <a:spcPct val="100000"/>
              </a:lnSpc>
              <a:spcBef>
                <a:spcPts val="0"/>
              </a:spcBef>
              <a:spcAft>
                <a:spcPts val="0"/>
              </a:spcAft>
              <a:buClr>
                <a:srgbClr val="F39200"/>
              </a:buClr>
              <a:buSzPts val="3600"/>
              <a:buFont typeface="Arial"/>
              <a:buChar char="•"/>
            </a:pPr>
            <a:r>
              <a:rPr lang="nl-NL" sz="2400"/>
              <a:t>Make a gap analyze and give a short advice (max. 2A4).</a:t>
            </a:r>
            <a:endParaRPr/>
          </a:p>
          <a:p>
            <a:pPr marL="0" lvl="0" indent="0" algn="l" rtl="0">
              <a:lnSpc>
                <a:spcPct val="108000"/>
              </a:lnSpc>
              <a:spcBef>
                <a:spcPts val="0"/>
              </a:spcBef>
              <a:spcAft>
                <a:spcPts val="0"/>
              </a:spcAft>
              <a:buClr>
                <a:schemeClr val="lt1"/>
              </a:buClr>
              <a:buSzPts val="2000"/>
              <a:buNone/>
            </a:pPr>
            <a:endParaRPr/>
          </a:p>
          <a:p>
            <a:pPr marL="0" lvl="0" indent="0" algn="l" rtl="0">
              <a:lnSpc>
                <a:spcPct val="108000"/>
              </a:lnSpc>
              <a:spcBef>
                <a:spcPts val="0"/>
              </a:spcBef>
              <a:spcAft>
                <a:spcPts val="0"/>
              </a:spcAft>
              <a:buClr>
                <a:schemeClr val="lt1"/>
              </a:buClr>
              <a:buSzPts val="2000"/>
              <a:buNone/>
            </a:pP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69"/>
        <p:cNvGrpSpPr/>
        <p:nvPr/>
      </p:nvGrpSpPr>
      <p:grpSpPr>
        <a:xfrm>
          <a:off x="0" y="0"/>
          <a:ext cx="0" cy="0"/>
          <a:chOff x="0" y="0"/>
          <a:chExt cx="0" cy="0"/>
        </a:xfrm>
      </p:grpSpPr>
      <p:sp>
        <p:nvSpPr>
          <p:cNvPr id="370" name="Google Shape;370;g2163379eddf_0_1"/>
          <p:cNvSpPr txBox="1">
            <a:spLocks noGrp="1"/>
          </p:cNvSpPr>
          <p:nvPr>
            <p:ph type="body" idx="1"/>
          </p:nvPr>
        </p:nvSpPr>
        <p:spPr>
          <a:xfrm>
            <a:off x="1130504" y="475693"/>
            <a:ext cx="8818800" cy="4434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nl-NL"/>
              <a:t>In-class Activity</a:t>
            </a:r>
            <a:endParaRPr/>
          </a:p>
        </p:txBody>
      </p:sp>
      <p:sp>
        <p:nvSpPr>
          <p:cNvPr id="371" name="Google Shape;371;g2163379eddf_0_1"/>
          <p:cNvSpPr txBox="1">
            <a:spLocks noGrp="1"/>
          </p:cNvSpPr>
          <p:nvPr>
            <p:ph type="body" idx="2"/>
          </p:nvPr>
        </p:nvSpPr>
        <p:spPr>
          <a:xfrm>
            <a:off x="1130504" y="1238096"/>
            <a:ext cx="8818738" cy="3781711"/>
          </a:xfrm>
          <a:prstGeom prst="rect">
            <a:avLst/>
          </a:prstGeom>
          <a:noFill/>
          <a:ln>
            <a:noFill/>
          </a:ln>
        </p:spPr>
        <p:txBody>
          <a:bodyPr spcFirstLastPara="1" wrap="square" lIns="0" tIns="0" rIns="0" bIns="0" anchor="t" anchorCtr="0">
            <a:noAutofit/>
          </a:bodyPr>
          <a:lstStyle/>
          <a:p>
            <a:pPr marL="342900" lvl="0" indent="-342900" algn="l" rtl="0">
              <a:lnSpc>
                <a:spcPct val="100000"/>
              </a:lnSpc>
              <a:spcBef>
                <a:spcPts val="0"/>
              </a:spcBef>
              <a:spcAft>
                <a:spcPts val="0"/>
              </a:spcAft>
              <a:buClr>
                <a:srgbClr val="F39200"/>
              </a:buClr>
              <a:buSzPts val="3600"/>
              <a:buFont typeface="Arial"/>
              <a:buChar char="•"/>
            </a:pPr>
            <a:r>
              <a:rPr lang="nl-NL" sz="2400"/>
              <a:t>Go to your favorite social media channel,</a:t>
            </a:r>
            <a:endParaRPr/>
          </a:p>
          <a:p>
            <a:pPr marL="800100" lvl="1" indent="-342900" algn="l" rtl="0">
              <a:lnSpc>
                <a:spcPct val="100000"/>
              </a:lnSpc>
              <a:spcBef>
                <a:spcPts val="500"/>
              </a:spcBef>
              <a:spcAft>
                <a:spcPts val="0"/>
              </a:spcAft>
              <a:buClr>
                <a:srgbClr val="F39200"/>
              </a:buClr>
              <a:buSzPts val="3000"/>
              <a:buFont typeface="Arial"/>
              <a:buChar char="•"/>
            </a:pPr>
            <a:r>
              <a:rPr lang="nl-NL" sz="2000"/>
              <a:t>Analyze their main target group,</a:t>
            </a:r>
            <a:endParaRPr/>
          </a:p>
          <a:p>
            <a:pPr marL="800100" lvl="1" indent="-342900" algn="l" rtl="0">
              <a:lnSpc>
                <a:spcPct val="100000"/>
              </a:lnSpc>
              <a:spcBef>
                <a:spcPts val="500"/>
              </a:spcBef>
              <a:spcAft>
                <a:spcPts val="0"/>
              </a:spcAft>
              <a:buClr>
                <a:srgbClr val="F39200"/>
              </a:buClr>
              <a:buSzPts val="3000"/>
              <a:buFont typeface="Arial"/>
              <a:buChar char="•"/>
            </a:pPr>
            <a:r>
              <a:rPr lang="nl-NL" sz="2000"/>
              <a:t>Analyze their unique features,</a:t>
            </a:r>
            <a:endParaRPr/>
          </a:p>
          <a:p>
            <a:pPr marL="800100" lvl="1" indent="-152400" algn="l" rtl="0">
              <a:lnSpc>
                <a:spcPct val="100000"/>
              </a:lnSpc>
              <a:spcBef>
                <a:spcPts val="500"/>
              </a:spcBef>
              <a:spcAft>
                <a:spcPts val="0"/>
              </a:spcAft>
              <a:buClr>
                <a:srgbClr val="F39200"/>
              </a:buClr>
              <a:buSzPts val="3000"/>
              <a:buFont typeface="Arial"/>
              <a:buNone/>
            </a:pPr>
            <a:endParaRPr sz="2000"/>
          </a:p>
          <a:p>
            <a:pPr marL="342900" lvl="0" indent="-342900" algn="l" rtl="0">
              <a:lnSpc>
                <a:spcPct val="100000"/>
              </a:lnSpc>
              <a:spcBef>
                <a:spcPts val="0"/>
              </a:spcBef>
              <a:spcAft>
                <a:spcPts val="0"/>
              </a:spcAft>
              <a:buClr>
                <a:srgbClr val="F39200"/>
              </a:buClr>
              <a:buSzPts val="3600"/>
              <a:buFont typeface="Arial"/>
              <a:buChar char="•"/>
            </a:pPr>
            <a:r>
              <a:rPr lang="nl-NL" sz="2400"/>
              <a:t>Choose a branding video which pops up in this channel,</a:t>
            </a:r>
            <a:endParaRPr/>
          </a:p>
          <a:p>
            <a:pPr marL="800100" lvl="1" indent="-342900" algn="l" rtl="0">
              <a:lnSpc>
                <a:spcPct val="100000"/>
              </a:lnSpc>
              <a:spcBef>
                <a:spcPts val="500"/>
              </a:spcBef>
              <a:spcAft>
                <a:spcPts val="0"/>
              </a:spcAft>
              <a:buClr>
                <a:srgbClr val="F39200"/>
              </a:buClr>
              <a:buSzPts val="3000"/>
              <a:buFont typeface="Arial"/>
              <a:buChar char="•"/>
            </a:pPr>
            <a:r>
              <a:rPr lang="nl-NL" sz="2000"/>
              <a:t>Analyze the video, keep in mind the video briefing criteria,</a:t>
            </a:r>
            <a:endParaRPr/>
          </a:p>
          <a:p>
            <a:pPr marL="800100" lvl="1" indent="-152400" algn="l" rtl="0">
              <a:lnSpc>
                <a:spcPct val="100000"/>
              </a:lnSpc>
              <a:spcBef>
                <a:spcPts val="500"/>
              </a:spcBef>
              <a:spcAft>
                <a:spcPts val="0"/>
              </a:spcAft>
              <a:buClr>
                <a:srgbClr val="F39200"/>
              </a:buClr>
              <a:buSzPts val="3000"/>
              <a:buFont typeface="Arial"/>
              <a:buNone/>
            </a:pPr>
            <a:endParaRPr sz="2000"/>
          </a:p>
          <a:p>
            <a:pPr marL="342900" lvl="0" indent="-342900" algn="l" rtl="0">
              <a:lnSpc>
                <a:spcPct val="100000"/>
              </a:lnSpc>
              <a:spcBef>
                <a:spcPts val="0"/>
              </a:spcBef>
              <a:spcAft>
                <a:spcPts val="0"/>
              </a:spcAft>
              <a:buClr>
                <a:srgbClr val="F39200"/>
              </a:buClr>
              <a:buSzPts val="3600"/>
              <a:buFont typeface="Arial"/>
              <a:buChar char="•"/>
            </a:pPr>
            <a:r>
              <a:rPr lang="nl-NL" sz="2400"/>
              <a:t>Make a gap analyze and give a short advice, present it to the class</a:t>
            </a:r>
            <a:endParaRPr sz="24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sp>
        <p:nvSpPr>
          <p:cNvPr id="377" name="Google Shape;377;g232d0057704_1_172"/>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1800"/>
              <a:buNone/>
            </a:pPr>
            <a:r>
              <a:rPr lang="nl-NL"/>
              <a:t>Recap: </a:t>
            </a:r>
            <a:br>
              <a:rPr lang="nl-NL"/>
            </a:br>
            <a:r>
              <a:rPr lang="nl-NL"/>
              <a:t>Video tells best about video marketing</a:t>
            </a:r>
            <a:endParaRPr/>
          </a:p>
        </p:txBody>
      </p:sp>
      <p:sp>
        <p:nvSpPr>
          <p:cNvPr id="378" name="Google Shape;378;g232d0057704_1_172"/>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rmAutofit fontScale="85000" lnSpcReduction="20000"/>
          </a:bodyPr>
          <a:lstStyle/>
          <a:p>
            <a:pPr marL="0" lvl="0" indent="0" algn="l" rtl="0">
              <a:lnSpc>
                <a:spcPct val="90000"/>
              </a:lnSpc>
              <a:spcBef>
                <a:spcPts val="1000"/>
              </a:spcBef>
              <a:spcAft>
                <a:spcPts val="0"/>
              </a:spcAft>
              <a:buSzPct val="69498"/>
              <a:buNone/>
            </a:pPr>
            <a:r>
              <a:rPr lang="nl-NL" u="sng">
                <a:solidFill>
                  <a:schemeClr val="hlink"/>
                </a:solidFill>
                <a:hlinkClick r:id="rId3"/>
              </a:rPr>
              <a:t>https://www.youtube.com/watch?v=cjDdDbAUD5U</a:t>
            </a:r>
            <a:r>
              <a:rPr lang="nl-NL"/>
              <a:t> </a:t>
            </a:r>
            <a:endParaRPr/>
          </a:p>
          <a:p>
            <a:pPr marL="0" lvl="0" indent="0" algn="l" rtl="0">
              <a:lnSpc>
                <a:spcPct val="90000"/>
              </a:lnSpc>
              <a:spcBef>
                <a:spcPts val="1000"/>
              </a:spcBef>
              <a:spcAft>
                <a:spcPts val="0"/>
              </a:spcAft>
              <a:buSzPct val="69498"/>
              <a:buNone/>
            </a:pPr>
            <a:endParaRPr/>
          </a:p>
          <a:p>
            <a:pPr marL="457200" lvl="0" indent="-342900" algn="l" rtl="0">
              <a:lnSpc>
                <a:spcPct val="90000"/>
              </a:lnSpc>
              <a:spcBef>
                <a:spcPts val="1000"/>
              </a:spcBef>
              <a:spcAft>
                <a:spcPts val="0"/>
              </a:spcAft>
              <a:buSzPct val="69498"/>
              <a:buNone/>
            </a:pPr>
            <a:r>
              <a:rPr lang="nl-NL"/>
              <a:t>about popularity of video in marketing</a:t>
            </a:r>
            <a:endParaRPr/>
          </a:p>
          <a:p>
            <a:pPr marL="457200" lvl="0" indent="-342900" algn="l" rtl="0">
              <a:lnSpc>
                <a:spcPct val="90000"/>
              </a:lnSpc>
              <a:spcBef>
                <a:spcPts val="1000"/>
              </a:spcBef>
              <a:spcAft>
                <a:spcPts val="0"/>
              </a:spcAft>
              <a:buSzPct val="69498"/>
              <a:buNone/>
            </a:pPr>
            <a:r>
              <a:rPr lang="nl-NL"/>
              <a:t>tips to achieve the best ROI in video marketing</a:t>
            </a:r>
            <a:endParaRPr/>
          </a:p>
          <a:p>
            <a:pPr marL="457200" lvl="0" indent="-342900" algn="l" rtl="0">
              <a:lnSpc>
                <a:spcPct val="90000"/>
              </a:lnSpc>
              <a:spcBef>
                <a:spcPts val="1000"/>
              </a:spcBef>
              <a:spcAft>
                <a:spcPts val="0"/>
              </a:spcAft>
              <a:buSzPct val="69498"/>
              <a:buNone/>
            </a:pPr>
            <a:r>
              <a:rPr lang="nl-NL"/>
              <a:t>different types of marketing video categories</a:t>
            </a:r>
            <a:endParaRPr/>
          </a:p>
          <a:p>
            <a:pPr marL="914400" lvl="1" indent="-342900" algn="l" rtl="0">
              <a:lnSpc>
                <a:spcPct val="90000"/>
              </a:lnSpc>
              <a:spcBef>
                <a:spcPts val="500"/>
              </a:spcBef>
              <a:spcAft>
                <a:spcPts val="0"/>
              </a:spcAft>
              <a:buSzPct val="81081"/>
              <a:buNone/>
            </a:pPr>
            <a:r>
              <a:rPr lang="nl-NL"/>
              <a:t>Educational</a:t>
            </a:r>
            <a:endParaRPr/>
          </a:p>
          <a:p>
            <a:pPr marL="914400" lvl="1" indent="-342900" algn="l" rtl="0">
              <a:lnSpc>
                <a:spcPct val="90000"/>
              </a:lnSpc>
              <a:spcBef>
                <a:spcPts val="500"/>
              </a:spcBef>
              <a:spcAft>
                <a:spcPts val="0"/>
              </a:spcAft>
              <a:buSzPct val="81081"/>
              <a:buNone/>
            </a:pPr>
            <a:r>
              <a:rPr lang="nl-NL"/>
              <a:t>Inspirational</a:t>
            </a:r>
            <a:endParaRPr/>
          </a:p>
          <a:p>
            <a:pPr marL="914400" lvl="1" indent="-342900" algn="l" rtl="0">
              <a:lnSpc>
                <a:spcPct val="90000"/>
              </a:lnSpc>
              <a:spcBef>
                <a:spcPts val="500"/>
              </a:spcBef>
              <a:spcAft>
                <a:spcPts val="0"/>
              </a:spcAft>
              <a:buSzPct val="81081"/>
              <a:buNone/>
            </a:pPr>
            <a:r>
              <a:rPr lang="nl-NL"/>
              <a:t>Engagement</a:t>
            </a:r>
            <a:endParaRPr/>
          </a:p>
          <a:p>
            <a:pPr marL="914400" lvl="1" indent="-342900" algn="l" rtl="0">
              <a:lnSpc>
                <a:spcPct val="90000"/>
              </a:lnSpc>
              <a:spcBef>
                <a:spcPts val="500"/>
              </a:spcBef>
              <a:spcAft>
                <a:spcPts val="0"/>
              </a:spcAft>
              <a:buSzPct val="81081"/>
              <a:buNone/>
            </a:pPr>
            <a:r>
              <a:rPr lang="nl-NL"/>
              <a:t>Convincing </a:t>
            </a:r>
            <a:endParaRPr/>
          </a:p>
          <a:p>
            <a:pPr marL="457200" lvl="0" indent="-342900" algn="l" rtl="0">
              <a:lnSpc>
                <a:spcPct val="90000"/>
              </a:lnSpc>
              <a:spcBef>
                <a:spcPts val="1000"/>
              </a:spcBef>
              <a:spcAft>
                <a:spcPts val="0"/>
              </a:spcAft>
              <a:buSzPct val="69498"/>
              <a:buNone/>
            </a:pPr>
            <a:r>
              <a:rPr lang="nl-NL"/>
              <a:t>video strategy and planning </a:t>
            </a:r>
            <a:r>
              <a:rPr lang="nl-NL" sz="1700"/>
              <a:t>(note: the strategy in this Youtube video goes with the assumption of in-house production. Video marketing knowledge is needed although the production would be outsourced!)</a:t>
            </a:r>
            <a:endParaRPr/>
          </a:p>
          <a:p>
            <a:pPr marL="0" lvl="0" indent="0" algn="l" rtl="0">
              <a:lnSpc>
                <a:spcPct val="90000"/>
              </a:lnSpc>
              <a:spcBef>
                <a:spcPts val="1000"/>
              </a:spcBef>
              <a:spcAft>
                <a:spcPts val="0"/>
              </a:spcAft>
              <a:buSzPct val="69498"/>
              <a:buNone/>
            </a:pP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sp>
        <p:nvSpPr>
          <p:cNvPr id="384" name="Google Shape;384;p40"/>
          <p:cNvSpPr txBox="1">
            <a:spLocks noGrp="1"/>
          </p:cNvSpPr>
          <p:nvPr>
            <p:ph type="title" idx="4294967295"/>
          </p:nvPr>
        </p:nvSpPr>
        <p:spPr>
          <a:xfrm>
            <a:off x="1066800" y="2422186"/>
            <a:ext cx="10058400" cy="787637"/>
          </a:xfrm>
          <a:prstGeom prst="rect">
            <a:avLst/>
          </a:prstGeom>
          <a:noFill/>
          <a:ln>
            <a:noFill/>
          </a:ln>
          <a:effectLst>
            <a:outerShdw blurRad="50800" dist="38100" dir="2700000" algn="tl" rotWithShape="0">
              <a:srgbClr val="000000">
                <a:alpha val="40000"/>
              </a:srgbClr>
            </a:outerShdw>
          </a:effectLst>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rgbClr val="FFFFFF"/>
              </a:buClr>
              <a:buSzPct val="111111"/>
              <a:buFont typeface="Calibri"/>
              <a:buNone/>
            </a:pPr>
            <a:r>
              <a:rPr lang="nl-NL" sz="5200">
                <a:solidFill>
                  <a:srgbClr val="FFFFFF"/>
                </a:solidFill>
              </a:rPr>
              <a:t>4. Assignments</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384"/>
                                        </p:tgtEl>
                                        <p:attrNameLst>
                                          <p:attrName>style.visibility</p:attrName>
                                        </p:attrNameLst>
                                      </p:cBhvr>
                                      <p:to>
                                        <p:strVal val="visible"/>
                                      </p:to>
                                    </p:set>
                                    <p:animEffect transition="in" filter="fade">
                                      <p:cBhvr>
                                        <p:cTn id="7" dur="700"/>
                                        <p:tgtEl>
                                          <p:spTgt spid="3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390" name="Google Shape;390;p41"/>
          <p:cNvSpPr txBox="1">
            <a:spLocks noGrp="1"/>
          </p:cNvSpPr>
          <p:nvPr>
            <p:ph type="title"/>
          </p:nvPr>
        </p:nvSpPr>
        <p:spPr>
          <a:xfrm>
            <a:off x="838200" y="365126"/>
            <a:ext cx="10515600" cy="792466"/>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nl-NL"/>
              <a:t>Learning Objectives</a:t>
            </a:r>
            <a:endParaRPr/>
          </a:p>
        </p:txBody>
      </p:sp>
      <p:sp>
        <p:nvSpPr>
          <p:cNvPr id="391" name="Google Shape;391;p41"/>
          <p:cNvSpPr txBox="1">
            <a:spLocks noGrp="1"/>
          </p:cNvSpPr>
          <p:nvPr>
            <p:ph type="body" idx="1"/>
          </p:nvPr>
        </p:nvSpPr>
        <p:spPr>
          <a:xfrm>
            <a:off x="916021" y="1643974"/>
            <a:ext cx="10515600" cy="2142873"/>
          </a:xfrm>
          <a:prstGeom prst="rect">
            <a:avLst/>
          </a:prstGeom>
          <a:noFill/>
          <a:ln>
            <a:noFill/>
          </a:ln>
        </p:spPr>
        <p:txBody>
          <a:bodyPr spcFirstLastPara="1" wrap="square" lIns="91425" tIns="45700" rIns="91425" bIns="45700" anchor="t" anchorCtr="0">
            <a:normAutofit/>
          </a:bodyPr>
          <a:lstStyle/>
          <a:p>
            <a:pPr marL="457200" lvl="0" indent="-457200" algn="l" rtl="0">
              <a:lnSpc>
                <a:spcPct val="150000"/>
              </a:lnSpc>
              <a:spcBef>
                <a:spcPts val="1000"/>
              </a:spcBef>
              <a:spcAft>
                <a:spcPts val="0"/>
              </a:spcAft>
              <a:buClr>
                <a:srgbClr val="F39200"/>
              </a:buClr>
              <a:buSzPts val="4200"/>
              <a:buFont typeface="Arial"/>
              <a:buChar char="•"/>
            </a:pPr>
            <a:r>
              <a:rPr lang="nl-NL"/>
              <a:t>Knowlegde of the importance of a good video brief</a:t>
            </a:r>
            <a:endParaRPr/>
          </a:p>
          <a:p>
            <a:pPr marL="457200" lvl="0" indent="-457200" algn="l" rtl="0">
              <a:lnSpc>
                <a:spcPct val="150000"/>
              </a:lnSpc>
              <a:spcBef>
                <a:spcPts val="1000"/>
              </a:spcBef>
              <a:spcAft>
                <a:spcPts val="0"/>
              </a:spcAft>
              <a:buClr>
                <a:srgbClr val="F39200"/>
              </a:buClr>
              <a:buSzPts val="4200"/>
              <a:buFont typeface="Arial"/>
              <a:buChar char="•"/>
            </a:pPr>
            <a:r>
              <a:rPr lang="nl-NL"/>
              <a:t>Apply the video brief and create a video.</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397" name="Google Shape;397;p43"/>
          <p:cNvSpPr txBox="1">
            <a:spLocks noGrp="1"/>
          </p:cNvSpPr>
          <p:nvPr>
            <p:ph type="body" idx="1"/>
          </p:nvPr>
        </p:nvSpPr>
        <p:spPr>
          <a:xfrm>
            <a:off x="1033228" y="465965"/>
            <a:ext cx="8818738"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nl-NL"/>
              <a:t> Individual Assignment</a:t>
            </a:r>
            <a:endParaRPr/>
          </a:p>
        </p:txBody>
      </p:sp>
      <p:sp>
        <p:nvSpPr>
          <p:cNvPr id="398" name="Google Shape;398;p43"/>
          <p:cNvSpPr txBox="1">
            <a:spLocks noGrp="1"/>
          </p:cNvSpPr>
          <p:nvPr>
            <p:ph type="body" idx="2"/>
          </p:nvPr>
        </p:nvSpPr>
        <p:spPr>
          <a:xfrm>
            <a:off x="1140232" y="1197676"/>
            <a:ext cx="8818738" cy="3781711"/>
          </a:xfrm>
          <a:prstGeom prst="rect">
            <a:avLst/>
          </a:prstGeom>
          <a:noFill/>
          <a:ln>
            <a:noFill/>
          </a:ln>
        </p:spPr>
        <p:txBody>
          <a:bodyPr spcFirstLastPara="1" wrap="square" lIns="0" tIns="0" rIns="0" bIns="0" anchor="t" anchorCtr="0">
            <a:noAutofit/>
          </a:bodyPr>
          <a:lstStyle/>
          <a:p>
            <a:pPr marL="228600" lvl="0" indent="-198120" algn="l" rtl="0">
              <a:lnSpc>
                <a:spcPct val="90000"/>
              </a:lnSpc>
              <a:spcBef>
                <a:spcPts val="0"/>
              </a:spcBef>
              <a:spcAft>
                <a:spcPts val="0"/>
              </a:spcAft>
              <a:buClr>
                <a:srgbClr val="F39200"/>
              </a:buClr>
              <a:buSzPts val="3000"/>
              <a:buChar char="•"/>
            </a:pPr>
            <a:r>
              <a:rPr lang="nl-NL">
                <a:solidFill>
                  <a:schemeClr val="lt1"/>
                </a:solidFill>
              </a:rPr>
              <a:t>Look for a brand that you have available at home. For instance a shampoo or your bike/car</a:t>
            </a:r>
            <a:endParaRPr/>
          </a:p>
          <a:p>
            <a:pPr marL="228600" lvl="0" indent="-198120" algn="l" rtl="0">
              <a:lnSpc>
                <a:spcPct val="90000"/>
              </a:lnSpc>
              <a:spcBef>
                <a:spcPts val="1000"/>
              </a:spcBef>
              <a:spcAft>
                <a:spcPts val="0"/>
              </a:spcAft>
              <a:buClr>
                <a:srgbClr val="F39200"/>
              </a:buClr>
              <a:buSzPts val="3000"/>
              <a:buChar char="•"/>
            </a:pPr>
            <a:r>
              <a:rPr lang="nl-NL">
                <a:solidFill>
                  <a:schemeClr val="lt1"/>
                </a:solidFill>
              </a:rPr>
              <a:t>Choose a channel type that fits your target audience,</a:t>
            </a:r>
            <a:endParaRPr/>
          </a:p>
          <a:p>
            <a:pPr marL="228600" lvl="0" indent="-198120" algn="l" rtl="0">
              <a:lnSpc>
                <a:spcPct val="90000"/>
              </a:lnSpc>
              <a:spcBef>
                <a:spcPts val="1000"/>
              </a:spcBef>
              <a:spcAft>
                <a:spcPts val="0"/>
              </a:spcAft>
              <a:buClr>
                <a:srgbClr val="F39200"/>
              </a:buClr>
              <a:buSzPts val="3000"/>
              <a:buChar char="•"/>
            </a:pPr>
            <a:r>
              <a:rPr lang="nl-NL">
                <a:solidFill>
                  <a:schemeClr val="lt1"/>
                </a:solidFill>
              </a:rPr>
              <a:t>Make a video based on the briefing criteria.</a:t>
            </a:r>
            <a:endParaRPr/>
          </a:p>
          <a:p>
            <a:pPr marL="228600" lvl="0" indent="-198120" algn="l" rtl="0">
              <a:lnSpc>
                <a:spcPct val="90000"/>
              </a:lnSpc>
              <a:spcBef>
                <a:spcPts val="1000"/>
              </a:spcBef>
              <a:spcAft>
                <a:spcPts val="0"/>
              </a:spcAft>
              <a:buClr>
                <a:srgbClr val="F39200"/>
              </a:buClr>
              <a:buSzPts val="3000"/>
              <a:buChar char="•"/>
            </a:pPr>
            <a:r>
              <a:rPr lang="nl-NL">
                <a:solidFill>
                  <a:schemeClr val="lt1"/>
                </a:solidFill>
              </a:rPr>
              <a:t>Share your video on your social media channels</a:t>
            </a:r>
            <a:endParaRPr/>
          </a:p>
          <a:p>
            <a:pPr marL="457200" lvl="0" indent="0" algn="l" rtl="0">
              <a:lnSpc>
                <a:spcPct val="90000"/>
              </a:lnSpc>
              <a:spcBef>
                <a:spcPts val="1000"/>
              </a:spcBef>
              <a:spcAft>
                <a:spcPts val="0"/>
              </a:spcAft>
              <a:buClr>
                <a:schemeClr val="lt1"/>
              </a:buClr>
              <a:buSzPts val="2000"/>
              <a:buNone/>
            </a:pPr>
            <a:endParaRPr>
              <a:solidFill>
                <a:schemeClr val="lt1"/>
              </a:solidFill>
            </a:endParaRPr>
          </a:p>
          <a:p>
            <a:pPr marL="0" lvl="0" indent="0" algn="l" rtl="0">
              <a:lnSpc>
                <a:spcPct val="90000"/>
              </a:lnSpc>
              <a:spcBef>
                <a:spcPts val="1000"/>
              </a:spcBef>
              <a:spcAft>
                <a:spcPts val="0"/>
              </a:spcAft>
              <a:buClr>
                <a:srgbClr val="F39200"/>
              </a:buClr>
              <a:buSzPts val="2800"/>
              <a:buNone/>
            </a:pPr>
            <a:r>
              <a:rPr lang="nl-NL" sz="2800">
                <a:solidFill>
                  <a:srgbClr val="F39200"/>
                </a:solidFill>
              </a:rPr>
              <a:t>Deliverables: video &amp; reflection</a:t>
            </a:r>
            <a:endParaRPr>
              <a:solidFill>
                <a:schemeClr val="lt1"/>
              </a:solidFill>
            </a:endParaRPr>
          </a:p>
          <a:p>
            <a:pPr marL="228600" lvl="0" indent="-25400" algn="l" rtl="0">
              <a:lnSpc>
                <a:spcPct val="90000"/>
              </a:lnSpc>
              <a:spcBef>
                <a:spcPts val="1000"/>
              </a:spcBef>
              <a:spcAft>
                <a:spcPts val="0"/>
              </a:spcAft>
              <a:buClr>
                <a:schemeClr val="dk1"/>
              </a:buClr>
              <a:buSzPts val="2000"/>
              <a:buNone/>
            </a:pPr>
            <a:endParaRPr>
              <a:solidFill>
                <a:schemeClr val="lt1"/>
              </a:solidFill>
            </a:endParaRPr>
          </a:p>
          <a:p>
            <a:pPr marL="0" lvl="0" indent="0" algn="l" rtl="0">
              <a:lnSpc>
                <a:spcPct val="108000"/>
              </a:lnSpc>
              <a:spcBef>
                <a:spcPts val="0"/>
              </a:spcBef>
              <a:spcAft>
                <a:spcPts val="0"/>
              </a:spcAft>
              <a:buClr>
                <a:schemeClr val="lt1"/>
              </a:buClr>
              <a:buSzPts val="2000"/>
              <a:buNone/>
            </a:pP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sp>
        <p:nvSpPr>
          <p:cNvPr id="404" name="Google Shape;404;p58"/>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nl-NL"/>
              <a:t>Group Assignment</a:t>
            </a:r>
            <a:endParaRPr/>
          </a:p>
        </p:txBody>
      </p:sp>
      <p:sp>
        <p:nvSpPr>
          <p:cNvPr id="405" name="Google Shape;405;p58"/>
          <p:cNvSpPr txBox="1">
            <a:spLocks noGrp="1"/>
          </p:cNvSpPr>
          <p:nvPr>
            <p:ph type="body" idx="2"/>
          </p:nvPr>
        </p:nvSpPr>
        <p:spPr>
          <a:xfrm>
            <a:off x="1120777" y="1131093"/>
            <a:ext cx="8818738" cy="3781711"/>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FFFFFF"/>
              </a:buClr>
              <a:buSzPts val="3200"/>
              <a:buNone/>
            </a:pPr>
            <a:r>
              <a:rPr lang="nl-NL" sz="2400"/>
              <a:t>Assessment criteria on the following slide</a:t>
            </a:r>
            <a:endParaRPr/>
          </a:p>
          <a:p>
            <a:pPr marL="0" lvl="0" indent="0" algn="l" rtl="0">
              <a:lnSpc>
                <a:spcPct val="90000"/>
              </a:lnSpc>
              <a:spcBef>
                <a:spcPts val="0"/>
              </a:spcBef>
              <a:spcAft>
                <a:spcPts val="0"/>
              </a:spcAft>
              <a:buClr>
                <a:srgbClr val="FFFFFF"/>
              </a:buClr>
              <a:buSzPts val="3200"/>
              <a:buNone/>
            </a:pPr>
            <a:endParaRPr sz="2400"/>
          </a:p>
          <a:p>
            <a:pPr marL="342900" marR="0" lvl="0" indent="-342900" algn="l" rtl="0">
              <a:lnSpc>
                <a:spcPct val="90000"/>
              </a:lnSpc>
              <a:spcBef>
                <a:spcPts val="0"/>
              </a:spcBef>
              <a:spcAft>
                <a:spcPts val="0"/>
              </a:spcAft>
              <a:buClr>
                <a:srgbClr val="F39200"/>
              </a:buClr>
              <a:buSzPts val="3600"/>
              <a:buFont typeface="Arial"/>
              <a:buChar char="•"/>
            </a:pPr>
            <a:r>
              <a:rPr lang="nl-NL" sz="2400" b="0" i="0" u="none" strike="noStrike" cap="none"/>
              <a:t>Choose the company which you make the video for. Recommendation: choose the same company you have built a content strategy for.</a:t>
            </a:r>
            <a:endParaRPr/>
          </a:p>
          <a:p>
            <a:pPr marL="342900" marR="0" lvl="0" indent="-114300" algn="l" rtl="0">
              <a:lnSpc>
                <a:spcPct val="90000"/>
              </a:lnSpc>
              <a:spcBef>
                <a:spcPts val="0"/>
              </a:spcBef>
              <a:spcAft>
                <a:spcPts val="0"/>
              </a:spcAft>
              <a:buClr>
                <a:srgbClr val="F39200"/>
              </a:buClr>
              <a:buSzPts val="3600"/>
              <a:buFont typeface="Arial"/>
              <a:buNone/>
            </a:pPr>
            <a:endParaRPr sz="2400" b="0" i="0" u="none" strike="noStrike" cap="none"/>
          </a:p>
          <a:p>
            <a:pPr marL="342900" marR="0" lvl="0" indent="-342900" algn="l" rtl="0">
              <a:lnSpc>
                <a:spcPct val="90000"/>
              </a:lnSpc>
              <a:spcBef>
                <a:spcPts val="0"/>
              </a:spcBef>
              <a:spcAft>
                <a:spcPts val="0"/>
              </a:spcAft>
              <a:buClr>
                <a:srgbClr val="F39200"/>
              </a:buClr>
              <a:buSzPts val="3600"/>
              <a:buFont typeface="Arial"/>
              <a:buChar char="•"/>
            </a:pPr>
            <a:r>
              <a:rPr lang="nl-NL" sz="2400" b="0" i="0" u="none" strike="noStrike" cap="none"/>
              <a:t>Decide a service/product and use video brief form as a planning tool for your video.</a:t>
            </a:r>
            <a:endParaRPr/>
          </a:p>
          <a:p>
            <a:pPr marL="342900" marR="0" lvl="0" indent="-114300" algn="l" rtl="0">
              <a:lnSpc>
                <a:spcPct val="90000"/>
              </a:lnSpc>
              <a:spcBef>
                <a:spcPts val="0"/>
              </a:spcBef>
              <a:spcAft>
                <a:spcPts val="0"/>
              </a:spcAft>
              <a:buClr>
                <a:srgbClr val="F39200"/>
              </a:buClr>
              <a:buSzPts val="3600"/>
              <a:buFont typeface="Arial"/>
              <a:buNone/>
            </a:pPr>
            <a:endParaRPr sz="2400" b="0" i="0" u="none" strike="noStrike" cap="none"/>
          </a:p>
          <a:p>
            <a:pPr marL="342900" marR="0" lvl="0" indent="-342900" algn="l" rtl="0">
              <a:lnSpc>
                <a:spcPct val="90000"/>
              </a:lnSpc>
              <a:spcBef>
                <a:spcPts val="0"/>
              </a:spcBef>
              <a:spcAft>
                <a:spcPts val="0"/>
              </a:spcAft>
              <a:buClr>
                <a:srgbClr val="F39200"/>
              </a:buClr>
              <a:buSzPts val="3600"/>
              <a:buFont typeface="Arial"/>
              <a:buChar char="•"/>
            </a:pPr>
            <a:r>
              <a:rPr lang="nl-NL" sz="2400" b="0" i="0" u="none" strike="noStrike" cap="none"/>
              <a:t>Shoot the video, and edit it. </a:t>
            </a:r>
            <a:endParaRPr/>
          </a:p>
          <a:p>
            <a:pPr marL="457200" marR="0" lvl="0" indent="-254000" algn="l" rtl="0">
              <a:lnSpc>
                <a:spcPct val="90000"/>
              </a:lnSpc>
              <a:spcBef>
                <a:spcPts val="0"/>
              </a:spcBef>
              <a:spcAft>
                <a:spcPts val="0"/>
              </a:spcAft>
              <a:buClr>
                <a:srgbClr val="FFFFFF"/>
              </a:buClr>
              <a:buSzPts val="3200"/>
              <a:buFont typeface="Arial"/>
              <a:buNone/>
            </a:pPr>
            <a:endParaRPr sz="3200" b="0" i="0" u="none" strike="noStrike" cap="none">
              <a:latin typeface="Arial"/>
              <a:ea typeface="Arial"/>
              <a:cs typeface="Arial"/>
              <a:sym typeface="Arial"/>
            </a:endParaRPr>
          </a:p>
          <a:p>
            <a:pPr marL="457200" marR="0" lvl="0" indent="-228600" algn="l" rtl="0">
              <a:lnSpc>
                <a:spcPct val="90000"/>
              </a:lnSpc>
              <a:spcBef>
                <a:spcPts val="1000"/>
              </a:spcBef>
              <a:spcAft>
                <a:spcPts val="0"/>
              </a:spcAft>
              <a:buClr>
                <a:srgbClr val="000000"/>
              </a:buClr>
              <a:buSzPts val="3200"/>
              <a:buFont typeface="Arial"/>
              <a:buNone/>
            </a:pPr>
            <a:endParaRPr sz="3200" b="0" i="0" u="none" strike="noStrike" cap="none">
              <a:latin typeface="Arial"/>
              <a:ea typeface="Arial"/>
              <a:cs typeface="Arial"/>
              <a:sym typeface="Arial"/>
            </a:endParaRPr>
          </a:p>
          <a:p>
            <a:pPr marL="457200" lvl="0" indent="-228600" algn="l" rtl="0">
              <a:lnSpc>
                <a:spcPct val="90000"/>
              </a:lnSpc>
              <a:spcBef>
                <a:spcPts val="1000"/>
              </a:spcBef>
              <a:spcAft>
                <a:spcPts val="0"/>
              </a:spcAft>
              <a:buClr>
                <a:schemeClr val="dk1"/>
              </a:buClr>
              <a:buSzPts val="1600"/>
              <a:buNone/>
            </a:pPr>
            <a:endParaRPr sz="240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sp>
        <p:nvSpPr>
          <p:cNvPr id="410" name="Google Shape;410;p59"/>
          <p:cNvSpPr txBox="1">
            <a:spLocks noGrp="1"/>
          </p:cNvSpPr>
          <p:nvPr>
            <p:ph type="title"/>
          </p:nvPr>
        </p:nvSpPr>
        <p:spPr>
          <a:xfrm>
            <a:off x="838200" y="182224"/>
            <a:ext cx="10515600" cy="1325563"/>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dk1"/>
              </a:buClr>
              <a:buSzPct val="37500"/>
              <a:buFont typeface="Arial"/>
              <a:buNone/>
            </a:pPr>
            <a:r>
              <a:rPr lang="nl-NL" sz="4800">
                <a:solidFill>
                  <a:srgbClr val="F39200"/>
                </a:solidFill>
              </a:rPr>
              <a:t>Assessment criteria for both assignments </a:t>
            </a:r>
            <a:endParaRPr sz="4800">
              <a:solidFill>
                <a:srgbClr val="F39200"/>
              </a:solidFill>
            </a:endParaRPr>
          </a:p>
        </p:txBody>
      </p:sp>
      <p:sp>
        <p:nvSpPr>
          <p:cNvPr id="411" name="Google Shape;411;p59"/>
          <p:cNvSpPr txBox="1"/>
          <p:nvPr/>
        </p:nvSpPr>
        <p:spPr>
          <a:xfrm flipH="1">
            <a:off x="790318" y="1507764"/>
            <a:ext cx="9506700" cy="4617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Quattrocento Sans"/>
              <a:buNone/>
            </a:pPr>
            <a:r>
              <a:rPr lang="nl-NL" sz="2000" b="1" i="0" u="none" strike="noStrike" cap="none">
                <a:solidFill>
                  <a:srgbClr val="F39200"/>
                </a:solidFill>
                <a:latin typeface="Arial"/>
                <a:ea typeface="Arial"/>
                <a:cs typeface="Arial"/>
                <a:sym typeface="Arial"/>
              </a:rPr>
              <a:t>Fail: </a:t>
            </a:r>
            <a:br>
              <a:rPr lang="nl-NL" sz="1800" b="0" i="0" u="none" strike="noStrike" cap="none">
                <a:solidFill>
                  <a:schemeClr val="dk1"/>
                </a:solidFill>
                <a:latin typeface="Arial"/>
                <a:ea typeface="Arial"/>
                <a:cs typeface="Arial"/>
                <a:sym typeface="Arial"/>
              </a:rPr>
            </a:br>
            <a:r>
              <a:rPr lang="nl-NL" sz="1800" b="0" i="0" u="none" strike="noStrike" cap="none">
                <a:solidFill>
                  <a:srgbClr val="161249"/>
                </a:solidFill>
                <a:latin typeface="Arial"/>
                <a:ea typeface="Arial"/>
                <a:cs typeface="Arial"/>
                <a:sym typeface="Arial"/>
              </a:rPr>
              <a:t>The video does not correspond to the assignment at all or has been returned late. </a:t>
            </a: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Quattrocento Sans"/>
              <a:buNone/>
            </a:pPr>
            <a:r>
              <a:rPr lang="nl-NL" sz="1800" b="0" i="0" u="none" strike="noStrike" cap="none">
                <a:solidFill>
                  <a:srgbClr val="161249"/>
                </a:solidFill>
                <a:latin typeface="Arial"/>
                <a:ea typeface="Arial"/>
                <a:cs typeface="Arial"/>
                <a:sym typeface="Arial"/>
              </a:rPr>
              <a:t>The video uses footage filmed/edited by another person without proper permission and mention. ​It covers hardly any elements of the assignment.</a:t>
            </a: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Quattrocento Sans"/>
              <a:buNone/>
            </a:pPr>
            <a:r>
              <a:rPr lang="nl-NL" sz="2000" b="1" i="0" u="none" strike="noStrike" cap="none">
                <a:solidFill>
                  <a:srgbClr val="F39200"/>
                </a:solidFill>
                <a:latin typeface="Arial"/>
                <a:ea typeface="Arial"/>
                <a:cs typeface="Arial"/>
                <a:sym typeface="Arial"/>
              </a:rPr>
              <a:t>Pass: </a:t>
            </a:r>
            <a:br>
              <a:rPr lang="nl-NL" sz="1800" b="0" i="0" u="none" strike="noStrike" cap="none">
                <a:solidFill>
                  <a:schemeClr val="dk1"/>
                </a:solidFill>
                <a:latin typeface="Arial"/>
                <a:ea typeface="Arial"/>
                <a:cs typeface="Arial"/>
                <a:sym typeface="Arial"/>
              </a:rPr>
            </a:br>
            <a:r>
              <a:rPr lang="nl-NL" sz="1800" b="0" i="0" u="none" strike="noStrike" cap="none">
                <a:solidFill>
                  <a:srgbClr val="161249"/>
                </a:solidFill>
                <a:latin typeface="Arial"/>
                <a:ea typeface="Arial"/>
                <a:cs typeface="Arial"/>
                <a:sym typeface="Arial"/>
              </a:rPr>
              <a:t>The video meets many criteria and elements of the assignment. Its is produced at least relatively high level in relation to the resources.</a:t>
            </a: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Quattrocento Sans"/>
              <a:buNone/>
            </a:pPr>
            <a:r>
              <a:rPr lang="nl-NL" sz="2000" b="1" i="0" u="none" strike="noStrike" cap="none">
                <a:solidFill>
                  <a:srgbClr val="F39200"/>
                </a:solidFill>
                <a:latin typeface="Arial"/>
                <a:ea typeface="Arial"/>
                <a:cs typeface="Arial"/>
                <a:sym typeface="Arial"/>
              </a:rPr>
              <a:t>Outstanding: </a:t>
            </a:r>
            <a:endParaRPr sz="2000" b="1" i="0" u="none" strike="noStrike" cap="none">
              <a:solidFill>
                <a:srgbClr val="F392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Quattrocento Sans"/>
              <a:buNone/>
            </a:pPr>
            <a:r>
              <a:rPr lang="nl-NL" sz="1800" b="0" i="0" u="none" strike="noStrike" cap="none">
                <a:solidFill>
                  <a:srgbClr val="161249"/>
                </a:solidFill>
                <a:latin typeface="Arial"/>
                <a:ea typeface="Arial"/>
                <a:cs typeface="Arial"/>
                <a:sym typeface="Arial"/>
              </a:rPr>
              <a:t>The video is produced in full compliance with the assignment and supports the content marketing goals </a:t>
            </a: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Quattrocento Sans"/>
              <a:buNone/>
            </a:pPr>
            <a:r>
              <a:rPr lang="nl-NL" sz="1800" b="0" i="0" u="none" strike="noStrike" cap="none">
                <a:solidFill>
                  <a:srgbClr val="161249"/>
                </a:solidFill>
                <a:latin typeface="Arial"/>
                <a:ea typeface="Arial"/>
                <a:cs typeface="Arial"/>
                <a:sym typeface="Arial"/>
              </a:rPr>
              <a:t>of the task excellently. The video has been produced to a high level in relation to resources, it is innovative </a:t>
            </a: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Quattrocento Sans"/>
              <a:buNone/>
            </a:pPr>
            <a:r>
              <a:rPr lang="nl-NL" sz="1800" b="0" i="0" u="none" strike="noStrike" cap="none">
                <a:solidFill>
                  <a:srgbClr val="161249"/>
                </a:solidFill>
                <a:latin typeface="Arial"/>
                <a:ea typeface="Arial"/>
                <a:cs typeface="Arial"/>
                <a:sym typeface="Arial"/>
              </a:rPr>
              <a:t>and insightful in terms of content.</a:t>
            </a:r>
            <a:endParaRPr sz="1800" b="0" i="0" u="none" strike="noStrike" cap="none">
              <a:solidFill>
                <a:srgbClr val="161249"/>
              </a:solidFill>
              <a:latin typeface="Arial"/>
              <a:ea typeface="Arial"/>
              <a:cs typeface="Arial"/>
              <a:sym typeface="Arial"/>
            </a:endParaRPr>
          </a:p>
          <a:p>
            <a:pPr marL="0" marR="0" lvl="0" indent="0" algn="l" rtl="0">
              <a:spcBef>
                <a:spcPts val="0"/>
              </a:spcBef>
              <a:spcAft>
                <a:spcPts val="0"/>
              </a:spcAft>
              <a:buNone/>
            </a:pP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16"/>
        <p:cNvGrpSpPr/>
        <p:nvPr/>
      </p:nvGrpSpPr>
      <p:grpSpPr>
        <a:xfrm>
          <a:off x="0" y="0"/>
          <a:ext cx="0" cy="0"/>
          <a:chOff x="0" y="0"/>
          <a:chExt cx="0" cy="0"/>
        </a:xfrm>
      </p:grpSpPr>
      <p:sp>
        <p:nvSpPr>
          <p:cNvPr id="417" name="Google Shape;417;g281ffbac2dc_1_0"/>
          <p:cNvSpPr txBox="1">
            <a:spLocks noGrp="1"/>
          </p:cNvSpPr>
          <p:nvPr>
            <p:ph type="title"/>
          </p:nvPr>
        </p:nvSpPr>
        <p:spPr>
          <a:xfrm>
            <a:off x="838200" y="365125"/>
            <a:ext cx="8668800" cy="1325700"/>
          </a:xfrm>
          <a:prstGeom prst="rect">
            <a:avLst/>
          </a:prstGeom>
        </p:spPr>
        <p:txBody>
          <a:bodyPr spcFirstLastPara="1" wrap="square" lIns="91425" tIns="45700" rIns="91425" bIns="45700" anchor="b" anchorCtr="0">
            <a:normAutofit fontScale="90000"/>
          </a:bodyPr>
          <a:lstStyle/>
          <a:p>
            <a:pPr marL="0" lvl="0" indent="0" algn="l" rtl="0">
              <a:lnSpc>
                <a:spcPct val="115000"/>
              </a:lnSpc>
              <a:spcBef>
                <a:spcPts val="0"/>
              </a:spcBef>
              <a:spcAft>
                <a:spcPts val="0"/>
              </a:spcAft>
              <a:buClr>
                <a:schemeClr val="dk1"/>
              </a:buClr>
              <a:buSzPts val="1100"/>
              <a:buFont typeface="Arial"/>
              <a:buNone/>
            </a:pPr>
            <a:r>
              <a:rPr lang="nl-NL" sz="3600">
                <a:solidFill>
                  <a:schemeClr val="accent2"/>
                </a:solidFill>
              </a:rPr>
              <a:t>Please upload your video on your own platform write a 1 page reflection:</a:t>
            </a:r>
            <a:endParaRPr sz="3600">
              <a:solidFill>
                <a:schemeClr val="accent2"/>
              </a:solidFill>
            </a:endParaRPr>
          </a:p>
        </p:txBody>
      </p:sp>
      <p:sp>
        <p:nvSpPr>
          <p:cNvPr id="418" name="Google Shape;418;g281ffbac2dc_1_0"/>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Autofit/>
          </a:bodyPr>
          <a:lstStyle/>
          <a:p>
            <a:pPr marL="457200" lvl="0" indent="-368300" algn="l" rtl="0">
              <a:lnSpc>
                <a:spcPct val="115000"/>
              </a:lnSpc>
              <a:spcBef>
                <a:spcPts val="0"/>
              </a:spcBef>
              <a:spcAft>
                <a:spcPts val="0"/>
              </a:spcAft>
              <a:buSzPts val="2200"/>
              <a:buAutoNum type="arabicPeriod"/>
            </a:pPr>
            <a:r>
              <a:rPr lang="nl-NL" sz="2200"/>
              <a:t>To what extent does the video suit the target group?</a:t>
            </a:r>
            <a:endParaRPr sz="2200"/>
          </a:p>
          <a:p>
            <a:pPr marL="457200" lvl="0" indent="-368300" algn="l" rtl="0">
              <a:lnSpc>
                <a:spcPct val="115000"/>
              </a:lnSpc>
              <a:spcBef>
                <a:spcPts val="0"/>
              </a:spcBef>
              <a:spcAft>
                <a:spcPts val="0"/>
              </a:spcAft>
              <a:buSzPts val="2200"/>
              <a:buAutoNum type="arabicPeriod"/>
            </a:pPr>
            <a:r>
              <a:rPr lang="nl-NL" sz="2200"/>
              <a:t>What need, interest or problem of the target group does the video respond to?</a:t>
            </a:r>
            <a:endParaRPr sz="2200"/>
          </a:p>
          <a:p>
            <a:pPr marL="457200" lvl="0" indent="-368300" algn="l" rtl="0">
              <a:lnSpc>
                <a:spcPct val="115000"/>
              </a:lnSpc>
              <a:spcBef>
                <a:spcPts val="0"/>
              </a:spcBef>
              <a:spcAft>
                <a:spcPts val="0"/>
              </a:spcAft>
              <a:buSzPts val="2200"/>
              <a:buAutoNum type="arabicPeriod"/>
            </a:pPr>
            <a:r>
              <a:rPr lang="nl-NL" sz="2200"/>
              <a:t>Measure your video's engagement, such as views, likes, comments, shares, and average watch time. Use this data to determine how well your video is performing.</a:t>
            </a:r>
            <a:endParaRPr sz="2200"/>
          </a:p>
          <a:p>
            <a:pPr marL="457200" lvl="0" indent="-368300" algn="l" rtl="0">
              <a:lnSpc>
                <a:spcPct val="115000"/>
              </a:lnSpc>
              <a:spcBef>
                <a:spcPts val="0"/>
              </a:spcBef>
              <a:spcAft>
                <a:spcPts val="0"/>
              </a:spcAft>
              <a:buSzPts val="2200"/>
              <a:buAutoNum type="arabicPeriod"/>
            </a:pPr>
            <a:r>
              <a:rPr lang="nl-NL" sz="2200"/>
              <a:t> To what extent does the length of the video match the chosen platform</a:t>
            </a:r>
            <a:endParaRPr sz="2200"/>
          </a:p>
          <a:p>
            <a:pPr marL="457200" lvl="0" indent="-368300" algn="l" rtl="0">
              <a:lnSpc>
                <a:spcPct val="115000"/>
              </a:lnSpc>
              <a:spcBef>
                <a:spcPts val="0"/>
              </a:spcBef>
              <a:spcAft>
                <a:spcPts val="0"/>
              </a:spcAft>
              <a:buSzPts val="2200"/>
              <a:buAutoNum type="arabicPeriod"/>
            </a:pPr>
            <a:r>
              <a:rPr lang="nl-NL" sz="2200"/>
              <a:t> Consider adding a clear CTA (Call-to-action) at the end of the video to increase viewer engagement, such as asking for likes, comments, shares, or visiting a website. Substantiate why you have or have not chosen to use a CTA.</a:t>
            </a:r>
            <a:endParaRPr sz="2200"/>
          </a:p>
          <a:p>
            <a:pPr marL="0" lvl="0" indent="0" algn="l" rtl="0">
              <a:spcBef>
                <a:spcPts val="1000"/>
              </a:spcBef>
              <a:spcAft>
                <a:spcPts val="0"/>
              </a:spcAft>
              <a:buNone/>
            </a:pPr>
            <a:endParaRPr sz="23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sp>
        <p:nvSpPr>
          <p:cNvPr id="423" name="Google Shape;423;p60"/>
          <p:cNvSpPr txBox="1">
            <a:spLocks noGrp="1"/>
          </p:cNvSpPr>
          <p:nvPr>
            <p:ph type="ctrTitle" idx="4294967295"/>
          </p:nvPr>
        </p:nvSpPr>
        <p:spPr>
          <a:xfrm>
            <a:off x="1524000" y="1507786"/>
            <a:ext cx="9144000" cy="1755843"/>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lt1"/>
              </a:buClr>
              <a:buSzPts val="6000"/>
              <a:buFont typeface="Arial"/>
              <a:buNone/>
            </a:pPr>
            <a:r>
              <a:rPr lang="nl-NL" sz="5400" b="1" i="0" u="none" strike="noStrike" cap="none">
                <a:solidFill>
                  <a:schemeClr val="lt1"/>
                </a:solidFill>
                <a:latin typeface="Arial"/>
                <a:ea typeface="Arial"/>
                <a:cs typeface="Arial"/>
                <a:sym typeface="Arial"/>
              </a:rPr>
              <a:t>Supplementary </a:t>
            </a:r>
            <a:br>
              <a:rPr lang="nl-NL" sz="5400" b="1" i="0" u="none" strike="noStrike" cap="none">
                <a:solidFill>
                  <a:schemeClr val="lt1"/>
                </a:solidFill>
                <a:latin typeface="Arial"/>
                <a:ea typeface="Arial"/>
                <a:cs typeface="Arial"/>
                <a:sym typeface="Arial"/>
              </a:rPr>
            </a:br>
            <a:r>
              <a:rPr lang="nl-NL" sz="5400" b="1" i="0" u="none" strike="noStrike" cap="none">
                <a:solidFill>
                  <a:schemeClr val="lt1"/>
                </a:solidFill>
                <a:latin typeface="Arial"/>
                <a:ea typeface="Arial"/>
                <a:cs typeface="Arial"/>
                <a:sym typeface="Arial"/>
              </a:rPr>
              <a:t>reading &amp; Pro-tips</a:t>
            </a:r>
            <a:endParaRPr sz="5400" b="1" i="0" u="none" strike="noStrike" cap="none">
              <a:solidFill>
                <a:schemeClr val="lt1"/>
              </a:solidFill>
              <a:latin typeface="Arial"/>
              <a:ea typeface="Arial"/>
              <a:cs typeface="Arial"/>
              <a:sym typeface="Arial"/>
            </a:endParaRPr>
          </a:p>
        </p:txBody>
      </p:sp>
      <p:sp>
        <p:nvSpPr>
          <p:cNvPr id="424" name="Google Shape;424;p60"/>
          <p:cNvSpPr txBox="1">
            <a:spLocks noGrp="1"/>
          </p:cNvSpPr>
          <p:nvPr>
            <p:ph type="subTitle" idx="4294967295"/>
          </p:nvPr>
        </p:nvSpPr>
        <p:spPr>
          <a:xfrm>
            <a:off x="1524000" y="3594372"/>
            <a:ext cx="9144000" cy="916259"/>
          </a:xfrm>
          <a:prstGeom prst="rect">
            <a:avLst/>
          </a:prstGeom>
          <a:noFill/>
          <a:ln>
            <a:noFill/>
          </a:ln>
        </p:spPr>
        <p:txBody>
          <a:bodyPr spcFirstLastPara="1" wrap="square" lIns="91425" tIns="45700" rIns="91425" bIns="45700" anchor="t" anchorCtr="0">
            <a:normAutofit/>
          </a:bodyPr>
          <a:lstStyle/>
          <a:p>
            <a:pPr marL="457200" marR="0" lvl="0" indent="-406400" algn="ctr" rtl="0">
              <a:lnSpc>
                <a:spcPct val="90000"/>
              </a:lnSpc>
              <a:spcBef>
                <a:spcPts val="1000"/>
              </a:spcBef>
              <a:spcAft>
                <a:spcPts val="0"/>
              </a:spcAft>
              <a:buClr>
                <a:schemeClr val="dk1"/>
              </a:buClr>
              <a:buSzPts val="2400"/>
              <a:buFont typeface="Arial"/>
              <a:buNone/>
            </a:pPr>
            <a:r>
              <a:rPr lang="nl-NL" sz="3200" b="0" i="0" u="none" strike="noStrike" cap="none">
                <a:solidFill>
                  <a:schemeClr val="lt1"/>
                </a:solidFill>
                <a:latin typeface="Arial"/>
                <a:ea typeface="Arial"/>
                <a:cs typeface="Arial"/>
                <a:sym typeface="Arial"/>
              </a:rPr>
              <a:t>Video content consumption on social media</a:t>
            </a:r>
            <a:endParaRPr sz="3200" b="0" i="0" u="none" strike="noStrike" cap="none">
              <a:solidFill>
                <a:schemeClr val="lt1"/>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428"/>
        <p:cNvGrpSpPr/>
        <p:nvPr/>
      </p:nvGrpSpPr>
      <p:grpSpPr>
        <a:xfrm>
          <a:off x="0" y="0"/>
          <a:ext cx="0" cy="0"/>
          <a:chOff x="0" y="0"/>
          <a:chExt cx="0" cy="0"/>
        </a:xfrm>
      </p:grpSpPr>
      <p:grpSp>
        <p:nvGrpSpPr>
          <p:cNvPr id="429" name="Google Shape;429;g232d0057704_1_721"/>
          <p:cNvGrpSpPr/>
          <p:nvPr/>
        </p:nvGrpSpPr>
        <p:grpSpPr>
          <a:xfrm>
            <a:off x="739169" y="131993"/>
            <a:ext cx="7411218" cy="6586294"/>
            <a:chOff x="1307580" y="41326"/>
            <a:chExt cx="7411218" cy="6586294"/>
          </a:xfrm>
        </p:grpSpPr>
        <p:sp>
          <p:nvSpPr>
            <p:cNvPr id="430" name="Google Shape;430;g232d0057704_1_721"/>
            <p:cNvSpPr/>
            <p:nvPr/>
          </p:nvSpPr>
          <p:spPr>
            <a:xfrm rot="5400000">
              <a:off x="1577646" y="1165824"/>
              <a:ext cx="1019700" cy="1161000"/>
            </a:xfrm>
            <a:prstGeom prst="bentUpArrow">
              <a:avLst>
                <a:gd name="adj1" fmla="val 32840"/>
                <a:gd name="adj2" fmla="val 25000"/>
                <a:gd name="adj3" fmla="val 35780"/>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g232d0057704_1_721"/>
            <p:cNvSpPr/>
            <p:nvPr/>
          </p:nvSpPr>
          <p:spPr>
            <a:xfrm>
              <a:off x="1307580" y="41326"/>
              <a:ext cx="1716600" cy="1201500"/>
            </a:xfrm>
            <a:prstGeom prst="roundRect">
              <a:avLst>
                <a:gd name="adj" fmla="val 16670"/>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g232d0057704_1_721"/>
            <p:cNvSpPr txBox="1"/>
            <p:nvPr/>
          </p:nvSpPr>
          <p:spPr>
            <a:xfrm>
              <a:off x="1366244" y="99990"/>
              <a:ext cx="1599300" cy="1084200"/>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rgbClr val="000000"/>
                </a:buClr>
                <a:buSzPts val="2000"/>
                <a:buFont typeface="Arial"/>
                <a:buNone/>
              </a:pPr>
              <a:r>
                <a:rPr lang="nl-NL" sz="2000" b="0" i="0" u="none" strike="noStrike" cap="none">
                  <a:solidFill>
                    <a:schemeClr val="lt1"/>
                  </a:solidFill>
                  <a:latin typeface="Arial"/>
                  <a:ea typeface="Arial"/>
                  <a:cs typeface="Arial"/>
                  <a:sym typeface="Arial"/>
                </a:rPr>
                <a:t>conseption and planning</a:t>
              </a:r>
              <a:endParaRPr sz="2000" b="0" i="0" u="none" strike="noStrike" cap="none">
                <a:solidFill>
                  <a:schemeClr val="lt1"/>
                </a:solidFill>
                <a:latin typeface="Arial"/>
                <a:ea typeface="Arial"/>
                <a:cs typeface="Arial"/>
                <a:sym typeface="Arial"/>
              </a:endParaRPr>
            </a:p>
          </p:txBody>
        </p:sp>
        <p:sp>
          <p:nvSpPr>
            <p:cNvPr id="433" name="Google Shape;433;g232d0057704_1_721"/>
            <p:cNvSpPr/>
            <p:nvPr/>
          </p:nvSpPr>
          <p:spPr>
            <a:xfrm>
              <a:off x="3024106" y="155917"/>
              <a:ext cx="1248300" cy="9711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g232d0057704_1_721"/>
            <p:cNvSpPr/>
            <p:nvPr/>
          </p:nvSpPr>
          <p:spPr>
            <a:xfrm rot="5400000">
              <a:off x="3000828" y="2521291"/>
              <a:ext cx="1019700" cy="1161000"/>
            </a:xfrm>
            <a:prstGeom prst="bentUpArrow">
              <a:avLst>
                <a:gd name="adj1" fmla="val 32840"/>
                <a:gd name="adj2" fmla="val 25000"/>
                <a:gd name="adj3" fmla="val 35780"/>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g232d0057704_1_721"/>
            <p:cNvSpPr/>
            <p:nvPr/>
          </p:nvSpPr>
          <p:spPr>
            <a:xfrm>
              <a:off x="2730762" y="1385241"/>
              <a:ext cx="1716600" cy="1201500"/>
            </a:xfrm>
            <a:prstGeom prst="roundRect">
              <a:avLst>
                <a:gd name="adj" fmla="val 16670"/>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g232d0057704_1_721"/>
            <p:cNvSpPr txBox="1"/>
            <p:nvPr/>
          </p:nvSpPr>
          <p:spPr>
            <a:xfrm>
              <a:off x="2789426" y="1443905"/>
              <a:ext cx="1599300" cy="1084200"/>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rgbClr val="000000"/>
                </a:buClr>
                <a:buSzPts val="2000"/>
                <a:buFont typeface="Arial"/>
                <a:buNone/>
              </a:pPr>
              <a:r>
                <a:rPr lang="nl-NL" sz="2000" b="0" i="0" u="none" strike="noStrike" cap="none">
                  <a:solidFill>
                    <a:schemeClr val="lt1"/>
                  </a:solidFill>
                  <a:latin typeface="Arial"/>
                  <a:ea typeface="Arial"/>
                  <a:cs typeface="Arial"/>
                  <a:sym typeface="Arial"/>
                </a:rPr>
                <a:t>manuscript</a:t>
              </a:r>
              <a:endParaRPr sz="2000" b="0" i="0" u="none" strike="noStrike" cap="none">
                <a:solidFill>
                  <a:schemeClr val="lt1"/>
                </a:solidFill>
                <a:latin typeface="Arial"/>
                <a:ea typeface="Arial"/>
                <a:cs typeface="Arial"/>
                <a:sym typeface="Arial"/>
              </a:endParaRPr>
            </a:p>
          </p:txBody>
        </p:sp>
        <p:sp>
          <p:nvSpPr>
            <p:cNvPr id="437" name="Google Shape;437;g232d0057704_1_721"/>
            <p:cNvSpPr/>
            <p:nvPr/>
          </p:nvSpPr>
          <p:spPr>
            <a:xfrm>
              <a:off x="4447289" y="1505612"/>
              <a:ext cx="1248300" cy="9711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g232d0057704_1_721"/>
            <p:cNvSpPr/>
            <p:nvPr/>
          </p:nvSpPr>
          <p:spPr>
            <a:xfrm rot="5400000">
              <a:off x="4424011" y="3870986"/>
              <a:ext cx="1019700" cy="1161000"/>
            </a:xfrm>
            <a:prstGeom prst="bentUpArrow">
              <a:avLst>
                <a:gd name="adj1" fmla="val 32840"/>
                <a:gd name="adj2" fmla="val 25000"/>
                <a:gd name="adj3" fmla="val 35780"/>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g232d0057704_1_721"/>
            <p:cNvSpPr/>
            <p:nvPr/>
          </p:nvSpPr>
          <p:spPr>
            <a:xfrm>
              <a:off x="4153945" y="2740716"/>
              <a:ext cx="1716600" cy="1201500"/>
            </a:xfrm>
            <a:prstGeom prst="roundRect">
              <a:avLst>
                <a:gd name="adj" fmla="val 16670"/>
              </a:avLst>
            </a:prstGeom>
            <a:solidFill>
              <a:srgbClr val="006159"/>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g232d0057704_1_721"/>
            <p:cNvSpPr txBox="1"/>
            <p:nvPr/>
          </p:nvSpPr>
          <p:spPr>
            <a:xfrm>
              <a:off x="4212609" y="2799380"/>
              <a:ext cx="1599300" cy="1084200"/>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rgbClr val="000000"/>
                </a:buClr>
                <a:buSzPts val="2000"/>
                <a:buFont typeface="Arial"/>
                <a:buNone/>
              </a:pPr>
              <a:r>
                <a:rPr lang="nl-NL" sz="2000" b="0" i="0" u="none" strike="noStrike" cap="none">
                  <a:solidFill>
                    <a:schemeClr val="lt1"/>
                  </a:solidFill>
                  <a:latin typeface="Arial"/>
                  <a:ea typeface="Arial"/>
                  <a:cs typeface="Arial"/>
                  <a:sym typeface="Arial"/>
                </a:rPr>
                <a:t>shooting</a:t>
              </a:r>
              <a:endParaRPr sz="2000" b="0" i="0" u="none" strike="noStrike" cap="none">
                <a:solidFill>
                  <a:schemeClr val="lt1"/>
                </a:solidFill>
                <a:latin typeface="Arial"/>
                <a:ea typeface="Arial"/>
                <a:cs typeface="Arial"/>
                <a:sym typeface="Arial"/>
              </a:endParaRPr>
            </a:p>
          </p:txBody>
        </p:sp>
        <p:sp>
          <p:nvSpPr>
            <p:cNvPr id="441" name="Google Shape;441;g232d0057704_1_721"/>
            <p:cNvSpPr/>
            <p:nvPr/>
          </p:nvSpPr>
          <p:spPr>
            <a:xfrm>
              <a:off x="5870471" y="2855307"/>
              <a:ext cx="1248300" cy="9711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g232d0057704_1_721"/>
            <p:cNvSpPr/>
            <p:nvPr/>
          </p:nvSpPr>
          <p:spPr>
            <a:xfrm rot="5400000">
              <a:off x="5847193" y="5220681"/>
              <a:ext cx="1019700" cy="1161000"/>
            </a:xfrm>
            <a:prstGeom prst="bentUpArrow">
              <a:avLst>
                <a:gd name="adj1" fmla="val 32840"/>
                <a:gd name="adj2" fmla="val 25000"/>
                <a:gd name="adj3" fmla="val 35780"/>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g232d0057704_1_721"/>
            <p:cNvSpPr/>
            <p:nvPr/>
          </p:nvSpPr>
          <p:spPr>
            <a:xfrm>
              <a:off x="5577127" y="4090411"/>
              <a:ext cx="1716600" cy="1201500"/>
            </a:xfrm>
            <a:prstGeom prst="roundRect">
              <a:avLst>
                <a:gd name="adj" fmla="val 16670"/>
              </a:avLst>
            </a:prstGeom>
            <a:solidFill>
              <a:srgbClr val="006159"/>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g232d0057704_1_721"/>
            <p:cNvSpPr txBox="1"/>
            <p:nvPr/>
          </p:nvSpPr>
          <p:spPr>
            <a:xfrm>
              <a:off x="5635791" y="4149075"/>
              <a:ext cx="1599300" cy="1084200"/>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rgbClr val="000000"/>
                </a:buClr>
                <a:buSzPts val="2000"/>
                <a:buFont typeface="Arial"/>
                <a:buNone/>
              </a:pPr>
              <a:r>
                <a:rPr lang="nl-NL" sz="2000" b="0" i="0" u="none" strike="noStrike" cap="none">
                  <a:solidFill>
                    <a:schemeClr val="lt1"/>
                  </a:solidFill>
                  <a:latin typeface="Arial"/>
                  <a:ea typeface="Arial"/>
                  <a:cs typeface="Arial"/>
                  <a:sym typeface="Arial"/>
                </a:rPr>
                <a:t>edit</a:t>
              </a:r>
              <a:endParaRPr sz="2000" b="0" i="0" u="none" strike="noStrike" cap="none">
                <a:solidFill>
                  <a:schemeClr val="lt1"/>
                </a:solidFill>
                <a:latin typeface="Arial"/>
                <a:ea typeface="Arial"/>
                <a:cs typeface="Arial"/>
                <a:sym typeface="Arial"/>
              </a:endParaRPr>
            </a:p>
          </p:txBody>
        </p:sp>
        <p:sp>
          <p:nvSpPr>
            <p:cNvPr id="445" name="Google Shape;445;g232d0057704_1_721"/>
            <p:cNvSpPr/>
            <p:nvPr/>
          </p:nvSpPr>
          <p:spPr>
            <a:xfrm>
              <a:off x="7293654" y="4205002"/>
              <a:ext cx="1248300" cy="9711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g232d0057704_1_721"/>
            <p:cNvSpPr/>
            <p:nvPr/>
          </p:nvSpPr>
          <p:spPr>
            <a:xfrm>
              <a:off x="7002198" y="5426120"/>
              <a:ext cx="1716600" cy="1201500"/>
            </a:xfrm>
            <a:prstGeom prst="roundRect">
              <a:avLst>
                <a:gd name="adj" fmla="val 16670"/>
              </a:avLst>
            </a:prstGeom>
            <a:solidFill>
              <a:srgbClr val="006159"/>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g232d0057704_1_721"/>
            <p:cNvSpPr txBox="1"/>
            <p:nvPr/>
          </p:nvSpPr>
          <p:spPr>
            <a:xfrm>
              <a:off x="7060862" y="5484784"/>
              <a:ext cx="1599300" cy="1084200"/>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rgbClr val="000000"/>
                </a:buClr>
                <a:buSzPts val="2000"/>
                <a:buFont typeface="Arial"/>
                <a:buNone/>
              </a:pPr>
              <a:r>
                <a:rPr lang="nl-NL" sz="2000" b="0" i="0" u="none" strike="noStrike" cap="none">
                  <a:solidFill>
                    <a:schemeClr val="lt1"/>
                  </a:solidFill>
                  <a:latin typeface="Arial"/>
                  <a:ea typeface="Arial"/>
                  <a:cs typeface="Arial"/>
                  <a:sym typeface="Arial"/>
                </a:rPr>
                <a:t>publishing</a:t>
              </a:r>
              <a:endParaRPr sz="2000" b="0" i="0" u="none" strike="noStrike" cap="none">
                <a:solidFill>
                  <a:schemeClr val="lt1"/>
                </a:solidFill>
                <a:latin typeface="Arial"/>
                <a:ea typeface="Arial"/>
                <a:cs typeface="Arial"/>
                <a:sym typeface="Arial"/>
              </a:endParaRPr>
            </a:p>
          </p:txBody>
        </p:sp>
      </p:grpSp>
      <p:sp>
        <p:nvSpPr>
          <p:cNvPr id="448" name="Google Shape;448;g232d0057704_1_721"/>
          <p:cNvSpPr txBox="1"/>
          <p:nvPr/>
        </p:nvSpPr>
        <p:spPr>
          <a:xfrm>
            <a:off x="2479586" y="267475"/>
            <a:ext cx="5255700" cy="12006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Problem / need</a:t>
            </a:r>
            <a:endParaRPr/>
          </a:p>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Core message</a:t>
            </a:r>
            <a:endParaRPr/>
          </a:p>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Target group (buyer persona)</a:t>
            </a:r>
            <a:endParaRPr sz="1800" b="0" i="0" u="none" strike="noStrike" cap="none">
              <a:solidFill>
                <a:srgbClr val="D74319"/>
              </a:solidFill>
              <a:latin typeface="PT Sans"/>
              <a:ea typeface="PT Sans"/>
              <a:cs typeface="PT Sans"/>
              <a:sym typeface="PT Sans"/>
            </a:endParaRPr>
          </a:p>
          <a:p>
            <a:pPr marL="285750" marR="0" lvl="0" indent="-171450" algn="l"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PT Sans"/>
              <a:ea typeface="PT Sans"/>
              <a:cs typeface="PT Sans"/>
              <a:sym typeface="PT Sans"/>
            </a:endParaRPr>
          </a:p>
        </p:txBody>
      </p:sp>
      <p:sp>
        <p:nvSpPr>
          <p:cNvPr id="449" name="Google Shape;449;g232d0057704_1_721"/>
          <p:cNvSpPr txBox="1"/>
          <p:nvPr/>
        </p:nvSpPr>
        <p:spPr>
          <a:xfrm>
            <a:off x="6602624" y="302150"/>
            <a:ext cx="3315600" cy="9234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Budget</a:t>
            </a:r>
            <a:endParaRPr sz="1800" b="0" i="0" u="none" strike="noStrike" cap="none">
              <a:solidFill>
                <a:srgbClr val="D74319"/>
              </a:solidFill>
              <a:latin typeface="PT Sans"/>
              <a:ea typeface="PT Sans"/>
              <a:cs typeface="PT Sans"/>
              <a:sym typeface="PT Sans"/>
            </a:endParaRPr>
          </a:p>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Distribution channels</a:t>
            </a:r>
            <a:endParaRPr/>
          </a:p>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Schedule / timetable</a:t>
            </a:r>
            <a:endParaRPr sz="1800" b="0" i="0" u="none" strike="noStrike" cap="none">
              <a:solidFill>
                <a:srgbClr val="D74319"/>
              </a:solidFill>
              <a:latin typeface="PT Sans"/>
              <a:ea typeface="PT Sans"/>
              <a:cs typeface="PT Sans"/>
              <a:sym typeface="PT Sans"/>
            </a:endParaRPr>
          </a:p>
        </p:txBody>
      </p:sp>
      <p:sp>
        <p:nvSpPr>
          <p:cNvPr id="450" name="Google Shape;450;g232d0057704_1_721"/>
          <p:cNvSpPr txBox="1"/>
          <p:nvPr/>
        </p:nvSpPr>
        <p:spPr>
          <a:xfrm>
            <a:off x="3875900" y="1553548"/>
            <a:ext cx="2726700" cy="9234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Storytelling</a:t>
            </a:r>
            <a:endParaRPr/>
          </a:p>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Plot / storyline</a:t>
            </a:r>
            <a:endParaRPr/>
          </a:p>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Feeling</a:t>
            </a:r>
            <a:endParaRPr sz="1800" b="0" i="0" u="none" strike="noStrike" cap="none">
              <a:solidFill>
                <a:srgbClr val="D74319"/>
              </a:solidFill>
              <a:latin typeface="PT Sans"/>
              <a:ea typeface="PT Sans"/>
              <a:cs typeface="PT Sans"/>
              <a:sym typeface="PT Sans"/>
            </a:endParaRPr>
          </a:p>
        </p:txBody>
      </p:sp>
      <p:sp>
        <p:nvSpPr>
          <p:cNvPr id="451" name="Google Shape;451;g232d0057704_1_721"/>
          <p:cNvSpPr txBox="1"/>
          <p:nvPr/>
        </p:nvSpPr>
        <p:spPr>
          <a:xfrm>
            <a:off x="5339659" y="3253608"/>
            <a:ext cx="5255700" cy="6465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FFFFFF"/>
              </a:buClr>
              <a:buSzPts val="1800"/>
              <a:buFont typeface="Arial"/>
              <a:buChar char="•"/>
            </a:pPr>
            <a:r>
              <a:rPr lang="nl-NL" sz="1800" b="0" i="0" u="none" strike="noStrike" cap="none">
                <a:solidFill>
                  <a:srgbClr val="FFFFFF"/>
                </a:solidFill>
                <a:latin typeface="PT Sans"/>
                <a:ea typeface="PT Sans"/>
                <a:cs typeface="PT Sans"/>
                <a:sym typeface="PT Sans"/>
              </a:rPr>
              <a:t>According to the manuscript</a:t>
            </a:r>
            <a:endParaRPr/>
          </a:p>
          <a:p>
            <a:pPr marL="285750" marR="0" lvl="0" indent="-171450" algn="l"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PT Sans"/>
              <a:ea typeface="PT Sans"/>
              <a:cs typeface="PT Sans"/>
              <a:sym typeface="PT Sans"/>
            </a:endParaRPr>
          </a:p>
        </p:txBody>
      </p:sp>
      <p:sp>
        <p:nvSpPr>
          <p:cNvPr id="452" name="Google Shape;452;g232d0057704_1_721"/>
          <p:cNvSpPr txBox="1"/>
          <p:nvPr/>
        </p:nvSpPr>
        <p:spPr>
          <a:xfrm>
            <a:off x="6729279" y="4181757"/>
            <a:ext cx="5734500" cy="12006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FFFFFF"/>
              </a:buClr>
              <a:buSzPts val="1800"/>
              <a:buFont typeface="Arial"/>
              <a:buChar char="•"/>
            </a:pPr>
            <a:r>
              <a:rPr lang="nl-NL" sz="1800" b="0" i="0" u="none" strike="noStrike" cap="none">
                <a:solidFill>
                  <a:srgbClr val="FFFFFF"/>
                </a:solidFill>
                <a:latin typeface="PT Sans"/>
                <a:ea typeface="PT Sans"/>
                <a:cs typeface="PT Sans"/>
                <a:sym typeface="PT Sans"/>
              </a:rPr>
              <a:t>Footage review and clip selection</a:t>
            </a:r>
            <a:endParaRPr sz="1800" b="0" i="0" u="none" strike="noStrike" cap="none">
              <a:solidFill>
                <a:srgbClr val="FFFFFF"/>
              </a:solidFill>
              <a:latin typeface="PT Sans"/>
              <a:ea typeface="PT Sans"/>
              <a:cs typeface="PT Sans"/>
              <a:sym typeface="PT Sans"/>
            </a:endParaRPr>
          </a:p>
          <a:p>
            <a:pPr marL="285750" marR="0" lvl="0" indent="-285750" algn="l" rtl="0">
              <a:lnSpc>
                <a:spcPct val="100000"/>
              </a:lnSpc>
              <a:spcBef>
                <a:spcPts val="0"/>
              </a:spcBef>
              <a:spcAft>
                <a:spcPts val="0"/>
              </a:spcAft>
              <a:buClr>
                <a:srgbClr val="FFFFFF"/>
              </a:buClr>
              <a:buSzPts val="1800"/>
              <a:buFont typeface="Arial"/>
              <a:buChar char="•"/>
            </a:pPr>
            <a:r>
              <a:rPr lang="nl-NL" sz="1800" b="0" i="0" u="none" strike="noStrike" cap="none">
                <a:solidFill>
                  <a:srgbClr val="FFFFFF"/>
                </a:solidFill>
                <a:latin typeface="PT Sans"/>
                <a:ea typeface="PT Sans"/>
                <a:cs typeface="PT Sans"/>
                <a:sym typeface="PT Sans"/>
              </a:rPr>
              <a:t>Adding the audio tracks and graphic elements</a:t>
            </a:r>
            <a:endParaRPr sz="1800" b="0" i="0" u="none" strike="noStrike" cap="none">
              <a:solidFill>
                <a:srgbClr val="FFFFFF"/>
              </a:solidFill>
              <a:latin typeface="PT Sans"/>
              <a:ea typeface="PT Sans"/>
              <a:cs typeface="PT Sans"/>
              <a:sym typeface="PT Sans"/>
            </a:endParaRPr>
          </a:p>
          <a:p>
            <a:pPr marL="285750" marR="0" lvl="0" indent="-285750" algn="l" rtl="0">
              <a:lnSpc>
                <a:spcPct val="100000"/>
              </a:lnSpc>
              <a:spcBef>
                <a:spcPts val="0"/>
              </a:spcBef>
              <a:spcAft>
                <a:spcPts val="0"/>
              </a:spcAft>
              <a:buClr>
                <a:srgbClr val="FFFFFF"/>
              </a:buClr>
              <a:buSzPts val="1800"/>
              <a:buFont typeface="Arial"/>
              <a:buChar char="•"/>
            </a:pPr>
            <a:r>
              <a:rPr lang="nl-NL" sz="1800" b="0" i="0" u="none" strike="noStrike" cap="none">
                <a:solidFill>
                  <a:srgbClr val="FFFFFF"/>
                </a:solidFill>
                <a:latin typeface="PT Sans"/>
                <a:ea typeface="PT Sans"/>
                <a:cs typeface="PT Sans"/>
                <a:sym typeface="PT Sans"/>
              </a:rPr>
              <a:t>Color correction and specification</a:t>
            </a:r>
            <a:endParaRPr sz="1800" b="0" i="0" u="none" strike="noStrike" cap="none">
              <a:solidFill>
                <a:srgbClr val="FFFFFF"/>
              </a:solidFill>
              <a:latin typeface="PT Sans"/>
              <a:ea typeface="PT Sans"/>
              <a:cs typeface="PT Sans"/>
              <a:sym typeface="PT Sans"/>
            </a:endParaRPr>
          </a:p>
          <a:p>
            <a:pPr marL="285750" marR="0" lvl="0" indent="-285750" algn="l" rtl="0">
              <a:lnSpc>
                <a:spcPct val="100000"/>
              </a:lnSpc>
              <a:spcBef>
                <a:spcPts val="0"/>
              </a:spcBef>
              <a:spcAft>
                <a:spcPts val="0"/>
              </a:spcAft>
              <a:buClr>
                <a:srgbClr val="FFFFFF"/>
              </a:buClr>
              <a:buSzPts val="1800"/>
              <a:buFont typeface="Arial"/>
              <a:buChar char="•"/>
            </a:pPr>
            <a:r>
              <a:rPr lang="nl-NL" sz="1800" b="0" i="0" u="none" strike="noStrike" cap="none">
                <a:solidFill>
                  <a:srgbClr val="FFFFFF"/>
                </a:solidFill>
                <a:latin typeface="PT Sans"/>
                <a:ea typeface="PT Sans"/>
                <a:cs typeface="PT Sans"/>
                <a:sym typeface="PT Sans"/>
              </a:rPr>
              <a:t>export for different channels</a:t>
            </a:r>
            <a:endParaRPr sz="1800" b="0" i="0" u="none" strike="noStrike" cap="none">
              <a:solidFill>
                <a:srgbClr val="FFFFFF"/>
              </a:solidFill>
              <a:latin typeface="PT Sans"/>
              <a:ea typeface="PT Sans"/>
              <a:cs typeface="PT Sans"/>
              <a:sym typeface="PT Sans"/>
            </a:endParaRPr>
          </a:p>
        </p:txBody>
      </p:sp>
      <p:sp>
        <p:nvSpPr>
          <p:cNvPr id="453" name="Google Shape;453;g232d0057704_1_721"/>
          <p:cNvSpPr txBox="1"/>
          <p:nvPr/>
        </p:nvSpPr>
        <p:spPr>
          <a:xfrm>
            <a:off x="6666411" y="6067305"/>
            <a:ext cx="5255700" cy="5232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None/>
            </a:pPr>
            <a:r>
              <a:rPr lang="nl-NL" sz="1400" b="0" i="0" u="none" strike="noStrike" cap="none">
                <a:solidFill>
                  <a:srgbClr val="FFFFFF"/>
                </a:solidFill>
                <a:latin typeface="PT Sans"/>
                <a:ea typeface="PT Sans"/>
                <a:cs typeface="PT Sans"/>
                <a:sym typeface="PT Sans"/>
              </a:rPr>
              <a:t>Source: Janne Granfors, </a:t>
            </a:r>
            <a:br>
              <a:rPr lang="nl-NL" sz="1400" b="0" i="0" u="none" strike="noStrike" cap="none">
                <a:solidFill>
                  <a:srgbClr val="FFFFFF"/>
                </a:solidFill>
                <a:latin typeface="PT Sans"/>
                <a:ea typeface="PT Sans"/>
                <a:cs typeface="PT Sans"/>
                <a:sym typeface="PT Sans"/>
              </a:rPr>
            </a:br>
            <a:r>
              <a:rPr lang="nl-NL" sz="1400" b="0" i="0" u="none" strike="noStrike" cap="none">
                <a:solidFill>
                  <a:srgbClr val="FFFFFF"/>
                </a:solidFill>
                <a:latin typeface="PT Sans"/>
                <a:ea typeface="PT Sans"/>
                <a:cs typeface="PT Sans"/>
                <a:sym typeface="PT Sans"/>
              </a:rPr>
              <a:t>Video professional and Lecturer at TUAS </a:t>
            </a:r>
            <a:endParaRPr sz="1400" b="0" i="0" u="none" strike="noStrike" cap="none">
              <a:solidFill>
                <a:srgbClr val="FFFFFF"/>
              </a:solidFill>
              <a:latin typeface="PT Sans"/>
              <a:ea typeface="PT Sans"/>
              <a:cs typeface="PT Sans"/>
              <a:sym typeface="PT Sans"/>
            </a:endParaRPr>
          </a:p>
        </p:txBody>
      </p:sp>
      <p:sp>
        <p:nvSpPr>
          <p:cNvPr id="454" name="Google Shape;454;g232d0057704_1_721"/>
          <p:cNvSpPr txBox="1"/>
          <p:nvPr/>
        </p:nvSpPr>
        <p:spPr>
          <a:xfrm>
            <a:off x="277053" y="5457141"/>
            <a:ext cx="4856100" cy="1423500"/>
          </a:xfrm>
          <a:prstGeom prst="rect">
            <a:avLst/>
          </a:prstGeom>
          <a:noFill/>
          <a:ln>
            <a:noFill/>
          </a:ln>
        </p:spPr>
        <p:txBody>
          <a:bodyPr spcFirstLastPara="1" wrap="square" lIns="91425" tIns="45700" rIns="91425" bIns="45700" anchor="t" anchorCtr="0">
            <a:normAutofit fontScale="85000" lnSpcReduction="20000"/>
          </a:bodyPr>
          <a:lstStyle/>
          <a:p>
            <a:pPr marL="0" marR="0" lvl="0" indent="0" algn="l" rtl="0">
              <a:lnSpc>
                <a:spcPct val="100000"/>
              </a:lnSpc>
              <a:spcBef>
                <a:spcPts val="0"/>
              </a:spcBef>
              <a:spcAft>
                <a:spcPts val="0"/>
              </a:spcAft>
              <a:buClr>
                <a:srgbClr val="FFFFFF"/>
              </a:buClr>
              <a:buSzPct val="100000"/>
              <a:buFont typeface="Arial"/>
              <a:buNone/>
            </a:pPr>
            <a:r>
              <a:rPr lang="nl-NL" sz="6000" b="1" i="0" u="none" strike="noStrike" cap="none">
                <a:solidFill>
                  <a:srgbClr val="FFFFFF"/>
                </a:solidFill>
                <a:latin typeface="PT Sans"/>
                <a:ea typeface="PT Sans"/>
                <a:cs typeface="PT Sans"/>
                <a:sym typeface="PT Sans"/>
              </a:rPr>
              <a:t>Video Production Process</a:t>
            </a:r>
            <a:endParaRPr sz="6000" b="1" i="0" u="none" strike="noStrike" cap="none">
              <a:solidFill>
                <a:srgbClr val="FFFFFF"/>
              </a:solidFill>
              <a:latin typeface="PT Sans"/>
              <a:ea typeface="PT Sans"/>
              <a:cs typeface="PT Sans"/>
              <a:sym typeface="PT Sans"/>
            </a:endParaRPr>
          </a:p>
        </p:txBody>
      </p:sp>
      <p:sp>
        <p:nvSpPr>
          <p:cNvPr id="455" name="Google Shape;455;g232d0057704_1_721"/>
          <p:cNvSpPr txBox="1"/>
          <p:nvPr/>
        </p:nvSpPr>
        <p:spPr>
          <a:xfrm>
            <a:off x="5758246" y="1553548"/>
            <a:ext cx="5034900" cy="9234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Audio</a:t>
            </a:r>
            <a:endParaRPr sz="1800" b="0" i="0" u="none" strike="noStrike" cap="none">
              <a:solidFill>
                <a:srgbClr val="D74319"/>
              </a:solidFill>
              <a:latin typeface="PT Sans"/>
              <a:ea typeface="PT Sans"/>
              <a:cs typeface="PT Sans"/>
              <a:sym typeface="PT Sans"/>
            </a:endParaRPr>
          </a:p>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Graphic elements</a:t>
            </a:r>
            <a:endParaRPr sz="1800" b="0" i="0" u="none" strike="noStrike" cap="none">
              <a:solidFill>
                <a:srgbClr val="D74319"/>
              </a:solidFill>
              <a:latin typeface="PT Sans"/>
              <a:ea typeface="PT Sans"/>
              <a:cs typeface="PT Sans"/>
              <a:sym typeface="PT Sans"/>
            </a:endParaRPr>
          </a:p>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Visual expressions, shooting techniques</a:t>
            </a:r>
            <a:endParaRPr sz="1800" b="0" i="0" u="none" strike="noStrike" cap="none">
              <a:solidFill>
                <a:srgbClr val="D74319"/>
              </a:solidFill>
              <a:latin typeface="PT Sans"/>
              <a:ea typeface="PT Sans"/>
              <a:cs typeface="PT Sans"/>
              <a:sym typeface="PT Sans"/>
            </a:endParaRPr>
          </a:p>
        </p:txBody>
      </p:sp>
      <p:sp>
        <p:nvSpPr>
          <p:cNvPr id="456" name="Google Shape;456;g232d0057704_1_721"/>
          <p:cNvSpPr txBox="1"/>
          <p:nvPr/>
        </p:nvSpPr>
        <p:spPr>
          <a:xfrm>
            <a:off x="6607610" y="1106582"/>
            <a:ext cx="2278800" cy="369300"/>
          </a:xfrm>
          <a:prstGeom prst="rect">
            <a:avLst/>
          </a:prstGeom>
          <a:noFill/>
          <a:ln>
            <a:noFill/>
          </a:ln>
        </p:spPr>
        <p:txBody>
          <a:bodyPr spcFirstLastPara="1" wrap="square" lIns="91425" tIns="45700" rIns="91425" bIns="45700" anchor="t" anchorCtr="0">
            <a:spAutoFit/>
          </a:bodyPr>
          <a:lstStyle/>
          <a:p>
            <a:pPr marL="285750" marR="0" lvl="1"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Synopsis</a:t>
            </a:r>
            <a:endParaRPr sz="1800" b="0" i="0" u="none" strike="noStrike" cap="none">
              <a:solidFill>
                <a:srgbClr val="D74319"/>
              </a:solidFill>
              <a:latin typeface="PT Sans"/>
              <a:ea typeface="PT Sans"/>
              <a:cs typeface="PT Sans"/>
              <a:sym typeface="PT Sans"/>
            </a:endParaRP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48"/>
                                        </p:tgtEl>
                                        <p:attrNameLst>
                                          <p:attrName>style.visibility</p:attrName>
                                        </p:attrNameLst>
                                      </p:cBhvr>
                                      <p:to>
                                        <p:strVal val="visible"/>
                                      </p:to>
                                    </p:set>
                                    <p:animEffect transition="in" filter="fade">
                                      <p:cBhvr>
                                        <p:cTn id="7" dur="500"/>
                                        <p:tgtEl>
                                          <p:spTgt spid="448"/>
                                        </p:tgtEl>
                                      </p:cBhvr>
                                    </p:animEffect>
                                  </p:childTnLst>
                                </p:cTn>
                              </p:par>
                              <p:par>
                                <p:cTn id="8" presetID="10" presetClass="entr" presetSubtype="0" fill="hold" nodeType="withEffect">
                                  <p:stCondLst>
                                    <p:cond delay="0"/>
                                  </p:stCondLst>
                                  <p:childTnLst>
                                    <p:set>
                                      <p:cBhvr>
                                        <p:cTn id="9" dur="1" fill="hold">
                                          <p:stCondLst>
                                            <p:cond delay="0"/>
                                          </p:stCondLst>
                                        </p:cTn>
                                        <p:tgtEl>
                                          <p:spTgt spid="449"/>
                                        </p:tgtEl>
                                        <p:attrNameLst>
                                          <p:attrName>style.visibility</p:attrName>
                                        </p:attrNameLst>
                                      </p:cBhvr>
                                      <p:to>
                                        <p:strVal val="visible"/>
                                      </p:to>
                                    </p:set>
                                    <p:animEffect transition="in" filter="fade">
                                      <p:cBhvr>
                                        <p:cTn id="10" dur="500"/>
                                        <p:tgtEl>
                                          <p:spTgt spid="449"/>
                                        </p:tgtEl>
                                      </p:cBhvr>
                                    </p:animEffect>
                                  </p:childTnLst>
                                </p:cTn>
                              </p:par>
                              <p:par>
                                <p:cTn id="11" presetID="10" presetClass="entr" presetSubtype="0" fill="hold" nodeType="withEffect">
                                  <p:stCondLst>
                                    <p:cond delay="0"/>
                                  </p:stCondLst>
                                  <p:childTnLst>
                                    <p:set>
                                      <p:cBhvr>
                                        <p:cTn id="12" dur="1" fill="hold">
                                          <p:stCondLst>
                                            <p:cond delay="0"/>
                                          </p:stCondLst>
                                        </p:cTn>
                                        <p:tgtEl>
                                          <p:spTgt spid="456"/>
                                        </p:tgtEl>
                                        <p:attrNameLst>
                                          <p:attrName>style.visibility</p:attrName>
                                        </p:attrNameLst>
                                      </p:cBhvr>
                                      <p:to>
                                        <p:strVal val="visible"/>
                                      </p:to>
                                    </p:set>
                                    <p:animEffect transition="in" filter="fade">
                                      <p:cBhvr>
                                        <p:cTn id="13" dur="500"/>
                                        <p:tgtEl>
                                          <p:spTgt spid="45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450"/>
                                        </p:tgtEl>
                                        <p:attrNameLst>
                                          <p:attrName>style.visibility</p:attrName>
                                        </p:attrNameLst>
                                      </p:cBhvr>
                                      <p:to>
                                        <p:strVal val="visible"/>
                                      </p:to>
                                    </p:set>
                                    <p:animEffect transition="in" filter="fade">
                                      <p:cBhvr>
                                        <p:cTn id="18" dur="500"/>
                                        <p:tgtEl>
                                          <p:spTgt spid="450"/>
                                        </p:tgtEl>
                                      </p:cBhvr>
                                    </p:animEffect>
                                  </p:childTnLst>
                                </p:cTn>
                              </p:par>
                              <p:par>
                                <p:cTn id="19" presetID="10" presetClass="entr" presetSubtype="0" fill="hold" nodeType="withEffect">
                                  <p:stCondLst>
                                    <p:cond delay="0"/>
                                  </p:stCondLst>
                                  <p:childTnLst>
                                    <p:set>
                                      <p:cBhvr>
                                        <p:cTn id="20" dur="1" fill="hold">
                                          <p:stCondLst>
                                            <p:cond delay="0"/>
                                          </p:stCondLst>
                                        </p:cTn>
                                        <p:tgtEl>
                                          <p:spTgt spid="455"/>
                                        </p:tgtEl>
                                        <p:attrNameLst>
                                          <p:attrName>style.visibility</p:attrName>
                                        </p:attrNameLst>
                                      </p:cBhvr>
                                      <p:to>
                                        <p:strVal val="visible"/>
                                      </p:to>
                                    </p:set>
                                    <p:animEffect transition="in" filter="fade">
                                      <p:cBhvr>
                                        <p:cTn id="21" dur="500"/>
                                        <p:tgtEl>
                                          <p:spTgt spid="45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451"/>
                                        </p:tgtEl>
                                        <p:attrNameLst>
                                          <p:attrName>style.visibility</p:attrName>
                                        </p:attrNameLst>
                                      </p:cBhvr>
                                      <p:to>
                                        <p:strVal val="visible"/>
                                      </p:to>
                                    </p:set>
                                    <p:animEffect transition="in" filter="fade">
                                      <p:cBhvr>
                                        <p:cTn id="26" dur="500"/>
                                        <p:tgtEl>
                                          <p:spTgt spid="45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452"/>
                                        </p:tgtEl>
                                        <p:attrNameLst>
                                          <p:attrName>style.visibility</p:attrName>
                                        </p:attrNameLst>
                                      </p:cBhvr>
                                      <p:to>
                                        <p:strVal val="visible"/>
                                      </p:to>
                                    </p:set>
                                    <p:animEffect transition="in" filter="fade">
                                      <p:cBhvr>
                                        <p:cTn id="31" dur="500"/>
                                        <p:tgtEl>
                                          <p:spTgt spid="452"/>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453"/>
                                        </p:tgtEl>
                                        <p:attrNameLst>
                                          <p:attrName>style.visibility</p:attrName>
                                        </p:attrNameLst>
                                      </p:cBhvr>
                                      <p:to>
                                        <p:strVal val="visible"/>
                                      </p:to>
                                    </p:set>
                                    <p:animEffect transition="in" filter="fade">
                                      <p:cBhvr>
                                        <p:cTn id="36" dur="500"/>
                                        <p:tgtEl>
                                          <p:spTgt spid="4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61"/>
        <p:cNvGrpSpPr/>
        <p:nvPr/>
      </p:nvGrpSpPr>
      <p:grpSpPr>
        <a:xfrm>
          <a:off x="0" y="0"/>
          <a:ext cx="0" cy="0"/>
          <a:chOff x="0" y="0"/>
          <a:chExt cx="0" cy="0"/>
        </a:xfrm>
      </p:grpSpPr>
      <p:pic>
        <p:nvPicPr>
          <p:cNvPr id="462" name="Google Shape;462;p16"/>
          <p:cNvPicPr preferRelativeResize="0">
            <a:picLocks noGrp="1"/>
          </p:cNvPicPr>
          <p:nvPr>
            <p:ph type="pic" idx="2"/>
          </p:nvPr>
        </p:nvPicPr>
        <p:blipFill rotWithShape="1">
          <a:blip r:embed="rId3">
            <a:alphaModFix/>
          </a:blip>
          <a:srcRect t="25000" b="25000"/>
          <a:stretch/>
        </p:blipFill>
        <p:spPr>
          <a:xfrm>
            <a:off x="0" y="1"/>
            <a:ext cx="12192000" cy="3428999"/>
          </a:xfrm>
          <a:prstGeom prst="rect">
            <a:avLst/>
          </a:prstGeom>
          <a:solidFill>
            <a:srgbClr val="D3EEEF"/>
          </a:solidFill>
          <a:ln>
            <a:noFill/>
          </a:ln>
        </p:spPr>
      </p:pic>
      <p:sp>
        <p:nvSpPr>
          <p:cNvPr id="463" name="Google Shape;463;p16"/>
          <p:cNvSpPr txBox="1">
            <a:spLocks noGrp="1"/>
          </p:cNvSpPr>
          <p:nvPr>
            <p:ph type="title"/>
          </p:nvPr>
        </p:nvSpPr>
        <p:spPr>
          <a:xfrm>
            <a:off x="825500" y="4189972"/>
            <a:ext cx="10541000" cy="837530"/>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rgbClr val="FFFFFF"/>
              </a:buClr>
              <a:buSzPct val="111111"/>
              <a:buFont typeface="Calibri"/>
              <a:buNone/>
            </a:pPr>
            <a:r>
              <a:rPr lang="nl-NL" sz="6000"/>
              <a:t>Video Content Consumption on Social Media</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68"/>
        <p:cNvGrpSpPr/>
        <p:nvPr/>
      </p:nvGrpSpPr>
      <p:grpSpPr>
        <a:xfrm>
          <a:off x="0" y="0"/>
          <a:ext cx="0" cy="0"/>
          <a:chOff x="0" y="0"/>
          <a:chExt cx="0" cy="0"/>
        </a:xfrm>
      </p:grpSpPr>
      <p:pic>
        <p:nvPicPr>
          <p:cNvPr id="469" name="Google Shape;469;p17"/>
          <p:cNvPicPr preferRelativeResize="0">
            <a:picLocks noGrp="1"/>
          </p:cNvPicPr>
          <p:nvPr>
            <p:ph type="pic" idx="2"/>
          </p:nvPr>
        </p:nvPicPr>
        <p:blipFill rotWithShape="1">
          <a:blip r:embed="rId3">
            <a:alphaModFix/>
          </a:blip>
          <a:srcRect t="25000" b="25000"/>
          <a:stretch/>
        </p:blipFill>
        <p:spPr>
          <a:xfrm>
            <a:off x="0" y="1"/>
            <a:ext cx="12192000" cy="3428999"/>
          </a:xfrm>
          <a:prstGeom prst="rect">
            <a:avLst/>
          </a:prstGeom>
          <a:solidFill>
            <a:srgbClr val="D3EEEF"/>
          </a:solidFill>
          <a:ln>
            <a:noFill/>
          </a:ln>
        </p:spPr>
      </p:pic>
      <p:pic>
        <p:nvPicPr>
          <p:cNvPr id="470" name="Google Shape;470;p17"/>
          <p:cNvPicPr preferRelativeResize="0"/>
          <p:nvPr/>
        </p:nvPicPr>
        <p:blipFill rotWithShape="1">
          <a:blip r:embed="rId4">
            <a:alphaModFix/>
          </a:blip>
          <a:srcRect/>
          <a:stretch/>
        </p:blipFill>
        <p:spPr>
          <a:xfrm>
            <a:off x="2283128" y="3429000"/>
            <a:ext cx="7651143" cy="1390008"/>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75"/>
        <p:cNvGrpSpPr/>
        <p:nvPr/>
      </p:nvGrpSpPr>
      <p:grpSpPr>
        <a:xfrm>
          <a:off x="0" y="0"/>
          <a:ext cx="0" cy="0"/>
          <a:chOff x="0" y="0"/>
          <a:chExt cx="0" cy="0"/>
        </a:xfrm>
      </p:grpSpPr>
      <p:pic>
        <p:nvPicPr>
          <p:cNvPr id="476" name="Google Shape;476;p18"/>
          <p:cNvPicPr preferRelativeResize="0">
            <a:picLocks noGrp="1"/>
          </p:cNvPicPr>
          <p:nvPr>
            <p:ph type="pic" idx="2"/>
          </p:nvPr>
        </p:nvPicPr>
        <p:blipFill rotWithShape="1">
          <a:blip r:embed="rId3">
            <a:alphaModFix/>
          </a:blip>
          <a:srcRect t="25000" b="25000"/>
          <a:stretch/>
        </p:blipFill>
        <p:spPr>
          <a:xfrm>
            <a:off x="0" y="1"/>
            <a:ext cx="12192000" cy="3428999"/>
          </a:xfrm>
          <a:prstGeom prst="rect">
            <a:avLst/>
          </a:prstGeom>
          <a:solidFill>
            <a:srgbClr val="D3EEEF"/>
          </a:solidFill>
          <a:ln>
            <a:noFill/>
          </a:ln>
        </p:spPr>
      </p:pic>
      <p:sp>
        <p:nvSpPr>
          <p:cNvPr id="477" name="Google Shape;477;p18"/>
          <p:cNvSpPr txBox="1">
            <a:spLocks noGrp="1"/>
          </p:cNvSpPr>
          <p:nvPr>
            <p:ph type="title"/>
          </p:nvPr>
        </p:nvSpPr>
        <p:spPr>
          <a:xfrm>
            <a:off x="838200" y="3674406"/>
            <a:ext cx="10541000" cy="83753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rgbClr val="FFFFFF"/>
              </a:buClr>
              <a:buSzPts val="5200"/>
              <a:buFont typeface="Arial"/>
              <a:buNone/>
            </a:pPr>
            <a:r>
              <a:rPr lang="nl-NL"/>
              <a:t>“Lean forward” moments</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477"/>
                                        </p:tgtEl>
                                        <p:attrNameLst>
                                          <p:attrName>style.visibility</p:attrName>
                                        </p:attrNameLst>
                                      </p:cBhvr>
                                      <p:to>
                                        <p:strVal val="visible"/>
                                      </p:to>
                                    </p:set>
                                    <p:animEffect transition="in" filter="fade">
                                      <p:cBhvr>
                                        <p:cTn id="7" dur="700"/>
                                        <p:tgtEl>
                                          <p:spTgt spid="4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pic>
        <p:nvPicPr>
          <p:cNvPr id="483" name="Google Shape;483;p19" descr="Vrouw kijkt in trein video op mobiele telefoon."/>
          <p:cNvPicPr preferRelativeResize="0"/>
          <p:nvPr/>
        </p:nvPicPr>
        <p:blipFill rotWithShape="1">
          <a:blip r:embed="rId3">
            <a:alphaModFix amt="60000"/>
          </a:blip>
          <a:srcRect t="5992" b="9738"/>
          <a:stretch/>
        </p:blipFill>
        <p:spPr>
          <a:xfrm>
            <a:off x="1590472" y="0"/>
            <a:ext cx="9011055" cy="4859963"/>
          </a:xfrm>
          <a:prstGeom prst="rect">
            <a:avLst/>
          </a:prstGeom>
          <a:noFill/>
          <a:ln>
            <a:noFill/>
          </a:ln>
        </p:spPr>
      </p:pic>
      <p:sp>
        <p:nvSpPr>
          <p:cNvPr id="484" name="Google Shape;484;p19"/>
          <p:cNvSpPr txBox="1">
            <a:spLocks noGrp="1"/>
          </p:cNvSpPr>
          <p:nvPr>
            <p:ph type="title"/>
          </p:nvPr>
        </p:nvSpPr>
        <p:spPr>
          <a:xfrm>
            <a:off x="1922833" y="4401462"/>
            <a:ext cx="8346332" cy="1325563"/>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rgbClr val="FFFFFF"/>
              </a:buClr>
              <a:buSzPts val="5200"/>
              <a:buFont typeface="Arial"/>
              <a:buNone/>
            </a:pPr>
            <a:r>
              <a:rPr lang="nl-NL"/>
              <a:t>“Lean back” moment</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484"/>
                                        </p:tgtEl>
                                        <p:attrNameLst>
                                          <p:attrName>style.visibility</p:attrName>
                                        </p:attrNameLst>
                                      </p:cBhvr>
                                      <p:to>
                                        <p:strVal val="visible"/>
                                      </p:to>
                                    </p:set>
                                    <p:animEffect transition="in" filter="fade">
                                      <p:cBhvr>
                                        <p:cTn id="7" dur="400"/>
                                        <p:tgtEl>
                                          <p:spTgt spid="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89"/>
        <p:cNvGrpSpPr/>
        <p:nvPr/>
      </p:nvGrpSpPr>
      <p:grpSpPr>
        <a:xfrm>
          <a:off x="0" y="0"/>
          <a:ext cx="0" cy="0"/>
          <a:chOff x="0" y="0"/>
          <a:chExt cx="0" cy="0"/>
        </a:xfrm>
      </p:grpSpPr>
      <p:pic>
        <p:nvPicPr>
          <p:cNvPr id="490" name="Google Shape;490;p21" title="Vector van personen"/>
          <p:cNvPicPr preferRelativeResize="0"/>
          <p:nvPr/>
        </p:nvPicPr>
        <p:blipFill rotWithShape="1">
          <a:blip r:embed="rId3">
            <a:alphaModFix/>
          </a:blip>
          <a:srcRect/>
          <a:stretch/>
        </p:blipFill>
        <p:spPr>
          <a:xfrm>
            <a:off x="0" y="-87946"/>
            <a:ext cx="12192001" cy="6945946"/>
          </a:xfrm>
          <a:prstGeom prst="rect">
            <a:avLst/>
          </a:prstGeom>
          <a:noFill/>
          <a:ln>
            <a:noFill/>
          </a:ln>
        </p:spPr>
      </p:pic>
      <p:pic>
        <p:nvPicPr>
          <p:cNvPr id="491" name="Google Shape;491;p21"/>
          <p:cNvPicPr preferRelativeResize="0"/>
          <p:nvPr/>
        </p:nvPicPr>
        <p:blipFill rotWithShape="1">
          <a:blip r:embed="rId4">
            <a:alphaModFix/>
          </a:blip>
          <a:srcRect r="63278"/>
          <a:stretch/>
        </p:blipFill>
        <p:spPr>
          <a:xfrm>
            <a:off x="10251499" y="5926181"/>
            <a:ext cx="1698957" cy="651223"/>
          </a:xfrm>
          <a:prstGeom prst="rect">
            <a:avLst/>
          </a:prstGeom>
          <a:noFill/>
          <a:ln>
            <a:noFill/>
          </a:ln>
        </p:spPr>
      </p:pic>
      <p:pic>
        <p:nvPicPr>
          <p:cNvPr id="492" name="Google Shape;492;p21"/>
          <p:cNvPicPr preferRelativeResize="0"/>
          <p:nvPr/>
        </p:nvPicPr>
        <p:blipFill rotWithShape="1">
          <a:blip r:embed="rId5">
            <a:alphaModFix/>
          </a:blip>
          <a:srcRect/>
          <a:stretch/>
        </p:blipFill>
        <p:spPr>
          <a:xfrm>
            <a:off x="-106680" y="6525318"/>
            <a:ext cx="12405360" cy="507896"/>
          </a:xfrm>
          <a:prstGeom prst="rect">
            <a:avLst/>
          </a:prstGeom>
          <a:noFill/>
          <a:ln>
            <a:noFill/>
          </a:ln>
        </p:spPr>
      </p:pic>
      <p:pic>
        <p:nvPicPr>
          <p:cNvPr id="493" name="Google Shape;493;p21"/>
          <p:cNvPicPr preferRelativeResize="0"/>
          <p:nvPr/>
        </p:nvPicPr>
        <p:blipFill rotWithShape="1">
          <a:blip r:embed="rId6">
            <a:alphaModFix/>
          </a:blip>
          <a:srcRect l="3024" r="3023"/>
          <a:stretch/>
        </p:blipFill>
        <p:spPr>
          <a:xfrm>
            <a:off x="251704" y="6029074"/>
            <a:ext cx="2342197" cy="518536"/>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90"/>
                                        </p:tgtEl>
                                        <p:attrNameLst>
                                          <p:attrName>style.visibility</p:attrName>
                                        </p:attrNameLst>
                                      </p:cBhvr>
                                      <p:to>
                                        <p:strVal val="visible"/>
                                      </p:to>
                                    </p:set>
                                    <p:animEffect transition="in" filter="fade">
                                      <p:cBhvr>
                                        <p:cTn id="7" dur="5000"/>
                                        <p:tgtEl>
                                          <p:spTgt spid="4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pic>
        <p:nvPicPr>
          <p:cNvPr id="499" name="Google Shape;499;p22" descr="Afbeelding met tekst&#10;&#10;Automatisch gegenereerde beschrijving">
            <a:hlinkClick r:id="rId3"/>
          </p:cNvPr>
          <p:cNvPicPr preferRelativeResize="0"/>
          <p:nvPr/>
        </p:nvPicPr>
        <p:blipFill rotWithShape="1">
          <a:blip r:embed="rId4">
            <a:alphaModFix/>
          </a:blip>
          <a:srcRect t="1186" b="11282"/>
          <a:stretch/>
        </p:blipFill>
        <p:spPr>
          <a:xfrm>
            <a:off x="4583853" y="1761071"/>
            <a:ext cx="6808098" cy="3828846"/>
          </a:xfrm>
          <a:prstGeom prst="rect">
            <a:avLst/>
          </a:prstGeom>
          <a:noFill/>
          <a:ln>
            <a:noFill/>
          </a:ln>
        </p:spPr>
      </p:pic>
      <p:sp>
        <p:nvSpPr>
          <p:cNvPr id="500" name="Google Shape;500;p22"/>
          <p:cNvSpPr txBox="1"/>
          <p:nvPr/>
        </p:nvSpPr>
        <p:spPr>
          <a:xfrm>
            <a:off x="800049" y="2796222"/>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Feed</a:t>
            </a:r>
            <a:endParaRPr sz="1200" b="0" i="0" u="none" strike="noStrike" cap="none">
              <a:solidFill>
                <a:srgbClr val="161249"/>
              </a:solidFill>
              <a:latin typeface="Arial"/>
              <a:ea typeface="Arial"/>
              <a:cs typeface="Arial"/>
              <a:sym typeface="Arial"/>
            </a:endParaRPr>
          </a:p>
        </p:txBody>
      </p:sp>
      <p:pic>
        <p:nvPicPr>
          <p:cNvPr id="501" name="Google Shape;501;p22"/>
          <p:cNvPicPr preferRelativeResize="0"/>
          <p:nvPr/>
        </p:nvPicPr>
        <p:blipFill rotWithShape="1">
          <a:blip r:embed="rId5">
            <a:alphaModFix/>
          </a:blip>
          <a:srcRect/>
          <a:stretch/>
        </p:blipFill>
        <p:spPr>
          <a:xfrm>
            <a:off x="1747235" y="1029982"/>
            <a:ext cx="1462177" cy="1462177"/>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06"/>
        <p:cNvGrpSpPr/>
        <p:nvPr/>
      </p:nvGrpSpPr>
      <p:grpSpPr>
        <a:xfrm>
          <a:off x="0" y="0"/>
          <a:ext cx="0" cy="0"/>
          <a:chOff x="0" y="0"/>
          <a:chExt cx="0" cy="0"/>
        </a:xfrm>
      </p:grpSpPr>
      <p:pic>
        <p:nvPicPr>
          <p:cNvPr id="507" name="Google Shape;507;p23"/>
          <p:cNvPicPr preferRelativeResize="0"/>
          <p:nvPr/>
        </p:nvPicPr>
        <p:blipFill rotWithShape="1">
          <a:blip r:embed="rId3">
            <a:alphaModFix/>
          </a:blip>
          <a:srcRect/>
          <a:stretch/>
        </p:blipFill>
        <p:spPr>
          <a:xfrm>
            <a:off x="4990121" y="292501"/>
            <a:ext cx="6401830" cy="5761646"/>
          </a:xfrm>
          <a:prstGeom prst="rect">
            <a:avLst/>
          </a:prstGeom>
          <a:noFill/>
          <a:ln>
            <a:noFill/>
          </a:ln>
        </p:spPr>
      </p:pic>
      <p:sp>
        <p:nvSpPr>
          <p:cNvPr id="508" name="Google Shape;508;p23"/>
          <p:cNvSpPr txBox="1"/>
          <p:nvPr/>
        </p:nvSpPr>
        <p:spPr>
          <a:xfrm>
            <a:off x="800049" y="2551837"/>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Feed</a:t>
            </a:r>
            <a:endParaRPr sz="1200" b="0" i="0" u="none" strike="noStrike" cap="none">
              <a:solidFill>
                <a:srgbClr val="161249"/>
              </a:solidFill>
              <a:latin typeface="Arial"/>
              <a:ea typeface="Arial"/>
              <a:cs typeface="Arial"/>
              <a:sym typeface="Arial"/>
            </a:endParaRPr>
          </a:p>
        </p:txBody>
      </p:sp>
      <p:pic>
        <p:nvPicPr>
          <p:cNvPr id="509" name="Google Shape;509;p23"/>
          <p:cNvPicPr preferRelativeResize="0"/>
          <p:nvPr/>
        </p:nvPicPr>
        <p:blipFill rotWithShape="1">
          <a:blip r:embed="rId4">
            <a:alphaModFix/>
          </a:blip>
          <a:srcRect/>
          <a:stretch/>
        </p:blipFill>
        <p:spPr>
          <a:xfrm>
            <a:off x="1747235" y="1029982"/>
            <a:ext cx="1462177" cy="1462177"/>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14"/>
        <p:cNvGrpSpPr/>
        <p:nvPr/>
      </p:nvGrpSpPr>
      <p:grpSpPr>
        <a:xfrm>
          <a:off x="0" y="0"/>
          <a:ext cx="0" cy="0"/>
          <a:chOff x="0" y="0"/>
          <a:chExt cx="0" cy="0"/>
        </a:xfrm>
      </p:grpSpPr>
      <p:sp>
        <p:nvSpPr>
          <p:cNvPr id="515" name="Google Shape;515;p24"/>
          <p:cNvSpPr txBox="1"/>
          <p:nvPr/>
        </p:nvSpPr>
        <p:spPr>
          <a:xfrm>
            <a:off x="800049" y="2551837"/>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Stories</a:t>
            </a:r>
            <a:endParaRPr sz="4800" b="1" i="0" u="none" strike="noStrike" cap="none">
              <a:solidFill>
                <a:srgbClr val="161249"/>
              </a:solidFill>
              <a:latin typeface="Arial"/>
              <a:ea typeface="Arial"/>
              <a:cs typeface="Arial"/>
              <a:sym typeface="Arial"/>
            </a:endParaRPr>
          </a:p>
        </p:txBody>
      </p:sp>
      <p:pic>
        <p:nvPicPr>
          <p:cNvPr id="516" name="Google Shape;516;p24"/>
          <p:cNvPicPr preferRelativeResize="0"/>
          <p:nvPr/>
        </p:nvPicPr>
        <p:blipFill rotWithShape="1">
          <a:blip r:embed="rId3">
            <a:alphaModFix/>
          </a:blip>
          <a:srcRect/>
          <a:stretch/>
        </p:blipFill>
        <p:spPr>
          <a:xfrm>
            <a:off x="1747235" y="1029982"/>
            <a:ext cx="1462177" cy="1462177"/>
          </a:xfrm>
          <a:prstGeom prst="rect">
            <a:avLst/>
          </a:prstGeom>
          <a:noFill/>
          <a:ln>
            <a:noFill/>
          </a:ln>
        </p:spPr>
      </p:pic>
      <p:pic>
        <p:nvPicPr>
          <p:cNvPr id="517" name="Google Shape;517;p24"/>
          <p:cNvPicPr preferRelativeResize="0"/>
          <p:nvPr/>
        </p:nvPicPr>
        <p:blipFill rotWithShape="1">
          <a:blip r:embed="rId4">
            <a:alphaModFix/>
          </a:blip>
          <a:srcRect/>
          <a:stretch/>
        </p:blipFill>
        <p:spPr>
          <a:xfrm>
            <a:off x="4205595" y="1428429"/>
            <a:ext cx="7659615" cy="4001141"/>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5"/>
          <p:cNvSpPr txBox="1"/>
          <p:nvPr/>
        </p:nvSpPr>
        <p:spPr>
          <a:xfrm>
            <a:off x="800049" y="2551837"/>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Reels</a:t>
            </a:r>
            <a:endParaRPr sz="1200" b="0" i="0" u="none" strike="noStrike" cap="none">
              <a:solidFill>
                <a:srgbClr val="161249"/>
              </a:solidFill>
              <a:latin typeface="Arial"/>
              <a:ea typeface="Arial"/>
              <a:cs typeface="Arial"/>
              <a:sym typeface="Arial"/>
            </a:endParaRPr>
          </a:p>
        </p:txBody>
      </p:sp>
      <p:pic>
        <p:nvPicPr>
          <p:cNvPr id="524" name="Google Shape;524;p25"/>
          <p:cNvPicPr preferRelativeResize="0"/>
          <p:nvPr/>
        </p:nvPicPr>
        <p:blipFill rotWithShape="1">
          <a:blip r:embed="rId3">
            <a:alphaModFix/>
          </a:blip>
          <a:srcRect/>
          <a:stretch/>
        </p:blipFill>
        <p:spPr>
          <a:xfrm>
            <a:off x="1747235" y="1029982"/>
            <a:ext cx="1462177" cy="1462177"/>
          </a:xfrm>
          <a:prstGeom prst="rect">
            <a:avLst/>
          </a:prstGeom>
          <a:noFill/>
          <a:ln>
            <a:noFill/>
          </a:ln>
        </p:spPr>
      </p:pic>
      <p:pic>
        <p:nvPicPr>
          <p:cNvPr id="525" name="Google Shape;525;p25" descr="Afbeelding met tekst&#10;&#10;Automatisch gegenereerde beschrijving">
            <a:hlinkClick r:id="rId4"/>
          </p:cNvPr>
          <p:cNvPicPr preferRelativeResize="0"/>
          <p:nvPr/>
        </p:nvPicPr>
        <p:blipFill rotWithShape="1">
          <a:blip r:embed="rId5">
            <a:alphaModFix/>
          </a:blip>
          <a:srcRect/>
          <a:stretch/>
        </p:blipFill>
        <p:spPr>
          <a:xfrm>
            <a:off x="5465887" y="1242204"/>
            <a:ext cx="5460645" cy="4882551"/>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sp>
        <p:nvSpPr>
          <p:cNvPr id="531" name="Google Shape;531;p27"/>
          <p:cNvSpPr txBox="1"/>
          <p:nvPr/>
        </p:nvSpPr>
        <p:spPr>
          <a:xfrm>
            <a:off x="800049" y="2551837"/>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Guides</a:t>
            </a:r>
            <a:endParaRPr sz="1200" b="0" i="0" u="none" strike="noStrike" cap="none">
              <a:solidFill>
                <a:srgbClr val="161249"/>
              </a:solidFill>
              <a:latin typeface="Arial"/>
              <a:ea typeface="Arial"/>
              <a:cs typeface="Arial"/>
              <a:sym typeface="Arial"/>
            </a:endParaRPr>
          </a:p>
        </p:txBody>
      </p:sp>
      <p:pic>
        <p:nvPicPr>
          <p:cNvPr id="532" name="Google Shape;532;p27"/>
          <p:cNvPicPr preferRelativeResize="0"/>
          <p:nvPr/>
        </p:nvPicPr>
        <p:blipFill rotWithShape="1">
          <a:blip r:embed="rId3">
            <a:alphaModFix/>
          </a:blip>
          <a:srcRect/>
          <a:stretch/>
        </p:blipFill>
        <p:spPr>
          <a:xfrm>
            <a:off x="1747235" y="1029982"/>
            <a:ext cx="1462177" cy="1462177"/>
          </a:xfrm>
          <a:prstGeom prst="rect">
            <a:avLst/>
          </a:prstGeom>
          <a:noFill/>
          <a:ln>
            <a:noFill/>
          </a:ln>
        </p:spPr>
      </p:pic>
      <p:pic>
        <p:nvPicPr>
          <p:cNvPr id="533" name="Google Shape;533;p27"/>
          <p:cNvPicPr preferRelativeResize="0"/>
          <p:nvPr/>
        </p:nvPicPr>
        <p:blipFill rotWithShape="1">
          <a:blip r:embed="rId4">
            <a:alphaModFix/>
          </a:blip>
          <a:srcRect/>
          <a:stretch/>
        </p:blipFill>
        <p:spPr>
          <a:xfrm>
            <a:off x="4419600" y="1018723"/>
            <a:ext cx="7772400" cy="4820554"/>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8"/>
        <p:cNvGrpSpPr/>
        <p:nvPr/>
      </p:nvGrpSpPr>
      <p:grpSpPr>
        <a:xfrm>
          <a:off x="0" y="0"/>
          <a:ext cx="0" cy="0"/>
          <a:chOff x="0" y="0"/>
          <a:chExt cx="0" cy="0"/>
        </a:xfrm>
      </p:grpSpPr>
      <p:pic>
        <p:nvPicPr>
          <p:cNvPr id="539" name="Google Shape;539;p28"/>
          <p:cNvPicPr preferRelativeResize="0"/>
          <p:nvPr/>
        </p:nvPicPr>
        <p:blipFill rotWithShape="1">
          <a:blip r:embed="rId3">
            <a:alphaModFix/>
          </a:blip>
          <a:srcRect/>
          <a:stretch/>
        </p:blipFill>
        <p:spPr>
          <a:xfrm>
            <a:off x="1747235" y="1089660"/>
            <a:ext cx="1462177" cy="1462177"/>
          </a:xfrm>
          <a:prstGeom prst="rect">
            <a:avLst/>
          </a:prstGeom>
          <a:noFill/>
          <a:ln>
            <a:noFill/>
          </a:ln>
        </p:spPr>
      </p:pic>
      <p:sp>
        <p:nvSpPr>
          <p:cNvPr id="540" name="Google Shape;540;p28"/>
          <p:cNvSpPr txBox="1"/>
          <p:nvPr/>
        </p:nvSpPr>
        <p:spPr>
          <a:xfrm>
            <a:off x="800049" y="2551837"/>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Facebook</a:t>
            </a:r>
            <a:endParaRPr sz="1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Timeline</a:t>
            </a:r>
            <a:endParaRPr sz="1200" b="0" i="0" u="none" strike="noStrike" cap="none">
              <a:solidFill>
                <a:srgbClr val="161249"/>
              </a:solidFill>
              <a:latin typeface="Arial"/>
              <a:ea typeface="Arial"/>
              <a:cs typeface="Arial"/>
              <a:sym typeface="Arial"/>
            </a:endParaRPr>
          </a:p>
        </p:txBody>
      </p:sp>
      <p:pic>
        <p:nvPicPr>
          <p:cNvPr id="541" name="Google Shape;541;p28" descr="Timeline Facebook: voor iedereen te gebruiken! | Best4u Group"/>
          <p:cNvPicPr preferRelativeResize="0"/>
          <p:nvPr/>
        </p:nvPicPr>
        <p:blipFill rotWithShape="1">
          <a:blip r:embed="rId4">
            <a:alphaModFix/>
          </a:blip>
          <a:srcRect/>
          <a:stretch/>
        </p:blipFill>
        <p:spPr>
          <a:xfrm>
            <a:off x="4893368" y="116295"/>
            <a:ext cx="5152562" cy="6440703"/>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46"/>
        <p:cNvGrpSpPr/>
        <p:nvPr/>
      </p:nvGrpSpPr>
      <p:grpSpPr>
        <a:xfrm>
          <a:off x="0" y="0"/>
          <a:ext cx="0" cy="0"/>
          <a:chOff x="0" y="0"/>
          <a:chExt cx="0" cy="0"/>
        </a:xfrm>
      </p:grpSpPr>
      <p:pic>
        <p:nvPicPr>
          <p:cNvPr id="547" name="Google Shape;547;p29" descr="Afbeelding met tekst, kop&#10;&#10;Automatisch gegenereerde beschrijving">
            <a:hlinkClick r:id="rId3"/>
          </p:cNvPr>
          <p:cNvPicPr preferRelativeResize="0"/>
          <p:nvPr/>
        </p:nvPicPr>
        <p:blipFill rotWithShape="1">
          <a:blip r:embed="rId4">
            <a:alphaModFix/>
          </a:blip>
          <a:srcRect/>
          <a:stretch/>
        </p:blipFill>
        <p:spPr>
          <a:xfrm>
            <a:off x="4054048" y="305651"/>
            <a:ext cx="6092763" cy="6061992"/>
          </a:xfrm>
          <a:prstGeom prst="rect">
            <a:avLst/>
          </a:prstGeom>
          <a:noFill/>
          <a:ln>
            <a:noFill/>
          </a:ln>
          <a:effectLst>
            <a:outerShdw blurRad="63500" sx="102000" sy="102000" algn="ctr" rotWithShape="0">
              <a:srgbClr val="000000">
                <a:alpha val="40000"/>
              </a:srgbClr>
            </a:outerShdw>
          </a:effectLst>
        </p:spPr>
      </p:pic>
      <p:pic>
        <p:nvPicPr>
          <p:cNvPr id="548" name="Google Shape;548;p29"/>
          <p:cNvPicPr preferRelativeResize="0"/>
          <p:nvPr/>
        </p:nvPicPr>
        <p:blipFill rotWithShape="1">
          <a:blip r:embed="rId5">
            <a:alphaModFix/>
          </a:blip>
          <a:srcRect/>
          <a:stretch/>
        </p:blipFill>
        <p:spPr>
          <a:xfrm>
            <a:off x="1747235" y="1089660"/>
            <a:ext cx="1462177" cy="1462177"/>
          </a:xfrm>
          <a:prstGeom prst="rect">
            <a:avLst/>
          </a:prstGeom>
          <a:noFill/>
          <a:ln>
            <a:noFill/>
          </a:ln>
        </p:spPr>
      </p:pic>
      <p:sp>
        <p:nvSpPr>
          <p:cNvPr id="549" name="Google Shape;549;p29"/>
          <p:cNvSpPr txBox="1"/>
          <p:nvPr/>
        </p:nvSpPr>
        <p:spPr>
          <a:xfrm>
            <a:off x="800049" y="2551837"/>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Facebook</a:t>
            </a:r>
            <a:endParaRPr sz="1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Stories</a:t>
            </a:r>
            <a:endParaRPr sz="4800" b="1" i="0" u="none" strike="noStrike" cap="none">
              <a:solidFill>
                <a:srgbClr val="161249"/>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54"/>
        <p:cNvGrpSpPr/>
        <p:nvPr/>
      </p:nvGrpSpPr>
      <p:grpSpPr>
        <a:xfrm>
          <a:off x="0" y="0"/>
          <a:ext cx="0" cy="0"/>
          <a:chOff x="0" y="0"/>
          <a:chExt cx="0" cy="0"/>
        </a:xfrm>
      </p:grpSpPr>
      <p:pic>
        <p:nvPicPr>
          <p:cNvPr id="555" name="Google Shape;555;p30"/>
          <p:cNvPicPr preferRelativeResize="0"/>
          <p:nvPr/>
        </p:nvPicPr>
        <p:blipFill rotWithShape="1">
          <a:blip r:embed="rId3">
            <a:alphaModFix/>
          </a:blip>
          <a:srcRect/>
          <a:stretch/>
        </p:blipFill>
        <p:spPr>
          <a:xfrm>
            <a:off x="1747235" y="1089660"/>
            <a:ext cx="1462177" cy="1462177"/>
          </a:xfrm>
          <a:prstGeom prst="rect">
            <a:avLst/>
          </a:prstGeom>
          <a:noFill/>
          <a:ln>
            <a:noFill/>
          </a:ln>
        </p:spPr>
      </p:pic>
      <p:sp>
        <p:nvSpPr>
          <p:cNvPr id="556" name="Google Shape;556;p30"/>
          <p:cNvSpPr txBox="1"/>
          <p:nvPr/>
        </p:nvSpPr>
        <p:spPr>
          <a:xfrm>
            <a:off x="800049" y="2551837"/>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Facebook</a:t>
            </a:r>
            <a:endParaRPr sz="1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Watch</a:t>
            </a:r>
            <a:endParaRPr sz="1200" b="0" i="0" u="none" strike="noStrike" cap="none">
              <a:solidFill>
                <a:srgbClr val="161249"/>
              </a:solidFill>
              <a:latin typeface="Arial"/>
              <a:ea typeface="Arial"/>
              <a:cs typeface="Arial"/>
              <a:sym typeface="Arial"/>
            </a:endParaRPr>
          </a:p>
        </p:txBody>
      </p:sp>
      <p:pic>
        <p:nvPicPr>
          <p:cNvPr id="557" name="Google Shape;557;p30"/>
          <p:cNvPicPr preferRelativeResize="0"/>
          <p:nvPr/>
        </p:nvPicPr>
        <p:blipFill rotWithShape="1">
          <a:blip r:embed="rId4">
            <a:alphaModFix/>
          </a:blip>
          <a:srcRect/>
          <a:stretch/>
        </p:blipFill>
        <p:spPr>
          <a:xfrm>
            <a:off x="4156598" y="1089660"/>
            <a:ext cx="7772400" cy="4647647"/>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62"/>
        <p:cNvGrpSpPr/>
        <p:nvPr/>
      </p:nvGrpSpPr>
      <p:grpSpPr>
        <a:xfrm>
          <a:off x="0" y="0"/>
          <a:ext cx="0" cy="0"/>
          <a:chOff x="0" y="0"/>
          <a:chExt cx="0" cy="0"/>
        </a:xfrm>
      </p:grpSpPr>
      <p:pic>
        <p:nvPicPr>
          <p:cNvPr id="563" name="Google Shape;563;p31" descr="Linkedin - Free social media icons"/>
          <p:cNvPicPr preferRelativeResize="0"/>
          <p:nvPr/>
        </p:nvPicPr>
        <p:blipFill rotWithShape="1">
          <a:blip r:embed="rId3">
            <a:alphaModFix/>
          </a:blip>
          <a:srcRect/>
          <a:stretch/>
        </p:blipFill>
        <p:spPr>
          <a:xfrm>
            <a:off x="1747234" y="1105176"/>
            <a:ext cx="1446661" cy="1446661"/>
          </a:xfrm>
          <a:prstGeom prst="rect">
            <a:avLst/>
          </a:prstGeom>
          <a:noFill/>
          <a:ln>
            <a:noFill/>
          </a:ln>
        </p:spPr>
      </p:pic>
      <p:sp>
        <p:nvSpPr>
          <p:cNvPr id="564" name="Google Shape;564;p31"/>
          <p:cNvSpPr txBox="1"/>
          <p:nvPr/>
        </p:nvSpPr>
        <p:spPr>
          <a:xfrm>
            <a:off x="800049" y="2551837"/>
            <a:ext cx="3356550" cy="175432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LinkedIn</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Feed</a:t>
            </a:r>
            <a:endParaRPr sz="1400" b="0" i="0" u="none" strike="noStrike" cap="none">
              <a:solidFill>
                <a:srgbClr val="161249"/>
              </a:solidFill>
              <a:latin typeface="Arial"/>
              <a:ea typeface="Arial"/>
              <a:cs typeface="Arial"/>
              <a:sym typeface="Arial"/>
            </a:endParaRPr>
          </a:p>
        </p:txBody>
      </p:sp>
      <p:pic>
        <p:nvPicPr>
          <p:cNvPr id="565" name="Google Shape;565;p31" descr="Afbeelding met tekst&#10;&#10;Automatisch gegenereerde beschrijving"/>
          <p:cNvPicPr preferRelativeResize="0"/>
          <p:nvPr/>
        </p:nvPicPr>
        <p:blipFill rotWithShape="1">
          <a:blip r:embed="rId4">
            <a:alphaModFix/>
          </a:blip>
          <a:srcRect/>
          <a:stretch/>
        </p:blipFill>
        <p:spPr>
          <a:xfrm>
            <a:off x="4224043" y="787940"/>
            <a:ext cx="6316680" cy="5761612"/>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70"/>
        <p:cNvGrpSpPr/>
        <p:nvPr/>
      </p:nvGrpSpPr>
      <p:grpSpPr>
        <a:xfrm>
          <a:off x="0" y="0"/>
          <a:ext cx="0" cy="0"/>
          <a:chOff x="0" y="0"/>
          <a:chExt cx="0" cy="0"/>
        </a:xfrm>
      </p:grpSpPr>
      <p:pic>
        <p:nvPicPr>
          <p:cNvPr id="571" name="Google Shape;571;p32" descr="Linkedin - Free social media icons"/>
          <p:cNvPicPr preferRelativeResize="0"/>
          <p:nvPr/>
        </p:nvPicPr>
        <p:blipFill rotWithShape="1">
          <a:blip r:embed="rId3">
            <a:alphaModFix/>
          </a:blip>
          <a:srcRect/>
          <a:stretch/>
        </p:blipFill>
        <p:spPr>
          <a:xfrm>
            <a:off x="1747234" y="1105176"/>
            <a:ext cx="1446661" cy="1446661"/>
          </a:xfrm>
          <a:prstGeom prst="rect">
            <a:avLst/>
          </a:prstGeom>
          <a:noFill/>
          <a:ln>
            <a:noFill/>
          </a:ln>
        </p:spPr>
      </p:pic>
      <p:sp>
        <p:nvSpPr>
          <p:cNvPr id="572" name="Google Shape;572;p32"/>
          <p:cNvSpPr txBox="1"/>
          <p:nvPr/>
        </p:nvSpPr>
        <p:spPr>
          <a:xfrm>
            <a:off x="800049" y="2551837"/>
            <a:ext cx="3356550" cy="175432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LinkedIn</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Stories</a:t>
            </a:r>
            <a:endParaRPr sz="5400" b="1" i="0" u="none" strike="noStrike" cap="none">
              <a:solidFill>
                <a:srgbClr val="161249"/>
              </a:solidFill>
              <a:latin typeface="Arial"/>
              <a:ea typeface="Arial"/>
              <a:cs typeface="Arial"/>
              <a:sym typeface="Arial"/>
            </a:endParaRPr>
          </a:p>
        </p:txBody>
      </p:sp>
      <p:sp>
        <p:nvSpPr>
          <p:cNvPr id="573" name="Google Shape;573;p32"/>
          <p:cNvSpPr txBox="1"/>
          <p:nvPr/>
        </p:nvSpPr>
        <p:spPr>
          <a:xfrm>
            <a:off x="4705760" y="3321996"/>
            <a:ext cx="7486240" cy="267761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nl-NL" sz="2400" b="1" i="0" u="none" strike="noStrike" cap="none">
                <a:solidFill>
                  <a:srgbClr val="161249"/>
                </a:solidFill>
                <a:latin typeface="Arial"/>
                <a:ea typeface="Arial"/>
                <a:cs typeface="Arial"/>
                <a:sym typeface="Arial"/>
              </a:rPr>
              <a:t>LinkedIn identifies 3 major benefits of LinkedIn Stories:</a:t>
            </a:r>
            <a:endParaRPr sz="24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0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nl-NL" sz="2000" b="0" i="0" u="none" strike="noStrike" cap="none">
                <a:solidFill>
                  <a:srgbClr val="161249"/>
                </a:solidFill>
                <a:latin typeface="Arial"/>
                <a:ea typeface="Arial"/>
                <a:cs typeface="Arial"/>
                <a:sym typeface="Arial"/>
              </a:rPr>
              <a:t>Show your professional side in a human way.</a:t>
            </a:r>
            <a:endParaRPr sz="20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nl-NL" sz="2000" b="0" i="0" u="none" strike="noStrike" cap="none">
                <a:solidFill>
                  <a:srgbClr val="161249"/>
                </a:solidFill>
                <a:latin typeface="Arial"/>
                <a:ea typeface="Arial"/>
                <a:cs typeface="Arial"/>
                <a:sym typeface="Arial"/>
              </a:rPr>
              <a:t>Share your daily activities at work in a creative and informal way.</a:t>
            </a:r>
            <a:endParaRPr sz="20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nl-NL" sz="2000" b="0" i="0" u="none" strike="noStrike" cap="none">
                <a:solidFill>
                  <a:srgbClr val="161249"/>
                </a:solidFill>
                <a:latin typeface="Arial"/>
                <a:ea typeface="Arial"/>
                <a:cs typeface="Arial"/>
                <a:sym typeface="Arial"/>
              </a:rPr>
              <a:t>Grow your community by actively reaching out, maintaining relationships and sharing content.</a:t>
            </a:r>
            <a:endParaRPr sz="2000" b="0" i="0" u="none" strike="noStrike" cap="none">
              <a:solidFill>
                <a:srgbClr val="161249"/>
              </a:solidFill>
              <a:latin typeface="Arial"/>
              <a:ea typeface="Arial"/>
              <a:cs typeface="Arial"/>
              <a:sym typeface="Arial"/>
            </a:endParaRPr>
          </a:p>
        </p:txBody>
      </p:sp>
      <p:pic>
        <p:nvPicPr>
          <p:cNvPr id="574" name="Google Shape;574;p32"/>
          <p:cNvPicPr preferRelativeResize="0"/>
          <p:nvPr/>
        </p:nvPicPr>
        <p:blipFill rotWithShape="1">
          <a:blip r:embed="rId4">
            <a:alphaModFix/>
          </a:blip>
          <a:srcRect/>
          <a:stretch/>
        </p:blipFill>
        <p:spPr>
          <a:xfrm>
            <a:off x="4705760" y="267757"/>
            <a:ext cx="7048500" cy="2946400"/>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79"/>
        <p:cNvGrpSpPr/>
        <p:nvPr/>
      </p:nvGrpSpPr>
      <p:grpSpPr>
        <a:xfrm>
          <a:off x="0" y="0"/>
          <a:ext cx="0" cy="0"/>
          <a:chOff x="0" y="0"/>
          <a:chExt cx="0" cy="0"/>
        </a:xfrm>
      </p:grpSpPr>
      <p:pic>
        <p:nvPicPr>
          <p:cNvPr id="580" name="Google Shape;580;p33" descr="Snapchat Logo, symbol, meaning, history, PNG, brand"/>
          <p:cNvPicPr preferRelativeResize="0"/>
          <p:nvPr/>
        </p:nvPicPr>
        <p:blipFill rotWithShape="1">
          <a:blip r:embed="rId3">
            <a:alphaModFix/>
          </a:blip>
          <a:srcRect/>
          <a:stretch/>
        </p:blipFill>
        <p:spPr>
          <a:xfrm>
            <a:off x="1085710" y="1105176"/>
            <a:ext cx="2785227" cy="1569012"/>
          </a:xfrm>
          <a:prstGeom prst="rect">
            <a:avLst/>
          </a:prstGeom>
          <a:noFill/>
          <a:ln>
            <a:noFill/>
          </a:ln>
        </p:spPr>
      </p:pic>
      <p:sp>
        <p:nvSpPr>
          <p:cNvPr id="581" name="Google Shape;581;p33"/>
          <p:cNvSpPr txBox="1"/>
          <p:nvPr/>
        </p:nvSpPr>
        <p:spPr>
          <a:xfrm>
            <a:off x="800048" y="2674188"/>
            <a:ext cx="3356550"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Snapchat</a:t>
            </a:r>
            <a:endParaRPr sz="1400" b="0" i="0" u="none" strike="noStrike" cap="none">
              <a:solidFill>
                <a:srgbClr val="161249"/>
              </a:solidFill>
              <a:latin typeface="Arial"/>
              <a:ea typeface="Arial"/>
              <a:cs typeface="Arial"/>
              <a:sym typeface="Arial"/>
            </a:endParaRPr>
          </a:p>
        </p:txBody>
      </p:sp>
      <p:pic>
        <p:nvPicPr>
          <p:cNvPr id="582" name="Google Shape;582;p33" descr="How to Use Snapchat: A Beginner's Guide - ShareThis"/>
          <p:cNvPicPr preferRelativeResize="0"/>
          <p:nvPr/>
        </p:nvPicPr>
        <p:blipFill rotWithShape="1">
          <a:blip r:embed="rId4">
            <a:alphaModFix/>
          </a:blip>
          <a:srcRect/>
          <a:stretch/>
        </p:blipFill>
        <p:spPr>
          <a:xfrm>
            <a:off x="4750883" y="1105176"/>
            <a:ext cx="7140363" cy="4094552"/>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87"/>
        <p:cNvGrpSpPr/>
        <p:nvPr/>
      </p:nvGrpSpPr>
      <p:grpSpPr>
        <a:xfrm>
          <a:off x="0" y="0"/>
          <a:ext cx="0" cy="0"/>
          <a:chOff x="0" y="0"/>
          <a:chExt cx="0" cy="0"/>
        </a:xfrm>
      </p:grpSpPr>
      <p:pic>
        <p:nvPicPr>
          <p:cNvPr id="588" name="Google Shape;588;p34"/>
          <p:cNvPicPr preferRelativeResize="0"/>
          <p:nvPr/>
        </p:nvPicPr>
        <p:blipFill rotWithShape="1">
          <a:blip r:embed="rId3">
            <a:alphaModFix/>
          </a:blip>
          <a:srcRect/>
          <a:stretch/>
        </p:blipFill>
        <p:spPr>
          <a:xfrm>
            <a:off x="5400135" y="1121831"/>
            <a:ext cx="6223992" cy="4614338"/>
          </a:xfrm>
          <a:prstGeom prst="rect">
            <a:avLst/>
          </a:prstGeom>
          <a:noFill/>
          <a:ln>
            <a:noFill/>
          </a:ln>
          <a:effectLst>
            <a:outerShdw blurRad="63500" sx="102000" sy="102000" algn="ctr" rotWithShape="0">
              <a:srgbClr val="000000">
                <a:alpha val="40000"/>
              </a:srgbClr>
            </a:outerShdw>
          </a:effectLst>
        </p:spPr>
      </p:pic>
      <p:pic>
        <p:nvPicPr>
          <p:cNvPr id="589" name="Google Shape;589;p34" descr="THE NEW TIKTOK LOGO PNG FOR 2023"/>
          <p:cNvPicPr preferRelativeResize="0"/>
          <p:nvPr/>
        </p:nvPicPr>
        <p:blipFill rotWithShape="1">
          <a:blip r:embed="rId4">
            <a:alphaModFix/>
          </a:blip>
          <a:srcRect/>
          <a:stretch/>
        </p:blipFill>
        <p:spPr>
          <a:xfrm>
            <a:off x="1757212" y="1265901"/>
            <a:ext cx="1227527" cy="1382407"/>
          </a:xfrm>
          <a:prstGeom prst="rect">
            <a:avLst/>
          </a:prstGeom>
          <a:noFill/>
          <a:ln>
            <a:noFill/>
          </a:ln>
        </p:spPr>
      </p:pic>
      <p:sp>
        <p:nvSpPr>
          <p:cNvPr id="590" name="Google Shape;590;p34"/>
          <p:cNvSpPr txBox="1"/>
          <p:nvPr/>
        </p:nvSpPr>
        <p:spPr>
          <a:xfrm>
            <a:off x="955325" y="2648308"/>
            <a:ext cx="3356550"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TikTok</a:t>
            </a:r>
            <a:endParaRPr sz="5400" b="1" i="0" u="none" strike="noStrike" cap="none">
              <a:solidFill>
                <a:srgbClr val="161249"/>
              </a:solidFill>
              <a:latin typeface="Arial"/>
              <a:ea typeface="Arial"/>
              <a:cs typeface="Arial"/>
              <a:sym typeface="Aria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95"/>
        <p:cNvGrpSpPr/>
        <p:nvPr/>
      </p:nvGrpSpPr>
      <p:grpSpPr>
        <a:xfrm>
          <a:off x="0" y="0"/>
          <a:ext cx="0" cy="0"/>
          <a:chOff x="0" y="0"/>
          <a:chExt cx="0" cy="0"/>
        </a:xfrm>
      </p:grpSpPr>
      <p:pic>
        <p:nvPicPr>
          <p:cNvPr id="596" name="Google Shape;596;p35" descr="THE NEW TIKTOK LOGO PNG FOR 2023"/>
          <p:cNvPicPr preferRelativeResize="0"/>
          <p:nvPr/>
        </p:nvPicPr>
        <p:blipFill rotWithShape="1">
          <a:blip r:embed="rId3">
            <a:alphaModFix/>
          </a:blip>
          <a:srcRect/>
          <a:stretch/>
        </p:blipFill>
        <p:spPr>
          <a:xfrm>
            <a:off x="1757212" y="1265901"/>
            <a:ext cx="1227527" cy="1382407"/>
          </a:xfrm>
          <a:prstGeom prst="rect">
            <a:avLst/>
          </a:prstGeom>
          <a:noFill/>
          <a:ln>
            <a:noFill/>
          </a:ln>
        </p:spPr>
      </p:pic>
      <p:sp>
        <p:nvSpPr>
          <p:cNvPr id="597" name="Google Shape;597;p35"/>
          <p:cNvSpPr txBox="1"/>
          <p:nvPr/>
        </p:nvSpPr>
        <p:spPr>
          <a:xfrm>
            <a:off x="955325" y="2648308"/>
            <a:ext cx="3356550"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TikTok</a:t>
            </a:r>
            <a:endParaRPr sz="5400" b="1" i="0" u="none" strike="noStrike" cap="none">
              <a:solidFill>
                <a:srgbClr val="161249"/>
              </a:solidFill>
              <a:latin typeface="Arial"/>
              <a:ea typeface="Arial"/>
              <a:cs typeface="Arial"/>
              <a:sym typeface="Arial"/>
            </a:endParaRPr>
          </a:p>
        </p:txBody>
      </p:sp>
      <p:pic>
        <p:nvPicPr>
          <p:cNvPr id="598" name="Google Shape;598;p35"/>
          <p:cNvPicPr preferRelativeResize="0"/>
          <p:nvPr/>
        </p:nvPicPr>
        <p:blipFill rotWithShape="1">
          <a:blip r:embed="rId4">
            <a:alphaModFix/>
          </a:blip>
          <a:srcRect/>
          <a:stretch/>
        </p:blipFill>
        <p:spPr>
          <a:xfrm>
            <a:off x="4311875" y="763336"/>
            <a:ext cx="6122913" cy="5016362"/>
          </a:xfrm>
          <a:prstGeom prst="rect">
            <a:avLst/>
          </a:prstGeom>
          <a:noFill/>
          <a:ln>
            <a:noFill/>
          </a:ln>
          <a:effectLst>
            <a:outerShdw blurRad="63500" sx="102000" sy="102000" algn="ctr" rotWithShape="0">
              <a:srgbClr val="000000">
                <a:alpha val="40000"/>
              </a:srgbClr>
            </a:outerShdw>
          </a:effectLst>
        </p:spPr>
      </p:pic>
      <p:sp>
        <p:nvSpPr>
          <p:cNvPr id="599" name="Google Shape;599;p35"/>
          <p:cNvSpPr txBox="1"/>
          <p:nvPr/>
        </p:nvSpPr>
        <p:spPr>
          <a:xfrm>
            <a:off x="4240157" y="5779698"/>
            <a:ext cx="5624400" cy="646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nl-NL" sz="1800" b="0" i="0" u="none" strike="noStrike" cap="none">
                <a:solidFill>
                  <a:srgbClr val="161249"/>
                </a:solidFill>
                <a:latin typeface="Arial"/>
                <a:ea typeface="Arial"/>
                <a:cs typeface="Arial"/>
                <a:sym typeface="Arial"/>
              </a:rPr>
              <a:t>Live shopping experience Walmart </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nl-NL" sz="1800" b="0" i="0" u="none" strike="noStrike" cap="none">
                <a:solidFill>
                  <a:srgbClr val="161249"/>
                </a:solidFill>
                <a:latin typeface="Arial"/>
                <a:ea typeface="Arial"/>
                <a:cs typeface="Arial"/>
                <a:sym typeface="Arial"/>
              </a:rPr>
              <a:t>source: TikTok</a:t>
            </a:r>
            <a:endParaRPr sz="1800" b="0" i="0" u="none" strike="noStrike" cap="none">
              <a:solidFill>
                <a:srgbClr val="161249"/>
              </a:solidFill>
              <a:latin typeface="Arial"/>
              <a:ea typeface="Arial"/>
              <a:cs typeface="Arial"/>
              <a:sym typeface="Aria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604"/>
        <p:cNvGrpSpPr/>
        <p:nvPr/>
      </p:nvGrpSpPr>
      <p:grpSpPr>
        <a:xfrm>
          <a:off x="0" y="0"/>
          <a:ext cx="0" cy="0"/>
          <a:chOff x="0" y="0"/>
          <a:chExt cx="0" cy="0"/>
        </a:xfrm>
      </p:grpSpPr>
      <p:pic>
        <p:nvPicPr>
          <p:cNvPr id="605" name="Google Shape;605;p36" descr="Official Google Africa Blog: YouTube Shorts arrives in Sub Saharan Africa"/>
          <p:cNvPicPr preferRelativeResize="0"/>
          <p:nvPr/>
        </p:nvPicPr>
        <p:blipFill rotWithShape="1">
          <a:blip r:embed="rId3">
            <a:alphaModFix/>
          </a:blip>
          <a:srcRect/>
          <a:stretch/>
        </p:blipFill>
        <p:spPr>
          <a:xfrm>
            <a:off x="4226438" y="1396640"/>
            <a:ext cx="7965562" cy="4064719"/>
          </a:xfrm>
          <a:prstGeom prst="rect">
            <a:avLst/>
          </a:prstGeom>
          <a:noFill/>
          <a:ln>
            <a:noFill/>
          </a:ln>
        </p:spPr>
      </p:pic>
      <p:pic>
        <p:nvPicPr>
          <p:cNvPr id="606" name="Google Shape;606;p36" descr="YouTube Logo PNG, Transparent YouTube Logo Icon Free DOWNLOAD"/>
          <p:cNvPicPr preferRelativeResize="0"/>
          <p:nvPr/>
        </p:nvPicPr>
        <p:blipFill rotWithShape="1">
          <a:blip r:embed="rId4">
            <a:alphaModFix/>
          </a:blip>
          <a:srcRect/>
          <a:stretch/>
        </p:blipFill>
        <p:spPr>
          <a:xfrm>
            <a:off x="955325" y="1278446"/>
            <a:ext cx="2124615" cy="1488057"/>
          </a:xfrm>
          <a:prstGeom prst="rect">
            <a:avLst/>
          </a:prstGeom>
          <a:noFill/>
          <a:ln>
            <a:noFill/>
          </a:ln>
        </p:spPr>
      </p:pic>
      <p:sp>
        <p:nvSpPr>
          <p:cNvPr id="607" name="Google Shape;607;p36"/>
          <p:cNvSpPr txBox="1"/>
          <p:nvPr/>
        </p:nvSpPr>
        <p:spPr>
          <a:xfrm>
            <a:off x="955325" y="2648308"/>
            <a:ext cx="3356550"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nl-NL" sz="5400" b="1" i="0" u="none" strike="noStrike" cap="none">
                <a:solidFill>
                  <a:srgbClr val="161249"/>
                </a:solidFill>
                <a:latin typeface="Arial"/>
                <a:ea typeface="Arial"/>
                <a:cs typeface="Arial"/>
                <a:sym typeface="Arial"/>
              </a:rPr>
              <a:t>YouTube</a:t>
            </a:r>
            <a:endParaRPr sz="5400" b="1" i="0" u="none" strike="noStrike" cap="none">
              <a:solidFill>
                <a:srgbClr val="161249"/>
              </a:solidFill>
              <a:latin typeface="Arial"/>
              <a:ea typeface="Arial"/>
              <a:cs typeface="Arial"/>
              <a:sym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12"/>
        <p:cNvGrpSpPr/>
        <p:nvPr/>
      </p:nvGrpSpPr>
      <p:grpSpPr>
        <a:xfrm>
          <a:off x="0" y="0"/>
          <a:ext cx="0" cy="0"/>
          <a:chOff x="0" y="0"/>
          <a:chExt cx="0" cy="0"/>
        </a:xfrm>
      </p:grpSpPr>
      <p:sp>
        <p:nvSpPr>
          <p:cNvPr id="613" name="Google Shape;613;g27923b6be78_0_0"/>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nl-NL"/>
              <a:t>Important Notice</a:t>
            </a:r>
            <a:endParaRPr/>
          </a:p>
        </p:txBody>
      </p:sp>
      <p:sp>
        <p:nvSpPr>
          <p:cNvPr id="614" name="Google Shape;614;g27923b6be78_0_0"/>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Clr>
                <a:schemeClr val="dk1"/>
              </a:buClr>
              <a:buSzPts val="1100"/>
              <a:buFont typeface="Arial"/>
              <a:buNone/>
            </a:pPr>
            <a:r>
              <a:rPr lang="nl-NL" sz="2291"/>
              <a:t>The DEMS material aims to enhance digital marketing skills in higher education, comprehending the essential needs in organizations. You have access to extensive slide sets with in-class activities and assignments, as well as detailed user instructions for teacher. </a:t>
            </a:r>
            <a:endParaRPr sz="2291"/>
          </a:p>
          <a:p>
            <a:pPr marL="0" lvl="0" indent="0" algn="l" rtl="0">
              <a:spcBef>
                <a:spcPts val="1000"/>
              </a:spcBef>
              <a:spcAft>
                <a:spcPts val="0"/>
              </a:spcAft>
              <a:buClr>
                <a:schemeClr val="dk1"/>
              </a:buClr>
              <a:buSzPts val="1100"/>
              <a:buFont typeface="Arial"/>
              <a:buNone/>
            </a:pPr>
            <a:r>
              <a:rPr lang="nl-NL" sz="2291"/>
              <a:t>Note: The material includes contents and figures retrieved from the internet and is thus subject to changes. The sources have been announced according to the rules of fair use. The publisher´s responsibility is restricted to the original material stored at www.dems.pro.  All material is produced for open use and co-funded by Erasmus +.</a:t>
            </a:r>
            <a:endParaRPr sz="2291"/>
          </a:p>
          <a:p>
            <a:pPr marL="0" lvl="0" indent="0" algn="l" rtl="0">
              <a:spcBef>
                <a:spcPts val="1000"/>
              </a:spcBef>
              <a:spcAft>
                <a:spcPts val="0"/>
              </a:spcAft>
              <a:buNone/>
            </a:pP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ema">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5979</Words>
  <Application>Microsoft Office PowerPoint</Application>
  <PresentationFormat>Widescreen</PresentationFormat>
  <Paragraphs>460</Paragraphs>
  <Slides>53</Slides>
  <Notes>53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53</vt:i4>
      </vt:variant>
    </vt:vector>
  </HeadingPairs>
  <TitlesOfParts>
    <vt:vector size="61" baseType="lpstr">
      <vt:lpstr>Arial</vt:lpstr>
      <vt:lpstr>Calibri</vt:lpstr>
      <vt:lpstr>Roboto</vt:lpstr>
      <vt:lpstr>Trebuchet MS</vt:lpstr>
      <vt:lpstr>PT Sans</vt:lpstr>
      <vt:lpstr>Quattrocento Sans</vt:lpstr>
      <vt:lpstr>Helvetica Neue</vt:lpstr>
      <vt:lpstr>DEMS NEW</vt:lpstr>
      <vt:lpstr>Content Marketing: Video Marketing </vt:lpstr>
      <vt:lpstr>Learning Objectives</vt:lpstr>
      <vt:lpstr>Contents</vt:lpstr>
      <vt:lpstr>Why video content?</vt:lpstr>
      <vt:lpstr>Some Statistics</vt:lpstr>
      <vt:lpstr>Comprehensive Set of Video Statistics 2023</vt:lpstr>
      <vt:lpstr>PowerPoint Presentation</vt:lpstr>
      <vt:lpstr>PowerPoint Presentation</vt:lpstr>
      <vt:lpstr>PowerPoint Presentation</vt:lpstr>
      <vt:lpstr>PowerPoint Presentation</vt:lpstr>
      <vt:lpstr>PowerPoint Presentation</vt:lpstr>
      <vt:lpstr>2. Trends in Video Content</vt:lpstr>
      <vt:lpstr>Videotrends 2023</vt:lpstr>
      <vt:lpstr>3. Essentials of a Successful Video Strategy</vt:lpstr>
      <vt:lpstr>PowerPoint Presentation</vt:lpstr>
      <vt:lpstr>How to Succeed in Videomarketing?  Campaign Planning Starts from Video Strategy</vt:lpstr>
      <vt:lpstr>Video Strategy, cont. </vt:lpstr>
      <vt:lpstr>PowerPoint Presentation</vt:lpstr>
      <vt:lpstr>PowerPoint Presentation</vt:lpstr>
      <vt:lpstr>4. Video Production Brief</vt:lpstr>
      <vt:lpstr>3. A good brief is key to successful  outcome</vt:lpstr>
      <vt:lpstr>PowerPoint Presentation</vt:lpstr>
      <vt:lpstr>PowerPoint Presentation</vt:lpstr>
      <vt:lpstr>PowerPoint Presentation</vt:lpstr>
      <vt:lpstr>Recap:  Video tells best about video marketing</vt:lpstr>
      <vt:lpstr>4. Assignments</vt:lpstr>
      <vt:lpstr>Learning Objectives</vt:lpstr>
      <vt:lpstr>PowerPoint Presentation</vt:lpstr>
      <vt:lpstr>PowerPoint Presentation</vt:lpstr>
      <vt:lpstr>Assessment criteria for both assignments </vt:lpstr>
      <vt:lpstr>Please upload your video on your own platform write a 1 page reflection:</vt:lpstr>
      <vt:lpstr>Supplementary  reading &amp; Pro-tips</vt:lpstr>
      <vt:lpstr>PowerPoint Presentation</vt:lpstr>
      <vt:lpstr>Video Content Consumption on Social Media</vt:lpstr>
      <vt:lpstr>PowerPoint Presentation</vt:lpstr>
      <vt:lpstr>“Lean forward” moments</vt:lpstr>
      <vt:lpstr>“Lean back” moment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Important Notice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Content Marketing: Video Marketing </dc:title>
  <dc:creator>Merikallio Jaana</dc:creator>
  <cp:lastModifiedBy>Paulo Alexandre Botelho Rodrigues Pires</cp:lastModifiedBy>
  <cp:revision>1</cp:revision>
  <dcterms:created xsi:type="dcterms:W3CDTF">2022-12-14T13:06:16Z</dcterms:created>
  <dcterms:modified xsi:type="dcterms:W3CDTF">2023-12-21T11:09:48Z</dcterms:modified>
</cp:coreProperties>
</file>