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</p:sldIdLst>
  <p:sldSz cx="9144000" cy="5143500"/>
  <p:notesSz cx="9144000" cy="5143500"/>
  <p:embeddedFontLst>
    <p:embeddedFont>
      <p:font typeface="FLWDDF+Arial-BoldMT"/>
      <p:regular r:id="rId62"/>
    </p:embeddedFont>
    <p:embeddedFont>
      <p:font typeface="BOGHJD+ArialMT"/>
      <p:regular r:id="rId63"/>
    </p:embeddedFont>
    <p:embeddedFont>
      <p:font typeface="ADBMTE+Arial-ItalicMT"/>
      <p:regular r:id="rId64"/>
    </p:embeddedFont>
    <p:embeddedFont>
      <p:font typeface="TVIMGG+TrebuchetMS"/>
      <p:regular r:id="rId65"/>
    </p:embeddedFont>
    <p:embeddedFont>
      <p:font typeface="KCNGNP+MS-Gothic"/>
      <p:regular r:id="rId66"/>
    </p:embeddedFont>
    <p:embeddedFont>
      <p:font typeface="AQABHM+Roboto-Bold"/>
      <p:regular r:id="rId67"/>
    </p:embeddedFont>
    <p:embeddedFont>
      <p:font typeface="IIBWCT+SegoeUISymbol"/>
      <p:regular r:id="rId68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tableStyles" Target="tableStyles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viewProps" Target="viewProps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slide" Target="slides/slide32.xml" /><Relationship Id="rId38" Type="http://schemas.openxmlformats.org/officeDocument/2006/relationships/slide" Target="slides/slide33.xml" /><Relationship Id="rId39" Type="http://schemas.openxmlformats.org/officeDocument/2006/relationships/slide" Target="slides/slide34.xml" /><Relationship Id="rId4" Type="http://schemas.openxmlformats.org/officeDocument/2006/relationships/theme" Target="theme/theme1.xml" /><Relationship Id="rId40" Type="http://schemas.openxmlformats.org/officeDocument/2006/relationships/slide" Target="slides/slide35.xml" /><Relationship Id="rId41" Type="http://schemas.openxmlformats.org/officeDocument/2006/relationships/slide" Target="slides/slide36.xml" /><Relationship Id="rId42" Type="http://schemas.openxmlformats.org/officeDocument/2006/relationships/slide" Target="slides/slide37.xml" /><Relationship Id="rId43" Type="http://schemas.openxmlformats.org/officeDocument/2006/relationships/slide" Target="slides/slide38.xml" /><Relationship Id="rId44" Type="http://schemas.openxmlformats.org/officeDocument/2006/relationships/slide" Target="slides/slide39.xml" /><Relationship Id="rId45" Type="http://schemas.openxmlformats.org/officeDocument/2006/relationships/slide" Target="slides/slide40.xml" /><Relationship Id="rId46" Type="http://schemas.openxmlformats.org/officeDocument/2006/relationships/slide" Target="slides/slide41.xml" /><Relationship Id="rId47" Type="http://schemas.openxmlformats.org/officeDocument/2006/relationships/slide" Target="slides/slide42.xml" /><Relationship Id="rId48" Type="http://schemas.openxmlformats.org/officeDocument/2006/relationships/slide" Target="slides/slide43.xml" /><Relationship Id="rId49" Type="http://schemas.openxmlformats.org/officeDocument/2006/relationships/slide" Target="slides/slide44.xml" /><Relationship Id="rId5" Type="http://schemas.openxmlformats.org/officeDocument/2006/relationships/slideMaster" Target="slideMasters/slideMaster1.xml" /><Relationship Id="rId50" Type="http://schemas.openxmlformats.org/officeDocument/2006/relationships/slide" Target="slides/slide45.xml" /><Relationship Id="rId51" Type="http://schemas.openxmlformats.org/officeDocument/2006/relationships/slide" Target="slides/slide46.xml" /><Relationship Id="rId52" Type="http://schemas.openxmlformats.org/officeDocument/2006/relationships/slide" Target="slides/slide47.xml" /><Relationship Id="rId53" Type="http://schemas.openxmlformats.org/officeDocument/2006/relationships/slide" Target="slides/slide48.xml" /><Relationship Id="rId54" Type="http://schemas.openxmlformats.org/officeDocument/2006/relationships/slide" Target="slides/slide49.xml" /><Relationship Id="rId55" Type="http://schemas.openxmlformats.org/officeDocument/2006/relationships/slide" Target="slides/slide50.xml" /><Relationship Id="rId56" Type="http://schemas.openxmlformats.org/officeDocument/2006/relationships/slide" Target="slides/slide51.xml" /><Relationship Id="rId57" Type="http://schemas.openxmlformats.org/officeDocument/2006/relationships/slide" Target="slides/slide52.xml" /><Relationship Id="rId58" Type="http://schemas.openxmlformats.org/officeDocument/2006/relationships/slide" Target="slides/slide53.xml" /><Relationship Id="rId59" Type="http://schemas.openxmlformats.org/officeDocument/2006/relationships/slide" Target="slides/slide54.xml" /><Relationship Id="rId6" Type="http://schemas.openxmlformats.org/officeDocument/2006/relationships/slide" Target="slides/slide1.xml" /><Relationship Id="rId60" Type="http://schemas.openxmlformats.org/officeDocument/2006/relationships/slide" Target="slides/slide55.xml" /><Relationship Id="rId61" Type="http://schemas.openxmlformats.org/officeDocument/2006/relationships/slide" Target="slides/slide56.xml" /><Relationship Id="rId62" Type="http://schemas.openxmlformats.org/officeDocument/2006/relationships/font" Target="fonts/font1.fntdata" /><Relationship Id="rId63" Type="http://schemas.openxmlformats.org/officeDocument/2006/relationships/font" Target="fonts/font2.fntdata" /><Relationship Id="rId64" Type="http://schemas.openxmlformats.org/officeDocument/2006/relationships/font" Target="fonts/font3.fntdata" /><Relationship Id="rId65" Type="http://schemas.openxmlformats.org/officeDocument/2006/relationships/font" Target="fonts/font4.fntdata" /><Relationship Id="rId66" Type="http://schemas.openxmlformats.org/officeDocument/2006/relationships/font" Target="fonts/font5.fntdata" /><Relationship Id="rId67" Type="http://schemas.openxmlformats.org/officeDocument/2006/relationships/font" Target="fonts/font6.fntdata" /><Relationship Id="rId68" Type="http://schemas.openxmlformats.org/officeDocument/2006/relationships/font" Target="fonts/font7.fntdata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3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4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5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6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7.png" /><Relationship Id="rId3" Type="http://schemas.openxmlformats.org/officeDocument/2006/relationships/hyperlink" Target="https://www.hubspot.com/state-of-marketing" TargetMode="Externa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9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0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1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2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3.pn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4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5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6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7.pn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8.pn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9.pn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0.pn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1.png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2.pn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3.pn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4.pn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5.pn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6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58800" y="1529991"/>
            <a:ext cx="8173370" cy="10596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7200" b="1">
                <a:solidFill>
                  <a:srgbClr val="ffffff"/>
                </a:solidFill>
                <a:latin typeface="FLWDDF+Arial-BoldMT"/>
                <a:cs typeface="FLWDDF+Arial-BoldMT"/>
              </a:rPr>
              <a:t>Content</a:t>
            </a:r>
            <a:r>
              <a:rPr dirty="0" sz="72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7200" b="1">
                <a:solidFill>
                  <a:srgbClr val="ffffff"/>
                </a:solidFill>
                <a:latin typeface="FLWDDF+Arial-BoldMT"/>
                <a:cs typeface="FLWDDF+Arial-BoldMT"/>
              </a:rPr>
              <a:t>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26801" y="2881210"/>
            <a:ext cx="1506735" cy="719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 b="1">
                <a:solidFill>
                  <a:srgbClr val="ffffff"/>
                </a:solidFill>
                <a:latin typeface="FLWDDF+Arial-BoldMT"/>
                <a:cs typeface="FLWDDF+Arial-BoldMT"/>
              </a:rPr>
              <a:t>Blog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400736"/>
            <a:ext cx="4441919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Learning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objectives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207157"/>
            <a:ext cx="7058097" cy="3153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8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Pre-requisite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student: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Basics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marketing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recommended.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827262"/>
            <a:ext cx="4754721" cy="1881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8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student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able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to/understands</a:t>
            </a:r>
          </a:p>
          <a:p>
            <a:pPr marL="24161" marR="0">
              <a:lnSpc>
                <a:spcPts val="2441"/>
              </a:lnSpc>
              <a:spcBef>
                <a:spcPts val="0"/>
              </a:spcBef>
              <a:spcAft>
                <a:spcPts val="0"/>
              </a:spcAft>
            </a:pPr>
            <a:r>
              <a:rPr dirty="0" sz="25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550" spc="90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benefits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</a:p>
          <a:p>
            <a:pPr marL="24161" marR="0">
              <a:lnSpc>
                <a:spcPts val="2441"/>
              </a:lnSpc>
              <a:spcBef>
                <a:spcPts val="50"/>
              </a:spcBef>
              <a:spcAft>
                <a:spcPts val="0"/>
              </a:spcAft>
            </a:pPr>
            <a:r>
              <a:rPr dirty="0" sz="25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550" spc="90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Good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practices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</a:p>
          <a:p>
            <a:pPr marL="24161" marR="0">
              <a:lnSpc>
                <a:spcPts val="2441"/>
              </a:lnSpc>
              <a:spcBef>
                <a:spcPts val="0"/>
              </a:spcBef>
              <a:spcAft>
                <a:spcPts val="0"/>
              </a:spcAft>
            </a:pPr>
            <a:r>
              <a:rPr dirty="0" sz="25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550" spc="90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Requirements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good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title</a:t>
            </a:r>
          </a:p>
          <a:p>
            <a:pPr marL="24161" marR="0">
              <a:lnSpc>
                <a:spcPts val="2441"/>
              </a:lnSpc>
              <a:spcBef>
                <a:spcPts val="0"/>
              </a:spcBef>
              <a:spcAft>
                <a:spcPts val="0"/>
              </a:spcAft>
            </a:pPr>
            <a:r>
              <a:rPr dirty="0" sz="25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550" spc="90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categorisation</a:t>
            </a:r>
          </a:p>
          <a:p>
            <a:pPr marL="24161" marR="0">
              <a:lnSpc>
                <a:spcPts val="2441"/>
              </a:lnSpc>
              <a:spcBef>
                <a:spcPts val="50"/>
              </a:spcBef>
              <a:spcAft>
                <a:spcPts val="0"/>
              </a:spcAft>
            </a:pPr>
            <a:r>
              <a:rPr dirty="0" sz="25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550" spc="90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Useful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tools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44237" y="3621011"/>
            <a:ext cx="2373021" cy="397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829"/>
              </a:lnSpc>
              <a:spcBef>
                <a:spcPts val="0"/>
              </a:spcBef>
              <a:spcAft>
                <a:spcPts val="0"/>
              </a:spcAft>
            </a:pPr>
            <a:r>
              <a:rPr dirty="0" sz="25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550" spc="90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950">
                <a:solidFill>
                  <a:srgbClr val="161249"/>
                </a:solidFill>
                <a:latin typeface="BOGHJD+ArialMT"/>
                <a:cs typeface="BOGHJD+ArialMT"/>
              </a:rPr>
              <a:t>metrics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934323" y="21545"/>
            <a:ext cx="2097751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post?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934323" y="250145"/>
            <a:ext cx="2616422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benefits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post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934323" y="478745"/>
            <a:ext cx="4161185" cy="571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are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main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rules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content</a:t>
            </a:r>
          </a:p>
          <a:p>
            <a:pPr marL="379412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creation?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934323" y="935945"/>
            <a:ext cx="2584799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Good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practices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post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934323" y="1164545"/>
            <a:ext cx="2976147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Requirements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good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title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934323" y="1393145"/>
            <a:ext cx="2097913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content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types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15821" y="1516682"/>
            <a:ext cx="1503015" cy="50631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86"/>
              </a:lnSpc>
              <a:spcBef>
                <a:spcPts val="0"/>
              </a:spcBef>
              <a:spcAft>
                <a:spcPts val="0"/>
              </a:spcAft>
            </a:pPr>
            <a:r>
              <a:rPr dirty="0" sz="3300" b="1">
                <a:solidFill>
                  <a:srgbClr val="ffffff"/>
                </a:solidFill>
                <a:latin typeface="FLWDDF+Arial-BoldMT"/>
                <a:cs typeface="FLWDDF+Arial-BoldMT"/>
              </a:rPr>
              <a:t>Topics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934323" y="1621745"/>
            <a:ext cx="4182392" cy="571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How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AIDA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methodology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helps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with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</a:p>
          <a:p>
            <a:pPr marL="379412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content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creation?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934323" y="2078945"/>
            <a:ext cx="1526412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Useful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tools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934323" y="2307545"/>
            <a:ext cx="3917596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How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get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traffic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promote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your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934323" y="2536145"/>
            <a:ext cx="1145413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Metrics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934323" y="2993345"/>
            <a:ext cx="2807173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Pro-tips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useful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reading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3934323" y="3221945"/>
            <a:ext cx="1621854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BOGHJD+ArialMT"/>
                <a:cs typeface="BOGHJD+ArialMT"/>
              </a:rPr>
              <a:t>•</a:t>
            </a:r>
            <a:r>
              <a:rPr dirty="0" sz="2300" spc="154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ffffff"/>
                </a:solidFill>
                <a:latin typeface="BOGHJD+ArialMT"/>
                <a:cs typeface="BOGHJD+ArialMT"/>
              </a:rPr>
              <a:t>Assignments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381952" y="517471"/>
            <a:ext cx="4121236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What</a:t>
            </a: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is</a:t>
            </a: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a</a:t>
            </a: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blog</a:t>
            </a: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FLWDDF+Arial-BoldMT"/>
                <a:cs typeface="FLWDDF+Arial-BoldMT"/>
              </a:rPr>
              <a:t>post?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25427" y="1366088"/>
            <a:ext cx="6175013" cy="20642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</a:t>
            </a:r>
            <a:r>
              <a:rPr dirty="0" sz="2100" spc="54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blog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post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is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any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article,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news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piece,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or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guide</a:t>
            </a:r>
          </a:p>
          <a:p>
            <a:pPr marL="0" marR="0">
              <a:lnSpc>
                <a:spcPts val="2268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that's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published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in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the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blog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section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of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website.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blog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post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typically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covers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specific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topic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or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query,</a:t>
            </a:r>
          </a:p>
          <a:p>
            <a:pPr marL="0" marR="0">
              <a:lnSpc>
                <a:spcPts val="2268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is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educational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in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nature,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ranges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from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600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to</a:t>
            </a:r>
            <a:r>
              <a:rPr dirty="0" sz="2100" spc="58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2,000+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words,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and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contains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other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media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types</a:t>
            </a:r>
            <a:r>
              <a:rPr dirty="0" sz="2100" spc="57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such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as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images,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videos,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infographics,</a:t>
            </a:r>
            <a:r>
              <a:rPr dirty="0" sz="2100" spc="55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and</a:t>
            </a:r>
            <a:r>
              <a:rPr dirty="0" sz="2100" spc="56">
                <a:solidFill>
                  <a:srgbClr val="ffffff"/>
                </a:solidFill>
                <a:latin typeface="ADBMTE+Arial-ItalicMT"/>
                <a:cs typeface="ADBMTE+Arial-Italic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interactive</a:t>
            </a:r>
          </a:p>
          <a:p>
            <a:pPr marL="0" marR="0">
              <a:lnSpc>
                <a:spcPts val="2267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charts.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285070" y="3382340"/>
            <a:ext cx="1488445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BOGHJD+ArialMT"/>
                <a:cs typeface="BOGHJD+ArialMT"/>
              </a:rPr>
              <a:t>-</a:t>
            </a:r>
            <a:r>
              <a:rPr dirty="0" sz="1800" spc="16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ffffff"/>
                </a:solidFill>
                <a:latin typeface="ADBMTE+Arial-ItalicMT"/>
                <a:cs typeface="ADBMTE+Arial-ItalicMT"/>
              </a:rPr>
              <a:t>Hubspot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88525" y="293289"/>
            <a:ext cx="3271189" cy="12825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1549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One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above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all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-</a:t>
            </a:r>
          </a:p>
          <a:p>
            <a:pPr marL="31549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BLOG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BENEFITS</a:t>
            </a:r>
          </a:p>
          <a:p>
            <a:pPr marL="0" marR="0">
              <a:lnSpc>
                <a:spcPts val="2457"/>
              </a:lnSpc>
              <a:spcBef>
                <a:spcPts val="749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Preferred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Google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8525" y="1438931"/>
            <a:ext cx="4089877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longest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lifespan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web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88525" y="1652291"/>
            <a:ext cx="3843148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good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format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providing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help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advice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88525" y="1865651"/>
            <a:ext cx="4041012" cy="7554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Great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sales: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providing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information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</a:p>
          <a:p>
            <a:pPr marL="27305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promotes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purchasing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decisions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voluntary</a:t>
            </a:r>
          </a:p>
          <a:p>
            <a:pPr marL="27305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basis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88525" y="2505731"/>
            <a:ext cx="4089699" cy="5420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Findablity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Google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searches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crucial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–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don’t</a:t>
            </a:r>
          </a:p>
          <a:p>
            <a:pPr marL="27305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forget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SEO!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88525" y="2932451"/>
            <a:ext cx="4287265" cy="5420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Always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conversion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objective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–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visitor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needs</a:t>
            </a:r>
          </a:p>
          <a:p>
            <a:pPr marL="27305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steered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forward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along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customer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journey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268396"/>
            <a:ext cx="4697037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Be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Customer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Centric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942992"/>
            <a:ext cx="7827517" cy="6266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Relevant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helps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people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solve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their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problems,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satisfy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their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needs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wants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931797"/>
            <a:ext cx="3769652" cy="1757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80%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must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</a:p>
          <a:p>
            <a:pPr marL="34290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related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topics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interest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</a:p>
          <a:p>
            <a:pPr marL="34290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customers</a:t>
            </a:r>
          </a:p>
          <a:p>
            <a:pPr marL="0" marR="0">
              <a:lnSpc>
                <a:spcPts val="3200"/>
              </a:lnSpc>
              <a:spcBef>
                <a:spcPts val="10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Only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20%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should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branded</a:t>
            </a:r>
          </a:p>
          <a:p>
            <a:pPr marL="342900" marR="0">
              <a:lnSpc>
                <a:spcPts val="223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BOGHJD+ArialMT"/>
                <a:cs typeface="BOGHJD+ArialMT"/>
              </a:rPr>
              <a:t>publications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28650" y="262428"/>
            <a:ext cx="4568173" cy="955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32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spc="-14" b="1">
                <a:solidFill>
                  <a:srgbClr val="161249"/>
                </a:solidFill>
                <a:latin typeface="FLWDDF+Arial-BoldMT"/>
                <a:cs typeface="FLWDDF+Arial-BoldMT"/>
              </a:rPr>
              <a:t>Good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practices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in</a:t>
            </a:r>
            <a:r>
              <a:rPr dirty="0" sz="3000" spc="-12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3000" spc="-17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spc="-11" b="1">
                <a:solidFill>
                  <a:srgbClr val="161249"/>
                </a:solidFill>
                <a:latin typeface="FLWDDF+Arial-BoldMT"/>
                <a:cs typeface="FLWDDF+Arial-BoldMT"/>
              </a:rPr>
              <a:t>post</a:t>
            </a:r>
          </a:p>
          <a:p>
            <a:pPr marL="0" marR="0">
              <a:lnSpc>
                <a:spcPts val="3686"/>
              </a:lnSpc>
              <a:spcBef>
                <a:spcPts val="200"/>
              </a:spcBef>
              <a:spcAft>
                <a:spcPts val="0"/>
              </a:spcAft>
            </a:pP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1/4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Before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You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Start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55752" y="2595772"/>
            <a:ext cx="1885925" cy="8836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Who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are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you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writing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to?</a:t>
            </a:r>
          </a:p>
          <a:p>
            <a:pPr marL="0" marR="0">
              <a:lnSpc>
                <a:spcPts val="1340"/>
              </a:lnSpc>
              <a:spcBef>
                <a:spcPts val="4026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Buyer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persona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593471" y="2595772"/>
            <a:ext cx="1944648" cy="8667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What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is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your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objective?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What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is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your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persona’s</a:t>
            </a:r>
          </a:p>
          <a:p>
            <a:pPr marL="0" marR="0">
              <a:lnSpc>
                <a:spcPts val="1296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pain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point,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in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which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your</a:t>
            </a:r>
          </a:p>
          <a:p>
            <a:pPr marL="0" marR="0">
              <a:lnSpc>
                <a:spcPts val="1296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blog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post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should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help?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And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how?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31191" y="2595772"/>
            <a:ext cx="1819021" cy="3729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What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is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the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conversion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you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aim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for?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868911" y="2595772"/>
            <a:ext cx="1937332" cy="8667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Commit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to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regular,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frequent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posting.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Like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in</a:t>
            </a:r>
          </a:p>
          <a:p>
            <a:pPr marL="0" marR="0">
              <a:lnSpc>
                <a:spcPts val="1296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SEO,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results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can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only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be</a:t>
            </a:r>
          </a:p>
          <a:p>
            <a:pPr marL="0" marR="0">
              <a:lnSpc>
                <a:spcPts val="1296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achieved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by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consistent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FLWDDF+Arial-BoldMT"/>
                <a:cs typeface="FLWDDF+Arial-BoldMT"/>
              </a:rPr>
              <a:t>blogging.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31191" y="3271064"/>
            <a:ext cx="1862632" cy="13605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Conversion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=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action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desire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take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having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read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</a:p>
          <a:p>
            <a:pPr marL="0" marR="0">
              <a:lnSpc>
                <a:spcPts val="1296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post.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Conversion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takes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him/her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along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buyer’s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journey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next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step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–</a:t>
            </a:r>
          </a:p>
          <a:p>
            <a:pPr marL="0" marR="0">
              <a:lnSpc>
                <a:spcPts val="1296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towards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final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decision</a:t>
            </a:r>
          </a:p>
          <a:p>
            <a:pPr marL="0" marR="0">
              <a:lnSpc>
                <a:spcPts val="1295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(~purchase)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13725" y="381028"/>
            <a:ext cx="4078242" cy="47226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418"/>
              </a:lnSpc>
              <a:spcBef>
                <a:spcPts val="0"/>
              </a:spcBef>
              <a:spcAft>
                <a:spcPts val="0"/>
              </a:spcAft>
            </a:pPr>
            <a:r>
              <a:rPr dirty="0" sz="3050" b="1">
                <a:solidFill>
                  <a:srgbClr val="161249"/>
                </a:solidFill>
                <a:latin typeface="FLWDDF+Arial-BoldMT"/>
                <a:cs typeface="FLWDDF+Arial-BoldMT"/>
              </a:rPr>
              <a:t>Know</a:t>
            </a:r>
            <a:r>
              <a:rPr dirty="0" sz="305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50" b="1">
                <a:solidFill>
                  <a:srgbClr val="161249"/>
                </a:solidFill>
                <a:latin typeface="FLWDDF+Arial-BoldMT"/>
                <a:cs typeface="FLWDDF+Arial-BoldMT"/>
              </a:rPr>
              <a:t>your</a:t>
            </a:r>
            <a:r>
              <a:rPr dirty="0" sz="305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50" b="1">
                <a:solidFill>
                  <a:srgbClr val="161249"/>
                </a:solidFill>
                <a:latin typeface="FLWDDF+Arial-BoldMT"/>
                <a:cs typeface="FLWDDF+Arial-BoldMT"/>
              </a:rPr>
              <a:t>audience!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13725" y="1184934"/>
            <a:ext cx="6015533" cy="5413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Before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drafting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content,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ask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yourself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these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ed7d31"/>
                </a:solidFill>
                <a:latin typeface="FLWDDF+Arial-BoldMT"/>
                <a:cs typeface="FLWDDF+Arial-BoldMT"/>
              </a:rPr>
              <a:t>questions:</a:t>
            </a:r>
          </a:p>
          <a:p>
            <a:pPr marL="139700" marR="0">
              <a:lnSpc>
                <a:spcPts val="1564"/>
              </a:lnSpc>
              <a:spcBef>
                <a:spcPts val="387"/>
              </a:spcBef>
              <a:spcAft>
                <a:spcPts val="0"/>
              </a:spcAft>
            </a:pPr>
            <a:r>
              <a:rPr dirty="0" sz="1400">
                <a:solidFill>
                  <a:srgbClr val="d12477"/>
                </a:solidFill>
                <a:latin typeface="TVIMGG+TrebuchetMS"/>
                <a:cs typeface="TVIMGG+TrebuchetMS"/>
              </a:rPr>
              <a:t>●</a:t>
            </a:r>
            <a:r>
              <a:rPr dirty="0" sz="1400" spc="1303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primary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audience?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53425" y="1734948"/>
            <a:ext cx="6455534" cy="48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d12477"/>
                </a:solidFill>
                <a:latin typeface="TVIMGG+TrebuchetMS"/>
                <a:cs typeface="TVIMGG+TrebuchetMS"/>
              </a:rPr>
              <a:t>●</a:t>
            </a:r>
            <a:r>
              <a:rPr dirty="0" sz="1400" spc="1303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secondary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audience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influence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inform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primary</a:t>
            </a:r>
          </a:p>
          <a:p>
            <a:pPr marL="317500" marR="0">
              <a:lnSpc>
                <a:spcPts val="1564"/>
              </a:lnSpc>
              <a:spcBef>
                <a:spcPts val="317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audience?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53425" y="2225676"/>
            <a:ext cx="3076830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d12477"/>
                </a:solidFill>
                <a:latin typeface="TVIMGG+TrebuchetMS"/>
                <a:cs typeface="TVIMGG+TrebuchetMS"/>
              </a:rPr>
              <a:t>●</a:t>
            </a:r>
            <a:r>
              <a:rPr dirty="0" sz="1400" spc="1303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find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site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online?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53425" y="2471040"/>
            <a:ext cx="6445193" cy="48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d12477"/>
                </a:solidFill>
                <a:latin typeface="TVIMGG+TrebuchetMS"/>
                <a:cs typeface="TVIMGG+TrebuchetMS"/>
              </a:rPr>
              <a:t>●</a:t>
            </a:r>
            <a:r>
              <a:rPr dirty="0" sz="1400" spc="1303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Audiences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find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web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through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many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different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paths—social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media</a:t>
            </a:r>
          </a:p>
          <a:p>
            <a:pPr marL="317500" marR="0">
              <a:lnSpc>
                <a:spcPts val="1564"/>
              </a:lnSpc>
              <a:spcBef>
                <a:spcPts val="317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sharing,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links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other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websites,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email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sharing,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engine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results.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13725" y="3207132"/>
            <a:ext cx="6325285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Think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audience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again: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terms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would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type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Google?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369949" y="3865810"/>
            <a:ext cx="2957222" cy="7274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sure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include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those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terms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</a:p>
          <a:p>
            <a:pPr marL="0" marR="0">
              <a:lnSpc>
                <a:spcPts val="1564"/>
              </a:lnSpc>
              <a:spcBef>
                <a:spcPts val="317"/>
              </a:spcBef>
              <a:spcAft>
                <a:spcPts val="0"/>
              </a:spcAft>
            </a:pPr>
            <a:r>
              <a:rPr dirty="0" sz="1400" b="1">
                <a:solidFill>
                  <a:srgbClr val="ed7d31"/>
                </a:solidFill>
                <a:latin typeface="FLWDDF+Arial-BoldMT"/>
                <a:cs typeface="FLWDDF+Arial-BoldMT"/>
              </a:rPr>
              <a:t>headlines</a:t>
            </a:r>
            <a:r>
              <a:rPr dirty="0" sz="1400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ed7d31"/>
                </a:solidFill>
                <a:latin typeface="FLWDDF+Arial-BoldMT"/>
                <a:cs typeface="FLWDDF+Arial-BoldMT"/>
              </a:rPr>
              <a:t>and</a:t>
            </a:r>
            <a:r>
              <a:rPr dirty="0" sz="1400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ed7d31"/>
                </a:solidFill>
                <a:latin typeface="FLWDDF+Arial-BoldMT"/>
                <a:cs typeface="FLWDDF+Arial-BoldMT"/>
              </a:rPr>
              <a:t>sub-headers,</a:t>
            </a:r>
            <a:r>
              <a:rPr dirty="0" sz="1400" spc="-72" b="1">
                <a:solidFill>
                  <a:srgbClr val="ed7d31"/>
                </a:solidFill>
                <a:latin typeface="FLWDDF+Arial-BoldMT"/>
                <a:cs typeface="FLWDDF+Arial-Bold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</a:p>
          <a:p>
            <a:pPr marL="0" marR="0">
              <a:lnSpc>
                <a:spcPts val="1564"/>
              </a:lnSpc>
              <a:spcBef>
                <a:spcPts val="317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keyphrase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them.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07880" y="200641"/>
            <a:ext cx="8431066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2/4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Enough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Words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+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Other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On-Page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Optimization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85342" y="647990"/>
            <a:ext cx="8204851" cy="5011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000" spc="69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needs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long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enough,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at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least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300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words.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Why?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Shorter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than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300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words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considered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too</a:t>
            </a:r>
          </a:p>
          <a:p>
            <a:pPr marL="24765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light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able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bring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value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(by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Google)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85342" y="1044230"/>
            <a:ext cx="7982931" cy="5011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000" spc="69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But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remember: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quality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over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quantity!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If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doesn’t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add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value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readers,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if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it’s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inferior</a:t>
            </a:r>
          </a:p>
          <a:p>
            <a:pPr marL="24765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quality,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rank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high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engine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results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8992" y="1719069"/>
            <a:ext cx="3160163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Remember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other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SEO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requirements,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too: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85342" y="1836710"/>
            <a:ext cx="2413111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000" spc="69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keywords?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=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32992" y="2115309"/>
            <a:ext cx="3325646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keywords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want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found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with?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85342" y="2232950"/>
            <a:ext cx="2472740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000" spc="69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Ideal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number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keywords: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5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32992" y="2511549"/>
            <a:ext cx="2903790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both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long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short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tail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keywords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85342" y="2629190"/>
            <a:ext cx="2583003" cy="4861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000" spc="69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Include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keywords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</a:p>
          <a:p>
            <a:pPr marL="349250" marR="0">
              <a:lnSpc>
                <a:spcPts val="1340"/>
              </a:lnSpc>
              <a:spcBef>
                <a:spcPts val="50"/>
              </a:spcBef>
              <a:spcAft>
                <a:spcPts val="0"/>
              </a:spcAft>
            </a:pPr>
            <a:r>
              <a:rPr dirty="0" sz="12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200" spc="10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Title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34592" y="3089817"/>
            <a:ext cx="2140966" cy="9398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200" spc="10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Title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tag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200" spc="10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Meta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description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200" spc="10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200" spc="10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Images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(alt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txt,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image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title)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200" spc="10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Url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33425" y="222349"/>
            <a:ext cx="5182754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2/4</a:t>
            </a:r>
            <a:r>
              <a:rPr dirty="0" sz="3200" spc="885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On-Page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Optimization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33424" y="769084"/>
            <a:ext cx="3246865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19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Links: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both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internal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external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33424" y="1012924"/>
            <a:ext cx="4409572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19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Social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media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buttons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help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immediate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sharing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33424" y="1256764"/>
            <a:ext cx="1226616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19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Headings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76324" y="1510397"/>
            <a:ext cx="2877414" cy="76277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38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H1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heading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(Headline)</a:t>
            </a:r>
          </a:p>
          <a:p>
            <a:pPr marL="0" marR="0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38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H2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subheading</a:t>
            </a:r>
          </a:p>
          <a:p>
            <a:pPr marL="0" marR="0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38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H3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”sub”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subheading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676775" y="2902860"/>
            <a:ext cx="3630512" cy="111644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6699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”Interesting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content,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which</a:t>
            </a:r>
          </a:p>
          <a:p>
            <a:pPr marL="19685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addresses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to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reader’s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needs</a:t>
            </a:r>
          </a:p>
          <a:p>
            <a:pPr marL="0" marR="0">
              <a:lnSpc>
                <a:spcPts val="201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and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interests,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is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the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best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search</a:t>
            </a:r>
          </a:p>
          <a:p>
            <a:pPr marL="57785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engine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optimization.”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932362" y="4271052"/>
            <a:ext cx="3125748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Hanna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Isohanni-Nikula,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Advance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B2B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93326" y="424476"/>
            <a:ext cx="7725898" cy="8678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d12477"/>
                </a:solidFill>
                <a:latin typeface="FLWDDF+Arial-BoldMT"/>
                <a:cs typeface="FLWDDF+Arial-BoldMT"/>
              </a:rPr>
              <a:t>Keywords:</a:t>
            </a:r>
            <a:r>
              <a:rPr dirty="0" sz="2400" spc="-151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question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persona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performs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</a:p>
          <a:p>
            <a:pPr marL="0" marR="0">
              <a:lnSpc>
                <a:spcPts val="1787"/>
              </a:lnSpc>
              <a:spcBef>
                <a:spcPts val="145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based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words.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These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important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terms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brand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lead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brand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its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products.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8926" y="1331522"/>
            <a:ext cx="154359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SHORT</a:t>
            </a:r>
            <a:r>
              <a:rPr dirty="0" sz="1600" spc="-61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TAIL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91826" y="1575362"/>
            <a:ext cx="1879768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##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generic;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48926" y="1819202"/>
            <a:ext cx="3701355" cy="20854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4290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##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High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volume;</a:t>
            </a:r>
          </a:p>
          <a:p>
            <a:pPr marL="34290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##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High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competitiveness;</a:t>
            </a:r>
          </a:p>
          <a:p>
            <a:pPr marL="34290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##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Less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chance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conversion.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LONG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TAIL</a:t>
            </a:r>
          </a:p>
          <a:p>
            <a:pPr marL="342900" marR="0">
              <a:lnSpc>
                <a:spcPts val="191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##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Specific;</a:t>
            </a:r>
          </a:p>
          <a:p>
            <a:pPr marL="342900" marR="0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##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Lower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volume;</a:t>
            </a:r>
          </a:p>
          <a:p>
            <a:pPr marL="34290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##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Lower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competitiveness;</a:t>
            </a:r>
          </a:p>
          <a:p>
            <a:pPr marL="34290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##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Greater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chance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conversion.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06026" y="4013762"/>
            <a:ext cx="1465952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3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URL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02279"/>
            <a:ext cx="3232905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In-class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activation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40582" y="877407"/>
            <a:ext cx="5645187" cy="1046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pairs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one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at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time,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go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online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and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search</a:t>
            </a:r>
          </a:p>
          <a:p>
            <a:pPr marL="34290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keyword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rules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page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want.</a:t>
            </a:r>
          </a:p>
          <a:p>
            <a:pPr marL="34290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rules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have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been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included?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28650" y="301967"/>
            <a:ext cx="3548719" cy="50631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86"/>
              </a:lnSpc>
              <a:spcBef>
                <a:spcPts val="0"/>
              </a:spcBef>
              <a:spcAft>
                <a:spcPts val="0"/>
              </a:spcAft>
            </a:pP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3/4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Call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to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Action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8650" y="963028"/>
            <a:ext cx="1986565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Call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to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Action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=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CTA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35000" y="1099652"/>
            <a:ext cx="7944071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300" spc="505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CTA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used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guide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along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customer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journey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next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stage.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Ie.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take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82650" y="1420228"/>
            <a:ext cx="2907252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desired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action,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ie.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 spc="21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ADBMTE+Arial-ItalicMT"/>
                <a:cs typeface="ADBMTE+Arial-ItalicMT"/>
              </a:rPr>
              <a:t>convert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35000" y="1556852"/>
            <a:ext cx="2727417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300" spc="505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explicit,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easy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find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35000" y="1785452"/>
            <a:ext cx="7298463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300" spc="505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place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very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only,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but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1-2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visible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places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page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28650" y="2334628"/>
            <a:ext cx="2067525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should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like?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35000" y="2471252"/>
            <a:ext cx="4009263" cy="571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300" spc="505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Depends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buyer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persona,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customer</a:t>
            </a:r>
          </a:p>
          <a:p>
            <a:pPr marL="24765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journey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stage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32420" y="303248"/>
            <a:ext cx="3232905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In-class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activation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40583" y="869378"/>
            <a:ext cx="5420143" cy="741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3000" spc="815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pairs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individually,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go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online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and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search</a:t>
            </a:r>
          </a:p>
          <a:p>
            <a:pPr marL="34290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CTA’s.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do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think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good?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35118" y="183719"/>
            <a:ext cx="6861052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4/4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Make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It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Reader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Friendly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(=Google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FLWDDF+Arial-BoldMT"/>
                <a:cs typeface="FLWDDF+Arial-BoldMT"/>
              </a:rPr>
              <a:t>Friendly)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2349" y="657965"/>
            <a:ext cx="1282465" cy="27220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650" spc="81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Headline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/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Title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72349" y="928270"/>
            <a:ext cx="7667727" cy="4032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4290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100" spc="175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important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function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title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SELL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reader.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Keep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short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possible.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Include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keyword(s)!</a:t>
            </a:r>
          </a:p>
          <a:p>
            <a:pPr marL="0" marR="0">
              <a:lnSpc>
                <a:spcPts val="15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650" spc="81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Lead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paragraph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/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Introduction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section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15249" y="1329590"/>
            <a:ext cx="7861317" cy="1850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100" spc="175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first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paragraph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post.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should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tease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content,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attract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keep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reading.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example: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”In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12099" y="1509935"/>
            <a:ext cx="2239899" cy="1799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I’ll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give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five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tips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to…”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2349" y="1705511"/>
            <a:ext cx="3125997" cy="40322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4290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100" spc="175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Don’t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too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long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–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2-3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lines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enough</a:t>
            </a:r>
          </a:p>
          <a:p>
            <a:pPr marL="0" marR="0">
              <a:lnSpc>
                <a:spcPts val="1579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650" spc="81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Subheadings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2349" y="2106831"/>
            <a:ext cx="4946818" cy="8045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4290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100" spc="175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Long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heavy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mass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turn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off,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subheadings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eye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catchers</a:t>
            </a:r>
          </a:p>
          <a:p>
            <a:pPr marL="0" marR="0">
              <a:lnSpc>
                <a:spcPts val="1579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650" spc="81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Avoid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long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sentences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Rather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full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stop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than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comma.</a:t>
            </a:r>
          </a:p>
          <a:p>
            <a:pPr marL="0" marR="0">
              <a:lnSpc>
                <a:spcPts val="15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650" spc="81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Remember</a:t>
            </a:r>
            <a:r>
              <a:rPr dirty="0" sz="1000" spc="-1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your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own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voice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,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point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view.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Stories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personal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touch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work.</a:t>
            </a:r>
          </a:p>
          <a:p>
            <a:pPr marL="0" marR="0">
              <a:lnSpc>
                <a:spcPts val="15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650" spc="81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Images!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72349" y="2909471"/>
            <a:ext cx="6603744" cy="6038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4290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100" spc="175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Human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eye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scans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images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first.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eye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catchers.</a:t>
            </a:r>
          </a:p>
          <a:p>
            <a:pPr marL="342900" marR="0">
              <a:lnSpc>
                <a:spcPts val="1117"/>
              </a:lnSpc>
              <a:spcBef>
                <a:spcPts val="472"/>
              </a:spcBef>
              <a:spcAft>
                <a:spcPts val="0"/>
              </a:spcAft>
            </a:pPr>
            <a:r>
              <a:rPr dirty="0" sz="11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100" spc="175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Remember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source.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There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many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free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photo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libraries,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but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source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needs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marked.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(a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tip: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Unsplash)</a:t>
            </a:r>
          </a:p>
          <a:p>
            <a:pPr marL="0" marR="0">
              <a:lnSpc>
                <a:spcPts val="1579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650" spc="814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000" b="1">
                <a:solidFill>
                  <a:srgbClr val="161249"/>
                </a:solidFill>
                <a:latin typeface="FLWDDF+Arial-BoldMT"/>
                <a:cs typeface="FLWDDF+Arial-BoldMT"/>
              </a:rPr>
              <a:t>Grammar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15249" y="3511451"/>
            <a:ext cx="4144263" cy="1850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117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d12477"/>
                </a:solidFill>
                <a:latin typeface="KCNGNP+MS-Gothic"/>
                <a:cs typeface="KCNGNP+MS-Gothic"/>
              </a:rPr>
              <a:t>✔</a:t>
            </a:r>
            <a:r>
              <a:rPr dirty="0" sz="1100" spc="175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No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one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wants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read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filled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spelling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grammar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000">
                <a:solidFill>
                  <a:srgbClr val="161249"/>
                </a:solidFill>
                <a:latin typeface="BOGHJD+ArialMT"/>
                <a:cs typeface="BOGHJD+ArialMT"/>
              </a:rPr>
              <a:t>mistakes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02625" y="564492"/>
            <a:ext cx="5150103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6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Title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of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post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(needs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to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be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attractive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-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catch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attention)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69325" y="952522"/>
            <a:ext cx="6409719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First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thing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people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see,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so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should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clearly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state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what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article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about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69325" y="1329713"/>
            <a:ext cx="7277698" cy="6000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Clarity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specificity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attract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readers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encourage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them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share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article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with</a:t>
            </a:r>
          </a:p>
          <a:p>
            <a:pPr marL="247650" marR="0">
              <a:lnSpc>
                <a:spcPts val="1675"/>
              </a:lnSpc>
              <a:spcBef>
                <a:spcPts val="235"/>
              </a:spcBef>
              <a:spcAft>
                <a:spcPts val="0"/>
              </a:spcAft>
            </a:pP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their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circles.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6425" y="2130402"/>
            <a:ext cx="3191828" cy="7453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Well-written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and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formatted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000000"/>
                </a:solidFill>
                <a:latin typeface="FLWDDF+Arial-BoldMT"/>
                <a:cs typeface="FLWDDF+Arial-BoldMT"/>
              </a:rPr>
              <a:t>text</a:t>
            </a:r>
          </a:p>
          <a:p>
            <a:pPr marL="342900" marR="0">
              <a:lnSpc>
                <a:spcPts val="2513"/>
              </a:lnSpc>
              <a:spcBef>
                <a:spcPts val="591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Important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for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readability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69325" y="2895622"/>
            <a:ext cx="1871281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Short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paragraphs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69325" y="3272812"/>
            <a:ext cx="5321615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Consider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using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headings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tags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signal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section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000000"/>
                </a:solidFill>
                <a:latin typeface="BOGHJD+ArialMT"/>
                <a:cs typeface="BOGHJD+ArialMT"/>
              </a:rPr>
              <a:t>breaks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297746"/>
            <a:ext cx="2414457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Writing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form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33485" y="951076"/>
            <a:ext cx="3558540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Use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short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sentences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and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paragraphs;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01785" y="1097884"/>
            <a:ext cx="5693092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2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intertitles: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eye-catching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showing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benefits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01785" y="1326484"/>
            <a:ext cx="3672426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2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images,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videos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other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media;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01785" y="1555084"/>
            <a:ext cx="346078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2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Bold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important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passages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words;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01785" y="1783684"/>
            <a:ext cx="3732752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2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lists: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bullet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points</a:t>
            </a:r>
            <a:r>
              <a:rPr dirty="0" sz="1500" spc="25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numbering.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33485" y="2551276"/>
            <a:ext cx="2213611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Conclusion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of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the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post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01785" y="2725870"/>
            <a:ext cx="275154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2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give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new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arguments;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01785" y="2988760"/>
            <a:ext cx="2328068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2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close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ideas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post;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01785" y="3251649"/>
            <a:ext cx="4645152" cy="6415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2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Summarize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solution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presented;</a:t>
            </a:r>
          </a:p>
          <a:p>
            <a:pPr marL="0" marR="0">
              <a:lnSpc>
                <a:spcPts val="20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293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Incite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something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(call-to-action)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01556" y="332245"/>
            <a:ext cx="4657494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Length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of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the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spc="-10" b="1">
                <a:solidFill>
                  <a:srgbClr val="161249"/>
                </a:solidFill>
                <a:latin typeface="FLWDDF+Arial-BoldMT"/>
                <a:cs typeface="FLWDDF+Arial-BoldMT"/>
              </a:rPr>
              <a:t>post: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tips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7583" y="85512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75233" y="970091"/>
            <a:ext cx="1504418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up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to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500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words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70483" y="109515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418133" y="1210121"/>
            <a:ext cx="1959941" cy="716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High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volume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posting</a:t>
            </a:r>
          </a:p>
          <a:p>
            <a:pPr marL="0" marR="0">
              <a:lnSpc>
                <a:spcPts val="1564"/>
              </a:lnSpc>
              <a:spcBef>
                <a:spcPts val="32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Very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specific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keywords</a:t>
            </a:r>
          </a:p>
          <a:p>
            <a:pPr marL="0" marR="0">
              <a:lnSpc>
                <a:spcPts val="1564"/>
              </a:lnSpc>
              <a:spcBef>
                <a:spcPts val="27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direct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questions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70483" y="133518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170483" y="157521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70483" y="181524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418133" y="1930211"/>
            <a:ext cx="1307922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Basic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contents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70483" y="205527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18133" y="2170241"/>
            <a:ext cx="3303398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volume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competition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827583" y="2535331"/>
            <a:ext cx="259109" cy="13387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  <a:p>
            <a:pPr marL="0" marR="0">
              <a:lnSpc>
                <a:spcPts val="2681"/>
              </a:lnSpc>
              <a:spcBef>
                <a:spcPts val="4828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075233" y="2650301"/>
            <a:ext cx="1603275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up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to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1000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words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170483" y="277536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418133" y="2890331"/>
            <a:ext cx="4172101" cy="4767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little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comprehensive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detailed</a:t>
            </a:r>
          </a:p>
          <a:p>
            <a:pPr marL="0" marR="0">
              <a:lnSpc>
                <a:spcPts val="1564"/>
              </a:lnSpc>
              <a:spcBef>
                <a:spcPts val="32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Keywords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would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look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shallow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500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words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170483" y="301539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1075233" y="3610421"/>
            <a:ext cx="1830858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2000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words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or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more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170483" y="373548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380033" y="3850451"/>
            <a:ext cx="4606644" cy="716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Very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complete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detailed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contents</a:t>
            </a:r>
          </a:p>
          <a:p>
            <a:pPr marL="0" marR="0">
              <a:lnSpc>
                <a:spcPts val="1564"/>
              </a:lnSpc>
              <a:spcBef>
                <a:spcPts val="32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Complete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guides,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large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lists,…</a:t>
            </a:r>
          </a:p>
          <a:p>
            <a:pPr marL="0" marR="0">
              <a:lnSpc>
                <a:spcPts val="1564"/>
              </a:lnSpc>
              <a:spcBef>
                <a:spcPts val="27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Very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competitive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keywords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high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volume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searches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1170483" y="397551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1170483" y="4215541"/>
            <a:ext cx="259109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11140" y="311756"/>
            <a:ext cx="3029332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8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Relevant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multimedia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content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11140" y="860397"/>
            <a:ext cx="7691628" cy="20946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4290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8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article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memorable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fun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</a:t>
            </a:r>
          </a:p>
          <a:p>
            <a:pPr marL="342900" marR="0">
              <a:lnSpc>
                <a:spcPts val="2513"/>
              </a:lnSpc>
              <a:spcBef>
                <a:spcPts val="90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8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also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helps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break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up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text,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article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pleasing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eye.</a:t>
            </a:r>
          </a:p>
          <a:p>
            <a:pPr marL="342900" marR="0">
              <a:lnSpc>
                <a:spcPts val="2513"/>
              </a:lnSpc>
              <a:spcBef>
                <a:spcPts val="95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8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Dynamic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presentations,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video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infographics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multimedia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consider</a:t>
            </a:r>
          </a:p>
          <a:p>
            <a:pPr marL="342900" marR="0">
              <a:lnSpc>
                <a:spcPts val="2513"/>
              </a:lnSpc>
              <a:spcBef>
                <a:spcPts val="90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8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consistency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others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other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means</a:t>
            </a:r>
          </a:p>
          <a:p>
            <a:pPr marL="0" marR="0">
              <a:lnSpc>
                <a:spcPts val="2513"/>
              </a:lnSpc>
              <a:spcBef>
                <a:spcPts val="90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8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Utilization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of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hashtags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11140" y="3032097"/>
            <a:ext cx="2025044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8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Use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of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categories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33809" y="247472"/>
            <a:ext cx="3452941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ffffff"/>
                </a:solidFill>
                <a:latin typeface="FLWDDF+Arial-BoldMT"/>
                <a:cs typeface="FLWDDF+Arial-BoldMT"/>
              </a:rPr>
              <a:t>In-class</a:t>
            </a:r>
            <a:r>
              <a:rPr dirty="0" sz="30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ffffff"/>
                </a:solidFill>
                <a:latin typeface="FLWDDF+Arial-BoldMT"/>
                <a:cs typeface="FLWDDF+Arial-BoldMT"/>
              </a:rPr>
              <a:t>activation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42383" y="913620"/>
            <a:ext cx="5687352" cy="1046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3000" spc="36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pairs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or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individually,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go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online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and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check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</a:p>
          <a:p>
            <a:pPr marL="28575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first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website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SERP,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related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with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keywords:</a:t>
            </a:r>
          </a:p>
          <a:p>
            <a:pPr marL="28575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healthy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coffee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12741" y="2247790"/>
            <a:ext cx="5287302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Discuss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why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this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website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is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on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first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2000">
                <a:solidFill>
                  <a:srgbClr val="ffffff"/>
                </a:solidFill>
                <a:latin typeface="BOGHJD+ArialMT"/>
                <a:cs typeface="BOGHJD+ArialMT"/>
              </a:rPr>
              <a:t>place?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501778"/>
            <a:ext cx="6496575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Requirements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for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good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FLWDDF+Arial-BoldMT"/>
                <a:cs typeface="FLWDDF+Arial-BoldMT"/>
              </a:rPr>
              <a:t>title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589664"/>
            <a:ext cx="3945331" cy="10369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Title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of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any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blog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post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or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page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is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equally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important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as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the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content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of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the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post.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5439213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Requirements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for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good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title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160358"/>
            <a:ext cx="942925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d12477"/>
                </a:solidFill>
                <a:latin typeface="FLWDDF+Arial-BoldMT"/>
                <a:cs typeface="FLWDDF+Arial-BoldMT"/>
              </a:rPr>
              <a:t>Clarity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6425" y="1488969"/>
            <a:ext cx="7384572" cy="9086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Avoid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terms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far-fetched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attract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attention</a:t>
            </a:r>
          </a:p>
          <a:p>
            <a:pPr marL="0" marR="0">
              <a:lnSpc>
                <a:spcPts val="251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understandable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headline,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greater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chances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</a:p>
          <a:p>
            <a:pPr marL="24765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connect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836758"/>
            <a:ext cx="7742964" cy="12372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d12477"/>
                </a:solidFill>
                <a:latin typeface="FLWDDF+Arial-BoldMT"/>
                <a:cs typeface="FLWDDF+Arial-BoldMT"/>
              </a:rPr>
              <a:t>Specificity</a:t>
            </a:r>
          </a:p>
          <a:p>
            <a:pPr marL="6350" marR="0">
              <a:lnSpc>
                <a:spcPts val="2513"/>
              </a:lnSpc>
              <a:spcBef>
                <a:spcPts val="353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exactly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about?</a:t>
            </a:r>
          </a:p>
          <a:p>
            <a:pPr marL="6350" marR="0">
              <a:lnSpc>
                <a:spcPts val="251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article's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keywords,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creative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writing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term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invitation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</a:t>
            </a:r>
          </a:p>
          <a:p>
            <a:pPr marL="25400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whole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thing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5439213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Requirements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for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good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title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224071"/>
            <a:ext cx="1295896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d12477"/>
                </a:solidFill>
                <a:latin typeface="FLWDDF+Arial-BoldMT"/>
                <a:cs typeface="FLWDDF+Arial-BoldMT"/>
              </a:rPr>
              <a:t>Precision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6425" y="1649903"/>
            <a:ext cx="3468020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write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only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relevant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6425" y="2084244"/>
            <a:ext cx="7440547" cy="6571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title,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care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must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redoubled,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since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necessary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capture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reader's</a:t>
            </a:r>
          </a:p>
          <a:p>
            <a:pPr marL="247650" marR="0">
              <a:lnSpc>
                <a:spcPts val="1675"/>
              </a:lnSpc>
              <a:spcBef>
                <a:spcPts val="685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attention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few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seconds.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6425" y="2838624"/>
            <a:ext cx="3160775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Writing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cutting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words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6425" y="3272963"/>
            <a:ext cx="6389777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Look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short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interesting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synonyms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big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words,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when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applicable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5439213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Requirements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for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good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title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281779"/>
            <a:ext cx="1521742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d12477"/>
                </a:solidFill>
                <a:latin typeface="FLWDDF+Arial-BoldMT"/>
                <a:cs typeface="FLWDDF+Arial-BoldMT"/>
              </a:rPr>
              <a:t>Persuasion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6425" y="1707612"/>
            <a:ext cx="7510299" cy="6571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Try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suggestive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title,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leave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blank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space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only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filled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reading</a:t>
            </a:r>
          </a:p>
          <a:p>
            <a:pPr marL="247650" marR="0">
              <a:lnSpc>
                <a:spcPts val="1675"/>
              </a:lnSpc>
              <a:spcBef>
                <a:spcPts val="685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6425" y="2461991"/>
            <a:ext cx="3574379" cy="357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short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verbs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prompt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action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6425" y="2896332"/>
            <a:ext cx="7532941" cy="6571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Asking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open-ended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questions,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putting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yourself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reader’s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shoes: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“how”</a:t>
            </a:r>
          </a:p>
          <a:p>
            <a:pPr marL="247650" marR="0">
              <a:lnSpc>
                <a:spcPts val="1675"/>
              </a:lnSpc>
              <a:spcBef>
                <a:spcPts val="685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“why”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5439213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Requirements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for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good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title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174585"/>
            <a:ext cx="1844804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 u="sng">
                <a:solidFill>
                  <a:srgbClr val="d12477"/>
                </a:solidFill>
                <a:latin typeface="FLWDDF+Arial-BoldMT"/>
                <a:cs typeface="FLWDDF+Arial-BoldMT"/>
              </a:rPr>
              <a:t>Title</a:t>
            </a:r>
            <a:r>
              <a:rPr dirty="0" sz="2000" spc="54" b="1" u="sng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2000" b="1" u="sng">
                <a:solidFill>
                  <a:srgbClr val="d12477"/>
                </a:solidFill>
                <a:latin typeface="FLWDDF+Arial-BoldMT"/>
                <a:cs typeface="FLWDDF+Arial-BoldMT"/>
              </a:rPr>
              <a:t>example: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612550"/>
            <a:ext cx="4322095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103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best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free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image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banks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need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know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298350"/>
            <a:ext cx="2453417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Let's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analyze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elements: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6425" y="2555023"/>
            <a:ext cx="6982172" cy="13860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number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103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attracts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attention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readers;</a:t>
            </a:r>
          </a:p>
          <a:p>
            <a:pPr marL="0" marR="0">
              <a:lnSpc>
                <a:spcPts val="251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Best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generates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interest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knowing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best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image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banks;</a:t>
            </a:r>
          </a:p>
          <a:p>
            <a:pPr marL="0" marR="0">
              <a:lnSpc>
                <a:spcPts val="251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free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image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banks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generates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desire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get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good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images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free;</a:t>
            </a:r>
          </a:p>
          <a:p>
            <a:pPr marL="0" marR="0">
              <a:lnSpc>
                <a:spcPts val="251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Need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to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know</a:t>
            </a:r>
            <a:r>
              <a:rPr dirty="0" sz="15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encourages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reading.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5439213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Requirements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for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good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title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117097"/>
            <a:ext cx="1844804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 u="sng">
                <a:solidFill>
                  <a:srgbClr val="d12477"/>
                </a:solidFill>
                <a:latin typeface="FLWDDF+Arial-BoldMT"/>
                <a:cs typeface="FLWDDF+Arial-BoldMT"/>
              </a:rPr>
              <a:t>Title</a:t>
            </a:r>
            <a:r>
              <a:rPr dirty="0" sz="2000" spc="54" b="1" u="sng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2000" b="1" u="sng">
                <a:solidFill>
                  <a:srgbClr val="d12477"/>
                </a:solidFill>
                <a:latin typeface="FLWDDF+Arial-BoldMT"/>
                <a:cs typeface="FLWDDF+Arial-BoldMT"/>
              </a:rPr>
              <a:t>example: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560844"/>
            <a:ext cx="6789359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Yoast</a:t>
            </a:r>
            <a:r>
              <a:rPr dirty="0" sz="1500" spc="-137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SEO: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plugin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tutorial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perfect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eyes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Google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246644"/>
            <a:ext cx="2453417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Let's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analyze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elements: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6425" y="2503316"/>
            <a:ext cx="7308879" cy="12515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13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Yoast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SEO: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quickly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catches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attention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who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looking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</a:p>
          <a:p>
            <a:pPr marL="0" marR="0">
              <a:lnSpc>
                <a:spcPts val="251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Plugin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Tutorial: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arouses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interest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learn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plugin</a:t>
            </a:r>
          </a:p>
          <a:p>
            <a:pPr marL="0" marR="0">
              <a:lnSpc>
                <a:spcPts val="251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22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50" spc="536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perfect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eyes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Google: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promise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generates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great</a:t>
            </a:r>
          </a:p>
          <a:p>
            <a:pPr marL="24765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desire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(who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doesn't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want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pleases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engine?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86581" y="1534844"/>
            <a:ext cx="8106047" cy="12888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Please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find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more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useful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tips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on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titles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in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the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end</a:t>
            </a:r>
          </a:p>
          <a:p>
            <a:pPr marL="573087" marR="0">
              <a:lnSpc>
                <a:spcPts val="3128"/>
              </a:lnSpc>
              <a:spcBef>
                <a:spcPts val="281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of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the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slide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set.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See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”Pro-tips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and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useful</a:t>
            </a:r>
          </a:p>
          <a:p>
            <a:pPr marL="3253581" marR="0">
              <a:lnSpc>
                <a:spcPts val="3128"/>
              </a:lnSpc>
              <a:spcBef>
                <a:spcPts val="231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reading”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3747193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Blog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Content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Types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6425" y="924725"/>
            <a:ext cx="3504367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44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Articles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based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studies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data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6425" y="1168565"/>
            <a:ext cx="1607870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44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Book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reviews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6425" y="1412405"/>
            <a:ext cx="4384395" cy="15978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44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Indication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products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and/or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applications</a:t>
            </a:r>
          </a:p>
          <a:p>
            <a:pPr marL="0" marR="0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44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Roadmaps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other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market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trends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44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Interviews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other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professionals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44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Step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step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tutorials</a:t>
            </a:r>
          </a:p>
          <a:p>
            <a:pPr marL="0" marR="0">
              <a:lnSpc>
                <a:spcPts val="1920"/>
              </a:lnSpc>
              <a:spcBef>
                <a:spcPts val="5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44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Opinion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articles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particular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topic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400" spc="442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Articles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lists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835712" y="3036501"/>
            <a:ext cx="2396542" cy="14843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Tip!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Read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further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about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different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kinds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of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post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in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the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end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of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the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slide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set.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See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”Pro-tips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and</a:t>
            </a:r>
          </a:p>
          <a:p>
            <a:pPr marL="0" marR="0">
              <a:lnSpc>
                <a:spcPts val="1787"/>
              </a:lnSpc>
              <a:spcBef>
                <a:spcPts val="182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useful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reading”,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s.</a:t>
            </a:r>
            <a:r>
              <a:rPr dirty="0" sz="1600" spc="37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44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onwards.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30775" y="296272"/>
            <a:ext cx="8504738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Content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creation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using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the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AIDA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methodology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58726" y="222888"/>
            <a:ext cx="5295047" cy="9310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Content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creation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using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the</a:t>
            </a:r>
          </a:p>
          <a:p>
            <a:pPr marL="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AIDA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methodology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65076" y="1269183"/>
            <a:ext cx="5239409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63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AIDA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methodology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makes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message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customer-centric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65076" y="1767023"/>
            <a:ext cx="6097986" cy="6372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63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If</a:t>
            </a:r>
            <a:r>
              <a:rPr dirty="0" sz="1400" spc="137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 spc="13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user</a:t>
            </a:r>
            <a:r>
              <a:rPr dirty="0" sz="1400" spc="127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perceives</a:t>
            </a:r>
            <a:r>
              <a:rPr dirty="0" sz="1400" spc="122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 spc="13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value</a:t>
            </a:r>
            <a:r>
              <a:rPr dirty="0" sz="1400" spc="128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 spc="133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 spc="13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content,</a:t>
            </a:r>
            <a:r>
              <a:rPr dirty="0" sz="1400" spc="123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he</a:t>
            </a:r>
            <a:r>
              <a:rPr dirty="0" sz="1400" spc="13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400" spc="145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feel</a:t>
            </a:r>
            <a:r>
              <a:rPr dirty="0" sz="1400" spc="133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compelled</a:t>
            </a:r>
            <a:r>
              <a:rPr dirty="0" sz="1400" spc="121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</a:p>
          <a:p>
            <a:pPr marL="247650" marR="0">
              <a:lnSpc>
                <a:spcPts val="1564"/>
              </a:lnSpc>
              <a:spcBef>
                <a:spcPts val="807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contribute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responding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requested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action.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65076" y="2584903"/>
            <a:ext cx="3570046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63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Publication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must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consist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several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parts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07976" y="2818499"/>
            <a:ext cx="3733553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63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–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Draw</a:t>
            </a:r>
            <a:r>
              <a:rPr dirty="0" sz="1400" spc="-81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Attention</a:t>
            </a:r>
            <a:r>
              <a:rPr dirty="0" sz="1400" spc="-27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(10%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message)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07976" y="3031859"/>
            <a:ext cx="3684341" cy="76277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63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–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Create</a:t>
            </a:r>
            <a:r>
              <a:rPr dirty="0" sz="1400" spc="-18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Interest</a:t>
            </a:r>
            <a:r>
              <a:rPr dirty="0" sz="1400" spc="-17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(60%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message)</a:t>
            </a:r>
          </a:p>
          <a:p>
            <a:pPr marL="0" marR="0">
              <a:lnSpc>
                <a:spcPts val="1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63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–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Awake</a:t>
            </a:r>
            <a:r>
              <a:rPr dirty="0" sz="1400" spc="-105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Desire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(20%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message)</a:t>
            </a:r>
          </a:p>
          <a:p>
            <a:pPr marL="0" marR="0">
              <a:lnSpc>
                <a:spcPts val="1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100" spc="630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–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Lead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 spc="-93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 b="1">
                <a:solidFill>
                  <a:srgbClr val="161249"/>
                </a:solidFill>
                <a:latin typeface="FLWDDF+Arial-BoldMT"/>
                <a:cs typeface="FLWDDF+Arial-BoldMT"/>
              </a:rPr>
              <a:t>Action</a:t>
            </a:r>
            <a:r>
              <a:rPr dirty="0" sz="1400" spc="-15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(10%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message)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15797" y="171460"/>
            <a:ext cx="7391093" cy="406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Content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creation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using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the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AIDA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600" b="1">
                <a:solidFill>
                  <a:srgbClr val="161249"/>
                </a:solidFill>
                <a:latin typeface="FLWDDF+Arial-BoldMT"/>
                <a:cs typeface="FLWDDF+Arial-BoldMT"/>
              </a:rPr>
              <a:t>methodology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49315" y="547269"/>
            <a:ext cx="5185410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The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PG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in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health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management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for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those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who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want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to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evolve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2830" y="832619"/>
            <a:ext cx="7608487" cy="3618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area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one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fastest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growing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areas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Portugal.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already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work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area,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want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work,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doing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enhance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training?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nothing,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nothing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change.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555799" y="817610"/>
            <a:ext cx="352487" cy="16441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</a:p>
          <a:p>
            <a:pPr marL="51255" marR="0">
              <a:lnSpc>
                <a:spcPts val="2454"/>
              </a:lnSpc>
              <a:spcBef>
                <a:spcPts val="7688"/>
              </a:spcBef>
              <a:spcAft>
                <a:spcPts val="0"/>
              </a:spcAft>
            </a:pPr>
            <a:r>
              <a:rPr dirty="0" sz="2600" b="1">
                <a:solidFill>
                  <a:srgbClr val="ff0000"/>
                </a:solidFill>
                <a:latin typeface="Calibri"/>
                <a:cs typeface="Calibri"/>
              </a:rPr>
              <a:t>I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02830" y="1335539"/>
            <a:ext cx="7788840" cy="18705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Investment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education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ongoing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need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professional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who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wants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stand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out.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turn,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different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configurations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units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very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complexity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national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system,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lead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units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forcing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</a:p>
          <a:p>
            <a:pPr marL="0" marR="0">
              <a:lnSpc>
                <a:spcPts val="1228"/>
              </a:lnSpc>
              <a:spcBef>
                <a:spcPts val="14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holding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transversal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competences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strategic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human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resources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marketing.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fact,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users'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access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information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possibility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choosing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between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different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service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providers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made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market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increasingly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competitive.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context,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facilities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has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very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clear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objective: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ensure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provision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care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coordinated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manner,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through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efficient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resources.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Despite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this,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when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comes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careers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associated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perhaps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one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last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list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options.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However,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manager</a:t>
            </a:r>
          </a:p>
          <a:p>
            <a:pPr marL="0" marR="0">
              <a:lnSpc>
                <a:spcPts val="1228"/>
              </a:lnSpc>
              <a:spcBef>
                <a:spcPts val="14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director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facilities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assumes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key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role.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His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ability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teams,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understand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challenges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financial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budget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analyze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data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decisions,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define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organizational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marketing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strategy,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able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organize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production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system,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knowing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using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new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technologies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applied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help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units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efficient,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effective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competitive.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02830" y="3347218"/>
            <a:ext cx="7765231" cy="8647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order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able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develop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its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skills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DEMS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Academy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launched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Postgraduate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Program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Organization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Management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Entities,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unique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country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has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faculty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made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up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professionals</a:t>
            </a:r>
          </a:p>
          <a:p>
            <a:pPr marL="0" marR="0">
              <a:lnSpc>
                <a:spcPts val="1228"/>
              </a:lnSpc>
              <a:spcBef>
                <a:spcPts val="14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area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also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academics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professional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experience.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specialized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field.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opportunity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start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managing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health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area,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keeping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focus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strategy,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improving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quality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service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best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financial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results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ever.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8550673" y="3609604"/>
            <a:ext cx="360548" cy="100353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 b="1">
                <a:solidFill>
                  <a:srgbClr val="ff0000"/>
                </a:solidFill>
                <a:latin typeface="Calibri"/>
                <a:cs typeface="Calibri"/>
              </a:rPr>
              <a:t>D</a:t>
            </a:r>
          </a:p>
          <a:p>
            <a:pPr marL="5126" marR="0">
              <a:lnSpc>
                <a:spcPts val="2454"/>
              </a:lnSpc>
              <a:spcBef>
                <a:spcPts val="2643"/>
              </a:spcBef>
              <a:spcAft>
                <a:spcPts val="0"/>
              </a:spcAft>
            </a:pPr>
            <a:r>
              <a:rPr dirty="0" sz="2600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02830" y="4353059"/>
            <a:ext cx="7784642" cy="1941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Sign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up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ask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information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clicking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100" spc="-28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 u="sng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100" spc="30" u="sng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 u="sng">
                <a:solidFill>
                  <a:srgbClr val="161249"/>
                </a:solidFill>
                <a:latin typeface="BOGHJD+ArialMT"/>
                <a:cs typeface="BOGHJD+ArialMT"/>
              </a:rPr>
              <a:t>link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Enrollments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limited.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Apply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today,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tomorrow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might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too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100">
                <a:solidFill>
                  <a:srgbClr val="161249"/>
                </a:solidFill>
                <a:latin typeface="BOGHJD+ArialMT"/>
                <a:cs typeface="BOGHJD+ArialMT"/>
              </a:rPr>
              <a:t>late.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257451"/>
            <a:ext cx="2504705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Useful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Tools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898538"/>
            <a:ext cx="1295400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Buzzsumo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196116"/>
            <a:ext cx="7577156" cy="533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always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easy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find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topics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write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new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blog.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biggest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headaches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bloggers.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platform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helps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solve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task.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1796064"/>
            <a:ext cx="7827498" cy="533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Just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type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search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engine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term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related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blog.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Hundreds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results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immediately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returned,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organized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according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their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popularity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social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networks.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5" y="2604910"/>
            <a:ext cx="2055988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Crazy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Egg,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Hotjar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0075" y="2902488"/>
            <a:ext cx="7432275" cy="801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People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entering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post.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But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reading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it?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tool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CrazyEgg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generate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heat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maps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let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know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people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doing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scroll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page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reading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article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end.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20075" y="3770660"/>
            <a:ext cx="7522466" cy="533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also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excellent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resource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those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want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test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banners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operate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color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changes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blog.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9183"/>
            <a:ext cx="889434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Emails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727571"/>
            <a:ext cx="7707856" cy="134620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Emails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continue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bring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lot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traffic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blogs.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technique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should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devalued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</a:p>
          <a:p>
            <a:pPr marL="0" marR="0">
              <a:lnSpc>
                <a:spcPts val="1564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say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SPAM.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Just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carefully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outline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sequence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emails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want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</a:p>
          <a:p>
            <a:pPr marL="0" marR="0">
              <a:lnSpc>
                <a:spcPts val="1564"/>
              </a:lnSpc>
              <a:spcBef>
                <a:spcPts val="61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followers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sure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timely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topics.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Note!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opening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click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rates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</a:p>
          <a:p>
            <a:pPr marL="0" marR="0">
              <a:lnSpc>
                <a:spcPts val="1564"/>
              </a:lnSpc>
              <a:spcBef>
                <a:spcPts val="61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obtained,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when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subscribes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newsletter.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(in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many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countries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forbidden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send</a:t>
            </a:r>
          </a:p>
          <a:p>
            <a:pPr marL="0" marR="0">
              <a:lnSpc>
                <a:spcPts val="1564"/>
              </a:lnSpc>
              <a:spcBef>
                <a:spcPts val="61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btoc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emails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without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receiver’s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permission)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2114412"/>
            <a:ext cx="7588374" cy="5141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Tools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like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Aweber,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E-goi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MailChimp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also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detect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flaws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improved,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</a:p>
          <a:p>
            <a:pPr marL="0" marR="0">
              <a:lnSpc>
                <a:spcPts val="1564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order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increase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Opening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Rate.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964743"/>
            <a:ext cx="1956196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GoogleAnalytics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5" y="3303131"/>
            <a:ext cx="7737344" cy="10688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Indispensable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tool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website.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Through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free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service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Google,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check</a:t>
            </a:r>
          </a:p>
          <a:p>
            <a:pPr marL="0" marR="0">
              <a:lnSpc>
                <a:spcPts val="1564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page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performing</a:t>
            </a:r>
            <a:r>
              <a:rPr dirty="0" sz="1400" spc="-56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get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know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target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audience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better.</a:t>
            </a:r>
          </a:p>
          <a:p>
            <a:pPr marL="0" marR="0">
              <a:lnSpc>
                <a:spcPts val="1564"/>
              </a:lnSpc>
              <a:spcBef>
                <a:spcPts val="61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daily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analysis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reports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generated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tool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essential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order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real</a:t>
            </a:r>
          </a:p>
          <a:p>
            <a:pPr marL="0" marR="0">
              <a:lnSpc>
                <a:spcPts val="1564"/>
              </a:lnSpc>
              <a:spcBef>
                <a:spcPts val="61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perception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growth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website.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567748"/>
            <a:ext cx="1143037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HelloPub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906136"/>
            <a:ext cx="7806534" cy="5141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Regardless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niche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market,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all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websites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specific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goals,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whether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converting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into</a:t>
            </a:r>
          </a:p>
          <a:p>
            <a:pPr marL="0" marR="0">
              <a:lnSpc>
                <a:spcPts val="1564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cash,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downloading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lead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magnet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clicking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specific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link.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524372"/>
            <a:ext cx="7797765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help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understand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whether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goals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achieved,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HelloPub.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1865240"/>
            <a:ext cx="7569528" cy="5141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trial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version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allows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install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bar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screen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keeps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constantly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updated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</a:p>
          <a:p>
            <a:pPr marL="0" marR="0">
              <a:lnSpc>
                <a:spcPts val="1564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performing.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5" y="2715572"/>
            <a:ext cx="2208007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Open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Site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Explorer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0075" y="3053960"/>
            <a:ext cx="7612750" cy="5141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software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organizes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all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URLs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certain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domain,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associating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external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links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(back</a:t>
            </a:r>
            <a:r>
              <a:rPr dirty="0" sz="1400" spc="-125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links)</a:t>
            </a:r>
          </a:p>
          <a:p>
            <a:pPr marL="0" marR="0">
              <a:lnSpc>
                <a:spcPts val="1564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pointing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it.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20075" y="3672196"/>
            <a:ext cx="7499447" cy="5141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easy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see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kind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bring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visitors,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should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</a:p>
          <a:p>
            <a:pPr marL="0" marR="0">
              <a:lnSpc>
                <a:spcPts val="1564"/>
              </a:lnSpc>
              <a:spcBef>
                <a:spcPts val="56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genre.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06434" y="733195"/>
            <a:ext cx="1404316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Quick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sprout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06434" y="1062987"/>
            <a:ext cx="8063278" cy="5354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Excellent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tool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evaluates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performance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allows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comparisons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3</a:t>
            </a:r>
          </a:p>
          <a:p>
            <a:pPr marL="0" marR="0">
              <a:lnSpc>
                <a:spcPts val="1564"/>
              </a:lnSpc>
              <a:spcBef>
                <a:spcPts val="737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competitors.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6434" y="1723895"/>
            <a:ext cx="8527131" cy="8341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features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unknown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understand,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through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“Social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Media”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tab,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</a:p>
          <a:p>
            <a:pPr marL="0" marR="0">
              <a:lnSpc>
                <a:spcPts val="1564"/>
              </a:lnSpc>
              <a:spcBef>
                <a:spcPts val="737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competition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becoming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successful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social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networks.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data,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get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some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ideas</a:t>
            </a:r>
          </a:p>
          <a:p>
            <a:pPr marL="0" marR="0">
              <a:lnSpc>
                <a:spcPts val="1564"/>
              </a:lnSpc>
              <a:spcBef>
                <a:spcPts val="787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future.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06434" y="2930295"/>
            <a:ext cx="1664035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W3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Total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Cache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06434" y="3260087"/>
            <a:ext cx="3994272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Simple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tool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promises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improve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speed.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06434" y="3622291"/>
            <a:ext cx="7735714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tool,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just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add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few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lines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code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half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dozen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clicks,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perform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better.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32245"/>
            <a:ext cx="1236067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Tools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33485" y="1040814"/>
            <a:ext cx="4783609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Yet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Another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Related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Posts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Plugin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(YARPP)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33485" y="1383760"/>
            <a:ext cx="7700164" cy="5481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Display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500" spc="18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related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great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way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decrease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abandonment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rate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pages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giving</a:t>
            </a:r>
          </a:p>
          <a:p>
            <a:pPr marL="0" marR="0">
              <a:lnSpc>
                <a:spcPts val="1675"/>
              </a:lnSpc>
              <a:spcBef>
                <a:spcPts val="614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options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similar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content.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33485" y="2275300"/>
            <a:ext cx="7484174" cy="8452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themes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WordPress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ability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related.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Others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their</a:t>
            </a:r>
          </a:p>
          <a:p>
            <a:pPr marL="0" marR="0">
              <a:lnSpc>
                <a:spcPts val="1675"/>
              </a:lnSpc>
              <a:spcBef>
                <a:spcPts val="614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own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system,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but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very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shallow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criteria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associate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end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up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appearing</a:t>
            </a:r>
          </a:p>
          <a:p>
            <a:pPr marL="0" marR="0">
              <a:lnSpc>
                <a:spcPts val="1675"/>
              </a:lnSpc>
              <a:spcBef>
                <a:spcPts val="664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actually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relevant.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few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themes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do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efficiently.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33485" y="3464019"/>
            <a:ext cx="7622316" cy="5481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YARPP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relationship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plugin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finds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peers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recommendations.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has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</a:p>
          <a:p>
            <a:pPr marL="0" marR="0">
              <a:lnSpc>
                <a:spcPts val="1675"/>
              </a:lnSpc>
              <a:spcBef>
                <a:spcPts val="614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great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system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templates,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makes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easy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adapt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theme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used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500">
                <a:solidFill>
                  <a:srgbClr val="161249"/>
                </a:solidFill>
                <a:latin typeface="BOGHJD+ArialMT"/>
                <a:cs typeface="BOGHJD+ArialMT"/>
              </a:rPr>
              <a:t>blog.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68287" y="695589"/>
            <a:ext cx="8738364" cy="8620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8443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Build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profitable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business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around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your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content</a:t>
            </a:r>
          </a:p>
          <a:p>
            <a:pPr marL="0" marR="0">
              <a:lnSpc>
                <a:spcPts val="3128"/>
              </a:lnSpc>
              <a:spcBef>
                <a:spcPts val="281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and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turn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your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blog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into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a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revenue-generating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asset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078350" y="2232084"/>
            <a:ext cx="825500" cy="501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50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000000"/>
                </a:solidFill>
                <a:latin typeface="AQABHM+Roboto-Bold"/>
                <a:cs typeface="AQABHM+Roboto-Bold"/>
              </a:rPr>
              <a:t>13x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498490" y="3000271"/>
            <a:ext cx="4044255" cy="635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25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000000"/>
                </a:solidFill>
                <a:latin typeface="AQABHM+Roboto-Bold"/>
                <a:cs typeface="AQABHM+Roboto-Bold"/>
              </a:rPr>
              <a:t>Contentꢀmarketersꢀwhoꢀblogꢀareꢀ13xꢀmoreꢀ</a:t>
            </a:r>
          </a:p>
          <a:p>
            <a:pPr marL="798611" marR="0">
              <a:lnSpc>
                <a:spcPts val="1825"/>
              </a:lnSpc>
              <a:spcBef>
                <a:spcPts val="1055"/>
              </a:spcBef>
              <a:spcAft>
                <a:spcPts val="0"/>
              </a:spcAft>
            </a:pPr>
            <a:r>
              <a:rPr dirty="0" sz="1600" b="1">
                <a:solidFill>
                  <a:srgbClr val="000000"/>
                </a:solidFill>
                <a:latin typeface="AQABHM+Roboto-Bold"/>
                <a:cs typeface="AQABHM+Roboto-Bold"/>
              </a:rPr>
              <a:t>likelyꢀtoꢀseeꢀpositiveꢀROI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012158" y="3850352"/>
            <a:ext cx="965435" cy="2409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96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 u="sng">
                <a:solidFill>
                  <a:srgbClr val="000000"/>
                </a:solidFill>
                <a:latin typeface="AQABHM+Roboto-Bold"/>
                <a:cs typeface="AQABHM+Roboto-Bol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HUBSPOT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23856" y="212231"/>
            <a:ext cx="7020044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How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to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get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traffic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and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promote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your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FLWDDF+Arial-BoldMT"/>
                <a:cs typeface="FLWDDF+Arial-BoldMT"/>
              </a:rPr>
              <a:t>blog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5685" y="761884"/>
            <a:ext cx="5839245" cy="7414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Motivate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subscribe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email</a:t>
            </a:r>
            <a:r>
              <a:rPr dirty="0" sz="1400" spc="-936">
                <a:solidFill>
                  <a:srgbClr val="161249"/>
                </a:solidFill>
                <a:latin typeface="IIBWCT+SegoeUISymbol"/>
                <a:cs typeface="IIBWCT+SegoeUISymbol"/>
              </a:rPr>
              <a:t>ꢀ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Create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landing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page</a:t>
            </a:r>
          </a:p>
          <a:p>
            <a:pPr marL="0" marR="0">
              <a:lnSpc>
                <a:spcPts val="2457"/>
              </a:lnSpc>
              <a:spcBef>
                <a:spcPts val="572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Write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400" spc="-936">
                <a:solidFill>
                  <a:srgbClr val="161249"/>
                </a:solidFill>
                <a:latin typeface="IIBWCT+SegoeUISymbol"/>
                <a:cs typeface="IIBWCT+SegoeUISymbol"/>
              </a:rPr>
              <a:t>ꢀ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Deepen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topics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greater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adherence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95685" y="1544204"/>
            <a:ext cx="7787183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social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networks</a:t>
            </a:r>
            <a:r>
              <a:rPr dirty="0" sz="1400" spc="-33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email</a:t>
            </a:r>
            <a:r>
              <a:rPr dirty="0" sz="1400" spc="-936">
                <a:solidFill>
                  <a:srgbClr val="161249"/>
                </a:solidFill>
                <a:latin typeface="IIBWCT+SegoeUISymbol"/>
                <a:cs typeface="IIBWCT+SegoeUISymbol"/>
              </a:rPr>
              <a:t>ꢀ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each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across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social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media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68735" y="1849540"/>
            <a:ext cx="1968254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networks</a:t>
            </a:r>
            <a:r>
              <a:rPr dirty="0" sz="1400" spc="-12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email.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95685" y="2148724"/>
            <a:ext cx="7740188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Routine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publication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schedule</a:t>
            </a:r>
            <a:r>
              <a:rPr dirty="0" sz="1400" spc="-936">
                <a:solidFill>
                  <a:srgbClr val="161249"/>
                </a:solidFill>
                <a:latin typeface="IIBWCT+SegoeUISymbol"/>
                <a:cs typeface="IIBWCT+SegoeUISymbol"/>
              </a:rPr>
              <a:t>ꢀ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Start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knowing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audience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plan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valuable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68735" y="2454060"/>
            <a:ext cx="804038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them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95685" y="2753244"/>
            <a:ext cx="7223489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Invite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readers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leave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comment</a:t>
            </a:r>
            <a:r>
              <a:rPr dirty="0" sz="1400" spc="-936">
                <a:solidFill>
                  <a:srgbClr val="161249"/>
                </a:solidFill>
                <a:latin typeface="IIBWCT+SegoeUISymbol"/>
                <a:cs typeface="IIBWCT+SegoeUISymbol"/>
              </a:rPr>
              <a:t>ꢀ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respond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let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them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know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you’re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engaged.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95685" y="3144404"/>
            <a:ext cx="7954297" cy="7554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2200" spc="769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Collaborate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write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guest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400" spc="-936">
                <a:solidFill>
                  <a:srgbClr val="161249"/>
                </a:solidFill>
                <a:latin typeface="IIBWCT+SegoeUISymbol"/>
                <a:cs typeface="IIBWCT+SegoeUISymbol"/>
              </a:rPr>
              <a:t>ꢀ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When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others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write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blog,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add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</a:p>
          <a:p>
            <a:pPr marL="27305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didn’t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write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yourself.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bonus,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those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contributors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also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share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their</a:t>
            </a:r>
          </a:p>
          <a:p>
            <a:pPr marL="27305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networks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22984" y="208293"/>
            <a:ext cx="1486458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Metrics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67431" y="578569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76981" y="682042"/>
            <a:ext cx="3284982" cy="185427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Visitors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Unique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visitors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Length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stay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Frequency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publication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Number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views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per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Posts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viewed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per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session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Percentage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organic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traffic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Bounce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rate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(single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page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session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site)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Shares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social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networks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(social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share)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Comments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67431" y="761450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67431" y="944329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867431" y="1127209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867431" y="1310089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67431" y="1492970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67431" y="1675850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67431" y="1858729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67431" y="2041609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867431" y="2224489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867431" y="2407370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076981" y="2510842"/>
            <a:ext cx="1811449" cy="3912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External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links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BOGHJD+ArialMT"/>
                <a:cs typeface="BOGHJD+ArialMT"/>
              </a:rPr>
              <a:t>ROI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867431" y="2590250"/>
            <a:ext cx="245771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412342" y="2046097"/>
            <a:ext cx="3661271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FLWDDF+Arial-BoldMT"/>
                <a:cs typeface="FLWDDF+Arial-BoldMT"/>
              </a:rPr>
              <a:t>Assignments</a:t>
            </a:r>
          </a:p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02279"/>
            <a:ext cx="3941676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Individual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FLWDDF+Arial-BoldMT"/>
                <a:cs typeface="FLWDDF+Arial-BoldMT"/>
              </a:rPr>
              <a:t>Assignment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40583" y="789791"/>
            <a:ext cx="7190061" cy="6922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Objective:</a:t>
            </a:r>
            <a:r>
              <a:rPr dirty="0" sz="1600" spc="27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Understand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practice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makes</a:t>
            </a:r>
            <a:r>
              <a:rPr dirty="0" sz="1400" spc="-63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up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a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 b="1">
                <a:solidFill>
                  <a:srgbClr val="d12477"/>
                </a:solidFill>
                <a:latin typeface="FLWDDF+Arial-BoldMT"/>
                <a:cs typeface="FLWDDF+Arial-BoldMT"/>
              </a:rPr>
              <a:t>good</a:t>
            </a:r>
            <a:r>
              <a:rPr dirty="0" sz="1400" spc="-28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post.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Even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if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don't</a:t>
            </a:r>
          </a:p>
          <a:p>
            <a:pPr marL="0" marR="0">
              <a:lnSpc>
                <a:spcPts val="1564"/>
              </a:lnSpc>
              <a:spcBef>
                <a:spcPts val="119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write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posts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“grown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up”,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but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give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job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writing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professionals,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it's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good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</a:p>
          <a:p>
            <a:pPr marL="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buyer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know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expect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from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post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40583" y="1612751"/>
            <a:ext cx="7112703" cy="6922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Assignment:</a:t>
            </a:r>
            <a:r>
              <a:rPr dirty="0" sz="1600" spc="1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Write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post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business,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keeping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mind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instructions</a:t>
            </a:r>
          </a:p>
          <a:p>
            <a:pPr marL="0" marR="0">
              <a:lnSpc>
                <a:spcPts val="1564"/>
              </a:lnSpc>
              <a:spcBef>
                <a:spcPts val="119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described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above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"Elements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good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post",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well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rest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learned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this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class.</a:t>
            </a:r>
          </a:p>
          <a:p>
            <a:pPr marL="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(A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CTA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doesn't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have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really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clickable.)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40583" y="2434007"/>
            <a:ext cx="6769372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Choose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company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want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write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blogpost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for.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Tell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us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separate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document: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40583" y="2799767"/>
            <a:ext cx="6986700" cy="4500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buyer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persona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that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post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aimed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at.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Remember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comprehensive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buyer</a:t>
            </a:r>
          </a:p>
          <a:p>
            <a:pPr marL="0" marR="0">
              <a:lnSpc>
                <a:spcPts val="1564"/>
              </a:lnSpc>
              <a:spcBef>
                <a:spcPts val="65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persona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description.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840583" y="3378886"/>
            <a:ext cx="7243385" cy="876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Which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goals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do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set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post: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a)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pain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point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and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ways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post</a:t>
            </a:r>
          </a:p>
          <a:p>
            <a:pPr marL="0" marR="0">
              <a:lnSpc>
                <a:spcPts val="1564"/>
              </a:lnSpc>
              <a:spcBef>
                <a:spcPts val="65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should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help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b)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which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conversion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are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aiming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for;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c)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400" spc="-95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are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KPIs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d)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which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SEO</a:t>
            </a:r>
          </a:p>
          <a:p>
            <a:pPr marL="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activities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have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taken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into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account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your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text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N.B!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documentary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doesn't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have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to</a:t>
            </a:r>
          </a:p>
          <a:p>
            <a:pPr marL="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an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essay,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but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rather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bullet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point-type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doc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where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things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are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listed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ffffff"/>
                </a:solidFill>
                <a:latin typeface="BOGHJD+ArialMT"/>
                <a:cs typeface="BOGHJD+ArialMT"/>
              </a:rPr>
              <a:t>succinctly.</a:t>
            </a:r>
          </a:p>
        </p:txBody>
      </p: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02575" y="326101"/>
            <a:ext cx="4212338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Individual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Assignment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02575" y="885128"/>
            <a:ext cx="8236469" cy="4353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08"/>
              </a:lnSpc>
              <a:spcBef>
                <a:spcPts val="0"/>
              </a:spcBef>
              <a:spcAft>
                <a:spcPts val="0"/>
              </a:spcAft>
            </a:pPr>
            <a:r>
              <a:rPr dirty="0" sz="1350" b="1">
                <a:solidFill>
                  <a:srgbClr val="d12477"/>
                </a:solidFill>
                <a:latin typeface="FLWDDF+Arial-BoldMT"/>
                <a:cs typeface="FLWDDF+Arial-BoldMT"/>
              </a:rPr>
              <a:t>Fail:</a:t>
            </a:r>
            <a:r>
              <a:rPr dirty="0" sz="13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Late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return.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writing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too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short,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SEO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ignored.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buyer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persona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told,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there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plenty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</a:p>
          <a:p>
            <a:pPr marL="0" marR="0">
              <a:lnSpc>
                <a:spcPts val="1508"/>
              </a:lnSpc>
              <a:spcBef>
                <a:spcPts val="111"/>
              </a:spcBef>
              <a:spcAft>
                <a:spcPts val="0"/>
              </a:spcAft>
            </a:pP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grammatical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errors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text.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turns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out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part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plagiarized.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2575" y="1502348"/>
            <a:ext cx="8475809" cy="84686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08"/>
              </a:lnSpc>
              <a:spcBef>
                <a:spcPts val="0"/>
              </a:spcBef>
              <a:spcAft>
                <a:spcPts val="0"/>
              </a:spcAft>
            </a:pPr>
            <a:r>
              <a:rPr dirty="0" sz="1350" b="1">
                <a:solidFill>
                  <a:srgbClr val="d12477"/>
                </a:solidFill>
                <a:latin typeface="FLWDDF+Arial-BoldMT"/>
                <a:cs typeface="FLWDDF+Arial-BoldMT"/>
              </a:rPr>
              <a:t>Pass:</a:t>
            </a:r>
            <a:r>
              <a:rPr dirty="0" sz="13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writing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least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300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words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long,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matches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title.</a:t>
            </a:r>
            <a:r>
              <a:rPr dirty="0" sz="1350" spc="372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SEO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has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been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taken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into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account</a:t>
            </a:r>
          </a:p>
          <a:p>
            <a:pPr marL="0" marR="0">
              <a:lnSpc>
                <a:spcPts val="1508"/>
              </a:lnSpc>
              <a:spcBef>
                <a:spcPts val="111"/>
              </a:spcBef>
              <a:spcAft>
                <a:spcPts val="0"/>
              </a:spcAft>
            </a:pP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least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some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extent.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enriched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images.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description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buyer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persona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satisfactory,</a:t>
            </a:r>
          </a:p>
          <a:p>
            <a:pPr marL="0" marR="0">
              <a:lnSpc>
                <a:spcPts val="1508"/>
              </a:lnSpc>
              <a:spcBef>
                <a:spcPts val="111"/>
              </a:spcBef>
              <a:spcAft>
                <a:spcPts val="0"/>
              </a:spcAft>
            </a:pP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including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pain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point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persona.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helps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buyer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persona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least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some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extent.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</a:p>
          <a:p>
            <a:pPr marL="0" marR="0">
              <a:lnSpc>
                <a:spcPts val="1508"/>
              </a:lnSpc>
              <a:spcBef>
                <a:spcPts val="161"/>
              </a:spcBef>
              <a:spcAft>
                <a:spcPts val="0"/>
              </a:spcAft>
            </a:pP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part,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writing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meets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instructions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given.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02575" y="2531047"/>
            <a:ext cx="8378572" cy="4353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08"/>
              </a:lnSpc>
              <a:spcBef>
                <a:spcPts val="0"/>
              </a:spcBef>
              <a:spcAft>
                <a:spcPts val="0"/>
              </a:spcAft>
            </a:pPr>
            <a:r>
              <a:rPr dirty="0" sz="1350" b="1">
                <a:solidFill>
                  <a:srgbClr val="d12477"/>
                </a:solidFill>
                <a:latin typeface="FLWDDF+Arial-BoldMT"/>
                <a:cs typeface="FLWDDF+Arial-BoldMT"/>
              </a:rPr>
              <a:t>Outstanding:</a:t>
            </a:r>
            <a:r>
              <a:rPr dirty="0" sz="1350" spc="1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400-500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words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long,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accordance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title.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CTA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explicit,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</a:p>
          <a:p>
            <a:pPr marL="0" marR="0">
              <a:lnSpc>
                <a:spcPts val="1508"/>
              </a:lnSpc>
              <a:spcBef>
                <a:spcPts val="111"/>
              </a:spcBef>
              <a:spcAft>
                <a:spcPts val="0"/>
              </a:spcAft>
            </a:pP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pleasant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read,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takes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into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account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all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instructions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given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helps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buyer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350">
                <a:solidFill>
                  <a:srgbClr val="161249"/>
                </a:solidFill>
                <a:latin typeface="BOGHJD+ArialMT"/>
                <a:cs typeface="BOGHJD+ArialMT"/>
              </a:rPr>
              <a:t>persona.</a:t>
            </a:r>
          </a:p>
        </p:txBody>
      </p:sp>
    </p:spTree>
  </p:cSld>
  <p:clrMapOvr>
    <a:masterClrMapping/>
  </p:clrMapOvr>
</p:sld>
</file>

<file path=ppt/slides/slide4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40582" y="303810"/>
            <a:ext cx="2842567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ffffff"/>
                </a:solidFill>
                <a:latin typeface="FLWDDF+Arial-BoldMT"/>
                <a:cs typeface="FLWDDF+Arial-BoldMT"/>
              </a:rPr>
              <a:t>Group</a:t>
            </a:r>
            <a:r>
              <a:rPr dirty="0" sz="24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2400" b="1">
                <a:solidFill>
                  <a:srgbClr val="ffffff"/>
                </a:solidFill>
                <a:latin typeface="FLWDDF+Arial-BoldMT"/>
                <a:cs typeface="FLWDDF+Arial-BoldMT"/>
              </a:rPr>
              <a:t>assignment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47849" y="415504"/>
            <a:ext cx="3176232" cy="6187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Provide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a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.ppt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presentation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about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your</a:t>
            </a:r>
          </a:p>
          <a:p>
            <a:pPr marL="0" marR="0">
              <a:lnSpc>
                <a:spcPts val="1452"/>
              </a:lnSpc>
              <a:spcBef>
                <a:spcPts val="57"/>
              </a:spcBef>
              <a:spcAft>
                <a:spcPts val="0"/>
              </a:spcAft>
            </a:pP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insights.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Remember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to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mention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your</a:t>
            </a:r>
          </a:p>
          <a:p>
            <a:pPr marL="0" marR="0">
              <a:lnSpc>
                <a:spcPts val="1452"/>
              </a:lnSpc>
              <a:spcBef>
                <a:spcPts val="107"/>
              </a:spcBef>
              <a:spcAft>
                <a:spcPts val="0"/>
              </a:spcAft>
            </a:pPr>
            <a:r>
              <a:rPr dirty="0" sz="1300" b="1">
                <a:solidFill>
                  <a:srgbClr val="ffffff"/>
                </a:solidFill>
                <a:latin typeface="FLWDDF+Arial-BoldMT"/>
                <a:cs typeface="FLWDDF+Arial-BoldMT"/>
              </a:rPr>
              <a:t>sources.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25101" y="751525"/>
            <a:ext cx="3857225" cy="3765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84"/>
              </a:lnSpc>
              <a:spcBef>
                <a:spcPts val="0"/>
              </a:spcBef>
              <a:spcAft>
                <a:spcPts val="0"/>
              </a:spcAft>
            </a:pP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Form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a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group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of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4-5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people.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Choose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one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brand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and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familiarize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yourself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with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them.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7849" y="1185124"/>
            <a:ext cx="3445802" cy="10991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 b="1">
                <a:solidFill>
                  <a:srgbClr val="d12477"/>
                </a:solidFill>
                <a:latin typeface="FLWDDF+Arial-BoldMT"/>
                <a:cs typeface="FLWDDF+Arial-BoldMT"/>
              </a:rPr>
              <a:t>Assessment:</a:t>
            </a:r>
          </a:p>
          <a:p>
            <a:pPr marL="0" marR="0">
              <a:lnSpc>
                <a:spcPts val="1284"/>
              </a:lnSpc>
              <a:spcBef>
                <a:spcPts val="47"/>
              </a:spcBef>
              <a:spcAft>
                <a:spcPts val="0"/>
              </a:spcAft>
            </a:pP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Fail: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work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missing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most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required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elements.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use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sources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limited.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work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does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not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show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an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understanding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150" spc="11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content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marketing.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25101" y="1301443"/>
            <a:ext cx="857378" cy="22254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452"/>
              </a:lnSpc>
              <a:spcBef>
                <a:spcPts val="0"/>
              </a:spcBef>
              <a:spcAft>
                <a:spcPts val="0"/>
              </a:spcAft>
            </a:pPr>
            <a:r>
              <a:rPr dirty="0" sz="1300" b="1">
                <a:solidFill>
                  <a:srgbClr val="d12477"/>
                </a:solidFill>
                <a:latin typeface="FLWDDF+Arial-BoldMT"/>
                <a:cs typeface="FLWDDF+Arial-BoldMT"/>
              </a:rPr>
              <a:t>Find</a:t>
            </a:r>
            <a:r>
              <a:rPr dirty="0" sz="13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300" b="1">
                <a:solidFill>
                  <a:srgbClr val="d12477"/>
                </a:solidFill>
                <a:latin typeface="FLWDDF+Arial-BoldMT"/>
                <a:cs typeface="FLWDDF+Arial-BoldMT"/>
              </a:rPr>
              <a:t>out: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31451" y="1426429"/>
            <a:ext cx="1875964" cy="2899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83"/>
              </a:lnSpc>
              <a:spcBef>
                <a:spcPts val="0"/>
              </a:spcBef>
              <a:spcAft>
                <a:spcPts val="0"/>
              </a:spcAft>
            </a:pPr>
            <a:r>
              <a:rPr dirty="0" sz="17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750" spc="1101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audience?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31451" y="1601689"/>
            <a:ext cx="4026112" cy="6404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83"/>
              </a:lnSpc>
              <a:spcBef>
                <a:spcPts val="0"/>
              </a:spcBef>
              <a:spcAft>
                <a:spcPts val="0"/>
              </a:spcAft>
            </a:pPr>
            <a:r>
              <a:rPr dirty="0" sz="17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750" spc="1101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are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competition?</a:t>
            </a:r>
          </a:p>
          <a:p>
            <a:pPr marL="0" marR="0">
              <a:lnSpc>
                <a:spcPts val="137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750" spc="1101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kind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keywords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could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used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by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this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audience?</a:t>
            </a:r>
          </a:p>
          <a:p>
            <a:pPr marL="0" marR="0">
              <a:lnSpc>
                <a:spcPts val="1380"/>
              </a:lnSpc>
              <a:spcBef>
                <a:spcPts val="0"/>
              </a:spcBef>
              <a:spcAft>
                <a:spcPts val="0"/>
              </a:spcAft>
            </a:pPr>
            <a:r>
              <a:rPr dirty="0" sz="17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750" spc="1101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Who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are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authorities,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influencers,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potential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authors;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31451" y="2127469"/>
            <a:ext cx="4382766" cy="2899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83"/>
              </a:lnSpc>
              <a:spcBef>
                <a:spcPts val="0"/>
              </a:spcBef>
              <a:spcAft>
                <a:spcPts val="0"/>
              </a:spcAft>
            </a:pPr>
            <a:r>
              <a:rPr dirty="0" sz="17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750" spc="1101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What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kind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categories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could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suitable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this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group?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347849" y="2258266"/>
            <a:ext cx="542128" cy="2012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84"/>
              </a:lnSpc>
              <a:spcBef>
                <a:spcPts val="0"/>
              </a:spcBef>
              <a:spcAft>
                <a:spcPts val="0"/>
              </a:spcAft>
            </a:pP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Pass: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31451" y="2302729"/>
            <a:ext cx="4609096" cy="4483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83"/>
              </a:lnSpc>
              <a:spcBef>
                <a:spcPts val="0"/>
              </a:spcBef>
              <a:spcAft>
                <a:spcPts val="0"/>
              </a:spcAft>
            </a:pPr>
            <a:r>
              <a:rPr dirty="0" sz="17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750" spc="1101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Prepare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plan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post,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including: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titles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post,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list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</a:p>
          <a:p>
            <a:pPr marL="279400" marR="0">
              <a:lnSpc>
                <a:spcPts val="1284"/>
              </a:lnSpc>
              <a:spcBef>
                <a:spcPts val="0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keywords,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sources,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try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to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plan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internal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linkages.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347849" y="2433526"/>
            <a:ext cx="3486282" cy="7270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84"/>
              </a:lnSpc>
              <a:spcBef>
                <a:spcPts val="0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group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has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studied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posts,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but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only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superficially,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and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use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sources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limited.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They</a:t>
            </a:r>
          </a:p>
          <a:p>
            <a:pPr marL="0" marR="0">
              <a:lnSpc>
                <a:spcPts val="1284"/>
              </a:lnSpc>
              <a:spcBef>
                <a:spcPts val="4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have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some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understanding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possibilities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using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posts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marketing.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31451" y="2653249"/>
            <a:ext cx="3895838" cy="4483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83"/>
              </a:lnSpc>
              <a:spcBef>
                <a:spcPts val="0"/>
              </a:spcBef>
              <a:spcAft>
                <a:spcPts val="0"/>
              </a:spcAft>
            </a:pPr>
            <a:r>
              <a:rPr dirty="0" sz="17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750" spc="1101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Prepare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plan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for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next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quarter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-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assign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goal</a:t>
            </a:r>
          </a:p>
          <a:p>
            <a:pPr marL="276840" marR="0">
              <a:lnSpc>
                <a:spcPts val="1284"/>
              </a:lnSpc>
              <a:spcBef>
                <a:spcPts val="0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each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post,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plan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how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you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will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promote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it.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531451" y="3003769"/>
            <a:ext cx="1728229" cy="2899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83"/>
              </a:lnSpc>
              <a:spcBef>
                <a:spcPts val="0"/>
              </a:spcBef>
              <a:spcAft>
                <a:spcPts val="0"/>
              </a:spcAft>
            </a:pPr>
            <a:r>
              <a:rPr dirty="0" sz="1750">
                <a:solidFill>
                  <a:srgbClr val="d12477"/>
                </a:solidFill>
                <a:latin typeface="BOGHJD+ArialMT"/>
                <a:cs typeface="BOGHJD+ArialMT"/>
              </a:rPr>
              <a:t>•</a:t>
            </a:r>
            <a:r>
              <a:rPr dirty="0" sz="1750" spc="1101">
                <a:solidFill>
                  <a:srgbClr val="d12477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Choose</a:t>
            </a:r>
            <a:r>
              <a:rPr dirty="0" sz="1150" spc="-14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metrics.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5347849" y="3134566"/>
            <a:ext cx="1061005" cy="2012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84"/>
              </a:lnSpc>
              <a:spcBef>
                <a:spcPts val="0"/>
              </a:spcBef>
              <a:spcAft>
                <a:spcPts val="0"/>
              </a:spcAft>
            </a:pPr>
            <a:r>
              <a:rPr dirty="0" sz="1150" b="1">
                <a:solidFill>
                  <a:srgbClr val="ffffff"/>
                </a:solidFill>
                <a:latin typeface="FLWDDF+Arial-BoldMT"/>
                <a:cs typeface="FLWDDF+Arial-BoldMT"/>
              </a:rPr>
              <a:t>Outstanding: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347849" y="3309826"/>
            <a:ext cx="3438546" cy="7270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84"/>
              </a:lnSpc>
              <a:spcBef>
                <a:spcPts val="0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group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has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studied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posts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thoroughly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from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different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angles.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Their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work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demonstrated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a</a:t>
            </a:r>
          </a:p>
          <a:p>
            <a:pPr marL="0" marR="0">
              <a:lnSpc>
                <a:spcPts val="1284"/>
              </a:lnSpc>
              <a:spcBef>
                <a:spcPts val="4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profound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understanding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the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possibilities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of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using</a:t>
            </a:r>
          </a:p>
          <a:p>
            <a:pPr marL="0" marR="0">
              <a:lnSpc>
                <a:spcPts val="1284"/>
              </a:lnSpc>
              <a:spcBef>
                <a:spcPts val="95"/>
              </a:spcBef>
              <a:spcAft>
                <a:spcPts val="0"/>
              </a:spcAft>
            </a:pP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blog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posts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in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content</a:t>
            </a:r>
            <a:r>
              <a:rPr dirty="0" sz="1150" spc="10">
                <a:solidFill>
                  <a:srgbClr val="ffffff"/>
                </a:solidFill>
                <a:latin typeface="BOGHJD+ArialMT"/>
                <a:cs typeface="BOGHJD+ArialMT"/>
              </a:rPr>
              <a:t> </a:t>
            </a:r>
            <a:r>
              <a:rPr dirty="0" sz="1150">
                <a:solidFill>
                  <a:srgbClr val="ffffff"/>
                </a:solidFill>
                <a:latin typeface="BOGHJD+ArialMT"/>
                <a:cs typeface="BOGHJD+ArialMT"/>
              </a:rPr>
              <a:t>marketing.</a:t>
            </a:r>
          </a:p>
        </p:txBody>
      </p:sp>
    </p:spTree>
  </p:cSld>
  <p:clrMapOvr>
    <a:masterClrMapping/>
  </p:clrMapOvr>
</p:sld>
</file>

<file path=ppt/slides/slide4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53294" y="1954992"/>
            <a:ext cx="7378711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ffffff"/>
                </a:solidFill>
                <a:latin typeface="FLWDDF+Arial-BoldMT"/>
                <a:cs typeface="FLWDDF+Arial-BoldMT"/>
              </a:rPr>
              <a:t>Pro-tips</a:t>
            </a:r>
            <a:r>
              <a:rPr dirty="0" sz="44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4400" b="1">
                <a:solidFill>
                  <a:srgbClr val="ffffff"/>
                </a:solidFill>
                <a:latin typeface="FLWDDF+Arial-BoldMT"/>
                <a:cs typeface="FLWDDF+Arial-BoldMT"/>
              </a:rPr>
              <a:t>and</a:t>
            </a:r>
            <a:r>
              <a:rPr dirty="0" sz="44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4400" b="1">
                <a:solidFill>
                  <a:srgbClr val="ffffff"/>
                </a:solidFill>
                <a:latin typeface="FLWDDF+Arial-BoldMT"/>
                <a:cs typeface="FLWDDF+Arial-BoldMT"/>
              </a:rPr>
              <a:t>useful</a:t>
            </a:r>
            <a:r>
              <a:rPr dirty="0" sz="4400" b="1">
                <a:solidFill>
                  <a:srgbClr val="ffffff"/>
                </a:solidFill>
                <a:latin typeface="FLWDDF+Arial-BoldMT"/>
                <a:cs typeface="FLWDDF+Arial-BoldMT"/>
              </a:rPr>
              <a:t> </a:t>
            </a:r>
            <a:r>
              <a:rPr dirty="0" sz="4400" b="1">
                <a:solidFill>
                  <a:srgbClr val="ffffff"/>
                </a:solidFill>
                <a:latin typeface="FLWDDF+Arial-BoldMT"/>
                <a:cs typeface="FLWDDF+Arial-BoldMT"/>
              </a:rPr>
              <a:t>reading</a:t>
            </a:r>
          </a:p>
        </p:txBody>
      </p:sp>
    </p:spTree>
  </p:cSld>
  <p:clrMapOvr>
    <a:masterClrMapping/>
  </p:clrMapOvr>
</p:sld>
</file>

<file path=ppt/slides/slide4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45712" y="136504"/>
            <a:ext cx="5318491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d12477"/>
                </a:solidFill>
                <a:latin typeface="FLWDDF+Arial-BoldMT"/>
                <a:cs typeface="FLWDDF+Arial-BoldMT"/>
              </a:rPr>
              <a:t>Titles</a:t>
            </a:r>
            <a:r>
              <a:rPr dirty="0" sz="32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d12477"/>
                </a:solidFill>
                <a:latin typeface="FLWDDF+Arial-BoldMT"/>
                <a:cs typeface="FLWDDF+Arial-BoldMT"/>
              </a:rPr>
              <a:t>centered</a:t>
            </a:r>
            <a:r>
              <a:rPr dirty="0" sz="32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d12477"/>
                </a:solidFill>
                <a:latin typeface="FLWDDF+Arial-BoldMT"/>
                <a:cs typeface="FLWDDF+Arial-BoldMT"/>
              </a:rPr>
              <a:t>on</a:t>
            </a:r>
            <a:r>
              <a:rPr dirty="0" sz="32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d12477"/>
                </a:solidFill>
                <a:latin typeface="FLWDDF+Arial-BoldMT"/>
                <a:cs typeface="FLWDDF+Arial-BoldMT"/>
              </a:rPr>
              <a:t>learning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45713" y="682826"/>
            <a:ext cx="4460164" cy="8158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Everything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know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_______________</a:t>
            </a:r>
          </a:p>
          <a:p>
            <a:pPr marL="0" marR="0">
              <a:lnSpc>
                <a:spcPts val="1564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everyone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should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know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564"/>
              </a:lnSpc>
              <a:spcBef>
                <a:spcPts val="71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step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step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45713" y="1551506"/>
            <a:ext cx="3699123" cy="11054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world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step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step</a:t>
            </a:r>
          </a:p>
          <a:p>
            <a:pPr marL="0" marR="0">
              <a:lnSpc>
                <a:spcPts val="1564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should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never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do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564"/>
              </a:lnSpc>
              <a:spcBef>
                <a:spcPts val="71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key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ideas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choosing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perfect</a:t>
            </a:r>
          </a:p>
          <a:p>
            <a:pPr marL="0" marR="0">
              <a:lnSpc>
                <a:spcPts val="1564"/>
              </a:lnSpc>
              <a:spcBef>
                <a:spcPts val="71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rules/rules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45713" y="2709746"/>
            <a:ext cx="4054425" cy="13949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Lessons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Learned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564"/>
              </a:lnSpc>
              <a:spcBef>
                <a:spcPts val="66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steps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create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564"/>
              </a:lnSpc>
              <a:spcBef>
                <a:spcPts val="71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mistakes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should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not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fall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into</a:t>
            </a:r>
          </a:p>
          <a:p>
            <a:pPr marL="0" marR="0">
              <a:lnSpc>
                <a:spcPts val="1564"/>
              </a:lnSpc>
              <a:spcBef>
                <a:spcPts val="71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common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mistakes</a:t>
            </a:r>
          </a:p>
          <a:p>
            <a:pPr marL="0" marR="0">
              <a:lnSpc>
                <a:spcPts val="1564"/>
              </a:lnSpc>
              <a:spcBef>
                <a:spcPts val="715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art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45713" y="4157545"/>
            <a:ext cx="3678556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start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zero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400">
                <a:solidFill>
                  <a:srgbClr val="161249"/>
                </a:solidFill>
                <a:latin typeface="BOGHJD+ArialMT"/>
                <a:cs typeface="BOGHJD+ArialMT"/>
              </a:rPr>
              <a:t>one__________</a:t>
            </a:r>
          </a:p>
        </p:txBody>
      </p:sp>
    </p:spTree>
  </p:cSld>
  <p:clrMapOvr>
    <a:masterClrMapping/>
  </p:clrMapOvr>
</p:sld>
</file>

<file path=ppt/slides/slide4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222431"/>
            <a:ext cx="4382700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Popularity-centric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titles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833403"/>
            <a:ext cx="3618819" cy="5861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Best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to/from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787"/>
              </a:lnSpc>
              <a:spcBef>
                <a:spcPts val="74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popular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475516"/>
            <a:ext cx="4522246" cy="12282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examples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787"/>
              </a:lnSpc>
              <a:spcBef>
                <a:spcPts val="74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787"/>
              </a:lnSpc>
              <a:spcBef>
                <a:spcPts val="74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best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reasons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787"/>
              </a:lnSpc>
              <a:spcBef>
                <a:spcPts val="79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perfect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plan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759739"/>
            <a:ext cx="5030042" cy="5861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success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stories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787"/>
              </a:lnSpc>
              <a:spcBef>
                <a:spcPts val="74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5" y="3401852"/>
            <a:ext cx="4432228" cy="5861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popularity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1787"/>
              </a:lnSpc>
              <a:spcBef>
                <a:spcPts val="74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viral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0075" y="4043963"/>
            <a:ext cx="3256920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word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mouth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</p:spTree>
  </p:cSld>
  <p:clrMapOvr>
    <a:masterClrMapping/>
  </p:clrMapOvr>
</p:sld>
</file>

<file path=ppt/slides/slide4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4594536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Confession-centric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titles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178687"/>
            <a:ext cx="3226418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secrets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527175"/>
            <a:ext cx="6985285" cy="6419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say__________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yourself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/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brand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/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business?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really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want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224151"/>
            <a:ext cx="5183462" cy="13389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x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stuff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no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body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tell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advices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__________most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well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saved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never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was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told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My__________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experience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obtain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</p:spTree>
  </p:cSld>
  <p:clrMapOvr>
    <a:masterClrMapping/>
  </p:clrMapOvr>
</p:sld>
</file>

<file path=ppt/slides/slide4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5567229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Titles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centered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on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temporality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217907"/>
            <a:ext cx="6527629" cy="9904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future/present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keys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success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reach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(time/money)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Convert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You_________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15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days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2263370"/>
            <a:ext cx="3873550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No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get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lost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5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minutes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611858"/>
            <a:ext cx="4102642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Create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minute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minute</a:t>
            </a:r>
          </a:p>
        </p:txBody>
      </p:sp>
    </p:spTree>
  </p:cSld>
  <p:clrMapOvr>
    <a:masterClrMapping/>
  </p:clrMapOvr>
</p:sld>
</file>

<file path=ppt/slides/slide4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3453060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Need-centric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titles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099485"/>
            <a:ext cx="5017498" cy="99046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find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best__________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convert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lose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fear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2144949"/>
            <a:ext cx="4319126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X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need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493437"/>
            <a:ext cx="5653463" cy="990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Increase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your__________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sales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with__________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convince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boss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(that)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Calculate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how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many__________need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</p:spTree>
  </p:cSld>
  <p:clrMapOvr>
    <a:masterClrMapping/>
  </p:clrMapOvr>
</p:sld>
</file>

<file path=ppt/slides/slide5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6158421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Titles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centered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on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contraposition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183776"/>
            <a:ext cx="4471144" cy="990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Benefits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advantages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best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worse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3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Lies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Truths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in/from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2229240"/>
            <a:ext cx="7710177" cy="5403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vs.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__________[phrase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point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opposes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both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</a:p>
          <a:p>
            <a:pPr marL="0" marR="0">
              <a:lnSpc>
                <a:spcPts val="1944"/>
              </a:lnSpc>
              <a:spcBef>
                <a:spcPts val="5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concepts]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824616"/>
            <a:ext cx="3937592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day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night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</p:spTree>
  </p:cSld>
  <p:clrMapOvr>
    <a:masterClrMapping/>
  </p:clrMapOvr>
</p:sld>
</file>

<file path=ppt/slides/slide5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5650929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Titles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centered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on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d12477"/>
                </a:solidFill>
                <a:latin typeface="FLWDDF+Arial-BoldMT"/>
                <a:cs typeface="FLWDDF+Arial-BoldMT"/>
              </a:rPr>
              <a:t>justification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217906"/>
            <a:ext cx="2070846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Why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566394"/>
            <a:ext cx="2718698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Reasons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1914882"/>
            <a:ext cx="5182776" cy="6419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arguments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most__________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importance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__________</a:t>
            </a:r>
          </a:p>
        </p:txBody>
      </p:sp>
    </p:spTree>
  </p:cSld>
  <p:clrMapOvr>
    <a:masterClrMapping/>
  </p:clrMapOvr>
</p:sld>
</file>

<file path=ppt/slides/slide5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77513"/>
            <a:ext cx="2519683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Kind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of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post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971956"/>
            <a:ext cx="7795175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Educational:</a:t>
            </a:r>
            <a:r>
              <a:rPr dirty="0" sz="1600" spc="15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has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main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mission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educate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audience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certain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market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product/service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inserted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561236"/>
            <a:ext cx="7916639" cy="6105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Based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on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doubts: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readers'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doubts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powerful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insights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creating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new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</a:p>
          <a:p>
            <a:pPr marL="0" marR="0">
              <a:lnSpc>
                <a:spcPts val="1787"/>
              </a:lnSpc>
              <a:spcBef>
                <a:spcPts val="932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Tutorial:</a:t>
            </a:r>
            <a:r>
              <a:rPr dirty="0" sz="1600" spc="-92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ideal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teaching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your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audience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perform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certain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action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practical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way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252116"/>
            <a:ext cx="7909007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Guide:</a:t>
            </a:r>
            <a:r>
              <a:rPr dirty="0" sz="1600" spc="2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complete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given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subject;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has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characteristic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being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long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detailed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5" y="2841396"/>
            <a:ext cx="4702193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News: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market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where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blog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inserted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0075" y="3186836"/>
            <a:ext cx="7810031" cy="6105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Material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launch:</a:t>
            </a:r>
            <a:r>
              <a:rPr dirty="0" sz="1600" spc="37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promote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placing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summary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(for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example,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ebook)</a:t>
            </a:r>
          </a:p>
          <a:p>
            <a:pPr marL="0" marR="0">
              <a:lnSpc>
                <a:spcPts val="1787"/>
              </a:lnSpc>
              <a:spcBef>
                <a:spcPts val="932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Post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institutional:</a:t>
            </a:r>
            <a:r>
              <a:rPr dirty="0" sz="1600" spc="49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Something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important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company/brand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(e.g.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logo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update)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20075" y="3877716"/>
            <a:ext cx="7279723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Curatorship:</a:t>
            </a:r>
            <a:r>
              <a:rPr dirty="0" sz="1600" spc="14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production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existing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content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(don't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forget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credit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authors)</a:t>
            </a:r>
          </a:p>
        </p:txBody>
      </p:sp>
    </p:spTree>
  </p:cSld>
  <p:clrMapOvr>
    <a:masterClrMapping/>
  </p:clrMapOvr>
</p:sld>
</file>

<file path=ppt/slides/slide5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296303"/>
            <a:ext cx="2519683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Kind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of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post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3" y="931452"/>
            <a:ext cx="6558782" cy="9783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Opinion:</a:t>
            </a:r>
            <a:r>
              <a:rPr dirty="0" sz="1650" spc="46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more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subjective,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but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must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solid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arguments</a:t>
            </a:r>
          </a:p>
          <a:p>
            <a:pPr marL="0" marR="0">
              <a:lnSpc>
                <a:spcPts val="1843"/>
              </a:lnSpc>
              <a:spcBef>
                <a:spcPts val="986"/>
              </a:spcBef>
              <a:spcAft>
                <a:spcPts val="0"/>
              </a:spcAft>
            </a:pP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Review: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analysis,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review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product,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book,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movie,….</a:t>
            </a:r>
          </a:p>
          <a:p>
            <a:pPr marL="0" marR="0">
              <a:lnSpc>
                <a:spcPts val="1843"/>
              </a:lnSpc>
              <a:spcBef>
                <a:spcPts val="986"/>
              </a:spcBef>
              <a:spcAft>
                <a:spcPts val="0"/>
              </a:spcAft>
            </a:pP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Experience: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describe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sporadic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continuous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event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3" y="1990632"/>
            <a:ext cx="7078097" cy="523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Check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list: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based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set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questions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see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if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they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thought/executed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set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ideas/tasks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3" y="2595152"/>
            <a:ext cx="7635399" cy="6252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Video:</a:t>
            </a:r>
            <a:r>
              <a:rPr dirty="0" sz="1650" spc="-1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description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video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has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been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made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available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promotion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this</a:t>
            </a:r>
          </a:p>
          <a:p>
            <a:pPr marL="0" marR="0">
              <a:lnSpc>
                <a:spcPts val="1843"/>
              </a:lnSpc>
              <a:spcBef>
                <a:spcPts val="986"/>
              </a:spcBef>
              <a:spcAft>
                <a:spcPts val="0"/>
              </a:spcAft>
            </a:pP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Podcast: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promotion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and/or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transcription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3" y="3301272"/>
            <a:ext cx="7776636" cy="523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Image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gallery: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presentation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image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album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(example: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coverage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event;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project,…)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0073" y="3905792"/>
            <a:ext cx="7838866" cy="5236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Interview:</a:t>
            </a:r>
            <a:r>
              <a:rPr dirty="0" sz="165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influencers,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personalities,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associated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sector;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don't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forget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value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50">
                <a:solidFill>
                  <a:srgbClr val="161249"/>
                </a:solidFill>
                <a:latin typeface="BOGHJD+ArialMT"/>
                <a:cs typeface="BOGHJD+ArialMT"/>
              </a:rPr>
              <a:t>interviewee</a:t>
            </a:r>
          </a:p>
        </p:txBody>
      </p:sp>
    </p:spTree>
  </p:cSld>
  <p:clrMapOvr>
    <a:masterClrMapping/>
  </p:clrMapOvr>
</p:sld>
</file>

<file path=ppt/slides/slide5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32245"/>
            <a:ext cx="2519683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Kind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of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FLWDDF+Arial-BoldMT"/>
                <a:cs typeface="FLWDDF+Arial-BoldMT"/>
              </a:rPr>
              <a:t>post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003808"/>
            <a:ext cx="3517366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List: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easily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display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multiple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items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352296"/>
            <a:ext cx="5993191" cy="6419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Search: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statistics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data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referring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study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carried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out</a:t>
            </a:r>
          </a:p>
          <a:p>
            <a:pPr marL="0" marR="0">
              <a:lnSpc>
                <a:spcPts val="2010"/>
              </a:lnSpc>
              <a:spcBef>
                <a:spcPts val="783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Experience: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describe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sporadic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continuous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event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049272"/>
            <a:ext cx="6869898" cy="5403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Infographic:</a:t>
            </a:r>
            <a:r>
              <a:rPr dirty="0" sz="1800" spc="12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graphic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element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simplify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presentation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ideas;</a:t>
            </a:r>
          </a:p>
          <a:p>
            <a:pPr marL="0" marR="0">
              <a:lnSpc>
                <a:spcPts val="1944"/>
              </a:lnSpc>
              <a:spcBef>
                <a:spcPts val="5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convenient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supporting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give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body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text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5" y="2644648"/>
            <a:ext cx="7479520" cy="5403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interactive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content:</a:t>
            </a:r>
            <a:r>
              <a:rPr dirty="0" sz="1800" spc="1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small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questionnaires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allow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reader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</a:p>
          <a:p>
            <a:pPr marL="0" marR="0">
              <a:lnSpc>
                <a:spcPts val="1944"/>
              </a:lnSpc>
              <a:spcBef>
                <a:spcPts val="5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assessment/obtain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solution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0075" y="3240024"/>
            <a:ext cx="7847860" cy="5403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Case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study: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way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demonstrating/proving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value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product/service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</a:p>
          <a:p>
            <a:pPr marL="0" marR="0">
              <a:lnSpc>
                <a:spcPts val="1944"/>
              </a:lnSpc>
              <a:spcBef>
                <a:spcPts val="5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presenting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concrete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situation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20075" y="3835400"/>
            <a:ext cx="4949326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Template:</a:t>
            </a:r>
            <a:r>
              <a:rPr dirty="0" sz="1800" spc="-128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ready-to-use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preconfigured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example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20075" y="4183888"/>
            <a:ext cx="5435421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Guest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post:</a:t>
            </a:r>
            <a:r>
              <a:rPr dirty="0" sz="18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interesting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involve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business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800">
                <a:solidFill>
                  <a:srgbClr val="161249"/>
                </a:solidFill>
                <a:latin typeface="BOGHJD+ArialMT"/>
                <a:cs typeface="BOGHJD+ArialMT"/>
              </a:rPr>
              <a:t>partners</a:t>
            </a:r>
          </a:p>
        </p:txBody>
      </p:sp>
    </p:spTree>
  </p:cSld>
  <p:clrMapOvr>
    <a:masterClrMapping/>
  </p:clrMapOvr>
</p:sld>
</file>

<file path=ppt/slides/slide5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387875"/>
            <a:ext cx="2371727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Kind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of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FLWDDF+Arial-BoldMT"/>
                <a:cs typeface="FLWDDF+Arial-BoldMT"/>
              </a:rPr>
              <a:t>post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965588"/>
            <a:ext cx="7277158" cy="4845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Translation:</a:t>
            </a:r>
            <a:r>
              <a:rPr dirty="0" sz="1600" spc="-67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translated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another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language,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due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authorization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</a:p>
          <a:p>
            <a:pPr marL="0" marR="0">
              <a:lnSpc>
                <a:spcPts val="172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citation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506101"/>
            <a:ext cx="7615040" cy="4845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Glossary:</a:t>
            </a:r>
            <a:r>
              <a:rPr dirty="0" sz="1600" spc="18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explains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common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terms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business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</a:p>
          <a:p>
            <a:pPr marL="0" marR="0">
              <a:lnSpc>
                <a:spcPts val="172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question.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Often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very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popular.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2046612"/>
            <a:ext cx="7603515" cy="5861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Comparative:</a:t>
            </a:r>
            <a:r>
              <a:rPr dirty="0" sz="1600" spc="11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useful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resolve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queries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different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products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services</a:t>
            </a:r>
          </a:p>
          <a:p>
            <a:pPr marL="0" marR="0">
              <a:lnSpc>
                <a:spcPts val="1787"/>
              </a:lnSpc>
              <a:spcBef>
                <a:spcPts val="74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Expert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tip:</a:t>
            </a:r>
            <a:r>
              <a:rPr dirty="0" sz="1600" spc="27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which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gathers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tips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various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experts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particular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topic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5" y="2688724"/>
            <a:ext cx="7526153" cy="4845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Problem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x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solution:</a:t>
            </a:r>
            <a:r>
              <a:rPr dirty="0" sz="1600" spc="4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error/problem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persona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tends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make</a:t>
            </a:r>
          </a:p>
          <a:p>
            <a:pPr marL="0" marR="0">
              <a:lnSpc>
                <a:spcPts val="172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showing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can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done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improve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situation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0075" y="3229236"/>
            <a:ext cx="7840071" cy="4845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Live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broadcast:</a:t>
            </a:r>
            <a:r>
              <a:rPr dirty="0" sz="1600" spc="15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where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information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placed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about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live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broadcast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that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will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take</a:t>
            </a:r>
          </a:p>
          <a:p>
            <a:pPr marL="0" marR="0">
              <a:lnSpc>
                <a:spcPts val="172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place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possibility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inserting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information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real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time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what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happening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20075" y="3769748"/>
            <a:ext cx="4284706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Contents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seasonal:</a:t>
            </a: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seize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seasonal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occasion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20075" y="4090804"/>
            <a:ext cx="7818187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d12477"/>
                </a:solidFill>
                <a:latin typeface="FLWDDF+Arial-BoldMT"/>
                <a:cs typeface="FLWDDF+Arial-BoldMT"/>
              </a:rPr>
              <a:t>Quotes:</a:t>
            </a:r>
            <a:r>
              <a:rPr dirty="0" sz="1600" spc="15" b="1">
                <a:solidFill>
                  <a:srgbClr val="d12477"/>
                </a:solidFill>
                <a:latin typeface="FLWDDF+Arial-BoldMT"/>
                <a:cs typeface="FLWDDF+Arial-Bold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phrases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personalities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demonstrate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importance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1600">
                <a:solidFill>
                  <a:srgbClr val="161249"/>
                </a:solidFill>
                <a:latin typeface="BOGHJD+ArialMT"/>
                <a:cs typeface="BOGHJD+ArialMT"/>
              </a:rPr>
              <a:t>subject</a:t>
            </a:r>
          </a:p>
        </p:txBody>
      </p:sp>
    </p:spTree>
  </p:cSld>
  <p:clrMapOvr>
    <a:masterClrMapping/>
  </p:clrMapOvr>
</p:sld>
</file>

<file path=ppt/slides/slide5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20075" y="757087"/>
            <a:ext cx="3479279" cy="50631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86"/>
              </a:lnSpc>
              <a:spcBef>
                <a:spcPts val="0"/>
              </a:spcBef>
              <a:spcAft>
                <a:spcPts val="0"/>
              </a:spcAft>
            </a:pP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Important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 </a:t>
            </a:r>
            <a:r>
              <a:rPr dirty="0" sz="3300" b="1">
                <a:solidFill>
                  <a:srgbClr val="161249"/>
                </a:solidFill>
                <a:latin typeface="FLWDDF+Arial-BoldMT"/>
                <a:cs typeface="FLWDDF+Arial-BoldMT"/>
              </a:rPr>
              <a:t>Notice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20075" y="1355015"/>
            <a:ext cx="7454949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DEMS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material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aims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enhance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digital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marketing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skills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20075" y="1579043"/>
            <a:ext cx="6761529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higher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education,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comprehending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essential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needs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20075" y="1803071"/>
            <a:ext cx="7515186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organizations.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You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access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extensive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slide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sets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with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in-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20075" y="2027099"/>
            <a:ext cx="6863370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class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activities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assignments,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well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detailed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user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20075" y="2251127"/>
            <a:ext cx="2922567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instructions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teacher.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20075" y="2602155"/>
            <a:ext cx="7588797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Note: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material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includes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contents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figures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retrieved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from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20075" y="2826183"/>
            <a:ext cx="7411746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internet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thus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subject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changes.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sources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have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20075" y="3050211"/>
            <a:ext cx="7573633" cy="10081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been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announced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according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rules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of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fair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use.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</a:p>
          <a:p>
            <a:pPr marL="0" marR="0">
              <a:lnSpc>
                <a:spcPts val="1764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publisher´s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responsibility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restricted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to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the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original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material</a:t>
            </a:r>
          </a:p>
          <a:p>
            <a:pPr marL="0" marR="0">
              <a:lnSpc>
                <a:spcPts val="1764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stored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at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www.dems.pro.</a:t>
            </a:r>
            <a:r>
              <a:rPr dirty="0" sz="2100" spc="578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All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material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is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produced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for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open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use</a:t>
            </a:r>
          </a:p>
          <a:p>
            <a:pPr marL="0" marR="0">
              <a:lnSpc>
                <a:spcPts val="1763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and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co-funded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by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Erasmus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 </a:t>
            </a:r>
            <a:r>
              <a:rPr dirty="0" sz="2100">
                <a:solidFill>
                  <a:srgbClr val="161249"/>
                </a:solidFill>
                <a:latin typeface="BOGHJD+ArialMT"/>
                <a:cs typeface="BOGHJD+ArialMT"/>
              </a:rPr>
              <a:t>+.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resentationFormat>On-screen Show (4:3)</PresentationFormat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cp:revision>1</cp:revision>
  <dcterms:modified xsi:type="dcterms:W3CDTF">2023-10-02T02:52:42-05:00</dcterms:modified>
</cp:coreProperties>
</file>