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9"/>
  </p:notesMasterIdLst>
  <p:sldIdLst>
    <p:sldId id="301" r:id="rId2"/>
    <p:sldId id="302" r:id="rId3"/>
    <p:sldId id="303" r:id="rId4"/>
    <p:sldId id="304" r:id="rId5"/>
    <p:sldId id="305" r:id="rId6"/>
    <p:sldId id="306" r:id="rId7"/>
    <p:sldId id="307" r:id="rId8"/>
  </p:sldIdLst>
  <p:sldSz cx="12192000" cy="6858000"/>
  <p:notesSz cx="6858000" cy="9144000"/>
  <p:embeddedFontLst>
    <p:embeddedFont>
      <p:font typeface="Calibri" panose="020F0502020204030204" pitchFamily="34" charset="0"/>
      <p:regular r:id="rId10"/>
      <p:bold r:id="rId11"/>
      <p:italic r:id="rId12"/>
      <p:boldItalic r:id="rId1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3" roundtripDataSignature="AMtx7mgbObq1wT9OBimB0qdf0MsP3uMRlQ=="/>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4" d="100"/>
          <a:sy n="104" d="100"/>
        </p:scale>
        <p:origin x="75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4.fntdata"/><Relationship Id="rId3" Type="http://schemas.openxmlformats.org/officeDocument/2006/relationships/slide" Target="slides/slide2.xml"/><Relationship Id="rId63" Type="http://customschemas.google.com/relationships/presentationmetadata" Target="metadata"/><Relationship Id="rId7" Type="http://schemas.openxmlformats.org/officeDocument/2006/relationships/slide" Target="slides/slide6.xml"/><Relationship Id="rId12" Type="http://schemas.openxmlformats.org/officeDocument/2006/relationships/font" Target="fonts/font3.fntdata"/><Relationship Id="rId6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2.fntdata"/><Relationship Id="rId66"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font" Target="fonts/font1.fntdata"/><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notesMaster" Target="notesMasters/notesMaster1.xml"/><Relationship Id="rId6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fi-FI"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7"/>
        <p:cNvGrpSpPr/>
        <p:nvPr/>
      </p:nvGrpSpPr>
      <p:grpSpPr>
        <a:xfrm>
          <a:off x="0" y="0"/>
          <a:ext cx="0" cy="0"/>
          <a:chOff x="0" y="0"/>
          <a:chExt cx="0" cy="0"/>
        </a:xfrm>
      </p:grpSpPr>
      <p:sp>
        <p:nvSpPr>
          <p:cNvPr id="1038" name="Google Shape;1038;p4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39" name="Google Shape;1039;p4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400"/>
              <a:buFont typeface="Calibri"/>
              <a:buNone/>
            </a:pPr>
            <a:r>
              <a:rPr lang="fi-FI"/>
              <a:t>LinkedIn on B2B-alusta sosiaalisen median jättiläisten joukossa. Tämä kanava soveltuu erinomaisesti ammatillisen tiedon jakamiseen relevantille, erityiselle kohderyhmälle. Tällä hetkellä LinkedIn käyttää pääasiassa staattisia kuvia, joten videosisällöllä erotut täällä. Se onkin loistava tilaisuus erottautua. </a:t>
            </a:r>
            <a:endParaRPr/>
          </a:p>
          <a:p>
            <a:pPr marL="0" lvl="0" indent="0" algn="l" rtl="0">
              <a:lnSpc>
                <a:spcPct val="100000"/>
              </a:lnSpc>
              <a:spcBef>
                <a:spcPts val="0"/>
              </a:spcBef>
              <a:spcAft>
                <a:spcPts val="0"/>
              </a:spcAft>
              <a:buClr>
                <a:schemeClr val="dk1"/>
              </a:buClr>
              <a:buSzPts val="1400"/>
              <a:buFont typeface="Calibri"/>
              <a:buNone/>
            </a:pPr>
            <a:r>
              <a:rPr lang="fi-FI"/>
              <a:t>LinkedIn-syöte</a:t>
            </a:r>
            <a:endParaRPr/>
          </a:p>
          <a:p>
            <a:pPr marL="0" lvl="0" indent="0" algn="l" rtl="0">
              <a:lnSpc>
                <a:spcPct val="100000"/>
              </a:lnSpc>
              <a:spcBef>
                <a:spcPts val="0"/>
              </a:spcBef>
              <a:spcAft>
                <a:spcPts val="0"/>
              </a:spcAft>
              <a:buClr>
                <a:schemeClr val="dk1"/>
              </a:buClr>
              <a:buSzPts val="1400"/>
              <a:buFont typeface="Calibri"/>
              <a:buNone/>
            </a:pPr>
            <a:r>
              <a:rPr lang="fi-FI"/>
              <a:t>Videolla LinkedInissä erotut nopeasti, mutta täälläkin sinun on pysäytettävä vierityspeukalo. Tämä on-the-go-kanava vaatii siis lyhyen videon, jossa saat asiasi nopeasti esille. Videosi perusteella katsojasi päättää, klikkaako hän artikkeliin tai verkkosivustollesi vai ei. Tärkein viesti heti ensimmäisiin sekunteihin. LinkedIn-aikajanallasi oleva video on ensisijaisesti tarkoitettu kiinnittämään huomiota syvälliseen sisältöön, jonka haluat välittää blogissa, artikkelissa tai missä tahansa verkossa.</a:t>
            </a:r>
            <a:endParaRPr/>
          </a:p>
        </p:txBody>
      </p:sp>
      <p:sp>
        <p:nvSpPr>
          <p:cNvPr id="1040" name="Google Shape;1040;p4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1</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5"/>
        <p:cNvGrpSpPr/>
        <p:nvPr/>
      </p:nvGrpSpPr>
      <p:grpSpPr>
        <a:xfrm>
          <a:off x="0" y="0"/>
          <a:ext cx="0" cy="0"/>
          <a:chOff x="0" y="0"/>
          <a:chExt cx="0" cy="0"/>
        </a:xfrm>
      </p:grpSpPr>
      <p:sp>
        <p:nvSpPr>
          <p:cNvPr id="1046" name="Google Shape;1046;p4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47" name="Google Shape;1047;p4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400"/>
              <a:buFont typeface="Calibri"/>
              <a:buNone/>
            </a:pPr>
            <a:r>
              <a:rPr lang="fi-FI"/>
              <a:t>LinkedIn Stories</a:t>
            </a:r>
            <a:endParaRPr/>
          </a:p>
          <a:p>
            <a:pPr marL="0" lvl="0" indent="0" algn="l" rtl="0">
              <a:lnSpc>
                <a:spcPct val="100000"/>
              </a:lnSpc>
              <a:spcBef>
                <a:spcPts val="0"/>
              </a:spcBef>
              <a:spcAft>
                <a:spcPts val="0"/>
              </a:spcAft>
              <a:buClr>
                <a:schemeClr val="dk1"/>
              </a:buClr>
              <a:buSzPts val="1400"/>
              <a:buFont typeface="Calibri"/>
              <a:buNone/>
            </a:pPr>
            <a:endParaRPr/>
          </a:p>
          <a:p>
            <a:pPr marL="0" lvl="0" indent="0" algn="l" rtl="0">
              <a:lnSpc>
                <a:spcPct val="100000"/>
              </a:lnSpc>
              <a:spcBef>
                <a:spcPts val="0"/>
              </a:spcBef>
              <a:spcAft>
                <a:spcPts val="0"/>
              </a:spcAft>
              <a:buClr>
                <a:schemeClr val="dk1"/>
              </a:buClr>
              <a:buSzPts val="1400"/>
              <a:buFont typeface="Calibri"/>
              <a:buNone/>
            </a:pPr>
            <a:r>
              <a:rPr lang="fi-FI"/>
              <a:t>Toukokuusta 2020 lähtien LinkedInissä on myös mahdollista julkaista tarinoita Instagram Storiesin ja Facebook Storiesin tapaan. Joten nojaa eteenpäin. Periaatteessa samat säännöt pätevät myös täällä, eli ruudun täyttävä kuva 9:16:ssa ja keskeinen viestisi 5 sekunnin sisällä. Tietenkin se, missä se eroaa muista, on alustan B2B-luonne, joten pidä se mielessä, kun julkaiset videosisältöä. Lisäksi jokaisella yrityssivulla on mahdollisuus lisätä linkki tarinaan, joka on suora vaihtoehto linkittää verkkosivustollesi. Tarinasi on näkyvissä 24 tuntia, jonka jälkeen se poistetaan automaattisesti alustalta. Voit tietysti myös seurata LinkedInissä, kuinka usein ja kuka tarinasi on katsonut.</a:t>
            </a:r>
            <a:endParaRPr/>
          </a:p>
        </p:txBody>
      </p:sp>
      <p:sp>
        <p:nvSpPr>
          <p:cNvPr id="1048" name="Google Shape;1048;p4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2</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4"/>
        <p:cNvGrpSpPr/>
        <p:nvPr/>
      </p:nvGrpSpPr>
      <p:grpSpPr>
        <a:xfrm>
          <a:off x="0" y="0"/>
          <a:ext cx="0" cy="0"/>
          <a:chOff x="0" y="0"/>
          <a:chExt cx="0" cy="0"/>
        </a:xfrm>
      </p:grpSpPr>
      <p:sp>
        <p:nvSpPr>
          <p:cNvPr id="1055" name="Google Shape;1055;p4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56" name="Google Shape;1056;p4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400"/>
              <a:buFont typeface="Calibri"/>
              <a:buNone/>
            </a:pPr>
            <a:r>
              <a:rPr lang="fi-FI"/>
              <a:t>Snapchat on kanava, jolla voit tavoittaa nuoren, 15-19-vuotiaan kohderyhmän hauskalla lyhyellä videosisällöllä, sekä orgaanisella että maksetulla videosisällöllä. Lyhyillä, korkeintaan 15 sekunnin mittaisilla videoilla voit herättää huomiota ja toivottavasti pitää sen. Ota tässäkin tapauksessa huomioon lyhyt huomioaika ja varmista, että viestisi on selkeä videon 5 ensimmäisen sekunnin aikana.</a:t>
            </a:r>
            <a:endParaRPr/>
          </a:p>
        </p:txBody>
      </p:sp>
      <p:sp>
        <p:nvSpPr>
          <p:cNvPr id="1057" name="Google Shape;1057;p4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3</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2"/>
        <p:cNvGrpSpPr/>
        <p:nvPr/>
      </p:nvGrpSpPr>
      <p:grpSpPr>
        <a:xfrm>
          <a:off x="0" y="0"/>
          <a:ext cx="0" cy="0"/>
          <a:chOff x="0" y="0"/>
          <a:chExt cx="0" cy="0"/>
        </a:xfrm>
      </p:grpSpPr>
      <p:sp>
        <p:nvSpPr>
          <p:cNvPr id="1063" name="Google Shape;1063;p4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64" name="Google Shape;1064;p4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4B4F58"/>
              </a:buClr>
              <a:buSzPts val="1400"/>
              <a:buFont typeface="Arial"/>
              <a:buNone/>
            </a:pPr>
            <a:r>
              <a:rPr lang="fi-FI" b="0" i="0">
                <a:solidFill>
                  <a:srgbClr val="4B4F58"/>
                </a:solidFill>
                <a:latin typeface="Arial"/>
                <a:ea typeface="Arial"/>
                <a:cs typeface="Arial"/>
                <a:sym typeface="Arial"/>
              </a:rPr>
              <a:t>Tiktokilla on 160 maassaa yli 1 miljardi käyttäjää  ja se on yksi suosituimmista somekanavista. (https://www.demandsage.com/tiktok-user-statistics/ )</a:t>
            </a:r>
            <a:endParaRPr/>
          </a:p>
          <a:p>
            <a:pPr marL="0" lvl="0" indent="0" algn="l" rtl="0">
              <a:lnSpc>
                <a:spcPct val="100000"/>
              </a:lnSpc>
              <a:spcBef>
                <a:spcPts val="0"/>
              </a:spcBef>
              <a:spcAft>
                <a:spcPts val="0"/>
              </a:spcAft>
              <a:buClr>
                <a:schemeClr val="dk1"/>
              </a:buClr>
              <a:buSzPts val="1400"/>
              <a:buFont typeface="Calibri"/>
              <a:buNone/>
            </a:pPr>
            <a:r>
              <a:rPr lang="fi-FI"/>
              <a:t>Snapchatin lisäksi TikTok on kanava par excellence, jolla saa yhteyden nuoriin. Pääasiassa jaetaan hauskoja, lyhyitä videoita. Brändille tämä on loistava tilaisuus päästä kohderyhmän tutkalle sopivalla videosisällöllä ja lisätä brändin tunnettuutta.</a:t>
            </a:r>
            <a:endParaRPr/>
          </a:p>
        </p:txBody>
      </p:sp>
      <p:sp>
        <p:nvSpPr>
          <p:cNvPr id="1065" name="Google Shape;1065;p4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4</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0"/>
        <p:cNvGrpSpPr/>
        <p:nvPr/>
      </p:nvGrpSpPr>
      <p:grpSpPr>
        <a:xfrm>
          <a:off x="0" y="0"/>
          <a:ext cx="0" cy="0"/>
          <a:chOff x="0" y="0"/>
          <a:chExt cx="0" cy="0"/>
        </a:xfrm>
      </p:grpSpPr>
      <p:sp>
        <p:nvSpPr>
          <p:cNvPr id="1071" name="Google Shape;1071;p5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72" name="Google Shape;1072;p5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400"/>
              <a:buFont typeface="Calibri"/>
              <a:buNone/>
            </a:pPr>
            <a:r>
              <a:rPr lang="fi-FI"/>
              <a:t>TikTok on testannut live stream -ostoksia yhdessä Walmartin kanssa. Livevideoformaatin ansiosta käyttäjät pystyivät näkemään, miten tuotteita esiteltiin, ja ostamaan tuotteet suoraan, ilman että heidän olisi tarvinnut poistua alustalta. Livestream-ostaminen oli jo suosittua Aasiassa, ja nyt se on otettu käyttöön myös muilla markkinoilla, koska se tarjoaa etuja vuorovaikutuksen ja suoran yleisön muuntamisen kannalta.Vaikka sovelluksen sisäiset ostot merkityille tuotteille sovelluksen sisällä ja mahdollisuus luoda myymälä ja luettelo ovat vasta tulossa eurooppalaisille yrityksille, on jo olemassa elementtejä, jotka voivat auttaa käyttämään sovelluksen livetoimintoa. Myynninedistämistietoa voidaan jakaa, joka kirjoitetaan suoraan livetapahtuman aikana, ja linkkejä tiettyyn tuotteeseen voidaan lisätä esimerkiksi vaikuttajan biossa. Voit myös käyttää uusintatoimintoa (käytettävissä 90 päivän ajan) tuotteiden näkyvyyden lisäämiseksi.</a:t>
            </a:r>
            <a:endParaRPr/>
          </a:p>
        </p:txBody>
      </p:sp>
      <p:sp>
        <p:nvSpPr>
          <p:cNvPr id="1073" name="Google Shape;1073;p5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5</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9"/>
        <p:cNvGrpSpPr/>
        <p:nvPr/>
      </p:nvGrpSpPr>
      <p:grpSpPr>
        <a:xfrm>
          <a:off x="0" y="0"/>
          <a:ext cx="0" cy="0"/>
          <a:chOff x="0" y="0"/>
          <a:chExt cx="0" cy="0"/>
        </a:xfrm>
      </p:grpSpPr>
      <p:sp>
        <p:nvSpPr>
          <p:cNvPr id="1080" name="Google Shape;1080;p5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81" name="Google Shape;1081;p5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400"/>
              <a:buFont typeface="Calibri"/>
              <a:buNone/>
            </a:pPr>
            <a:r>
              <a:rPr lang="fi-FI"/>
              <a:t>Kun muut sosiaalisen median kanavat ovat usein lyhytkestoisia, YouTubessa voit käyttää pidempiä videoita. Täällä voit tarjota syvällistä tietoa opetusohjelmilla, tuotearvosteluilla tai vlogeilla. Täydellistä ”lean-back” –katselua varten. Koska katsojasi on valmis käyttämään katseluun aikaa, sinulla on myös enemmän aikaa kertoa viestisi. Lisäksi YouTubea käytetään laajalti myös hakukoneena, (se on Googlen jälkeen maailman toiseksi suurin hakukone!) joten siellä on loistavat inbound-markkinointimahdollisuudet. Lisäksi YouTubessa on myös monia mainosvaihtoehtoja. Mainokset ovat usein (osittain) ei-skipattavia; tyypillisesti ensimmäiset 5 sekuntia on pakko katsoa, sen jälkeen katsoja voi skipata mainoksen. Katsojan on siis jatkettava katsomista, jotta sinä mainostajana voit kertoa viestisi – mutta muista saada oleellisin viesti viiteen ensimmäiseen sekuntiin! (ellei mainos ole kokonaisuudessaan ei-skipattava – siinä tapauksessa sinulla on paremmin aikaa. Varmista, että sovitat videosi Youtuben ehdoille, jotta viestisi välittyy ja johtaa toimintaan siten, kuin haluat. YouTube on kanavana edelleen vahvasti keskittynyt horisontaaleihin videoihin (16:9).</a:t>
            </a:r>
            <a:endParaRPr/>
          </a:p>
        </p:txBody>
      </p:sp>
      <p:sp>
        <p:nvSpPr>
          <p:cNvPr id="1082" name="Google Shape;1082;p5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6</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7"/>
        <p:cNvGrpSpPr/>
        <p:nvPr/>
      </p:nvGrpSpPr>
      <p:grpSpPr>
        <a:xfrm>
          <a:off x="0" y="0"/>
          <a:ext cx="0" cy="0"/>
          <a:chOff x="0" y="0"/>
          <a:chExt cx="0" cy="0"/>
        </a:xfrm>
      </p:grpSpPr>
      <p:sp>
        <p:nvSpPr>
          <p:cNvPr id="1088" name="Google Shape;1088;p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89" name="Google Shape;1089;p5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200"/>
              <a:buFont typeface="Calibri"/>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5.jpeg"/><Relationship Id="rId7" Type="http://schemas.openxmlformats.org/officeDocument/2006/relationships/image" Target="../media/image1.png"/><Relationship Id="rId2" Type="http://schemas.openxmlformats.org/officeDocument/2006/relationships/image" Target="../media/image4.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5.jpeg"/><Relationship Id="rId7" Type="http://schemas.openxmlformats.org/officeDocument/2006/relationships/image" Target="../media/image9.png"/><Relationship Id="rId2" Type="http://schemas.openxmlformats.org/officeDocument/2006/relationships/image" Target="../media/image10.jpe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5.jpeg"/><Relationship Id="rId7" Type="http://schemas.openxmlformats.org/officeDocument/2006/relationships/image" Target="../media/image9.png"/><Relationship Id="rId2" Type="http://schemas.openxmlformats.org/officeDocument/2006/relationships/image" Target="../media/image11.jpe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5.jpeg"/><Relationship Id="rId7" Type="http://schemas.openxmlformats.org/officeDocument/2006/relationships/image" Target="../media/image9.png"/><Relationship Id="rId2" Type="http://schemas.openxmlformats.org/officeDocument/2006/relationships/image" Target="../media/image12.jpe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jpe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jpe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5.jpeg"/><Relationship Id="rId7" Type="http://schemas.openxmlformats.org/officeDocument/2006/relationships/image" Target="../media/image9.png"/><Relationship Id="rId2" Type="http://schemas.openxmlformats.org/officeDocument/2006/relationships/image" Target="../media/image13.jpe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22"/>
        <p:cNvGrpSpPr/>
        <p:nvPr/>
      </p:nvGrpSpPr>
      <p:grpSpPr>
        <a:xfrm>
          <a:off x="0" y="0"/>
          <a:ext cx="0" cy="0"/>
          <a:chOff x="0" y="0"/>
          <a:chExt cx="0" cy="0"/>
        </a:xfrm>
      </p:grpSpPr>
      <p:pic>
        <p:nvPicPr>
          <p:cNvPr id="23" name="Google Shape;23;p55"/>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10166418" y="270125"/>
            <a:ext cx="1698957" cy="651223"/>
          </a:xfrm>
          <a:prstGeom prst="rect">
            <a:avLst/>
          </a:prstGeom>
          <a:noFill/>
          <a:ln>
            <a:noFill/>
          </a:ln>
        </p:spPr>
      </p:pic>
      <p:sp>
        <p:nvSpPr>
          <p:cNvPr id="24" name="Google Shape;24;p5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55"/>
          <p:cNvSpPr txBox="1">
            <a:spLocks noGrp="1"/>
          </p:cNvSpPr>
          <p:nvPr>
            <p:ph type="body" idx="1"/>
          </p:nvPr>
        </p:nvSpPr>
        <p:spPr>
          <a:xfrm>
            <a:off x="838200" y="1825625"/>
            <a:ext cx="10515600" cy="387453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Font typeface="Arial"/>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26" name="Google Shape;26;p55"/>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11760" y="6526662"/>
            <a:ext cx="12405360" cy="507896"/>
          </a:xfrm>
          <a:prstGeom prst="rect">
            <a:avLst/>
          </a:prstGeom>
          <a:noFill/>
          <a:ln>
            <a:noFill/>
          </a:ln>
        </p:spPr>
      </p:pic>
      <p:pic>
        <p:nvPicPr>
          <p:cNvPr id="27" name="Google Shape;27;p55"/>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46624" y="6019778"/>
            <a:ext cx="2342197" cy="518536"/>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32"/>
        <p:cNvGrpSpPr/>
        <p:nvPr/>
      </p:nvGrpSpPr>
      <p:grpSpPr>
        <a:xfrm>
          <a:off x="0" y="0"/>
          <a:ext cx="0" cy="0"/>
          <a:chOff x="0" y="0"/>
          <a:chExt cx="0" cy="0"/>
        </a:xfrm>
      </p:grpSpPr>
      <p:pic>
        <p:nvPicPr>
          <p:cNvPr id="33" name="Google Shape;33;p57"/>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10166418" y="270125"/>
            <a:ext cx="1698957" cy="651223"/>
          </a:xfrm>
          <a:prstGeom prst="rect">
            <a:avLst/>
          </a:prstGeom>
          <a:noFill/>
          <a:ln>
            <a:noFill/>
          </a:ln>
        </p:spPr>
      </p:pic>
      <p:pic>
        <p:nvPicPr>
          <p:cNvPr id="34" name="Google Shape;34;p5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11760" y="6526662"/>
            <a:ext cx="12405360" cy="507896"/>
          </a:xfrm>
          <a:prstGeom prst="rect">
            <a:avLst/>
          </a:prstGeom>
          <a:noFill/>
          <a:ln>
            <a:noFill/>
          </a:ln>
        </p:spPr>
      </p:pic>
      <p:pic>
        <p:nvPicPr>
          <p:cNvPr id="35" name="Google Shape;35;p57"/>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46624" y="6019778"/>
            <a:ext cx="2342197" cy="518536"/>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48"/>
        <p:cNvGrpSpPr/>
        <p:nvPr/>
      </p:nvGrpSpPr>
      <p:grpSpPr>
        <a:xfrm>
          <a:off x="0" y="0"/>
          <a:ext cx="0" cy="0"/>
          <a:chOff x="0" y="0"/>
          <a:chExt cx="0" cy="0"/>
        </a:xfrm>
      </p:grpSpPr>
      <p:pic>
        <p:nvPicPr>
          <p:cNvPr id="49" name="Google Shape;49;p60"/>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10246419" y="5916885"/>
            <a:ext cx="1698957" cy="651223"/>
          </a:xfrm>
          <a:prstGeom prst="rect">
            <a:avLst/>
          </a:prstGeom>
          <a:noFill/>
          <a:ln>
            <a:noFill/>
          </a:ln>
        </p:spPr>
      </p:pic>
      <p:sp>
        <p:nvSpPr>
          <p:cNvPr id="50" name="Google Shape;50;p60"/>
          <p:cNvSpPr txBox="1">
            <a:spLocks noGrp="1"/>
          </p:cNvSpPr>
          <p:nvPr>
            <p:ph type="title"/>
          </p:nvPr>
        </p:nvSpPr>
        <p:spPr>
          <a:xfrm>
            <a:off x="838200" y="910533"/>
            <a:ext cx="54229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60"/>
          <p:cNvSpPr txBox="1">
            <a:spLocks noGrp="1"/>
          </p:cNvSpPr>
          <p:nvPr>
            <p:ph type="body" idx="1"/>
          </p:nvPr>
        </p:nvSpPr>
        <p:spPr>
          <a:xfrm>
            <a:off x="838200" y="2371033"/>
            <a:ext cx="5422900" cy="298767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52" name="Google Shape;52;p6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11760" y="6526662"/>
            <a:ext cx="12405360" cy="507896"/>
          </a:xfrm>
          <a:prstGeom prst="rect">
            <a:avLst/>
          </a:prstGeom>
          <a:noFill/>
          <a:ln>
            <a:noFill/>
          </a:ln>
        </p:spPr>
      </p:pic>
      <p:pic>
        <p:nvPicPr>
          <p:cNvPr id="53" name="Google Shape;53;p60"/>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46624" y="6019778"/>
            <a:ext cx="2342197" cy="518536"/>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79"/>
        <p:cNvGrpSpPr/>
        <p:nvPr/>
      </p:nvGrpSpPr>
      <p:grpSpPr>
        <a:xfrm>
          <a:off x="0" y="0"/>
          <a:ext cx="0" cy="0"/>
          <a:chOff x="0" y="0"/>
          <a:chExt cx="0" cy="0"/>
        </a:xfrm>
      </p:grpSpPr>
      <p:sp>
        <p:nvSpPr>
          <p:cNvPr id="80" name="Google Shape;80;p67"/>
          <p:cNvSpPr txBox="1">
            <a:spLocks noGrp="1"/>
          </p:cNvSpPr>
          <p:nvPr>
            <p:ph type="title"/>
          </p:nvPr>
        </p:nvSpPr>
        <p:spPr>
          <a:xfrm>
            <a:off x="838200" y="910533"/>
            <a:ext cx="3817620" cy="1844608"/>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44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67"/>
          <p:cNvSpPr txBox="1">
            <a:spLocks noGrp="1"/>
          </p:cNvSpPr>
          <p:nvPr>
            <p:ph type="body" idx="1"/>
          </p:nvPr>
        </p:nvSpPr>
        <p:spPr>
          <a:xfrm>
            <a:off x="5311235" y="910532"/>
            <a:ext cx="6141710" cy="1484509"/>
          </a:xfrm>
          <a:prstGeom prst="rect">
            <a:avLst/>
          </a:prstGeom>
          <a:noFill/>
          <a:ln>
            <a:noFill/>
          </a:ln>
        </p:spPr>
        <p:txBody>
          <a:bodyPr spcFirstLastPara="1" wrap="square" lIns="91425" tIns="45700" rIns="91425" bIns="45700" anchor="t" anchorCtr="0">
            <a:spAutoFit/>
          </a:bodyPr>
          <a:lstStyle>
            <a:lvl1pPr marL="457200" lvl="0" indent="-355600" algn="l">
              <a:lnSpc>
                <a:spcPct val="90000"/>
              </a:lnSpc>
              <a:spcBef>
                <a:spcPts val="1000"/>
              </a:spcBef>
              <a:spcAft>
                <a:spcPts val="0"/>
              </a:spcAft>
              <a:buClr>
                <a:schemeClr val="lt1"/>
              </a:buClr>
              <a:buSzPts val="2000"/>
              <a:buFont typeface="Calibri"/>
              <a:buAutoNum type="arabicPeriod"/>
              <a:defRPr sz="2000" b="0">
                <a:solidFill>
                  <a:schemeClr val="lt1"/>
                </a:solidFill>
                <a:latin typeface="Arial"/>
                <a:ea typeface="Arial"/>
                <a:cs typeface="Arial"/>
                <a:sym typeface="Arial"/>
              </a:defRPr>
            </a:lvl1pPr>
            <a:lvl2pPr marL="914400" lvl="1" indent="-342900" algn="l">
              <a:lnSpc>
                <a:spcPct val="90000"/>
              </a:lnSpc>
              <a:spcBef>
                <a:spcPts val="500"/>
              </a:spcBef>
              <a:spcAft>
                <a:spcPts val="0"/>
              </a:spcAft>
              <a:buClr>
                <a:schemeClr val="lt1"/>
              </a:buClr>
              <a:buSzPts val="1800"/>
              <a:buFont typeface="Calibri"/>
              <a:buAutoNum type="arabicPeriod"/>
              <a:defRPr sz="1800">
                <a:solidFill>
                  <a:schemeClr val="lt1"/>
                </a:solidFill>
                <a:latin typeface="Arial"/>
                <a:ea typeface="Arial"/>
                <a:cs typeface="Arial"/>
                <a:sym typeface="Arial"/>
              </a:defRPr>
            </a:lvl2pPr>
            <a:lvl3pPr marL="1371600" lvl="2" indent="-330200" algn="l">
              <a:lnSpc>
                <a:spcPct val="90000"/>
              </a:lnSpc>
              <a:spcBef>
                <a:spcPts val="500"/>
              </a:spcBef>
              <a:spcAft>
                <a:spcPts val="0"/>
              </a:spcAft>
              <a:buClr>
                <a:schemeClr val="lt1"/>
              </a:buClr>
              <a:buSzPts val="1600"/>
              <a:buFont typeface="Calibri"/>
              <a:buAutoNum type="arabicPeriod"/>
              <a:defRPr sz="1600">
                <a:solidFill>
                  <a:schemeClr val="lt1"/>
                </a:solidFill>
                <a:latin typeface="Arial"/>
                <a:ea typeface="Arial"/>
                <a:cs typeface="Arial"/>
                <a:sym typeface="Arial"/>
              </a:defRPr>
            </a:lvl3pPr>
            <a:lvl4pPr marL="1828800" lvl="3"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4pPr>
            <a:lvl5pPr marL="2286000" lvl="4"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2" name="Google Shape;82;p67"/>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83" name="Google Shape;83;p6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84" name="Google Shape;84;p67"/>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85" name="Google Shape;85;p67"/>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86" name="Google Shape;86;p67"/>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263455" y="6037499"/>
            <a:ext cx="2650539" cy="586800"/>
          </a:xfrm>
          <a:prstGeom prst="rect">
            <a:avLst/>
          </a:prstGeom>
          <a:noFill/>
          <a:ln>
            <a:noFill/>
          </a:ln>
        </p:spPr>
      </p:pic>
      <p:pic>
        <p:nvPicPr>
          <p:cNvPr id="87" name="Google Shape;87;p67"/>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cxnSp>
        <p:nvCxnSpPr>
          <p:cNvPr id="88" name="Google Shape;88;p67"/>
          <p:cNvCxnSpPr/>
          <p:nvPr/>
        </p:nvCxnSpPr>
        <p:spPr>
          <a:xfrm rot="10800000">
            <a:off x="4977749" y="916442"/>
            <a:ext cx="0" cy="4067038"/>
          </a:xfrm>
          <a:prstGeom prst="straightConnector1">
            <a:avLst/>
          </a:prstGeom>
          <a:noFill/>
          <a:ln w="15875" cap="flat" cmpd="sng">
            <a:solidFill>
              <a:srgbClr val="11AA81"/>
            </a:solidFill>
            <a:prstDash val="solid"/>
            <a:miter lim="800000"/>
            <a:headEnd type="none" w="sm" len="sm"/>
            <a:tailEnd type="none" w="sm" len="sm"/>
          </a:ln>
        </p:spPr>
      </p:cxnSp>
      <p:pic>
        <p:nvPicPr>
          <p:cNvPr id="89" name="Google Shape;89;p67"/>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90"/>
        <p:cNvGrpSpPr/>
        <p:nvPr/>
      </p:nvGrpSpPr>
      <p:grpSpPr>
        <a:xfrm>
          <a:off x="0" y="0"/>
          <a:ext cx="0" cy="0"/>
          <a:chOff x="0" y="0"/>
          <a:chExt cx="0" cy="0"/>
        </a:xfrm>
      </p:grpSpPr>
      <p:sp>
        <p:nvSpPr>
          <p:cNvPr id="91" name="Google Shape;91;p68"/>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2" name="Google Shape;92;p68"/>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93" name="Google Shape;93;p68"/>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4" name="Google Shape;94;p68"/>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95" name="Google Shape;95;p68"/>
          <p:cNvCxnSpPr/>
          <p:nvPr/>
        </p:nvCxnSpPr>
        <p:spPr>
          <a:xfrm rot="10800000">
            <a:off x="1120777" y="2945994"/>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96" name="Google Shape;96;p6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97" name="Google Shape;97;p6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98" name="Google Shape;98;p68"/>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99" name="Google Shape;99;p68"/>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pic>
        <p:nvPicPr>
          <p:cNvPr id="100" name="Google Shape;100;p68"/>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pic>
        <p:nvPicPr>
          <p:cNvPr id="101" name="Google Shape;101;p68"/>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2263455" y="6037499"/>
            <a:ext cx="2650539" cy="586800"/>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02"/>
        <p:cNvGrpSpPr/>
        <p:nvPr/>
      </p:nvGrpSpPr>
      <p:grpSpPr>
        <a:xfrm>
          <a:off x="0" y="0"/>
          <a:ext cx="0" cy="0"/>
          <a:chOff x="0" y="0"/>
          <a:chExt cx="0" cy="0"/>
        </a:xfrm>
      </p:grpSpPr>
      <p:sp>
        <p:nvSpPr>
          <p:cNvPr id="103" name="Google Shape;103;p69"/>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4" name="Google Shape;104;p69"/>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05" name="Google Shape;105;p69"/>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6" name="Google Shape;106;p69"/>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107" name="Google Shape;107;p69"/>
          <p:cNvCxnSpPr/>
          <p:nvPr/>
        </p:nvCxnSpPr>
        <p:spPr>
          <a:xfrm rot="10800000">
            <a:off x="1120777" y="2945994"/>
            <a:ext cx="5231150" cy="0"/>
          </a:xfrm>
          <a:prstGeom prst="straightConnector1">
            <a:avLst/>
          </a:prstGeom>
          <a:noFill/>
          <a:ln w="15875" cap="flat" cmpd="sng">
            <a:solidFill>
              <a:srgbClr val="F39200"/>
            </a:solidFill>
            <a:prstDash val="solid"/>
            <a:miter lim="800000"/>
            <a:headEnd type="none" w="sm" len="sm"/>
            <a:tailEnd type="none" w="sm" len="sm"/>
          </a:ln>
        </p:spPr>
      </p:cxnSp>
      <p:pic>
        <p:nvPicPr>
          <p:cNvPr id="108" name="Google Shape;108;p6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109" name="Google Shape;109;p69"/>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110" name="Google Shape;110;p69"/>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111" name="Google Shape;111;p69"/>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pic>
        <p:nvPicPr>
          <p:cNvPr id="112" name="Google Shape;112;p69"/>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pic>
        <p:nvPicPr>
          <p:cNvPr id="113" name="Google Shape;113;p69"/>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2263455" y="6037499"/>
            <a:ext cx="2650539" cy="58680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14"/>
        <p:cNvGrpSpPr/>
        <p:nvPr/>
      </p:nvGrpSpPr>
      <p:grpSpPr>
        <a:xfrm>
          <a:off x="0" y="0"/>
          <a:ext cx="0" cy="0"/>
          <a:chOff x="0" y="0"/>
          <a:chExt cx="0" cy="0"/>
        </a:xfrm>
      </p:grpSpPr>
      <p:sp>
        <p:nvSpPr>
          <p:cNvPr id="115" name="Google Shape;115;p70"/>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6" name="Google Shape;116;p70"/>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17" name="Google Shape;117;p70"/>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8" name="Google Shape;118;p70"/>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119" name="Google Shape;119;p70"/>
          <p:cNvCxnSpPr/>
          <p:nvPr/>
        </p:nvCxnSpPr>
        <p:spPr>
          <a:xfrm rot="10800000">
            <a:off x="1120777" y="2945994"/>
            <a:ext cx="5231150" cy="0"/>
          </a:xfrm>
          <a:prstGeom prst="straightConnector1">
            <a:avLst/>
          </a:prstGeom>
          <a:noFill/>
          <a:ln w="15875" cap="flat" cmpd="sng">
            <a:solidFill>
              <a:srgbClr val="D12477"/>
            </a:solidFill>
            <a:prstDash val="solid"/>
            <a:miter lim="800000"/>
            <a:headEnd type="none" w="sm" len="sm"/>
            <a:tailEnd type="none" w="sm" len="sm"/>
          </a:ln>
        </p:spPr>
      </p:cxnSp>
      <p:pic>
        <p:nvPicPr>
          <p:cNvPr id="120" name="Google Shape;120;p7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121" name="Google Shape;121;p70"/>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122" name="Google Shape;122;p70"/>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123" name="Google Shape;123;p70"/>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pic>
        <p:nvPicPr>
          <p:cNvPr id="124" name="Google Shape;124;p70"/>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pic>
        <p:nvPicPr>
          <p:cNvPr id="125" name="Google Shape;125;p70"/>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2263455" y="6037499"/>
            <a:ext cx="2650539" cy="5868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26"/>
        <p:cNvGrpSpPr/>
        <p:nvPr/>
      </p:nvGrpSpPr>
      <p:grpSpPr>
        <a:xfrm>
          <a:off x="0" y="0"/>
          <a:ext cx="0" cy="0"/>
          <a:chOff x="0" y="0"/>
          <a:chExt cx="0" cy="0"/>
        </a:xfrm>
      </p:grpSpPr>
      <p:sp>
        <p:nvSpPr>
          <p:cNvPr id="127" name="Google Shape;127;p71"/>
          <p:cNvSpPr txBox="1">
            <a:spLocks noGrp="1"/>
          </p:cNvSpPr>
          <p:nvPr>
            <p:ph type="body" idx="1"/>
          </p:nvPr>
        </p:nvSpPr>
        <p:spPr>
          <a:xfrm>
            <a:off x="1120777" y="433106"/>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28" name="Google Shape;128;p71"/>
          <p:cNvSpPr txBox="1">
            <a:spLocks noGrp="1"/>
          </p:cNvSpPr>
          <p:nvPr>
            <p:ph type="body" idx="2"/>
          </p:nvPr>
        </p:nvSpPr>
        <p:spPr>
          <a:xfrm>
            <a:off x="1120777" y="1183689"/>
            <a:ext cx="8818738" cy="3817814"/>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9" name="Google Shape;129;p71"/>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130" name="Google Shape;130;p71"/>
          <p:cNvCxnSpPr/>
          <p:nvPr/>
        </p:nvCxnSpPr>
        <p:spPr>
          <a:xfrm rot="10800000">
            <a:off x="1120777" y="930582"/>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131" name="Google Shape;131;p71"/>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0359311" y="6190971"/>
            <a:ext cx="1698957" cy="651223"/>
          </a:xfrm>
          <a:prstGeom prst="rect">
            <a:avLst/>
          </a:prstGeom>
          <a:noFill/>
          <a:ln>
            <a:noFill/>
          </a:ln>
        </p:spPr>
      </p:pic>
      <p:pic>
        <p:nvPicPr>
          <p:cNvPr id="132" name="Google Shape;132;p71"/>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08377" y="6223183"/>
            <a:ext cx="2650539" cy="5868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33"/>
        <p:cNvGrpSpPr/>
        <p:nvPr/>
      </p:nvGrpSpPr>
      <p:grpSpPr>
        <a:xfrm>
          <a:off x="0" y="0"/>
          <a:ext cx="0" cy="0"/>
          <a:chOff x="0" y="0"/>
          <a:chExt cx="0" cy="0"/>
        </a:xfrm>
      </p:grpSpPr>
      <p:cxnSp>
        <p:nvCxnSpPr>
          <p:cNvPr id="134" name="Google Shape;134;p72"/>
          <p:cNvCxnSpPr/>
          <p:nvPr/>
        </p:nvCxnSpPr>
        <p:spPr>
          <a:xfrm rot="10800000">
            <a:off x="1120777" y="911921"/>
            <a:ext cx="5231150" cy="0"/>
          </a:xfrm>
          <a:prstGeom prst="straightConnector1">
            <a:avLst/>
          </a:prstGeom>
          <a:noFill/>
          <a:ln w="15875" cap="flat" cmpd="sng">
            <a:solidFill>
              <a:srgbClr val="D12477"/>
            </a:solidFill>
            <a:prstDash val="solid"/>
            <a:miter lim="800000"/>
            <a:headEnd type="none" w="sm" len="sm"/>
            <a:tailEnd type="none" w="sm" len="sm"/>
          </a:ln>
        </p:spPr>
      </p:cxnSp>
      <p:sp>
        <p:nvSpPr>
          <p:cNvPr id="135" name="Google Shape;135;p72"/>
          <p:cNvSpPr txBox="1">
            <a:spLocks noGrp="1"/>
          </p:cNvSpPr>
          <p:nvPr>
            <p:ph type="body" idx="1"/>
          </p:nvPr>
        </p:nvSpPr>
        <p:spPr>
          <a:xfrm>
            <a:off x="1120777" y="417327"/>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36" name="Google Shape;136;p72"/>
          <p:cNvSpPr txBox="1">
            <a:spLocks noGrp="1"/>
          </p:cNvSpPr>
          <p:nvPr>
            <p:ph type="body" idx="2"/>
          </p:nvPr>
        </p:nvSpPr>
        <p:spPr>
          <a:xfrm>
            <a:off x="1120777" y="1179730"/>
            <a:ext cx="8818738" cy="378171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37" name="Google Shape;137;p72"/>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38" name="Google Shape;138;p7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0359311" y="6190971"/>
            <a:ext cx="1698957" cy="651223"/>
          </a:xfrm>
          <a:prstGeom prst="rect">
            <a:avLst/>
          </a:prstGeom>
          <a:noFill/>
          <a:ln>
            <a:noFill/>
          </a:ln>
        </p:spPr>
      </p:pic>
      <p:pic>
        <p:nvPicPr>
          <p:cNvPr id="139" name="Google Shape;139;p72"/>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08377" y="6223183"/>
            <a:ext cx="2650539" cy="5868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40"/>
        <p:cNvGrpSpPr/>
        <p:nvPr/>
      </p:nvGrpSpPr>
      <p:grpSpPr>
        <a:xfrm>
          <a:off x="0" y="0"/>
          <a:ext cx="0" cy="0"/>
          <a:chOff x="0" y="0"/>
          <a:chExt cx="0" cy="0"/>
        </a:xfrm>
      </p:grpSpPr>
      <p:pic>
        <p:nvPicPr>
          <p:cNvPr id="141" name="Google Shape;141;p73"/>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5529883" y="5916987"/>
            <a:ext cx="1698957" cy="651223"/>
          </a:xfrm>
          <a:prstGeom prst="rect">
            <a:avLst/>
          </a:prstGeom>
          <a:noFill/>
          <a:ln>
            <a:noFill/>
          </a:ln>
        </p:spPr>
      </p:pic>
      <p:sp>
        <p:nvSpPr>
          <p:cNvPr id="142" name="Google Shape;142;p73"/>
          <p:cNvSpPr txBox="1">
            <a:spLocks noGrp="1"/>
          </p:cNvSpPr>
          <p:nvPr>
            <p:ph type="title"/>
          </p:nvPr>
        </p:nvSpPr>
        <p:spPr>
          <a:xfrm>
            <a:off x="838200" y="910533"/>
            <a:ext cx="62484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3" name="Google Shape;143;p73"/>
          <p:cNvSpPr txBox="1">
            <a:spLocks noGrp="1"/>
          </p:cNvSpPr>
          <p:nvPr>
            <p:ph type="body" idx="1"/>
          </p:nvPr>
        </p:nvSpPr>
        <p:spPr>
          <a:xfrm>
            <a:off x="838200" y="2371032"/>
            <a:ext cx="6248400" cy="3152502"/>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44" name="Google Shape;144;p73"/>
          <p:cNvSpPr>
            <a:spLocks noGrp="1"/>
          </p:cNvSpPr>
          <p:nvPr>
            <p:ph type="pic" idx="2"/>
          </p:nvPr>
        </p:nvSpPr>
        <p:spPr>
          <a:xfrm>
            <a:off x="7429500" y="1"/>
            <a:ext cx="4762500" cy="6705599"/>
          </a:xfrm>
          <a:prstGeom prst="rect">
            <a:avLst/>
          </a:prstGeom>
          <a:solidFill>
            <a:srgbClr val="D3EEEF"/>
          </a:solidFill>
          <a:ln>
            <a:noFill/>
          </a:ln>
        </p:spPr>
      </p:sp>
      <p:pic>
        <p:nvPicPr>
          <p:cNvPr id="145" name="Google Shape;145;p73"/>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11760" y="6526662"/>
            <a:ext cx="12405360" cy="507896"/>
          </a:xfrm>
          <a:prstGeom prst="rect">
            <a:avLst/>
          </a:prstGeom>
          <a:noFill/>
          <a:ln>
            <a:noFill/>
          </a:ln>
        </p:spPr>
      </p:pic>
      <p:pic>
        <p:nvPicPr>
          <p:cNvPr id="146" name="Google Shape;146;p73"/>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46624" y="6019778"/>
            <a:ext cx="2342197" cy="518536"/>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47"/>
        <p:cNvGrpSpPr/>
        <p:nvPr/>
      </p:nvGrpSpPr>
      <p:grpSpPr>
        <a:xfrm>
          <a:off x="0" y="0"/>
          <a:ext cx="0" cy="0"/>
          <a:chOff x="0" y="0"/>
          <a:chExt cx="0" cy="0"/>
        </a:xfrm>
      </p:grpSpPr>
      <p:sp>
        <p:nvSpPr>
          <p:cNvPr id="148" name="Google Shape;148;p74"/>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49" name="Google Shape;149;p7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150" name="Google Shape;150;p74"/>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151" name="Google Shape;151;p74"/>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152" name="Google Shape;152;p74"/>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sp>
        <p:nvSpPr>
          <p:cNvPr id="153" name="Google Shape;153;p74"/>
          <p:cNvSpPr txBox="1">
            <a:spLocks noGrp="1"/>
          </p:cNvSpPr>
          <p:nvPr>
            <p:ph type="body" idx="1"/>
          </p:nvPr>
        </p:nvSpPr>
        <p:spPr>
          <a:xfrm>
            <a:off x="838200" y="873761"/>
            <a:ext cx="5847080" cy="40131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1800"/>
              <a:buNone/>
              <a:defRPr sz="1800">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1600"/>
              <a:buNone/>
              <a:defRPr sz="1600">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54" name="Google Shape;154;p74"/>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pic>
        <p:nvPicPr>
          <p:cNvPr id="155" name="Google Shape;155;p74"/>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2263455" y="6037499"/>
            <a:ext cx="2650539" cy="5868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Kuvatekstillinen sisältö" type="objTx">
  <p:cSld name="OBJECT_WITH_CAPTION_TEXT">
    <p:spTree>
      <p:nvGrpSpPr>
        <p:cNvPr id="1" name="Shape 156"/>
        <p:cNvGrpSpPr/>
        <p:nvPr/>
      </p:nvGrpSpPr>
      <p:grpSpPr>
        <a:xfrm>
          <a:off x="0" y="0"/>
          <a:ext cx="0" cy="0"/>
          <a:chOff x="0" y="0"/>
          <a:chExt cx="0" cy="0"/>
        </a:xfrm>
      </p:grpSpPr>
      <p:sp>
        <p:nvSpPr>
          <p:cNvPr id="157" name="Google Shape;157;p7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8" name="Google Shape;158;p7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159" name="Google Shape;159;p7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60" name="Google Shape;160;p7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61" name="Google Shape;161;p7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62" name="Google Shape;162;p7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Vain otsikko" type="titleOnly">
  <p:cSld name="TITLE_ONLY">
    <p:spTree>
      <p:nvGrpSpPr>
        <p:cNvPr id="1" name="Shape 163"/>
        <p:cNvGrpSpPr/>
        <p:nvPr/>
      </p:nvGrpSpPr>
      <p:grpSpPr>
        <a:xfrm>
          <a:off x="0" y="0"/>
          <a:ext cx="0" cy="0"/>
          <a:chOff x="0" y="0"/>
          <a:chExt cx="0" cy="0"/>
        </a:xfrm>
      </p:grpSpPr>
      <p:sp>
        <p:nvSpPr>
          <p:cNvPr id="164" name="Google Shape;164;p7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Font typeface="Arial"/>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5" name="Google Shape;165;p7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66" name="Google Shape;166;p7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67" name="Google Shape;167;p7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5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4400"/>
              <a:buFont typeface="Arial"/>
              <a:buNone/>
              <a:defRPr sz="44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53"/>
          <p:cNvSpPr txBox="1">
            <a:spLocks noGrp="1"/>
          </p:cNvSpPr>
          <p:nvPr>
            <p:ph type="body" idx="1"/>
          </p:nvPr>
        </p:nvSpPr>
        <p:spPr>
          <a:xfrm>
            <a:off x="838200" y="1825625"/>
            <a:ext cx="10515600" cy="1844608"/>
          </a:xfrm>
          <a:prstGeom prst="rect">
            <a:avLst/>
          </a:prstGeom>
          <a:noFill/>
          <a:ln>
            <a:noFill/>
          </a:ln>
        </p:spPr>
        <p:txBody>
          <a:bodyPr spcFirstLastPara="1" wrap="square" lIns="91425" tIns="45700" rIns="91425" bIns="45700" anchor="t" anchorCtr="0">
            <a:spAutoFit/>
          </a:bodyPr>
          <a:lstStyle>
            <a:lvl1pPr marL="457200" marR="0" lvl="0" indent="-406400" algn="l" rtl="0">
              <a:lnSpc>
                <a:spcPct val="90000"/>
              </a:lnSpc>
              <a:spcBef>
                <a:spcPts val="1000"/>
              </a:spcBef>
              <a:spcAft>
                <a:spcPts val="0"/>
              </a:spcAft>
              <a:buClr>
                <a:srgbClr val="161249"/>
              </a:buClr>
              <a:buSzPts val="2800"/>
              <a:buFont typeface="Arial"/>
              <a:buChar char="•"/>
              <a:defRPr sz="2800" b="0" i="0" u="none" strike="noStrike" cap="none">
                <a:solidFill>
                  <a:srgbClr val="161249"/>
                </a:solidFill>
                <a:latin typeface="Arial"/>
                <a:ea typeface="Arial"/>
                <a:cs typeface="Arial"/>
                <a:sym typeface="Arial"/>
              </a:defRPr>
            </a:lvl1pPr>
            <a:lvl2pPr marL="914400" marR="0" lvl="1" indent="-381000" algn="l" rtl="0">
              <a:lnSpc>
                <a:spcPct val="90000"/>
              </a:lnSpc>
              <a:spcBef>
                <a:spcPts val="500"/>
              </a:spcBef>
              <a:spcAft>
                <a:spcPts val="0"/>
              </a:spcAft>
              <a:buClr>
                <a:srgbClr val="161249"/>
              </a:buClr>
              <a:buSzPts val="2400"/>
              <a:buFont typeface="Arial"/>
              <a:buChar char="•"/>
              <a:defRPr sz="2400" b="0" i="0" u="none" strike="noStrike" cap="none">
                <a:solidFill>
                  <a:srgbClr val="161249"/>
                </a:solidFill>
                <a:latin typeface="Arial"/>
                <a:ea typeface="Arial"/>
                <a:cs typeface="Arial"/>
                <a:sym typeface="Arial"/>
              </a:defRPr>
            </a:lvl2pPr>
            <a:lvl3pPr marL="1371600" marR="0" lvl="2" indent="-355600" algn="l" rtl="0">
              <a:lnSpc>
                <a:spcPct val="90000"/>
              </a:lnSpc>
              <a:spcBef>
                <a:spcPts val="500"/>
              </a:spcBef>
              <a:spcAft>
                <a:spcPts val="0"/>
              </a:spcAft>
              <a:buClr>
                <a:srgbClr val="161249"/>
              </a:buClr>
              <a:buSzPts val="2000"/>
              <a:buFont typeface="Arial"/>
              <a:buChar char="•"/>
              <a:defRPr sz="2000" b="0" i="0" u="none" strike="noStrike" cap="none">
                <a:solidFill>
                  <a:srgbClr val="161249"/>
                </a:solidFill>
                <a:latin typeface="Arial"/>
                <a:ea typeface="Arial"/>
                <a:cs typeface="Arial"/>
                <a:sym typeface="Arial"/>
              </a:defRPr>
            </a:lvl3pPr>
            <a:lvl4pPr marL="1828800" marR="0" lvl="3"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4pPr>
            <a:lvl5pPr marL="2286000" marR="0" lvl="4"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50" r:id="rId1"/>
    <p:sldLayoutId id="2147483652" r:id="rId2"/>
    <p:sldLayoutId id="2147483655" r:id="rId3"/>
    <p:sldLayoutId id="2147483660" r:id="rId4"/>
    <p:sldLayoutId id="2147483661" r:id="rId5"/>
    <p:sldLayoutId id="2147483662" r:id="rId6"/>
    <p:sldLayoutId id="2147483663" r:id="rId7"/>
    <p:sldLayoutId id="2147483664" r:id="rId8"/>
    <p:sldLayoutId id="2147483665" r:id="rId9"/>
    <p:sldLayoutId id="2147483666" r:id="rId10"/>
    <p:sldLayoutId id="2147483667" r:id="rId11"/>
    <p:sldLayoutId id="2147483668" r:id="rId12"/>
    <p:sldLayoutId id="2147483669"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16.png"/></Relationships>
</file>

<file path=ppt/slides/_rels/slide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3.jp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41"/>
        <p:cNvGrpSpPr/>
        <p:nvPr/>
      </p:nvGrpSpPr>
      <p:grpSpPr>
        <a:xfrm>
          <a:off x="0" y="0"/>
          <a:ext cx="0" cy="0"/>
          <a:chOff x="0" y="0"/>
          <a:chExt cx="0" cy="0"/>
        </a:xfrm>
      </p:grpSpPr>
      <p:pic>
        <p:nvPicPr>
          <p:cNvPr id="1042" name="Google Shape;1042;p46" descr="Linkedin - Free social media icons"/>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747234" y="1105176"/>
            <a:ext cx="1446661" cy="1446661"/>
          </a:xfrm>
          <a:prstGeom prst="rect">
            <a:avLst/>
          </a:prstGeom>
          <a:noFill/>
          <a:ln>
            <a:noFill/>
          </a:ln>
        </p:spPr>
      </p:pic>
      <p:sp>
        <p:nvSpPr>
          <p:cNvPr id="1043" name="Google Shape;1043;p46"/>
          <p:cNvSpPr txBox="1"/>
          <p:nvPr/>
        </p:nvSpPr>
        <p:spPr>
          <a:xfrm>
            <a:off x="800049" y="2551837"/>
            <a:ext cx="3356550" cy="2585283"/>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fi-FI" sz="5400" b="1" i="0" u="none" strike="noStrike" cap="none">
                <a:solidFill>
                  <a:srgbClr val="161249"/>
                </a:solidFill>
                <a:latin typeface="Arial"/>
                <a:ea typeface="Arial"/>
                <a:cs typeface="Arial"/>
                <a:sym typeface="Arial"/>
              </a:rPr>
              <a:t>LinkedIn</a:t>
            </a: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5400"/>
              <a:buFont typeface="Arial"/>
              <a:buNone/>
            </a:pPr>
            <a:r>
              <a:rPr lang="fi-FI" sz="5400" b="1" i="0" u="none" strike="noStrike" cap="none">
                <a:solidFill>
                  <a:srgbClr val="161249"/>
                </a:solidFill>
                <a:latin typeface="Arial"/>
                <a:ea typeface="Arial"/>
                <a:cs typeface="Arial"/>
                <a:sym typeface="Arial"/>
              </a:rPr>
              <a:t>Syöte (=Feed)</a:t>
            </a:r>
            <a:endParaRPr sz="1400" b="0" i="0" u="none" strike="noStrike" cap="none">
              <a:solidFill>
                <a:srgbClr val="161249"/>
              </a:solidFill>
              <a:latin typeface="Arial"/>
              <a:ea typeface="Arial"/>
              <a:cs typeface="Arial"/>
              <a:sym typeface="Arial"/>
            </a:endParaRPr>
          </a:p>
        </p:txBody>
      </p:sp>
      <p:pic>
        <p:nvPicPr>
          <p:cNvPr id="1044" name="Google Shape;1044;p46" descr="Afbeelding met tekst&#10;&#10;Automatisch gegenereerde beschrijving"/>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103784" y="1622364"/>
            <a:ext cx="5135040" cy="4683807"/>
          </a:xfrm>
          <a:prstGeom prst="rect">
            <a:avLst/>
          </a:prstGeom>
          <a:noFill/>
          <a:ln>
            <a:noFill/>
          </a:ln>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49"/>
        <p:cNvGrpSpPr/>
        <p:nvPr/>
      </p:nvGrpSpPr>
      <p:grpSpPr>
        <a:xfrm>
          <a:off x="0" y="0"/>
          <a:ext cx="0" cy="0"/>
          <a:chOff x="0" y="0"/>
          <a:chExt cx="0" cy="0"/>
        </a:xfrm>
      </p:grpSpPr>
      <p:pic>
        <p:nvPicPr>
          <p:cNvPr id="1050" name="Google Shape;1050;p47" descr="Linkedin - Free social media icons"/>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747234" y="1105176"/>
            <a:ext cx="1446661" cy="1446661"/>
          </a:xfrm>
          <a:prstGeom prst="rect">
            <a:avLst/>
          </a:prstGeom>
          <a:noFill/>
          <a:ln>
            <a:noFill/>
          </a:ln>
        </p:spPr>
      </p:pic>
      <p:sp>
        <p:nvSpPr>
          <p:cNvPr id="1051" name="Google Shape;1051;p47"/>
          <p:cNvSpPr txBox="1"/>
          <p:nvPr/>
        </p:nvSpPr>
        <p:spPr>
          <a:xfrm>
            <a:off x="800049" y="2551837"/>
            <a:ext cx="3356550" cy="175432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fi-FI" sz="5400" b="1" i="0" u="none" strike="noStrike" cap="none">
                <a:solidFill>
                  <a:srgbClr val="161249"/>
                </a:solidFill>
                <a:latin typeface="Arial"/>
                <a:ea typeface="Arial"/>
                <a:cs typeface="Arial"/>
                <a:sym typeface="Arial"/>
              </a:rPr>
              <a:t>LinkedIn</a:t>
            </a: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5400"/>
              <a:buFont typeface="Arial"/>
              <a:buNone/>
            </a:pPr>
            <a:r>
              <a:rPr lang="fi-FI" sz="5400" b="1" i="0" u="none" strike="noStrike" cap="none">
                <a:solidFill>
                  <a:srgbClr val="161249"/>
                </a:solidFill>
                <a:latin typeface="Arial"/>
                <a:ea typeface="Arial"/>
                <a:cs typeface="Arial"/>
                <a:sym typeface="Arial"/>
              </a:rPr>
              <a:t>Stories</a:t>
            </a:r>
            <a:endParaRPr sz="5400" b="1" i="0" u="none" strike="noStrike" cap="none">
              <a:solidFill>
                <a:srgbClr val="161249"/>
              </a:solidFill>
              <a:latin typeface="Arial"/>
              <a:ea typeface="Arial"/>
              <a:cs typeface="Arial"/>
              <a:sym typeface="Arial"/>
            </a:endParaRPr>
          </a:p>
        </p:txBody>
      </p:sp>
      <p:sp>
        <p:nvSpPr>
          <p:cNvPr id="1052" name="Google Shape;1052;p47"/>
          <p:cNvSpPr txBox="1"/>
          <p:nvPr/>
        </p:nvSpPr>
        <p:spPr>
          <a:xfrm>
            <a:off x="4705760" y="3321996"/>
            <a:ext cx="7486240" cy="2062063"/>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fi-FI" sz="2400" b="1" i="0" u="none" strike="noStrike" cap="none">
                <a:solidFill>
                  <a:srgbClr val="161249"/>
                </a:solidFill>
                <a:latin typeface="Arial"/>
                <a:ea typeface="Arial"/>
                <a:cs typeface="Arial"/>
                <a:sym typeface="Arial"/>
              </a:rPr>
              <a:t>LinkedIn tunnistaa kolme pääasiallista etua LinkedIn Stories’ssa:</a:t>
            </a:r>
            <a:endParaRPr sz="2400" b="1"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endParaRPr sz="2000" b="0" i="0" u="none" strike="noStrike" cap="none">
              <a:solidFill>
                <a:srgbClr val="161249"/>
              </a:solidFill>
              <a:latin typeface="Arial"/>
              <a:ea typeface="Arial"/>
              <a:cs typeface="Arial"/>
              <a:sym typeface="Arial"/>
            </a:endParaRPr>
          </a:p>
          <a:p>
            <a:pPr marL="285750" marR="0" lvl="0" indent="-285750" algn="l" rtl="0">
              <a:spcBef>
                <a:spcPts val="0"/>
              </a:spcBef>
              <a:spcAft>
                <a:spcPts val="0"/>
              </a:spcAft>
              <a:buClr>
                <a:srgbClr val="F39200"/>
              </a:buClr>
              <a:buSzPts val="3000"/>
              <a:buFont typeface="Arial"/>
              <a:buChar char="•"/>
            </a:pPr>
            <a:r>
              <a:rPr lang="fi-FI" sz="2000" b="0" i="0" u="none" strike="noStrike" cap="none">
                <a:solidFill>
                  <a:srgbClr val="161249"/>
                </a:solidFill>
                <a:latin typeface="Arial"/>
                <a:ea typeface="Arial"/>
                <a:cs typeface="Arial"/>
                <a:sym typeface="Arial"/>
              </a:rPr>
              <a:t>Voit korostaa asiantuntijuuttasi inhimillisesti</a:t>
            </a:r>
            <a:endParaRPr sz="20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3000"/>
              <a:buFont typeface="Arial"/>
              <a:buChar char="•"/>
            </a:pPr>
            <a:r>
              <a:rPr lang="fi-FI" sz="2000" b="0" i="0" u="none" strike="noStrike" cap="none">
                <a:solidFill>
                  <a:srgbClr val="161249"/>
                </a:solidFill>
                <a:latin typeface="Arial"/>
                <a:ea typeface="Arial"/>
                <a:cs typeface="Arial"/>
                <a:sym typeface="Arial"/>
              </a:rPr>
              <a:t>Voit jakaa päivittäisiä kuulumisiasi luovasti ja epämuodollisesti</a:t>
            </a:r>
            <a:endParaRPr sz="20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3000"/>
              <a:buFont typeface="Arial"/>
              <a:buChar char="•"/>
            </a:pPr>
            <a:r>
              <a:rPr lang="fi-FI" sz="2000" b="0" i="0" u="none" strike="noStrike" cap="none">
                <a:solidFill>
                  <a:srgbClr val="161249"/>
                </a:solidFill>
                <a:latin typeface="Arial"/>
                <a:ea typeface="Arial"/>
                <a:cs typeface="Arial"/>
                <a:sym typeface="Arial"/>
              </a:rPr>
              <a:t>Voit kasvattaa yhteisöäsi aktiivisesti jakamalla sisältöjäsi.</a:t>
            </a:r>
            <a:endParaRPr sz="2000" b="0" i="0" u="none" strike="noStrike" cap="none">
              <a:solidFill>
                <a:srgbClr val="161249"/>
              </a:solidFill>
              <a:latin typeface="Arial"/>
              <a:ea typeface="Arial"/>
              <a:cs typeface="Arial"/>
              <a:sym typeface="Arial"/>
            </a:endParaRPr>
          </a:p>
        </p:txBody>
      </p:sp>
      <p:pic>
        <p:nvPicPr>
          <p:cNvPr id="1053" name="Google Shape;1053;p47"/>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189997" y="692726"/>
            <a:ext cx="5744626" cy="2401357"/>
          </a:xfrm>
          <a:prstGeom prst="rect">
            <a:avLst/>
          </a:prstGeom>
          <a:noFill/>
          <a:ln>
            <a:noFill/>
          </a:ln>
          <a:effec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58"/>
        <p:cNvGrpSpPr/>
        <p:nvPr/>
      </p:nvGrpSpPr>
      <p:grpSpPr>
        <a:xfrm>
          <a:off x="0" y="0"/>
          <a:ext cx="0" cy="0"/>
          <a:chOff x="0" y="0"/>
          <a:chExt cx="0" cy="0"/>
        </a:xfrm>
      </p:grpSpPr>
      <p:pic>
        <p:nvPicPr>
          <p:cNvPr id="1059" name="Google Shape;1059;p48" descr="Snapchat Logo, symbol, meaning, history, PNG, brand"/>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085710" y="1105176"/>
            <a:ext cx="2785227" cy="1569012"/>
          </a:xfrm>
          <a:prstGeom prst="rect">
            <a:avLst/>
          </a:prstGeom>
          <a:noFill/>
          <a:ln>
            <a:noFill/>
          </a:ln>
        </p:spPr>
      </p:pic>
      <p:sp>
        <p:nvSpPr>
          <p:cNvPr id="1060" name="Google Shape;1060;p48"/>
          <p:cNvSpPr txBox="1"/>
          <p:nvPr/>
        </p:nvSpPr>
        <p:spPr>
          <a:xfrm>
            <a:off x="800048" y="2674188"/>
            <a:ext cx="3356550" cy="92333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fi-FI" sz="5400" b="1" i="0" u="none" strike="noStrike" cap="none">
                <a:solidFill>
                  <a:srgbClr val="161249"/>
                </a:solidFill>
                <a:latin typeface="Arial"/>
                <a:ea typeface="Arial"/>
                <a:cs typeface="Arial"/>
                <a:sym typeface="Arial"/>
              </a:rPr>
              <a:t>Snapchat</a:t>
            </a:r>
            <a:endParaRPr sz="1400" b="0" i="0" u="none" strike="noStrike" cap="none">
              <a:solidFill>
                <a:srgbClr val="161249"/>
              </a:solidFill>
              <a:latin typeface="Arial"/>
              <a:ea typeface="Arial"/>
              <a:cs typeface="Arial"/>
              <a:sym typeface="Arial"/>
            </a:endParaRPr>
          </a:p>
        </p:txBody>
      </p:sp>
      <p:pic>
        <p:nvPicPr>
          <p:cNvPr id="1061" name="Google Shape;1061;p48" descr="How to Use Snapchat: A Beginner's Guide - ShareThis"/>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124518" y="1788028"/>
            <a:ext cx="5981772" cy="3430172"/>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66"/>
        <p:cNvGrpSpPr/>
        <p:nvPr/>
      </p:nvGrpSpPr>
      <p:grpSpPr>
        <a:xfrm>
          <a:off x="0" y="0"/>
          <a:ext cx="0" cy="0"/>
          <a:chOff x="0" y="0"/>
          <a:chExt cx="0" cy="0"/>
        </a:xfrm>
      </p:grpSpPr>
      <p:pic>
        <p:nvPicPr>
          <p:cNvPr id="1067" name="Google Shape;1067;p4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400135" y="1505527"/>
            <a:ext cx="5706448" cy="4230642"/>
          </a:xfrm>
          <a:prstGeom prst="rect">
            <a:avLst/>
          </a:prstGeom>
          <a:noFill/>
          <a:ln>
            <a:noFill/>
          </a:ln>
          <a:effectLst/>
        </p:spPr>
      </p:pic>
      <p:pic>
        <p:nvPicPr>
          <p:cNvPr id="1068" name="Google Shape;1068;p49" descr="THE NEW TIKTOK LOGO PNG FOR 2023"/>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757212" y="1265901"/>
            <a:ext cx="1227527" cy="1382407"/>
          </a:xfrm>
          <a:prstGeom prst="rect">
            <a:avLst/>
          </a:prstGeom>
          <a:noFill/>
          <a:ln>
            <a:noFill/>
          </a:ln>
        </p:spPr>
      </p:pic>
      <p:sp>
        <p:nvSpPr>
          <p:cNvPr id="1069" name="Google Shape;1069;p49"/>
          <p:cNvSpPr txBox="1"/>
          <p:nvPr/>
        </p:nvSpPr>
        <p:spPr>
          <a:xfrm>
            <a:off x="955325" y="2648308"/>
            <a:ext cx="3356550" cy="92333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fi-FI" sz="5400" b="1" i="0" u="none" strike="noStrike" cap="none">
                <a:solidFill>
                  <a:srgbClr val="161249"/>
                </a:solidFill>
                <a:latin typeface="Arial"/>
                <a:ea typeface="Arial"/>
                <a:cs typeface="Arial"/>
                <a:sym typeface="Arial"/>
              </a:rPr>
              <a:t>TikTok</a:t>
            </a:r>
            <a:endParaRPr sz="5400" b="1" i="0" u="none" strike="noStrike" cap="none">
              <a:solidFill>
                <a:srgbClr val="161249"/>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74"/>
        <p:cNvGrpSpPr/>
        <p:nvPr/>
      </p:nvGrpSpPr>
      <p:grpSpPr>
        <a:xfrm>
          <a:off x="0" y="0"/>
          <a:ext cx="0" cy="0"/>
          <a:chOff x="0" y="0"/>
          <a:chExt cx="0" cy="0"/>
        </a:xfrm>
      </p:grpSpPr>
      <p:pic>
        <p:nvPicPr>
          <p:cNvPr id="1075" name="Google Shape;1075;p50" descr="THE NEW TIKTOK LOGO PNG FOR 2023"/>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757212" y="1265901"/>
            <a:ext cx="1227527" cy="1382407"/>
          </a:xfrm>
          <a:prstGeom prst="rect">
            <a:avLst/>
          </a:prstGeom>
          <a:noFill/>
          <a:ln>
            <a:noFill/>
          </a:ln>
        </p:spPr>
      </p:pic>
      <p:sp>
        <p:nvSpPr>
          <p:cNvPr id="1076" name="Google Shape;1076;p50"/>
          <p:cNvSpPr txBox="1"/>
          <p:nvPr/>
        </p:nvSpPr>
        <p:spPr>
          <a:xfrm>
            <a:off x="955325" y="2648308"/>
            <a:ext cx="3356550" cy="92333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fi-FI" sz="5400" b="1" i="0" u="none" strike="noStrike" cap="none">
                <a:solidFill>
                  <a:srgbClr val="161249"/>
                </a:solidFill>
                <a:latin typeface="Arial"/>
                <a:ea typeface="Arial"/>
                <a:cs typeface="Arial"/>
                <a:sym typeface="Arial"/>
              </a:rPr>
              <a:t>TikTok</a:t>
            </a:r>
            <a:endParaRPr sz="5400" b="1" i="0" u="none" strike="noStrike" cap="none">
              <a:solidFill>
                <a:srgbClr val="161249"/>
              </a:solidFill>
              <a:latin typeface="Arial"/>
              <a:ea typeface="Arial"/>
              <a:cs typeface="Arial"/>
              <a:sym typeface="Arial"/>
            </a:endParaRPr>
          </a:p>
        </p:txBody>
      </p:sp>
      <p:pic>
        <p:nvPicPr>
          <p:cNvPr id="1077" name="Google Shape;1077;p50"/>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4311875" y="1442492"/>
            <a:ext cx="5293943" cy="4337206"/>
          </a:xfrm>
          <a:prstGeom prst="rect">
            <a:avLst/>
          </a:prstGeom>
          <a:noFill/>
          <a:ln>
            <a:noFill/>
          </a:ln>
          <a:effectLst/>
        </p:spPr>
      </p:pic>
      <p:sp>
        <p:nvSpPr>
          <p:cNvPr id="1078" name="Google Shape;1078;p50"/>
          <p:cNvSpPr txBox="1"/>
          <p:nvPr/>
        </p:nvSpPr>
        <p:spPr>
          <a:xfrm>
            <a:off x="4240157" y="5779698"/>
            <a:ext cx="5624400" cy="6465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1800" b="0" i="0" u="none" strike="noStrike" cap="none">
                <a:solidFill>
                  <a:srgbClr val="161249"/>
                </a:solidFill>
                <a:latin typeface="Arial"/>
                <a:ea typeface="Arial"/>
                <a:cs typeface="Arial"/>
                <a:sym typeface="Arial"/>
              </a:rPr>
              <a:t>Live shopping experience Walmart </a:t>
            </a: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fi-FI" sz="1800" b="0" i="0" u="none" strike="noStrike" cap="none">
                <a:solidFill>
                  <a:srgbClr val="161249"/>
                </a:solidFill>
                <a:latin typeface="Arial"/>
                <a:ea typeface="Arial"/>
                <a:cs typeface="Arial"/>
                <a:sym typeface="Arial"/>
              </a:rPr>
              <a:t>source: TikTok</a:t>
            </a:r>
            <a:endParaRPr sz="1800" b="0" i="0" u="none" strike="noStrike" cap="none">
              <a:solidFill>
                <a:srgbClr val="161249"/>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83"/>
        <p:cNvGrpSpPr/>
        <p:nvPr/>
      </p:nvGrpSpPr>
      <p:grpSpPr>
        <a:xfrm>
          <a:off x="0" y="0"/>
          <a:ext cx="0" cy="0"/>
          <a:chOff x="0" y="0"/>
          <a:chExt cx="0" cy="0"/>
        </a:xfrm>
      </p:grpSpPr>
      <p:pic>
        <p:nvPicPr>
          <p:cNvPr id="1084" name="Google Shape;1084;p51" descr="Official Google Africa Blog: YouTube Shorts arrives in Sub Saharan Africa"/>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226438" y="1750129"/>
            <a:ext cx="7272835" cy="3711230"/>
          </a:xfrm>
          <a:prstGeom prst="rect">
            <a:avLst/>
          </a:prstGeom>
          <a:noFill/>
          <a:ln>
            <a:noFill/>
          </a:ln>
        </p:spPr>
      </p:pic>
      <p:pic>
        <p:nvPicPr>
          <p:cNvPr id="1085" name="Google Shape;1085;p51" descr="YouTube Logo PNG, Transparent YouTube Logo Icon Free DOWNLOAD"/>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955325" y="1278446"/>
            <a:ext cx="2124615" cy="1488057"/>
          </a:xfrm>
          <a:prstGeom prst="rect">
            <a:avLst/>
          </a:prstGeom>
          <a:noFill/>
          <a:ln>
            <a:noFill/>
          </a:ln>
        </p:spPr>
      </p:pic>
      <p:sp>
        <p:nvSpPr>
          <p:cNvPr id="1086" name="Google Shape;1086;p51"/>
          <p:cNvSpPr txBox="1"/>
          <p:nvPr/>
        </p:nvSpPr>
        <p:spPr>
          <a:xfrm>
            <a:off x="955325" y="2648308"/>
            <a:ext cx="3356550" cy="92333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fi-FI" sz="5400" b="1" i="0" u="none" strike="noStrike" cap="none">
                <a:solidFill>
                  <a:srgbClr val="161249"/>
                </a:solidFill>
                <a:latin typeface="Arial"/>
                <a:ea typeface="Arial"/>
                <a:cs typeface="Arial"/>
                <a:sym typeface="Arial"/>
              </a:rPr>
              <a:t>YouTube</a:t>
            </a:r>
            <a:endParaRPr sz="5400" b="1" i="0" u="none" strike="noStrike" cap="none">
              <a:solidFill>
                <a:srgbClr val="161249"/>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90"/>
        <p:cNvGrpSpPr/>
        <p:nvPr/>
      </p:nvGrpSpPr>
      <p:grpSpPr>
        <a:xfrm>
          <a:off x="0" y="0"/>
          <a:ext cx="0" cy="0"/>
          <a:chOff x="0" y="0"/>
          <a:chExt cx="0" cy="0"/>
        </a:xfrm>
      </p:grpSpPr>
      <p:sp>
        <p:nvSpPr>
          <p:cNvPr id="1091" name="Google Shape;1091;p52"/>
          <p:cNvSpPr txBox="1">
            <a:spLocks noGrp="1"/>
          </p:cNvSpPr>
          <p:nvPr>
            <p:ph type="title"/>
          </p:nvPr>
        </p:nvSpPr>
        <p:spPr>
          <a:xfrm>
            <a:off x="838200" y="365125"/>
            <a:ext cx="10515600" cy="1325600"/>
          </a:xfrm>
          <a:prstGeom prst="rect">
            <a:avLst/>
          </a:prstGeom>
          <a:noFill/>
          <a:ln>
            <a:noFill/>
          </a:ln>
        </p:spPr>
        <p:txBody>
          <a:bodyPr spcFirstLastPara="1" wrap="square" lIns="121900" tIns="60925" rIns="121900" bIns="60925" anchor="b" anchorCtr="0">
            <a:normAutofit/>
          </a:bodyPr>
          <a:lstStyle/>
          <a:p>
            <a:pPr marL="0" lvl="0" indent="0" algn="l" rtl="0">
              <a:lnSpc>
                <a:spcPct val="90000"/>
              </a:lnSpc>
              <a:spcBef>
                <a:spcPts val="0"/>
              </a:spcBef>
              <a:spcAft>
                <a:spcPts val="0"/>
              </a:spcAft>
              <a:buClr>
                <a:srgbClr val="161249"/>
              </a:buClr>
              <a:buSzPts val="1800"/>
              <a:buNone/>
            </a:pPr>
            <a:r>
              <a:rPr lang="fi-FI"/>
              <a:t>Tärkeä ilmoitus</a:t>
            </a:r>
            <a:endParaRPr/>
          </a:p>
        </p:txBody>
      </p:sp>
      <p:sp>
        <p:nvSpPr>
          <p:cNvPr id="1092" name="Google Shape;1092;p52"/>
          <p:cNvSpPr txBox="1">
            <a:spLocks noGrp="1"/>
          </p:cNvSpPr>
          <p:nvPr>
            <p:ph type="body" idx="1"/>
          </p:nvPr>
        </p:nvSpPr>
        <p:spPr>
          <a:xfrm>
            <a:off x="838200" y="1825625"/>
            <a:ext cx="10515600" cy="3874400"/>
          </a:xfrm>
          <a:prstGeom prst="rect">
            <a:avLst/>
          </a:prstGeom>
          <a:noFill/>
          <a:ln>
            <a:noFill/>
          </a:ln>
        </p:spPr>
        <p:txBody>
          <a:bodyPr spcFirstLastPara="1" wrap="square" lIns="121900" tIns="60925" rIns="121900" bIns="60925" anchor="t" anchorCtr="0">
            <a:normAutofit/>
          </a:bodyPr>
          <a:lstStyle/>
          <a:p>
            <a:pPr marL="0" lvl="0" indent="0" algn="l" rtl="0">
              <a:lnSpc>
                <a:spcPct val="80000"/>
              </a:lnSpc>
              <a:spcBef>
                <a:spcPts val="1000"/>
              </a:spcBef>
              <a:spcAft>
                <a:spcPts val="0"/>
              </a:spcAft>
              <a:buSzPts val="1018"/>
              <a:buNone/>
            </a:pPr>
            <a:r>
              <a:rPr lang="fi-FI" sz="1842"/>
              <a:t>DEMS-aineistolla pyritään vahvistamaan korkeakoulujen digitaalisia markkinointitaitoja ja ymmärtämään organisaatioiden keskeiset tarpeet. Saat käyttöösi laajoja diasarjoja, joissa on luokan toimintoja ja tehtäviä sekä yksityiskohtaisia opettajan käyttöohjeita.</a:t>
            </a:r>
            <a:endParaRPr sz="2456"/>
          </a:p>
          <a:p>
            <a:pPr marL="0" lvl="0" indent="0" algn="l" rtl="0">
              <a:lnSpc>
                <a:spcPct val="80000"/>
              </a:lnSpc>
              <a:spcBef>
                <a:spcPts val="1000"/>
              </a:spcBef>
              <a:spcAft>
                <a:spcPts val="0"/>
              </a:spcAft>
              <a:buSzPts val="1018"/>
              <a:buNone/>
            </a:pPr>
            <a:endParaRPr sz="2456"/>
          </a:p>
          <a:p>
            <a:pPr marL="0" lvl="0" indent="0" algn="l" rtl="0">
              <a:lnSpc>
                <a:spcPct val="80000"/>
              </a:lnSpc>
              <a:spcBef>
                <a:spcPts val="1000"/>
              </a:spcBef>
              <a:spcAft>
                <a:spcPts val="0"/>
              </a:spcAft>
              <a:buSzPts val="1018"/>
              <a:buNone/>
            </a:pPr>
            <a:r>
              <a:rPr lang="fi-FI" sz="1842"/>
              <a:t>Huomautus: aineisto sisältää Internetistä noudettuja sisältöjä ja lukuja, joten siihen tehdään muutoksia. Lähteet on ilmoitettu oikeudenmukaista käyttöä koskevien sääntöjen mukaisesti. Kustantajan vastuu rajoittuu alkuperäiseen aineistoon, joka on tallennettu www.dems.pro. Kaikki materiaali tuotetaan avoimeen käyttöön ja yhteisrahoitetaan Erasmus + - ohjelmasta.</a:t>
            </a:r>
            <a:endParaRPr sz="2456"/>
          </a:p>
          <a:p>
            <a:pPr marL="0" lvl="0" indent="0" algn="l" rtl="0">
              <a:lnSpc>
                <a:spcPct val="80000"/>
              </a:lnSpc>
              <a:spcBef>
                <a:spcPts val="1000"/>
              </a:spcBef>
              <a:spcAft>
                <a:spcPts val="0"/>
              </a:spcAft>
              <a:buSzPts val="1018"/>
              <a:buNone/>
            </a:pPr>
            <a:endParaRPr sz="2589"/>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teema">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757</Words>
  <Application>Microsoft Office PowerPoint</Application>
  <PresentationFormat>Widescreen</PresentationFormat>
  <Paragraphs>36</Paragraphs>
  <Slides>7</Slides>
  <Notes>7</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7</vt:i4>
      </vt:variant>
    </vt:vector>
  </HeadingPairs>
  <TitlesOfParts>
    <vt:vector size="10" baseType="lpstr">
      <vt:lpstr>Calibri</vt:lpstr>
      <vt:lpstr>Arial</vt:lpstr>
      <vt:lpstr>DEMS NEW</vt:lpstr>
      <vt:lpstr>PowerPoint Presentation</vt:lpstr>
      <vt:lpstr>PowerPoint Presentation</vt:lpstr>
      <vt:lpstr>PowerPoint Presentation</vt:lpstr>
      <vt:lpstr>PowerPoint Presentation</vt:lpstr>
      <vt:lpstr>PowerPoint Presentation</vt:lpstr>
      <vt:lpstr>PowerPoint Presentation</vt:lpstr>
      <vt:lpstr>Tärkeä ilmoitus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Merikallio Jaana</dc:creator>
  <cp:lastModifiedBy>Koskimies-Chiba Sanni</cp:lastModifiedBy>
  <cp:revision>1</cp:revision>
  <dcterms:created xsi:type="dcterms:W3CDTF">2023-09-01T11:39:22Z</dcterms:created>
  <dcterms:modified xsi:type="dcterms:W3CDTF">2024-01-25T12:49:24Z</dcterms:modified>
</cp:coreProperties>
</file>