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81" r:id="rId2"/>
    <p:sldId id="282" r:id="rId3"/>
    <p:sldId id="283" r:id="rId4"/>
    <p:sldId id="284" r:id="rId5"/>
    <p:sldId id="285" r:id="rId6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Quattrocento Sans" panose="020B0502050000020003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3" roundtripDataSignature="AMtx7mgbObq1wT9OBimB0qdf0MsP3uMR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63" Type="http://customschemas.google.com/relationships/presentationmetadata" Target="metadata"/><Relationship Id="rId68" Type="http://schemas.microsoft.com/office/2016/11/relationships/changesInfo" Target="changesInfos/changesInfo1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6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6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skimies-Chiba Sanni" userId="332a55cb-e320-46e8-9711-affea4e835d5" providerId="ADAL" clId="{19EBF640-5562-4A24-AC01-E546CF9935D6}"/>
    <pc:docChg chg="delSld delMainMaster">
      <pc:chgData name="Koskimies-Chiba Sanni" userId="332a55cb-e320-46e8-9711-affea4e835d5" providerId="ADAL" clId="{19EBF640-5562-4A24-AC01-E546CF9935D6}" dt="2024-01-25T12:43:53.145" v="0" actId="47"/>
      <pc:docMkLst>
        <pc:docMk/>
      </pc:docMkLst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86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87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88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89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0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1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2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3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4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5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6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7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8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299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0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1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2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3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4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5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6"/>
        </pc:sldMkLst>
      </pc:sldChg>
      <pc:sldChg chg="del">
        <pc:chgData name="Koskimies-Chiba Sanni" userId="332a55cb-e320-46e8-9711-affea4e835d5" providerId="ADAL" clId="{19EBF640-5562-4A24-AC01-E546CF9935D6}" dt="2024-01-25T12:43:53.145" v="0" actId="47"/>
        <pc:sldMkLst>
          <pc:docMk/>
          <pc:sldMk cId="0" sldId="307"/>
        </pc:sldMkLst>
      </pc:sldChg>
      <pc:sldMasterChg chg="delSldLayout">
        <pc:chgData name="Koskimies-Chiba Sanni" userId="332a55cb-e320-46e8-9711-affea4e835d5" providerId="ADAL" clId="{19EBF640-5562-4A24-AC01-E546CF9935D6}" dt="2024-01-25T12:43:53.145" v="0" actId="47"/>
        <pc:sldMasterMkLst>
          <pc:docMk/>
          <pc:sldMasterMk cId="0" sldId="2147483648"/>
        </pc:sldMasterMkLst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48"/>
            <pc:sldLayoutMk cId="0" sldId="2147483659"/>
          </pc:sldLayoutMkLst>
        </pc:sldLayoutChg>
      </pc:sldMasterChg>
      <pc:sldMasterChg chg="del delSldLayout">
        <pc:chgData name="Koskimies-Chiba Sanni" userId="332a55cb-e320-46e8-9711-affea4e835d5" providerId="ADAL" clId="{19EBF640-5562-4A24-AC01-E546CF9935D6}" dt="2024-01-25T12:43:53.145" v="0" actId="47"/>
        <pc:sldMasterMkLst>
          <pc:docMk/>
          <pc:sldMasterMk cId="0" sldId="2147483670"/>
        </pc:sldMasterMkLst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6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7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79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0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6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7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89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0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6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7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699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0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6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7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09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0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6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7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19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0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5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6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7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8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29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30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31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32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33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34"/>
          </pc:sldLayoutMkLst>
        </pc:sldLayoutChg>
        <pc:sldLayoutChg chg="del">
          <pc:chgData name="Koskimies-Chiba Sanni" userId="332a55cb-e320-46e8-9711-affea4e835d5" providerId="ADAL" clId="{19EBF640-5562-4A24-AC01-E546CF9935D6}" dt="2024-01-25T12:43:53.145" v="0" actId="47"/>
          <pc:sldLayoutMkLst>
            <pc:docMk/>
            <pc:sldMasterMk cId="0" sldId="2147483670"/>
            <pc:sldLayoutMk cId="0" sldId="214748373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6" name="Google Shape;866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867" name="Google Shape;867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2" name="Google Shape;872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873" name="Google Shape;873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9" name="Google Shape;87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fi-FI"/>
              <a:t>Tätä tehtävää varten pyydä opiskelijoita hyödyntämään esim. CapCut-editointiohjelmaa. Videon voi hyvin kuvata puhelimella.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880" name="Google Shape;880;p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6" name="Google Shape;886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fi-FI"/>
              <a:t>Tätä tehtävää varten pyydä opiskelijoita hyödyntämään esim. CapCut-editointiohjelmaa. Videon voi hyvin kuvata puhelimella.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887" name="Google Shape;887;p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fi-FI"/>
              <a:t>Siltä varalta, että arvioinnissa halutaan soveltaa asteikkoa 0-5: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fi-FI"/>
              <a:t>1-2: Videossa ei ole kaikkia tehtävässä mainittuja elementtejä. Tuotosta ei ole suunnattu oikealle kohderyhmälle. Videossa on vain vähän viitteitä oppimistavoitteiden saavuttamisesta. tehtävänannon tavoitteista.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fi-FI"/>
              <a:t>3-4: Videon sisältö vastaa tehtävänantoa. Se on oikein kohdennettu ja sisällöltään toimiva. Videossa käytetään tehtävänannon elementtejä ja se on korkeatasoinen suhteessa resursseihin ja osoittaa, että opiskelija on saavuttanut tehtävän oppimistavoitteet hyvin.</a:t>
            </a:r>
            <a:endParaRPr/>
          </a:p>
        </p:txBody>
      </p:sp>
      <p:sp>
        <p:nvSpPr>
          <p:cNvPr id="893" name="Google Shape;89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jpg"/><Relationship Id="rId7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jpg"/><Relationship Id="rId7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jpg"/><Relationship Id="rId7" Type="http://schemas.openxmlformats.org/officeDocument/2006/relationships/image" Target="../media/image10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jpg"/><Relationship Id="rId7" Type="http://schemas.openxmlformats.org/officeDocument/2006/relationships/image" Target="../media/image10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5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5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5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6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56"/>
          <p:cNvPicPr preferRelativeResize="0"/>
          <p:nvPr/>
        </p:nvPicPr>
        <p:blipFill rotWithShape="1">
          <a:blip r:embed="rId3">
            <a:alphaModFix/>
          </a:blip>
          <a:srcRect l="3024" r="3022"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56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6" name="Google Shape;56;p61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7" name="Google Shape;57;p61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8" name="Google Shape;58;p6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" name="Google Shape;59;p6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6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62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6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6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2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6" name="Google Shape;66;p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62"/>
          <p:cNvPicPr preferRelativeResize="0"/>
          <p:nvPr/>
        </p:nvPicPr>
        <p:blipFill rotWithShape="1">
          <a:blip r:embed="rId5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67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67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67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3" name="Google Shape;83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6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7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7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8" name="Google Shape;88;p67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9" name="Google Shape;89;p6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6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6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6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95;p68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6" name="Google Shape;96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6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6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6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68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6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5" name="Google Shape;105;p6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6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6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8" name="Google Shape;108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6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6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6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6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9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70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70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7" name="Google Shape;117;p70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9" name="Google Shape;119;p70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20" name="Google Shape;120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7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7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7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70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1"/>
          <p:cNvSpPr txBox="1">
            <a:spLocks noGrp="1"/>
          </p:cNvSpPr>
          <p:nvPr>
            <p:ph type="body" idx="1"/>
          </p:nvPr>
        </p:nvSpPr>
        <p:spPr>
          <a:xfrm>
            <a:off x="1120777" y="433106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8" name="Google Shape;128;p71"/>
          <p:cNvSpPr txBox="1">
            <a:spLocks noGrp="1"/>
          </p:cNvSpPr>
          <p:nvPr>
            <p:ph type="body" idx="2"/>
          </p:nvPr>
        </p:nvSpPr>
        <p:spPr>
          <a:xfrm>
            <a:off x="1120777" y="1183689"/>
            <a:ext cx="8818738" cy="3817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9" name="Google Shape;129;p7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0" name="Google Shape;130;p71"/>
          <p:cNvCxnSpPr/>
          <p:nvPr/>
        </p:nvCxnSpPr>
        <p:spPr>
          <a:xfrm rot="10800000">
            <a:off x="1120777" y="930582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31" name="Google Shape;131;p7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7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4" name="Google Shape;134;p72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5" name="Google Shape;135;p72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6" name="Google Shape;136;p72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7" name="Google Shape;137;p72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7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72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7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73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73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73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45" name="Google Shape;145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7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9" name="Google Shape;149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7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7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7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74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54" name="Google Shape;154;p7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74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uvatekstillinen sisältö" type="objTx">
  <p:cSld name="OBJECT_WITH_CAPTION_TEXT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7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7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59" name="Google Shape;159;p7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60" name="Google Shape;160;p7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1" name="Google Shape;161;p7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7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n otsikko" type="titleOnly">
  <p:cSld name="TITLE_ONLY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7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7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6" name="Google Shape;166;p7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7" name="Google Shape;167;p7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5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6" r:id="rId3"/>
    <p:sldLayoutId id="2147483657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26"/>
          <p:cNvSpPr txBox="1">
            <a:spLocks noGrp="1"/>
          </p:cNvSpPr>
          <p:nvPr>
            <p:ph type="title" idx="4294967295"/>
          </p:nvPr>
        </p:nvSpPr>
        <p:spPr>
          <a:xfrm>
            <a:off x="1066800" y="2422186"/>
            <a:ext cx="10058400" cy="78763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11111"/>
              <a:buFont typeface="Calibri"/>
              <a:buNone/>
            </a:pPr>
            <a:r>
              <a:rPr lang="fi-FI" sz="5200">
                <a:solidFill>
                  <a:srgbClr val="FFFFFF"/>
                </a:solidFill>
              </a:rPr>
              <a:t>4. Tehtävät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Google Shape;875;p27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792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/>
              <a:t>Tehtävän oppimistavoitteet</a:t>
            </a:r>
            <a:endParaRPr/>
          </a:p>
        </p:txBody>
      </p:sp>
      <p:sp>
        <p:nvSpPr>
          <p:cNvPr id="876" name="Google Shape;876;p27"/>
          <p:cNvSpPr txBox="1">
            <a:spLocks noGrp="1"/>
          </p:cNvSpPr>
          <p:nvPr>
            <p:ph type="body" idx="1"/>
          </p:nvPr>
        </p:nvSpPr>
        <p:spPr>
          <a:xfrm>
            <a:off x="916021" y="1643974"/>
            <a:ext cx="10515600" cy="2142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572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4200"/>
              <a:buFont typeface="Arial"/>
              <a:buChar char="•"/>
            </a:pPr>
            <a:r>
              <a:rPr lang="fi-FI"/>
              <a:t>Opiskelija ymmärtää hyvän videobriefin tärkeyden.</a:t>
            </a:r>
            <a:endParaRPr/>
          </a:p>
          <a:p>
            <a:pPr marL="457200" lvl="0" indent="-4572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4200"/>
              <a:buFont typeface="Arial"/>
              <a:buChar char="•"/>
            </a:pPr>
            <a:r>
              <a:rPr lang="fi-FI"/>
              <a:t>Soveltaa briefiä ja tuottaa video.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p28"/>
          <p:cNvSpPr txBox="1">
            <a:spLocks noGrp="1"/>
          </p:cNvSpPr>
          <p:nvPr>
            <p:ph type="body" idx="1"/>
          </p:nvPr>
        </p:nvSpPr>
        <p:spPr>
          <a:xfrm>
            <a:off x="1033228" y="465965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 Yksilötehtävä</a:t>
            </a:r>
            <a:endParaRPr/>
          </a:p>
        </p:txBody>
      </p:sp>
      <p:sp>
        <p:nvSpPr>
          <p:cNvPr id="883" name="Google Shape;883;p28"/>
          <p:cNvSpPr txBox="1">
            <a:spLocks noGrp="1"/>
          </p:cNvSpPr>
          <p:nvPr>
            <p:ph type="body" idx="2"/>
          </p:nvPr>
        </p:nvSpPr>
        <p:spPr>
          <a:xfrm>
            <a:off x="1140232" y="1197676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28600" lvl="0" indent="-19812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fi-FI">
                <a:solidFill>
                  <a:schemeClr val="lt1"/>
                </a:solidFill>
              </a:rPr>
              <a:t>Valitse tuote/brändi, joka sinulta löytyy kotoa. Vaikkapa shampoo, polkupyörä, auto…</a:t>
            </a:r>
            <a:endParaRPr/>
          </a:p>
          <a:p>
            <a:pPr marL="228600" lvl="0" indent="-19812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fi-FI"/>
              <a:t>Valitse videolle kanava, joka tavoittaa kohderyhmäsi</a:t>
            </a:r>
            <a:endParaRPr/>
          </a:p>
          <a:p>
            <a:pPr marL="228600" lvl="0" indent="-19812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fi-FI"/>
              <a:t>Tuota video pitäen mielessä brieflomakkeen kriteerit</a:t>
            </a:r>
            <a:endParaRPr/>
          </a:p>
          <a:p>
            <a:pPr marL="228600" lvl="0" indent="-19812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fi-FI"/>
              <a:t>Jaa video somekanavissasi</a:t>
            </a:r>
            <a:endParaRPr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2800"/>
              <a:buNone/>
            </a:pPr>
            <a:r>
              <a:rPr lang="fi-FI" sz="2800">
                <a:solidFill>
                  <a:srgbClr val="F39200"/>
                </a:solidFill>
              </a:rPr>
              <a:t>Tuotokset: video ja reflektio</a:t>
            </a:r>
            <a:endParaRPr>
              <a:solidFill>
                <a:schemeClr val="lt1"/>
              </a:solidFill>
            </a:endParaRPr>
          </a:p>
          <a:p>
            <a:pPr marL="228600" lvl="0" indent="-25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29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Ryhmätehtävä</a:t>
            </a:r>
            <a:endParaRPr/>
          </a:p>
        </p:txBody>
      </p:sp>
      <p:sp>
        <p:nvSpPr>
          <p:cNvPr id="890" name="Google Shape;890;p29"/>
          <p:cNvSpPr txBox="1">
            <a:spLocks noGrp="1"/>
          </p:cNvSpPr>
          <p:nvPr>
            <p:ph type="body" idx="2"/>
          </p:nvPr>
        </p:nvSpPr>
        <p:spPr>
          <a:xfrm>
            <a:off x="1120777" y="1131093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</a:pPr>
            <a:r>
              <a:rPr lang="fi-FI" sz="2400"/>
              <a:t>Arviointikriteerit seuraavalla sivulla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</a:pPr>
            <a:endParaRPr sz="2400"/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fi-FI" sz="2400" b="0" i="0" u="none" strike="noStrike" cap="none"/>
              <a:t>Valitkaa yritys, jolle teette videon. Suositus: valitkaa sama yritys, jolle olette tehneet sisältöstrategian</a:t>
            </a:r>
            <a:endParaRPr/>
          </a:p>
          <a:p>
            <a:pPr marL="342900" marR="0" lvl="0" indent="-114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endParaRPr sz="2400" b="0" i="0" u="none" strike="noStrike" cap="none"/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fi-FI" sz="2400" b="0" i="0" u="none" strike="noStrike" cap="none"/>
              <a:t>Valitkaa tuote/palvelu ja hyödyntäkää videobrieflomaketta videon suunnittelussa</a:t>
            </a:r>
            <a:endParaRPr/>
          </a:p>
          <a:p>
            <a:pPr marL="342900" marR="0" lvl="0" indent="-114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endParaRPr sz="2400" b="0" i="0" u="none" strike="noStrike" cap="none"/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fi-FI" sz="2400" b="0" i="0" u="none" strike="noStrike" cap="none"/>
              <a:t>Kuvatkaa ja editoikaa video.</a:t>
            </a:r>
            <a:endParaRPr/>
          </a:p>
          <a:p>
            <a:pPr marL="457200" marR="0" lvl="0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endParaRPr sz="32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30"/>
          <p:cNvSpPr txBox="1">
            <a:spLocks noGrp="1"/>
          </p:cNvSpPr>
          <p:nvPr>
            <p:ph type="title"/>
          </p:nvPr>
        </p:nvSpPr>
        <p:spPr>
          <a:xfrm>
            <a:off x="838200" y="18222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fi-FI" sz="4800">
                <a:solidFill>
                  <a:srgbClr val="F39200"/>
                </a:solidFill>
              </a:rPr>
              <a:t>Arviointikriteerit</a:t>
            </a:r>
            <a:endParaRPr sz="4800">
              <a:solidFill>
                <a:srgbClr val="F39200"/>
              </a:solidFill>
            </a:endParaRPr>
          </a:p>
        </p:txBody>
      </p:sp>
      <p:sp>
        <p:nvSpPr>
          <p:cNvPr id="896" name="Google Shape;896;p30"/>
          <p:cNvSpPr txBox="1"/>
          <p:nvPr/>
        </p:nvSpPr>
        <p:spPr>
          <a:xfrm flipH="1">
            <a:off x="838200" y="1332689"/>
            <a:ext cx="9506843" cy="4062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Quattrocento Sans"/>
              <a:buNone/>
            </a:pPr>
            <a:r>
              <a:rPr lang="fi-FI" sz="2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Hylätty:</a:t>
            </a:r>
            <a:br>
              <a:rPr lang="fi-FI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Video ei vastaa tehtävänantoon tai se on palautettu myöhässä. Videossa hyödynnetään jonkun muun kuvaamaa tai editoimaa materiaalia ilman lupaa ja mainintaa. Se ei juurikaan kata tehtävänannon elementtejä.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Quattrocento Sans"/>
              <a:buNone/>
            </a:pPr>
            <a:r>
              <a:rPr lang="fi-FI" sz="2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Hyväksytty: </a:t>
            </a:r>
            <a:br>
              <a:rPr lang="fi-FI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Video kattaa useat tehtävänannon osa-alueet, ts. ottaa huomioon videobrieflomakkeen kriteerit. 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Quattrocento Sans"/>
              <a:buNone/>
            </a:pPr>
            <a:r>
              <a:rPr lang="fi-FI" sz="2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Outstanding: </a:t>
            </a:r>
            <a:endParaRPr sz="2000" b="1" i="0" u="none" strike="noStrike" cap="none">
              <a:solidFill>
                <a:srgbClr val="F39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Quattrocento Sans"/>
              <a:buNone/>
            </a:pPr>
            <a:r>
              <a:rPr lang="fi-FI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Video kattaa tehtävänannon osa-alueet erinomaisesti ja se tukee sisältömarkkinoinnin tavoitteita erinomaisesti. Video on korkeatasoinen suhteessa käytettävissä oleviin resursseihin, se on innovatiivinen ja sisällöltään oivaltava. 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Microsoft Office PowerPoint</Application>
  <PresentationFormat>Widescreen</PresentationFormat>
  <Paragraphs>36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Quattrocento Sans</vt:lpstr>
      <vt:lpstr>Arial</vt:lpstr>
      <vt:lpstr>DEMS NEW</vt:lpstr>
      <vt:lpstr>4. Tehtävät</vt:lpstr>
      <vt:lpstr>Tehtävän oppimistavoitteet</vt:lpstr>
      <vt:lpstr>PowerPoint Presentation</vt:lpstr>
      <vt:lpstr>PowerPoint Presentation</vt:lpstr>
      <vt:lpstr>Arviointikriteerit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4. Tehtävät</dc:title>
  <dc:creator>Merikallio Jaana</dc:creator>
  <cp:lastModifiedBy>Koskimies-Chiba Sanni</cp:lastModifiedBy>
  <cp:revision>1</cp:revision>
  <dcterms:created xsi:type="dcterms:W3CDTF">2023-09-01T11:39:22Z</dcterms:created>
  <dcterms:modified xsi:type="dcterms:W3CDTF">2024-01-25T12:43:56Z</dcterms:modified>
</cp:coreProperties>
</file>