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0"/>
  </p:notesMasterIdLst>
  <p:sldIdLst>
    <p:sldId id="267" r:id="rId2"/>
    <p:sldId id="268" r:id="rId3"/>
    <p:sldId id="269" r:id="rId4"/>
    <p:sldId id="270" r:id="rId5"/>
    <p:sldId id="271" r:id="rId6"/>
    <p:sldId id="272" r:id="rId7"/>
    <p:sldId id="273" r:id="rId8"/>
    <p:sldId id="274" r:id="rId9"/>
  </p:sldIdLst>
  <p:sldSz cx="12192000" cy="6858000"/>
  <p:notesSz cx="6858000" cy="9144000"/>
  <p:embeddedFontLst>
    <p:embeddedFont>
      <p:font typeface="Calibri" panose="020F0502020204030204" pitchFamily="34" charset="0"/>
      <p:regular r:id="rId11"/>
      <p:bold r:id="rId12"/>
      <p:italic r:id="rId13"/>
      <p:boldItalic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3" roundtripDataSignature="AMtx7mgbObq1wT9OBimB0qdf0MsP3uMRl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3" Type="http://schemas.openxmlformats.org/officeDocument/2006/relationships/slide" Target="slides/slide2.xml"/><Relationship Id="rId63" Type="http://customschemas.google.com/relationships/presentationmetadata" Target="metadata"/><Relationship Id="rId7" Type="http://schemas.openxmlformats.org/officeDocument/2006/relationships/slide" Target="slides/slide6.xml"/><Relationship Id="rId12" Type="http://schemas.openxmlformats.org/officeDocument/2006/relationships/font" Target="fonts/font2.fntdata"/><Relationship Id="rId6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66"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notesMaster" Target="notesMasters/notesMaster1.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6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p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756" name="Google Shape;75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1" name="Google Shape;761;p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2. Videot ja niiden rooli markkinoinnissa kehittyvät jatkuvasti ja nopeasti. Ihmiset eivät tunnu enää haluavan käyttää aikaa ja vaivaa lukemiseen niin paljon. Huom! Tämä EI tarkoita, ettei kirjalliselle sisällölle ja perinteisille markkinointimenetelmille olisi enää aikaa ja paikkaa. Nämä eivät ole mainoksia (mutta suuri voimavara sisältömarkkinoinnissa; ne auttavat potentiaalista asiakastasi) - älä kehuskele tuotteellasi! jos videosi on tarpeeksi kiinnostava, liidit klikkaavat sitä katsomaan sitä</a:t>
            </a:r>
            <a:endParaRPr/>
          </a:p>
          <a:p>
            <a:pPr marL="0" lvl="0" indent="0" algn="l" rtl="0">
              <a:lnSpc>
                <a:spcPct val="100000"/>
              </a:lnSpc>
              <a:spcBef>
                <a:spcPts val="0"/>
              </a:spcBef>
              <a:spcAft>
                <a:spcPts val="0"/>
              </a:spcAft>
              <a:buClr>
                <a:schemeClr val="dk1"/>
              </a:buClr>
              <a:buSzPts val="1400"/>
              <a:buFont typeface="Calibri"/>
              <a:buNone/>
            </a:pPr>
            <a:r>
              <a:rPr lang="fi-FI"/>
              <a:t>3. Nykyään yhä useammat kuluttajat löytävät brändit videoiden kautta. 84% prosenttia ostajista on päättänyt ostaa tuotteen katsottuaan brändin videon. Tämän lisäksi 80 prosenttia kuluttajista on jatkanut ohjelmiston tai sovelluksen ostamista katsottuaan siitä kertovan videon. Nämä luvut osoittavat, että videosta on tulossa olennainen osa asiakaspolkua. Lisäksi pandemia on lisännyt videoiden kulutusta, sillä 96 % kuluttajista sanoo lisänneensä videoiden katseluun käyttämäänsä aikaa (HubSpot, 2021).Tarkoittaako tämä, että perinteiset markkinointimenetelmät eivät ole enää relevantteja? Ei suinkaan. Nykyisen markkinointistrategiasi täydentäminen videolla tarkoittaa kuitenkin sitä, että katat useamman alustan. 87% prosenttia kuluttajista etsii tuotetietoa verkosta ennen ostopäätösten tekemistä (Retail Dive), ja video voi auttaa saamaan heidät ostamaan brändiltäsi. Lisäksi se saa kuluttajat olemaan vuorovaikutuksessa brändien kanssa, sillä heillä saattaa olla lisäkysymyksiä ennen ostoksen tekemistä.</a:t>
            </a:r>
            <a:endParaRPr/>
          </a:p>
          <a:p>
            <a:pPr marL="0" lvl="0" indent="0" algn="l" rtl="0">
              <a:lnSpc>
                <a:spcPct val="100000"/>
              </a:lnSpc>
              <a:spcBef>
                <a:spcPts val="0"/>
              </a:spcBef>
              <a:spcAft>
                <a:spcPts val="0"/>
              </a:spcAft>
              <a:buClr>
                <a:schemeClr val="dk1"/>
              </a:buClr>
              <a:buSzPts val="1400"/>
              <a:buFont typeface="Calibri"/>
              <a:buNone/>
            </a:pPr>
            <a:r>
              <a:rPr lang="fi-FI"/>
              <a:t>4. Mitä enemmän (video)sisältöä on, sitä enemmän on tarpeen optimoida videot hakua varten, aivan kuten kirjallinen sisältö. Joitakin vinkkejä: käytä videotiedostojen nimiä, otsikoita ja kuvauksia, jotka sisältävät kohdeavainsanasi. Lisää merkityksellisiä tunnisteita, erityisesti suosittuja avainsanoja, jotka liittyvät videon aiheeseen. Tekstityksen ja kuvatekstien lisääminen. Alkuperäisten pikkukuvien (videon aloituskuva = thumbnail) luominen videoita varten.</a:t>
            </a:r>
            <a:endParaRPr/>
          </a:p>
        </p:txBody>
      </p:sp>
      <p:sp>
        <p:nvSpPr>
          <p:cNvPr id="762" name="Google Shape;762;p1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p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769" name="Google Shape;76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p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sz="1200">
                <a:solidFill>
                  <a:schemeClr val="dk1"/>
                </a:solidFill>
                <a:latin typeface="Calibri"/>
                <a:ea typeface="Calibri"/>
                <a:cs typeface="Calibri"/>
                <a:sym typeface="Calibri"/>
              </a:rPr>
              <a:t>Source: Jaana Merikallio</a:t>
            </a:r>
            <a:endParaRPr/>
          </a:p>
        </p:txBody>
      </p:sp>
      <p:sp>
        <p:nvSpPr>
          <p:cNvPr id="774" name="Google Shape;77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9"/>
        <p:cNvGrpSpPr/>
        <p:nvPr/>
      </p:nvGrpSpPr>
      <p:grpSpPr>
        <a:xfrm>
          <a:off x="0" y="0"/>
          <a:ext cx="0" cy="0"/>
          <a:chOff x="0" y="0"/>
          <a:chExt cx="0" cy="0"/>
        </a:xfrm>
      </p:grpSpPr>
      <p:sp>
        <p:nvSpPr>
          <p:cNvPr id="790" name="Google Shape;79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91" name="Google Shape;79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1"/>
        <p:cNvGrpSpPr/>
        <p:nvPr/>
      </p:nvGrpSpPr>
      <p:grpSpPr>
        <a:xfrm>
          <a:off x="0" y="0"/>
          <a:ext cx="0" cy="0"/>
          <a:chOff x="0" y="0"/>
          <a:chExt cx="0" cy="0"/>
        </a:xfrm>
      </p:grpSpPr>
      <p:sp>
        <p:nvSpPr>
          <p:cNvPr id="802" name="Google Shape;80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03" name="Google Shape;803;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Skipattava = voiko mainoksen ohittaa (kuten Youtubessa) vaiko ei (suoratoistopalvelut)</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0"/>
        <p:cNvGrpSpPr/>
        <p:nvPr/>
      </p:nvGrpSpPr>
      <p:grpSpPr>
        <a:xfrm>
          <a:off x="0" y="0"/>
          <a:ext cx="0" cy="0"/>
          <a:chOff x="0" y="0"/>
          <a:chExt cx="0" cy="0"/>
        </a:xfrm>
      </p:grpSpPr>
      <p:sp>
        <p:nvSpPr>
          <p:cNvPr id="811" name="Google Shape;81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12" name="Google Shape;812;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Haluat tietenkin, että videot edistävät tavoitteesi saavuttamista. Videon kauneus sosiaalisessa mediassa on siinä, että se voi palvella monia eri tarkoituksia. </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Haluatko luoda tietoisuutta kohderyhmäsi keskuudessa? Silloin video edistää tarinan kertomista, paljon enemmän kuin staattinen sisältö. Videot kestävät tunnettuusvaiheessa ihanteellisesti 10-15 sekuntia. Siis lyhyitä ja napakoita, aktivoivia.</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Jos olemme hieman pidemmällä suppilossa, harkintavaiheessa, video voi tarjota enemmän tietoa tuotteesta/palvelusta. Lisää syvyyttä, joka lisää kiinnostusta. </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Voit myös käyttää videota auttamaan liikennettä verkkosivuillesi tässä vaiheessa. On suositeltavaa testata videolla myös konversiovaiheessa. Ihannetapauksessa videon lyhennetyllä versiolla (noin 5-6 sekuntia), jotta sisältö ei vie liikaa huomiota CTA:lta. </a:t>
            </a:r>
            <a:endParaRPr/>
          </a:p>
        </p:txBody>
      </p:sp>
      <p:sp>
        <p:nvSpPr>
          <p:cNvPr id="813" name="Google Shape;81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7"/>
        <p:cNvGrpSpPr/>
        <p:nvPr/>
      </p:nvGrpSpPr>
      <p:grpSpPr>
        <a:xfrm>
          <a:off x="0" y="0"/>
          <a:ext cx="0" cy="0"/>
          <a:chOff x="0" y="0"/>
          <a:chExt cx="0" cy="0"/>
        </a:xfrm>
      </p:grpSpPr>
      <p:sp>
        <p:nvSpPr>
          <p:cNvPr id="818" name="Google Shape;81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19" name="Google Shape;81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huom: Instagramissa ja Fb:ssa  toki nykyään myös Reels. Toiminnot päivittyvät koko ajan, niinpä tämäkin taulukko ei ole edes enää kaikilta osin ihan tasalla. </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Monia kanavatyyppejä ja vielä enemmän formaatteja. Ymmärrämme, että sosiaalisessa mediassa olevan (videon) käyttömahdollisuuksien määrä voi tuntua ylivoimaiselta. Siksi yhteenveto tärkeimmistä (yleisimmin käytetyistä) formaateista on sijoitettu tähän kaavioon. Kaavio sisältää myös viitteitä optimaalisesta pituudesta kokemuksemme perusteella. Huomaa, että tämä ei ole tarkkaa tiedettä, vaan puhtaasti oma vertailukohtamme/kokemuksemme. Se sisältää myös näkemyksen sisällön optimaalisesta kulutushetkestä (viimeinen sarake).Lähde: frankwatching.com</a:t>
            </a:r>
            <a:endParaRPr/>
          </a:p>
        </p:txBody>
      </p:sp>
      <p:sp>
        <p:nvSpPr>
          <p:cNvPr id="820" name="Google Shape;820;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g"/><Relationship Id="rId7"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55"/>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55"/>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55"/>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2"/>
        <p:cNvGrpSpPr/>
        <p:nvPr/>
      </p:nvGrpSpPr>
      <p:grpSpPr>
        <a:xfrm>
          <a:off x="0" y="0"/>
          <a:ext cx="0" cy="0"/>
          <a:chOff x="0" y="0"/>
          <a:chExt cx="0" cy="0"/>
        </a:xfrm>
      </p:grpSpPr>
      <p:pic>
        <p:nvPicPr>
          <p:cNvPr id="33" name="Google Shape;33;p57"/>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34" name="Google Shape;34;p5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35" name="Google Shape;35;p57"/>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36"/>
        <p:cNvGrpSpPr/>
        <p:nvPr/>
      </p:nvGrpSpPr>
      <p:grpSpPr>
        <a:xfrm>
          <a:off x="0" y="0"/>
          <a:ext cx="0" cy="0"/>
          <a:chOff x="0" y="0"/>
          <a:chExt cx="0" cy="0"/>
        </a:xfrm>
      </p:grpSpPr>
      <p:sp>
        <p:nvSpPr>
          <p:cNvPr id="37" name="Google Shape;37;p5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9" name="Google Shape;39;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0" name="Google Shape;40;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ekop" type="secHead">
  <p:cSld name="SECTION_HEADER">
    <p:spTree>
      <p:nvGrpSpPr>
        <p:cNvPr id="1" name="Shape 42"/>
        <p:cNvGrpSpPr/>
        <p:nvPr/>
      </p:nvGrpSpPr>
      <p:grpSpPr>
        <a:xfrm>
          <a:off x="0" y="0"/>
          <a:ext cx="0" cy="0"/>
          <a:chOff x="0" y="0"/>
          <a:chExt cx="0" cy="0"/>
        </a:xfrm>
      </p:grpSpPr>
      <p:sp>
        <p:nvSpPr>
          <p:cNvPr id="43" name="Google Shape;43;p59"/>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59"/>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5" name="Google Shape;45;p5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6" name="Google Shape;46;p5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7" name="Google Shape;47;p5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79"/>
        <p:cNvGrpSpPr/>
        <p:nvPr/>
      </p:nvGrpSpPr>
      <p:grpSpPr>
        <a:xfrm>
          <a:off x="0" y="0"/>
          <a:ext cx="0" cy="0"/>
          <a:chOff x="0" y="0"/>
          <a:chExt cx="0" cy="0"/>
        </a:xfrm>
      </p:grpSpPr>
      <p:sp>
        <p:nvSpPr>
          <p:cNvPr id="80" name="Google Shape;80;p67"/>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67"/>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3" name="Google Shape;83;p67"/>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4" name="Google Shape;84;p67"/>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5" name="Google Shape;85;p67"/>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6" name="Google Shape;86;p67"/>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87" name="Google Shape;87;p67"/>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88" name="Google Shape;88;p67"/>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89" name="Google Shape;89;p67"/>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90"/>
        <p:cNvGrpSpPr/>
        <p:nvPr/>
      </p:nvGrpSpPr>
      <p:grpSpPr>
        <a:xfrm>
          <a:off x="0" y="0"/>
          <a:ext cx="0" cy="0"/>
          <a:chOff x="0" y="0"/>
          <a:chExt cx="0" cy="0"/>
        </a:xfrm>
      </p:grpSpPr>
      <p:sp>
        <p:nvSpPr>
          <p:cNvPr id="91" name="Google Shape;91;p6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6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5" name="Google Shape;95;p68"/>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6" name="Google Shape;96;p6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7" name="Google Shape;97;p6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8" name="Google Shape;98;p6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9" name="Google Shape;99;p68"/>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0" name="Google Shape;100;p6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1" name="Google Shape;101;p68"/>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102"/>
        <p:cNvGrpSpPr/>
        <p:nvPr/>
      </p:nvGrpSpPr>
      <p:grpSpPr>
        <a:xfrm>
          <a:off x="0" y="0"/>
          <a:ext cx="0" cy="0"/>
          <a:chOff x="0" y="0"/>
          <a:chExt cx="0" cy="0"/>
        </a:xfrm>
      </p:grpSpPr>
      <p:sp>
        <p:nvSpPr>
          <p:cNvPr id="103" name="Google Shape;103;p6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6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7" name="Google Shape;107;p69"/>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8" name="Google Shape;108;p6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9" name="Google Shape;109;p6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0" name="Google Shape;110;p6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1" name="Google Shape;111;p6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2" name="Google Shape;112;p6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3" name="Google Shape;113;p69"/>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14"/>
        <p:cNvGrpSpPr/>
        <p:nvPr/>
      </p:nvGrpSpPr>
      <p:grpSpPr>
        <a:xfrm>
          <a:off x="0" y="0"/>
          <a:ext cx="0" cy="0"/>
          <a:chOff x="0" y="0"/>
          <a:chExt cx="0" cy="0"/>
        </a:xfrm>
      </p:grpSpPr>
      <p:sp>
        <p:nvSpPr>
          <p:cNvPr id="115" name="Google Shape;115;p7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7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7" name="Google Shape;117;p7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9" name="Google Shape;119;p70"/>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0" name="Google Shape;120;p70"/>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21" name="Google Shape;121;p70"/>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22" name="Google Shape;122;p70"/>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23" name="Google Shape;123;p70"/>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24" name="Google Shape;124;p70"/>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25" name="Google Shape;125;p70"/>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26"/>
        <p:cNvGrpSpPr/>
        <p:nvPr/>
      </p:nvGrpSpPr>
      <p:grpSpPr>
        <a:xfrm>
          <a:off x="0" y="0"/>
          <a:ext cx="0" cy="0"/>
          <a:chOff x="0" y="0"/>
          <a:chExt cx="0" cy="0"/>
        </a:xfrm>
      </p:grpSpPr>
      <p:sp>
        <p:nvSpPr>
          <p:cNvPr id="127" name="Google Shape;127;p71"/>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71"/>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7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0" name="Google Shape;130;p71"/>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1" name="Google Shape;131;p7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32" name="Google Shape;132;p71"/>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33"/>
        <p:cNvGrpSpPr/>
        <p:nvPr/>
      </p:nvGrpSpPr>
      <p:grpSpPr>
        <a:xfrm>
          <a:off x="0" y="0"/>
          <a:ext cx="0" cy="0"/>
          <a:chOff x="0" y="0"/>
          <a:chExt cx="0" cy="0"/>
        </a:xfrm>
      </p:grpSpPr>
      <p:cxnSp>
        <p:nvCxnSpPr>
          <p:cNvPr id="134" name="Google Shape;134;p72"/>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5" name="Google Shape;135;p7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6" name="Google Shape;136;p7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7" name="Google Shape;137;p7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8" name="Google Shape;138;p72"/>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39" name="Google Shape;139;p72"/>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0"/>
        <p:cNvGrpSpPr/>
        <p:nvPr/>
      </p:nvGrpSpPr>
      <p:grpSpPr>
        <a:xfrm>
          <a:off x="0" y="0"/>
          <a:ext cx="0" cy="0"/>
          <a:chOff x="0" y="0"/>
          <a:chExt cx="0" cy="0"/>
        </a:xfrm>
      </p:grpSpPr>
      <p:pic>
        <p:nvPicPr>
          <p:cNvPr id="141" name="Google Shape;141;p73"/>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42" name="Google Shape;142;p73"/>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73"/>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4" name="Google Shape;144;p73"/>
          <p:cNvSpPr>
            <a:spLocks noGrp="1"/>
          </p:cNvSpPr>
          <p:nvPr>
            <p:ph type="pic" idx="2"/>
          </p:nvPr>
        </p:nvSpPr>
        <p:spPr>
          <a:xfrm>
            <a:off x="7429500" y="1"/>
            <a:ext cx="4762500" cy="6705599"/>
          </a:xfrm>
          <a:prstGeom prst="rect">
            <a:avLst/>
          </a:prstGeom>
          <a:solidFill>
            <a:srgbClr val="D3EEEF"/>
          </a:solidFill>
          <a:ln>
            <a:noFill/>
          </a:ln>
        </p:spPr>
      </p:sp>
      <p:pic>
        <p:nvPicPr>
          <p:cNvPr id="145" name="Google Shape;145;p7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46" name="Google Shape;146;p73"/>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47"/>
        <p:cNvGrpSpPr/>
        <p:nvPr/>
      </p:nvGrpSpPr>
      <p:grpSpPr>
        <a:xfrm>
          <a:off x="0" y="0"/>
          <a:ext cx="0" cy="0"/>
          <a:chOff x="0" y="0"/>
          <a:chExt cx="0" cy="0"/>
        </a:xfrm>
      </p:grpSpPr>
      <p:sp>
        <p:nvSpPr>
          <p:cNvPr id="148" name="Google Shape;148;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49" name="Google Shape;149;p7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50" name="Google Shape;150;p7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51" name="Google Shape;151;p7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52" name="Google Shape;152;p7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53" name="Google Shape;153;p74"/>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54" name="Google Shape;154;p7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55" name="Google Shape;155;p74"/>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6"/>
        <p:cNvGrpSpPr/>
        <p:nvPr/>
      </p:nvGrpSpPr>
      <p:grpSpPr>
        <a:xfrm>
          <a:off x="0" y="0"/>
          <a:ext cx="0" cy="0"/>
          <a:chOff x="0" y="0"/>
          <a:chExt cx="0" cy="0"/>
        </a:xfrm>
      </p:grpSpPr>
      <p:sp>
        <p:nvSpPr>
          <p:cNvPr id="157" name="Google Shape;157;p7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59" name="Google Shape;159;p7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0" name="Google Shape;160;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3"/>
        <p:cNvGrpSpPr/>
        <p:nvPr/>
      </p:nvGrpSpPr>
      <p:grpSpPr>
        <a:xfrm>
          <a:off x="0" y="0"/>
          <a:ext cx="0" cy="0"/>
          <a:chOff x="0" y="0"/>
          <a:chExt cx="0" cy="0"/>
        </a:xfrm>
      </p:grpSpPr>
      <p:sp>
        <p:nvSpPr>
          <p:cNvPr id="164" name="Google Shape;164;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5" name="Google Shape;165;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6" name="Google Shape;166;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53"/>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0" r:id="rId1"/>
    <p:sldLayoutId id="2147483652" r:id="rId2"/>
    <p:sldLayoutId id="2147483653" r:id="rId3"/>
    <p:sldLayoutId id="2147483654"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https://www.videolle.fi/en/"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hyperlink" Target="https://financesonline.com/video-marketing-trends/"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57"/>
        <p:cNvGrpSpPr/>
        <p:nvPr/>
      </p:nvGrpSpPr>
      <p:grpSpPr>
        <a:xfrm>
          <a:off x="0" y="0"/>
          <a:ext cx="0" cy="0"/>
          <a:chOff x="0" y="0"/>
          <a:chExt cx="0" cy="0"/>
        </a:xfrm>
      </p:grpSpPr>
      <p:sp>
        <p:nvSpPr>
          <p:cNvPr id="758" name="Google Shape;758;p12"/>
          <p:cNvSpPr txBox="1">
            <a:spLocks noGrp="1"/>
          </p:cNvSpPr>
          <p:nvPr>
            <p:ph type="ctrTitle"/>
          </p:nvPr>
        </p:nvSpPr>
        <p:spPr>
          <a:xfrm>
            <a:off x="1459300" y="1631863"/>
            <a:ext cx="9144000" cy="2387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sz="6000"/>
              <a:t>2. Videosisällön trendit</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3"/>
        <p:cNvGrpSpPr/>
        <p:nvPr/>
      </p:nvGrpSpPr>
      <p:grpSpPr>
        <a:xfrm>
          <a:off x="0" y="0"/>
          <a:ext cx="0" cy="0"/>
          <a:chOff x="0" y="0"/>
          <a:chExt cx="0" cy="0"/>
        </a:xfrm>
      </p:grpSpPr>
      <p:sp>
        <p:nvSpPr>
          <p:cNvPr id="764" name="Google Shape;764;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Videotrendit 2023</a:t>
            </a:r>
            <a:endParaRPr>
              <a:solidFill>
                <a:srgbClr val="F39200"/>
              </a:solidFill>
            </a:endParaRPr>
          </a:p>
        </p:txBody>
      </p:sp>
      <p:sp>
        <p:nvSpPr>
          <p:cNvPr id="765" name="Google Shape;765;p13"/>
          <p:cNvSpPr txBox="1">
            <a:spLocks noGrp="1"/>
          </p:cNvSpPr>
          <p:nvPr>
            <p:ph type="body" idx="1"/>
          </p:nvPr>
        </p:nvSpPr>
        <p:spPr>
          <a:xfrm>
            <a:off x="838200" y="1690688"/>
            <a:ext cx="11049000" cy="3874531"/>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1000"/>
              </a:spcBef>
              <a:spcAft>
                <a:spcPts val="0"/>
              </a:spcAft>
              <a:buClr>
                <a:srgbClr val="F39200"/>
              </a:buClr>
              <a:buSzPts val="2160"/>
              <a:buFont typeface="Arial"/>
              <a:buAutoNum type="arabicPeriod"/>
            </a:pPr>
            <a:r>
              <a:rPr lang="fi-FI" sz="2000" dirty="0"/>
              <a:t>Videomarkkinat kasvavat edelleen – miten erottua kilpailusta?</a:t>
            </a:r>
            <a:endParaRPr sz="1400" dirty="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fi-FI" sz="2000" dirty="0"/>
              <a:t>Lyhyet videot kukoistavat! Nyt on aika vallata </a:t>
            </a:r>
            <a:r>
              <a:rPr lang="fi-FI" sz="2000" dirty="0" err="1"/>
              <a:t>Reels</a:t>
            </a:r>
            <a:r>
              <a:rPr lang="fi-FI" sz="2000" dirty="0"/>
              <a:t>/</a:t>
            </a:r>
            <a:r>
              <a:rPr lang="fi-FI" sz="2000" dirty="0" err="1"/>
              <a:t>Shorts</a:t>
            </a:r>
            <a:r>
              <a:rPr lang="fi-FI" sz="2000" dirty="0"/>
              <a:t>/</a:t>
            </a:r>
            <a:r>
              <a:rPr lang="fi-FI" sz="2000" dirty="0" err="1"/>
              <a:t>Tiktok</a:t>
            </a:r>
            <a:r>
              <a:rPr lang="fi-FI" sz="2000" dirty="0"/>
              <a:t>. Suurin osa ihmisistä pitää lyhyitä videoita parempana kuin kirjoitettua sisältöä, kun tutustuu uuteen tuotteeseen.</a:t>
            </a:r>
            <a:endParaRPr sz="2400" dirty="0"/>
          </a:p>
          <a:p>
            <a:pPr marL="342900" lvl="0" indent="-342900" algn="l" rtl="0">
              <a:lnSpc>
                <a:spcPct val="100000"/>
              </a:lnSpc>
              <a:spcBef>
                <a:spcPts val="1000"/>
              </a:spcBef>
              <a:spcAft>
                <a:spcPts val="0"/>
              </a:spcAft>
              <a:buClr>
                <a:srgbClr val="F39200"/>
              </a:buClr>
              <a:buSzPts val="2160"/>
              <a:buFont typeface="Arial"/>
              <a:buAutoNum type="arabicPeriod"/>
            </a:pPr>
            <a:r>
              <a:rPr lang="fi-FI" sz="2000" dirty="0"/>
              <a:t>Videoilla on yhä tärkeämpi rooli ostopäätöksissä</a:t>
            </a:r>
            <a:endParaRPr sz="2400" dirty="0"/>
          </a:p>
          <a:p>
            <a:pPr marL="342900" lvl="0" indent="-342900" algn="l" rtl="0">
              <a:lnSpc>
                <a:spcPct val="100000"/>
              </a:lnSpc>
              <a:spcBef>
                <a:spcPts val="1000"/>
              </a:spcBef>
              <a:spcAft>
                <a:spcPts val="0"/>
              </a:spcAft>
              <a:buClr>
                <a:srgbClr val="F39200"/>
              </a:buClr>
              <a:buSzPts val="2160"/>
              <a:buFont typeface="Arial"/>
              <a:buAutoNum type="arabicPeriod"/>
            </a:pPr>
            <a:r>
              <a:rPr lang="fi-FI" sz="2000" dirty="0"/>
              <a:t>Hakukoneoptimoidut videot</a:t>
            </a:r>
            <a:endParaRPr sz="1400" dirty="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fi-FI" sz="2000" dirty="0"/>
              <a:t>Vaikuttajien hyödyntäminen sosiaalisen median ympäristöjen valloittamiseen</a:t>
            </a:r>
            <a:endParaRPr sz="1400" dirty="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fi-FI" sz="2000" dirty="0"/>
              <a:t>Lisää mainosformaatteja = lisää monimutkaisuutta videomarkkinointiin</a:t>
            </a:r>
            <a:endParaRPr sz="2400" dirty="0"/>
          </a:p>
          <a:p>
            <a:pPr marL="342900" lvl="0" indent="-342900" algn="l" rtl="0">
              <a:lnSpc>
                <a:spcPct val="100000"/>
              </a:lnSpc>
              <a:spcBef>
                <a:spcPts val="1000"/>
              </a:spcBef>
              <a:spcAft>
                <a:spcPts val="0"/>
              </a:spcAft>
              <a:buClr>
                <a:srgbClr val="F39200"/>
              </a:buClr>
              <a:buSzPts val="2160"/>
              <a:buFont typeface="Arial"/>
              <a:buAutoNum type="arabicPeriod"/>
            </a:pPr>
            <a:r>
              <a:rPr lang="fi-FI" sz="2000" dirty="0"/>
              <a:t>Tarinankerronnan ymmärtäminen digitaalisessa ympäristössä on tärkeämpää kuin koskaan</a:t>
            </a:r>
            <a:endParaRPr sz="1400" dirty="0">
              <a:latin typeface="Arial"/>
              <a:ea typeface="Arial"/>
              <a:cs typeface="Arial"/>
              <a:sym typeface="Arial"/>
            </a:endParaRPr>
          </a:p>
          <a:p>
            <a:pPr marL="0" lvl="0" indent="0" algn="l" rtl="0">
              <a:lnSpc>
                <a:spcPct val="90000"/>
              </a:lnSpc>
              <a:spcBef>
                <a:spcPts val="1000"/>
              </a:spcBef>
              <a:spcAft>
                <a:spcPts val="0"/>
              </a:spcAft>
              <a:buClr>
                <a:srgbClr val="161249"/>
              </a:buClr>
              <a:buSzPts val="1800"/>
              <a:buNone/>
            </a:pPr>
            <a:endParaRPr sz="2400" dirty="0"/>
          </a:p>
        </p:txBody>
      </p:sp>
      <p:sp>
        <p:nvSpPr>
          <p:cNvPr id="766" name="Google Shape;766;p13"/>
          <p:cNvSpPr txBox="1"/>
          <p:nvPr/>
        </p:nvSpPr>
        <p:spPr>
          <a:xfrm>
            <a:off x="838200" y="5438546"/>
            <a:ext cx="935355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Lähde:</a:t>
            </a:r>
            <a:r>
              <a:rPr lang="fi-FI" sz="1400" b="0" i="0" u="none" strike="noStrike" cap="none">
                <a:solidFill>
                  <a:schemeClr val="dk1"/>
                </a:solidFill>
                <a:latin typeface="Arial"/>
                <a:ea typeface="Arial"/>
                <a:cs typeface="Arial"/>
                <a:sym typeface="Arial"/>
              </a:rPr>
              <a:t> </a:t>
            </a:r>
            <a:r>
              <a:rPr lang="fi-FI" sz="1400" b="0" i="0" u="sng" strike="noStrike" cap="none">
                <a:solidFill>
                  <a:srgbClr val="0563C1"/>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https://www.videolle.fi/en/</a:t>
            </a:r>
            <a:r>
              <a:rPr lang="fi-FI" sz="1400" b="0" i="0" u="none" strike="noStrike" cap="none">
                <a:solidFill>
                  <a:schemeClr val="dk1"/>
                </a:solidFill>
                <a:latin typeface="Arial"/>
                <a:ea typeface="Arial"/>
                <a:cs typeface="Arial"/>
                <a:sym typeface="Arial"/>
              </a:rPr>
              <a:t> </a:t>
            </a:r>
            <a:r>
              <a:rPr lang="fi-FI" sz="1400" b="0" i="0" u="none" strike="noStrike" cap="none">
                <a:solidFill>
                  <a:srgbClr val="161249"/>
                </a:solidFill>
                <a:latin typeface="Arial"/>
                <a:ea typeface="Arial"/>
                <a:cs typeface="Arial"/>
                <a:sym typeface="Arial"/>
              </a:rPr>
              <a:t>(nämä trendit poimittiin verkkoseminaarissa Nov 2022. Vain suomeksi.),</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https://financesonline.com/video-marketing-trends/</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14"/>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a:t>3. Onnistuneen videostrategian edellytykset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5"/>
        <p:cNvGrpSpPr/>
        <p:nvPr/>
      </p:nvGrpSpPr>
      <p:grpSpPr>
        <a:xfrm>
          <a:off x="0" y="0"/>
          <a:ext cx="0" cy="0"/>
          <a:chOff x="0" y="0"/>
          <a:chExt cx="0" cy="0"/>
        </a:xfrm>
      </p:grpSpPr>
      <p:sp>
        <p:nvSpPr>
          <p:cNvPr id="776" name="Google Shape;776;p15"/>
          <p:cNvSpPr/>
          <p:nvPr/>
        </p:nvSpPr>
        <p:spPr>
          <a:xfrm>
            <a:off x="2561312" y="1314953"/>
            <a:ext cx="6331200" cy="10926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77" name="Google Shape;777;p15"/>
          <p:cNvSpPr/>
          <p:nvPr/>
        </p:nvSpPr>
        <p:spPr>
          <a:xfrm>
            <a:off x="2700882" y="2715490"/>
            <a:ext cx="5943600" cy="10125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78" name="Google Shape;778;p15"/>
          <p:cNvSpPr/>
          <p:nvPr/>
        </p:nvSpPr>
        <p:spPr>
          <a:xfrm>
            <a:off x="2851632" y="3945445"/>
            <a:ext cx="5664600" cy="8394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79" name="Google Shape;779;p15"/>
          <p:cNvSpPr/>
          <p:nvPr/>
        </p:nvSpPr>
        <p:spPr>
          <a:xfrm>
            <a:off x="4228397" y="4990949"/>
            <a:ext cx="2993700" cy="769800"/>
          </a:xfrm>
          <a:prstGeom prst="roundRect">
            <a:avLst>
              <a:gd name="adj" fmla="val 16667"/>
            </a:avLst>
          </a:prstGeom>
          <a:solidFill>
            <a:srgbClr val="F392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80" name="Google Shape;780;p15"/>
          <p:cNvSpPr/>
          <p:nvPr/>
        </p:nvSpPr>
        <p:spPr>
          <a:xfrm>
            <a:off x="743518" y="4968409"/>
            <a:ext cx="2924700" cy="7698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81" name="Google Shape;781;p15"/>
          <p:cNvSpPr txBox="1"/>
          <p:nvPr/>
        </p:nvSpPr>
        <p:spPr>
          <a:xfrm>
            <a:off x="4689747" y="1665214"/>
            <a:ext cx="181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rgbClr val="000000"/>
                </a:solidFill>
                <a:latin typeface="Calibri"/>
                <a:ea typeface="Calibri"/>
                <a:cs typeface="Calibri"/>
                <a:sym typeface="Calibri"/>
              </a:rPr>
              <a:t>Yritysstrategia</a:t>
            </a:r>
            <a:endParaRPr sz="1800" b="0" i="0" u="none" strike="noStrike" cap="none">
              <a:solidFill>
                <a:srgbClr val="000000"/>
              </a:solidFill>
              <a:latin typeface="Calibri"/>
              <a:ea typeface="Calibri"/>
              <a:cs typeface="Calibri"/>
              <a:sym typeface="Calibri"/>
            </a:endParaRPr>
          </a:p>
        </p:txBody>
      </p:sp>
      <p:sp>
        <p:nvSpPr>
          <p:cNvPr id="782" name="Google Shape;782;p15"/>
          <p:cNvSpPr txBox="1"/>
          <p:nvPr/>
        </p:nvSpPr>
        <p:spPr>
          <a:xfrm>
            <a:off x="4586697" y="3037090"/>
            <a:ext cx="2189488"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rgbClr val="000000"/>
                </a:solidFill>
                <a:latin typeface="Calibri"/>
                <a:ea typeface="Calibri"/>
                <a:cs typeface="Calibri"/>
                <a:sym typeface="Calibri"/>
              </a:rPr>
              <a:t>Markkinointistrategia</a:t>
            </a:r>
            <a:endParaRPr sz="1800" b="0" i="0" u="none" strike="noStrike" cap="none">
              <a:solidFill>
                <a:srgbClr val="000000"/>
              </a:solidFill>
              <a:latin typeface="Calibri"/>
              <a:ea typeface="Calibri"/>
              <a:cs typeface="Calibri"/>
              <a:sym typeface="Calibri"/>
            </a:endParaRPr>
          </a:p>
        </p:txBody>
      </p:sp>
      <p:sp>
        <p:nvSpPr>
          <p:cNvPr id="783" name="Google Shape;783;p15"/>
          <p:cNvSpPr txBox="1"/>
          <p:nvPr/>
        </p:nvSpPr>
        <p:spPr>
          <a:xfrm>
            <a:off x="3572447" y="4073032"/>
            <a:ext cx="43056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2800" b="0" i="0" u="none" strike="noStrike" cap="none">
                <a:solidFill>
                  <a:srgbClr val="000000"/>
                </a:solidFill>
                <a:latin typeface="Calibri"/>
                <a:ea typeface="Calibri"/>
                <a:cs typeface="Calibri"/>
                <a:sym typeface="Calibri"/>
              </a:rPr>
              <a:t>Sisältömarkkinointistrategia</a:t>
            </a:r>
            <a:endParaRPr sz="2800" b="0" i="0" u="none" strike="noStrike" cap="none">
              <a:solidFill>
                <a:srgbClr val="000000"/>
              </a:solidFill>
              <a:latin typeface="Calibri"/>
              <a:ea typeface="Calibri"/>
              <a:cs typeface="Calibri"/>
              <a:sym typeface="Calibri"/>
            </a:endParaRPr>
          </a:p>
        </p:txBody>
      </p:sp>
      <p:sp>
        <p:nvSpPr>
          <p:cNvPr id="784" name="Google Shape;784;p15"/>
          <p:cNvSpPr txBox="1"/>
          <p:nvPr/>
        </p:nvSpPr>
        <p:spPr>
          <a:xfrm>
            <a:off x="1086208" y="5030171"/>
            <a:ext cx="2199900"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rgbClr val="000000"/>
                </a:solidFill>
                <a:latin typeface="Calibri"/>
                <a:ea typeface="Calibri"/>
                <a:cs typeface="Calibri"/>
                <a:sym typeface="Calibri"/>
              </a:rPr>
              <a:t>Sosiaalisen median strategia</a:t>
            </a:r>
            <a:endParaRPr sz="1800" b="0" i="0" u="none" strike="noStrike" cap="none">
              <a:solidFill>
                <a:srgbClr val="000000"/>
              </a:solidFill>
              <a:latin typeface="Calibri"/>
              <a:ea typeface="Calibri"/>
              <a:cs typeface="Calibri"/>
              <a:sym typeface="Calibri"/>
            </a:endParaRPr>
          </a:p>
        </p:txBody>
      </p:sp>
      <p:sp>
        <p:nvSpPr>
          <p:cNvPr id="785" name="Google Shape;785;p15"/>
          <p:cNvSpPr txBox="1"/>
          <p:nvPr/>
        </p:nvSpPr>
        <p:spPr>
          <a:xfrm>
            <a:off x="4543718" y="5168659"/>
            <a:ext cx="2425794"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2400" b="1" i="0" u="none" strike="noStrike" cap="none">
                <a:solidFill>
                  <a:srgbClr val="000000"/>
                </a:solidFill>
                <a:latin typeface="Calibri"/>
                <a:ea typeface="Calibri"/>
                <a:cs typeface="Calibri"/>
                <a:sym typeface="Calibri"/>
              </a:rPr>
              <a:t>Videostrategia</a:t>
            </a:r>
            <a:endParaRPr sz="2400" b="1" i="0" u="none" strike="noStrike" cap="none">
              <a:solidFill>
                <a:srgbClr val="000000"/>
              </a:solidFill>
              <a:latin typeface="Calibri"/>
              <a:ea typeface="Calibri"/>
              <a:cs typeface="Calibri"/>
              <a:sym typeface="Calibri"/>
            </a:endParaRPr>
          </a:p>
        </p:txBody>
      </p:sp>
      <p:sp>
        <p:nvSpPr>
          <p:cNvPr id="786" name="Google Shape;786;p15"/>
          <p:cNvSpPr/>
          <p:nvPr/>
        </p:nvSpPr>
        <p:spPr>
          <a:xfrm>
            <a:off x="7769762" y="5018082"/>
            <a:ext cx="2774100" cy="7698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87" name="Google Shape;787;p15"/>
          <p:cNvSpPr txBox="1"/>
          <p:nvPr/>
        </p:nvSpPr>
        <p:spPr>
          <a:xfrm>
            <a:off x="8892512" y="5168659"/>
            <a:ext cx="5286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rgbClr val="000000"/>
                </a:solidFill>
                <a:latin typeface="Calibri"/>
                <a:ea typeface="Calibri"/>
                <a:cs typeface="Calibri"/>
                <a:sym typeface="Calibri"/>
              </a:rPr>
              <a:t>jne</a:t>
            </a:r>
            <a:endParaRPr sz="1400" b="0" i="0" u="none" strike="noStrike" cap="none">
              <a:solidFill>
                <a:srgbClr val="000000"/>
              </a:solidFill>
              <a:latin typeface="Arial"/>
              <a:ea typeface="Arial"/>
              <a:cs typeface="Arial"/>
              <a:sym typeface="Arial"/>
            </a:endParaRPr>
          </a:p>
        </p:txBody>
      </p:sp>
      <p:sp>
        <p:nvSpPr>
          <p:cNvPr id="788" name="Google Shape;788;p15"/>
          <p:cNvSpPr txBox="1"/>
          <p:nvPr/>
        </p:nvSpPr>
        <p:spPr>
          <a:xfrm>
            <a:off x="233271" y="104169"/>
            <a:ext cx="10983951"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200"/>
              <a:buFont typeface="Arial"/>
              <a:buNone/>
            </a:pPr>
            <a:r>
              <a:rPr lang="fi-FI" sz="3200" b="1" i="0" u="none" strike="noStrike" cap="none">
                <a:solidFill>
                  <a:srgbClr val="161249"/>
                </a:solidFill>
                <a:latin typeface="Arial"/>
                <a:ea typeface="Arial"/>
                <a:cs typeface="Arial"/>
                <a:sym typeface="Arial"/>
              </a:rPr>
              <a:t>Videostrategia strategiahierarkiassa:</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F39200"/>
              </a:buClr>
              <a:buSzPts val="3200"/>
              <a:buFont typeface="Arial"/>
              <a:buNone/>
            </a:pPr>
            <a:r>
              <a:rPr lang="fi-FI" sz="3200" b="1" i="0" u="none" strike="noStrike" cap="none">
                <a:solidFill>
                  <a:srgbClr val="F39200"/>
                </a:solidFill>
                <a:latin typeface="Arial"/>
                <a:ea typeface="Arial"/>
                <a:cs typeface="Arial"/>
                <a:sym typeface="Arial"/>
              </a:rPr>
              <a:t>sen on oltava sisällön markkinointistrategian mukainen</a:t>
            </a:r>
            <a:endParaRPr sz="3200" b="1" i="0" u="none" strike="noStrike" cap="none">
              <a:solidFill>
                <a:srgbClr val="F392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92"/>
        <p:cNvGrpSpPr/>
        <p:nvPr/>
      </p:nvGrpSpPr>
      <p:grpSpPr>
        <a:xfrm>
          <a:off x="0" y="0"/>
          <a:ext cx="0" cy="0"/>
          <a:chOff x="0" y="0"/>
          <a:chExt cx="0" cy="0"/>
        </a:xfrm>
      </p:grpSpPr>
      <p:sp>
        <p:nvSpPr>
          <p:cNvPr id="793" name="Google Shape;793;p16"/>
          <p:cNvSpPr txBox="1">
            <a:spLocks noGrp="1"/>
          </p:cNvSpPr>
          <p:nvPr>
            <p:ph type="title"/>
          </p:nvPr>
        </p:nvSpPr>
        <p:spPr>
          <a:xfrm>
            <a:off x="579633" y="68520"/>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3556"/>
              <a:buFont typeface="Calibri"/>
              <a:buNone/>
            </a:pPr>
            <a:r>
              <a:rPr lang="fi-FI"/>
              <a:t>Miten onnistua videomarkkinoinnissa?</a:t>
            </a:r>
            <a:br>
              <a:rPr lang="fi-FI" sz="3200"/>
            </a:br>
            <a:r>
              <a:rPr lang="fi-FI"/>
              <a:t> </a:t>
            </a:r>
            <a:r>
              <a:rPr lang="fi-FI">
                <a:solidFill>
                  <a:srgbClr val="F39200"/>
                </a:solidFill>
              </a:rPr>
              <a:t>Kampanjasuunnittelu alkaa videostrategiasta</a:t>
            </a:r>
            <a:endParaRPr sz="3200">
              <a:solidFill>
                <a:srgbClr val="F39200"/>
              </a:solidFill>
            </a:endParaRPr>
          </a:p>
        </p:txBody>
      </p:sp>
      <p:sp>
        <p:nvSpPr>
          <p:cNvPr id="794" name="Google Shape;794;p16"/>
          <p:cNvSpPr txBox="1">
            <a:spLocks noGrp="1"/>
          </p:cNvSpPr>
          <p:nvPr>
            <p:ph type="body" idx="1"/>
          </p:nvPr>
        </p:nvSpPr>
        <p:spPr>
          <a:xfrm>
            <a:off x="925750" y="1159267"/>
            <a:ext cx="10515600" cy="4351200"/>
          </a:xfrm>
          <a:prstGeom prst="rect">
            <a:avLst/>
          </a:prstGeom>
          <a:noFill/>
          <a:ln>
            <a:noFill/>
          </a:ln>
        </p:spPr>
        <p:txBody>
          <a:bodyPr spcFirstLastPara="1" wrap="square" lIns="91425" tIns="45700" rIns="91425" bIns="45700" anchor="t" anchorCtr="0">
            <a:normAutofit/>
          </a:bodyPr>
          <a:lstStyle/>
          <a:p>
            <a:pPr marL="609585" lvl="0" indent="-414855" algn="l" rtl="0">
              <a:lnSpc>
                <a:spcPct val="100000"/>
              </a:lnSpc>
              <a:spcBef>
                <a:spcPts val="1067"/>
              </a:spcBef>
              <a:spcAft>
                <a:spcPts val="0"/>
              </a:spcAft>
              <a:buClr>
                <a:srgbClr val="F39200"/>
              </a:buClr>
              <a:buSzPts val="1733"/>
              <a:buChar char="●"/>
            </a:pPr>
            <a:r>
              <a:rPr lang="fi-FI" b="1"/>
              <a:t>Mitä</a:t>
            </a:r>
            <a:r>
              <a:rPr lang="fi-FI"/>
              <a:t> haluat saavuttaa videoiden avulla?</a:t>
            </a:r>
            <a:endParaRPr sz="1733"/>
          </a:p>
          <a:p>
            <a:pPr marL="1219170" lvl="1" indent="-414852" algn="l" rtl="0">
              <a:lnSpc>
                <a:spcPct val="100000"/>
              </a:lnSpc>
              <a:spcBef>
                <a:spcPts val="0"/>
              </a:spcBef>
              <a:spcAft>
                <a:spcPts val="0"/>
              </a:spcAft>
              <a:buClr>
                <a:srgbClr val="F39200"/>
              </a:buClr>
              <a:buSzPts val="1733"/>
              <a:buChar char="○"/>
            </a:pPr>
            <a:r>
              <a:rPr lang="fi-FI"/>
              <a:t>Lisätä brändin tunnettuutta? Myynti? Parantaa työnantajan brändiä?</a:t>
            </a:r>
            <a:endParaRPr sz="1733"/>
          </a:p>
          <a:p>
            <a:pPr marL="1219170" lvl="1" indent="-414852" algn="l" rtl="0">
              <a:lnSpc>
                <a:spcPct val="100000"/>
              </a:lnSpc>
              <a:spcBef>
                <a:spcPts val="0"/>
              </a:spcBef>
              <a:spcAft>
                <a:spcPts val="0"/>
              </a:spcAft>
              <a:buClr>
                <a:srgbClr val="F39200"/>
              </a:buClr>
              <a:buSzPts val="1733"/>
              <a:buChar char="○"/>
            </a:pPr>
            <a:r>
              <a:rPr lang="fi-FI"/>
              <a:t>Aseta SMART tavoitteet.</a:t>
            </a:r>
            <a:endParaRPr sz="1733"/>
          </a:p>
          <a:p>
            <a:pPr marL="609585" lvl="0" indent="-414855" algn="l" rtl="0">
              <a:lnSpc>
                <a:spcPct val="100000"/>
              </a:lnSpc>
              <a:spcBef>
                <a:spcPts val="0"/>
              </a:spcBef>
              <a:spcAft>
                <a:spcPts val="0"/>
              </a:spcAft>
              <a:buClr>
                <a:srgbClr val="F39200"/>
              </a:buClr>
              <a:buSzPts val="1733"/>
              <a:buChar char="●"/>
            </a:pPr>
            <a:r>
              <a:rPr lang="fi-FI" b="1"/>
              <a:t>Kenet</a:t>
            </a:r>
            <a:r>
              <a:rPr lang="fi-FI"/>
              <a:t> haluat tavoittaa?</a:t>
            </a:r>
            <a:endParaRPr sz="1733"/>
          </a:p>
          <a:p>
            <a:pPr marL="1219170" lvl="1" indent="-414852" algn="l" rtl="0">
              <a:lnSpc>
                <a:spcPct val="100000"/>
              </a:lnSpc>
              <a:spcBef>
                <a:spcPts val="0"/>
              </a:spcBef>
              <a:spcAft>
                <a:spcPts val="0"/>
              </a:spcAft>
              <a:buClr>
                <a:srgbClr val="F39200"/>
              </a:buClr>
              <a:buSzPts val="1733"/>
              <a:buChar char="○"/>
            </a:pPr>
            <a:r>
              <a:rPr lang="fi-FI"/>
              <a:t>Määritä kohderyhmät. Ostajapersoona on kätevä ja suositeltava.</a:t>
            </a:r>
            <a:endParaRPr sz="1733"/>
          </a:p>
          <a:p>
            <a:pPr marL="1219170" lvl="1" indent="-414852" algn="l" rtl="0">
              <a:lnSpc>
                <a:spcPct val="100000"/>
              </a:lnSpc>
              <a:spcBef>
                <a:spcPts val="0"/>
              </a:spcBef>
              <a:spcAft>
                <a:spcPts val="0"/>
              </a:spcAft>
              <a:buClr>
                <a:srgbClr val="F39200"/>
              </a:buClr>
              <a:buSzPts val="1733"/>
              <a:buChar char="○"/>
            </a:pPr>
            <a:r>
              <a:rPr lang="fi-FI"/>
              <a:t>Mihin asiakaspolun vaiheeseen?</a:t>
            </a:r>
            <a:endParaRPr sz="1733"/>
          </a:p>
          <a:p>
            <a:pPr marL="1219170" lvl="0" indent="0" algn="l" rtl="0">
              <a:lnSpc>
                <a:spcPct val="90000"/>
              </a:lnSpc>
              <a:spcBef>
                <a:spcPts val="1600"/>
              </a:spcBef>
              <a:spcAft>
                <a:spcPts val="1600"/>
              </a:spcAft>
              <a:buClr>
                <a:schemeClr val="dk1"/>
              </a:buClr>
              <a:buSzPts val="2800"/>
              <a:buNone/>
            </a:pPr>
            <a:endParaRPr/>
          </a:p>
        </p:txBody>
      </p:sp>
      <p:pic>
        <p:nvPicPr>
          <p:cNvPr id="795" name="Google Shape;795;p16"/>
          <p:cNvPicPr preferRelativeResize="0"/>
          <p:nvPr/>
        </p:nvPicPr>
        <p:blipFill rotWithShape="1">
          <a:blip r:embed="rId3">
            <a:alphaModFix/>
          </a:blip>
          <a:srcRect t="19234" b="17927"/>
          <a:stretch/>
        </p:blipFill>
        <p:spPr>
          <a:xfrm>
            <a:off x="1892483" y="2956200"/>
            <a:ext cx="6670400" cy="2648400"/>
          </a:xfrm>
          <a:prstGeom prst="rect">
            <a:avLst/>
          </a:prstGeom>
          <a:noFill/>
          <a:ln>
            <a:noFill/>
          </a:ln>
        </p:spPr>
      </p:pic>
      <p:sp>
        <p:nvSpPr>
          <p:cNvPr id="796" name="Google Shape;796;p16"/>
          <p:cNvSpPr txBox="1"/>
          <p:nvPr/>
        </p:nvSpPr>
        <p:spPr>
          <a:xfrm>
            <a:off x="2816253" y="5497677"/>
            <a:ext cx="1144400" cy="822515"/>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fi-FI" sz="1100" b="0" i="0" u="none" strike="noStrike" cap="none">
                <a:solidFill>
                  <a:srgbClr val="000000"/>
                </a:solidFill>
                <a:latin typeface="Arial"/>
                <a:ea typeface="Arial"/>
                <a:cs typeface="Arial"/>
                <a:sym typeface="Arial"/>
              </a:rPr>
              <a:t>Brändivideot, viihdevideot. Puhuttele tunteita!</a:t>
            </a:r>
            <a:endParaRPr sz="1100" b="0" i="0" u="none" strike="noStrike" cap="none">
              <a:solidFill>
                <a:srgbClr val="000000"/>
              </a:solidFill>
              <a:latin typeface="Arial"/>
              <a:ea typeface="Arial"/>
              <a:cs typeface="Arial"/>
              <a:sym typeface="Arial"/>
            </a:endParaRPr>
          </a:p>
        </p:txBody>
      </p:sp>
      <p:sp>
        <p:nvSpPr>
          <p:cNvPr id="797" name="Google Shape;797;p16"/>
          <p:cNvSpPr txBox="1"/>
          <p:nvPr/>
        </p:nvSpPr>
        <p:spPr>
          <a:xfrm>
            <a:off x="4243471" y="5497677"/>
            <a:ext cx="858400" cy="1499623"/>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fi-FI" sz="1100" b="0" i="0" u="none" strike="noStrike" cap="none">
                <a:solidFill>
                  <a:srgbClr val="000000"/>
                </a:solidFill>
                <a:latin typeface="Arial"/>
                <a:ea typeface="Arial"/>
                <a:cs typeface="Arial"/>
                <a:sym typeface="Arial"/>
              </a:rPr>
              <a:t>Tiiserit, mainokset, joissa mainostetaan sisältöä (kuten verkkoseminaareja)</a:t>
            </a:r>
            <a:endParaRPr sz="1100" b="0" i="0" u="none" strike="noStrike" cap="none">
              <a:solidFill>
                <a:srgbClr val="000000"/>
              </a:solidFill>
              <a:latin typeface="Arial"/>
              <a:ea typeface="Arial"/>
              <a:cs typeface="Arial"/>
              <a:sym typeface="Arial"/>
            </a:endParaRPr>
          </a:p>
        </p:txBody>
      </p:sp>
      <p:sp>
        <p:nvSpPr>
          <p:cNvPr id="798" name="Google Shape;798;p16"/>
          <p:cNvSpPr txBox="1"/>
          <p:nvPr/>
        </p:nvSpPr>
        <p:spPr>
          <a:xfrm>
            <a:off x="5326005" y="5497677"/>
            <a:ext cx="1082400" cy="822515"/>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fi-FI" sz="1100" b="0" i="0" u="none" strike="noStrike" cap="none">
                <a:solidFill>
                  <a:srgbClr val="000000"/>
                </a:solidFill>
                <a:latin typeface="Arial"/>
                <a:ea typeface="Arial"/>
                <a:cs typeface="Arial"/>
                <a:sym typeface="Arial"/>
              </a:rPr>
              <a:t>Videovertailut, tuotevideot, todistusvideot (testimoniaalit)</a:t>
            </a:r>
            <a:endParaRPr sz="1100" b="0" i="0" u="none" strike="noStrike" cap="none">
              <a:solidFill>
                <a:srgbClr val="000000"/>
              </a:solidFill>
              <a:latin typeface="Arial"/>
              <a:ea typeface="Arial"/>
              <a:cs typeface="Arial"/>
              <a:sym typeface="Arial"/>
            </a:endParaRPr>
          </a:p>
        </p:txBody>
      </p:sp>
      <p:sp>
        <p:nvSpPr>
          <p:cNvPr id="799" name="Google Shape;799;p16"/>
          <p:cNvSpPr txBox="1"/>
          <p:nvPr/>
        </p:nvSpPr>
        <p:spPr>
          <a:xfrm>
            <a:off x="6555204" y="5497677"/>
            <a:ext cx="1020400" cy="483960"/>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fi-FI" sz="1100" b="0" i="0" u="none" strike="noStrike" cap="none">
                <a:solidFill>
                  <a:srgbClr val="000000"/>
                </a:solidFill>
                <a:latin typeface="Arial"/>
                <a:ea typeface="Arial"/>
                <a:cs typeface="Arial"/>
                <a:sym typeface="Arial"/>
              </a:rPr>
              <a:t>Q&amp;A-videot, ohjevideot</a:t>
            </a:r>
            <a:endParaRPr sz="1100" b="0" i="0" u="none" strike="noStrike" cap="none">
              <a:solidFill>
                <a:srgbClr val="000000"/>
              </a:solidFill>
              <a:latin typeface="Arial"/>
              <a:ea typeface="Arial"/>
              <a:cs typeface="Arial"/>
              <a:sym typeface="Arial"/>
            </a:endParaRPr>
          </a:p>
        </p:txBody>
      </p:sp>
      <p:sp>
        <p:nvSpPr>
          <p:cNvPr id="800" name="Google Shape;800;p16"/>
          <p:cNvSpPr txBox="1"/>
          <p:nvPr/>
        </p:nvSpPr>
        <p:spPr>
          <a:xfrm>
            <a:off x="10182600" y="6399734"/>
            <a:ext cx="1585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fi-FI" sz="933" b="0" i="0" u="none" strike="noStrike" cap="none">
                <a:solidFill>
                  <a:srgbClr val="000000"/>
                </a:solidFill>
                <a:latin typeface="Calibri"/>
                <a:ea typeface="Calibri"/>
                <a:cs typeface="Calibri"/>
                <a:sym typeface="Calibri"/>
              </a:rPr>
              <a:t>Lähde: Videolle.fi</a:t>
            </a:r>
            <a:endParaRPr sz="933" b="0" i="0" u="none" strike="noStrike" cap="none">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04"/>
        <p:cNvGrpSpPr/>
        <p:nvPr/>
      </p:nvGrpSpPr>
      <p:grpSpPr>
        <a:xfrm>
          <a:off x="0" y="0"/>
          <a:ext cx="0" cy="0"/>
          <a:chOff x="0" y="0"/>
          <a:chExt cx="0" cy="0"/>
        </a:xfrm>
      </p:grpSpPr>
      <p:sp>
        <p:nvSpPr>
          <p:cNvPr id="805" name="Google Shape;805;p17"/>
          <p:cNvSpPr txBox="1">
            <a:spLocks noGrp="1"/>
          </p:cNvSpPr>
          <p:nvPr>
            <p:ph type="title"/>
          </p:nvPr>
        </p:nvSpPr>
        <p:spPr>
          <a:xfrm>
            <a:off x="838201" y="140407"/>
            <a:ext cx="10515600" cy="77693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Videostrategia, jatkuu</a:t>
            </a:r>
            <a:endParaRPr/>
          </a:p>
        </p:txBody>
      </p:sp>
      <p:sp>
        <p:nvSpPr>
          <p:cNvPr id="806" name="Google Shape;806;p17"/>
          <p:cNvSpPr txBox="1">
            <a:spLocks noGrp="1"/>
          </p:cNvSpPr>
          <p:nvPr>
            <p:ph type="body" idx="1"/>
          </p:nvPr>
        </p:nvSpPr>
        <p:spPr>
          <a:xfrm>
            <a:off x="557718" y="747105"/>
            <a:ext cx="11212750" cy="3874531"/>
          </a:xfrm>
          <a:prstGeom prst="rect">
            <a:avLst/>
          </a:prstGeom>
          <a:noFill/>
          <a:ln>
            <a:noFill/>
          </a:ln>
        </p:spPr>
        <p:txBody>
          <a:bodyPr spcFirstLastPara="1" wrap="square" lIns="91425" tIns="45700" rIns="91425" bIns="45700" anchor="t" anchorCtr="0">
            <a:noAutofit/>
          </a:bodyPr>
          <a:lstStyle/>
          <a:p>
            <a:pPr marL="609585" lvl="0" indent="-395836" algn="l" rtl="0">
              <a:lnSpc>
                <a:spcPct val="100000"/>
              </a:lnSpc>
              <a:spcBef>
                <a:spcPts val="1067"/>
              </a:spcBef>
              <a:spcAft>
                <a:spcPts val="0"/>
              </a:spcAft>
              <a:buClr>
                <a:srgbClr val="F39200"/>
              </a:buClr>
              <a:buSzPts val="1600"/>
              <a:buChar char="●"/>
            </a:pPr>
            <a:r>
              <a:rPr lang="fi-FI" b="1"/>
              <a:t>Mistä</a:t>
            </a:r>
            <a:r>
              <a:rPr lang="fi-FI"/>
              <a:t> tavoitat kohderyhmäsi/ostajasi?</a:t>
            </a:r>
            <a:endParaRPr sz="1600"/>
          </a:p>
          <a:p>
            <a:pPr marL="1219170" lvl="1" indent="-395834" algn="l" rtl="0">
              <a:lnSpc>
                <a:spcPct val="100000"/>
              </a:lnSpc>
              <a:spcBef>
                <a:spcPts val="0"/>
              </a:spcBef>
              <a:spcAft>
                <a:spcPts val="0"/>
              </a:spcAft>
              <a:buClr>
                <a:schemeClr val="dk1"/>
              </a:buClr>
              <a:buSzPts val="1600"/>
              <a:buAutoNum type="alphaLcPeriod"/>
            </a:pPr>
            <a:r>
              <a:rPr lang="fi-FI"/>
              <a:t>ota kanava huomioon videosisällön suunnittelussa</a:t>
            </a:r>
            <a:endParaRPr sz="1600"/>
          </a:p>
          <a:p>
            <a:pPr marL="1219170" lvl="1" indent="-395834" algn="l" rtl="0">
              <a:lnSpc>
                <a:spcPct val="100000"/>
              </a:lnSpc>
              <a:spcBef>
                <a:spcPts val="0"/>
              </a:spcBef>
              <a:spcAft>
                <a:spcPts val="0"/>
              </a:spcAft>
              <a:buClr>
                <a:schemeClr val="dk1"/>
              </a:buClr>
              <a:buSzPts val="1600"/>
              <a:buAutoNum type="alphaLcPeriod"/>
            </a:pPr>
            <a:r>
              <a:rPr lang="fi-FI"/>
              <a:t>yksi video ei sovi kaikkiin kanaviin!</a:t>
            </a:r>
            <a:endParaRPr sz="1600"/>
          </a:p>
          <a:p>
            <a:pPr marL="1828754" lvl="2" indent="-395836" algn="l" rtl="0">
              <a:lnSpc>
                <a:spcPct val="100000"/>
              </a:lnSpc>
              <a:spcBef>
                <a:spcPts val="0"/>
              </a:spcBef>
              <a:spcAft>
                <a:spcPts val="0"/>
              </a:spcAft>
              <a:buClr>
                <a:schemeClr val="dk1"/>
              </a:buClr>
              <a:buSzPts val="1600"/>
              <a:buAutoNum type="romanLcPeriod"/>
            </a:pPr>
            <a:r>
              <a:rPr lang="fi-FI"/>
              <a:t>eri muoto</a:t>
            </a:r>
            <a:endParaRPr sz="1600"/>
          </a:p>
          <a:p>
            <a:pPr marL="1828754" lvl="2" indent="-395836" algn="l" rtl="0">
              <a:lnSpc>
                <a:spcPct val="100000"/>
              </a:lnSpc>
              <a:spcBef>
                <a:spcPts val="0"/>
              </a:spcBef>
              <a:spcAft>
                <a:spcPts val="0"/>
              </a:spcAft>
              <a:buClr>
                <a:schemeClr val="dk1"/>
              </a:buClr>
              <a:buSzPts val="1600"/>
              <a:buAutoNum type="romanLcPeriod"/>
            </a:pPr>
            <a:r>
              <a:rPr lang="fi-FI"/>
              <a:t>eri tarinankerronta (skipattava vai ei)</a:t>
            </a:r>
            <a:endParaRPr sz="1600"/>
          </a:p>
          <a:p>
            <a:pPr marL="1828754" lvl="2" indent="-395836" algn="l" rtl="0">
              <a:lnSpc>
                <a:spcPct val="100000"/>
              </a:lnSpc>
              <a:spcBef>
                <a:spcPts val="0"/>
              </a:spcBef>
              <a:spcAft>
                <a:spcPts val="0"/>
              </a:spcAft>
              <a:buClr>
                <a:schemeClr val="dk1"/>
              </a:buClr>
              <a:buSzPts val="1600"/>
              <a:buAutoNum type="romanLcPeriod"/>
            </a:pPr>
            <a:r>
              <a:rPr lang="fi-FI" sz="1600"/>
              <a:t>äänellä tai ilman</a:t>
            </a:r>
            <a:endParaRPr sz="1600"/>
          </a:p>
          <a:p>
            <a:pPr marL="609585" lvl="0" indent="-395836" algn="l" rtl="0">
              <a:lnSpc>
                <a:spcPct val="100000"/>
              </a:lnSpc>
              <a:spcBef>
                <a:spcPts val="600"/>
              </a:spcBef>
              <a:spcAft>
                <a:spcPts val="0"/>
              </a:spcAft>
              <a:buClr>
                <a:srgbClr val="F39200"/>
              </a:buClr>
              <a:buSzPts val="1600"/>
              <a:buChar char="●"/>
            </a:pPr>
            <a:r>
              <a:rPr lang="fi-FI" b="1"/>
              <a:t>Mikä on haluttu konverstio</a:t>
            </a:r>
            <a:r>
              <a:rPr lang="fi-FI"/>
              <a:t> videokatselun jälkeen?</a:t>
            </a:r>
            <a:endParaRPr sz="1600"/>
          </a:p>
          <a:p>
            <a:pPr marL="1219170" lvl="1" indent="-395834" algn="l" rtl="0">
              <a:lnSpc>
                <a:spcPct val="100000"/>
              </a:lnSpc>
              <a:spcBef>
                <a:spcPts val="0"/>
              </a:spcBef>
              <a:spcAft>
                <a:spcPts val="0"/>
              </a:spcAft>
              <a:buClr>
                <a:schemeClr val="dk1"/>
              </a:buClr>
              <a:buSzPts val="1600"/>
              <a:buAutoNum type="alphaLcPeriod"/>
            </a:pPr>
            <a:r>
              <a:rPr lang="fi-FI"/>
              <a:t>Siirtyminen verkkokauppaan? Utiskirjeen tilaus?</a:t>
            </a:r>
            <a:endParaRPr sz="1600"/>
          </a:p>
          <a:p>
            <a:pPr marL="1219170" lvl="1" indent="-395834" algn="l" rtl="0">
              <a:lnSpc>
                <a:spcPct val="100000"/>
              </a:lnSpc>
              <a:spcBef>
                <a:spcPts val="0"/>
              </a:spcBef>
              <a:spcAft>
                <a:spcPts val="0"/>
              </a:spcAft>
              <a:buClr>
                <a:schemeClr val="dk1"/>
              </a:buClr>
              <a:buSzPts val="1600"/>
              <a:buAutoNum type="alphaLcPeriod"/>
            </a:pPr>
            <a:r>
              <a:rPr lang="fi-FI"/>
              <a:t>CTA:n vaikutus: miten ohjata ostaja lähemmäs</a:t>
            </a:r>
            <a:br>
              <a:rPr lang="fi-FI" sz="1600"/>
            </a:br>
            <a:r>
              <a:rPr lang="fi-FI"/>
              <a:t>ostopäätöstä</a:t>
            </a:r>
            <a:endParaRPr sz="1600"/>
          </a:p>
          <a:p>
            <a:pPr marL="609585" lvl="0" indent="-395836" algn="l" rtl="0">
              <a:lnSpc>
                <a:spcPct val="100000"/>
              </a:lnSpc>
              <a:spcBef>
                <a:spcPts val="600"/>
              </a:spcBef>
              <a:spcAft>
                <a:spcPts val="0"/>
              </a:spcAft>
              <a:buClr>
                <a:srgbClr val="F39200"/>
              </a:buClr>
              <a:buSzPts val="1600"/>
              <a:buChar char="●"/>
            </a:pPr>
            <a:r>
              <a:rPr lang="fi-FI" b="1"/>
              <a:t>Millainen sisältö</a:t>
            </a:r>
            <a:r>
              <a:rPr lang="fi-FI"/>
              <a:t> sopii parhaiten eri tarkoituksiin?</a:t>
            </a:r>
            <a:endParaRPr sz="1600"/>
          </a:p>
          <a:p>
            <a:pPr marL="1219170" lvl="1" indent="-395834" algn="l" rtl="0">
              <a:lnSpc>
                <a:spcPct val="100000"/>
              </a:lnSpc>
              <a:spcBef>
                <a:spcPts val="0"/>
              </a:spcBef>
              <a:spcAft>
                <a:spcPts val="0"/>
              </a:spcAft>
              <a:buClr>
                <a:schemeClr val="dk1"/>
              </a:buClr>
              <a:buSzPts val="1600"/>
              <a:buAutoNum type="alphaLcPeriod"/>
            </a:pPr>
            <a:r>
              <a:rPr lang="fi-FI"/>
              <a:t>Haluatko herättää tunteita saadaksesi katsojan kiinnostumaan brändistäsi?</a:t>
            </a:r>
            <a:br>
              <a:rPr lang="fi-FI" sz="1600"/>
            </a:br>
            <a:r>
              <a:rPr lang="fi-FI"/>
              <a:t> Vai haluatko tarjota hyödyllistä ja opettavaa sisältöä, joka lisää brändisi asiantuntemusta? Haluatko ratkaista yleisen ongelman tai viihdyttää katsojaa?</a:t>
            </a:r>
            <a:endParaRPr sz="1600"/>
          </a:p>
          <a:p>
            <a:pPr marL="1219170" lvl="1" indent="-395834" algn="l" rtl="0">
              <a:lnSpc>
                <a:spcPct val="100000"/>
              </a:lnSpc>
              <a:spcBef>
                <a:spcPts val="0"/>
              </a:spcBef>
              <a:spcAft>
                <a:spcPts val="0"/>
              </a:spcAft>
              <a:buClr>
                <a:schemeClr val="dk1"/>
              </a:buClr>
              <a:buSzPts val="1600"/>
              <a:buAutoNum type="alphaLcPeriod"/>
            </a:pPr>
            <a:r>
              <a:rPr lang="fi-FI"/>
              <a:t>Eri tarkoituksiin tarvittava erityyppinen video</a:t>
            </a:r>
            <a:endParaRPr sz="1600"/>
          </a:p>
          <a:p>
            <a:pPr marL="609585" lvl="0" indent="-395836" algn="l" rtl="0">
              <a:lnSpc>
                <a:spcPct val="100000"/>
              </a:lnSpc>
              <a:spcBef>
                <a:spcPts val="600"/>
              </a:spcBef>
              <a:spcAft>
                <a:spcPts val="0"/>
              </a:spcAft>
              <a:buClr>
                <a:srgbClr val="F39200"/>
              </a:buClr>
              <a:buSzPts val="1600"/>
              <a:buChar char="●"/>
            </a:pPr>
            <a:r>
              <a:rPr lang="fi-FI" b="1"/>
              <a:t>Määritä mittarit</a:t>
            </a:r>
            <a:r>
              <a:rPr lang="fi-FI"/>
              <a:t> tavoitteidesi ja mittareittesi mukaan</a:t>
            </a:r>
            <a:endParaRPr sz="1600"/>
          </a:p>
          <a:p>
            <a:pPr marL="1219170" lvl="1" indent="-395834" algn="l" rtl="0">
              <a:lnSpc>
                <a:spcPct val="100000"/>
              </a:lnSpc>
              <a:spcBef>
                <a:spcPts val="0"/>
              </a:spcBef>
              <a:spcAft>
                <a:spcPts val="0"/>
              </a:spcAft>
              <a:buClr>
                <a:schemeClr val="dk1"/>
              </a:buClr>
              <a:buSzPts val="1600"/>
              <a:buAutoNum type="alphaLcPeriod"/>
            </a:pPr>
            <a:r>
              <a:rPr lang="fi-FI"/>
              <a:t>lisää bränditietoisuutta: maksimoi tavoitettavuus oikeassa kohderyhmässä. Katseluiden määrä, keskimääräinen katseluosuus (moniko aloittaneista katsoo ja kuinka kauan)</a:t>
            </a:r>
            <a:endParaRPr sz="1600"/>
          </a:p>
          <a:p>
            <a:pPr marL="1219170" lvl="1" indent="-395834" algn="l" rtl="0">
              <a:lnSpc>
                <a:spcPct val="100000"/>
              </a:lnSpc>
              <a:spcBef>
                <a:spcPts val="0"/>
              </a:spcBef>
              <a:spcAft>
                <a:spcPts val="0"/>
              </a:spcAft>
              <a:buClr>
                <a:schemeClr val="dk1"/>
              </a:buClr>
              <a:buSzPts val="1600"/>
              <a:buAutoNum type="alphaLcPeriod"/>
            </a:pPr>
            <a:r>
              <a:rPr lang="fi-FI"/>
              <a:t>Brändin kehittyminen, brändipositio: ennen – jälkeen-tutkimusten avulla</a:t>
            </a:r>
            <a:endParaRPr sz="1600"/>
          </a:p>
          <a:p>
            <a:pPr marL="1219170" lvl="1" indent="-395834" algn="l" rtl="0">
              <a:lnSpc>
                <a:spcPct val="100000"/>
              </a:lnSpc>
              <a:spcBef>
                <a:spcPts val="0"/>
              </a:spcBef>
              <a:spcAft>
                <a:spcPts val="0"/>
              </a:spcAft>
              <a:buClr>
                <a:schemeClr val="dk1"/>
              </a:buClr>
              <a:buSzPts val="1600"/>
              <a:buAutoNum type="alphaLcPeriod"/>
            </a:pPr>
            <a:r>
              <a:rPr lang="fi-FI"/>
              <a:t>lisää myyntiä: konversioiden määrä</a:t>
            </a:r>
            <a:endParaRPr sz="1600"/>
          </a:p>
          <a:p>
            <a:pPr marL="1219170" lvl="1" indent="-395834" algn="l" rtl="0">
              <a:lnSpc>
                <a:spcPct val="100000"/>
              </a:lnSpc>
              <a:spcBef>
                <a:spcPts val="0"/>
              </a:spcBef>
              <a:spcAft>
                <a:spcPts val="0"/>
              </a:spcAft>
              <a:buClr>
                <a:schemeClr val="dk1"/>
              </a:buClr>
              <a:buSzPts val="1600"/>
              <a:buAutoNum type="alphaLcPeriod"/>
            </a:pPr>
            <a:r>
              <a:rPr lang="fi-FI"/>
              <a:t>asiakastyytyväisyyden parantaminen: vaikutus asiakaspalveluun, asiakastyytyväisyyden parantaminen</a:t>
            </a:r>
            <a:endParaRPr sz="1600"/>
          </a:p>
        </p:txBody>
      </p:sp>
      <p:pic>
        <p:nvPicPr>
          <p:cNvPr id="807" name="Google Shape;807;p17"/>
          <p:cNvPicPr preferRelativeResize="0"/>
          <p:nvPr/>
        </p:nvPicPr>
        <p:blipFill rotWithShape="1">
          <a:blip r:embed="rId3">
            <a:alphaModFix/>
          </a:blip>
          <a:srcRect/>
          <a:stretch/>
        </p:blipFill>
        <p:spPr>
          <a:xfrm>
            <a:off x="8582201" y="1365762"/>
            <a:ext cx="3188267" cy="2323933"/>
          </a:xfrm>
          <a:prstGeom prst="rect">
            <a:avLst/>
          </a:prstGeom>
          <a:solidFill>
            <a:srgbClr val="F39200"/>
          </a:solidFill>
          <a:ln w="28575" cap="flat" cmpd="sng">
            <a:solidFill>
              <a:srgbClr val="F39200"/>
            </a:solidFill>
            <a:prstDash val="solid"/>
            <a:round/>
            <a:headEnd type="none" w="sm" len="sm"/>
            <a:tailEnd type="none" w="sm" len="sm"/>
          </a:ln>
        </p:spPr>
      </p:pic>
      <p:sp>
        <p:nvSpPr>
          <p:cNvPr id="808" name="Google Shape;808;p17"/>
          <p:cNvSpPr txBox="1"/>
          <p:nvPr/>
        </p:nvSpPr>
        <p:spPr>
          <a:xfrm>
            <a:off x="8776200" y="1907201"/>
            <a:ext cx="711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fi-FI" sz="933" b="0" i="0" u="none" strike="noStrike" cap="none">
                <a:solidFill>
                  <a:srgbClr val="000000"/>
                </a:solidFill>
                <a:latin typeface="Calibri"/>
                <a:ea typeface="Calibri"/>
                <a:cs typeface="Calibri"/>
                <a:sym typeface="Calibri"/>
              </a:rPr>
              <a:t>Web-TV</a:t>
            </a:r>
            <a:endParaRPr sz="933" b="0" i="0" u="none" strike="noStrike" cap="none">
              <a:solidFill>
                <a:srgbClr val="000000"/>
              </a:solidFill>
              <a:latin typeface="Calibri"/>
              <a:ea typeface="Calibri"/>
              <a:cs typeface="Calibri"/>
              <a:sym typeface="Calibri"/>
            </a:endParaRPr>
          </a:p>
        </p:txBody>
      </p:sp>
      <p:sp>
        <p:nvSpPr>
          <p:cNvPr id="809" name="Google Shape;809;p17"/>
          <p:cNvSpPr txBox="1"/>
          <p:nvPr/>
        </p:nvSpPr>
        <p:spPr>
          <a:xfrm>
            <a:off x="8542945" y="990535"/>
            <a:ext cx="3227523" cy="307736"/>
          </a:xfrm>
          <a:prstGeom prst="rect">
            <a:avLst/>
          </a:prstGeom>
          <a:solidFill>
            <a:srgbClr val="F39200"/>
          </a:solid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400"/>
              <a:buFont typeface="Arial"/>
              <a:buNone/>
            </a:pPr>
            <a:r>
              <a:rPr lang="fi-FI" sz="1400" b="1" i="0" u="none" strike="noStrike" cap="none">
                <a:solidFill>
                  <a:srgbClr val="FFFFFF"/>
                </a:solidFill>
                <a:latin typeface="Arial"/>
                <a:ea typeface="Arial"/>
                <a:cs typeface="Arial"/>
                <a:sym typeface="Arial"/>
              </a:rPr>
              <a:t>Muodot eri videokanavissa</a:t>
            </a:r>
            <a:endParaRPr sz="1400" b="1" i="0" u="none" strike="noStrike" cap="none">
              <a:solidFill>
                <a:srgbClr val="FFFFFF"/>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pic>
        <p:nvPicPr>
          <p:cNvPr id="815" name="Google Shape;815;p18" descr="Why You Should Invest in Mid-Funnel Marketing"/>
          <p:cNvPicPr preferRelativeResize="0"/>
          <p:nvPr/>
        </p:nvPicPr>
        <p:blipFill rotWithShape="1">
          <a:blip r:embed="rId3">
            <a:alphaModFix/>
          </a:blip>
          <a:srcRect/>
          <a:stretch/>
        </p:blipFill>
        <p:spPr>
          <a:xfrm>
            <a:off x="3696897" y="1779089"/>
            <a:ext cx="4798205" cy="4601404"/>
          </a:xfrm>
          <a:prstGeom prst="rect">
            <a:avLst/>
          </a:prstGeom>
          <a:noFill/>
          <a:ln>
            <a:noFill/>
          </a:ln>
        </p:spPr>
      </p:pic>
      <p:sp>
        <p:nvSpPr>
          <p:cNvPr id="816" name="Google Shape;816;p18"/>
          <p:cNvSpPr txBox="1"/>
          <p:nvPr/>
        </p:nvSpPr>
        <p:spPr>
          <a:xfrm>
            <a:off x="542317" y="282954"/>
            <a:ext cx="9788457"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FFFFFF"/>
              </a:buClr>
              <a:buSzPts val="4400"/>
              <a:buFont typeface="Calibri"/>
              <a:buNone/>
            </a:pPr>
            <a:r>
              <a:rPr lang="fi-FI" sz="4000" b="1" i="0" u="none" strike="noStrike" cap="none">
                <a:solidFill>
                  <a:srgbClr val="161249"/>
                </a:solidFill>
                <a:latin typeface="Arial"/>
                <a:ea typeface="Arial"/>
                <a:cs typeface="Arial"/>
                <a:sym typeface="Arial"/>
              </a:rPr>
              <a:t>Videomarkkinointi eri tarkoituksiin online-markkinointikanavassa</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21"/>
        <p:cNvGrpSpPr/>
        <p:nvPr/>
      </p:nvGrpSpPr>
      <p:grpSpPr>
        <a:xfrm>
          <a:off x="0" y="0"/>
          <a:ext cx="0" cy="0"/>
          <a:chOff x="0" y="0"/>
          <a:chExt cx="0" cy="0"/>
        </a:xfrm>
      </p:grpSpPr>
      <p:pic>
        <p:nvPicPr>
          <p:cNvPr id="822" name="Google Shape;822;p19" descr="Afbeelding met tafel  Automatisch gegenereerde beschrijving"/>
          <p:cNvPicPr preferRelativeResize="0">
            <a:picLocks noGrp="1"/>
          </p:cNvPicPr>
          <p:nvPr>
            <p:ph type="body" idx="1"/>
          </p:nvPr>
        </p:nvPicPr>
        <p:blipFill rotWithShape="1">
          <a:blip r:embed="rId3">
            <a:alphaModFix/>
          </a:blip>
          <a:srcRect/>
          <a:stretch/>
        </p:blipFill>
        <p:spPr>
          <a:xfrm>
            <a:off x="2081164" y="1668388"/>
            <a:ext cx="7860900" cy="4409700"/>
          </a:xfrm>
          <a:prstGeom prst="rect">
            <a:avLst/>
          </a:prstGeom>
          <a:noFill/>
          <a:ln>
            <a:noFill/>
          </a:ln>
        </p:spPr>
      </p:pic>
      <p:sp>
        <p:nvSpPr>
          <p:cNvPr id="823" name="Google Shape;823;p19"/>
          <p:cNvSpPr txBox="1"/>
          <p:nvPr/>
        </p:nvSpPr>
        <p:spPr>
          <a:xfrm>
            <a:off x="318097" y="121995"/>
            <a:ext cx="11387035" cy="144655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fi-FI" sz="4400" b="1" i="0" u="none" strike="noStrike" cap="none">
                <a:solidFill>
                  <a:srgbClr val="161249"/>
                </a:solidFill>
                <a:latin typeface="Arial"/>
                <a:ea typeface="Arial"/>
                <a:cs typeface="Arial"/>
                <a:sym typeface="Arial"/>
              </a:rPr>
              <a:t>Video sosiaalisessa mediassa:</a:t>
            </a:r>
            <a:br>
              <a:rPr lang="fi-FI" sz="4400" b="1" i="0" u="none" strike="noStrike" cap="none">
                <a:solidFill>
                  <a:srgbClr val="161249"/>
                </a:solidFill>
                <a:latin typeface="Arial"/>
                <a:ea typeface="Arial"/>
                <a:cs typeface="Arial"/>
                <a:sym typeface="Arial"/>
              </a:rPr>
            </a:br>
            <a:r>
              <a:rPr lang="fi-FI" sz="4400" b="1" i="0" u="none" strike="noStrike" cap="none">
                <a:solidFill>
                  <a:schemeClr val="dk1"/>
                </a:solidFill>
                <a:latin typeface="Arial"/>
                <a:ea typeface="Arial"/>
                <a:cs typeface="Arial"/>
                <a:sym typeface="Arial"/>
              </a:rPr>
              <a:t> </a:t>
            </a:r>
            <a:r>
              <a:rPr lang="fi-FI" sz="4400" b="1" i="0" u="none" strike="noStrike" cap="none">
                <a:solidFill>
                  <a:srgbClr val="F39200"/>
                </a:solidFill>
                <a:latin typeface="Arial"/>
                <a:ea typeface="Arial"/>
                <a:cs typeface="Arial"/>
                <a:sym typeface="Arial"/>
              </a:rPr>
              <a:t>kanavat ja muodot yhdellä silmäyksellä</a:t>
            </a:r>
            <a:endParaRPr sz="1800" b="0" i="0" u="none" strike="noStrike" cap="none">
              <a:solidFill>
                <a:srgbClr val="F39200"/>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901</Words>
  <Application>Microsoft Office PowerPoint</Application>
  <PresentationFormat>Widescreen</PresentationFormat>
  <Paragraphs>72</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Calibri</vt:lpstr>
      <vt:lpstr>Arial</vt:lpstr>
      <vt:lpstr>DEMS NEW</vt:lpstr>
      <vt:lpstr>2. Videosisällön trendit</vt:lpstr>
      <vt:lpstr>Videotrendit 2023</vt:lpstr>
      <vt:lpstr>3. Onnistuneen videostrategian edellytykset</vt:lpstr>
      <vt:lpstr>PowerPoint Presentation</vt:lpstr>
      <vt:lpstr>Miten onnistua videomarkkinoinnissa?  Kampanjasuunnittelu alkaa videostrategiasta</vt:lpstr>
      <vt:lpstr>Videostrategia, jatkuu</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 Videosisällön trendit</dc:title>
  <dc:creator>Merikallio Jaana</dc:creator>
  <cp:lastModifiedBy>Koskimies-Chiba Sanni</cp:lastModifiedBy>
  <cp:revision>1</cp:revision>
  <dcterms:created xsi:type="dcterms:W3CDTF">2023-09-01T11:39:22Z</dcterms:created>
  <dcterms:modified xsi:type="dcterms:W3CDTF">2024-01-25T12:41:57Z</dcterms:modified>
</cp:coreProperties>
</file>