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310" r:id="rId30"/>
    <p:sldId id="309" r:id="rId31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Dancing Script" panose="020B0604020202020204" charset="0"/>
      <p:regular r:id="rId37"/>
      <p:bold r:id="rId38"/>
    </p:embeddedFont>
    <p:embeddedFont>
      <p:font typeface="Open Sans" panose="020B0606030504020204" pitchFamily="34" charset="0"/>
      <p:regular r:id="rId39"/>
      <p:bold r:id="rId40"/>
      <p:italic r:id="rId41"/>
      <p:boldItalic r:id="rId42"/>
    </p:embeddedFont>
    <p:embeddedFont>
      <p:font typeface="Roboto" panose="02000000000000000000" pitchFamily="2" charset="0"/>
      <p:regular r:id="rId43"/>
      <p:bold r:id="rId44"/>
      <p:italic r:id="rId45"/>
      <p:boldItalic r:id="rId4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7" roundtripDataSignature="AMtx7mhIxvf6v4CoWwvLo9UMKv4b0zR7e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1F88FC-E651-4338-AE9A-0C166FDB08AC}" v="7" dt="2023-12-18T22:27:03.9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567" y="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customschemas.google.com/relationships/presentationmetadata" Target="meta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font" Target="fonts/font13.fntdata"/><Relationship Id="rId53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2.fntdata"/><Relationship Id="rId52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font" Target="fonts/font14.fntdata"/><Relationship Id="rId20" Type="http://schemas.openxmlformats.org/officeDocument/2006/relationships/slide" Target="slides/slide19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é Duarte da Rocha Santos" userId="7ba73717-3b97-4ba8-9d16-3c9c2d510606" providerId="ADAL" clId="{411F88FC-E651-4338-AE9A-0C166FDB08AC}"/>
    <pc:docChg chg="undo custSel addSld delSld modSld">
      <pc:chgData name="José Duarte da Rocha Santos" userId="7ba73717-3b97-4ba8-9d16-3c9c2d510606" providerId="ADAL" clId="{411F88FC-E651-4338-AE9A-0C166FDB08AC}" dt="2023-12-18T22:27:20.243" v="100" actId="47"/>
      <pc:docMkLst>
        <pc:docMk/>
      </pc:docMkLst>
      <pc:sldChg chg="addSp delSp modSp mod">
        <pc:chgData name="José Duarte da Rocha Santos" userId="7ba73717-3b97-4ba8-9d16-3c9c2d510606" providerId="ADAL" clId="{411F88FC-E651-4338-AE9A-0C166FDB08AC}" dt="2023-12-18T19:28:18.409" v="73"/>
        <pc:sldMkLst>
          <pc:docMk/>
          <pc:sldMk cId="0" sldId="256"/>
        </pc:sldMkLst>
        <pc:spChg chg="add mod">
          <ac:chgData name="José Duarte da Rocha Santos" userId="7ba73717-3b97-4ba8-9d16-3c9c2d510606" providerId="ADAL" clId="{411F88FC-E651-4338-AE9A-0C166FDB08AC}" dt="2023-12-18T19:28:18.409" v="73"/>
          <ac:spMkLst>
            <pc:docMk/>
            <pc:sldMk cId="0" sldId="256"/>
            <ac:spMk id="2" creationId="{5714A160-9F22-57D8-EBC7-81113866DCD5}"/>
          </ac:spMkLst>
        </pc:spChg>
        <pc:spChg chg="mod">
          <ac:chgData name="José Duarte da Rocha Santos" userId="7ba73717-3b97-4ba8-9d16-3c9c2d510606" providerId="ADAL" clId="{411F88FC-E651-4338-AE9A-0C166FDB08AC}" dt="2023-12-18T19:28:05.067" v="71" actId="120"/>
          <ac:spMkLst>
            <pc:docMk/>
            <pc:sldMk cId="0" sldId="256"/>
            <ac:spMk id="153" creationId="{00000000-0000-0000-0000-000000000000}"/>
          </ac:spMkLst>
        </pc:spChg>
        <pc:spChg chg="del mod">
          <ac:chgData name="José Duarte da Rocha Santos" userId="7ba73717-3b97-4ba8-9d16-3c9c2d510606" providerId="ADAL" clId="{411F88FC-E651-4338-AE9A-0C166FDB08AC}" dt="2023-12-18T19:28:17.333" v="72" actId="478"/>
          <ac:spMkLst>
            <pc:docMk/>
            <pc:sldMk cId="0" sldId="256"/>
            <ac:spMk id="154" creationId="{00000000-0000-0000-0000-000000000000}"/>
          </ac:spMkLst>
        </pc:spChg>
      </pc:sldChg>
      <pc:sldChg chg="delSp modSp mod modNotes">
        <pc:chgData name="José Duarte da Rocha Santos" userId="7ba73717-3b97-4ba8-9d16-3c9c2d510606" providerId="ADAL" clId="{411F88FC-E651-4338-AE9A-0C166FDB08AC}" dt="2023-12-13T23:05:32.017" v="11"/>
        <pc:sldMkLst>
          <pc:docMk/>
          <pc:sldMk cId="0" sldId="257"/>
        </pc:sldMkLst>
        <pc:spChg chg="del">
          <ac:chgData name="José Duarte da Rocha Santos" userId="7ba73717-3b97-4ba8-9d16-3c9c2d510606" providerId="ADAL" clId="{411F88FC-E651-4338-AE9A-0C166FDB08AC}" dt="2023-12-13T23:04:18.659" v="4" actId="478"/>
          <ac:spMkLst>
            <pc:docMk/>
            <pc:sldMk cId="0" sldId="257"/>
            <ac:spMk id="160" creationId="{00000000-0000-0000-0000-000000000000}"/>
          </ac:spMkLst>
        </pc:spChg>
        <pc:spChg chg="mod">
          <ac:chgData name="José Duarte da Rocha Santos" userId="7ba73717-3b97-4ba8-9d16-3c9c2d510606" providerId="ADAL" clId="{411F88FC-E651-4338-AE9A-0C166FDB08AC}" dt="2023-12-13T23:04:28.693" v="5" actId="3064"/>
          <ac:spMkLst>
            <pc:docMk/>
            <pc:sldMk cId="0" sldId="257"/>
            <ac:spMk id="162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11F88FC-E651-4338-AE9A-0C166FDB08AC}" dt="2023-12-13T23:04:44.742" v="7" actId="3064"/>
        <pc:sldMkLst>
          <pc:docMk/>
          <pc:sldMk cId="0" sldId="258"/>
        </pc:sldMkLst>
        <pc:spChg chg="mod">
          <ac:chgData name="José Duarte da Rocha Santos" userId="7ba73717-3b97-4ba8-9d16-3c9c2d510606" providerId="ADAL" clId="{411F88FC-E651-4338-AE9A-0C166FDB08AC}" dt="2023-12-13T23:04:44.742" v="7" actId="3064"/>
          <ac:spMkLst>
            <pc:docMk/>
            <pc:sldMk cId="0" sldId="258"/>
            <ac:spMk id="169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11F88FC-E651-4338-AE9A-0C166FDB08AC}" dt="2023-12-13T23:05:13.325" v="10"/>
        <pc:sldMkLst>
          <pc:docMk/>
          <pc:sldMk cId="0" sldId="259"/>
        </pc:sldMkLst>
        <pc:spChg chg="mod">
          <ac:chgData name="José Duarte da Rocha Santos" userId="7ba73717-3b97-4ba8-9d16-3c9c2d510606" providerId="ADAL" clId="{411F88FC-E651-4338-AE9A-0C166FDB08AC}" dt="2023-12-13T23:05:13.325" v="10"/>
          <ac:spMkLst>
            <pc:docMk/>
            <pc:sldMk cId="0" sldId="259"/>
            <ac:spMk id="179" creationId="{00000000-0000-0000-0000-000000000000}"/>
          </ac:spMkLst>
        </pc:spChg>
      </pc:sldChg>
      <pc:sldChg chg="modSp">
        <pc:chgData name="José Duarte da Rocha Santos" userId="7ba73717-3b97-4ba8-9d16-3c9c2d510606" providerId="ADAL" clId="{411F88FC-E651-4338-AE9A-0C166FDB08AC}" dt="2023-12-13T23:05:13.325" v="10"/>
        <pc:sldMkLst>
          <pc:docMk/>
          <pc:sldMk cId="0" sldId="260"/>
        </pc:sldMkLst>
        <pc:spChg chg="mod">
          <ac:chgData name="José Duarte da Rocha Santos" userId="7ba73717-3b97-4ba8-9d16-3c9c2d510606" providerId="ADAL" clId="{411F88FC-E651-4338-AE9A-0C166FDB08AC}" dt="2023-12-13T23:05:13.325" v="10"/>
          <ac:spMkLst>
            <pc:docMk/>
            <pc:sldMk cId="0" sldId="260"/>
            <ac:spMk id="186" creationId="{00000000-0000-0000-0000-000000000000}"/>
          </ac:spMkLst>
        </pc:spChg>
      </pc:sldChg>
      <pc:sldChg chg="modNotes">
        <pc:chgData name="José Duarte da Rocha Santos" userId="7ba73717-3b97-4ba8-9d16-3c9c2d510606" providerId="ADAL" clId="{411F88FC-E651-4338-AE9A-0C166FDB08AC}" dt="2023-12-13T23:05:13.325" v="10"/>
        <pc:sldMkLst>
          <pc:docMk/>
          <pc:sldMk cId="0" sldId="262"/>
        </pc:sldMkLst>
      </pc:sldChg>
      <pc:sldChg chg="modSp mod">
        <pc:chgData name="José Duarte da Rocha Santos" userId="7ba73717-3b97-4ba8-9d16-3c9c2d510606" providerId="ADAL" clId="{411F88FC-E651-4338-AE9A-0C166FDB08AC}" dt="2023-12-13T23:05:49.157" v="13" actId="3064"/>
        <pc:sldMkLst>
          <pc:docMk/>
          <pc:sldMk cId="0" sldId="263"/>
        </pc:sldMkLst>
        <pc:spChg chg="mod">
          <ac:chgData name="José Duarte da Rocha Santos" userId="7ba73717-3b97-4ba8-9d16-3c9c2d510606" providerId="ADAL" clId="{411F88FC-E651-4338-AE9A-0C166FDB08AC}" dt="2023-12-13T23:05:49.157" v="13" actId="3064"/>
          <ac:spMkLst>
            <pc:docMk/>
            <pc:sldMk cId="0" sldId="263"/>
            <ac:spMk id="202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11F88FC-E651-4338-AE9A-0C166FDB08AC}" dt="2023-12-13T23:06:01.205" v="15" actId="255"/>
        <pc:sldMkLst>
          <pc:docMk/>
          <pc:sldMk cId="0" sldId="264"/>
        </pc:sldMkLst>
        <pc:spChg chg="mod">
          <ac:chgData name="José Duarte da Rocha Santos" userId="7ba73717-3b97-4ba8-9d16-3c9c2d510606" providerId="ADAL" clId="{411F88FC-E651-4338-AE9A-0C166FDB08AC}" dt="2023-12-13T23:06:01.205" v="15" actId="255"/>
          <ac:spMkLst>
            <pc:docMk/>
            <pc:sldMk cId="0" sldId="264"/>
            <ac:spMk id="208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411F88FC-E651-4338-AE9A-0C166FDB08AC}" dt="2023-12-13T23:06:17.645" v="19" actId="255"/>
        <pc:sldMkLst>
          <pc:docMk/>
          <pc:sldMk cId="0" sldId="265"/>
        </pc:sldMkLst>
        <pc:spChg chg="add del mod">
          <ac:chgData name="José Duarte da Rocha Santos" userId="7ba73717-3b97-4ba8-9d16-3c9c2d510606" providerId="ADAL" clId="{411F88FC-E651-4338-AE9A-0C166FDB08AC}" dt="2023-12-13T23:06:17.645" v="19" actId="255"/>
          <ac:spMkLst>
            <pc:docMk/>
            <pc:sldMk cId="0" sldId="265"/>
            <ac:spMk id="214" creationId="{00000000-0000-0000-0000-000000000000}"/>
          </ac:spMkLst>
        </pc:spChg>
        <pc:spChg chg="mod">
          <ac:chgData name="José Duarte da Rocha Santos" userId="7ba73717-3b97-4ba8-9d16-3c9c2d510606" providerId="ADAL" clId="{411F88FC-E651-4338-AE9A-0C166FDB08AC}" dt="2023-12-13T23:05:13.325" v="10"/>
          <ac:spMkLst>
            <pc:docMk/>
            <pc:sldMk cId="0" sldId="265"/>
            <ac:spMk id="218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11F88FC-E651-4338-AE9A-0C166FDB08AC}" dt="2023-12-13T23:07:00.934" v="28" actId="6549"/>
        <pc:sldMkLst>
          <pc:docMk/>
          <pc:sldMk cId="0" sldId="266"/>
        </pc:sldMkLst>
        <pc:spChg chg="mod">
          <ac:chgData name="José Duarte da Rocha Santos" userId="7ba73717-3b97-4ba8-9d16-3c9c2d510606" providerId="ADAL" clId="{411F88FC-E651-4338-AE9A-0C166FDB08AC}" dt="2023-12-13T23:06:36.369" v="22" actId="255"/>
          <ac:spMkLst>
            <pc:docMk/>
            <pc:sldMk cId="0" sldId="266"/>
            <ac:spMk id="233" creationId="{00000000-0000-0000-0000-000000000000}"/>
          </ac:spMkLst>
        </pc:spChg>
        <pc:spChg chg="mod">
          <ac:chgData name="José Duarte da Rocha Santos" userId="7ba73717-3b97-4ba8-9d16-3c9c2d510606" providerId="ADAL" clId="{411F88FC-E651-4338-AE9A-0C166FDB08AC}" dt="2023-12-13T23:05:13.325" v="10"/>
          <ac:spMkLst>
            <pc:docMk/>
            <pc:sldMk cId="0" sldId="266"/>
            <ac:spMk id="241" creationId="{00000000-0000-0000-0000-000000000000}"/>
          </ac:spMkLst>
        </pc:spChg>
        <pc:spChg chg="mod">
          <ac:chgData name="José Duarte da Rocha Santos" userId="7ba73717-3b97-4ba8-9d16-3c9c2d510606" providerId="ADAL" clId="{411F88FC-E651-4338-AE9A-0C166FDB08AC}" dt="2023-12-13T23:05:13.325" v="10"/>
          <ac:spMkLst>
            <pc:docMk/>
            <pc:sldMk cId="0" sldId="266"/>
            <ac:spMk id="244" creationId="{00000000-0000-0000-0000-000000000000}"/>
          </ac:spMkLst>
        </pc:spChg>
        <pc:spChg chg="mod">
          <ac:chgData name="José Duarte da Rocha Santos" userId="7ba73717-3b97-4ba8-9d16-3c9c2d510606" providerId="ADAL" clId="{411F88FC-E651-4338-AE9A-0C166FDB08AC}" dt="2023-12-13T23:05:13.325" v="10"/>
          <ac:spMkLst>
            <pc:docMk/>
            <pc:sldMk cId="0" sldId="266"/>
            <ac:spMk id="246" creationId="{00000000-0000-0000-0000-000000000000}"/>
          </ac:spMkLst>
        </pc:spChg>
        <pc:spChg chg="mod">
          <ac:chgData name="José Duarte da Rocha Santos" userId="7ba73717-3b97-4ba8-9d16-3c9c2d510606" providerId="ADAL" clId="{411F88FC-E651-4338-AE9A-0C166FDB08AC}" dt="2023-12-13T23:06:50.715" v="25" actId="20577"/>
          <ac:spMkLst>
            <pc:docMk/>
            <pc:sldMk cId="0" sldId="266"/>
            <ac:spMk id="251" creationId="{00000000-0000-0000-0000-000000000000}"/>
          </ac:spMkLst>
        </pc:spChg>
        <pc:spChg chg="mod">
          <ac:chgData name="José Duarte da Rocha Santos" userId="7ba73717-3b97-4ba8-9d16-3c9c2d510606" providerId="ADAL" clId="{411F88FC-E651-4338-AE9A-0C166FDB08AC}" dt="2023-12-13T23:07:00.934" v="28" actId="6549"/>
          <ac:spMkLst>
            <pc:docMk/>
            <pc:sldMk cId="0" sldId="266"/>
            <ac:spMk id="26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11F88FC-E651-4338-AE9A-0C166FDB08AC}" dt="2023-12-13T23:07:23.795" v="29" actId="14100"/>
        <pc:sldMkLst>
          <pc:docMk/>
          <pc:sldMk cId="0" sldId="267"/>
        </pc:sldMkLst>
        <pc:spChg chg="mod">
          <ac:chgData name="José Duarte da Rocha Santos" userId="7ba73717-3b97-4ba8-9d16-3c9c2d510606" providerId="ADAL" clId="{411F88FC-E651-4338-AE9A-0C166FDB08AC}" dt="2023-12-13T23:07:23.795" v="29" actId="14100"/>
          <ac:spMkLst>
            <pc:docMk/>
            <pc:sldMk cId="0" sldId="267"/>
            <ac:spMk id="273" creationId="{00000000-0000-0000-0000-000000000000}"/>
          </ac:spMkLst>
        </pc:spChg>
        <pc:spChg chg="mod">
          <ac:chgData name="José Duarte da Rocha Santos" userId="7ba73717-3b97-4ba8-9d16-3c9c2d510606" providerId="ADAL" clId="{411F88FC-E651-4338-AE9A-0C166FDB08AC}" dt="2023-12-13T23:05:13.325" v="10"/>
          <ac:spMkLst>
            <pc:docMk/>
            <pc:sldMk cId="0" sldId="267"/>
            <ac:spMk id="293" creationId="{00000000-0000-0000-0000-000000000000}"/>
          </ac:spMkLst>
        </pc:spChg>
        <pc:spChg chg="mod">
          <ac:chgData name="José Duarte da Rocha Santos" userId="7ba73717-3b97-4ba8-9d16-3c9c2d510606" providerId="ADAL" clId="{411F88FC-E651-4338-AE9A-0C166FDB08AC}" dt="2023-12-13T23:05:13.325" v="10"/>
          <ac:spMkLst>
            <pc:docMk/>
            <pc:sldMk cId="0" sldId="267"/>
            <ac:spMk id="295" creationId="{00000000-0000-0000-0000-000000000000}"/>
          </ac:spMkLst>
        </pc:spChg>
        <pc:spChg chg="mod">
          <ac:chgData name="José Duarte da Rocha Santos" userId="7ba73717-3b97-4ba8-9d16-3c9c2d510606" providerId="ADAL" clId="{411F88FC-E651-4338-AE9A-0C166FDB08AC}" dt="2023-12-13T23:05:13.325" v="10"/>
          <ac:spMkLst>
            <pc:docMk/>
            <pc:sldMk cId="0" sldId="267"/>
            <ac:spMk id="303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11F88FC-E651-4338-AE9A-0C166FDB08AC}" dt="2023-12-13T23:07:39.046" v="30" actId="255"/>
        <pc:sldMkLst>
          <pc:docMk/>
          <pc:sldMk cId="0" sldId="268"/>
        </pc:sldMkLst>
        <pc:spChg chg="mod">
          <ac:chgData name="José Duarte da Rocha Santos" userId="7ba73717-3b97-4ba8-9d16-3c9c2d510606" providerId="ADAL" clId="{411F88FC-E651-4338-AE9A-0C166FDB08AC}" dt="2023-12-13T23:07:39.046" v="30" actId="255"/>
          <ac:spMkLst>
            <pc:docMk/>
            <pc:sldMk cId="0" sldId="268"/>
            <ac:spMk id="345" creationId="{00000000-0000-0000-0000-000000000000}"/>
          </ac:spMkLst>
        </pc:spChg>
      </pc:sldChg>
      <pc:sldChg chg="modSp modNotes">
        <pc:chgData name="José Duarte da Rocha Santos" userId="7ba73717-3b97-4ba8-9d16-3c9c2d510606" providerId="ADAL" clId="{411F88FC-E651-4338-AE9A-0C166FDB08AC}" dt="2023-12-13T23:05:13.325" v="10"/>
        <pc:sldMkLst>
          <pc:docMk/>
          <pc:sldMk cId="0" sldId="269"/>
        </pc:sldMkLst>
        <pc:spChg chg="mod">
          <ac:chgData name="José Duarte da Rocha Santos" userId="7ba73717-3b97-4ba8-9d16-3c9c2d510606" providerId="ADAL" clId="{411F88FC-E651-4338-AE9A-0C166FDB08AC}" dt="2023-12-13T23:05:13.325" v="10"/>
          <ac:spMkLst>
            <pc:docMk/>
            <pc:sldMk cId="0" sldId="269"/>
            <ac:spMk id="352" creationId="{00000000-0000-0000-0000-000000000000}"/>
          </ac:spMkLst>
        </pc:spChg>
      </pc:sldChg>
      <pc:sldChg chg="modSp mod modNotes">
        <pc:chgData name="José Duarte da Rocha Santos" userId="7ba73717-3b97-4ba8-9d16-3c9c2d510606" providerId="ADAL" clId="{411F88FC-E651-4338-AE9A-0C166FDB08AC}" dt="2023-12-13T23:07:52.208" v="33" actId="20577"/>
        <pc:sldMkLst>
          <pc:docMk/>
          <pc:sldMk cId="0" sldId="270"/>
        </pc:sldMkLst>
        <pc:spChg chg="mod">
          <ac:chgData name="José Duarte da Rocha Santos" userId="7ba73717-3b97-4ba8-9d16-3c9c2d510606" providerId="ADAL" clId="{411F88FC-E651-4338-AE9A-0C166FDB08AC}" dt="2023-12-13T23:07:45.289" v="31" actId="255"/>
          <ac:spMkLst>
            <pc:docMk/>
            <pc:sldMk cId="0" sldId="270"/>
            <ac:spMk id="357" creationId="{00000000-0000-0000-0000-000000000000}"/>
          </ac:spMkLst>
        </pc:spChg>
        <pc:spChg chg="mod">
          <ac:chgData name="José Duarte da Rocha Santos" userId="7ba73717-3b97-4ba8-9d16-3c9c2d510606" providerId="ADAL" clId="{411F88FC-E651-4338-AE9A-0C166FDB08AC}" dt="2023-12-13T23:07:52.208" v="33" actId="20577"/>
          <ac:spMkLst>
            <pc:docMk/>
            <pc:sldMk cId="0" sldId="270"/>
            <ac:spMk id="358" creationId="{00000000-0000-0000-0000-000000000000}"/>
          </ac:spMkLst>
        </pc:spChg>
      </pc:sldChg>
      <pc:sldChg chg="modSp mod modNotes">
        <pc:chgData name="José Duarte da Rocha Santos" userId="7ba73717-3b97-4ba8-9d16-3c9c2d510606" providerId="ADAL" clId="{411F88FC-E651-4338-AE9A-0C166FDB08AC}" dt="2023-12-13T23:07:59.998" v="34" actId="255"/>
        <pc:sldMkLst>
          <pc:docMk/>
          <pc:sldMk cId="0" sldId="271"/>
        </pc:sldMkLst>
        <pc:spChg chg="mod">
          <ac:chgData name="José Duarte da Rocha Santos" userId="7ba73717-3b97-4ba8-9d16-3c9c2d510606" providerId="ADAL" clId="{411F88FC-E651-4338-AE9A-0C166FDB08AC}" dt="2023-12-13T23:07:59.998" v="34" actId="255"/>
          <ac:spMkLst>
            <pc:docMk/>
            <pc:sldMk cId="0" sldId="271"/>
            <ac:spMk id="363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11F88FC-E651-4338-AE9A-0C166FDB08AC}" dt="2023-12-13T23:08:13.527" v="35" actId="255"/>
        <pc:sldMkLst>
          <pc:docMk/>
          <pc:sldMk cId="0" sldId="272"/>
        </pc:sldMkLst>
        <pc:spChg chg="mod">
          <ac:chgData name="José Duarte da Rocha Santos" userId="7ba73717-3b97-4ba8-9d16-3c9c2d510606" providerId="ADAL" clId="{411F88FC-E651-4338-AE9A-0C166FDB08AC}" dt="2023-12-13T23:08:13.527" v="35" actId="255"/>
          <ac:spMkLst>
            <pc:docMk/>
            <pc:sldMk cId="0" sldId="272"/>
            <ac:spMk id="420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11F88FC-E651-4338-AE9A-0C166FDB08AC}" dt="2023-12-13T23:08:26.258" v="36" actId="255"/>
        <pc:sldMkLst>
          <pc:docMk/>
          <pc:sldMk cId="0" sldId="273"/>
        </pc:sldMkLst>
        <pc:spChg chg="mod">
          <ac:chgData name="José Duarte da Rocha Santos" userId="7ba73717-3b97-4ba8-9d16-3c9c2d510606" providerId="ADAL" clId="{411F88FC-E651-4338-AE9A-0C166FDB08AC}" dt="2023-12-13T23:08:26.258" v="36" actId="255"/>
          <ac:spMkLst>
            <pc:docMk/>
            <pc:sldMk cId="0" sldId="273"/>
            <ac:spMk id="42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11F88FC-E651-4338-AE9A-0C166FDB08AC}" dt="2023-12-18T22:25:46.132" v="74" actId="255"/>
        <pc:sldMkLst>
          <pc:docMk/>
          <pc:sldMk cId="0" sldId="274"/>
        </pc:sldMkLst>
        <pc:spChg chg="mod">
          <ac:chgData name="José Duarte da Rocha Santos" userId="7ba73717-3b97-4ba8-9d16-3c9c2d510606" providerId="ADAL" clId="{411F88FC-E651-4338-AE9A-0C166FDB08AC}" dt="2023-12-13T23:09:35.701" v="37" actId="255"/>
          <ac:spMkLst>
            <pc:docMk/>
            <pc:sldMk cId="0" sldId="274"/>
            <ac:spMk id="432" creationId="{00000000-0000-0000-0000-000000000000}"/>
          </ac:spMkLst>
        </pc:spChg>
        <pc:spChg chg="mod">
          <ac:chgData name="José Duarte da Rocha Santos" userId="7ba73717-3b97-4ba8-9d16-3c9c2d510606" providerId="ADAL" clId="{411F88FC-E651-4338-AE9A-0C166FDB08AC}" dt="2023-12-18T22:25:46.132" v="74" actId="255"/>
          <ac:spMkLst>
            <pc:docMk/>
            <pc:sldMk cId="0" sldId="274"/>
            <ac:spMk id="433" creationId="{00000000-0000-0000-0000-000000000000}"/>
          </ac:spMkLst>
        </pc:spChg>
      </pc:sldChg>
      <pc:sldChg chg="delSp modSp mod">
        <pc:chgData name="José Duarte da Rocha Santos" userId="7ba73717-3b97-4ba8-9d16-3c9c2d510606" providerId="ADAL" clId="{411F88FC-E651-4338-AE9A-0C166FDB08AC}" dt="2023-12-18T22:26:01.192" v="75" actId="478"/>
        <pc:sldMkLst>
          <pc:docMk/>
          <pc:sldMk cId="0" sldId="276"/>
        </pc:sldMkLst>
        <pc:spChg chg="del">
          <ac:chgData name="José Duarte da Rocha Santos" userId="7ba73717-3b97-4ba8-9d16-3c9c2d510606" providerId="ADAL" clId="{411F88FC-E651-4338-AE9A-0C166FDB08AC}" dt="2023-12-18T22:26:01.192" v="75" actId="478"/>
          <ac:spMkLst>
            <pc:docMk/>
            <pc:sldMk cId="0" sldId="276"/>
            <ac:spMk id="444" creationId="{00000000-0000-0000-0000-000000000000}"/>
          </ac:spMkLst>
        </pc:spChg>
        <pc:spChg chg="mod">
          <ac:chgData name="José Duarte da Rocha Santos" userId="7ba73717-3b97-4ba8-9d16-3c9c2d510606" providerId="ADAL" clId="{411F88FC-E651-4338-AE9A-0C166FDB08AC}" dt="2023-12-13T23:10:01.435" v="39" actId="3064"/>
          <ac:spMkLst>
            <pc:docMk/>
            <pc:sldMk cId="0" sldId="276"/>
            <ac:spMk id="446" creationId="{00000000-0000-0000-0000-000000000000}"/>
          </ac:spMkLst>
        </pc:spChg>
      </pc:sldChg>
      <pc:sldChg chg="addSp delSp modSp mod modNotes">
        <pc:chgData name="José Duarte da Rocha Santos" userId="7ba73717-3b97-4ba8-9d16-3c9c2d510606" providerId="ADAL" clId="{411F88FC-E651-4338-AE9A-0C166FDB08AC}" dt="2023-12-18T22:26:11.056" v="78" actId="113"/>
        <pc:sldMkLst>
          <pc:docMk/>
          <pc:sldMk cId="0" sldId="277"/>
        </pc:sldMkLst>
        <pc:spChg chg="add mod">
          <ac:chgData name="José Duarte da Rocha Santos" userId="7ba73717-3b97-4ba8-9d16-3c9c2d510606" providerId="ADAL" clId="{411F88FC-E651-4338-AE9A-0C166FDB08AC}" dt="2023-12-18T22:26:11.056" v="78" actId="113"/>
          <ac:spMkLst>
            <pc:docMk/>
            <pc:sldMk cId="0" sldId="277"/>
            <ac:spMk id="2" creationId="{58EDB58C-9BA6-6F3A-5B93-B2BAAF9D02C8}"/>
          </ac:spMkLst>
        </pc:spChg>
        <pc:spChg chg="del mod">
          <ac:chgData name="José Duarte da Rocha Santos" userId="7ba73717-3b97-4ba8-9d16-3c9c2d510606" providerId="ADAL" clId="{411F88FC-E651-4338-AE9A-0C166FDB08AC}" dt="2023-12-18T22:26:08.241" v="76" actId="478"/>
          <ac:spMkLst>
            <pc:docMk/>
            <pc:sldMk cId="0" sldId="277"/>
            <ac:spMk id="452" creationId="{00000000-0000-0000-0000-000000000000}"/>
          </ac:spMkLst>
        </pc:spChg>
        <pc:spChg chg="mod">
          <ac:chgData name="José Duarte da Rocha Santos" userId="7ba73717-3b97-4ba8-9d16-3c9c2d510606" providerId="ADAL" clId="{411F88FC-E651-4338-AE9A-0C166FDB08AC}" dt="2023-12-13T23:10:47.394" v="48" actId="1076"/>
          <ac:spMkLst>
            <pc:docMk/>
            <pc:sldMk cId="0" sldId="277"/>
            <ac:spMk id="453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11F88FC-E651-4338-AE9A-0C166FDB08AC}" dt="2023-12-13T23:11:09.306" v="57" actId="1035"/>
        <pc:sldMkLst>
          <pc:docMk/>
          <pc:sldMk cId="0" sldId="278"/>
        </pc:sldMkLst>
        <pc:spChg chg="mod">
          <ac:chgData name="José Duarte da Rocha Santos" userId="7ba73717-3b97-4ba8-9d16-3c9c2d510606" providerId="ADAL" clId="{411F88FC-E651-4338-AE9A-0C166FDB08AC}" dt="2023-12-13T23:11:03.534" v="49" actId="255"/>
          <ac:spMkLst>
            <pc:docMk/>
            <pc:sldMk cId="0" sldId="278"/>
            <ac:spMk id="460" creationId="{00000000-0000-0000-0000-000000000000}"/>
          </ac:spMkLst>
        </pc:spChg>
        <pc:spChg chg="mod">
          <ac:chgData name="José Duarte da Rocha Santos" userId="7ba73717-3b97-4ba8-9d16-3c9c2d510606" providerId="ADAL" clId="{411F88FC-E651-4338-AE9A-0C166FDB08AC}" dt="2023-12-13T23:11:09.306" v="57" actId="1035"/>
          <ac:spMkLst>
            <pc:docMk/>
            <pc:sldMk cId="0" sldId="278"/>
            <ac:spMk id="462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11F88FC-E651-4338-AE9A-0C166FDB08AC}" dt="2023-12-13T23:11:15.715" v="58" actId="255"/>
        <pc:sldMkLst>
          <pc:docMk/>
          <pc:sldMk cId="0" sldId="280"/>
        </pc:sldMkLst>
        <pc:spChg chg="mod">
          <ac:chgData name="José Duarte da Rocha Santos" userId="7ba73717-3b97-4ba8-9d16-3c9c2d510606" providerId="ADAL" clId="{411F88FC-E651-4338-AE9A-0C166FDB08AC}" dt="2023-12-13T23:11:15.715" v="58" actId="255"/>
          <ac:spMkLst>
            <pc:docMk/>
            <pc:sldMk cId="0" sldId="280"/>
            <ac:spMk id="474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411F88FC-E651-4338-AE9A-0C166FDB08AC}" dt="2023-12-13T23:11:35.328" v="62" actId="1076"/>
        <pc:sldMkLst>
          <pc:docMk/>
          <pc:sldMk cId="0" sldId="281"/>
        </pc:sldMkLst>
        <pc:spChg chg="mod">
          <ac:chgData name="José Duarte da Rocha Santos" userId="7ba73717-3b97-4ba8-9d16-3c9c2d510606" providerId="ADAL" clId="{411F88FC-E651-4338-AE9A-0C166FDB08AC}" dt="2023-12-13T23:11:35.328" v="62" actId="1076"/>
          <ac:spMkLst>
            <pc:docMk/>
            <pc:sldMk cId="0" sldId="281"/>
            <ac:spMk id="480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411F88FC-E651-4338-AE9A-0C166FDB08AC}" dt="2023-12-18T22:26:39.514" v="83" actId="20577"/>
        <pc:sldMkLst>
          <pc:docMk/>
          <pc:sldMk cId="0" sldId="282"/>
        </pc:sldMkLst>
        <pc:spChg chg="add mod">
          <ac:chgData name="José Duarte da Rocha Santos" userId="7ba73717-3b97-4ba8-9d16-3c9c2d510606" providerId="ADAL" clId="{411F88FC-E651-4338-AE9A-0C166FDB08AC}" dt="2023-12-18T22:26:39.514" v="83" actId="20577"/>
          <ac:spMkLst>
            <pc:docMk/>
            <pc:sldMk cId="0" sldId="282"/>
            <ac:spMk id="2" creationId="{C181822B-49EB-D49C-EE88-AC745A73F517}"/>
          </ac:spMkLst>
        </pc:spChg>
        <pc:spChg chg="del mod">
          <ac:chgData name="José Duarte da Rocha Santos" userId="7ba73717-3b97-4ba8-9d16-3c9c2d510606" providerId="ADAL" clId="{411F88FC-E651-4338-AE9A-0C166FDB08AC}" dt="2023-12-18T22:26:33.638" v="79" actId="478"/>
          <ac:spMkLst>
            <pc:docMk/>
            <pc:sldMk cId="0" sldId="282"/>
            <ac:spMk id="487" creationId="{00000000-0000-0000-0000-000000000000}"/>
          </ac:spMkLst>
        </pc:spChg>
      </pc:sldChg>
      <pc:sldChg chg="modSp del mod">
        <pc:chgData name="José Duarte da Rocha Santos" userId="7ba73717-3b97-4ba8-9d16-3c9c2d510606" providerId="ADAL" clId="{411F88FC-E651-4338-AE9A-0C166FDB08AC}" dt="2023-12-18T22:27:20.243" v="100" actId="47"/>
        <pc:sldMkLst>
          <pc:docMk/>
          <pc:sldMk cId="0" sldId="284"/>
        </pc:sldMkLst>
        <pc:spChg chg="mod">
          <ac:chgData name="José Duarte da Rocha Santos" userId="7ba73717-3b97-4ba8-9d16-3c9c2d510606" providerId="ADAL" clId="{411F88FC-E651-4338-AE9A-0C166FDB08AC}" dt="2023-12-13T23:12:01.961" v="65" actId="255"/>
          <ac:spMkLst>
            <pc:docMk/>
            <pc:sldMk cId="0" sldId="284"/>
            <ac:spMk id="498" creationId="{00000000-0000-0000-0000-000000000000}"/>
          </ac:spMkLst>
        </pc:spChg>
        <pc:spChg chg="mod">
          <ac:chgData name="José Duarte da Rocha Santos" userId="7ba73717-3b97-4ba8-9d16-3c9c2d510606" providerId="ADAL" clId="{411F88FC-E651-4338-AE9A-0C166FDB08AC}" dt="2023-12-18T22:26:53.242" v="85" actId="14100"/>
          <ac:spMkLst>
            <pc:docMk/>
            <pc:sldMk cId="0" sldId="284"/>
            <ac:spMk id="499" creationId="{00000000-0000-0000-0000-000000000000}"/>
          </ac:spMkLst>
        </pc:spChg>
      </pc:sldChg>
      <pc:sldChg chg="modSp del">
        <pc:chgData name="José Duarte da Rocha Santos" userId="7ba73717-3b97-4ba8-9d16-3c9c2d510606" providerId="ADAL" clId="{411F88FC-E651-4338-AE9A-0C166FDB08AC}" dt="2023-12-13T23:12:30.401" v="67" actId="47"/>
        <pc:sldMkLst>
          <pc:docMk/>
          <pc:sldMk cId="0" sldId="285"/>
        </pc:sldMkLst>
        <pc:spChg chg="mod">
          <ac:chgData name="José Duarte da Rocha Santos" userId="7ba73717-3b97-4ba8-9d16-3c9c2d510606" providerId="ADAL" clId="{411F88FC-E651-4338-AE9A-0C166FDB08AC}" dt="2023-12-13T23:05:32.017" v="11"/>
          <ac:spMkLst>
            <pc:docMk/>
            <pc:sldMk cId="0" sldId="285"/>
            <ac:spMk id="504" creationId="{00000000-0000-0000-0000-000000000000}"/>
          </ac:spMkLst>
        </pc:spChg>
      </pc:sldChg>
      <pc:sldChg chg="add">
        <pc:chgData name="José Duarte da Rocha Santos" userId="7ba73717-3b97-4ba8-9d16-3c9c2d510606" providerId="ADAL" clId="{411F88FC-E651-4338-AE9A-0C166FDB08AC}" dt="2023-12-13T23:12:27.409" v="66"/>
        <pc:sldMkLst>
          <pc:docMk/>
          <pc:sldMk cId="1479096809" sldId="309"/>
        </pc:sldMkLst>
      </pc:sldChg>
      <pc:sldChg chg="modSp add mod">
        <pc:chgData name="José Duarte da Rocha Santos" userId="7ba73717-3b97-4ba8-9d16-3c9c2d510606" providerId="ADAL" clId="{411F88FC-E651-4338-AE9A-0C166FDB08AC}" dt="2023-12-18T22:27:17.834" v="99"/>
        <pc:sldMkLst>
          <pc:docMk/>
          <pc:sldMk cId="2879444883" sldId="310"/>
        </pc:sldMkLst>
        <pc:spChg chg="mod">
          <ac:chgData name="José Duarte da Rocha Santos" userId="7ba73717-3b97-4ba8-9d16-3c9c2d510606" providerId="ADAL" clId="{411F88FC-E651-4338-AE9A-0C166FDB08AC}" dt="2023-12-18T22:27:10.187" v="98" actId="20577"/>
          <ac:spMkLst>
            <pc:docMk/>
            <pc:sldMk cId="2879444883" sldId="310"/>
            <ac:spMk id="2" creationId="{C181822B-49EB-D49C-EE88-AC745A73F517}"/>
          </ac:spMkLst>
        </pc:spChg>
        <pc:spChg chg="mod">
          <ac:chgData name="José Duarte da Rocha Santos" userId="7ba73717-3b97-4ba8-9d16-3c9c2d510606" providerId="ADAL" clId="{411F88FC-E651-4338-AE9A-0C166FDB08AC}" dt="2023-12-18T22:27:17.834" v="99"/>
          <ac:spMkLst>
            <pc:docMk/>
            <pc:sldMk cId="2879444883" sldId="310"/>
            <ac:spMk id="488" creationId="{00000000-0000-0000-0000-000000000000}"/>
          </ac:spMkLst>
        </pc:spChg>
      </pc:sldChg>
    </pc:docChg>
  </pc:docChgLst>
  <pc:docChgLst>
    <pc:chgData name="Paulo Alexandre Botelho Rodrigues Pires" userId="74481891-9d78-46ae-a047-a348f9b9be55" providerId="ADAL" clId="{8C3A40DB-D0DD-48C4-BA60-1309D5A9492E}"/>
    <pc:docChg chg="custSel modSld">
      <pc:chgData name="Paulo Alexandre Botelho Rodrigues Pires" userId="74481891-9d78-46ae-a047-a348f9b9be55" providerId="ADAL" clId="{8C3A40DB-D0DD-48C4-BA60-1309D5A9492E}" dt="2023-12-13T19:44:57.756" v="41" actId="1076"/>
      <pc:docMkLst>
        <pc:docMk/>
      </pc:docMkLst>
      <pc:sldChg chg="modSp mod">
        <pc:chgData name="Paulo Alexandre Botelho Rodrigues Pires" userId="74481891-9d78-46ae-a047-a348f9b9be55" providerId="ADAL" clId="{8C3A40DB-D0DD-48C4-BA60-1309D5A9492E}" dt="2023-12-13T19:41:46.443" v="0" actId="1076"/>
        <pc:sldMkLst>
          <pc:docMk/>
          <pc:sldMk cId="0" sldId="257"/>
        </pc:sldMkLst>
        <pc:spChg chg="mod">
          <ac:chgData name="Paulo Alexandre Botelho Rodrigues Pires" userId="74481891-9d78-46ae-a047-a348f9b9be55" providerId="ADAL" clId="{8C3A40DB-D0DD-48C4-BA60-1309D5A9492E}" dt="2023-12-13T19:41:46.443" v="0" actId="1076"/>
          <ac:spMkLst>
            <pc:docMk/>
            <pc:sldMk cId="0" sldId="257"/>
            <ac:spMk id="162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8C3A40DB-D0DD-48C4-BA60-1309D5A9492E}" dt="2023-12-13T19:41:55.318" v="2" actId="1076"/>
        <pc:sldMkLst>
          <pc:docMk/>
          <pc:sldMk cId="0" sldId="260"/>
        </pc:sldMkLst>
        <pc:spChg chg="mod">
          <ac:chgData name="Paulo Alexandre Botelho Rodrigues Pires" userId="74481891-9d78-46ae-a047-a348f9b9be55" providerId="ADAL" clId="{8C3A40DB-D0DD-48C4-BA60-1309D5A9492E}" dt="2023-12-13T19:41:55.318" v="2" actId="1076"/>
          <ac:spMkLst>
            <pc:docMk/>
            <pc:sldMk cId="0" sldId="260"/>
            <ac:spMk id="185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8C3A40DB-D0DD-48C4-BA60-1309D5A9492E}" dt="2023-12-13T19:42:06.563" v="3" actId="404"/>
        <pc:sldMkLst>
          <pc:docMk/>
          <pc:sldMk cId="0" sldId="265"/>
        </pc:sldMkLst>
        <pc:spChg chg="mod">
          <ac:chgData name="Paulo Alexandre Botelho Rodrigues Pires" userId="74481891-9d78-46ae-a047-a348f9b9be55" providerId="ADAL" clId="{8C3A40DB-D0DD-48C4-BA60-1309D5A9492E}" dt="2023-12-13T19:42:06.563" v="3" actId="404"/>
          <ac:spMkLst>
            <pc:docMk/>
            <pc:sldMk cId="0" sldId="265"/>
            <ac:spMk id="218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06.563" v="3" actId="404"/>
          <ac:spMkLst>
            <pc:docMk/>
            <pc:sldMk cId="0" sldId="265"/>
            <ac:spMk id="220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06.563" v="3" actId="404"/>
          <ac:spMkLst>
            <pc:docMk/>
            <pc:sldMk cId="0" sldId="265"/>
            <ac:spMk id="224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06.563" v="3" actId="404"/>
          <ac:spMkLst>
            <pc:docMk/>
            <pc:sldMk cId="0" sldId="265"/>
            <ac:spMk id="226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06.563" v="3" actId="404"/>
          <ac:spMkLst>
            <pc:docMk/>
            <pc:sldMk cId="0" sldId="265"/>
            <ac:spMk id="228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8C3A40DB-D0DD-48C4-BA60-1309D5A9492E}" dt="2023-12-13T19:42:18.008" v="6" actId="404"/>
        <pc:sldMkLst>
          <pc:docMk/>
          <pc:sldMk cId="0" sldId="266"/>
        </pc:sldMkLst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35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36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37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38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39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40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41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42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43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44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45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46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47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48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49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50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51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52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53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54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55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56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57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58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59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60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61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62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63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64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65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66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67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2:18.008" v="6" actId="404"/>
          <ac:spMkLst>
            <pc:docMk/>
            <pc:sldMk cId="0" sldId="266"/>
            <ac:spMk id="268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8C3A40DB-D0DD-48C4-BA60-1309D5A9492E}" dt="2023-12-13T19:43:01.255" v="19" actId="404"/>
        <pc:sldMkLst>
          <pc:docMk/>
          <pc:sldMk cId="0" sldId="267"/>
        </pc:sldMkLst>
        <pc:spChg chg="mod">
          <ac:chgData name="Paulo Alexandre Botelho Rodrigues Pires" userId="74481891-9d78-46ae-a047-a348f9b9be55" providerId="ADAL" clId="{8C3A40DB-D0DD-48C4-BA60-1309D5A9492E}" dt="2023-12-13T19:42:43.048" v="10" actId="6549"/>
          <ac:spMkLst>
            <pc:docMk/>
            <pc:sldMk cId="0" sldId="267"/>
            <ac:spMk id="273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76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77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78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79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80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81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84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85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86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87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88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89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92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93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94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95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96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297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00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01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02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03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04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05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08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09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10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11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12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13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16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17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18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19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20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21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24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25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26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27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28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29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32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33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34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35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36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01.255" v="19" actId="404"/>
          <ac:spMkLst>
            <pc:docMk/>
            <pc:sldMk cId="0" sldId="267"/>
            <ac:spMk id="337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8C3A40DB-D0DD-48C4-BA60-1309D5A9492E}" dt="2023-12-13T19:43:23.384" v="25" actId="20577"/>
        <pc:sldMkLst>
          <pc:docMk/>
          <pc:sldMk cId="0" sldId="274"/>
        </pc:sldMkLst>
        <pc:spChg chg="mod">
          <ac:chgData name="Paulo Alexandre Botelho Rodrigues Pires" userId="74481891-9d78-46ae-a047-a348f9b9be55" providerId="ADAL" clId="{8C3A40DB-D0DD-48C4-BA60-1309D5A9492E}" dt="2023-12-13T19:43:23.384" v="25" actId="20577"/>
          <ac:spMkLst>
            <pc:docMk/>
            <pc:sldMk cId="0" sldId="274"/>
            <ac:spMk id="433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8C3A40DB-D0DD-48C4-BA60-1309D5A9492E}" dt="2023-12-13T19:44:57.756" v="41" actId="1076"/>
        <pc:sldMkLst>
          <pc:docMk/>
          <pc:sldMk cId="0" sldId="277"/>
        </pc:sldMkLst>
        <pc:spChg chg="mod">
          <ac:chgData name="Paulo Alexandre Botelho Rodrigues Pires" userId="74481891-9d78-46ae-a047-a348f9b9be55" providerId="ADAL" clId="{8C3A40DB-D0DD-48C4-BA60-1309D5A9492E}" dt="2023-12-13T19:44:57.756" v="41" actId="1076"/>
          <ac:spMkLst>
            <pc:docMk/>
            <pc:sldMk cId="0" sldId="277"/>
            <ac:spMk id="453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8C3A40DB-D0DD-48C4-BA60-1309D5A9492E}" dt="2023-12-13T19:43:57.334" v="36" actId="20577"/>
        <pc:sldMkLst>
          <pc:docMk/>
          <pc:sldMk cId="0" sldId="278"/>
        </pc:sldMkLst>
        <pc:spChg chg="mod">
          <ac:chgData name="Paulo Alexandre Botelho Rodrigues Pires" userId="74481891-9d78-46ae-a047-a348f9b9be55" providerId="ADAL" clId="{8C3A40DB-D0DD-48C4-BA60-1309D5A9492E}" dt="2023-12-13T19:43:44.458" v="30" actId="404"/>
          <ac:spMkLst>
            <pc:docMk/>
            <pc:sldMk cId="0" sldId="278"/>
            <ac:spMk id="461" creationId="{00000000-0000-0000-0000-000000000000}"/>
          </ac:spMkLst>
        </pc:spChg>
        <pc:spChg chg="mod">
          <ac:chgData name="Paulo Alexandre Botelho Rodrigues Pires" userId="74481891-9d78-46ae-a047-a348f9b9be55" providerId="ADAL" clId="{8C3A40DB-D0DD-48C4-BA60-1309D5A9492E}" dt="2023-12-13T19:43:57.334" v="36" actId="20577"/>
          <ac:spMkLst>
            <pc:docMk/>
            <pc:sldMk cId="0" sldId="278"/>
            <ac:spMk id="462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8C3A40DB-D0DD-48C4-BA60-1309D5A9492E}" dt="2023-12-13T19:44:16.778" v="38" actId="27636"/>
        <pc:sldMkLst>
          <pc:docMk/>
          <pc:sldMk cId="0" sldId="285"/>
        </pc:sldMkLst>
        <pc:spChg chg="mod">
          <ac:chgData name="Paulo Alexandre Botelho Rodrigues Pires" userId="74481891-9d78-46ae-a047-a348f9b9be55" providerId="ADAL" clId="{8C3A40DB-D0DD-48C4-BA60-1309D5A9492E}" dt="2023-12-13T19:44:16.778" v="38" actId="27636"/>
          <ac:spMkLst>
            <pc:docMk/>
            <pc:sldMk cId="0" sldId="285"/>
            <ac:spMk id="50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1" name="Google Shape;15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7" name="Google Shape;15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 </a:t>
            </a:r>
            <a:r>
              <a:rPr lang="en-US" dirty="0" err="1"/>
              <a:t>escolha</a:t>
            </a:r>
            <a:r>
              <a:rPr lang="en-US" dirty="0"/>
              <a:t> das </a:t>
            </a:r>
            <a:r>
              <a:rPr lang="en-US" dirty="0" err="1"/>
              <a:t>métricas</a:t>
            </a:r>
            <a:r>
              <a:rPr lang="en-US" dirty="0"/>
              <a:t> </a:t>
            </a:r>
            <a:r>
              <a:rPr lang="en-US" dirty="0" err="1"/>
              <a:t>adequadas</a:t>
            </a:r>
            <a:r>
              <a:rPr lang="en-US" dirty="0"/>
              <a:t> 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porque</a:t>
            </a:r>
            <a:r>
              <a:rPr lang="en-US" dirty="0"/>
              <a:t> </a:t>
            </a:r>
            <a:r>
              <a:rPr lang="en-US" dirty="0" err="1"/>
              <a:t>garante</a:t>
            </a:r>
            <a:r>
              <a:rPr lang="en-US" dirty="0"/>
              <a:t> a </a:t>
            </a:r>
            <a:r>
              <a:rPr lang="en-US" dirty="0" err="1"/>
              <a:t>validade</a:t>
            </a:r>
            <a:r>
              <a:rPr lang="en-US" dirty="0"/>
              <a:t> da </a:t>
            </a:r>
            <a:r>
              <a:rPr lang="en-US" dirty="0" err="1"/>
              <a:t>análise</a:t>
            </a:r>
            <a:r>
              <a:rPr lang="en-US" dirty="0"/>
              <a:t> dos dados e </a:t>
            </a:r>
            <a:r>
              <a:rPr lang="en-US" dirty="0" err="1"/>
              <a:t>ajuda</a:t>
            </a:r>
            <a:r>
              <a:rPr lang="en-US" dirty="0"/>
              <a:t> a </a:t>
            </a:r>
            <a:r>
              <a:rPr lang="en-US" dirty="0" err="1"/>
              <a:t>tomar</a:t>
            </a:r>
            <a:r>
              <a:rPr lang="en-US" dirty="0"/>
              <a:t>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informadas</a:t>
            </a:r>
            <a:r>
              <a:rPr lang="en-US" dirty="0"/>
              <a:t>.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ajuda</a:t>
            </a:r>
            <a:r>
              <a:rPr lang="en-US" dirty="0"/>
              <a:t> a </a:t>
            </a:r>
            <a:r>
              <a:rPr lang="en-US" dirty="0" err="1"/>
              <a:t>medir</a:t>
            </a:r>
            <a:r>
              <a:rPr lang="en-US" dirty="0"/>
              <a:t> o </a:t>
            </a:r>
            <a:r>
              <a:rPr lang="en-US" dirty="0" err="1"/>
              <a:t>progresso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direção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, a </a:t>
            </a:r>
            <a:r>
              <a:rPr lang="en-US" dirty="0" err="1"/>
              <a:t>compreender</a:t>
            </a:r>
            <a:r>
              <a:rPr lang="en-US" dirty="0"/>
              <a:t> o </a:t>
            </a:r>
            <a:r>
              <a:rPr lang="en-US" dirty="0" err="1"/>
              <a:t>impacto</a:t>
            </a:r>
            <a:r>
              <a:rPr lang="en-US" dirty="0"/>
              <a:t> das </a:t>
            </a:r>
            <a:r>
              <a:rPr lang="en-US" dirty="0" err="1"/>
              <a:t>mudanças</a:t>
            </a:r>
            <a:r>
              <a:rPr lang="en-US" dirty="0"/>
              <a:t> e a </a:t>
            </a:r>
            <a:r>
              <a:rPr lang="en-US" dirty="0" err="1"/>
              <a:t>afetar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recursos</a:t>
            </a:r>
            <a:r>
              <a:rPr lang="en-US" dirty="0"/>
              <a:t> de forma </a:t>
            </a:r>
            <a:r>
              <a:rPr lang="en-US" dirty="0" err="1"/>
              <a:t>eficaz</a:t>
            </a:r>
            <a:r>
              <a:rPr lang="en-US" dirty="0"/>
              <a:t>. </a:t>
            </a:r>
            <a:r>
              <a:rPr lang="en-US" dirty="0" err="1"/>
              <a:t>Métricas</a:t>
            </a:r>
            <a:r>
              <a:rPr lang="en-US" dirty="0"/>
              <a:t> </a:t>
            </a:r>
            <a:r>
              <a:rPr lang="en-US" dirty="0" err="1"/>
              <a:t>incorrectas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levar</a:t>
            </a:r>
            <a:r>
              <a:rPr lang="en-US" dirty="0"/>
              <a:t> a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interpretação</a:t>
            </a:r>
            <a:r>
              <a:rPr lang="en-US" dirty="0"/>
              <a:t> </a:t>
            </a:r>
            <a:r>
              <a:rPr lang="en-US" dirty="0" err="1"/>
              <a:t>errada</a:t>
            </a:r>
            <a:r>
              <a:rPr lang="en-US" dirty="0"/>
              <a:t> dos dados e a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tomada</a:t>
            </a:r>
            <a:r>
              <a:rPr lang="en-US" dirty="0"/>
              <a:t> de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incorrecta</a:t>
            </a:r>
            <a:r>
              <a:rPr lang="en-US" dirty="0"/>
              <a:t>. </a:t>
            </a:r>
            <a:r>
              <a:rPr lang="en-US" dirty="0">
                <a:solidFill>
                  <a:schemeClr val="dk1"/>
                </a:solidFill>
              </a:rPr>
              <a:t>Eis </a:t>
            </a:r>
            <a:r>
              <a:rPr lang="en-US" dirty="0" err="1">
                <a:solidFill>
                  <a:schemeClr val="dk1"/>
                </a:solidFill>
              </a:rPr>
              <a:t>algumas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razões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pelas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quais</a:t>
            </a:r>
            <a:r>
              <a:rPr lang="en-US" dirty="0">
                <a:solidFill>
                  <a:schemeClr val="dk1"/>
                </a:solidFill>
              </a:rPr>
              <a:t> é </a:t>
            </a:r>
            <a:r>
              <a:rPr lang="en-US" dirty="0" err="1">
                <a:solidFill>
                  <a:schemeClr val="dk1"/>
                </a:solidFill>
              </a:rPr>
              <a:t>importante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escolher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correctas</a:t>
            </a:r>
            <a:r>
              <a:rPr lang="en-US" dirty="0">
                <a:solidFill>
                  <a:schemeClr val="dk1"/>
                </a:solidFill>
              </a:rPr>
              <a:t>: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b="1" dirty="0" err="1">
                <a:solidFill>
                  <a:schemeClr val="dk1"/>
                </a:solidFill>
              </a:rPr>
              <a:t>Clareza</a:t>
            </a:r>
            <a:r>
              <a:rPr lang="en-US" b="1" dirty="0">
                <a:solidFill>
                  <a:schemeClr val="dk1"/>
                </a:solidFill>
              </a:rPr>
              <a:t> dos </a:t>
            </a:r>
            <a:r>
              <a:rPr lang="en-US" b="1" dirty="0" err="1">
                <a:solidFill>
                  <a:schemeClr val="dk1"/>
                </a:solidFill>
              </a:rPr>
              <a:t>objetivos</a:t>
            </a:r>
            <a:r>
              <a:rPr lang="en-US" b="1" dirty="0">
                <a:solidFill>
                  <a:schemeClr val="dk1"/>
                </a:solidFill>
              </a:rPr>
              <a:t>: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adequadas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ajudam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clarificar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objetivos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metas</a:t>
            </a:r>
            <a:r>
              <a:rPr lang="en-US" dirty="0">
                <a:solidFill>
                  <a:schemeClr val="dk1"/>
                </a:solidFill>
              </a:rPr>
              <a:t> que </a:t>
            </a:r>
            <a:r>
              <a:rPr lang="en-US" dirty="0" err="1">
                <a:solidFill>
                  <a:schemeClr val="dk1"/>
                </a:solidFill>
              </a:rPr>
              <a:t>pretende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alcançar</a:t>
            </a:r>
            <a:r>
              <a:rPr lang="en-US" dirty="0">
                <a:solidFill>
                  <a:schemeClr val="dk1"/>
                </a:solidFill>
              </a:rPr>
              <a:t>. Ao </a:t>
            </a:r>
            <a:r>
              <a:rPr lang="en-US" dirty="0" err="1">
                <a:solidFill>
                  <a:schemeClr val="dk1"/>
                </a:solidFill>
              </a:rPr>
              <a:t>definir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específicas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mensuráveis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pode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garantir</a:t>
            </a:r>
            <a:r>
              <a:rPr lang="en-US" dirty="0">
                <a:solidFill>
                  <a:schemeClr val="dk1"/>
                </a:solidFill>
              </a:rPr>
              <a:t> que </a:t>
            </a:r>
            <a:r>
              <a:rPr lang="en-US" dirty="0" err="1">
                <a:solidFill>
                  <a:schemeClr val="dk1"/>
                </a:solidFill>
              </a:rPr>
              <a:t>todos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envolvidos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compreendem</a:t>
            </a:r>
            <a:r>
              <a:rPr lang="en-US" dirty="0">
                <a:solidFill>
                  <a:schemeClr val="dk1"/>
                </a:solidFill>
              </a:rPr>
              <a:t> o que </a:t>
            </a:r>
            <a:r>
              <a:rPr lang="en-US" dirty="0" err="1">
                <a:solidFill>
                  <a:schemeClr val="dk1"/>
                </a:solidFill>
              </a:rPr>
              <a:t>tem</a:t>
            </a:r>
            <a:r>
              <a:rPr lang="en-US" dirty="0">
                <a:solidFill>
                  <a:schemeClr val="dk1"/>
                </a:solidFill>
              </a:rPr>
              <a:t> de ser </a:t>
            </a:r>
            <a:r>
              <a:rPr lang="en-US" dirty="0" err="1">
                <a:solidFill>
                  <a:schemeClr val="dk1"/>
                </a:solidFill>
              </a:rPr>
              <a:t>realizado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como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será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determinado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sucesso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claras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alinham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esforços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concentram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atenção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áreas-chave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b="1" dirty="0" err="1">
                <a:solidFill>
                  <a:schemeClr val="dk1"/>
                </a:solidFill>
              </a:rPr>
              <a:t>Medição</a:t>
            </a:r>
            <a:r>
              <a:rPr lang="en-US" b="1" dirty="0">
                <a:solidFill>
                  <a:schemeClr val="dk1"/>
                </a:solidFill>
              </a:rPr>
              <a:t> dos </a:t>
            </a:r>
            <a:r>
              <a:rPr lang="en-US" b="1" dirty="0" err="1">
                <a:solidFill>
                  <a:schemeClr val="dk1"/>
                </a:solidFill>
              </a:rPr>
              <a:t>progressos</a:t>
            </a:r>
            <a:r>
              <a:rPr lang="en-US" b="1" dirty="0">
                <a:solidFill>
                  <a:schemeClr val="dk1"/>
                </a:solidFill>
              </a:rPr>
              <a:t>: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fornecem</a:t>
            </a:r>
            <a:r>
              <a:rPr lang="en-US" dirty="0">
                <a:solidFill>
                  <a:schemeClr val="dk1"/>
                </a:solidFill>
              </a:rPr>
              <a:t> um </a:t>
            </a:r>
            <a:r>
              <a:rPr lang="en-US" dirty="0" err="1">
                <a:solidFill>
                  <a:schemeClr val="dk1"/>
                </a:solidFill>
              </a:rPr>
              <a:t>meio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acompanhar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progresso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longo</a:t>
            </a:r>
            <a:r>
              <a:rPr lang="en-US" dirty="0">
                <a:solidFill>
                  <a:schemeClr val="dk1"/>
                </a:solidFill>
              </a:rPr>
              <a:t> do tempo. </a:t>
            </a:r>
            <a:r>
              <a:rPr lang="en-US" dirty="0" err="1">
                <a:solidFill>
                  <a:schemeClr val="dk1"/>
                </a:solidFill>
              </a:rPr>
              <a:t>Permitem-lhe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avaliar</a:t>
            </a:r>
            <a:r>
              <a:rPr lang="en-US" dirty="0">
                <a:solidFill>
                  <a:schemeClr val="dk1"/>
                </a:solidFill>
              </a:rPr>
              <a:t> se </a:t>
            </a:r>
            <a:r>
              <a:rPr lang="en-US" dirty="0" err="1">
                <a:solidFill>
                  <a:schemeClr val="dk1"/>
                </a:solidFill>
              </a:rPr>
              <a:t>está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avançar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direção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certa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identificar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áreas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melhoria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fazer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ajustes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necessários</a:t>
            </a:r>
            <a:r>
              <a:rPr lang="en-US" dirty="0">
                <a:solidFill>
                  <a:schemeClr val="dk1"/>
                </a:solidFill>
              </a:rPr>
              <a:t>. Sem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adequadas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torna</a:t>
            </a:r>
            <a:r>
              <a:rPr lang="en-US" dirty="0">
                <a:solidFill>
                  <a:schemeClr val="dk1"/>
                </a:solidFill>
              </a:rPr>
              <a:t>-se </a:t>
            </a:r>
            <a:r>
              <a:rPr lang="en-US" dirty="0" err="1">
                <a:solidFill>
                  <a:schemeClr val="dk1"/>
                </a:solidFill>
              </a:rPr>
              <a:t>difícil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avaliar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objetivamente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progresso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tomar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decisões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baseadas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</a:t>
            </a:r>
            <a:r>
              <a:rPr lang="en-US" dirty="0">
                <a:solidFill>
                  <a:schemeClr val="dk1"/>
                </a:solidFill>
              </a:rPr>
              <a:t> dados.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b="1" dirty="0" err="1">
                <a:solidFill>
                  <a:schemeClr val="dk1"/>
                </a:solidFill>
              </a:rPr>
              <a:t>Avaliação</a:t>
            </a:r>
            <a:r>
              <a:rPr lang="en-US" b="1" dirty="0">
                <a:solidFill>
                  <a:schemeClr val="dk1"/>
                </a:solidFill>
              </a:rPr>
              <a:t> do </a:t>
            </a:r>
            <a:r>
              <a:rPr lang="en-US" b="1" dirty="0" err="1">
                <a:solidFill>
                  <a:schemeClr val="dk1"/>
                </a:solidFill>
              </a:rPr>
              <a:t>desempenho</a:t>
            </a:r>
            <a:r>
              <a:rPr lang="en-US" b="1" dirty="0">
                <a:solidFill>
                  <a:schemeClr val="dk1"/>
                </a:solidFill>
              </a:rPr>
              <a:t>: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desempenham</a:t>
            </a:r>
            <a:r>
              <a:rPr lang="en-US" dirty="0">
                <a:solidFill>
                  <a:schemeClr val="dk1"/>
                </a:solidFill>
              </a:rPr>
              <a:t> um </a:t>
            </a:r>
            <a:r>
              <a:rPr lang="en-US" dirty="0" err="1">
                <a:solidFill>
                  <a:schemeClr val="dk1"/>
                </a:solidFill>
              </a:rPr>
              <a:t>papel</a:t>
            </a:r>
            <a:r>
              <a:rPr lang="en-US" dirty="0">
                <a:solidFill>
                  <a:schemeClr val="dk1"/>
                </a:solidFill>
              </a:rPr>
              <a:t> crucial </a:t>
            </a:r>
            <a:r>
              <a:rPr lang="en-US" dirty="0" err="1">
                <a:solidFill>
                  <a:schemeClr val="dk1"/>
                </a:solidFill>
              </a:rPr>
              <a:t>na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avaliação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desempenho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quer</a:t>
            </a:r>
            <a:r>
              <a:rPr lang="en-US" dirty="0">
                <a:solidFill>
                  <a:schemeClr val="dk1"/>
                </a:solidFill>
              </a:rPr>
              <a:t> se </a:t>
            </a:r>
            <a:r>
              <a:rPr lang="en-US" dirty="0" err="1">
                <a:solidFill>
                  <a:schemeClr val="dk1"/>
                </a:solidFill>
              </a:rPr>
              <a:t>trate</a:t>
            </a:r>
            <a:r>
              <a:rPr lang="en-US" dirty="0">
                <a:solidFill>
                  <a:schemeClr val="dk1"/>
                </a:solidFill>
              </a:rPr>
              <a:t> de um </a:t>
            </a:r>
            <a:r>
              <a:rPr lang="en-US" dirty="0" err="1">
                <a:solidFill>
                  <a:schemeClr val="dk1"/>
                </a:solidFill>
              </a:rPr>
              <a:t>indivíduo</a:t>
            </a:r>
            <a:r>
              <a:rPr lang="en-US" dirty="0">
                <a:solidFill>
                  <a:schemeClr val="dk1"/>
                </a:solidFill>
              </a:rPr>
              <a:t>, de </a:t>
            </a:r>
            <a:r>
              <a:rPr lang="en-US" dirty="0" err="1">
                <a:solidFill>
                  <a:schemeClr val="dk1"/>
                </a:solidFill>
              </a:rPr>
              <a:t>uma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equipa</a:t>
            </a:r>
            <a:r>
              <a:rPr lang="en-US" dirty="0">
                <a:solidFill>
                  <a:schemeClr val="dk1"/>
                </a:solidFill>
              </a:rPr>
              <a:t>, de um </a:t>
            </a:r>
            <a:r>
              <a:rPr lang="en-US" dirty="0" err="1">
                <a:solidFill>
                  <a:schemeClr val="dk1"/>
                </a:solidFill>
              </a:rPr>
              <a:t>projeto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toda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uma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organização</a:t>
            </a:r>
            <a:r>
              <a:rPr lang="en-US" dirty="0">
                <a:solidFill>
                  <a:schemeClr val="dk1"/>
                </a:solidFill>
              </a:rPr>
              <a:t>. Ao </a:t>
            </a:r>
            <a:r>
              <a:rPr lang="en-US" dirty="0" err="1">
                <a:solidFill>
                  <a:schemeClr val="dk1"/>
                </a:solidFill>
              </a:rPr>
              <a:t>selecionar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relevantes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pode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avaliar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eficácia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eficiência</a:t>
            </a:r>
            <a:r>
              <a:rPr lang="en-US" dirty="0">
                <a:solidFill>
                  <a:schemeClr val="dk1"/>
                </a:solidFill>
              </a:rPr>
              <a:t> dos </a:t>
            </a:r>
            <a:r>
              <a:rPr lang="en-US" dirty="0" err="1">
                <a:solidFill>
                  <a:schemeClr val="dk1"/>
                </a:solidFill>
              </a:rPr>
              <a:t>processos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identificar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pontos</a:t>
            </a:r>
            <a:r>
              <a:rPr lang="en-US" dirty="0">
                <a:solidFill>
                  <a:schemeClr val="dk1"/>
                </a:solidFill>
              </a:rPr>
              <a:t> fortes e </a:t>
            </a:r>
            <a:r>
              <a:rPr lang="en-US" dirty="0" err="1">
                <a:solidFill>
                  <a:schemeClr val="dk1"/>
                </a:solidFill>
              </a:rPr>
              <a:t>fracos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identificar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áreas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melhorar</a:t>
            </a:r>
            <a:r>
              <a:rPr lang="en-US" dirty="0">
                <a:solidFill>
                  <a:schemeClr val="dk1"/>
                </a:solidFill>
              </a:rPr>
              <a:t>.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corretamente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escolhidas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fornecem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uma</a:t>
            </a:r>
            <a:r>
              <a:rPr lang="en-US" dirty="0">
                <a:solidFill>
                  <a:schemeClr val="dk1"/>
                </a:solidFill>
              </a:rPr>
              <a:t> base para </a:t>
            </a:r>
            <a:r>
              <a:rPr lang="en-US" dirty="0" err="1">
                <a:solidFill>
                  <a:schemeClr val="dk1"/>
                </a:solidFill>
              </a:rPr>
              <a:t>avaliações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desempenho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justas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objectivas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b="1" dirty="0" err="1">
                <a:solidFill>
                  <a:schemeClr val="dk1"/>
                </a:solidFill>
              </a:rPr>
              <a:t>Tomada</a:t>
            </a:r>
            <a:r>
              <a:rPr lang="en-US" b="1" dirty="0">
                <a:solidFill>
                  <a:schemeClr val="dk1"/>
                </a:solidFill>
              </a:rPr>
              <a:t> de </a:t>
            </a:r>
            <a:r>
              <a:rPr lang="en-US" b="1" dirty="0" err="1">
                <a:solidFill>
                  <a:schemeClr val="dk1"/>
                </a:solidFill>
              </a:rPr>
              <a:t>decisões</a:t>
            </a:r>
            <a:r>
              <a:rPr lang="en-US" b="1" dirty="0">
                <a:solidFill>
                  <a:schemeClr val="dk1"/>
                </a:solidFill>
              </a:rPr>
              <a:t> com base </a:t>
            </a:r>
            <a:r>
              <a:rPr lang="en-US" b="1" dirty="0" err="1">
                <a:solidFill>
                  <a:schemeClr val="dk1"/>
                </a:solidFill>
              </a:rPr>
              <a:t>em</a:t>
            </a:r>
            <a:r>
              <a:rPr lang="en-US" b="1" dirty="0">
                <a:solidFill>
                  <a:schemeClr val="dk1"/>
                </a:solidFill>
              </a:rPr>
              <a:t> dados: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fornecem</a:t>
            </a:r>
            <a:r>
              <a:rPr lang="en-US" dirty="0">
                <a:solidFill>
                  <a:schemeClr val="dk1"/>
                </a:solidFill>
              </a:rPr>
              <a:t> dados </a:t>
            </a:r>
            <a:r>
              <a:rPr lang="en-US" dirty="0" err="1">
                <a:solidFill>
                  <a:schemeClr val="dk1"/>
                </a:solidFill>
              </a:rPr>
              <a:t>empíricos</a:t>
            </a:r>
            <a:r>
              <a:rPr lang="en-US" dirty="0">
                <a:solidFill>
                  <a:schemeClr val="dk1"/>
                </a:solidFill>
              </a:rPr>
              <a:t> que </a:t>
            </a:r>
            <a:r>
              <a:rPr lang="en-US" dirty="0" err="1">
                <a:solidFill>
                  <a:schemeClr val="dk1"/>
                </a:solidFill>
              </a:rPr>
              <a:t>podem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orientar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tomada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decisões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Ajudam</a:t>
            </a:r>
            <a:r>
              <a:rPr lang="en-US" dirty="0">
                <a:solidFill>
                  <a:schemeClr val="dk1"/>
                </a:solidFill>
              </a:rPr>
              <a:t>-no a </a:t>
            </a:r>
            <a:r>
              <a:rPr lang="en-US" dirty="0" err="1">
                <a:solidFill>
                  <a:schemeClr val="dk1"/>
                </a:solidFill>
              </a:rPr>
              <a:t>identificar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tendências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padrões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correlações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nos</a:t>
            </a:r>
            <a:r>
              <a:rPr lang="en-US" dirty="0">
                <a:solidFill>
                  <a:schemeClr val="dk1"/>
                </a:solidFill>
              </a:rPr>
              <a:t> dados, que </a:t>
            </a:r>
            <a:r>
              <a:rPr lang="en-US" dirty="0" err="1">
                <a:solidFill>
                  <a:schemeClr val="dk1"/>
                </a:solidFill>
              </a:rPr>
              <a:t>por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sua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vez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informam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escolhas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estratégicas</a:t>
            </a:r>
            <a:r>
              <a:rPr lang="en-US" dirty="0">
                <a:solidFill>
                  <a:schemeClr val="dk1"/>
                </a:solidFill>
              </a:rPr>
              <a:t>.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adequadas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permitem-lhe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tomar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decisões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informadas</a:t>
            </a:r>
            <a:r>
              <a:rPr lang="en-US" dirty="0">
                <a:solidFill>
                  <a:schemeClr val="dk1"/>
                </a:solidFill>
              </a:rPr>
              <a:t> com base </a:t>
            </a:r>
            <a:r>
              <a:rPr lang="en-US" dirty="0" err="1">
                <a:solidFill>
                  <a:schemeClr val="dk1"/>
                </a:solidFill>
              </a:rPr>
              <a:t>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provas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vez</a:t>
            </a:r>
            <a:r>
              <a:rPr lang="en-US" dirty="0">
                <a:solidFill>
                  <a:schemeClr val="dk1"/>
                </a:solidFill>
              </a:rPr>
              <a:t> de se </a:t>
            </a:r>
            <a:r>
              <a:rPr lang="en-US" dirty="0" err="1">
                <a:solidFill>
                  <a:schemeClr val="dk1"/>
                </a:solidFill>
              </a:rPr>
              <a:t>basear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intuição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opiniões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subjectivas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b="1" dirty="0" err="1">
                <a:solidFill>
                  <a:schemeClr val="dk1"/>
                </a:solidFill>
              </a:rPr>
              <a:t>Responsabilidade</a:t>
            </a:r>
            <a:r>
              <a:rPr lang="en-US" b="1" dirty="0">
                <a:solidFill>
                  <a:schemeClr val="dk1"/>
                </a:solidFill>
              </a:rPr>
              <a:t> e </a:t>
            </a:r>
            <a:r>
              <a:rPr lang="en-US" b="1" dirty="0" err="1">
                <a:solidFill>
                  <a:schemeClr val="dk1"/>
                </a:solidFill>
              </a:rPr>
              <a:t>transparência</a:t>
            </a:r>
            <a:r>
              <a:rPr lang="en-US" b="1" dirty="0">
                <a:solidFill>
                  <a:schemeClr val="dk1"/>
                </a:solidFill>
              </a:rPr>
              <a:t>: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bem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definidas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promovem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responsabilidade</a:t>
            </a:r>
            <a:r>
              <a:rPr lang="en-US" dirty="0">
                <a:solidFill>
                  <a:schemeClr val="dk1"/>
                </a:solidFill>
              </a:rPr>
              <a:t> e a </a:t>
            </a:r>
            <a:r>
              <a:rPr lang="en-US" dirty="0" err="1">
                <a:solidFill>
                  <a:schemeClr val="dk1"/>
                </a:solidFill>
              </a:rPr>
              <a:t>transparência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Quando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claramente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comunicadas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compreendidas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torna</a:t>
            </a:r>
            <a:r>
              <a:rPr lang="en-US" dirty="0">
                <a:solidFill>
                  <a:schemeClr val="dk1"/>
                </a:solidFill>
              </a:rPr>
              <a:t>-se </a:t>
            </a:r>
            <a:r>
              <a:rPr lang="en-US" dirty="0" err="1">
                <a:solidFill>
                  <a:schemeClr val="dk1"/>
                </a:solidFill>
              </a:rPr>
              <a:t>mais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fácil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responsabilizar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indivíduos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entidades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pelo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seu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desempenho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transparentes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permitem</a:t>
            </a:r>
            <a:r>
              <a:rPr lang="en-US" dirty="0">
                <a:solidFill>
                  <a:schemeClr val="dk1"/>
                </a:solidFill>
              </a:rPr>
              <a:t> que as partes </a:t>
            </a:r>
            <a:r>
              <a:rPr lang="en-US" dirty="0" err="1">
                <a:solidFill>
                  <a:schemeClr val="dk1"/>
                </a:solidFill>
              </a:rPr>
              <a:t>interessadas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avaliem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comparem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desempenho</a:t>
            </a:r>
            <a:r>
              <a:rPr lang="en-US" dirty="0">
                <a:solidFill>
                  <a:schemeClr val="dk1"/>
                </a:solidFill>
              </a:rPr>
              <a:t> de forma </a:t>
            </a:r>
            <a:r>
              <a:rPr lang="en-US" dirty="0" err="1">
                <a:solidFill>
                  <a:schemeClr val="dk1"/>
                </a:solidFill>
              </a:rPr>
              <a:t>justa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aumentando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confiança</a:t>
            </a:r>
            <a:r>
              <a:rPr lang="en-US" dirty="0">
                <a:solidFill>
                  <a:schemeClr val="dk1"/>
                </a:solidFill>
              </a:rPr>
              <a:t> e a </a:t>
            </a:r>
            <a:r>
              <a:rPr lang="en-US" dirty="0" err="1">
                <a:solidFill>
                  <a:schemeClr val="dk1"/>
                </a:solidFill>
              </a:rPr>
              <a:t>credibilidade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b="1" dirty="0" err="1">
                <a:solidFill>
                  <a:schemeClr val="dk1"/>
                </a:solidFill>
              </a:rPr>
              <a:t>Otimização</a:t>
            </a:r>
            <a:r>
              <a:rPr lang="en-US" b="1" dirty="0">
                <a:solidFill>
                  <a:schemeClr val="dk1"/>
                </a:solidFill>
              </a:rPr>
              <a:t> e </a:t>
            </a:r>
            <a:r>
              <a:rPr lang="en-US" b="1" dirty="0" err="1">
                <a:solidFill>
                  <a:schemeClr val="dk1"/>
                </a:solidFill>
              </a:rPr>
              <a:t>eficiência</a:t>
            </a:r>
            <a:r>
              <a:rPr lang="en-US" b="1" dirty="0">
                <a:solidFill>
                  <a:schemeClr val="dk1"/>
                </a:solidFill>
              </a:rPr>
              <a:t>: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ajudam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identificar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áreas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onde</a:t>
            </a:r>
            <a:r>
              <a:rPr lang="en-US" dirty="0">
                <a:solidFill>
                  <a:schemeClr val="dk1"/>
                </a:solidFill>
              </a:rPr>
              <a:t> é </a:t>
            </a:r>
            <a:r>
              <a:rPr lang="en-US" dirty="0" err="1">
                <a:solidFill>
                  <a:schemeClr val="dk1"/>
                </a:solidFill>
              </a:rPr>
              <a:t>possível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obter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ganhos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otimização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eficiência</a:t>
            </a:r>
            <a:r>
              <a:rPr lang="en-US" dirty="0">
                <a:solidFill>
                  <a:schemeClr val="dk1"/>
                </a:solidFill>
              </a:rPr>
              <a:t>. Ao </a:t>
            </a:r>
            <a:r>
              <a:rPr lang="en-US" dirty="0" err="1">
                <a:solidFill>
                  <a:schemeClr val="dk1"/>
                </a:solidFill>
              </a:rPr>
              <a:t>medir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analisar</a:t>
            </a:r>
            <a:r>
              <a:rPr lang="en-US" dirty="0">
                <a:solidFill>
                  <a:schemeClr val="dk1"/>
                </a:solidFill>
              </a:rPr>
              <a:t> dados </a:t>
            </a:r>
            <a:r>
              <a:rPr lang="en-US" dirty="0" err="1">
                <a:solidFill>
                  <a:schemeClr val="dk1"/>
                </a:solidFill>
              </a:rPr>
              <a:t>relevantes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pode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identificar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estrangulamentos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ineficiências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áreas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desperdício</a:t>
            </a:r>
            <a:r>
              <a:rPr lang="en-US" dirty="0">
                <a:solidFill>
                  <a:schemeClr val="dk1"/>
                </a:solidFill>
              </a:rPr>
              <a:t>.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adequadas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destacam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oportunidades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melhoria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orientam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afetação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recursos</a:t>
            </a:r>
            <a:r>
              <a:rPr lang="en-US" dirty="0">
                <a:solidFill>
                  <a:schemeClr val="dk1"/>
                </a:solidFill>
              </a:rPr>
              <a:t> para um </a:t>
            </a:r>
            <a:r>
              <a:rPr lang="en-US" dirty="0" err="1">
                <a:solidFill>
                  <a:schemeClr val="dk1"/>
                </a:solidFill>
              </a:rPr>
              <a:t>impacto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máximo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b="1" dirty="0" err="1">
                <a:solidFill>
                  <a:schemeClr val="dk1"/>
                </a:solidFill>
              </a:rPr>
              <a:t>Alinhamento</a:t>
            </a:r>
            <a:r>
              <a:rPr lang="en-US" b="1" dirty="0">
                <a:solidFill>
                  <a:schemeClr val="dk1"/>
                </a:solidFill>
              </a:rPr>
              <a:t> com </a:t>
            </a:r>
            <a:r>
              <a:rPr lang="en-US" b="1" dirty="0" err="1">
                <a:solidFill>
                  <a:schemeClr val="dk1"/>
                </a:solidFill>
              </a:rPr>
              <a:t>os</a:t>
            </a:r>
            <a:r>
              <a:rPr lang="en-US" b="1" dirty="0">
                <a:solidFill>
                  <a:schemeClr val="dk1"/>
                </a:solidFill>
              </a:rPr>
              <a:t> </a:t>
            </a:r>
            <a:r>
              <a:rPr lang="en-US" b="1" dirty="0" err="1">
                <a:solidFill>
                  <a:schemeClr val="dk1"/>
                </a:solidFill>
              </a:rPr>
              <a:t>objetivos</a:t>
            </a:r>
            <a:r>
              <a:rPr lang="en-US" b="1" dirty="0">
                <a:solidFill>
                  <a:schemeClr val="dk1"/>
                </a:solidFill>
              </a:rPr>
              <a:t> </a:t>
            </a:r>
            <a:r>
              <a:rPr lang="en-US" b="1" dirty="0" err="1">
                <a:solidFill>
                  <a:schemeClr val="dk1"/>
                </a:solidFill>
              </a:rPr>
              <a:t>estratégicos</a:t>
            </a:r>
            <a:r>
              <a:rPr lang="en-US" b="1" dirty="0">
                <a:solidFill>
                  <a:schemeClr val="dk1"/>
                </a:solidFill>
              </a:rPr>
              <a:t>: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adequadas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garantem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alinhamento</a:t>
            </a:r>
            <a:r>
              <a:rPr lang="en-US" dirty="0">
                <a:solidFill>
                  <a:schemeClr val="dk1"/>
                </a:solidFill>
              </a:rPr>
              <a:t> entre as </a:t>
            </a:r>
            <a:r>
              <a:rPr lang="en-US" dirty="0" err="1">
                <a:solidFill>
                  <a:schemeClr val="dk1"/>
                </a:solidFill>
              </a:rPr>
              <a:t>atividades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objetivos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estratégicos</a:t>
            </a:r>
            <a:r>
              <a:rPr lang="en-US" dirty="0">
                <a:solidFill>
                  <a:schemeClr val="dk1"/>
                </a:solidFill>
              </a:rPr>
              <a:t>. Ao </a:t>
            </a:r>
            <a:r>
              <a:rPr lang="en-US" dirty="0" err="1">
                <a:solidFill>
                  <a:schemeClr val="dk1"/>
                </a:solidFill>
              </a:rPr>
              <a:t>escolher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que </a:t>
            </a:r>
            <a:r>
              <a:rPr lang="en-US" dirty="0" err="1">
                <a:solidFill>
                  <a:schemeClr val="dk1"/>
                </a:solidFill>
              </a:rPr>
              <a:t>reflectem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diretamente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resultados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desejados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pode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monitorizar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progresso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direção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objetivos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estratégicos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garantir</a:t>
            </a:r>
            <a:r>
              <a:rPr lang="en-US" dirty="0">
                <a:solidFill>
                  <a:schemeClr val="dk1"/>
                </a:solidFill>
              </a:rPr>
              <a:t> que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esforços</a:t>
            </a:r>
            <a:r>
              <a:rPr lang="en-US" dirty="0">
                <a:solidFill>
                  <a:schemeClr val="dk1"/>
                </a:solidFill>
              </a:rPr>
              <a:t> se </a:t>
            </a:r>
            <a:r>
              <a:rPr lang="en-US" dirty="0" err="1">
                <a:solidFill>
                  <a:schemeClr val="dk1"/>
                </a:solidFill>
              </a:rPr>
              <a:t>concentram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prioridades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certas</a:t>
            </a:r>
            <a:r>
              <a:rPr lang="en-US" dirty="0">
                <a:solidFill>
                  <a:schemeClr val="dk1"/>
                </a:solidFill>
              </a:rPr>
              <a:t>. Este </a:t>
            </a:r>
            <a:r>
              <a:rPr lang="en-US" dirty="0" err="1">
                <a:solidFill>
                  <a:schemeClr val="dk1"/>
                </a:solidFill>
              </a:rPr>
              <a:t>alinhamento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aumenta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eficácia</a:t>
            </a:r>
            <a:r>
              <a:rPr lang="en-US" dirty="0">
                <a:solidFill>
                  <a:schemeClr val="dk1"/>
                </a:solidFill>
              </a:rPr>
              <a:t> e a </a:t>
            </a:r>
            <a:r>
              <a:rPr lang="en-US" dirty="0" err="1">
                <a:solidFill>
                  <a:schemeClr val="dk1"/>
                </a:solidFill>
              </a:rPr>
              <a:t>relevância</a:t>
            </a:r>
            <a:r>
              <a:rPr lang="en-US" dirty="0">
                <a:solidFill>
                  <a:schemeClr val="dk1"/>
                </a:solidFill>
              </a:rPr>
              <a:t> das </a:t>
            </a:r>
            <a:r>
              <a:rPr lang="en-US" dirty="0" err="1">
                <a:solidFill>
                  <a:schemeClr val="dk1"/>
                </a:solidFill>
              </a:rPr>
              <a:t>iniciativas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b="1" dirty="0" err="1">
                <a:solidFill>
                  <a:schemeClr val="dk1"/>
                </a:solidFill>
              </a:rPr>
              <a:t>Comparação</a:t>
            </a:r>
            <a:r>
              <a:rPr lang="en-US" b="1" dirty="0">
                <a:solidFill>
                  <a:schemeClr val="dk1"/>
                </a:solidFill>
              </a:rPr>
              <a:t> e </a:t>
            </a:r>
            <a:r>
              <a:rPr lang="en-US" b="1" dirty="0" err="1">
                <a:solidFill>
                  <a:schemeClr val="dk1"/>
                </a:solidFill>
              </a:rPr>
              <a:t>aferição</a:t>
            </a:r>
            <a:r>
              <a:rPr lang="en-US" b="1" dirty="0">
                <a:solidFill>
                  <a:schemeClr val="dk1"/>
                </a:solidFill>
              </a:rPr>
              <a:t> de </a:t>
            </a:r>
            <a:r>
              <a:rPr lang="en-US" b="1" dirty="0" err="1">
                <a:solidFill>
                  <a:schemeClr val="dk1"/>
                </a:solidFill>
              </a:rPr>
              <a:t>desempenhos</a:t>
            </a:r>
            <a:r>
              <a:rPr lang="en-US" b="1" dirty="0">
                <a:solidFill>
                  <a:schemeClr val="dk1"/>
                </a:solidFill>
              </a:rPr>
              <a:t>: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bem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escolhidas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permitem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comparações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aferições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significativas</a:t>
            </a:r>
            <a:r>
              <a:rPr lang="en-US" dirty="0">
                <a:solidFill>
                  <a:schemeClr val="dk1"/>
                </a:solidFill>
              </a:rPr>
              <a:t>. Ao </a:t>
            </a:r>
            <a:r>
              <a:rPr lang="en-US" dirty="0" err="1">
                <a:solidFill>
                  <a:schemeClr val="dk1"/>
                </a:solidFill>
              </a:rPr>
              <a:t>selecionar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padrão</a:t>
            </a:r>
            <a:r>
              <a:rPr lang="en-US" dirty="0">
                <a:solidFill>
                  <a:schemeClr val="dk1"/>
                </a:solidFill>
              </a:rPr>
              <a:t> da </a:t>
            </a:r>
            <a:r>
              <a:rPr lang="en-US" dirty="0" err="1">
                <a:solidFill>
                  <a:schemeClr val="dk1"/>
                </a:solidFill>
              </a:rPr>
              <a:t>indústria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melhores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práticas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pode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comparar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desempenho</a:t>
            </a:r>
            <a:r>
              <a:rPr lang="en-US" dirty="0">
                <a:solidFill>
                  <a:schemeClr val="dk1"/>
                </a:solidFill>
              </a:rPr>
              <a:t> com o dos </a:t>
            </a:r>
            <a:r>
              <a:rPr lang="en-US" dirty="0" err="1">
                <a:solidFill>
                  <a:schemeClr val="dk1"/>
                </a:solidFill>
              </a:rPr>
              <a:t>seus</a:t>
            </a:r>
            <a:r>
              <a:rPr lang="en-US" dirty="0">
                <a:solidFill>
                  <a:schemeClr val="dk1"/>
                </a:solidFill>
              </a:rPr>
              <a:t> pares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concorrentes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identificar</a:t>
            </a:r>
            <a:r>
              <a:rPr lang="en-US" dirty="0">
                <a:solidFill>
                  <a:schemeClr val="dk1"/>
                </a:solidFill>
              </a:rPr>
              <a:t> lacunas e </a:t>
            </a:r>
            <a:r>
              <a:rPr lang="en-US" dirty="0" err="1">
                <a:solidFill>
                  <a:schemeClr val="dk1"/>
                </a:solidFill>
              </a:rPr>
              <a:t>definir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objetivos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ambiciosos</a:t>
            </a:r>
            <a:r>
              <a:rPr lang="en-US" dirty="0">
                <a:solidFill>
                  <a:schemeClr val="dk1"/>
                </a:solidFill>
              </a:rPr>
              <a:t> mas </a:t>
            </a:r>
            <a:r>
              <a:rPr lang="en-US" dirty="0" err="1">
                <a:solidFill>
                  <a:schemeClr val="dk1"/>
                </a:solidFill>
              </a:rPr>
              <a:t>exequíveis</a:t>
            </a:r>
            <a:r>
              <a:rPr lang="en-US" dirty="0">
                <a:solidFill>
                  <a:schemeClr val="dk1"/>
                </a:solidFill>
              </a:rPr>
              <a:t>.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adequadas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permitem-lhe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avaliar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desempenho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relativo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promover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melhoria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contínua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>
                <a:solidFill>
                  <a:schemeClr val="dk1"/>
                </a:solidFill>
              </a:rPr>
              <a:t>Em </a:t>
            </a:r>
            <a:r>
              <a:rPr lang="en-US" dirty="0" err="1">
                <a:solidFill>
                  <a:schemeClr val="dk1"/>
                </a:solidFill>
              </a:rPr>
              <a:t>resumo</a:t>
            </a:r>
            <a:r>
              <a:rPr lang="en-US" dirty="0">
                <a:solidFill>
                  <a:schemeClr val="dk1"/>
                </a:solidFill>
              </a:rPr>
              <a:t>, a </a:t>
            </a:r>
            <a:r>
              <a:rPr lang="en-US" dirty="0" err="1">
                <a:solidFill>
                  <a:schemeClr val="dk1"/>
                </a:solidFill>
              </a:rPr>
              <a:t>seleção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adequadas</a:t>
            </a:r>
            <a:r>
              <a:rPr lang="en-US" dirty="0">
                <a:solidFill>
                  <a:schemeClr val="dk1"/>
                </a:solidFill>
              </a:rPr>
              <a:t> é </a:t>
            </a:r>
            <a:r>
              <a:rPr lang="en-US" dirty="0" err="1">
                <a:solidFill>
                  <a:schemeClr val="dk1"/>
                </a:solidFill>
              </a:rPr>
              <a:t>essencial</a:t>
            </a:r>
            <a:r>
              <a:rPr lang="en-US" dirty="0">
                <a:solidFill>
                  <a:schemeClr val="dk1"/>
                </a:solidFill>
              </a:rPr>
              <a:t> para a </a:t>
            </a:r>
            <a:r>
              <a:rPr lang="en-US" dirty="0" err="1">
                <a:solidFill>
                  <a:schemeClr val="dk1"/>
                </a:solidFill>
              </a:rPr>
              <a:t>clareza</a:t>
            </a:r>
            <a:r>
              <a:rPr lang="en-US" dirty="0">
                <a:solidFill>
                  <a:schemeClr val="dk1"/>
                </a:solidFill>
              </a:rPr>
              <a:t>, a </a:t>
            </a:r>
            <a:r>
              <a:rPr lang="en-US" dirty="0" err="1">
                <a:solidFill>
                  <a:schemeClr val="dk1"/>
                </a:solidFill>
              </a:rPr>
              <a:t>medição</a:t>
            </a:r>
            <a:r>
              <a:rPr lang="en-US" dirty="0">
                <a:solidFill>
                  <a:schemeClr val="dk1"/>
                </a:solidFill>
              </a:rPr>
              <a:t>, a </a:t>
            </a:r>
            <a:r>
              <a:rPr lang="en-US" dirty="0" err="1">
                <a:solidFill>
                  <a:schemeClr val="dk1"/>
                </a:solidFill>
              </a:rPr>
              <a:t>avaliação</a:t>
            </a:r>
            <a:r>
              <a:rPr lang="en-US" dirty="0">
                <a:solidFill>
                  <a:schemeClr val="dk1"/>
                </a:solidFill>
              </a:rPr>
              <a:t>, a </a:t>
            </a:r>
            <a:r>
              <a:rPr lang="en-US" dirty="0" err="1">
                <a:solidFill>
                  <a:schemeClr val="dk1"/>
                </a:solidFill>
              </a:rPr>
              <a:t>tomada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decisões</a:t>
            </a:r>
            <a:r>
              <a:rPr lang="en-US" dirty="0">
                <a:solidFill>
                  <a:schemeClr val="dk1"/>
                </a:solidFill>
              </a:rPr>
              <a:t>, a </a:t>
            </a:r>
            <a:r>
              <a:rPr lang="en-US" dirty="0" err="1">
                <a:solidFill>
                  <a:schemeClr val="dk1"/>
                </a:solidFill>
              </a:rPr>
              <a:t>responsabilização</a:t>
            </a:r>
            <a:r>
              <a:rPr lang="en-US" dirty="0">
                <a:solidFill>
                  <a:schemeClr val="dk1"/>
                </a:solidFill>
              </a:rPr>
              <a:t>, a </a:t>
            </a:r>
            <a:r>
              <a:rPr lang="en-US" dirty="0" err="1">
                <a:solidFill>
                  <a:schemeClr val="dk1"/>
                </a:solidFill>
              </a:rPr>
              <a:t>otimização</a:t>
            </a:r>
            <a:r>
              <a:rPr lang="en-US" dirty="0">
                <a:solidFill>
                  <a:schemeClr val="dk1"/>
                </a:solidFill>
              </a:rPr>
              <a:t>, o </a:t>
            </a:r>
            <a:r>
              <a:rPr lang="en-US" dirty="0" err="1">
                <a:solidFill>
                  <a:schemeClr val="dk1"/>
                </a:solidFill>
              </a:rPr>
              <a:t>alinhamento</a:t>
            </a:r>
            <a:r>
              <a:rPr lang="en-US" dirty="0">
                <a:solidFill>
                  <a:schemeClr val="dk1"/>
                </a:solidFill>
              </a:rPr>
              <a:t> e a </a:t>
            </a:r>
            <a:r>
              <a:rPr lang="en-US" dirty="0" err="1">
                <a:solidFill>
                  <a:schemeClr val="dk1"/>
                </a:solidFill>
              </a:rPr>
              <a:t>avaliação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comparativa</a:t>
            </a:r>
            <a:r>
              <a:rPr lang="en-US" dirty="0">
                <a:solidFill>
                  <a:schemeClr val="dk1"/>
                </a:solidFill>
              </a:rPr>
              <a:t>.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corretamente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escolhidas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constituem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uma</a:t>
            </a:r>
            <a:r>
              <a:rPr lang="en-US" dirty="0">
                <a:solidFill>
                  <a:schemeClr val="dk1"/>
                </a:solidFill>
              </a:rPr>
              <a:t> base para </a:t>
            </a:r>
            <a:r>
              <a:rPr lang="en-US" dirty="0" err="1">
                <a:solidFill>
                  <a:schemeClr val="dk1"/>
                </a:solidFill>
              </a:rPr>
              <a:t>uma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gestão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eficaz</a:t>
            </a:r>
            <a:r>
              <a:rPr lang="en-US" dirty="0">
                <a:solidFill>
                  <a:schemeClr val="dk1"/>
                </a:solidFill>
              </a:rPr>
              <a:t>, um </a:t>
            </a:r>
            <a:r>
              <a:rPr lang="en-US" dirty="0" err="1">
                <a:solidFill>
                  <a:schemeClr val="dk1"/>
                </a:solidFill>
              </a:rPr>
              <a:t>planeamento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estratégico</a:t>
            </a:r>
            <a:r>
              <a:rPr lang="en-US" dirty="0">
                <a:solidFill>
                  <a:schemeClr val="dk1"/>
                </a:solidFill>
              </a:rPr>
              <a:t> e a </a:t>
            </a:r>
            <a:r>
              <a:rPr lang="en-US" dirty="0" err="1">
                <a:solidFill>
                  <a:schemeClr val="dk1"/>
                </a:solidFill>
              </a:rPr>
              <a:t>obtenção</a:t>
            </a:r>
            <a:r>
              <a:rPr lang="en-US" dirty="0">
                <a:solidFill>
                  <a:schemeClr val="dk1"/>
                </a:solidFill>
              </a:rPr>
              <a:t> dos </a:t>
            </a:r>
            <a:r>
              <a:rPr lang="en-US" dirty="0" err="1">
                <a:solidFill>
                  <a:schemeClr val="dk1"/>
                </a:solidFill>
              </a:rPr>
              <a:t>resultados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desejados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7" name="Google Shape;16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5" name="Google Shape;17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3" name="Google Shape;18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9" name="Google Shape;18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Uma </a:t>
            </a:r>
            <a:r>
              <a:rPr lang="en-US" dirty="0" err="1"/>
              <a:t>estratégia</a:t>
            </a:r>
            <a:r>
              <a:rPr lang="en-US" dirty="0"/>
              <a:t> de </a:t>
            </a:r>
            <a:r>
              <a:rPr lang="en-US" dirty="0" err="1"/>
              <a:t>medição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análise</a:t>
            </a:r>
            <a:r>
              <a:rPr lang="en-US" dirty="0"/>
              <a:t> da Web </a:t>
            </a:r>
            <a:r>
              <a:rPr lang="en-US" dirty="0" err="1"/>
              <a:t>consiste</a:t>
            </a:r>
            <a:r>
              <a:rPr lang="en-US" dirty="0"/>
              <a:t> </a:t>
            </a:r>
            <a:r>
              <a:rPr lang="en-US" dirty="0" err="1"/>
              <a:t>normalmente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seguintes</a:t>
            </a:r>
            <a:r>
              <a:rPr lang="en-US" dirty="0"/>
              <a:t> </a:t>
            </a:r>
            <a:r>
              <a:rPr lang="en-US" dirty="0" err="1"/>
              <a:t>fases</a:t>
            </a:r>
            <a:r>
              <a:rPr lang="en-US" dirty="0"/>
              <a:t>: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 err="1"/>
              <a:t>Definir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: </a:t>
            </a:r>
            <a:r>
              <a:rPr lang="en-US" dirty="0" err="1"/>
              <a:t>Estabeleça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claros e </a:t>
            </a:r>
            <a:r>
              <a:rPr lang="en-US" dirty="0" err="1"/>
              <a:t>mensuráveis</a:t>
            </a:r>
            <a:r>
              <a:rPr lang="en-US" dirty="0"/>
              <a:t> para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campanhas</a:t>
            </a:r>
            <a:r>
              <a:rPr lang="en-US" dirty="0"/>
              <a:t> de marketing digital, tais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conversões</a:t>
            </a:r>
            <a:r>
              <a:rPr lang="en-US" dirty="0"/>
              <a:t>,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aumentar</a:t>
            </a:r>
            <a:r>
              <a:rPr lang="en-US" dirty="0"/>
              <a:t> o </a:t>
            </a:r>
            <a:r>
              <a:rPr lang="en-US" dirty="0" err="1"/>
              <a:t>conhecimento</a:t>
            </a:r>
            <a:r>
              <a:rPr lang="en-US" dirty="0"/>
              <a:t> da </a:t>
            </a:r>
            <a:r>
              <a:rPr lang="en-US" dirty="0" err="1"/>
              <a:t>marca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indicadores-chave</a:t>
            </a:r>
            <a:r>
              <a:rPr lang="en-US" dirty="0"/>
              <a:t> de </a:t>
            </a:r>
            <a:r>
              <a:rPr lang="en-US" dirty="0" err="1"/>
              <a:t>desempenho</a:t>
            </a:r>
            <a:r>
              <a:rPr lang="en-US" dirty="0"/>
              <a:t> (KPIs): </a:t>
            </a:r>
            <a:r>
              <a:rPr lang="en-US" dirty="0" err="1"/>
              <a:t>Seleccione</a:t>
            </a:r>
            <a:r>
              <a:rPr lang="en-US" dirty="0"/>
              <a:t> </a:t>
            </a:r>
            <a:r>
              <a:rPr lang="en-US" dirty="0" err="1"/>
              <a:t>métricas</a:t>
            </a:r>
            <a:r>
              <a:rPr lang="en-US" dirty="0"/>
              <a:t> que </a:t>
            </a:r>
            <a:r>
              <a:rPr lang="en-US" dirty="0" err="1"/>
              <a:t>estejam</a:t>
            </a:r>
            <a:r>
              <a:rPr lang="en-US" dirty="0"/>
              <a:t> de </a:t>
            </a:r>
            <a:r>
              <a:rPr lang="en-US" dirty="0" err="1"/>
              <a:t>acordo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e que </a:t>
            </a:r>
            <a:r>
              <a:rPr lang="en-US" dirty="0" err="1"/>
              <a:t>ajudem</a:t>
            </a:r>
            <a:r>
              <a:rPr lang="en-US" dirty="0"/>
              <a:t> a </a:t>
            </a:r>
            <a:r>
              <a:rPr lang="en-US" dirty="0" err="1"/>
              <a:t>acompanhar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progresso</a:t>
            </a:r>
            <a:r>
              <a:rPr lang="en-US" dirty="0"/>
              <a:t>.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métricas</a:t>
            </a:r>
            <a:r>
              <a:rPr lang="en-US" dirty="0"/>
              <a:t> </a:t>
            </a:r>
            <a:r>
              <a:rPr lang="en-US" dirty="0" err="1"/>
              <a:t>tornam</a:t>
            </a:r>
            <a:r>
              <a:rPr lang="en-US" dirty="0"/>
              <a:t>-se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KPIs.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 err="1"/>
              <a:t>Recolha</a:t>
            </a:r>
            <a:r>
              <a:rPr lang="en-US" dirty="0"/>
              <a:t> de dados: </a:t>
            </a:r>
            <a:r>
              <a:rPr lang="en-US" dirty="0" err="1"/>
              <a:t>Implementar</a:t>
            </a:r>
            <a:r>
              <a:rPr lang="en-US" dirty="0"/>
              <a:t> ferramentas de </a:t>
            </a:r>
            <a:r>
              <a:rPr lang="en-US" dirty="0" err="1"/>
              <a:t>acompanhamento</a:t>
            </a:r>
            <a:r>
              <a:rPr lang="en-US" dirty="0"/>
              <a:t> e </a:t>
            </a:r>
            <a:r>
              <a:rPr lang="en-US" dirty="0" err="1"/>
              <a:t>medição</a:t>
            </a:r>
            <a:r>
              <a:rPr lang="en-US" dirty="0"/>
              <a:t>, </a:t>
            </a:r>
            <a:r>
              <a:rPr lang="en-US" dirty="0" err="1"/>
              <a:t>como</a:t>
            </a:r>
            <a:r>
              <a:rPr lang="en-US" dirty="0"/>
              <a:t> o Google Analytics, para </a:t>
            </a:r>
            <a:r>
              <a:rPr lang="en-US" dirty="0" err="1"/>
              <a:t>recolher</a:t>
            </a:r>
            <a:r>
              <a:rPr lang="en-US" dirty="0"/>
              <a:t> dados </a:t>
            </a:r>
            <a:r>
              <a:rPr lang="en-US" dirty="0" err="1"/>
              <a:t>sobre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 e as </a:t>
            </a:r>
            <a:r>
              <a:rPr lang="en-US" dirty="0" err="1"/>
              <a:t>campanhas</a:t>
            </a:r>
            <a:r>
              <a:rPr lang="en-US" dirty="0"/>
              <a:t> de marketing digital.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 err="1"/>
              <a:t>Análise</a:t>
            </a:r>
            <a:r>
              <a:rPr lang="en-US" dirty="0"/>
              <a:t> de dados: </a:t>
            </a:r>
            <a:r>
              <a:rPr lang="en-US" dirty="0" err="1"/>
              <a:t>Utilizar</a:t>
            </a:r>
            <a:r>
              <a:rPr lang="en-US" dirty="0"/>
              <a:t> ferramentas e </a:t>
            </a:r>
            <a:r>
              <a:rPr lang="en-US" dirty="0" err="1"/>
              <a:t>técnicas</a:t>
            </a:r>
            <a:r>
              <a:rPr lang="en-US" dirty="0"/>
              <a:t>, </a:t>
            </a:r>
            <a:r>
              <a:rPr lang="en-US" dirty="0" err="1"/>
              <a:t>como</a:t>
            </a:r>
            <a:r>
              <a:rPr lang="en-US" dirty="0"/>
              <a:t> a </a:t>
            </a:r>
            <a:r>
              <a:rPr lang="en-US" dirty="0" err="1"/>
              <a:t>segmentação</a:t>
            </a:r>
            <a:r>
              <a:rPr lang="en-US" dirty="0"/>
              <a:t> e a </a:t>
            </a:r>
            <a:r>
              <a:rPr lang="en-US" dirty="0" err="1"/>
              <a:t>análise</a:t>
            </a:r>
            <a:r>
              <a:rPr lang="en-US" dirty="0"/>
              <a:t> de </a:t>
            </a:r>
            <a:r>
              <a:rPr lang="en-US" dirty="0" err="1"/>
              <a:t>funil</a:t>
            </a:r>
            <a:r>
              <a:rPr lang="en-US" dirty="0"/>
              <a:t>, para </a:t>
            </a:r>
            <a:r>
              <a:rPr lang="en-US" dirty="0" err="1"/>
              <a:t>dar</a:t>
            </a:r>
            <a:r>
              <a:rPr lang="en-US" dirty="0"/>
              <a:t> </a:t>
            </a:r>
            <a:r>
              <a:rPr lang="en-US" dirty="0" err="1"/>
              <a:t>sentido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dados </a:t>
            </a:r>
            <a:r>
              <a:rPr lang="en-US" dirty="0" err="1"/>
              <a:t>recolhidos</a:t>
            </a:r>
            <a:r>
              <a:rPr lang="en-US" dirty="0"/>
              <a:t> e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padrões</a:t>
            </a:r>
            <a:r>
              <a:rPr lang="en-US" dirty="0"/>
              <a:t>, </a:t>
            </a:r>
            <a:r>
              <a:rPr lang="en-US" dirty="0" err="1"/>
              <a:t>tendências</a:t>
            </a:r>
            <a:r>
              <a:rPr lang="en-US" dirty="0"/>
              <a:t> e </a:t>
            </a:r>
            <a:r>
              <a:rPr lang="en-US" dirty="0" err="1"/>
              <a:t>oportunidades</a:t>
            </a:r>
            <a:r>
              <a:rPr lang="en-US" dirty="0"/>
              <a:t> de </a:t>
            </a:r>
            <a:r>
              <a:rPr lang="en-US" dirty="0" err="1"/>
              <a:t>melhoria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 err="1"/>
              <a:t>Percepções</a:t>
            </a:r>
            <a:r>
              <a:rPr lang="en-US" dirty="0"/>
              <a:t> e </a:t>
            </a:r>
            <a:r>
              <a:rPr lang="en-US" dirty="0" err="1"/>
              <a:t>recomendações</a:t>
            </a:r>
            <a:r>
              <a:rPr lang="en-US" dirty="0"/>
              <a:t>: </a:t>
            </a:r>
            <a:r>
              <a:rPr lang="en-US" dirty="0" err="1"/>
              <a:t>Extrair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da </a:t>
            </a:r>
            <a:r>
              <a:rPr lang="en-US" dirty="0" err="1"/>
              <a:t>análise</a:t>
            </a:r>
            <a:r>
              <a:rPr lang="en-US" dirty="0"/>
              <a:t> de dados e </a:t>
            </a:r>
            <a:r>
              <a:rPr lang="en-US" dirty="0" err="1"/>
              <a:t>fazer</a:t>
            </a:r>
            <a:r>
              <a:rPr lang="en-US" dirty="0"/>
              <a:t> </a:t>
            </a:r>
            <a:r>
              <a:rPr lang="en-US" dirty="0" err="1"/>
              <a:t>recomendações</a:t>
            </a:r>
            <a:r>
              <a:rPr lang="en-US" dirty="0"/>
              <a:t> de </a:t>
            </a:r>
            <a:r>
              <a:rPr lang="en-US" dirty="0" err="1"/>
              <a:t>otimização</a:t>
            </a:r>
            <a:r>
              <a:rPr lang="en-US" dirty="0"/>
              <a:t> com base </a:t>
            </a:r>
            <a:r>
              <a:rPr lang="en-US" dirty="0" err="1"/>
              <a:t>nessas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 err="1"/>
              <a:t>Implementação</a:t>
            </a:r>
            <a:r>
              <a:rPr lang="en-US" dirty="0"/>
              <a:t> e </a:t>
            </a:r>
            <a:r>
              <a:rPr lang="en-US" dirty="0" err="1"/>
              <a:t>otimização</a:t>
            </a:r>
            <a:r>
              <a:rPr lang="en-US" dirty="0"/>
              <a:t>: </a:t>
            </a:r>
            <a:r>
              <a:rPr lang="en-US" dirty="0" err="1"/>
              <a:t>Implementar</a:t>
            </a:r>
            <a:r>
              <a:rPr lang="en-US" dirty="0"/>
              <a:t> as </a:t>
            </a:r>
            <a:r>
              <a:rPr lang="en-US" dirty="0" err="1"/>
              <a:t>recomendações</a:t>
            </a:r>
            <a:r>
              <a:rPr lang="en-US" dirty="0"/>
              <a:t> e </a:t>
            </a:r>
            <a:r>
              <a:rPr lang="en-US" dirty="0" err="1"/>
              <a:t>fazer</a:t>
            </a:r>
            <a:r>
              <a:rPr lang="en-US" dirty="0"/>
              <a:t> </a:t>
            </a:r>
            <a:r>
              <a:rPr lang="en-US" dirty="0" err="1"/>
              <a:t>optimizações</a:t>
            </a:r>
            <a:r>
              <a:rPr lang="en-US" dirty="0"/>
              <a:t> </a:t>
            </a:r>
            <a:r>
              <a:rPr lang="en-US" dirty="0" err="1"/>
              <a:t>contínuas</a:t>
            </a:r>
            <a:r>
              <a:rPr lang="en-US" dirty="0"/>
              <a:t> para </a:t>
            </a:r>
            <a:r>
              <a:rPr lang="en-US" dirty="0" err="1"/>
              <a:t>melhorar</a:t>
            </a:r>
            <a:r>
              <a:rPr lang="en-US" dirty="0"/>
              <a:t> o </a:t>
            </a:r>
            <a:r>
              <a:rPr lang="en-US" dirty="0" err="1"/>
              <a:t>desempenho</a:t>
            </a:r>
            <a:r>
              <a:rPr lang="en-US" dirty="0"/>
              <a:t> e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 err="1"/>
              <a:t>Monitorização</a:t>
            </a:r>
            <a:r>
              <a:rPr lang="en-US" dirty="0"/>
              <a:t> e </a:t>
            </a:r>
            <a:r>
              <a:rPr lang="en-US" dirty="0" err="1"/>
              <a:t>relatórios</a:t>
            </a:r>
            <a:r>
              <a:rPr lang="en-US" dirty="0"/>
              <a:t> </a:t>
            </a:r>
            <a:r>
              <a:rPr lang="en-US" dirty="0" err="1"/>
              <a:t>contínuos</a:t>
            </a:r>
            <a:r>
              <a:rPr lang="en-US" dirty="0"/>
              <a:t>: </a:t>
            </a:r>
            <a:r>
              <a:rPr lang="en-US" dirty="0" err="1"/>
              <a:t>Monitorizar</a:t>
            </a:r>
            <a:r>
              <a:rPr lang="en-US" dirty="0"/>
              <a:t> </a:t>
            </a:r>
            <a:r>
              <a:rPr lang="en-US" dirty="0" err="1"/>
              <a:t>regularmente</a:t>
            </a:r>
            <a:r>
              <a:rPr lang="en-US" dirty="0"/>
              <a:t> e </a:t>
            </a:r>
            <a:r>
              <a:rPr lang="en-US" dirty="0" err="1"/>
              <a:t>apresentar</a:t>
            </a:r>
            <a:r>
              <a:rPr lang="en-US" dirty="0"/>
              <a:t> </a:t>
            </a:r>
            <a:r>
              <a:rPr lang="en-US" dirty="0" err="1"/>
              <a:t>relatórios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KPIs para </a:t>
            </a:r>
            <a:r>
              <a:rPr lang="en-US" dirty="0" err="1"/>
              <a:t>acompanhar</a:t>
            </a:r>
            <a:r>
              <a:rPr lang="en-US" dirty="0"/>
              <a:t> o </a:t>
            </a:r>
            <a:r>
              <a:rPr lang="en-US" dirty="0" err="1"/>
              <a:t>progresso</a:t>
            </a:r>
            <a:r>
              <a:rPr lang="en-US" dirty="0"/>
              <a:t> e </a:t>
            </a:r>
            <a:r>
              <a:rPr lang="en-US" dirty="0" err="1"/>
              <a:t>garantir</a:t>
            </a:r>
            <a:r>
              <a:rPr lang="en-US" dirty="0"/>
              <a:t> o </a:t>
            </a:r>
            <a:r>
              <a:rPr lang="en-US" dirty="0" err="1"/>
              <a:t>sucesso</a:t>
            </a:r>
            <a:r>
              <a:rPr lang="en-US" dirty="0"/>
              <a:t> </a:t>
            </a:r>
            <a:r>
              <a:rPr lang="en-US" dirty="0" err="1"/>
              <a:t>contínuo</a:t>
            </a:r>
            <a:r>
              <a:rPr lang="en-US" dirty="0"/>
              <a:t> dos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de marketing digital.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fases</a:t>
            </a:r>
            <a:r>
              <a:rPr lang="en-US" dirty="0"/>
              <a:t> </a:t>
            </a:r>
            <a:r>
              <a:rPr lang="en-US" dirty="0" err="1"/>
              <a:t>formam</a:t>
            </a:r>
            <a:r>
              <a:rPr lang="en-US" dirty="0"/>
              <a:t> um </a:t>
            </a:r>
            <a:r>
              <a:rPr lang="en-US" dirty="0" err="1"/>
              <a:t>ciclo</a:t>
            </a:r>
            <a:r>
              <a:rPr lang="en-US" dirty="0"/>
              <a:t> de </a:t>
            </a:r>
            <a:r>
              <a:rPr lang="en-US" dirty="0" err="1"/>
              <a:t>melhoria</a:t>
            </a:r>
            <a:r>
              <a:rPr lang="en-US" dirty="0"/>
              <a:t> </a:t>
            </a:r>
            <a:r>
              <a:rPr lang="en-US" dirty="0" err="1"/>
              <a:t>contínua</a:t>
            </a:r>
            <a:r>
              <a:rPr lang="en-US" dirty="0"/>
              <a:t>, </a:t>
            </a:r>
            <a:r>
              <a:rPr lang="en-US" dirty="0" err="1"/>
              <a:t>permitindo-lhe</a:t>
            </a:r>
            <a:r>
              <a:rPr lang="en-US" dirty="0"/>
              <a:t> </a:t>
            </a:r>
            <a:r>
              <a:rPr lang="en-US" dirty="0" err="1"/>
              <a:t>monitorizar</a:t>
            </a:r>
            <a:r>
              <a:rPr lang="en-US" dirty="0"/>
              <a:t> e </a:t>
            </a:r>
            <a:r>
              <a:rPr lang="en-US" dirty="0" err="1"/>
              <a:t>otimizar</a:t>
            </a:r>
            <a:r>
              <a:rPr lang="en-US" dirty="0"/>
              <a:t> </a:t>
            </a:r>
            <a:r>
              <a:rPr lang="en-US" dirty="0" err="1"/>
              <a:t>continuamente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de marketing digital para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1400" b="1" dirty="0"/>
              <a:t>Note-se que </a:t>
            </a:r>
            <a:r>
              <a:rPr lang="en-US" sz="1400" b="1" dirty="0" err="1"/>
              <a:t>existem</a:t>
            </a:r>
            <a:r>
              <a:rPr lang="en-US" sz="1400" b="1" dirty="0"/>
              <a:t> </a:t>
            </a:r>
            <a:r>
              <a:rPr lang="en-US" sz="1400" b="1" dirty="0" err="1"/>
              <a:t>bastantes</a:t>
            </a:r>
            <a:r>
              <a:rPr lang="en-US" sz="1400" b="1" dirty="0"/>
              <a:t> </a:t>
            </a:r>
            <a:r>
              <a:rPr lang="en-US" sz="1400" b="1" dirty="0" err="1"/>
              <a:t>modelos</a:t>
            </a:r>
            <a:r>
              <a:rPr lang="en-US" sz="1400" b="1" dirty="0"/>
              <a:t> e </a:t>
            </a:r>
            <a:r>
              <a:rPr lang="en-US" sz="1400" b="1" dirty="0" err="1"/>
              <a:t>teorias</a:t>
            </a:r>
            <a:r>
              <a:rPr lang="en-US" sz="1400" b="1" dirty="0"/>
              <a:t>, </a:t>
            </a:r>
            <a:r>
              <a:rPr lang="en-US" sz="1400" b="1" dirty="0" err="1"/>
              <a:t>propostos</a:t>
            </a:r>
            <a:r>
              <a:rPr lang="en-US" sz="1400" b="1" dirty="0"/>
              <a:t> </a:t>
            </a:r>
            <a:r>
              <a:rPr lang="en-US" sz="1400" b="1" dirty="0" err="1"/>
              <a:t>por</a:t>
            </a:r>
            <a:r>
              <a:rPr lang="en-US" sz="1400" b="1" dirty="0"/>
              <a:t> </a:t>
            </a:r>
            <a:r>
              <a:rPr lang="en-US" sz="1400" b="1" dirty="0" err="1"/>
              <a:t>vários</a:t>
            </a:r>
            <a:r>
              <a:rPr lang="en-US" sz="1400" b="1" dirty="0"/>
              <a:t> </a:t>
            </a:r>
            <a:r>
              <a:rPr lang="en-US" sz="1400" b="1" dirty="0" err="1"/>
              <a:t>autores</a:t>
            </a:r>
            <a:r>
              <a:rPr lang="en-US" sz="1400" b="1" dirty="0"/>
              <a:t>, e </a:t>
            </a:r>
            <a:r>
              <a:rPr lang="en-US" sz="1400" b="1" dirty="0" err="1"/>
              <a:t>nas</a:t>
            </a:r>
            <a:r>
              <a:rPr lang="en-US" sz="1400" b="1" dirty="0"/>
              <a:t> </a:t>
            </a:r>
            <a:r>
              <a:rPr lang="en-US" sz="1400" b="1" dirty="0" err="1"/>
              <a:t>páginas</a:t>
            </a:r>
            <a:r>
              <a:rPr lang="en-US" sz="1400" b="1" dirty="0"/>
              <a:t> </a:t>
            </a:r>
            <a:r>
              <a:rPr lang="en-US" sz="1400" b="1" dirty="0" err="1"/>
              <a:t>seguintes</a:t>
            </a:r>
            <a:r>
              <a:rPr lang="en-US" sz="1400" b="1" dirty="0"/>
              <a:t> </a:t>
            </a:r>
            <a:r>
              <a:rPr lang="en-US" sz="1400" b="1" dirty="0" err="1"/>
              <a:t>apresentamos</a:t>
            </a:r>
            <a:r>
              <a:rPr lang="en-US" sz="1400" b="1" dirty="0"/>
              <a:t> </a:t>
            </a:r>
            <a:r>
              <a:rPr lang="en-US" sz="1400" b="1" dirty="0" err="1"/>
              <a:t>alguns</a:t>
            </a:r>
            <a:r>
              <a:rPr lang="en-US" sz="1400" b="1" dirty="0"/>
              <a:t> deles.</a:t>
            </a:r>
            <a:endParaRPr sz="1400" b="1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0" name="Google Shape;20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/>
              <a:t>Outro quadro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6" name="Google Shape;20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Outro quadro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2" name="Google Shape;212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Outro quadro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1" name="Google Shape;231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Outro quadro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1" name="Google Shape;271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1" name="Google Shape;341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9" name="Google Shape;349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indicadores-chave</a:t>
            </a:r>
            <a:r>
              <a:rPr lang="en-US" dirty="0"/>
              <a:t> de </a:t>
            </a:r>
            <a:r>
              <a:rPr lang="en-US" dirty="0" err="1"/>
              <a:t>desempenho</a:t>
            </a:r>
            <a:r>
              <a:rPr lang="en-US" dirty="0"/>
              <a:t> (KPIs)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fundamentais</a:t>
            </a:r>
            <a:r>
              <a:rPr lang="en-US" dirty="0"/>
              <a:t> para o </a:t>
            </a:r>
            <a:r>
              <a:rPr lang="en-US" dirty="0" err="1"/>
              <a:t>sucesso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marketing digital. </a:t>
            </a:r>
            <a:r>
              <a:rPr lang="en-US" dirty="0" err="1"/>
              <a:t>Os</a:t>
            </a:r>
            <a:r>
              <a:rPr lang="en-US" dirty="0"/>
              <a:t> KPIs </a:t>
            </a:r>
            <a:r>
              <a:rPr lang="en-US" dirty="0" err="1"/>
              <a:t>fornecem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forma de </a:t>
            </a:r>
            <a:r>
              <a:rPr lang="en-US" dirty="0" err="1"/>
              <a:t>medir</a:t>
            </a:r>
            <a:r>
              <a:rPr lang="en-US" dirty="0"/>
              <a:t> a </a:t>
            </a:r>
            <a:r>
              <a:rPr lang="en-US" dirty="0" err="1"/>
              <a:t>eficácia</a:t>
            </a:r>
            <a:r>
              <a:rPr lang="en-US" dirty="0"/>
              <a:t> dos </a:t>
            </a:r>
            <a:r>
              <a:rPr lang="en-US" dirty="0" err="1"/>
              <a:t>esforços</a:t>
            </a:r>
            <a:r>
              <a:rPr lang="en-US" dirty="0"/>
              <a:t> de marketing,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áreas</a:t>
            </a:r>
            <a:r>
              <a:rPr lang="en-US" dirty="0"/>
              <a:t> de </a:t>
            </a:r>
            <a:r>
              <a:rPr lang="en-US" dirty="0" err="1"/>
              <a:t>melhoria</a:t>
            </a:r>
            <a:r>
              <a:rPr lang="en-US" dirty="0"/>
              <a:t> e </a:t>
            </a:r>
            <a:r>
              <a:rPr lang="en-US" dirty="0" err="1"/>
              <a:t>acompanhar</a:t>
            </a:r>
            <a:r>
              <a:rPr lang="en-US" dirty="0"/>
              <a:t> o </a:t>
            </a:r>
            <a:r>
              <a:rPr lang="en-US" dirty="0" err="1"/>
              <a:t>progresso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direção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.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Os</a:t>
            </a:r>
            <a:r>
              <a:rPr lang="en-US" dirty="0"/>
              <a:t> KPIs </a:t>
            </a:r>
            <a:r>
              <a:rPr lang="en-US" dirty="0" err="1"/>
              <a:t>ajudam</a:t>
            </a:r>
            <a:r>
              <a:rPr lang="en-US" dirty="0"/>
              <a:t> a: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 err="1"/>
              <a:t>Concentrar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no que é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: Ao </a:t>
            </a:r>
            <a:r>
              <a:rPr lang="en-US" dirty="0" err="1"/>
              <a:t>selecionar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KPIs </a:t>
            </a:r>
            <a:r>
              <a:rPr lang="en-US" dirty="0" err="1"/>
              <a:t>certos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profissionais</a:t>
            </a:r>
            <a:r>
              <a:rPr lang="en-US" dirty="0"/>
              <a:t> de marketing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dar</a:t>
            </a:r>
            <a:r>
              <a:rPr lang="en-US" dirty="0"/>
              <a:t> </a:t>
            </a:r>
            <a:r>
              <a:rPr lang="en-US" dirty="0" err="1"/>
              <a:t>prioridade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e </a:t>
            </a:r>
            <a:r>
              <a:rPr lang="en-US" dirty="0" err="1"/>
              <a:t>concentrar</a:t>
            </a:r>
            <a:r>
              <a:rPr lang="en-US" dirty="0"/>
              <a:t>-se no que é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para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Tomar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baseadas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dados: </a:t>
            </a:r>
            <a:r>
              <a:rPr lang="en-US" dirty="0" err="1"/>
              <a:t>Os</a:t>
            </a:r>
            <a:r>
              <a:rPr lang="en-US" dirty="0"/>
              <a:t> KPIs </a:t>
            </a:r>
            <a:r>
              <a:rPr lang="en-US" dirty="0" err="1"/>
              <a:t>fornecem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forma de </a:t>
            </a:r>
            <a:r>
              <a:rPr lang="en-US" dirty="0" err="1"/>
              <a:t>medir</a:t>
            </a:r>
            <a:r>
              <a:rPr lang="en-US" dirty="0"/>
              <a:t> o </a:t>
            </a:r>
            <a:r>
              <a:rPr lang="en-US" dirty="0" err="1"/>
              <a:t>progresso</a:t>
            </a:r>
            <a:r>
              <a:rPr lang="en-US" dirty="0"/>
              <a:t> e o </a:t>
            </a:r>
            <a:r>
              <a:rPr lang="en-US" dirty="0" err="1"/>
              <a:t>desempenho</a:t>
            </a:r>
            <a:r>
              <a:rPr lang="en-US" dirty="0"/>
              <a:t>, o que </a:t>
            </a:r>
            <a:r>
              <a:rPr lang="en-US" dirty="0" err="1"/>
              <a:t>permite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profissionais</a:t>
            </a:r>
            <a:r>
              <a:rPr lang="en-US" dirty="0"/>
              <a:t> de marketing </a:t>
            </a:r>
            <a:r>
              <a:rPr lang="en-US" dirty="0" err="1"/>
              <a:t>tomar</a:t>
            </a:r>
            <a:r>
              <a:rPr lang="en-US" dirty="0"/>
              <a:t>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baseadas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dados,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de se </a:t>
            </a:r>
            <a:r>
              <a:rPr lang="en-US" dirty="0" err="1"/>
              <a:t>basearem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intuição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suposições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 err="1"/>
              <a:t>Monitorizar</a:t>
            </a:r>
            <a:r>
              <a:rPr lang="en-US" dirty="0"/>
              <a:t> o </a:t>
            </a:r>
            <a:r>
              <a:rPr lang="en-US" dirty="0" err="1"/>
              <a:t>progresso</a:t>
            </a:r>
            <a:r>
              <a:rPr lang="en-US" dirty="0"/>
              <a:t> e </a:t>
            </a:r>
            <a:r>
              <a:rPr lang="en-US" dirty="0" err="1"/>
              <a:t>medir</a:t>
            </a:r>
            <a:r>
              <a:rPr lang="en-US" dirty="0"/>
              <a:t> o </a:t>
            </a:r>
            <a:r>
              <a:rPr lang="en-US" dirty="0" err="1"/>
              <a:t>sucesso</a:t>
            </a:r>
            <a:r>
              <a:rPr lang="en-US" dirty="0"/>
              <a:t>: O </a:t>
            </a:r>
            <a:r>
              <a:rPr lang="en-US" dirty="0" err="1"/>
              <a:t>acompanhamento</a:t>
            </a:r>
            <a:r>
              <a:rPr lang="en-US" dirty="0"/>
              <a:t> e a </a:t>
            </a:r>
            <a:r>
              <a:rPr lang="en-US" dirty="0" err="1"/>
              <a:t>monitorização</a:t>
            </a:r>
            <a:r>
              <a:rPr lang="en-US" dirty="0"/>
              <a:t> </a:t>
            </a:r>
            <a:r>
              <a:rPr lang="en-US" dirty="0" err="1"/>
              <a:t>regulares</a:t>
            </a:r>
            <a:r>
              <a:rPr lang="en-US" dirty="0"/>
              <a:t> dos KPI </a:t>
            </a:r>
            <a:r>
              <a:rPr lang="en-US" dirty="0" err="1"/>
              <a:t>ajudam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profissionais</a:t>
            </a:r>
            <a:r>
              <a:rPr lang="en-US" dirty="0"/>
              <a:t> de marketing a </a:t>
            </a:r>
            <a:r>
              <a:rPr lang="en-US" dirty="0" err="1"/>
              <a:t>perceber</a:t>
            </a:r>
            <a:r>
              <a:rPr lang="en-US" dirty="0"/>
              <a:t> se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</a:t>
            </a:r>
            <a:r>
              <a:rPr lang="en-US" dirty="0" err="1"/>
              <a:t>estão</a:t>
            </a:r>
            <a:r>
              <a:rPr lang="en-US" dirty="0"/>
              <a:t> a </a:t>
            </a:r>
            <a:r>
              <a:rPr lang="en-US" dirty="0" err="1"/>
              <a:t>dar</a:t>
            </a:r>
            <a:r>
              <a:rPr lang="en-US" dirty="0"/>
              <a:t> </a:t>
            </a:r>
            <a:r>
              <a:rPr lang="en-US" dirty="0" err="1"/>
              <a:t>frutos</a:t>
            </a:r>
            <a:r>
              <a:rPr lang="en-US" dirty="0"/>
              <a:t> e se </a:t>
            </a:r>
            <a:r>
              <a:rPr lang="en-US" dirty="0" err="1"/>
              <a:t>estão</a:t>
            </a:r>
            <a:r>
              <a:rPr lang="en-US" dirty="0"/>
              <a:t> no </a:t>
            </a:r>
            <a:r>
              <a:rPr lang="en-US" dirty="0" err="1"/>
              <a:t>bom</a:t>
            </a:r>
            <a:r>
              <a:rPr lang="en-US" dirty="0"/>
              <a:t> </a:t>
            </a:r>
            <a:r>
              <a:rPr lang="en-US" dirty="0" err="1"/>
              <a:t>caminho</a:t>
            </a:r>
            <a:r>
              <a:rPr lang="en-US" dirty="0"/>
              <a:t> para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 err="1"/>
              <a:t>Otimizar</a:t>
            </a:r>
            <a:r>
              <a:rPr lang="en-US" dirty="0"/>
              <a:t> </a:t>
            </a:r>
            <a:r>
              <a:rPr lang="en-US" dirty="0" err="1"/>
              <a:t>continuamente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: </a:t>
            </a:r>
            <a:r>
              <a:rPr lang="en-US" dirty="0" err="1"/>
              <a:t>Os</a:t>
            </a:r>
            <a:r>
              <a:rPr lang="en-US" dirty="0"/>
              <a:t> KPIs </a:t>
            </a:r>
            <a:r>
              <a:rPr lang="en-US" dirty="0" err="1"/>
              <a:t>fornecem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as </a:t>
            </a:r>
            <a:r>
              <a:rPr lang="en-US" dirty="0" err="1"/>
              <a:t>áreas</a:t>
            </a:r>
            <a:r>
              <a:rPr lang="en-US" dirty="0"/>
              <a:t> a </a:t>
            </a:r>
            <a:r>
              <a:rPr lang="en-US" dirty="0" err="1"/>
              <a:t>melhorar</a:t>
            </a:r>
            <a:r>
              <a:rPr lang="en-US" dirty="0"/>
              <a:t> e </a:t>
            </a:r>
            <a:r>
              <a:rPr lang="en-US" dirty="0" err="1"/>
              <a:t>ajudam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profissionais</a:t>
            </a:r>
            <a:r>
              <a:rPr lang="en-US" dirty="0"/>
              <a:t> de marketing a </a:t>
            </a:r>
            <a:r>
              <a:rPr lang="en-US" dirty="0" err="1"/>
              <a:t>otimizar</a:t>
            </a:r>
            <a:r>
              <a:rPr lang="en-US" dirty="0"/>
              <a:t> </a:t>
            </a:r>
            <a:r>
              <a:rPr lang="en-US" dirty="0" err="1"/>
              <a:t>continuamente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para </a:t>
            </a:r>
            <a:r>
              <a:rPr lang="en-US" dirty="0" err="1"/>
              <a:t>obterem</a:t>
            </a:r>
            <a:r>
              <a:rPr lang="en-US" dirty="0"/>
              <a:t> </a:t>
            </a:r>
            <a:r>
              <a:rPr lang="en-US" dirty="0" err="1"/>
              <a:t>melhores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.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Em </a:t>
            </a:r>
            <a:r>
              <a:rPr lang="en-US" dirty="0" err="1"/>
              <a:t>resumo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KPIs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parte</a:t>
            </a:r>
            <a:r>
              <a:rPr lang="en-US" dirty="0"/>
              <a:t> crucial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marketing digital </a:t>
            </a:r>
            <a:r>
              <a:rPr lang="en-US" dirty="0" err="1"/>
              <a:t>bem-sucedida</a:t>
            </a:r>
            <a:r>
              <a:rPr lang="en-US" dirty="0"/>
              <a:t>. </a:t>
            </a:r>
            <a:r>
              <a:rPr lang="en-US" dirty="0" err="1"/>
              <a:t>Proporcionam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forma de </a:t>
            </a:r>
            <a:r>
              <a:rPr lang="en-US" dirty="0" err="1"/>
              <a:t>medir</a:t>
            </a:r>
            <a:r>
              <a:rPr lang="en-US" dirty="0"/>
              <a:t> o </a:t>
            </a:r>
            <a:r>
              <a:rPr lang="en-US" dirty="0" err="1"/>
              <a:t>impacto</a:t>
            </a:r>
            <a:r>
              <a:rPr lang="en-US" dirty="0"/>
              <a:t> dos </a:t>
            </a:r>
            <a:r>
              <a:rPr lang="en-US" dirty="0" err="1"/>
              <a:t>esforços</a:t>
            </a:r>
            <a:r>
              <a:rPr lang="en-US" dirty="0"/>
              <a:t> de marketing,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áreas</a:t>
            </a:r>
            <a:r>
              <a:rPr lang="en-US" dirty="0"/>
              <a:t> de </a:t>
            </a:r>
            <a:r>
              <a:rPr lang="en-US" dirty="0" err="1"/>
              <a:t>melhoria</a:t>
            </a:r>
            <a:r>
              <a:rPr lang="en-US" dirty="0"/>
              <a:t> e </a:t>
            </a:r>
            <a:r>
              <a:rPr lang="en-US" dirty="0" err="1"/>
              <a:t>otimizar</a:t>
            </a:r>
            <a:r>
              <a:rPr lang="en-US" dirty="0"/>
              <a:t> </a:t>
            </a:r>
            <a:r>
              <a:rPr lang="en-US" dirty="0" err="1"/>
              <a:t>continuamente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para </a:t>
            </a:r>
            <a:r>
              <a:rPr lang="en-US" dirty="0" err="1"/>
              <a:t>obter</a:t>
            </a:r>
            <a:r>
              <a:rPr lang="en-US" dirty="0"/>
              <a:t> </a:t>
            </a:r>
            <a:r>
              <a:rPr lang="en-US" dirty="0" err="1"/>
              <a:t>melhores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5" name="Google Shape;355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indicadores-chave</a:t>
            </a:r>
            <a:r>
              <a:rPr lang="en-US" dirty="0"/>
              <a:t> de </a:t>
            </a:r>
            <a:r>
              <a:rPr lang="en-US" dirty="0" err="1"/>
              <a:t>desempenho</a:t>
            </a:r>
            <a:r>
              <a:rPr lang="en-US" dirty="0"/>
              <a:t> (KPIs)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métricas</a:t>
            </a:r>
            <a:r>
              <a:rPr lang="en-US" dirty="0"/>
              <a:t> que </a:t>
            </a:r>
            <a:r>
              <a:rPr lang="en-US" dirty="0" err="1"/>
              <a:t>ajudam</a:t>
            </a:r>
            <a:r>
              <a:rPr lang="en-US" dirty="0"/>
              <a:t> as </a:t>
            </a:r>
            <a:r>
              <a:rPr lang="en-US" dirty="0" err="1"/>
              <a:t>organizações</a:t>
            </a:r>
            <a:r>
              <a:rPr lang="en-US" dirty="0"/>
              <a:t> a </a:t>
            </a:r>
            <a:r>
              <a:rPr lang="en-US" dirty="0" err="1"/>
              <a:t>medir</a:t>
            </a:r>
            <a:r>
              <a:rPr lang="en-US" dirty="0"/>
              <a:t> o </a:t>
            </a:r>
            <a:r>
              <a:rPr lang="en-US" dirty="0" err="1"/>
              <a:t>progresso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direção</a:t>
            </a:r>
            <a:r>
              <a:rPr lang="en-US" dirty="0"/>
              <a:t> a </a:t>
            </a:r>
            <a:r>
              <a:rPr lang="en-US" dirty="0" err="1"/>
              <a:t>metas</a:t>
            </a:r>
            <a:r>
              <a:rPr lang="en-US" dirty="0"/>
              <a:t> e </a:t>
            </a:r>
            <a:r>
              <a:rPr lang="en-US" dirty="0" err="1"/>
              <a:t>objetivos</a:t>
            </a:r>
            <a:r>
              <a:rPr lang="en-US" dirty="0"/>
              <a:t> </a:t>
            </a:r>
            <a:r>
              <a:rPr lang="en-US" dirty="0" err="1"/>
              <a:t>comerciais</a:t>
            </a:r>
            <a:r>
              <a:rPr lang="en-US" dirty="0"/>
              <a:t> </a:t>
            </a:r>
            <a:r>
              <a:rPr lang="en-US" dirty="0" err="1"/>
              <a:t>específicos</a:t>
            </a:r>
            <a:r>
              <a:rPr lang="en-US" dirty="0"/>
              <a:t>.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KPIs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componente</a:t>
            </a:r>
            <a:r>
              <a:rPr lang="en-US" dirty="0"/>
              <a:t> crucial da </a:t>
            </a:r>
            <a:r>
              <a:rPr lang="en-US" dirty="0" err="1"/>
              <a:t>tomada</a:t>
            </a:r>
            <a:r>
              <a:rPr lang="en-US" dirty="0"/>
              <a:t> de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baseada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dados e </a:t>
            </a:r>
            <a:r>
              <a:rPr lang="en-US" dirty="0" err="1"/>
              <a:t>desempenham</a:t>
            </a:r>
            <a:r>
              <a:rPr lang="en-US" dirty="0"/>
              <a:t> um </a:t>
            </a:r>
            <a:r>
              <a:rPr lang="en-US" dirty="0" err="1"/>
              <a:t>papel</a:t>
            </a:r>
            <a:r>
              <a:rPr lang="en-US" dirty="0"/>
              <a:t> vital no </a:t>
            </a:r>
            <a:r>
              <a:rPr lang="en-US" dirty="0" err="1"/>
              <a:t>acompanhamento</a:t>
            </a:r>
            <a:r>
              <a:rPr lang="en-US" dirty="0"/>
              <a:t> do </a:t>
            </a:r>
            <a:r>
              <a:rPr lang="en-US" dirty="0" err="1"/>
              <a:t>desempenho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.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Os</a:t>
            </a:r>
            <a:r>
              <a:rPr lang="en-US" dirty="0"/>
              <a:t> KPIs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utilizados</a:t>
            </a:r>
            <a:r>
              <a:rPr lang="en-US" dirty="0"/>
              <a:t> para </a:t>
            </a:r>
            <a:r>
              <a:rPr lang="en-US" dirty="0" err="1"/>
              <a:t>medir</a:t>
            </a:r>
            <a:r>
              <a:rPr lang="en-US" dirty="0"/>
              <a:t> o </a:t>
            </a:r>
            <a:r>
              <a:rPr lang="en-US" dirty="0" err="1"/>
              <a:t>progresso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direção</a:t>
            </a:r>
            <a:r>
              <a:rPr lang="en-US" dirty="0"/>
              <a:t> a </a:t>
            </a:r>
            <a:r>
              <a:rPr lang="en-US" dirty="0" err="1"/>
              <a:t>objetivos</a:t>
            </a:r>
            <a:r>
              <a:rPr lang="en-US" dirty="0"/>
              <a:t> </a:t>
            </a:r>
            <a:r>
              <a:rPr lang="en-US" dirty="0" err="1"/>
              <a:t>específicos</a:t>
            </a:r>
            <a:r>
              <a:rPr lang="en-US" dirty="0"/>
              <a:t>, </a:t>
            </a:r>
            <a:r>
              <a:rPr lang="en-US" dirty="0" err="1"/>
              <a:t>como</a:t>
            </a:r>
            <a:r>
              <a:rPr lang="en-US" dirty="0"/>
              <a:t> o </a:t>
            </a:r>
            <a:r>
              <a:rPr lang="en-US" dirty="0" err="1"/>
              <a:t>aumento</a:t>
            </a:r>
            <a:r>
              <a:rPr lang="en-US" dirty="0"/>
              <a:t> das </a:t>
            </a:r>
            <a:r>
              <a:rPr lang="en-US" dirty="0" err="1"/>
              <a:t>vendas</a:t>
            </a:r>
            <a:r>
              <a:rPr lang="en-US" dirty="0"/>
              <a:t>, a </a:t>
            </a:r>
            <a:r>
              <a:rPr lang="en-US" dirty="0" err="1"/>
              <a:t>melhoria</a:t>
            </a:r>
            <a:r>
              <a:rPr lang="en-US" dirty="0"/>
              <a:t> da </a:t>
            </a:r>
            <a:r>
              <a:rPr lang="en-US" dirty="0" err="1"/>
              <a:t>satisfação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a </a:t>
            </a:r>
            <a:r>
              <a:rPr lang="en-US" dirty="0" err="1"/>
              <a:t>redução</a:t>
            </a:r>
            <a:r>
              <a:rPr lang="en-US" dirty="0"/>
              <a:t> de custos. Ao </a:t>
            </a:r>
            <a:r>
              <a:rPr lang="en-US" dirty="0" err="1"/>
              <a:t>acompanhar</a:t>
            </a:r>
            <a:r>
              <a:rPr lang="en-US" dirty="0"/>
              <a:t> e </a:t>
            </a:r>
            <a:r>
              <a:rPr lang="en-US" dirty="0" err="1"/>
              <a:t>analisar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KPIs, as </a:t>
            </a:r>
            <a:r>
              <a:rPr lang="en-US" dirty="0" err="1"/>
              <a:t>organizações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obter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melhor</a:t>
            </a:r>
            <a:r>
              <a:rPr lang="en-US" dirty="0"/>
              <a:t> </a:t>
            </a:r>
            <a:r>
              <a:rPr lang="en-US" dirty="0" err="1"/>
              <a:t>compreensão</a:t>
            </a:r>
            <a:r>
              <a:rPr lang="en-US" dirty="0"/>
              <a:t> do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desempenho</a:t>
            </a:r>
            <a:r>
              <a:rPr lang="en-US" dirty="0"/>
              <a:t>,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áreas</a:t>
            </a:r>
            <a:r>
              <a:rPr lang="en-US" dirty="0"/>
              <a:t> de </a:t>
            </a:r>
            <a:r>
              <a:rPr lang="en-US" dirty="0" err="1"/>
              <a:t>melhoria</a:t>
            </a:r>
            <a:r>
              <a:rPr lang="en-US" dirty="0"/>
              <a:t> e </a:t>
            </a:r>
            <a:r>
              <a:rPr lang="en-US" dirty="0" err="1"/>
              <a:t>tomar</a:t>
            </a:r>
            <a:r>
              <a:rPr lang="en-US" dirty="0"/>
              <a:t>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informadas</a:t>
            </a:r>
            <a:r>
              <a:rPr lang="en-US" dirty="0"/>
              <a:t> para </a:t>
            </a:r>
            <a:r>
              <a:rPr lang="en-US" dirty="0" err="1"/>
              <a:t>otimizar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e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.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 </a:t>
            </a:r>
            <a:r>
              <a:rPr lang="en-US" dirty="0" err="1"/>
              <a:t>escolha</a:t>
            </a:r>
            <a:r>
              <a:rPr lang="en-US" dirty="0"/>
              <a:t> dos </a:t>
            </a:r>
            <a:r>
              <a:rPr lang="en-US" dirty="0" err="1"/>
              <a:t>KPIs</a:t>
            </a:r>
            <a:r>
              <a:rPr lang="en-US" dirty="0"/>
              <a:t> </a:t>
            </a:r>
            <a:r>
              <a:rPr lang="en-US" dirty="0" err="1"/>
              <a:t>correctos</a:t>
            </a:r>
            <a:r>
              <a:rPr lang="en-US" dirty="0"/>
              <a:t> é </a:t>
            </a:r>
            <a:r>
              <a:rPr lang="en-US" dirty="0" err="1"/>
              <a:t>importante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KPIs</a:t>
            </a:r>
            <a:r>
              <a:rPr lang="en-US" dirty="0"/>
              <a:t> </a:t>
            </a:r>
            <a:r>
              <a:rPr lang="en-US" dirty="0" err="1"/>
              <a:t>seleccionados</a:t>
            </a:r>
            <a:r>
              <a:rPr lang="en-US" dirty="0"/>
              <a:t> </a:t>
            </a:r>
            <a:r>
              <a:rPr lang="en-US" dirty="0" err="1"/>
              <a:t>terão</a:t>
            </a:r>
            <a:r>
              <a:rPr lang="en-US" dirty="0"/>
              <a:t> </a:t>
            </a:r>
            <a:r>
              <a:rPr lang="en-US" dirty="0" err="1"/>
              <a:t>impacto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dados que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recolhidos</a:t>
            </a:r>
            <a:r>
              <a:rPr lang="en-US" dirty="0"/>
              <a:t> e </a:t>
            </a:r>
            <a:r>
              <a:rPr lang="en-US" dirty="0" err="1"/>
              <a:t>analisados</a:t>
            </a:r>
            <a:r>
              <a:rPr lang="en-US" dirty="0"/>
              <a:t> e </a:t>
            </a:r>
            <a:r>
              <a:rPr lang="en-US" dirty="0" err="1"/>
              <a:t>informarão</a:t>
            </a:r>
            <a:r>
              <a:rPr lang="en-US" dirty="0"/>
              <a:t> a </a:t>
            </a:r>
            <a:r>
              <a:rPr lang="en-US" dirty="0" err="1"/>
              <a:t>tomada</a:t>
            </a:r>
            <a:r>
              <a:rPr lang="en-US" dirty="0"/>
              <a:t> de </a:t>
            </a:r>
            <a:r>
              <a:rPr lang="en-US" dirty="0" err="1"/>
              <a:t>decisões</a:t>
            </a:r>
            <a:r>
              <a:rPr lang="en-US" dirty="0"/>
              <a:t>. Para </a:t>
            </a:r>
            <a:r>
              <a:rPr lang="en-US" dirty="0" err="1"/>
              <a:t>serem</a:t>
            </a:r>
            <a:r>
              <a:rPr lang="en-US" dirty="0"/>
              <a:t> </a:t>
            </a:r>
            <a:r>
              <a:rPr lang="en-US" dirty="0" err="1"/>
              <a:t>eficazes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KPIs </a:t>
            </a:r>
            <a:r>
              <a:rPr lang="en-US" dirty="0" err="1"/>
              <a:t>devem</a:t>
            </a:r>
            <a:r>
              <a:rPr lang="en-US" dirty="0"/>
              <a:t> ser </a:t>
            </a:r>
            <a:r>
              <a:rPr lang="en-US" dirty="0" err="1"/>
              <a:t>relevantes</a:t>
            </a:r>
            <a:r>
              <a:rPr lang="en-US" dirty="0"/>
              <a:t>, </a:t>
            </a:r>
            <a:r>
              <a:rPr lang="en-US" dirty="0" err="1"/>
              <a:t>mensuráveis</a:t>
            </a:r>
            <a:r>
              <a:rPr lang="en-US" dirty="0"/>
              <a:t> e </a:t>
            </a:r>
            <a:r>
              <a:rPr lang="en-US" dirty="0" err="1"/>
              <a:t>accionáveis</a:t>
            </a:r>
            <a:r>
              <a:rPr lang="en-US" dirty="0"/>
              <a:t>, e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que </a:t>
            </a:r>
            <a:r>
              <a:rPr lang="en-US" dirty="0" err="1"/>
              <a:t>sejam</a:t>
            </a:r>
            <a:r>
              <a:rPr lang="en-US" dirty="0"/>
              <a:t> </a:t>
            </a:r>
            <a:r>
              <a:rPr lang="en-US" dirty="0" err="1"/>
              <a:t>úteis</a:t>
            </a:r>
            <a:r>
              <a:rPr lang="en-US" dirty="0"/>
              <a:t> para </a:t>
            </a:r>
            <a:r>
              <a:rPr lang="en-US" dirty="0" err="1"/>
              <a:t>otimizar</a:t>
            </a:r>
            <a:r>
              <a:rPr lang="en-US" dirty="0"/>
              <a:t> o </a:t>
            </a:r>
            <a:r>
              <a:rPr lang="en-US" dirty="0" err="1"/>
              <a:t>desempenho</a:t>
            </a:r>
            <a:r>
              <a:rPr lang="en-US" dirty="0"/>
              <a:t> da </a:t>
            </a:r>
            <a:r>
              <a:rPr lang="en-US" dirty="0" err="1"/>
              <a:t>empresa</a:t>
            </a:r>
            <a:r>
              <a:rPr lang="en-US" dirty="0"/>
              <a:t> no </a:t>
            </a:r>
            <a:r>
              <a:rPr lang="en-US" dirty="0" err="1"/>
              <a:t>sentido</a:t>
            </a:r>
            <a:r>
              <a:rPr lang="en-US" dirty="0"/>
              <a:t> de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.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Por </a:t>
            </a:r>
            <a:r>
              <a:rPr lang="en-US" dirty="0" err="1"/>
              <a:t>exemplo</a:t>
            </a:r>
            <a:r>
              <a:rPr lang="en-US" dirty="0"/>
              <a:t>, se o </a:t>
            </a:r>
            <a:r>
              <a:rPr lang="en-US" dirty="0" err="1"/>
              <a:t>objetivo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 é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vendas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KPIs</a:t>
            </a:r>
            <a:r>
              <a:rPr lang="en-US" dirty="0"/>
              <a:t> </a:t>
            </a:r>
            <a:r>
              <a:rPr lang="en-US" dirty="0" err="1"/>
              <a:t>relevantes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ser a taxa de </a:t>
            </a:r>
            <a:r>
              <a:rPr lang="en-US" dirty="0" err="1"/>
              <a:t>conversão</a:t>
            </a:r>
            <a:r>
              <a:rPr lang="en-US" dirty="0"/>
              <a:t>, o valor </a:t>
            </a:r>
            <a:r>
              <a:rPr lang="en-US" dirty="0" err="1"/>
              <a:t>médio</a:t>
            </a:r>
            <a:r>
              <a:rPr lang="en-US" dirty="0"/>
              <a:t> das </a:t>
            </a:r>
            <a:r>
              <a:rPr lang="en-US" dirty="0" err="1"/>
              <a:t>encomendas</a:t>
            </a:r>
            <a:r>
              <a:rPr lang="en-US" dirty="0"/>
              <a:t> e as </a:t>
            </a:r>
            <a:r>
              <a:rPr lang="en-US" dirty="0" err="1"/>
              <a:t>receitas</a:t>
            </a:r>
            <a:r>
              <a:rPr lang="en-US" dirty="0"/>
              <a:t>. Ao </a:t>
            </a:r>
            <a:r>
              <a:rPr lang="en-US" dirty="0" err="1"/>
              <a:t>acompanhar</a:t>
            </a:r>
            <a:r>
              <a:rPr lang="en-US" dirty="0"/>
              <a:t>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métricas</a:t>
            </a:r>
            <a:r>
              <a:rPr lang="en-US" dirty="0"/>
              <a:t>, a </a:t>
            </a:r>
            <a:r>
              <a:rPr lang="en-US" dirty="0" err="1"/>
              <a:t>empresa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monitorizar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progresso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relação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objetivo</a:t>
            </a:r>
            <a:r>
              <a:rPr lang="en-US" dirty="0"/>
              <a:t> de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vendas</a:t>
            </a:r>
            <a:r>
              <a:rPr lang="en-US" dirty="0"/>
              <a:t> e </a:t>
            </a:r>
            <a:r>
              <a:rPr lang="en-US" dirty="0" err="1"/>
              <a:t>tomar</a:t>
            </a:r>
            <a:r>
              <a:rPr lang="en-US" dirty="0"/>
              <a:t>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informadas</a:t>
            </a:r>
            <a:r>
              <a:rPr lang="en-US" dirty="0"/>
              <a:t> para </a:t>
            </a:r>
            <a:r>
              <a:rPr lang="en-US" dirty="0" err="1"/>
              <a:t>melhorar</a:t>
            </a:r>
            <a:r>
              <a:rPr lang="en-US" dirty="0"/>
              <a:t> o </a:t>
            </a:r>
            <a:r>
              <a:rPr lang="en-US" dirty="0" err="1"/>
              <a:t>desempenho</a:t>
            </a:r>
            <a:r>
              <a:rPr lang="en-US" dirty="0"/>
              <a:t>.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Para </a:t>
            </a:r>
            <a:r>
              <a:rPr lang="en-US" dirty="0" err="1"/>
              <a:t>serem</a:t>
            </a:r>
            <a:r>
              <a:rPr lang="en-US" dirty="0"/>
              <a:t> </a:t>
            </a:r>
            <a:r>
              <a:rPr lang="en-US" dirty="0" err="1"/>
              <a:t>eficazes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KPIs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ser </a:t>
            </a:r>
            <a:r>
              <a:rPr lang="en-US" dirty="0" err="1"/>
              <a:t>regularmente</a:t>
            </a:r>
            <a:r>
              <a:rPr lang="en-US" dirty="0"/>
              <a:t> </a:t>
            </a:r>
            <a:r>
              <a:rPr lang="en-US" dirty="0" err="1"/>
              <a:t>monitorizados</a:t>
            </a:r>
            <a:r>
              <a:rPr lang="en-US" dirty="0"/>
              <a:t> e </a:t>
            </a:r>
            <a:r>
              <a:rPr lang="en-US" dirty="0" err="1"/>
              <a:t>actualizados</a:t>
            </a:r>
            <a:r>
              <a:rPr lang="en-US" dirty="0"/>
              <a:t>. À </a:t>
            </a:r>
            <a:r>
              <a:rPr lang="en-US" dirty="0" err="1"/>
              <a:t>medida</a:t>
            </a:r>
            <a:r>
              <a:rPr lang="en-US" dirty="0"/>
              <a:t> que a </a:t>
            </a:r>
            <a:r>
              <a:rPr lang="en-US" dirty="0" err="1"/>
              <a:t>empresa</a:t>
            </a:r>
            <a:r>
              <a:rPr lang="en-US" dirty="0"/>
              <a:t> </a:t>
            </a:r>
            <a:r>
              <a:rPr lang="en-US" dirty="0" err="1"/>
              <a:t>evolui</a:t>
            </a:r>
            <a:r>
              <a:rPr lang="en-US" dirty="0"/>
              <a:t> e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estabelecidos</a:t>
            </a:r>
            <a:r>
              <a:rPr lang="en-US" dirty="0"/>
              <a:t> </a:t>
            </a:r>
            <a:r>
              <a:rPr lang="en-US" dirty="0" err="1"/>
              <a:t>novos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KPIs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de ser </a:t>
            </a:r>
            <a:r>
              <a:rPr lang="en-US" dirty="0" err="1"/>
              <a:t>ajustados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substituídos</a:t>
            </a:r>
            <a:r>
              <a:rPr lang="en-US" dirty="0"/>
              <a:t> para </a:t>
            </a:r>
            <a:r>
              <a:rPr lang="en-US" dirty="0" err="1"/>
              <a:t>garantir</a:t>
            </a:r>
            <a:r>
              <a:rPr lang="en-US" dirty="0"/>
              <a:t> que </a:t>
            </a:r>
            <a:r>
              <a:rPr lang="en-US" dirty="0" err="1"/>
              <a:t>continuam</a:t>
            </a:r>
            <a:r>
              <a:rPr lang="en-US" dirty="0"/>
              <a:t> a ser </a:t>
            </a:r>
            <a:r>
              <a:rPr lang="en-US" dirty="0" err="1"/>
              <a:t>relevantes</a:t>
            </a:r>
            <a:r>
              <a:rPr lang="en-US" dirty="0"/>
              <a:t> e </a:t>
            </a:r>
            <a:r>
              <a:rPr lang="en-US" dirty="0" err="1"/>
              <a:t>úteis</a:t>
            </a:r>
            <a:r>
              <a:rPr lang="en-US" dirty="0"/>
              <a:t> para </a:t>
            </a:r>
            <a:r>
              <a:rPr lang="en-US" dirty="0" err="1"/>
              <a:t>acompanhar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progressos</a:t>
            </a:r>
            <a:r>
              <a:rPr lang="en-US" dirty="0"/>
              <a:t> no </a:t>
            </a:r>
            <a:r>
              <a:rPr lang="en-US" dirty="0" err="1"/>
              <a:t>sentido</a:t>
            </a:r>
            <a:r>
              <a:rPr lang="en-US" dirty="0"/>
              <a:t> das </a:t>
            </a:r>
            <a:r>
              <a:rPr lang="en-US" dirty="0" err="1"/>
              <a:t>metas</a:t>
            </a:r>
            <a:r>
              <a:rPr lang="en-US" dirty="0"/>
              <a:t> e </a:t>
            </a:r>
            <a:r>
              <a:rPr lang="en-US" dirty="0" err="1"/>
              <a:t>objetivos</a:t>
            </a:r>
            <a:r>
              <a:rPr lang="en-US" dirty="0"/>
              <a:t> da </a:t>
            </a:r>
            <a:r>
              <a:rPr lang="en-US" dirty="0" err="1"/>
              <a:t>empresa</a:t>
            </a:r>
            <a:r>
              <a:rPr lang="en-US" dirty="0"/>
              <a:t>.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Em </a:t>
            </a:r>
            <a:r>
              <a:rPr lang="en-US" dirty="0" err="1"/>
              <a:t>conclusão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KPIs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componente</a:t>
            </a:r>
            <a:r>
              <a:rPr lang="en-US" dirty="0"/>
              <a:t> </a:t>
            </a:r>
            <a:r>
              <a:rPr lang="en-US" dirty="0" err="1"/>
              <a:t>crítica</a:t>
            </a:r>
            <a:r>
              <a:rPr lang="en-US" dirty="0"/>
              <a:t> de </a:t>
            </a:r>
            <a:r>
              <a:rPr lang="en-US" dirty="0" err="1"/>
              <a:t>qualquer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</a:t>
            </a:r>
            <a:r>
              <a:rPr lang="en-US" dirty="0" err="1"/>
              <a:t>empresarial</a:t>
            </a:r>
            <a:r>
              <a:rPr lang="en-US" dirty="0"/>
              <a:t> </a:t>
            </a:r>
            <a:r>
              <a:rPr lang="en-US" dirty="0" err="1"/>
              <a:t>bem</a:t>
            </a:r>
            <a:r>
              <a:rPr lang="en-US" dirty="0"/>
              <a:t> </a:t>
            </a:r>
            <a:r>
              <a:rPr lang="en-US" dirty="0" err="1"/>
              <a:t>sucedida</a:t>
            </a:r>
            <a:r>
              <a:rPr lang="en-US" dirty="0"/>
              <a:t>. </a:t>
            </a:r>
            <a:r>
              <a:rPr lang="en-US" dirty="0" err="1"/>
              <a:t>Proporcionam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forma de </a:t>
            </a:r>
            <a:r>
              <a:rPr lang="en-US" dirty="0" err="1"/>
              <a:t>medir</a:t>
            </a:r>
            <a:r>
              <a:rPr lang="en-US" dirty="0"/>
              <a:t> o </a:t>
            </a:r>
            <a:r>
              <a:rPr lang="en-US" dirty="0" err="1"/>
              <a:t>progresso</a:t>
            </a:r>
            <a:r>
              <a:rPr lang="en-US" dirty="0"/>
              <a:t>,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áreas</a:t>
            </a:r>
            <a:r>
              <a:rPr lang="en-US" dirty="0"/>
              <a:t> de </a:t>
            </a:r>
            <a:r>
              <a:rPr lang="en-US" dirty="0" err="1"/>
              <a:t>melhoria</a:t>
            </a:r>
            <a:r>
              <a:rPr lang="en-US" dirty="0"/>
              <a:t> e </a:t>
            </a:r>
            <a:r>
              <a:rPr lang="en-US" dirty="0" err="1"/>
              <a:t>tomar</a:t>
            </a:r>
            <a:r>
              <a:rPr lang="en-US" dirty="0"/>
              <a:t>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informadas</a:t>
            </a:r>
            <a:r>
              <a:rPr lang="en-US" dirty="0"/>
              <a:t> para </a:t>
            </a:r>
            <a:r>
              <a:rPr lang="en-US" dirty="0" err="1"/>
              <a:t>otimizar</a:t>
            </a:r>
            <a:r>
              <a:rPr lang="en-US" dirty="0"/>
              <a:t> o </a:t>
            </a:r>
            <a:r>
              <a:rPr lang="en-US" dirty="0" err="1"/>
              <a:t>desempenho</a:t>
            </a:r>
            <a:r>
              <a:rPr lang="en-US" dirty="0"/>
              <a:t> e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. Ao </a:t>
            </a:r>
            <a:r>
              <a:rPr lang="en-US" dirty="0" err="1"/>
              <a:t>monitorizar</a:t>
            </a:r>
            <a:r>
              <a:rPr lang="en-US" dirty="0"/>
              <a:t> e </a:t>
            </a:r>
            <a:r>
              <a:rPr lang="en-US" dirty="0" err="1"/>
              <a:t>atualizar</a:t>
            </a:r>
            <a:r>
              <a:rPr lang="en-US" dirty="0"/>
              <a:t> </a:t>
            </a:r>
            <a:r>
              <a:rPr lang="en-US" dirty="0" err="1"/>
              <a:t>regularmente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KPIs, as </a:t>
            </a:r>
            <a:r>
              <a:rPr lang="en-US" dirty="0" err="1"/>
              <a:t>organizações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garantir</a:t>
            </a:r>
            <a:r>
              <a:rPr lang="en-US" dirty="0"/>
              <a:t> que </a:t>
            </a:r>
            <a:r>
              <a:rPr lang="en-US" dirty="0" err="1"/>
              <a:t>estão</a:t>
            </a:r>
            <a:r>
              <a:rPr lang="en-US" dirty="0"/>
              <a:t> </a:t>
            </a:r>
            <a:r>
              <a:rPr lang="en-US" dirty="0" err="1"/>
              <a:t>continuamente</a:t>
            </a:r>
            <a:r>
              <a:rPr lang="en-US" dirty="0"/>
              <a:t> </a:t>
            </a:r>
            <a:r>
              <a:rPr lang="en-US" dirty="0" err="1"/>
              <a:t>alinhadas</a:t>
            </a:r>
            <a:r>
              <a:rPr lang="en-US" dirty="0"/>
              <a:t> com as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metas</a:t>
            </a:r>
            <a:r>
              <a:rPr lang="en-US" dirty="0"/>
              <a:t> e </a:t>
            </a:r>
            <a:r>
              <a:rPr lang="en-US" dirty="0" err="1"/>
              <a:t>objetivos</a:t>
            </a:r>
            <a:r>
              <a:rPr lang="en-US" dirty="0"/>
              <a:t> e que </a:t>
            </a:r>
            <a:r>
              <a:rPr lang="en-US" dirty="0" err="1"/>
              <a:t>fazem</a:t>
            </a:r>
            <a:r>
              <a:rPr lang="en-US" dirty="0"/>
              <a:t> a </a:t>
            </a:r>
            <a:r>
              <a:rPr lang="en-US" dirty="0" err="1"/>
              <a:t>melhor</a:t>
            </a:r>
            <a:r>
              <a:rPr lang="en-US" dirty="0"/>
              <a:t> </a:t>
            </a:r>
            <a:r>
              <a:rPr lang="en-US" dirty="0" err="1"/>
              <a:t>utilização</a:t>
            </a:r>
            <a:r>
              <a:rPr lang="en-US" dirty="0"/>
              <a:t> dos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recursos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1" name="Google Shape;361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indicadores-chave</a:t>
            </a:r>
            <a:r>
              <a:rPr lang="en-US" dirty="0"/>
              <a:t> de </a:t>
            </a:r>
            <a:r>
              <a:rPr lang="en-US" dirty="0" err="1"/>
              <a:t>desempenho</a:t>
            </a:r>
            <a:r>
              <a:rPr lang="en-US" dirty="0"/>
              <a:t> (KPIs) </a:t>
            </a:r>
            <a:r>
              <a:rPr lang="en-US" dirty="0" err="1"/>
              <a:t>estão</a:t>
            </a:r>
            <a:r>
              <a:rPr lang="en-US" dirty="0"/>
              <a:t> </a:t>
            </a:r>
            <a:r>
              <a:rPr lang="en-US" dirty="0" err="1"/>
              <a:t>diretamente</a:t>
            </a:r>
            <a:r>
              <a:rPr lang="en-US" dirty="0"/>
              <a:t> </a:t>
            </a:r>
            <a:r>
              <a:rPr lang="en-US" dirty="0" err="1"/>
              <a:t>relacionados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. </a:t>
            </a:r>
            <a:r>
              <a:rPr lang="en-US" dirty="0" err="1"/>
              <a:t>Os</a:t>
            </a:r>
            <a:r>
              <a:rPr lang="en-US" dirty="0"/>
              <a:t> KPIs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métricas</a:t>
            </a:r>
            <a:r>
              <a:rPr lang="en-US" dirty="0"/>
              <a:t> que </a:t>
            </a:r>
            <a:r>
              <a:rPr lang="en-US" dirty="0" err="1"/>
              <a:t>ajudam</a:t>
            </a:r>
            <a:r>
              <a:rPr lang="en-US" dirty="0"/>
              <a:t> a </a:t>
            </a:r>
            <a:r>
              <a:rPr lang="en-US" dirty="0" err="1"/>
              <a:t>medir</a:t>
            </a:r>
            <a:r>
              <a:rPr lang="en-US" dirty="0"/>
              <a:t> o </a:t>
            </a:r>
            <a:r>
              <a:rPr lang="en-US" dirty="0" err="1"/>
              <a:t>progresso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direção</a:t>
            </a:r>
            <a:r>
              <a:rPr lang="en-US" dirty="0"/>
              <a:t> a </a:t>
            </a:r>
            <a:r>
              <a:rPr lang="en-US" dirty="0" err="1"/>
              <a:t>metas</a:t>
            </a:r>
            <a:r>
              <a:rPr lang="en-US" dirty="0"/>
              <a:t> e </a:t>
            </a:r>
            <a:r>
              <a:rPr lang="en-US" dirty="0" err="1"/>
              <a:t>objetivos</a:t>
            </a:r>
            <a:r>
              <a:rPr lang="en-US" dirty="0"/>
              <a:t> </a:t>
            </a:r>
            <a:r>
              <a:rPr lang="en-US" dirty="0" err="1"/>
              <a:t>empresariais</a:t>
            </a:r>
            <a:r>
              <a:rPr lang="en-US" dirty="0"/>
              <a:t> </a:t>
            </a:r>
            <a:r>
              <a:rPr lang="en-US" dirty="0" err="1"/>
              <a:t>específicos</a:t>
            </a:r>
            <a:r>
              <a:rPr lang="en-US" dirty="0"/>
              <a:t>. Ao </a:t>
            </a:r>
            <a:r>
              <a:rPr lang="en-US" dirty="0" err="1"/>
              <a:t>acompanhar</a:t>
            </a:r>
            <a:r>
              <a:rPr lang="en-US" dirty="0"/>
              <a:t> e </a:t>
            </a:r>
            <a:r>
              <a:rPr lang="en-US" dirty="0" err="1"/>
              <a:t>analisar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KPIs,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obter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melhor</a:t>
            </a:r>
            <a:r>
              <a:rPr lang="en-US" dirty="0"/>
              <a:t> </a:t>
            </a:r>
            <a:r>
              <a:rPr lang="en-US" dirty="0" err="1"/>
              <a:t>compreensão</a:t>
            </a:r>
            <a:r>
              <a:rPr lang="en-US" dirty="0"/>
              <a:t> do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desempenho</a:t>
            </a:r>
            <a:r>
              <a:rPr lang="en-US" dirty="0"/>
              <a:t> e </a:t>
            </a:r>
            <a:r>
              <a:rPr lang="en-US" dirty="0" err="1"/>
              <a:t>tomar</a:t>
            </a:r>
            <a:r>
              <a:rPr lang="en-US" dirty="0"/>
              <a:t>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informadas</a:t>
            </a:r>
            <a:r>
              <a:rPr lang="en-US" dirty="0"/>
              <a:t> para </a:t>
            </a:r>
            <a:r>
              <a:rPr lang="en-US" dirty="0" err="1"/>
              <a:t>otimizar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e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.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Por </a:t>
            </a:r>
            <a:r>
              <a:rPr lang="en-US" dirty="0" err="1"/>
              <a:t>exemplo</a:t>
            </a:r>
            <a:r>
              <a:rPr lang="en-US" dirty="0"/>
              <a:t>, se o </a:t>
            </a:r>
            <a:r>
              <a:rPr lang="en-US" dirty="0" err="1"/>
              <a:t>objetivo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 é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vendas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KPIs</a:t>
            </a:r>
            <a:r>
              <a:rPr lang="en-US" dirty="0"/>
              <a:t> </a:t>
            </a:r>
            <a:r>
              <a:rPr lang="en-US" dirty="0" err="1"/>
              <a:t>relevantes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ser a taxa de </a:t>
            </a:r>
            <a:r>
              <a:rPr lang="en-US" dirty="0" err="1"/>
              <a:t>conversão</a:t>
            </a:r>
            <a:r>
              <a:rPr lang="en-US" dirty="0"/>
              <a:t>, o valor </a:t>
            </a:r>
            <a:r>
              <a:rPr lang="en-US" dirty="0" err="1"/>
              <a:t>médio</a:t>
            </a:r>
            <a:r>
              <a:rPr lang="en-US" dirty="0"/>
              <a:t> das </a:t>
            </a:r>
            <a:r>
              <a:rPr lang="en-US" dirty="0" err="1"/>
              <a:t>encomendas</a:t>
            </a:r>
            <a:r>
              <a:rPr lang="en-US" dirty="0"/>
              <a:t> e as </a:t>
            </a:r>
            <a:r>
              <a:rPr lang="en-US" dirty="0" err="1"/>
              <a:t>receitas</a:t>
            </a:r>
            <a:r>
              <a:rPr lang="en-US" dirty="0"/>
              <a:t>. Ao </a:t>
            </a:r>
            <a:r>
              <a:rPr lang="en-US" dirty="0" err="1"/>
              <a:t>acompanhar</a:t>
            </a:r>
            <a:r>
              <a:rPr lang="en-US" dirty="0"/>
              <a:t>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métricas</a:t>
            </a:r>
            <a:r>
              <a:rPr lang="en-US" dirty="0"/>
              <a:t>, a </a:t>
            </a:r>
            <a:r>
              <a:rPr lang="en-US" dirty="0" err="1"/>
              <a:t>empresa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monitorizar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progresso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relação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objetivo</a:t>
            </a:r>
            <a:r>
              <a:rPr lang="en-US" dirty="0"/>
              <a:t> de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vendas</a:t>
            </a:r>
            <a:r>
              <a:rPr lang="en-US" dirty="0"/>
              <a:t> e </a:t>
            </a:r>
            <a:r>
              <a:rPr lang="en-US" dirty="0" err="1"/>
              <a:t>tomar</a:t>
            </a:r>
            <a:r>
              <a:rPr lang="en-US" dirty="0"/>
              <a:t>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informadas</a:t>
            </a:r>
            <a:r>
              <a:rPr lang="en-US" dirty="0"/>
              <a:t> para </a:t>
            </a:r>
            <a:r>
              <a:rPr lang="en-US" dirty="0" err="1"/>
              <a:t>melhorar</a:t>
            </a:r>
            <a:r>
              <a:rPr lang="en-US" dirty="0"/>
              <a:t> o </a:t>
            </a:r>
            <a:r>
              <a:rPr lang="en-US" dirty="0" err="1"/>
              <a:t>desempenho</a:t>
            </a:r>
            <a:r>
              <a:rPr lang="en-US" dirty="0"/>
              <a:t>.</a:t>
            </a: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escolher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KPIs </a:t>
            </a:r>
            <a:r>
              <a:rPr lang="en-US" dirty="0" err="1"/>
              <a:t>certos</a:t>
            </a:r>
            <a:r>
              <a:rPr lang="en-US" dirty="0"/>
              <a:t> para </a:t>
            </a:r>
            <a:r>
              <a:rPr lang="en-US" dirty="0" err="1"/>
              <a:t>alinhar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do </a:t>
            </a:r>
            <a:r>
              <a:rPr lang="en-US" dirty="0" err="1"/>
              <a:t>negócio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</a:t>
            </a:r>
            <a:r>
              <a:rPr lang="en-US" dirty="0" err="1"/>
              <a:t>os</a:t>
            </a:r>
            <a:r>
              <a:rPr lang="en-US" dirty="0"/>
              <a:t> KPIs </a:t>
            </a:r>
            <a:r>
              <a:rPr lang="en-US" dirty="0" err="1"/>
              <a:t>seleccionados</a:t>
            </a:r>
            <a:r>
              <a:rPr lang="en-US" dirty="0"/>
              <a:t> </a:t>
            </a:r>
            <a:r>
              <a:rPr lang="en-US" dirty="0" err="1"/>
              <a:t>terão</a:t>
            </a:r>
            <a:r>
              <a:rPr lang="en-US" dirty="0"/>
              <a:t> </a:t>
            </a:r>
            <a:r>
              <a:rPr lang="en-US" dirty="0" err="1"/>
              <a:t>impacto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dados que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recolhidos</a:t>
            </a:r>
            <a:r>
              <a:rPr lang="en-US" dirty="0"/>
              <a:t> e </a:t>
            </a:r>
            <a:r>
              <a:rPr lang="en-US" dirty="0" err="1"/>
              <a:t>analisados</a:t>
            </a:r>
            <a:r>
              <a:rPr lang="en-US" dirty="0"/>
              <a:t>, e </a:t>
            </a:r>
            <a:r>
              <a:rPr lang="en-US" dirty="0" err="1"/>
              <a:t>informarão</a:t>
            </a:r>
            <a:r>
              <a:rPr lang="en-US" dirty="0"/>
              <a:t> a </a:t>
            </a:r>
            <a:r>
              <a:rPr lang="en-US" dirty="0" err="1"/>
              <a:t>tomada</a:t>
            </a:r>
            <a:r>
              <a:rPr lang="en-US" dirty="0"/>
              <a:t> de </a:t>
            </a:r>
            <a:r>
              <a:rPr lang="en-US" dirty="0" err="1"/>
              <a:t>decisões</a:t>
            </a:r>
            <a:r>
              <a:rPr lang="en-US" dirty="0"/>
              <a:t>. Para </a:t>
            </a:r>
            <a:r>
              <a:rPr lang="en-US" dirty="0" err="1"/>
              <a:t>serem</a:t>
            </a:r>
            <a:r>
              <a:rPr lang="en-US" dirty="0"/>
              <a:t> </a:t>
            </a:r>
            <a:r>
              <a:rPr lang="en-US" dirty="0" err="1"/>
              <a:t>eficazes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KPIs </a:t>
            </a:r>
            <a:r>
              <a:rPr lang="en-US" dirty="0" err="1"/>
              <a:t>devem</a:t>
            </a:r>
            <a:r>
              <a:rPr lang="en-US" dirty="0"/>
              <a:t> ser </a:t>
            </a:r>
            <a:r>
              <a:rPr lang="en-US" dirty="0" err="1"/>
              <a:t>relevantes</a:t>
            </a:r>
            <a:r>
              <a:rPr lang="en-US" dirty="0"/>
              <a:t>, </a:t>
            </a:r>
            <a:r>
              <a:rPr lang="en-US" dirty="0" err="1"/>
              <a:t>mensuráveis</a:t>
            </a:r>
            <a:r>
              <a:rPr lang="en-US" dirty="0"/>
              <a:t> e </a:t>
            </a:r>
            <a:r>
              <a:rPr lang="en-US" dirty="0" err="1"/>
              <a:t>accionáveis</a:t>
            </a:r>
            <a:r>
              <a:rPr lang="en-US" dirty="0"/>
              <a:t>, e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que </a:t>
            </a:r>
            <a:r>
              <a:rPr lang="en-US" dirty="0" err="1"/>
              <a:t>sejam</a:t>
            </a:r>
            <a:r>
              <a:rPr lang="en-US" dirty="0"/>
              <a:t> </a:t>
            </a:r>
            <a:r>
              <a:rPr lang="en-US" dirty="0" err="1"/>
              <a:t>úteis</a:t>
            </a:r>
            <a:r>
              <a:rPr lang="en-US" dirty="0"/>
              <a:t> para </a:t>
            </a:r>
            <a:r>
              <a:rPr lang="en-US" dirty="0" err="1"/>
              <a:t>otimizar</a:t>
            </a:r>
            <a:r>
              <a:rPr lang="en-US" dirty="0"/>
              <a:t> o </a:t>
            </a:r>
            <a:r>
              <a:rPr lang="en-US" dirty="0" err="1"/>
              <a:t>desempenho</a:t>
            </a:r>
            <a:r>
              <a:rPr lang="en-US" dirty="0"/>
              <a:t> da </a:t>
            </a:r>
            <a:r>
              <a:rPr lang="en-US" dirty="0" err="1"/>
              <a:t>empresa</a:t>
            </a:r>
            <a:r>
              <a:rPr lang="en-US" dirty="0"/>
              <a:t> no </a:t>
            </a:r>
            <a:r>
              <a:rPr lang="en-US" dirty="0" err="1"/>
              <a:t>sentido</a:t>
            </a:r>
            <a:r>
              <a:rPr lang="en-US" dirty="0"/>
              <a:t> de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Eis outro </a:t>
            </a:r>
            <a:r>
              <a:rPr lang="en-US" dirty="0" err="1"/>
              <a:t>exemplo</a:t>
            </a:r>
            <a:r>
              <a:rPr lang="en-US" dirty="0"/>
              <a:t>: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Objetivo</a:t>
            </a:r>
            <a:r>
              <a:rPr lang="en-US" dirty="0"/>
              <a:t>: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KPIs</a:t>
            </a:r>
            <a:r>
              <a:rPr lang="en-US" dirty="0"/>
              <a:t> </a:t>
            </a:r>
            <a:r>
              <a:rPr lang="en-US" dirty="0" err="1"/>
              <a:t>relevantes</a:t>
            </a:r>
            <a:r>
              <a:rPr lang="en-US" dirty="0"/>
              <a:t>: Taxa de </a:t>
            </a:r>
            <a:r>
              <a:rPr lang="en-US" dirty="0" err="1"/>
              <a:t>rejeição</a:t>
            </a:r>
            <a:r>
              <a:rPr lang="en-US" dirty="0"/>
              <a:t>, tempo de </a:t>
            </a:r>
            <a:r>
              <a:rPr lang="en-US" dirty="0" err="1"/>
              <a:t>carregamento</a:t>
            </a:r>
            <a:r>
              <a:rPr lang="en-US" dirty="0"/>
              <a:t> da </a:t>
            </a:r>
            <a:r>
              <a:rPr lang="en-US" dirty="0" err="1"/>
              <a:t>página</a:t>
            </a:r>
            <a:r>
              <a:rPr lang="en-US" dirty="0"/>
              <a:t>, tempo no </a:t>
            </a:r>
            <a:r>
              <a:rPr lang="en-US" dirty="0" err="1"/>
              <a:t>sítio</a:t>
            </a:r>
            <a:r>
              <a:rPr lang="en-US" dirty="0"/>
              <a:t> e </a:t>
            </a:r>
            <a:r>
              <a:rPr lang="en-US" dirty="0" err="1"/>
              <a:t>páginas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sessão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/>
              <a:t>Ao </a:t>
            </a:r>
            <a:r>
              <a:rPr lang="en-US" dirty="0" err="1"/>
              <a:t>acompanhar</a:t>
            </a:r>
            <a:r>
              <a:rPr lang="en-US" dirty="0"/>
              <a:t> </a:t>
            </a:r>
            <a:r>
              <a:rPr lang="en-US" dirty="0" err="1"/>
              <a:t>estes</a:t>
            </a:r>
            <a:r>
              <a:rPr lang="en-US" dirty="0"/>
              <a:t> </a:t>
            </a:r>
            <a:r>
              <a:rPr lang="en-US" dirty="0" err="1"/>
              <a:t>KPIs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monitorizar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progressos</a:t>
            </a:r>
            <a:r>
              <a:rPr lang="en-US" dirty="0"/>
              <a:t> no </a:t>
            </a:r>
            <a:r>
              <a:rPr lang="en-US" dirty="0" err="1"/>
              <a:t>sentido</a:t>
            </a:r>
            <a:r>
              <a:rPr lang="en-US" dirty="0"/>
              <a:t> de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no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Web. Por </a:t>
            </a:r>
            <a:r>
              <a:rPr lang="en-US" dirty="0" err="1"/>
              <a:t>exemplo</a:t>
            </a:r>
            <a:r>
              <a:rPr lang="en-US" dirty="0"/>
              <a:t>, se a taxa de </a:t>
            </a:r>
            <a:r>
              <a:rPr lang="en-US" dirty="0" err="1"/>
              <a:t>rejeição</a:t>
            </a:r>
            <a:r>
              <a:rPr lang="en-US" dirty="0"/>
              <a:t> for </a:t>
            </a:r>
            <a:r>
              <a:rPr lang="en-US" dirty="0" err="1"/>
              <a:t>elevada</a:t>
            </a:r>
            <a:r>
              <a:rPr lang="en-US" dirty="0"/>
              <a:t>, </a:t>
            </a:r>
            <a:r>
              <a:rPr lang="en-US" dirty="0" err="1"/>
              <a:t>isso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indicar</a:t>
            </a:r>
            <a:r>
              <a:rPr lang="en-US" dirty="0"/>
              <a:t>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estão</a:t>
            </a:r>
            <a:r>
              <a:rPr lang="en-US" dirty="0"/>
              <a:t> a </a:t>
            </a:r>
            <a:r>
              <a:rPr lang="en-US" dirty="0" err="1"/>
              <a:t>encontrar</a:t>
            </a:r>
            <a:r>
              <a:rPr lang="en-US" dirty="0"/>
              <a:t> o </a:t>
            </a:r>
            <a:r>
              <a:rPr lang="en-US" dirty="0" err="1"/>
              <a:t>conteúdo</a:t>
            </a:r>
            <a:r>
              <a:rPr lang="en-US" dirty="0"/>
              <a:t> que </a:t>
            </a:r>
            <a:r>
              <a:rPr lang="en-US" dirty="0" err="1"/>
              <a:t>procuram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que o </a:t>
            </a:r>
            <a:r>
              <a:rPr lang="en-US" dirty="0" err="1"/>
              <a:t>sítio</a:t>
            </a:r>
            <a:r>
              <a:rPr lang="en-US" dirty="0"/>
              <a:t> Web é lento a </a:t>
            </a:r>
            <a:r>
              <a:rPr lang="en-US" dirty="0" err="1"/>
              <a:t>carregar</a:t>
            </a:r>
            <a:r>
              <a:rPr lang="en-US" dirty="0"/>
              <a:t>. O tempo no </a:t>
            </a:r>
            <a:r>
              <a:rPr lang="en-US" dirty="0" err="1"/>
              <a:t>sítio</a:t>
            </a:r>
            <a:r>
              <a:rPr lang="en-US" dirty="0"/>
              <a:t> e as </a:t>
            </a:r>
            <a:r>
              <a:rPr lang="en-US" dirty="0" err="1"/>
              <a:t>páginas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sessão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dar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ideia</a:t>
            </a:r>
            <a:r>
              <a:rPr lang="en-US" dirty="0"/>
              <a:t> do </a:t>
            </a:r>
            <a:r>
              <a:rPr lang="en-US" dirty="0" err="1"/>
              <a:t>grau</a:t>
            </a:r>
            <a:r>
              <a:rPr lang="en-US" dirty="0"/>
              <a:t> de </a:t>
            </a:r>
            <a:r>
              <a:rPr lang="en-US" dirty="0" err="1"/>
              <a:t>envolvimento</a:t>
            </a:r>
            <a:r>
              <a:rPr lang="en-US" dirty="0"/>
              <a:t> dos </a:t>
            </a:r>
            <a:r>
              <a:rPr lang="en-US" dirty="0" err="1"/>
              <a:t>utilizadores</a:t>
            </a:r>
            <a:r>
              <a:rPr lang="en-US" dirty="0"/>
              <a:t> com o </a:t>
            </a:r>
            <a:r>
              <a:rPr lang="en-US" dirty="0" err="1"/>
              <a:t>sítio</a:t>
            </a:r>
            <a:r>
              <a:rPr lang="en-US" dirty="0"/>
              <a:t> Web e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. Ao </a:t>
            </a:r>
            <a:r>
              <a:rPr lang="en-US" dirty="0" err="1"/>
              <a:t>otimizar</a:t>
            </a:r>
            <a:r>
              <a:rPr lang="en-US" dirty="0"/>
              <a:t> </a:t>
            </a:r>
            <a:r>
              <a:rPr lang="en-US" dirty="0" err="1"/>
              <a:t>estes</a:t>
            </a:r>
            <a:r>
              <a:rPr lang="en-US" dirty="0"/>
              <a:t> </a:t>
            </a:r>
            <a:r>
              <a:rPr lang="en-US" dirty="0" err="1"/>
              <a:t>KPI</a:t>
            </a:r>
            <a:r>
              <a:rPr lang="en-US" dirty="0"/>
              <a:t>, a </a:t>
            </a:r>
            <a:r>
              <a:rPr lang="en-US" dirty="0" err="1"/>
              <a:t>empresa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</a:t>
            </a:r>
            <a:r>
              <a:rPr lang="en-US" dirty="0" err="1"/>
              <a:t>geral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no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 e </a:t>
            </a:r>
            <a:r>
              <a:rPr lang="en-US" dirty="0" err="1"/>
              <a:t>atingir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objetivo</a:t>
            </a:r>
            <a:r>
              <a:rPr lang="en-US" dirty="0"/>
              <a:t> de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8" name="Google Shape;418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4" name="Google Shape;42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0" name="Google Shape;430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6" name="Google Shape;436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2" name="Google Shape;442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0" name="Google Shape;450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b="1" dirty="0" err="1">
                <a:solidFill>
                  <a:schemeClr val="dk1"/>
                </a:solidFill>
              </a:rPr>
              <a:t>Aquisição</a:t>
            </a:r>
            <a:r>
              <a:rPr lang="en-US" b="1" dirty="0">
                <a:solidFill>
                  <a:schemeClr val="dk1"/>
                </a:solidFill>
              </a:rPr>
              <a:t>: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aquisição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refere</a:t>
            </a:r>
            <a:r>
              <a:rPr lang="en-US" dirty="0">
                <a:solidFill>
                  <a:schemeClr val="dk1"/>
                </a:solidFill>
              </a:rPr>
              <a:t>-se à </a:t>
            </a:r>
            <a:r>
              <a:rPr lang="en-US" dirty="0" err="1">
                <a:solidFill>
                  <a:schemeClr val="dk1"/>
                </a:solidFill>
              </a:rPr>
              <a:t>métrica</a:t>
            </a:r>
            <a:r>
              <a:rPr lang="en-US" dirty="0">
                <a:solidFill>
                  <a:schemeClr val="dk1"/>
                </a:solidFill>
              </a:rPr>
              <a:t> que </a:t>
            </a:r>
            <a:r>
              <a:rPr lang="en-US" dirty="0" err="1">
                <a:solidFill>
                  <a:schemeClr val="dk1"/>
                </a:solidFill>
              </a:rPr>
              <a:t>mede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número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novos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clientes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utilizadores</a:t>
            </a:r>
            <a:r>
              <a:rPr lang="en-US" dirty="0">
                <a:solidFill>
                  <a:schemeClr val="dk1"/>
                </a:solidFill>
              </a:rPr>
              <a:t> que </a:t>
            </a:r>
            <a:r>
              <a:rPr lang="en-US" dirty="0" err="1">
                <a:solidFill>
                  <a:schemeClr val="dk1"/>
                </a:solidFill>
              </a:rPr>
              <a:t>uma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empresa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um </a:t>
            </a:r>
            <a:r>
              <a:rPr lang="en-US" dirty="0" err="1">
                <a:solidFill>
                  <a:schemeClr val="dk1"/>
                </a:solidFill>
              </a:rPr>
              <a:t>sítio</a:t>
            </a:r>
            <a:r>
              <a:rPr lang="en-US" dirty="0">
                <a:solidFill>
                  <a:schemeClr val="dk1"/>
                </a:solidFill>
              </a:rPr>
              <a:t> Web </a:t>
            </a:r>
            <a:r>
              <a:rPr lang="en-US" dirty="0" err="1">
                <a:solidFill>
                  <a:schemeClr val="dk1"/>
                </a:solidFill>
              </a:rPr>
              <a:t>atrai</a:t>
            </a:r>
            <a:r>
              <a:rPr lang="en-US" dirty="0">
                <a:solidFill>
                  <a:schemeClr val="dk1"/>
                </a:solidFill>
              </a:rPr>
              <a:t> num </a:t>
            </a:r>
            <a:r>
              <a:rPr lang="en-US" dirty="0" err="1">
                <a:solidFill>
                  <a:schemeClr val="dk1"/>
                </a:solidFill>
              </a:rPr>
              <a:t>período</a:t>
            </a:r>
            <a:r>
              <a:rPr lang="en-US" dirty="0">
                <a:solidFill>
                  <a:schemeClr val="dk1"/>
                </a:solidFill>
              </a:rPr>
              <a:t> de tempo </a:t>
            </a:r>
            <a:r>
              <a:rPr lang="en-US" dirty="0" err="1">
                <a:solidFill>
                  <a:schemeClr val="dk1"/>
                </a:solidFill>
              </a:rPr>
              <a:t>específico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Fornece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informações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sobre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eficácia</a:t>
            </a:r>
            <a:r>
              <a:rPr lang="en-US" dirty="0">
                <a:solidFill>
                  <a:schemeClr val="dk1"/>
                </a:solidFill>
              </a:rPr>
              <a:t> dos </a:t>
            </a:r>
            <a:r>
              <a:rPr lang="en-US" dirty="0" err="1">
                <a:solidFill>
                  <a:schemeClr val="dk1"/>
                </a:solidFill>
              </a:rPr>
              <a:t>esforços</a:t>
            </a:r>
            <a:r>
              <a:rPr lang="en-US" dirty="0">
                <a:solidFill>
                  <a:schemeClr val="dk1"/>
                </a:solidFill>
              </a:rPr>
              <a:t> de marketing e </a:t>
            </a:r>
            <a:r>
              <a:rPr lang="en-US" dirty="0" err="1">
                <a:solidFill>
                  <a:schemeClr val="dk1"/>
                </a:solidFill>
              </a:rPr>
              <a:t>publicidade</a:t>
            </a:r>
            <a:r>
              <a:rPr lang="en-US" dirty="0">
                <a:solidFill>
                  <a:schemeClr val="dk1"/>
                </a:solidFill>
              </a:rPr>
              <a:t> para </a:t>
            </a:r>
            <a:r>
              <a:rPr lang="en-US" dirty="0" err="1">
                <a:solidFill>
                  <a:schemeClr val="dk1"/>
                </a:solidFill>
              </a:rPr>
              <a:t>atrair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novos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potenciais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clientes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clientes</a:t>
            </a:r>
            <a:r>
              <a:rPr lang="en-US" dirty="0">
                <a:solidFill>
                  <a:schemeClr val="dk1"/>
                </a:solidFill>
              </a:rPr>
              <a:t>.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aquisição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incluem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frequentemente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como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número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novas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inscrições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transferências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registos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visitas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sítio</a:t>
            </a:r>
            <a:r>
              <a:rPr lang="en-US" dirty="0">
                <a:solidFill>
                  <a:schemeClr val="dk1"/>
                </a:solidFill>
              </a:rPr>
              <a:t> Web.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b="1" dirty="0" err="1">
                <a:solidFill>
                  <a:schemeClr val="dk1"/>
                </a:solidFill>
              </a:rPr>
              <a:t>Eventos</a:t>
            </a:r>
            <a:r>
              <a:rPr lang="en-US" b="1" dirty="0">
                <a:solidFill>
                  <a:schemeClr val="dk1"/>
                </a:solidFill>
              </a:rPr>
              <a:t>: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eventos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que </a:t>
            </a:r>
            <a:r>
              <a:rPr lang="en-US" dirty="0" err="1">
                <a:solidFill>
                  <a:schemeClr val="dk1"/>
                </a:solidFill>
              </a:rPr>
              <a:t>acompanham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acções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interacções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específicas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realizadas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pelos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utilizadores</a:t>
            </a:r>
            <a:r>
              <a:rPr lang="en-US" dirty="0">
                <a:solidFill>
                  <a:schemeClr val="dk1"/>
                </a:solidFill>
              </a:rPr>
              <a:t> num </a:t>
            </a:r>
            <a:r>
              <a:rPr lang="en-US" dirty="0" err="1">
                <a:solidFill>
                  <a:schemeClr val="dk1"/>
                </a:solidFill>
              </a:rPr>
              <a:t>sítio</a:t>
            </a:r>
            <a:r>
              <a:rPr lang="en-US" dirty="0">
                <a:solidFill>
                  <a:schemeClr val="dk1"/>
                </a:solidFill>
              </a:rPr>
              <a:t> Web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aplicação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Estas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acções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podem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incluir</a:t>
            </a:r>
            <a:r>
              <a:rPr lang="en-US" dirty="0">
                <a:solidFill>
                  <a:schemeClr val="dk1"/>
                </a:solidFill>
              </a:rPr>
              <a:t> cliques, </a:t>
            </a:r>
            <a:r>
              <a:rPr lang="en-US" dirty="0" err="1">
                <a:solidFill>
                  <a:schemeClr val="dk1"/>
                </a:solidFill>
              </a:rPr>
              <a:t>descarregamentos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submissões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formulários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visualizações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vídeos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qualquer</a:t>
            </a:r>
            <a:r>
              <a:rPr lang="en-US" dirty="0">
                <a:solidFill>
                  <a:schemeClr val="dk1"/>
                </a:solidFill>
              </a:rPr>
              <a:t> outro </a:t>
            </a:r>
            <a:r>
              <a:rPr lang="en-US" dirty="0" err="1">
                <a:solidFill>
                  <a:schemeClr val="dk1"/>
                </a:solidFill>
              </a:rPr>
              <a:t>envolvimento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predefinido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utilizador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eventos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fornecem</a:t>
            </a:r>
            <a:r>
              <a:rPr lang="en-US" dirty="0">
                <a:solidFill>
                  <a:schemeClr val="dk1"/>
                </a:solidFill>
              </a:rPr>
              <a:t> dados </a:t>
            </a:r>
            <a:r>
              <a:rPr lang="en-US" dirty="0" err="1">
                <a:solidFill>
                  <a:schemeClr val="dk1"/>
                </a:solidFill>
              </a:rPr>
              <a:t>sobre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comportamento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utilizador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níveis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envolvimento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podem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ajudar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avaliar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eficácia</a:t>
            </a:r>
            <a:r>
              <a:rPr lang="en-US" dirty="0">
                <a:solidFill>
                  <a:schemeClr val="dk1"/>
                </a:solidFill>
              </a:rPr>
              <a:t> das </a:t>
            </a:r>
            <a:r>
              <a:rPr lang="en-US" dirty="0" err="1">
                <a:solidFill>
                  <a:schemeClr val="dk1"/>
                </a:solidFill>
              </a:rPr>
              <a:t>campanhas</a:t>
            </a:r>
            <a:r>
              <a:rPr lang="en-US" dirty="0">
                <a:solidFill>
                  <a:schemeClr val="dk1"/>
                </a:solidFill>
              </a:rPr>
              <a:t> de marketing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experiência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utilizador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b="1" dirty="0" err="1">
                <a:solidFill>
                  <a:schemeClr val="dk1"/>
                </a:solidFill>
              </a:rPr>
              <a:t>Conversões</a:t>
            </a:r>
            <a:r>
              <a:rPr lang="en-US" b="1" dirty="0">
                <a:solidFill>
                  <a:schemeClr val="dk1"/>
                </a:solidFill>
              </a:rPr>
              <a:t>: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conversões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que </a:t>
            </a:r>
            <a:r>
              <a:rPr lang="en-US" dirty="0" err="1">
                <a:solidFill>
                  <a:schemeClr val="dk1"/>
                </a:solidFill>
              </a:rPr>
              <a:t>medem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número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acções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desejadas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realizadas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utilizadores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clientes</a:t>
            </a:r>
            <a:r>
              <a:rPr lang="en-US" dirty="0">
                <a:solidFill>
                  <a:schemeClr val="dk1"/>
                </a:solidFill>
              </a:rPr>
              <a:t> que se </a:t>
            </a:r>
            <a:r>
              <a:rPr lang="en-US" dirty="0" err="1">
                <a:solidFill>
                  <a:schemeClr val="dk1"/>
                </a:solidFill>
              </a:rPr>
              <a:t>alinham</a:t>
            </a:r>
            <a:r>
              <a:rPr lang="en-US" dirty="0">
                <a:solidFill>
                  <a:schemeClr val="dk1"/>
                </a:solidFill>
              </a:rPr>
              <a:t> com </a:t>
            </a:r>
            <a:r>
              <a:rPr lang="en-US" dirty="0" err="1">
                <a:solidFill>
                  <a:schemeClr val="dk1"/>
                </a:solidFill>
              </a:rPr>
              <a:t>objetivos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específicos</a:t>
            </a:r>
            <a:r>
              <a:rPr lang="en-US" dirty="0">
                <a:solidFill>
                  <a:schemeClr val="dk1"/>
                </a:solidFill>
              </a:rPr>
              <a:t>. Estes </a:t>
            </a:r>
            <a:r>
              <a:rPr lang="en-US" dirty="0" err="1">
                <a:solidFill>
                  <a:schemeClr val="dk1"/>
                </a:solidFill>
              </a:rPr>
              <a:t>objetivos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podem</a:t>
            </a:r>
            <a:r>
              <a:rPr lang="en-US" dirty="0">
                <a:solidFill>
                  <a:schemeClr val="dk1"/>
                </a:solidFill>
              </a:rPr>
              <a:t> ser a </a:t>
            </a:r>
            <a:r>
              <a:rPr lang="en-US" dirty="0" err="1">
                <a:solidFill>
                  <a:schemeClr val="dk1"/>
                </a:solidFill>
              </a:rPr>
              <a:t>realização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uma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compra</a:t>
            </a:r>
            <a:r>
              <a:rPr lang="en-US" dirty="0">
                <a:solidFill>
                  <a:schemeClr val="dk1"/>
                </a:solidFill>
              </a:rPr>
              <a:t>, a </a:t>
            </a:r>
            <a:r>
              <a:rPr lang="en-US" dirty="0" err="1">
                <a:solidFill>
                  <a:schemeClr val="dk1"/>
                </a:solidFill>
              </a:rPr>
              <a:t>subscrição</a:t>
            </a:r>
            <a:r>
              <a:rPr lang="en-US" dirty="0">
                <a:solidFill>
                  <a:schemeClr val="dk1"/>
                </a:solidFill>
              </a:rPr>
              <a:t> de um </a:t>
            </a:r>
            <a:r>
              <a:rPr lang="en-US" dirty="0" err="1">
                <a:solidFill>
                  <a:schemeClr val="dk1"/>
                </a:solidFill>
              </a:rPr>
              <a:t>serviço</a:t>
            </a:r>
            <a:r>
              <a:rPr lang="en-US" dirty="0">
                <a:solidFill>
                  <a:schemeClr val="dk1"/>
                </a:solidFill>
              </a:rPr>
              <a:t>, o </a:t>
            </a:r>
            <a:r>
              <a:rPr lang="en-US" dirty="0" err="1">
                <a:solidFill>
                  <a:schemeClr val="dk1"/>
                </a:solidFill>
              </a:rPr>
              <a:t>preenchimento</a:t>
            </a:r>
            <a:r>
              <a:rPr lang="en-US" dirty="0">
                <a:solidFill>
                  <a:schemeClr val="dk1"/>
                </a:solidFill>
              </a:rPr>
              <a:t> de um </a:t>
            </a:r>
            <a:r>
              <a:rPr lang="en-US" dirty="0" err="1">
                <a:solidFill>
                  <a:schemeClr val="dk1"/>
                </a:solidFill>
              </a:rPr>
              <a:t>formulário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qualquer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outra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ação</a:t>
            </a:r>
            <a:r>
              <a:rPr lang="en-US" dirty="0">
                <a:solidFill>
                  <a:schemeClr val="dk1"/>
                </a:solidFill>
              </a:rPr>
              <a:t> que </a:t>
            </a:r>
            <a:r>
              <a:rPr lang="en-US" dirty="0" err="1">
                <a:solidFill>
                  <a:schemeClr val="dk1"/>
                </a:solidFill>
              </a:rPr>
              <a:t>represente</a:t>
            </a:r>
            <a:r>
              <a:rPr lang="en-US" dirty="0">
                <a:solidFill>
                  <a:schemeClr val="dk1"/>
                </a:solidFill>
              </a:rPr>
              <a:t> um </a:t>
            </a:r>
            <a:r>
              <a:rPr lang="en-US" dirty="0" err="1">
                <a:solidFill>
                  <a:schemeClr val="dk1"/>
                </a:solidFill>
              </a:rPr>
              <a:t>resultado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positivo</a:t>
            </a:r>
            <a:r>
              <a:rPr lang="en-US" dirty="0">
                <a:solidFill>
                  <a:schemeClr val="dk1"/>
                </a:solidFill>
              </a:rPr>
              <a:t> para a </a:t>
            </a:r>
            <a:r>
              <a:rPr lang="en-US" dirty="0" err="1">
                <a:solidFill>
                  <a:schemeClr val="dk1"/>
                </a:solidFill>
              </a:rPr>
              <a:t>empresa</a:t>
            </a:r>
            <a:r>
              <a:rPr lang="en-US" dirty="0">
                <a:solidFill>
                  <a:schemeClr val="dk1"/>
                </a:solidFill>
              </a:rPr>
              <a:t>.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conversão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ajudam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avaliar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eficácia</a:t>
            </a:r>
            <a:r>
              <a:rPr lang="en-US" dirty="0">
                <a:solidFill>
                  <a:schemeClr val="dk1"/>
                </a:solidFill>
              </a:rPr>
              <a:t> dos </a:t>
            </a:r>
            <a:r>
              <a:rPr lang="en-US" dirty="0" err="1">
                <a:solidFill>
                  <a:schemeClr val="dk1"/>
                </a:solidFill>
              </a:rPr>
              <a:t>funis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vendas</a:t>
            </a:r>
            <a:r>
              <a:rPr lang="en-US" dirty="0">
                <a:solidFill>
                  <a:schemeClr val="dk1"/>
                </a:solidFill>
              </a:rPr>
              <a:t>, das </a:t>
            </a:r>
            <a:r>
              <a:rPr lang="en-US" dirty="0" err="1">
                <a:solidFill>
                  <a:schemeClr val="dk1"/>
                </a:solidFill>
              </a:rPr>
              <a:t>campanhas</a:t>
            </a:r>
            <a:r>
              <a:rPr lang="en-US" dirty="0">
                <a:solidFill>
                  <a:schemeClr val="dk1"/>
                </a:solidFill>
              </a:rPr>
              <a:t> de marketing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dos </a:t>
            </a:r>
            <a:r>
              <a:rPr lang="en-US" dirty="0" err="1">
                <a:solidFill>
                  <a:schemeClr val="dk1"/>
                </a:solidFill>
              </a:rPr>
              <a:t>esforços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otimização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sítio</a:t>
            </a:r>
            <a:r>
              <a:rPr lang="en-US" dirty="0">
                <a:solidFill>
                  <a:schemeClr val="dk1"/>
                </a:solidFill>
              </a:rPr>
              <a:t> Web.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b="1" dirty="0" err="1">
                <a:solidFill>
                  <a:schemeClr val="dk1"/>
                </a:solidFill>
              </a:rPr>
              <a:t>Páginas</a:t>
            </a:r>
            <a:r>
              <a:rPr lang="en-US" b="1" dirty="0">
                <a:solidFill>
                  <a:schemeClr val="dk1"/>
                </a:solidFill>
              </a:rPr>
              <a:t>: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páginas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referem</a:t>
            </a:r>
            <a:r>
              <a:rPr lang="en-US" dirty="0">
                <a:solidFill>
                  <a:schemeClr val="dk1"/>
                </a:solidFill>
              </a:rPr>
              <a:t>-se a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relacionadas</a:t>
            </a:r>
            <a:r>
              <a:rPr lang="en-US" dirty="0">
                <a:solidFill>
                  <a:schemeClr val="dk1"/>
                </a:solidFill>
              </a:rPr>
              <a:t> com o </a:t>
            </a:r>
            <a:r>
              <a:rPr lang="en-US" dirty="0" err="1">
                <a:solidFill>
                  <a:schemeClr val="dk1"/>
                </a:solidFill>
              </a:rPr>
              <a:t>desempenho</a:t>
            </a:r>
            <a:r>
              <a:rPr lang="en-US" dirty="0">
                <a:solidFill>
                  <a:schemeClr val="dk1"/>
                </a:solidFill>
              </a:rPr>
              <a:t> e o </a:t>
            </a:r>
            <a:r>
              <a:rPr lang="en-US" dirty="0" err="1">
                <a:solidFill>
                  <a:schemeClr val="dk1"/>
                </a:solidFill>
              </a:rPr>
              <a:t>envolvimento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páginas</a:t>
            </a:r>
            <a:r>
              <a:rPr lang="en-US" dirty="0">
                <a:solidFill>
                  <a:schemeClr val="dk1"/>
                </a:solidFill>
              </a:rPr>
              <a:t> Web </a:t>
            </a:r>
            <a:r>
              <a:rPr lang="en-US" dirty="0" err="1">
                <a:solidFill>
                  <a:schemeClr val="dk1"/>
                </a:solidFill>
              </a:rPr>
              <a:t>específicas</a:t>
            </a:r>
            <a:r>
              <a:rPr lang="en-US" dirty="0">
                <a:solidFill>
                  <a:schemeClr val="dk1"/>
                </a:solidFill>
              </a:rPr>
              <a:t> num </a:t>
            </a:r>
            <a:r>
              <a:rPr lang="en-US" dirty="0" err="1">
                <a:solidFill>
                  <a:schemeClr val="dk1"/>
                </a:solidFill>
              </a:rPr>
              <a:t>sítio</a:t>
            </a:r>
            <a:r>
              <a:rPr lang="en-US" dirty="0">
                <a:solidFill>
                  <a:schemeClr val="dk1"/>
                </a:solidFill>
              </a:rPr>
              <a:t> Web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aplicação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Estas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podem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incluir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visualizações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páginas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visualizações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páginas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únicas</a:t>
            </a:r>
            <a:r>
              <a:rPr lang="en-US" dirty="0">
                <a:solidFill>
                  <a:schemeClr val="dk1"/>
                </a:solidFill>
              </a:rPr>
              <a:t>, tempo </a:t>
            </a:r>
            <a:r>
              <a:rPr lang="en-US" dirty="0" err="1">
                <a:solidFill>
                  <a:schemeClr val="dk1"/>
                </a:solidFill>
              </a:rPr>
              <a:t>passado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numa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página</a:t>
            </a:r>
            <a:r>
              <a:rPr lang="en-US" dirty="0">
                <a:solidFill>
                  <a:schemeClr val="dk1"/>
                </a:solidFill>
              </a:rPr>
              <a:t>, taxa de </a:t>
            </a:r>
            <a:r>
              <a:rPr lang="en-US" dirty="0" err="1">
                <a:solidFill>
                  <a:schemeClr val="dk1"/>
                </a:solidFill>
              </a:rPr>
              <a:t>rejeição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taxa de </a:t>
            </a:r>
            <a:r>
              <a:rPr lang="en-US" dirty="0" err="1">
                <a:solidFill>
                  <a:schemeClr val="dk1"/>
                </a:solidFill>
              </a:rPr>
              <a:t>saída</a:t>
            </a:r>
            <a:r>
              <a:rPr lang="en-US" dirty="0">
                <a:solidFill>
                  <a:schemeClr val="dk1"/>
                </a:solidFill>
              </a:rPr>
              <a:t>.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das </a:t>
            </a:r>
            <a:r>
              <a:rPr lang="en-US" dirty="0" err="1">
                <a:solidFill>
                  <a:schemeClr val="dk1"/>
                </a:solidFill>
              </a:rPr>
              <a:t>páginas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ajudam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analisar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envolvimento</a:t>
            </a:r>
            <a:r>
              <a:rPr lang="en-US" dirty="0">
                <a:solidFill>
                  <a:schemeClr val="dk1"/>
                </a:solidFill>
              </a:rPr>
              <a:t> dos </a:t>
            </a:r>
            <a:r>
              <a:rPr lang="en-US" dirty="0" err="1">
                <a:solidFill>
                  <a:schemeClr val="dk1"/>
                </a:solidFill>
              </a:rPr>
              <a:t>utilizadores</a:t>
            </a:r>
            <a:r>
              <a:rPr lang="en-US" dirty="0">
                <a:solidFill>
                  <a:schemeClr val="dk1"/>
                </a:solidFill>
              </a:rPr>
              <a:t>, a </a:t>
            </a:r>
            <a:r>
              <a:rPr lang="en-US" dirty="0" err="1">
                <a:solidFill>
                  <a:schemeClr val="dk1"/>
                </a:solidFill>
              </a:rPr>
              <a:t>identificar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conteúdos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populares</a:t>
            </a:r>
            <a:r>
              <a:rPr lang="en-US" dirty="0">
                <a:solidFill>
                  <a:schemeClr val="dk1"/>
                </a:solidFill>
              </a:rPr>
              <a:t> e a </a:t>
            </a:r>
            <a:r>
              <a:rPr lang="en-US" dirty="0" err="1">
                <a:solidFill>
                  <a:schemeClr val="dk1"/>
                </a:solidFill>
              </a:rPr>
              <a:t>avaliar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desempenho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páginas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individuais</a:t>
            </a:r>
            <a:r>
              <a:rPr lang="en-US" dirty="0">
                <a:solidFill>
                  <a:schemeClr val="dk1"/>
                </a:solidFill>
              </a:rPr>
              <a:t> para </a:t>
            </a:r>
            <a:r>
              <a:rPr lang="en-US" dirty="0" err="1">
                <a:solidFill>
                  <a:schemeClr val="dk1"/>
                </a:solidFill>
              </a:rPr>
              <a:t>atingir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objetivos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pretendidos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b="1" dirty="0" err="1">
                <a:solidFill>
                  <a:schemeClr val="dk1"/>
                </a:solidFill>
              </a:rPr>
              <a:t>Páginas</a:t>
            </a:r>
            <a:r>
              <a:rPr lang="en-US" b="1" dirty="0">
                <a:solidFill>
                  <a:schemeClr val="dk1"/>
                </a:solidFill>
              </a:rPr>
              <a:t> de </a:t>
            </a:r>
            <a:r>
              <a:rPr lang="en-US" b="1" dirty="0" err="1">
                <a:solidFill>
                  <a:schemeClr val="dk1"/>
                </a:solidFill>
              </a:rPr>
              <a:t>destino</a:t>
            </a:r>
            <a:r>
              <a:rPr lang="en-US" b="1" dirty="0">
                <a:solidFill>
                  <a:schemeClr val="dk1"/>
                </a:solidFill>
              </a:rPr>
              <a:t>: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páginas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destino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páginas</a:t>
            </a:r>
            <a:r>
              <a:rPr lang="en-US" dirty="0">
                <a:solidFill>
                  <a:schemeClr val="dk1"/>
                </a:solidFill>
              </a:rPr>
              <a:t> Web </a:t>
            </a:r>
            <a:r>
              <a:rPr lang="en-US" dirty="0" err="1">
                <a:solidFill>
                  <a:schemeClr val="dk1"/>
                </a:solidFill>
              </a:rPr>
              <a:t>específicas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concebidas</a:t>
            </a:r>
            <a:r>
              <a:rPr lang="en-US" dirty="0">
                <a:solidFill>
                  <a:schemeClr val="dk1"/>
                </a:solidFill>
              </a:rPr>
              <a:t> com o </a:t>
            </a:r>
            <a:r>
              <a:rPr lang="en-US" dirty="0" err="1">
                <a:solidFill>
                  <a:schemeClr val="dk1"/>
                </a:solidFill>
              </a:rPr>
              <a:t>objetivo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captar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atenção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visitante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incentivar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uma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ação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conversão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específica</a:t>
            </a:r>
            <a:r>
              <a:rPr lang="en-US" dirty="0">
                <a:solidFill>
                  <a:schemeClr val="dk1"/>
                </a:solidFill>
              </a:rPr>
              <a:t>.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das </a:t>
            </a:r>
            <a:r>
              <a:rPr lang="en-US" dirty="0" err="1">
                <a:solidFill>
                  <a:schemeClr val="dk1"/>
                </a:solidFill>
              </a:rPr>
              <a:t>páginas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destino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medem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normalmente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eficácia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destas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páginas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termos</a:t>
            </a:r>
            <a:r>
              <a:rPr lang="en-US" dirty="0">
                <a:solidFill>
                  <a:schemeClr val="dk1"/>
                </a:solidFill>
              </a:rPr>
              <a:t> de taxa de </a:t>
            </a:r>
            <a:r>
              <a:rPr lang="en-US" dirty="0" err="1">
                <a:solidFill>
                  <a:schemeClr val="dk1"/>
                </a:solidFill>
              </a:rPr>
              <a:t>conversão</a:t>
            </a:r>
            <a:r>
              <a:rPr lang="en-US" dirty="0">
                <a:solidFill>
                  <a:schemeClr val="dk1"/>
                </a:solidFill>
              </a:rPr>
              <a:t>, taxa de </a:t>
            </a:r>
            <a:r>
              <a:rPr lang="en-US" dirty="0" err="1">
                <a:solidFill>
                  <a:schemeClr val="dk1"/>
                </a:solidFill>
              </a:rPr>
              <a:t>rejeição</a:t>
            </a:r>
            <a:r>
              <a:rPr lang="en-US" dirty="0">
                <a:solidFill>
                  <a:schemeClr val="dk1"/>
                </a:solidFill>
              </a:rPr>
              <a:t>, taxa de cliques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envolvimento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Ajudam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avaliar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sucesso</a:t>
            </a:r>
            <a:r>
              <a:rPr lang="en-US" dirty="0">
                <a:solidFill>
                  <a:schemeClr val="dk1"/>
                </a:solidFill>
              </a:rPr>
              <a:t> das </a:t>
            </a:r>
            <a:r>
              <a:rPr lang="en-US" dirty="0" err="1">
                <a:solidFill>
                  <a:schemeClr val="dk1"/>
                </a:solidFill>
              </a:rPr>
              <a:t>campanhas</a:t>
            </a:r>
            <a:r>
              <a:rPr lang="en-US" dirty="0">
                <a:solidFill>
                  <a:schemeClr val="dk1"/>
                </a:solidFill>
              </a:rPr>
              <a:t> de marketing, a </a:t>
            </a:r>
            <a:r>
              <a:rPr lang="en-US" dirty="0" err="1">
                <a:solidFill>
                  <a:schemeClr val="dk1"/>
                </a:solidFill>
              </a:rPr>
              <a:t>otimizar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conceção</a:t>
            </a:r>
            <a:r>
              <a:rPr lang="en-US" dirty="0">
                <a:solidFill>
                  <a:schemeClr val="dk1"/>
                </a:solidFill>
              </a:rPr>
              <a:t> das </a:t>
            </a:r>
            <a:r>
              <a:rPr lang="en-US" dirty="0" err="1">
                <a:solidFill>
                  <a:schemeClr val="dk1"/>
                </a:solidFill>
              </a:rPr>
              <a:t>páginas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destino</a:t>
            </a:r>
            <a:r>
              <a:rPr lang="en-US" dirty="0">
                <a:solidFill>
                  <a:schemeClr val="dk1"/>
                </a:solidFill>
              </a:rPr>
              <a:t> e a </a:t>
            </a:r>
            <a:r>
              <a:rPr lang="en-US" dirty="0" err="1">
                <a:solidFill>
                  <a:schemeClr val="dk1"/>
                </a:solidFill>
              </a:rPr>
              <a:t>melhorar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taxas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conversão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b="1" dirty="0" err="1">
                <a:solidFill>
                  <a:schemeClr val="dk1"/>
                </a:solidFill>
              </a:rPr>
              <a:t>Retenção</a:t>
            </a:r>
            <a:r>
              <a:rPr lang="en-US" b="1" dirty="0">
                <a:solidFill>
                  <a:schemeClr val="dk1"/>
                </a:solidFill>
              </a:rPr>
              <a:t>: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retenção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medem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capacidade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uma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empresa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produto</a:t>
            </a:r>
            <a:r>
              <a:rPr lang="en-US" dirty="0">
                <a:solidFill>
                  <a:schemeClr val="dk1"/>
                </a:solidFill>
              </a:rPr>
              <a:t> para </a:t>
            </a:r>
            <a:r>
              <a:rPr lang="en-US" dirty="0" err="1">
                <a:solidFill>
                  <a:schemeClr val="dk1"/>
                </a:solidFill>
              </a:rPr>
              <a:t>reter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seus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clientes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durante</a:t>
            </a:r>
            <a:r>
              <a:rPr lang="en-US" dirty="0">
                <a:solidFill>
                  <a:schemeClr val="dk1"/>
                </a:solidFill>
              </a:rPr>
              <a:t> um </a:t>
            </a:r>
            <a:r>
              <a:rPr lang="en-US" dirty="0" err="1">
                <a:solidFill>
                  <a:schemeClr val="dk1"/>
                </a:solidFill>
              </a:rPr>
              <a:t>período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específico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Estas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incluem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normalmente</a:t>
            </a:r>
            <a:r>
              <a:rPr lang="en-US" dirty="0">
                <a:solidFill>
                  <a:schemeClr val="dk1"/>
                </a:solidFill>
              </a:rPr>
              <a:t> a taxa de </a:t>
            </a:r>
            <a:r>
              <a:rPr lang="en-US" dirty="0" err="1">
                <a:solidFill>
                  <a:schemeClr val="dk1"/>
                </a:solidFill>
              </a:rPr>
              <a:t>rotatividade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clientes</a:t>
            </a:r>
            <a:r>
              <a:rPr lang="en-US" dirty="0">
                <a:solidFill>
                  <a:schemeClr val="dk1"/>
                </a:solidFill>
              </a:rPr>
              <a:t> (a taxa a que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clientes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deixam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utilizar</a:t>
            </a:r>
            <a:r>
              <a:rPr lang="en-US" dirty="0">
                <a:solidFill>
                  <a:schemeClr val="dk1"/>
                </a:solidFill>
              </a:rPr>
              <a:t> um </a:t>
            </a:r>
            <a:r>
              <a:rPr lang="en-US" dirty="0" err="1">
                <a:solidFill>
                  <a:schemeClr val="dk1"/>
                </a:solidFill>
              </a:rPr>
              <a:t>produto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serviço</a:t>
            </a:r>
            <a:r>
              <a:rPr lang="en-US" dirty="0">
                <a:solidFill>
                  <a:schemeClr val="dk1"/>
                </a:solidFill>
              </a:rPr>
              <a:t>), o valor do tempo de </a:t>
            </a:r>
            <a:r>
              <a:rPr lang="en-US" dirty="0" err="1">
                <a:solidFill>
                  <a:schemeClr val="dk1"/>
                </a:solidFill>
              </a:rPr>
              <a:t>vida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cliente</a:t>
            </a:r>
            <a:r>
              <a:rPr lang="en-US" dirty="0">
                <a:solidFill>
                  <a:schemeClr val="dk1"/>
                </a:solidFill>
              </a:rPr>
              <a:t> (o valor total que um </a:t>
            </a:r>
            <a:r>
              <a:rPr lang="en-US" dirty="0" err="1">
                <a:solidFill>
                  <a:schemeClr val="dk1"/>
                </a:solidFill>
              </a:rPr>
              <a:t>cliente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traz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uma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empresa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durante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seu</a:t>
            </a:r>
            <a:r>
              <a:rPr lang="en-US" dirty="0">
                <a:solidFill>
                  <a:schemeClr val="dk1"/>
                </a:solidFill>
              </a:rPr>
              <a:t> tempo de </a:t>
            </a:r>
            <a:r>
              <a:rPr lang="en-US" dirty="0" err="1">
                <a:solidFill>
                  <a:schemeClr val="dk1"/>
                </a:solidFill>
              </a:rPr>
              <a:t>vida</a:t>
            </a:r>
            <a:r>
              <a:rPr lang="en-US" dirty="0">
                <a:solidFill>
                  <a:schemeClr val="dk1"/>
                </a:solidFill>
              </a:rPr>
              <a:t>)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a taxa de </a:t>
            </a:r>
            <a:r>
              <a:rPr lang="en-US" dirty="0" err="1">
                <a:solidFill>
                  <a:schemeClr val="dk1"/>
                </a:solidFill>
              </a:rPr>
              <a:t>repetição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compra</a:t>
            </a:r>
            <a:r>
              <a:rPr lang="en-US" dirty="0">
                <a:solidFill>
                  <a:schemeClr val="dk1"/>
                </a:solidFill>
              </a:rPr>
              <a:t>.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retenção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cruciais</a:t>
            </a:r>
            <a:r>
              <a:rPr lang="en-US" dirty="0">
                <a:solidFill>
                  <a:schemeClr val="dk1"/>
                </a:solidFill>
              </a:rPr>
              <a:t> para </a:t>
            </a:r>
            <a:r>
              <a:rPr lang="en-US" dirty="0" err="1">
                <a:solidFill>
                  <a:schemeClr val="dk1"/>
                </a:solidFill>
              </a:rPr>
              <a:t>avaliar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fidelidade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cliente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avaliar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eficácia</a:t>
            </a:r>
            <a:r>
              <a:rPr lang="en-US" dirty="0">
                <a:solidFill>
                  <a:schemeClr val="dk1"/>
                </a:solidFill>
              </a:rPr>
              <a:t> das </a:t>
            </a:r>
            <a:r>
              <a:rPr lang="en-US" dirty="0" err="1">
                <a:solidFill>
                  <a:schemeClr val="dk1"/>
                </a:solidFill>
              </a:rPr>
              <a:t>estratégias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retenção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clientes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identificar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oportunidades</a:t>
            </a:r>
            <a:r>
              <a:rPr lang="en-US" dirty="0">
                <a:solidFill>
                  <a:schemeClr val="dk1"/>
                </a:solidFill>
              </a:rPr>
              <a:t> para </a:t>
            </a:r>
            <a:r>
              <a:rPr lang="en-US" dirty="0" err="1">
                <a:solidFill>
                  <a:schemeClr val="dk1"/>
                </a:solidFill>
              </a:rPr>
              <a:t>aumentar</a:t>
            </a:r>
            <a:r>
              <a:rPr lang="en-US" dirty="0">
                <a:solidFill>
                  <a:schemeClr val="dk1"/>
                </a:solidFill>
              </a:rPr>
              <a:t> o valor do tempo de </a:t>
            </a:r>
            <a:r>
              <a:rPr lang="en-US" dirty="0" err="1">
                <a:solidFill>
                  <a:schemeClr val="dk1"/>
                </a:solidFill>
              </a:rPr>
              <a:t>vida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cliente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b="1" dirty="0">
                <a:solidFill>
                  <a:schemeClr val="dk1"/>
                </a:solidFill>
              </a:rPr>
              <a:t>Valor do </a:t>
            </a:r>
            <a:r>
              <a:rPr lang="en-US" b="1" dirty="0" err="1">
                <a:solidFill>
                  <a:schemeClr val="dk1"/>
                </a:solidFill>
              </a:rPr>
              <a:t>cliente</a:t>
            </a:r>
            <a:r>
              <a:rPr lang="en-US" b="1" dirty="0">
                <a:solidFill>
                  <a:schemeClr val="dk1"/>
                </a:solidFill>
              </a:rPr>
              <a:t>: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de valor do </a:t>
            </a:r>
            <a:r>
              <a:rPr lang="en-US" dirty="0" err="1">
                <a:solidFill>
                  <a:schemeClr val="dk1"/>
                </a:solidFill>
              </a:rPr>
              <a:t>cliente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quantificam</a:t>
            </a:r>
            <a:r>
              <a:rPr lang="en-US" dirty="0">
                <a:solidFill>
                  <a:schemeClr val="dk1"/>
                </a:solidFill>
              </a:rPr>
              <a:t> o valor </a:t>
            </a:r>
            <a:r>
              <a:rPr lang="en-US" dirty="0" err="1">
                <a:solidFill>
                  <a:schemeClr val="dk1"/>
                </a:solidFill>
              </a:rPr>
              <a:t>económico</a:t>
            </a:r>
            <a:r>
              <a:rPr lang="en-US" dirty="0">
                <a:solidFill>
                  <a:schemeClr val="dk1"/>
                </a:solidFill>
              </a:rPr>
              <a:t> que um </a:t>
            </a:r>
            <a:r>
              <a:rPr lang="en-US" dirty="0" err="1">
                <a:solidFill>
                  <a:schemeClr val="dk1"/>
                </a:solidFill>
              </a:rPr>
              <a:t>cliente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traz</a:t>
            </a:r>
            <a:r>
              <a:rPr lang="en-US" dirty="0">
                <a:solidFill>
                  <a:schemeClr val="dk1"/>
                </a:solidFill>
              </a:rPr>
              <a:t> para </a:t>
            </a:r>
            <a:r>
              <a:rPr lang="en-US" dirty="0" err="1">
                <a:solidFill>
                  <a:schemeClr val="dk1"/>
                </a:solidFill>
              </a:rPr>
              <a:t>uma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empresa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longo</a:t>
            </a:r>
            <a:r>
              <a:rPr lang="en-US" dirty="0">
                <a:solidFill>
                  <a:schemeClr val="dk1"/>
                </a:solidFill>
              </a:rPr>
              <a:t> da </a:t>
            </a:r>
            <a:r>
              <a:rPr lang="en-US" dirty="0" err="1">
                <a:solidFill>
                  <a:schemeClr val="dk1"/>
                </a:solidFill>
              </a:rPr>
              <a:t>sua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relação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Estas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podem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incluir</a:t>
            </a:r>
            <a:r>
              <a:rPr lang="en-US" dirty="0">
                <a:solidFill>
                  <a:schemeClr val="dk1"/>
                </a:solidFill>
              </a:rPr>
              <a:t> o valor </a:t>
            </a:r>
            <a:r>
              <a:rPr lang="en-US" dirty="0" err="1">
                <a:solidFill>
                  <a:schemeClr val="dk1"/>
                </a:solidFill>
              </a:rPr>
              <a:t>médio</a:t>
            </a:r>
            <a:r>
              <a:rPr lang="en-US" dirty="0">
                <a:solidFill>
                  <a:schemeClr val="dk1"/>
                </a:solidFill>
              </a:rPr>
              <a:t> da </a:t>
            </a:r>
            <a:r>
              <a:rPr lang="en-US" dirty="0" err="1">
                <a:solidFill>
                  <a:schemeClr val="dk1"/>
                </a:solidFill>
              </a:rPr>
              <a:t>encomenda</a:t>
            </a:r>
            <a:r>
              <a:rPr lang="en-US" dirty="0">
                <a:solidFill>
                  <a:schemeClr val="dk1"/>
                </a:solidFill>
              </a:rPr>
              <a:t>, o valor do tempo de </a:t>
            </a:r>
            <a:r>
              <a:rPr lang="en-US" dirty="0" err="1">
                <a:solidFill>
                  <a:schemeClr val="dk1"/>
                </a:solidFill>
              </a:rPr>
              <a:t>vida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cliente</a:t>
            </a:r>
            <a:r>
              <a:rPr lang="en-US" dirty="0">
                <a:solidFill>
                  <a:schemeClr val="dk1"/>
                </a:solidFill>
              </a:rPr>
              <a:t> (</a:t>
            </a:r>
            <a:r>
              <a:rPr lang="en-US" dirty="0" err="1">
                <a:solidFill>
                  <a:schemeClr val="dk1"/>
                </a:solidFill>
              </a:rPr>
              <a:t>mencionado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anteriormente</a:t>
            </a:r>
            <a:r>
              <a:rPr lang="en-US" dirty="0">
                <a:solidFill>
                  <a:schemeClr val="dk1"/>
                </a:solidFill>
              </a:rPr>
              <a:t>), a </a:t>
            </a:r>
            <a:r>
              <a:rPr lang="en-US" dirty="0" err="1">
                <a:solidFill>
                  <a:schemeClr val="dk1"/>
                </a:solidFill>
              </a:rPr>
              <a:t>rendibilidade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cliente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ou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custo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aquisição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cliente</a:t>
            </a:r>
            <a:r>
              <a:rPr lang="en-US" dirty="0">
                <a:solidFill>
                  <a:schemeClr val="dk1"/>
                </a:solidFill>
              </a:rPr>
              <a:t>. As </a:t>
            </a:r>
            <a:r>
              <a:rPr lang="en-US" dirty="0" err="1">
                <a:solidFill>
                  <a:schemeClr val="dk1"/>
                </a:solidFill>
              </a:rPr>
              <a:t>métricas</a:t>
            </a:r>
            <a:r>
              <a:rPr lang="en-US" dirty="0">
                <a:solidFill>
                  <a:schemeClr val="dk1"/>
                </a:solidFill>
              </a:rPr>
              <a:t> de valor do </a:t>
            </a:r>
            <a:r>
              <a:rPr lang="en-US" dirty="0" err="1">
                <a:solidFill>
                  <a:schemeClr val="dk1"/>
                </a:solidFill>
              </a:rPr>
              <a:t>cliente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ajudam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empresas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compreender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impacto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financeiro</a:t>
            </a:r>
            <a:r>
              <a:rPr lang="en-US" dirty="0">
                <a:solidFill>
                  <a:schemeClr val="dk1"/>
                </a:solidFill>
              </a:rPr>
              <a:t> das </a:t>
            </a:r>
            <a:r>
              <a:rPr lang="en-US" dirty="0" err="1">
                <a:solidFill>
                  <a:schemeClr val="dk1"/>
                </a:solidFill>
              </a:rPr>
              <a:t>suas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relações</a:t>
            </a:r>
            <a:r>
              <a:rPr lang="en-US" dirty="0">
                <a:solidFill>
                  <a:schemeClr val="dk1"/>
                </a:solidFill>
              </a:rPr>
              <a:t> com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clientes</a:t>
            </a:r>
            <a:r>
              <a:rPr lang="en-US" dirty="0">
                <a:solidFill>
                  <a:schemeClr val="dk1"/>
                </a:solidFill>
              </a:rPr>
              <a:t>, a </a:t>
            </a:r>
            <a:r>
              <a:rPr lang="en-US" dirty="0" err="1">
                <a:solidFill>
                  <a:schemeClr val="dk1"/>
                </a:solidFill>
              </a:rPr>
              <a:t>identificar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clientes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elevado</a:t>
            </a:r>
            <a:r>
              <a:rPr lang="en-US" dirty="0">
                <a:solidFill>
                  <a:schemeClr val="dk1"/>
                </a:solidFill>
              </a:rPr>
              <a:t> valor e a </a:t>
            </a:r>
            <a:r>
              <a:rPr lang="en-US" dirty="0" err="1">
                <a:solidFill>
                  <a:schemeClr val="dk1"/>
                </a:solidFill>
              </a:rPr>
              <a:t>informar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estratégias</a:t>
            </a:r>
            <a:r>
              <a:rPr lang="en-US" dirty="0">
                <a:solidFill>
                  <a:schemeClr val="dk1"/>
                </a:solidFill>
              </a:rPr>
              <a:t> de marketing e </a:t>
            </a:r>
            <a:r>
              <a:rPr lang="en-US" dirty="0" err="1">
                <a:solidFill>
                  <a:schemeClr val="dk1"/>
                </a:solidFill>
              </a:rPr>
              <a:t>vendas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6" name="Google Shape;456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5" name="Google Shape;465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0" name="Google Shape;470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8" name="Google Shape;478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5" name="Google Shape;485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91" name="Google Shape;491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5" name="Google Shape;485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519198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7565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45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" name="Google Shape;10;p45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" name="Google Shape;11;p45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45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4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4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4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4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4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p46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46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6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2" name="Google Shape;22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23;p4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 type="obj">
  <p:cSld name="OBJEC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Google Shape;25;p47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26;p47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27;p4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7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9" name="Google Shape;29;p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47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8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8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48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" name="Google Shape;35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4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Google Shape;37;p4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38;p48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Google Shape;39;p48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0" name="Google Shape;40;p48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1" name="Google Shape;41;p4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49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" name="Google Shape;44;p49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49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Google Shape;47;p50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5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51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52" name="Google Shape;52;p51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51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" name="Google Shape;54;p51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5" name="Google Shape;55;p5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51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52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52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60" name="Google Shape;60;p52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52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" name="Google Shape;62;p52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3" name="Google Shape;63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5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5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52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5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52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53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53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2" name="Google Shape;72;p53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53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" name="Google Shape;74;p53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5" name="Google Shape;75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5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5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53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5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53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54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54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4" name="Google Shape;84;p54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54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" name="Google Shape;86;p54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7" name="Google Shape;87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5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5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5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5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54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55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5" name="Google Shape;95;p55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96" name="Google Shape;96;p55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7" name="Google Shape;97;p55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8" name="Google Shape;98;p5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5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" name="Google Shape;101;p56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2" name="Google Shape;102;p56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3" name="Google Shape;103;p56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4" name="Google Shape;104;p56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56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5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>
  <p:cSld name="Title and Content 1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57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5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57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1" name="Google Shape;111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5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5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58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58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7" name="Google Shape;117;p58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8" name="Google Shape;118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5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9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22" name="Google Shape;122;p59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59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4" name="Google Shape;124;p5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5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60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6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6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60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60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4" name="Google Shape;134;p6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60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tsikkodia" type="title">
  <p:cSld name="TITLE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1"/>
          <p:cNvSpPr txBox="1">
            <a:spLocks noGrp="1"/>
          </p:cNvSpPr>
          <p:nvPr>
            <p:ph type="ctrTitle"/>
          </p:nvPr>
        </p:nvSpPr>
        <p:spPr>
          <a:xfrm>
            <a:off x="1143000" y="781050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Roboto"/>
              <a:buNone/>
              <a:defRPr sz="45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61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yhjä" type="blank">
  <p:cSld name="BLANK"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or visualization">
  <p:cSld name="Chart or visualization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63"/>
          <p:cNvSpPr txBox="1">
            <a:spLocks noGrp="1"/>
          </p:cNvSpPr>
          <p:nvPr>
            <p:ph type="title"/>
          </p:nvPr>
        </p:nvSpPr>
        <p:spPr>
          <a:xfrm>
            <a:off x="629841" y="1480874"/>
            <a:ext cx="1774244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Roboto"/>
              <a:buNone/>
              <a:defRPr sz="24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63"/>
          <p:cNvSpPr txBox="1">
            <a:spLocks noGrp="1"/>
          </p:cNvSpPr>
          <p:nvPr>
            <p:ph type="body" idx="1"/>
          </p:nvPr>
        </p:nvSpPr>
        <p:spPr>
          <a:xfrm>
            <a:off x="629841" y="2771775"/>
            <a:ext cx="1774244" cy="1629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048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Roboto"/>
              <a:buAutoNum type="arabicPeriod"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143" name="Google Shape;143;p63"/>
          <p:cNvSpPr>
            <a:spLocks noGrp="1"/>
          </p:cNvSpPr>
          <p:nvPr>
            <p:ph type="chart" idx="2"/>
          </p:nvPr>
        </p:nvSpPr>
        <p:spPr>
          <a:xfrm>
            <a:off x="3800476" y="228600"/>
            <a:ext cx="5079206" cy="42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▪"/>
              <a:defRPr sz="21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▪"/>
              <a:defRPr sz="15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Noto Sans Symbols"/>
              <a:buChar char="▪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Noto Sans Symbols"/>
              <a:buChar char="▪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R="0" lvl="6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R="0" lvl="7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R="0" lvl="8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Background" type="twoColTx">
  <p:cSld name="TITLE_AND_TWO_COLUMNS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6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er 2" type="secHead">
  <p:cSld name="SECTION_HEADER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6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ck Background">
  <p:cSld name="Black Background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44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"/>
          <p:cNvSpPr txBox="1">
            <a:spLocks noGrp="1"/>
          </p:cNvSpPr>
          <p:nvPr>
            <p:ph type="ctrTitle"/>
          </p:nvPr>
        </p:nvSpPr>
        <p:spPr>
          <a:xfrm>
            <a:off x="671926" y="1758366"/>
            <a:ext cx="5958908" cy="11411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Roboto"/>
              <a:buNone/>
            </a:pPr>
            <a:r>
              <a:rPr lang="en-US" sz="5200" dirty="0" err="1"/>
              <a:t>Métricas</a:t>
            </a:r>
            <a:endParaRPr sz="5200" dirty="0"/>
          </a:p>
        </p:txBody>
      </p:sp>
      <p:sp>
        <p:nvSpPr>
          <p:cNvPr id="2" name="Google Shape;158;p1">
            <a:extLst>
              <a:ext uri="{FF2B5EF4-FFF2-40B4-BE49-F238E27FC236}">
                <a16:creationId xmlns:a16="http://schemas.microsoft.com/office/drawing/2014/main" id="{5714A160-9F22-57D8-EBC7-81113866DCD5}"/>
              </a:ext>
            </a:extLst>
          </p:cNvPr>
          <p:cNvSpPr txBox="1">
            <a:spLocks/>
          </p:cNvSpPr>
          <p:nvPr/>
        </p:nvSpPr>
        <p:spPr>
          <a:xfrm>
            <a:off x="1143000" y="3501614"/>
            <a:ext cx="6858000" cy="78981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rgbClr val="16124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6124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rgbClr val="16124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rgbClr val="16124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rgbClr val="16124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800"/>
              <a:buFont typeface="Arial"/>
              <a:buNone/>
            </a:pPr>
            <a:r>
              <a:rPr lang="en-US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Análise e monitorização digital</a:t>
            </a:r>
            <a:endParaRPr lang="en-US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"/>
          <p:cNvSpPr/>
          <p:nvPr/>
        </p:nvSpPr>
        <p:spPr>
          <a:xfrm>
            <a:off x="7591425" y="139541"/>
            <a:ext cx="1407514" cy="57270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2"/>
          <p:cNvSpPr txBox="1"/>
          <p:nvPr/>
        </p:nvSpPr>
        <p:spPr>
          <a:xfrm>
            <a:off x="478339" y="1268016"/>
            <a:ext cx="8454900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2"/>
          <p:cNvSpPr txBox="1">
            <a:spLocks noGrp="1"/>
          </p:cNvSpPr>
          <p:nvPr>
            <p:ph type="title"/>
          </p:nvPr>
        </p:nvSpPr>
        <p:spPr>
          <a:xfrm>
            <a:off x="349035" y="425891"/>
            <a:ext cx="8515350" cy="552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r>
              <a:rPr lang="en-US" sz="2400" dirty="0"/>
              <a:t>"A </a:t>
            </a:r>
            <a:r>
              <a:rPr lang="en-US" sz="2400" dirty="0" err="1"/>
              <a:t>importância</a:t>
            </a:r>
            <a:r>
              <a:rPr lang="en-US" sz="2400" dirty="0"/>
              <a:t> de </a:t>
            </a:r>
            <a:r>
              <a:rPr lang="en-US" sz="2400" dirty="0" err="1"/>
              <a:t>escolher</a:t>
            </a:r>
            <a:r>
              <a:rPr lang="en-US" sz="2400" dirty="0"/>
              <a:t> </a:t>
            </a:r>
            <a:r>
              <a:rPr lang="en-US" sz="2400" dirty="0" err="1"/>
              <a:t>métricas</a:t>
            </a:r>
            <a:r>
              <a:rPr lang="en-US" sz="2400" dirty="0"/>
              <a:t> </a:t>
            </a:r>
            <a:r>
              <a:rPr lang="en-US" sz="2400" dirty="0" err="1"/>
              <a:t>adequadas</a:t>
            </a:r>
            <a:r>
              <a:rPr lang="en-US" sz="2400" dirty="0"/>
              <a:t>"</a:t>
            </a:r>
            <a:endParaRPr sz="2400" dirty="0"/>
          </a:p>
        </p:txBody>
      </p:sp>
      <p:sp>
        <p:nvSpPr>
          <p:cNvPr id="163" name="Google Shape;163;p2"/>
          <p:cNvSpPr txBox="1">
            <a:spLocks noGrp="1"/>
          </p:cNvSpPr>
          <p:nvPr>
            <p:ph type="body" idx="1"/>
          </p:nvPr>
        </p:nvSpPr>
        <p:spPr>
          <a:xfrm>
            <a:off x="628650" y="1057275"/>
            <a:ext cx="8037011" cy="2961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None/>
            </a:pPr>
            <a:r>
              <a:rPr lang="en-US" sz="2000" b="1" i="0" u="none" strike="noStrike" cap="none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Métricas (têm significados diferentes para as pessoas)</a:t>
            </a:r>
            <a:endParaRPr sz="2000" b="1">
              <a:solidFill>
                <a:srgbClr val="11AA81"/>
              </a:solidFill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en-US" sz="1800" b="0" i="0" u="none" strike="noStrike" cap="none">
                <a:latin typeface="Arial"/>
                <a:ea typeface="Arial"/>
                <a:cs typeface="Arial"/>
                <a:sym typeface="Arial"/>
              </a:rPr>
              <a:t>Km ou Milhas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en-US" sz="1800" b="0" i="0" u="none" strike="noStrike" cap="none">
                <a:latin typeface="Arial"/>
                <a:ea typeface="Arial"/>
                <a:cs typeface="Arial"/>
                <a:sym typeface="Arial"/>
              </a:rPr>
              <a:t>Kg ou Onças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en-US" sz="1800" b="0" i="0" u="none" strike="noStrike" cap="none">
                <a:latin typeface="Arial"/>
                <a:ea typeface="Arial"/>
                <a:cs typeface="Arial"/>
                <a:sym typeface="Arial"/>
              </a:rPr>
              <a:t>Cm ou Polegadas</a:t>
            </a:r>
            <a:br>
              <a:rPr lang="en-US" sz="1800" b="0" i="0" u="none" strike="noStrike" cap="none">
                <a:latin typeface="Arial"/>
                <a:ea typeface="Arial"/>
                <a:cs typeface="Arial"/>
                <a:sym typeface="Arial"/>
              </a:rPr>
            </a:br>
            <a:endParaRPr sz="1800"/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000"/>
              <a:buNone/>
            </a:pPr>
            <a:r>
              <a:rPr lang="en-US" sz="2000" b="1" i="0" u="none" strike="noStrike" cap="none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Maratona? Como é que deve ser medida?</a:t>
            </a:r>
            <a:endParaRPr sz="2000" b="1">
              <a:solidFill>
                <a:srgbClr val="11AA81"/>
              </a:solidFill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en-US" sz="1800" b="0" i="0" u="none" strike="noStrike" cap="none">
                <a:latin typeface="Arial"/>
                <a:ea typeface="Arial"/>
                <a:cs typeface="Arial"/>
                <a:sym typeface="Arial"/>
              </a:rPr>
              <a:t>Um profissional quer terminar a maratona em menos de 2 horas.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en-US" sz="1800" b="0" i="0" u="none" strike="noStrike" cap="none">
                <a:latin typeface="Arial"/>
                <a:ea typeface="Arial"/>
                <a:cs typeface="Arial"/>
                <a:sym typeface="Arial"/>
              </a:rPr>
              <a:t>Um amador quer correr e terminar os 42 km.</a:t>
            </a:r>
            <a:endParaRPr/>
          </a:p>
        </p:txBody>
      </p:sp>
      <p:pic>
        <p:nvPicPr>
          <p:cNvPr id="164" name="Google Shape;164;p2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59021" y="4436267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"/>
          <p:cNvSpPr txBox="1"/>
          <p:nvPr/>
        </p:nvSpPr>
        <p:spPr>
          <a:xfrm>
            <a:off x="344550" y="280499"/>
            <a:ext cx="84549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0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"A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importância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escolher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métricas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adequadas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"</a:t>
            </a:r>
            <a:endParaRPr sz="2400" b="0" i="0" u="none" strike="noStrike" cap="none" dirty="0">
              <a:solidFill>
                <a:srgbClr val="16124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3"/>
          <p:cNvSpPr txBox="1"/>
          <p:nvPr/>
        </p:nvSpPr>
        <p:spPr>
          <a:xfrm>
            <a:off x="344550" y="916506"/>
            <a:ext cx="8454900" cy="712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 escolha errada da métrica para os dois corredores provoca consequências indesejáveis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1" name="Google Shape;171;p3" descr="Run with solid fil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flipH="1">
            <a:off x="1910733" y="2002828"/>
            <a:ext cx="2167004" cy="2167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3" descr="Snail with solid fill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79033" y="1889879"/>
            <a:ext cx="2598092" cy="25980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4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4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r>
              <a:rPr lang="en-US" sz="2700" dirty="0" err="1"/>
              <a:t>objetivos</a:t>
            </a:r>
            <a:r>
              <a:rPr lang="en-US" sz="2700" dirty="0"/>
              <a:t> de </a:t>
            </a:r>
            <a:r>
              <a:rPr lang="en-US" sz="2700" dirty="0" err="1"/>
              <a:t>aprendizagem</a:t>
            </a:r>
            <a:br>
              <a:rPr lang="en-US" dirty="0"/>
            </a:br>
            <a:endParaRPr dirty="0"/>
          </a:p>
        </p:txBody>
      </p:sp>
      <p:sp>
        <p:nvSpPr>
          <p:cNvPr id="180" name="Google Shape;180;p4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975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●"/>
            </a:pPr>
            <a:r>
              <a:rPr lang="en-US" sz="2000" b="0" i="0" u="none" strike="noStrike" cap="none">
                <a:solidFill>
                  <a:schemeClr val="dk1"/>
                </a:solidFill>
              </a:rPr>
              <a:t>Determinar que métricas devem ser utilizadas</a:t>
            </a:r>
            <a:endParaRPr sz="2000"/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●"/>
            </a:pPr>
            <a:r>
              <a:rPr lang="en-US" sz="2000" b="0" i="0" u="none" strike="noStrike" cap="none">
                <a:solidFill>
                  <a:schemeClr val="dk1"/>
                </a:solidFill>
              </a:rPr>
              <a:t>Categorizar as métricas em grupos de sítios Web</a:t>
            </a:r>
            <a:endParaRPr sz="2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5"/>
          <p:cNvSpPr txBox="1">
            <a:spLocks noGrp="1"/>
          </p:cNvSpPr>
          <p:nvPr>
            <p:ph type="title"/>
          </p:nvPr>
        </p:nvSpPr>
        <p:spPr>
          <a:xfrm>
            <a:off x="1296202" y="1710313"/>
            <a:ext cx="2025115" cy="58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</a:pPr>
            <a:r>
              <a:rPr lang="en-US" dirty="0" err="1"/>
              <a:t>Tópicos</a:t>
            </a:r>
            <a:endParaRPr dirty="0"/>
          </a:p>
        </p:txBody>
      </p:sp>
      <p:sp>
        <p:nvSpPr>
          <p:cNvPr id="186" name="Google Shape;186;p5"/>
          <p:cNvSpPr txBox="1">
            <a:spLocks noGrp="1"/>
          </p:cNvSpPr>
          <p:nvPr>
            <p:ph type="body" idx="1"/>
          </p:nvPr>
        </p:nvSpPr>
        <p:spPr>
          <a:xfrm>
            <a:off x="3909067" y="976761"/>
            <a:ext cx="4606283" cy="19081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lang="en-US" sz="1800" b="0" i="0" u="none" strike="noStrike" cap="none" dirty="0" err="1"/>
              <a:t>Definir</a:t>
            </a:r>
            <a:r>
              <a:rPr lang="en-US" sz="1800" b="0" i="0" u="none" strike="noStrike" cap="none" dirty="0"/>
              <a:t> a </a:t>
            </a:r>
            <a:r>
              <a:rPr lang="en-US" sz="1800" b="0" i="0" u="none" strike="noStrike" cap="none" dirty="0" err="1"/>
              <a:t>sua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estratégia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medição</a:t>
            </a:r>
            <a:endParaRPr dirty="0"/>
          </a:p>
          <a:p>
            <a:pPr marL="285750" lvl="0" indent="-285750" algn="l" rtl="0">
              <a:lnSpc>
                <a:spcPct val="150000"/>
              </a:lnSpc>
              <a:spcBef>
                <a:spcPts val="63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lang="en-US" sz="1800" b="0" i="0" u="none" strike="noStrike" cap="none" dirty="0" err="1"/>
              <a:t>Principais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medidas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desempenho</a:t>
            </a:r>
            <a:r>
              <a:rPr lang="en-US" sz="1800" b="0" i="0" u="none" strike="noStrike" cap="none" dirty="0"/>
              <a:t> dos </a:t>
            </a:r>
            <a:r>
              <a:rPr lang="en-US" sz="1800" b="0" i="0" u="none" strike="noStrike" cap="none" dirty="0" err="1"/>
              <a:t>objetivos</a:t>
            </a:r>
            <a:endParaRPr dirty="0"/>
          </a:p>
          <a:p>
            <a:pPr marL="285750" lvl="0" indent="-285750" algn="l" rtl="0">
              <a:lnSpc>
                <a:spcPct val="150000"/>
              </a:lnSpc>
              <a:spcBef>
                <a:spcPts val="63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lang="en-US" sz="1800" b="0" i="0" u="none" strike="noStrike" cap="none" dirty="0" err="1"/>
              <a:t>Métricas</a:t>
            </a:r>
            <a:r>
              <a:rPr lang="en-US" sz="1800" b="0" i="0" u="none" strike="noStrike" cap="none" dirty="0"/>
              <a:t> que </a:t>
            </a:r>
            <a:r>
              <a:rPr lang="en-US" sz="1800" b="0" i="0" u="none" strike="noStrike" cap="none" dirty="0" err="1"/>
              <a:t>interessam</a:t>
            </a: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6"/>
          <p:cNvSpPr txBox="1"/>
          <p:nvPr/>
        </p:nvSpPr>
        <p:spPr>
          <a:xfrm>
            <a:off x="228600" y="1190625"/>
            <a:ext cx="8686800" cy="2371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"Nem tudo o que pode ser contado conta, e nem tudo o que conta pode ser contado."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endParaRPr sz="2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Dancing Script"/>
              <a:buNone/>
            </a:pPr>
            <a:r>
              <a:rPr lang="en-US" sz="32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Albert Einstein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7"/>
          <p:cNvSpPr txBox="1"/>
          <p:nvPr/>
        </p:nvSpPr>
        <p:spPr>
          <a:xfrm>
            <a:off x="716400" y="1450350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7"/>
          <p:cNvSpPr txBox="1"/>
          <p:nvPr/>
        </p:nvSpPr>
        <p:spPr>
          <a:xfrm>
            <a:off x="675150" y="2571750"/>
            <a:ext cx="7793700" cy="14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en-US" sz="32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en-US" sz="32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Definir a sua estratégia de medição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8"/>
          <p:cNvSpPr txBox="1"/>
          <p:nvPr/>
        </p:nvSpPr>
        <p:spPr>
          <a:xfrm>
            <a:off x="311700" y="33277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Definição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endParaRPr sz="24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3" name="Google Shape;203;p8"/>
          <p:cNvPicPr preferRelativeResize="0"/>
          <p:nvPr/>
        </p:nvPicPr>
        <p:blipFill rotWithShape="1">
          <a:blip r:embed="rId3">
            <a:alphaModFix/>
          </a:blip>
          <a:srcRect l="1262" t="703" r="3283" b="4148"/>
          <a:stretch/>
        </p:blipFill>
        <p:spPr>
          <a:xfrm>
            <a:off x="2771775" y="1162050"/>
            <a:ext cx="3600450" cy="3362326"/>
          </a:xfrm>
          <a:prstGeom prst="rect">
            <a:avLst/>
          </a:prstGeom>
          <a:noFill/>
          <a:ln w="95250" cap="flat" cmpd="tri">
            <a:solidFill>
              <a:srgbClr val="11AA8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9"/>
          <p:cNvSpPr txBox="1"/>
          <p:nvPr/>
        </p:nvSpPr>
        <p:spPr>
          <a:xfrm>
            <a:off x="311700" y="345983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Definição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endParaRPr sz="24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9" name="Google Shape;209;p9" descr="Diagram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14196" y="1243486"/>
            <a:ext cx="4115608" cy="3086706"/>
          </a:xfrm>
          <a:prstGeom prst="rect">
            <a:avLst/>
          </a:prstGeom>
          <a:noFill/>
          <a:ln w="76200" cap="flat" cmpd="sng">
            <a:solidFill>
              <a:srgbClr val="11AA8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0"/>
          <p:cNvSpPr txBox="1"/>
          <p:nvPr/>
        </p:nvSpPr>
        <p:spPr>
          <a:xfrm>
            <a:off x="311700" y="320167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Definição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endParaRPr sz="24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10"/>
          <p:cNvSpPr txBox="1"/>
          <p:nvPr/>
        </p:nvSpPr>
        <p:spPr>
          <a:xfrm>
            <a:off x="311700" y="666128"/>
            <a:ext cx="8333429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Descrever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as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fases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processo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análise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da Web</a:t>
            </a:r>
            <a:endParaRPr sz="20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16" name="Google Shape;216;p10"/>
          <p:cNvGrpSpPr/>
          <p:nvPr/>
        </p:nvGrpSpPr>
        <p:grpSpPr>
          <a:xfrm>
            <a:off x="193071" y="1498204"/>
            <a:ext cx="8757858" cy="2781966"/>
            <a:chOff x="95061" y="197940"/>
            <a:chExt cx="8757858" cy="2781966"/>
          </a:xfrm>
        </p:grpSpPr>
        <p:sp>
          <p:nvSpPr>
            <p:cNvPr id="217" name="Google Shape;217;p10"/>
            <p:cNvSpPr txBox="1"/>
            <p:nvPr/>
          </p:nvSpPr>
          <p:spPr>
            <a:xfrm>
              <a:off x="95061" y="197940"/>
              <a:ext cx="1638000" cy="596266"/>
            </a:xfrm>
            <a:prstGeom prst="rect">
              <a:avLst/>
            </a:prstGeom>
            <a:solidFill>
              <a:srgbClr val="11AA81"/>
            </a:solidFill>
            <a:ln>
              <a:noFill/>
            </a:ln>
          </p:spPr>
          <p:txBody>
            <a:bodyPr spcFirstLastPara="1" wrap="square" lIns="99550" tIns="56875" rIns="99550" bIns="568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Open Sans"/>
                <a:buNone/>
              </a:pPr>
              <a:r>
                <a:rPr lang="en-US" sz="14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Planeamento e estratégia</a:t>
              </a:r>
              <a:endParaRPr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8" name="Google Shape;218;p10"/>
            <p:cNvSpPr txBox="1"/>
            <p:nvPr/>
          </p:nvSpPr>
          <p:spPr>
            <a:xfrm>
              <a:off x="104788" y="784334"/>
              <a:ext cx="1605600" cy="2195572"/>
            </a:xfrm>
            <a:prstGeom prst="rect">
              <a:avLst/>
            </a:prstGeom>
            <a:solidFill>
              <a:schemeClr val="lt1"/>
            </a:solidFill>
            <a:ln w="28575" cap="flat" cmpd="sng">
              <a:solidFill>
                <a:srgbClr val="11AA8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2000" tIns="58650" rIns="36000" bIns="72000" anchor="t" anchorCtr="0">
              <a:noAutofit/>
            </a:bodyPr>
            <a:lstStyle/>
            <a:p>
              <a:pPr marL="174625" marR="0" lvl="1" indent="-174625" algn="l" rtl="0">
                <a:spcBef>
                  <a:spcPts val="0"/>
                </a:spcBef>
                <a:spcAft>
                  <a:spcPts val="0"/>
                </a:spcAft>
                <a:buClr>
                  <a:srgbClr val="11AA81"/>
                </a:buClr>
                <a:buSzPts val="2025"/>
                <a:buFont typeface="Noto Sans Symbols"/>
                <a:buChar char="▪"/>
              </a:pPr>
              <a:r>
                <a:rPr lang="en-US" sz="12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Definir</a:t>
              </a:r>
              <a:r>
                <a:rPr lang="en-US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metas</a:t>
              </a:r>
              <a:r>
                <a:rPr lang="en-US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e </a:t>
              </a:r>
              <a:r>
                <a:rPr lang="en-US" sz="12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objetivos</a:t>
              </a:r>
              <a:r>
                <a:rPr lang="en-US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para </a:t>
              </a:r>
              <a:r>
                <a:rPr lang="en-US" sz="12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os</a:t>
              </a:r>
              <a:r>
                <a:rPr lang="en-US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esforços</a:t>
              </a:r>
              <a:r>
                <a:rPr lang="en-US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de </a:t>
              </a:r>
              <a:r>
                <a:rPr lang="en-US" sz="12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análise</a:t>
              </a:r>
              <a:r>
                <a:rPr lang="en-US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da Web, </a:t>
              </a:r>
              <a:r>
                <a:rPr lang="en-US" sz="12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bem</a:t>
              </a:r>
              <a:r>
                <a:rPr lang="en-US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como</a:t>
              </a:r>
              <a:r>
                <a:rPr lang="en-US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determinar</a:t>
              </a:r>
              <a:r>
                <a:rPr lang="en-US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que </a:t>
              </a:r>
              <a:r>
                <a:rPr lang="en-US" sz="12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métricas</a:t>
              </a:r>
              <a:r>
                <a:rPr lang="en-US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e </a:t>
              </a:r>
              <a:r>
                <a:rPr lang="en-US" sz="12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pontos</a:t>
              </a:r>
              <a:r>
                <a:rPr lang="en-US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de dados </a:t>
              </a:r>
              <a:r>
                <a:rPr lang="en-US" sz="12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são</a:t>
              </a:r>
              <a:r>
                <a:rPr lang="en-US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mais</a:t>
              </a:r>
              <a:r>
                <a:rPr lang="en-US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importantes</a:t>
              </a:r>
              <a:r>
                <a:rPr lang="en-US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para </a:t>
              </a:r>
              <a:r>
                <a:rPr lang="en-US" sz="12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acompanhar</a:t>
              </a:r>
              <a:r>
                <a:rPr lang="en-US" sz="12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endParaRPr sz="12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" name="Google Shape;219;p10"/>
            <p:cNvSpPr txBox="1"/>
            <p:nvPr/>
          </p:nvSpPr>
          <p:spPr>
            <a:xfrm>
              <a:off x="1892820" y="197940"/>
              <a:ext cx="1638000" cy="596266"/>
            </a:xfrm>
            <a:prstGeom prst="rect">
              <a:avLst/>
            </a:prstGeom>
            <a:solidFill>
              <a:srgbClr val="754EAC"/>
            </a:solidFill>
            <a:ln>
              <a:noFill/>
            </a:ln>
          </p:spPr>
          <p:txBody>
            <a:bodyPr spcFirstLastPara="1" wrap="square" lIns="99550" tIns="56875" rIns="99550" bIns="568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Open Sans"/>
                <a:buNone/>
              </a:pPr>
              <a:r>
                <a:rPr lang="en-US" sz="14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Recolha de dados</a:t>
              </a:r>
              <a:endParaRPr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0" name="Google Shape;220;p10"/>
            <p:cNvSpPr txBox="1"/>
            <p:nvPr/>
          </p:nvSpPr>
          <p:spPr>
            <a:xfrm>
              <a:off x="1902547" y="784334"/>
              <a:ext cx="1605600" cy="2195572"/>
            </a:xfrm>
            <a:prstGeom prst="rect">
              <a:avLst/>
            </a:prstGeom>
            <a:solidFill>
              <a:schemeClr val="lt1"/>
            </a:solidFill>
            <a:ln w="28575" cap="flat" cmpd="sng">
              <a:solidFill>
                <a:srgbClr val="754EA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2000" tIns="58650" rIns="57600" bIns="72000" anchor="t" anchorCtr="0">
              <a:noAutofit/>
            </a:bodyPr>
            <a:lstStyle/>
            <a:p>
              <a:pPr marL="187325" marR="0" lvl="1" indent="-187325" algn="l" rtl="0">
                <a:spcBef>
                  <a:spcPts val="0"/>
                </a:spcBef>
                <a:spcAft>
                  <a:spcPts val="0"/>
                </a:spcAft>
                <a:buClr>
                  <a:srgbClr val="754EAC"/>
                </a:buClr>
                <a:buSzPts val="2025"/>
                <a:buFont typeface="Noto Sans Symbols"/>
                <a:buChar char="▪"/>
              </a:pPr>
              <a:r>
                <a:rPr lang="en-US" sz="12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Configurar ferramentas de análise da Web e códigos de rastreio no sítio Web ou na aplicação para recolher dados sobre o comportamento e as interacções dos utilizadores.</a:t>
              </a:r>
              <a:endParaRPr sz="12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1" name="Google Shape;221;p10"/>
            <p:cNvSpPr/>
            <p:nvPr/>
          </p:nvSpPr>
          <p:spPr>
            <a:xfrm>
              <a:off x="3664717" y="231761"/>
              <a:ext cx="1605495" cy="552573"/>
            </a:xfrm>
            <a:prstGeom prst="rect">
              <a:avLst/>
            </a:prstGeom>
            <a:solidFill>
              <a:srgbClr val="11AA81"/>
            </a:solidFill>
            <a:ln w="12700" cap="flat" cmpd="sng">
              <a:solidFill>
                <a:srgbClr val="2994F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2" name="Google Shape;222;p10"/>
            <p:cNvSpPr txBox="1"/>
            <p:nvPr/>
          </p:nvSpPr>
          <p:spPr>
            <a:xfrm>
              <a:off x="3654989" y="197940"/>
              <a:ext cx="1638000" cy="596266"/>
            </a:xfrm>
            <a:prstGeom prst="rect">
              <a:avLst/>
            </a:prstGeom>
            <a:solidFill>
              <a:srgbClr val="C02189"/>
            </a:solidFill>
            <a:ln>
              <a:noFill/>
            </a:ln>
          </p:spPr>
          <p:txBody>
            <a:bodyPr spcFirstLastPara="1" wrap="square" lIns="99550" tIns="56875" rIns="99550" bIns="568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Open Sans"/>
                <a:buNone/>
              </a:pPr>
              <a:r>
                <a:rPr lang="en-US" sz="14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Processamento e análise de dados</a:t>
              </a:r>
              <a:endParaRPr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" name="Google Shape;223;p10"/>
            <p:cNvSpPr/>
            <p:nvPr/>
          </p:nvSpPr>
          <p:spPr>
            <a:xfrm>
              <a:off x="3664717" y="784334"/>
              <a:ext cx="1605495" cy="1556414"/>
            </a:xfrm>
            <a:prstGeom prst="rect">
              <a:avLst/>
            </a:prstGeom>
            <a:solidFill>
              <a:srgbClr val="11AA81"/>
            </a:solidFill>
            <a:ln w="12700" cap="flat" cmpd="sng">
              <a:solidFill>
                <a:srgbClr val="CBDCFA">
                  <a:alpha val="89411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4" name="Google Shape;224;p10"/>
            <p:cNvSpPr txBox="1"/>
            <p:nvPr/>
          </p:nvSpPr>
          <p:spPr>
            <a:xfrm>
              <a:off x="3664717" y="784334"/>
              <a:ext cx="1605495" cy="2195572"/>
            </a:xfrm>
            <a:prstGeom prst="rect">
              <a:avLst/>
            </a:prstGeom>
            <a:solidFill>
              <a:schemeClr val="lt1"/>
            </a:solidFill>
            <a:ln w="28575" cap="flat" cmpd="sng">
              <a:solidFill>
                <a:srgbClr val="C021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2000" tIns="58650" rIns="36000" bIns="72000" anchor="t" anchorCtr="0">
              <a:noAutofit/>
            </a:bodyPr>
            <a:lstStyle/>
            <a:p>
              <a:pPr marL="187325" marR="0" lvl="1" indent="-187325" algn="l" rtl="0">
                <a:spcBef>
                  <a:spcPts val="0"/>
                </a:spcBef>
                <a:spcAft>
                  <a:spcPts val="0"/>
                </a:spcAft>
                <a:buClr>
                  <a:srgbClr val="C02189"/>
                </a:buClr>
                <a:buSzPts val="2025"/>
                <a:buFont typeface="Noto Sans Symbols"/>
                <a:buChar char="▪"/>
              </a:pPr>
              <a:r>
                <a:rPr lang="en-US" sz="12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Limpar e organizar os dados recolhidos e utilizar ferramentas e técnicas para os analisar e interpretar.</a:t>
              </a:r>
              <a:endParaRPr sz="12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5" name="Google Shape;225;p10"/>
            <p:cNvSpPr txBox="1"/>
            <p:nvPr/>
          </p:nvSpPr>
          <p:spPr>
            <a:xfrm>
              <a:off x="5434954" y="197940"/>
              <a:ext cx="1638000" cy="596266"/>
            </a:xfrm>
            <a:prstGeom prst="rect">
              <a:avLst/>
            </a:prstGeom>
            <a:solidFill>
              <a:srgbClr val="E35C27"/>
            </a:solidFill>
            <a:ln>
              <a:noFill/>
            </a:ln>
          </p:spPr>
          <p:txBody>
            <a:bodyPr spcFirstLastPara="1" wrap="square" lIns="99550" tIns="56875" rIns="99550" bIns="568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Open Sans"/>
                <a:buNone/>
              </a:pPr>
              <a:r>
                <a:rPr lang="en-US" sz="14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Relatórios</a:t>
              </a:r>
              <a:endParaRPr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" name="Google Shape;226;p10"/>
            <p:cNvSpPr txBox="1"/>
            <p:nvPr/>
          </p:nvSpPr>
          <p:spPr>
            <a:xfrm>
              <a:off x="5444682" y="784334"/>
              <a:ext cx="1605495" cy="2195572"/>
            </a:xfrm>
            <a:prstGeom prst="rect">
              <a:avLst/>
            </a:prstGeom>
            <a:solidFill>
              <a:schemeClr val="lt1"/>
            </a:solidFill>
            <a:ln w="28575" cap="flat" cmpd="sng">
              <a:solidFill>
                <a:srgbClr val="E35C2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2000" tIns="58650" rIns="36000" bIns="72000" anchor="t" anchorCtr="0">
              <a:noAutofit/>
            </a:bodyPr>
            <a:lstStyle/>
            <a:p>
              <a:pPr marL="187325" marR="0" lvl="1" indent="-187325" algn="l" rtl="0">
                <a:spcBef>
                  <a:spcPts val="0"/>
                </a:spcBef>
                <a:spcAft>
                  <a:spcPts val="0"/>
                </a:spcAft>
                <a:buClr>
                  <a:srgbClr val="E35C27"/>
                </a:buClr>
                <a:buSzPts val="2025"/>
                <a:buFont typeface="Noto Sans Symbols"/>
                <a:buChar char="▪"/>
              </a:pPr>
              <a:r>
                <a:rPr lang="en-US" sz="12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Criar e partilhar relatórios que resumam e visualizem as conclusões da fase de análise de dados.</a:t>
              </a:r>
              <a:endParaRPr sz="12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7" name="Google Shape;227;p10"/>
            <p:cNvSpPr txBox="1"/>
            <p:nvPr/>
          </p:nvSpPr>
          <p:spPr>
            <a:xfrm>
              <a:off x="7214919" y="197940"/>
              <a:ext cx="1638000" cy="596266"/>
            </a:xfrm>
            <a:prstGeom prst="rect">
              <a:avLst/>
            </a:prstGeom>
            <a:solidFill>
              <a:srgbClr val="F0AF00"/>
            </a:solidFill>
            <a:ln>
              <a:noFill/>
            </a:ln>
          </p:spPr>
          <p:txBody>
            <a:bodyPr spcFirstLastPara="1" wrap="square" lIns="99550" tIns="56875" rIns="99550" bIns="568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400"/>
                <a:buFont typeface="Open Sans"/>
                <a:buNone/>
              </a:pPr>
              <a:r>
                <a:rPr lang="en-US" sz="14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Ação e otimização</a:t>
              </a:r>
              <a:endParaRPr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8" name="Google Shape;228;p10"/>
            <p:cNvSpPr txBox="1"/>
            <p:nvPr/>
          </p:nvSpPr>
          <p:spPr>
            <a:xfrm>
              <a:off x="7224647" y="784334"/>
              <a:ext cx="1605495" cy="2195572"/>
            </a:xfrm>
            <a:prstGeom prst="rect">
              <a:avLst/>
            </a:prstGeom>
            <a:solidFill>
              <a:schemeClr val="lt1"/>
            </a:solidFill>
            <a:ln w="28575" cap="flat" cmpd="sng">
              <a:solidFill>
                <a:srgbClr val="F0AF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2000" tIns="58650" rIns="36000" bIns="72000" anchor="t" anchorCtr="0">
              <a:noAutofit/>
            </a:bodyPr>
            <a:lstStyle/>
            <a:p>
              <a:pPr marL="187325" marR="0" lvl="1" indent="-187325" algn="l" rtl="0">
                <a:spcBef>
                  <a:spcPts val="0"/>
                </a:spcBef>
                <a:spcAft>
                  <a:spcPts val="0"/>
                </a:spcAft>
                <a:buClr>
                  <a:srgbClr val="F0AF00"/>
                </a:buClr>
                <a:buSzPts val="2025"/>
                <a:buFont typeface="Noto Sans Symbols"/>
                <a:buChar char="▪"/>
              </a:pPr>
              <a:r>
                <a:rPr lang="en-US" sz="12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Utilizar os conhecimentos obtidos com a análise de dados para melhorar o seu sítio Web ou aplicação e para informar o planeamento e a estratégia futuros.</a:t>
              </a:r>
              <a:endParaRPr sz="12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1"/>
          <p:cNvSpPr txBox="1"/>
          <p:nvPr/>
        </p:nvSpPr>
        <p:spPr>
          <a:xfrm>
            <a:off x="398195" y="188256"/>
            <a:ext cx="8520600" cy="7664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Definição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endParaRPr sz="24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34" name="Google Shape;234;p11"/>
          <p:cNvGrpSpPr/>
          <p:nvPr/>
        </p:nvGrpSpPr>
        <p:grpSpPr>
          <a:xfrm>
            <a:off x="164567" y="1246567"/>
            <a:ext cx="8814866" cy="3017576"/>
            <a:chOff x="4687" y="1200745"/>
            <a:chExt cx="8814866" cy="1741360"/>
          </a:xfrm>
        </p:grpSpPr>
        <p:sp>
          <p:nvSpPr>
            <p:cNvPr id="235" name="Google Shape;235;p11"/>
            <p:cNvSpPr/>
            <p:nvPr/>
          </p:nvSpPr>
          <p:spPr>
            <a:xfrm>
              <a:off x="4687" y="1594224"/>
              <a:ext cx="989793" cy="981217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411"/>
              </a:schemeClr>
            </a:solidFill>
            <a:ln w="25400" cap="flat" cmpd="sng">
              <a:solidFill>
                <a:srgbClr val="11AA8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6" name="Google Shape;236;p11"/>
            <p:cNvSpPr txBox="1"/>
            <p:nvPr/>
          </p:nvSpPr>
          <p:spPr>
            <a:xfrm>
              <a:off x="41379" y="1613009"/>
              <a:ext cx="1048887" cy="7159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325" tIns="72000" rIns="13325" bIns="13325" anchor="t" anchorCtr="0">
              <a:noAutofit/>
            </a:bodyPr>
            <a:lstStyle/>
            <a:p>
              <a:pPr marL="171450" marR="0" lvl="1" indent="-171450" algn="l" rtl="0">
                <a:spcBef>
                  <a:spcPts val="0"/>
                </a:spcBef>
                <a:spcAft>
                  <a:spcPts val="0"/>
                </a:spcAft>
                <a:buClr>
                  <a:srgbClr val="D12477"/>
                </a:buClr>
                <a:buSzPts val="1080"/>
                <a:buFont typeface="Arial"/>
                <a:buChar char="●"/>
              </a:pP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Recursos</a:t>
              </a:r>
              <a:endParaRPr sz="1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71450" marR="0" lvl="1" indent="-171450" algn="l" rtl="0">
                <a:spcBef>
                  <a:spcPts val="105"/>
                </a:spcBef>
                <a:spcAft>
                  <a:spcPts val="0"/>
                </a:spcAft>
                <a:buClr>
                  <a:srgbClr val="D12477"/>
                </a:buClr>
                <a:buSzPts val="1080"/>
                <a:buFont typeface="Arial"/>
                <a:buChar char="●"/>
              </a:pP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Estrutura</a:t>
              </a:r>
              <a:endParaRPr sz="1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71450" marR="0" lvl="1" indent="-171450" algn="l" rtl="0">
                <a:spcBef>
                  <a:spcPts val="105"/>
                </a:spcBef>
                <a:spcAft>
                  <a:spcPts val="0"/>
                </a:spcAft>
                <a:buClr>
                  <a:srgbClr val="D12477"/>
                </a:buClr>
                <a:buSzPts val="1080"/>
                <a:buFont typeface="Arial"/>
                <a:buChar char="●"/>
              </a:pP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Planeamento</a:t>
              </a:r>
              <a:endParaRPr sz="1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11"/>
            <p:cNvSpPr/>
            <p:nvPr/>
          </p:nvSpPr>
          <p:spPr>
            <a:xfrm>
              <a:off x="538313" y="1742504"/>
              <a:ext cx="1408886" cy="117294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0211" y="88275"/>
                  </a:moveTo>
                  <a:lnTo>
                    <a:pt x="13787" y="86244"/>
                  </a:lnTo>
                  <a:lnTo>
                    <a:pt x="13787" y="86244"/>
                  </a:lnTo>
                  <a:cubicBezTo>
                    <a:pt x="22630" y="101816"/>
                    <a:pt x="38722" y="111888"/>
                    <a:pt x="56593" y="113036"/>
                  </a:cubicBezTo>
                  <a:cubicBezTo>
                    <a:pt x="74465" y="114184"/>
                    <a:pt x="91712" y="106254"/>
                    <a:pt x="102476" y="91941"/>
                  </a:cubicBezTo>
                  <a:lnTo>
                    <a:pt x="100105" y="90595"/>
                  </a:lnTo>
                  <a:lnTo>
                    <a:pt x="108001" y="87259"/>
                  </a:lnTo>
                  <a:lnTo>
                    <a:pt x="108451" y="95334"/>
                  </a:lnTo>
                  <a:lnTo>
                    <a:pt x="106079" y="93987"/>
                  </a:lnTo>
                  <a:lnTo>
                    <a:pt x="106079" y="93987"/>
                  </a:lnTo>
                  <a:cubicBezTo>
                    <a:pt x="94571" y="109590"/>
                    <a:pt x="75948" y="118309"/>
                    <a:pt x="56594" y="117156"/>
                  </a:cubicBezTo>
                  <a:cubicBezTo>
                    <a:pt x="37241" y="116003"/>
                    <a:pt x="19785" y="105134"/>
                    <a:pt x="10211" y="88275"/>
                  </a:cubicBezTo>
                  <a:close/>
                </a:path>
              </a:pathLst>
            </a:custGeom>
            <a:solidFill>
              <a:srgbClr val="C421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8" name="Google Shape;238;p11"/>
            <p:cNvSpPr/>
            <p:nvPr/>
          </p:nvSpPr>
          <p:spPr>
            <a:xfrm>
              <a:off x="146840" y="2287362"/>
              <a:ext cx="1081795" cy="329694"/>
            </a:xfrm>
            <a:prstGeom prst="roundRect">
              <a:avLst>
                <a:gd name="adj" fmla="val 10000"/>
              </a:avLst>
            </a:prstGeom>
            <a:solidFill>
              <a:srgbClr val="11AA8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9" name="Google Shape;239;p11"/>
            <p:cNvSpPr txBox="1"/>
            <p:nvPr/>
          </p:nvSpPr>
          <p:spPr>
            <a:xfrm>
              <a:off x="157088" y="2372160"/>
              <a:ext cx="1056596" cy="168705"/>
            </a:xfrm>
            <a:prstGeom prst="rect">
              <a:avLst/>
            </a:prstGeom>
            <a:solidFill>
              <a:srgbClr val="11AA81"/>
            </a:solidFill>
            <a:ln>
              <a:noFill/>
            </a:ln>
          </p:spPr>
          <p:txBody>
            <a:bodyPr spcFirstLastPara="1" wrap="square" lIns="11425" tIns="7600" rIns="11425" bIns="7600" anchor="ctr" anchorCtr="0">
              <a:sp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Open Sans"/>
                <a:buNone/>
              </a:pPr>
              <a:r>
                <a:rPr lang="en-US" sz="10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Desenvolver uma estratégia</a:t>
              </a:r>
              <a:endParaRPr sz="10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0" name="Google Shape;240;p11"/>
            <p:cNvSpPr/>
            <p:nvPr/>
          </p:nvSpPr>
          <p:spPr>
            <a:xfrm>
              <a:off x="1287649" y="1594224"/>
              <a:ext cx="989793" cy="981217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411"/>
              </a:schemeClr>
            </a:solidFill>
            <a:ln w="25400" cap="flat" cmpd="sng">
              <a:solidFill>
                <a:srgbClr val="11AA8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1" name="Google Shape;241;p11"/>
            <p:cNvSpPr txBox="1"/>
            <p:nvPr/>
          </p:nvSpPr>
          <p:spPr>
            <a:xfrm>
              <a:off x="1306436" y="1787946"/>
              <a:ext cx="1048887" cy="6038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325" tIns="72000" rIns="13325" bIns="13325" anchor="t" anchorCtr="0">
              <a:noAutofit/>
            </a:bodyPr>
            <a:lstStyle/>
            <a:p>
              <a:pPr marL="171450" marR="0" lvl="1" indent="-171450" algn="l" rtl="0">
                <a:spcBef>
                  <a:spcPts val="0"/>
                </a:spcBef>
                <a:spcAft>
                  <a:spcPts val="0"/>
                </a:spcAft>
                <a:buClr>
                  <a:srgbClr val="D12477"/>
                </a:buClr>
                <a:buSzPts val="1080"/>
                <a:buFont typeface="Arial"/>
                <a:buChar char="●"/>
              </a:pP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Definir</a:t>
              </a:r>
              <a:r>
                <a:rPr lang="en-US" sz="10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objetivos</a:t>
              </a:r>
              <a:endParaRPr sz="1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2" name="Google Shape;242;p11"/>
            <p:cNvSpPr/>
            <p:nvPr/>
          </p:nvSpPr>
          <p:spPr>
            <a:xfrm>
              <a:off x="1783380" y="1200746"/>
              <a:ext cx="1567638" cy="130511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9969" y="31588"/>
                  </a:moveTo>
                  <a:lnTo>
                    <a:pt x="9969" y="31588"/>
                  </a:lnTo>
                  <a:cubicBezTo>
                    <a:pt x="19653" y="14536"/>
                    <a:pt x="37355" y="3590"/>
                    <a:pt x="56937" y="2546"/>
                  </a:cubicBezTo>
                  <a:cubicBezTo>
                    <a:pt x="76519" y="1502"/>
                    <a:pt x="95284" y="10504"/>
                    <a:pt x="106726" y="26430"/>
                  </a:cubicBezTo>
                  <a:lnTo>
                    <a:pt x="108860" y="25218"/>
                  </a:lnTo>
                  <a:lnTo>
                    <a:pt x="108424" y="32501"/>
                  </a:lnTo>
                  <a:lnTo>
                    <a:pt x="101359" y="29477"/>
                  </a:lnTo>
                  <a:lnTo>
                    <a:pt x="103493" y="28266"/>
                  </a:lnTo>
                  <a:lnTo>
                    <a:pt x="103493" y="28266"/>
                  </a:lnTo>
                  <a:cubicBezTo>
                    <a:pt x="92718" y="13499"/>
                    <a:pt x="75187" y="5208"/>
                    <a:pt x="56936" y="6248"/>
                  </a:cubicBezTo>
                  <a:cubicBezTo>
                    <a:pt x="38686" y="7288"/>
                    <a:pt x="22210" y="17518"/>
                    <a:pt x="13183" y="33413"/>
                  </a:cubicBezTo>
                  <a:close/>
                </a:path>
              </a:pathLst>
            </a:custGeom>
            <a:solidFill>
              <a:srgbClr val="C421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3" name="Google Shape;243;p11"/>
            <p:cNvSpPr/>
            <p:nvPr/>
          </p:nvSpPr>
          <p:spPr>
            <a:xfrm>
              <a:off x="1507603" y="1419286"/>
              <a:ext cx="879816" cy="349874"/>
            </a:xfrm>
            <a:prstGeom prst="roundRect">
              <a:avLst>
                <a:gd name="adj" fmla="val 10000"/>
              </a:avLst>
            </a:prstGeom>
            <a:solidFill>
              <a:srgbClr val="11AA8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4" name="Google Shape;244;p11"/>
            <p:cNvSpPr txBox="1"/>
            <p:nvPr/>
          </p:nvSpPr>
          <p:spPr>
            <a:xfrm>
              <a:off x="1517850" y="1509870"/>
              <a:ext cx="859322" cy="168705"/>
            </a:xfrm>
            <a:prstGeom prst="rect">
              <a:avLst/>
            </a:prstGeom>
            <a:solidFill>
              <a:srgbClr val="11AA81"/>
            </a:solidFill>
            <a:ln>
              <a:noFill/>
            </a:ln>
          </p:spPr>
          <p:txBody>
            <a:bodyPr spcFirstLastPara="1" wrap="square" lIns="11425" tIns="7600" rIns="11425" bIns="7600" anchor="ctr" anchorCtr="0">
              <a:sp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Open Sans"/>
                <a:buNone/>
              </a:pPr>
              <a:r>
                <a:rPr lang="en-US" sz="1000" b="1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Definição</a:t>
              </a:r>
              <a:r>
                <a:rPr lang="en-US" sz="1000" b="1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de </a:t>
              </a:r>
              <a:r>
                <a:rPr lang="en-US" sz="1000" b="1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objetivos</a:t>
              </a:r>
              <a:endParaRPr sz="10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5" name="Google Shape;245;p11"/>
            <p:cNvSpPr/>
            <p:nvPr/>
          </p:nvSpPr>
          <p:spPr>
            <a:xfrm>
              <a:off x="2570610" y="1594224"/>
              <a:ext cx="1085260" cy="981217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411"/>
              </a:schemeClr>
            </a:solidFill>
            <a:ln w="25400" cap="flat" cmpd="sng">
              <a:solidFill>
                <a:srgbClr val="11AA8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6" name="Google Shape;246;p11"/>
            <p:cNvSpPr txBox="1"/>
            <p:nvPr/>
          </p:nvSpPr>
          <p:spPr>
            <a:xfrm>
              <a:off x="2589397" y="1613009"/>
              <a:ext cx="1048887" cy="6038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325" tIns="72000" rIns="13325" bIns="13325" anchor="t" anchorCtr="0">
              <a:noAutofit/>
            </a:bodyPr>
            <a:lstStyle/>
            <a:p>
              <a:pPr marL="171450" marR="0" lvl="1" indent="-171450" algn="l" rtl="0">
                <a:spcBef>
                  <a:spcPts val="0"/>
                </a:spcBef>
                <a:spcAft>
                  <a:spcPts val="0"/>
                </a:spcAft>
                <a:buClr>
                  <a:srgbClr val="D12477"/>
                </a:buClr>
                <a:buSzPts val="1080"/>
                <a:buFont typeface="Arial"/>
                <a:buChar char="●"/>
              </a:pP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Selecionar</a:t>
              </a:r>
              <a:r>
                <a:rPr lang="en-US" sz="10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KPI</a:t>
              </a:r>
              <a:endParaRPr sz="1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71450" marR="0" lvl="1" indent="-171450" algn="l" rtl="0">
                <a:spcBef>
                  <a:spcPts val="105"/>
                </a:spcBef>
                <a:spcAft>
                  <a:spcPts val="0"/>
                </a:spcAft>
                <a:buClr>
                  <a:srgbClr val="D12477"/>
                </a:buClr>
                <a:buSzPts val="1080"/>
                <a:buFont typeface="Arial"/>
                <a:buChar char="●"/>
              </a:pP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Relacionar</a:t>
              </a:r>
              <a:r>
                <a:rPr lang="en-US" sz="10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os</a:t>
              </a:r>
              <a:r>
                <a:rPr lang="en-US" sz="10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KPI com </a:t>
              </a: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os</a:t>
              </a:r>
              <a:r>
                <a:rPr lang="en-US" sz="10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objetivos</a:t>
              </a:r>
              <a:r>
                <a:rPr lang="en-US" sz="10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da </a:t>
              </a: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empresa</a:t>
              </a:r>
              <a:endParaRPr sz="1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7" name="Google Shape;247;p11"/>
            <p:cNvSpPr/>
            <p:nvPr/>
          </p:nvSpPr>
          <p:spPr>
            <a:xfrm>
              <a:off x="3085449" y="1769160"/>
              <a:ext cx="1408886" cy="117294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0211" y="88275"/>
                  </a:moveTo>
                  <a:lnTo>
                    <a:pt x="13787" y="86244"/>
                  </a:lnTo>
                  <a:lnTo>
                    <a:pt x="13787" y="86244"/>
                  </a:lnTo>
                  <a:cubicBezTo>
                    <a:pt x="22630" y="101816"/>
                    <a:pt x="38722" y="111888"/>
                    <a:pt x="56593" y="113036"/>
                  </a:cubicBezTo>
                  <a:cubicBezTo>
                    <a:pt x="74465" y="114184"/>
                    <a:pt x="91712" y="106254"/>
                    <a:pt x="102476" y="91941"/>
                  </a:cubicBezTo>
                  <a:lnTo>
                    <a:pt x="100105" y="90595"/>
                  </a:lnTo>
                  <a:lnTo>
                    <a:pt x="108001" y="87259"/>
                  </a:lnTo>
                  <a:lnTo>
                    <a:pt x="108451" y="95334"/>
                  </a:lnTo>
                  <a:lnTo>
                    <a:pt x="106079" y="93987"/>
                  </a:lnTo>
                  <a:lnTo>
                    <a:pt x="106079" y="93987"/>
                  </a:lnTo>
                  <a:cubicBezTo>
                    <a:pt x="94571" y="109590"/>
                    <a:pt x="75948" y="118309"/>
                    <a:pt x="56594" y="117156"/>
                  </a:cubicBezTo>
                  <a:cubicBezTo>
                    <a:pt x="37241" y="116003"/>
                    <a:pt x="19785" y="105134"/>
                    <a:pt x="10211" y="88275"/>
                  </a:cubicBezTo>
                  <a:close/>
                </a:path>
              </a:pathLst>
            </a:custGeom>
            <a:solidFill>
              <a:srgbClr val="C421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8" name="Google Shape;248;p11"/>
            <p:cNvSpPr/>
            <p:nvPr/>
          </p:nvSpPr>
          <p:spPr>
            <a:xfrm>
              <a:off x="2790564" y="2235659"/>
              <a:ext cx="879816" cy="349874"/>
            </a:xfrm>
            <a:prstGeom prst="roundRect">
              <a:avLst>
                <a:gd name="adj" fmla="val 10000"/>
              </a:avLst>
            </a:prstGeom>
            <a:solidFill>
              <a:srgbClr val="11AA8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9" name="Google Shape;249;p11"/>
            <p:cNvSpPr/>
            <p:nvPr/>
          </p:nvSpPr>
          <p:spPr>
            <a:xfrm>
              <a:off x="2719805" y="2248283"/>
              <a:ext cx="1071548" cy="446544"/>
            </a:xfrm>
            <a:prstGeom prst="roundRect">
              <a:avLst>
                <a:gd name="adj" fmla="val 16667"/>
              </a:avLst>
            </a:prstGeom>
            <a:solidFill>
              <a:srgbClr val="11AA81"/>
            </a:solidFill>
            <a:ln w="9525" cap="rnd" cmpd="sng">
              <a:solidFill>
                <a:srgbClr val="11AA8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5" tIns="72000" rIns="11425" bIns="72000" anchor="ctr" anchorCtr="0">
              <a:sp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Open Sans"/>
                <a:buNone/>
              </a:pPr>
              <a:r>
                <a:rPr lang="en-US" sz="10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Identificação de indicadores-chave de desempenho</a:t>
              </a:r>
              <a:endParaRPr sz="1050"/>
            </a:p>
          </p:txBody>
        </p:sp>
        <p:sp>
          <p:nvSpPr>
            <p:cNvPr id="250" name="Google Shape;250;p11"/>
            <p:cNvSpPr/>
            <p:nvPr/>
          </p:nvSpPr>
          <p:spPr>
            <a:xfrm>
              <a:off x="3853572" y="1594224"/>
              <a:ext cx="1108310" cy="981217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411"/>
              </a:schemeClr>
            </a:solidFill>
            <a:ln w="25400" cap="flat" cmpd="sng">
              <a:solidFill>
                <a:srgbClr val="11AA8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1" name="Google Shape;251;p11"/>
            <p:cNvSpPr txBox="1"/>
            <p:nvPr/>
          </p:nvSpPr>
          <p:spPr>
            <a:xfrm>
              <a:off x="3872359" y="1787946"/>
              <a:ext cx="1048887" cy="6038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325" tIns="72000" rIns="13325" bIns="13325" anchor="t" anchorCtr="0">
              <a:noAutofit/>
            </a:bodyPr>
            <a:lstStyle/>
            <a:p>
              <a:pPr marL="171450" marR="0" lvl="1" indent="-171450" algn="l" rtl="0">
                <a:spcBef>
                  <a:spcPts val="0"/>
                </a:spcBef>
                <a:spcAft>
                  <a:spcPts val="0"/>
                </a:spcAft>
                <a:buClr>
                  <a:srgbClr val="D12477"/>
                </a:buClr>
                <a:buSzPts val="1080"/>
                <a:buFont typeface="Arial"/>
                <a:buChar char="●"/>
              </a:pP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Recolha</a:t>
              </a:r>
              <a:r>
                <a:rPr lang="en-US" sz="10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e </a:t>
              </a: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armazena</a:t>
              </a:r>
              <a:r>
                <a:rPr lang="en-US" sz="10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-mento de dados</a:t>
              </a:r>
              <a:endParaRPr sz="1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2" name="Google Shape;252;p11"/>
            <p:cNvSpPr/>
            <p:nvPr/>
          </p:nvSpPr>
          <p:spPr>
            <a:xfrm>
              <a:off x="4342467" y="1200860"/>
              <a:ext cx="1567638" cy="130511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9969" y="31588"/>
                  </a:moveTo>
                  <a:lnTo>
                    <a:pt x="9969" y="31588"/>
                  </a:lnTo>
                  <a:cubicBezTo>
                    <a:pt x="19653" y="14536"/>
                    <a:pt x="37355" y="3590"/>
                    <a:pt x="56937" y="2546"/>
                  </a:cubicBezTo>
                  <a:cubicBezTo>
                    <a:pt x="76519" y="1502"/>
                    <a:pt x="95284" y="10504"/>
                    <a:pt x="106726" y="26430"/>
                  </a:cubicBezTo>
                  <a:lnTo>
                    <a:pt x="108860" y="25218"/>
                  </a:lnTo>
                  <a:lnTo>
                    <a:pt x="108424" y="32501"/>
                  </a:lnTo>
                  <a:lnTo>
                    <a:pt x="101359" y="29477"/>
                  </a:lnTo>
                  <a:lnTo>
                    <a:pt x="103493" y="28266"/>
                  </a:lnTo>
                  <a:lnTo>
                    <a:pt x="103493" y="28266"/>
                  </a:lnTo>
                  <a:cubicBezTo>
                    <a:pt x="92718" y="13499"/>
                    <a:pt x="75187" y="5208"/>
                    <a:pt x="56936" y="6248"/>
                  </a:cubicBezTo>
                  <a:cubicBezTo>
                    <a:pt x="38686" y="7288"/>
                    <a:pt x="22210" y="17518"/>
                    <a:pt x="13183" y="33413"/>
                  </a:cubicBezTo>
                  <a:close/>
                </a:path>
              </a:pathLst>
            </a:custGeom>
            <a:solidFill>
              <a:srgbClr val="C421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3" name="Google Shape;253;p11"/>
            <p:cNvSpPr/>
            <p:nvPr/>
          </p:nvSpPr>
          <p:spPr>
            <a:xfrm>
              <a:off x="4121545" y="1417269"/>
              <a:ext cx="879816" cy="349874"/>
            </a:xfrm>
            <a:prstGeom prst="roundRect">
              <a:avLst>
                <a:gd name="adj" fmla="val 10000"/>
              </a:avLst>
            </a:prstGeom>
            <a:solidFill>
              <a:srgbClr val="11AA8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4" name="Google Shape;254;p11"/>
            <p:cNvSpPr txBox="1"/>
            <p:nvPr/>
          </p:nvSpPr>
          <p:spPr>
            <a:xfrm>
              <a:off x="4140955" y="1511398"/>
              <a:ext cx="859322" cy="168705"/>
            </a:xfrm>
            <a:prstGeom prst="rect">
              <a:avLst/>
            </a:prstGeom>
            <a:solidFill>
              <a:srgbClr val="11AA81"/>
            </a:solidFill>
            <a:ln>
              <a:noFill/>
            </a:ln>
          </p:spPr>
          <p:txBody>
            <a:bodyPr spcFirstLastPara="1" wrap="square" lIns="11425" tIns="7600" rIns="11425" bIns="7600" anchor="ctr" anchorCtr="0">
              <a:sp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Open Sans"/>
                <a:buNone/>
              </a:pPr>
              <a:r>
                <a:rPr lang="en-US" sz="10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Recolha de dados</a:t>
              </a:r>
              <a:endParaRPr sz="10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5" name="Google Shape;255;p11"/>
            <p:cNvSpPr/>
            <p:nvPr/>
          </p:nvSpPr>
          <p:spPr>
            <a:xfrm>
              <a:off x="5136533" y="1594224"/>
              <a:ext cx="989793" cy="981217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411"/>
              </a:schemeClr>
            </a:solidFill>
            <a:ln w="25400" cap="flat" cmpd="sng">
              <a:solidFill>
                <a:srgbClr val="11AA8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6" name="Google Shape;256;p11"/>
            <p:cNvSpPr txBox="1"/>
            <p:nvPr/>
          </p:nvSpPr>
          <p:spPr>
            <a:xfrm>
              <a:off x="5155320" y="1613009"/>
              <a:ext cx="1048887" cy="6038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325" tIns="72000" rIns="13325" bIns="13325" anchor="t" anchorCtr="0">
              <a:noAutofit/>
            </a:bodyPr>
            <a:lstStyle/>
            <a:p>
              <a:pPr marL="171450" marR="0" lvl="1" indent="-171450" algn="l" rtl="0">
                <a:spcBef>
                  <a:spcPts val="0"/>
                </a:spcBef>
                <a:spcAft>
                  <a:spcPts val="0"/>
                </a:spcAft>
                <a:buClr>
                  <a:srgbClr val="D12477"/>
                </a:buClr>
                <a:buSzPts val="1080"/>
                <a:buFont typeface="Arial"/>
                <a:buChar char="●"/>
              </a:pPr>
              <a:r>
                <a:rPr lang="en-US" sz="10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Transformar dados em conhecimento</a:t>
              </a:r>
              <a:endParaRPr sz="1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7" name="Google Shape;257;p11"/>
            <p:cNvSpPr/>
            <p:nvPr/>
          </p:nvSpPr>
          <p:spPr>
            <a:xfrm>
              <a:off x="5661308" y="1742504"/>
              <a:ext cx="1408886" cy="117294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0211" y="88275"/>
                  </a:moveTo>
                  <a:lnTo>
                    <a:pt x="13787" y="86244"/>
                  </a:lnTo>
                  <a:lnTo>
                    <a:pt x="13787" y="86244"/>
                  </a:lnTo>
                  <a:cubicBezTo>
                    <a:pt x="22630" y="101816"/>
                    <a:pt x="38722" y="111888"/>
                    <a:pt x="56593" y="113036"/>
                  </a:cubicBezTo>
                  <a:cubicBezTo>
                    <a:pt x="74465" y="114184"/>
                    <a:pt x="91712" y="106254"/>
                    <a:pt x="102476" y="91941"/>
                  </a:cubicBezTo>
                  <a:lnTo>
                    <a:pt x="100105" y="90595"/>
                  </a:lnTo>
                  <a:lnTo>
                    <a:pt x="108001" y="87259"/>
                  </a:lnTo>
                  <a:lnTo>
                    <a:pt x="108451" y="95334"/>
                  </a:lnTo>
                  <a:lnTo>
                    <a:pt x="106079" y="93987"/>
                  </a:lnTo>
                  <a:lnTo>
                    <a:pt x="106079" y="93987"/>
                  </a:lnTo>
                  <a:cubicBezTo>
                    <a:pt x="94571" y="109590"/>
                    <a:pt x="75948" y="118309"/>
                    <a:pt x="56594" y="117156"/>
                  </a:cubicBezTo>
                  <a:cubicBezTo>
                    <a:pt x="37241" y="116003"/>
                    <a:pt x="19785" y="105134"/>
                    <a:pt x="10211" y="88275"/>
                  </a:cubicBezTo>
                  <a:close/>
                </a:path>
              </a:pathLst>
            </a:custGeom>
            <a:solidFill>
              <a:srgbClr val="C421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8" name="Google Shape;258;p11"/>
            <p:cNvSpPr/>
            <p:nvPr/>
          </p:nvSpPr>
          <p:spPr>
            <a:xfrm>
              <a:off x="5347044" y="2279241"/>
              <a:ext cx="989793" cy="348478"/>
            </a:xfrm>
            <a:prstGeom prst="roundRect">
              <a:avLst>
                <a:gd name="adj" fmla="val 10000"/>
              </a:avLst>
            </a:prstGeom>
            <a:solidFill>
              <a:srgbClr val="11AA8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9" name="Google Shape;259;p11"/>
            <p:cNvSpPr txBox="1"/>
            <p:nvPr/>
          </p:nvSpPr>
          <p:spPr>
            <a:xfrm>
              <a:off x="5357291" y="2369424"/>
              <a:ext cx="966737" cy="168705"/>
            </a:xfrm>
            <a:prstGeom prst="rect">
              <a:avLst/>
            </a:prstGeom>
            <a:solidFill>
              <a:srgbClr val="11AA81"/>
            </a:solidFill>
            <a:ln>
              <a:noFill/>
            </a:ln>
          </p:spPr>
          <p:txBody>
            <a:bodyPr spcFirstLastPara="1" wrap="square" lIns="11425" tIns="7600" rIns="11425" bIns="7600" anchor="ctr" anchorCtr="0">
              <a:sp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Open Sans"/>
                <a:buNone/>
              </a:pPr>
              <a:r>
                <a:rPr lang="en-US" sz="10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Processamento de dados</a:t>
              </a:r>
              <a:endParaRPr sz="10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0" name="Google Shape;260;p11"/>
            <p:cNvSpPr/>
            <p:nvPr/>
          </p:nvSpPr>
          <p:spPr>
            <a:xfrm>
              <a:off x="6419495" y="1594223"/>
              <a:ext cx="1150331" cy="981216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411"/>
              </a:schemeClr>
            </a:solidFill>
            <a:ln w="25400" cap="flat" cmpd="sng">
              <a:solidFill>
                <a:srgbClr val="11AA8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1" name="Google Shape;261;p11"/>
            <p:cNvSpPr txBox="1"/>
            <p:nvPr/>
          </p:nvSpPr>
          <p:spPr>
            <a:xfrm>
              <a:off x="6437545" y="1752859"/>
              <a:ext cx="1145504" cy="7294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325" tIns="72000" rIns="13325" bIns="13325" anchor="t" anchorCtr="0">
              <a:noAutofit/>
            </a:bodyPr>
            <a:lstStyle/>
            <a:p>
              <a:pPr marL="171450" marR="0" lvl="1" indent="-171450" algn="l" rtl="0">
                <a:spcBef>
                  <a:spcPts val="0"/>
                </a:spcBef>
                <a:spcAft>
                  <a:spcPts val="0"/>
                </a:spcAft>
                <a:buClr>
                  <a:srgbClr val="D12477"/>
                </a:buClr>
                <a:buSzPts val="1080"/>
                <a:buFont typeface="Arial"/>
                <a:buChar char="●"/>
              </a:pPr>
              <a:r>
                <a:rPr lang="en-US" sz="10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Sintetizar a informação e os conhecimentos em acções de gestão</a:t>
              </a:r>
              <a:endParaRPr sz="1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2" name="Google Shape;262;p11"/>
            <p:cNvSpPr/>
            <p:nvPr/>
          </p:nvSpPr>
          <p:spPr>
            <a:xfrm>
              <a:off x="6927177" y="1200745"/>
              <a:ext cx="1567638" cy="130511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9969" y="31588"/>
                  </a:moveTo>
                  <a:lnTo>
                    <a:pt x="9969" y="31588"/>
                  </a:lnTo>
                  <a:cubicBezTo>
                    <a:pt x="19653" y="14536"/>
                    <a:pt x="37355" y="3590"/>
                    <a:pt x="56937" y="2546"/>
                  </a:cubicBezTo>
                  <a:cubicBezTo>
                    <a:pt x="76519" y="1502"/>
                    <a:pt x="95284" y="10504"/>
                    <a:pt x="106726" y="26430"/>
                  </a:cubicBezTo>
                  <a:lnTo>
                    <a:pt x="108860" y="25218"/>
                  </a:lnTo>
                  <a:lnTo>
                    <a:pt x="108424" y="32501"/>
                  </a:lnTo>
                  <a:lnTo>
                    <a:pt x="101359" y="29477"/>
                  </a:lnTo>
                  <a:lnTo>
                    <a:pt x="103493" y="28266"/>
                  </a:lnTo>
                  <a:lnTo>
                    <a:pt x="103493" y="28266"/>
                  </a:lnTo>
                  <a:cubicBezTo>
                    <a:pt x="92718" y="13499"/>
                    <a:pt x="75187" y="5208"/>
                    <a:pt x="56936" y="6248"/>
                  </a:cubicBezTo>
                  <a:cubicBezTo>
                    <a:pt x="38686" y="7288"/>
                    <a:pt x="22210" y="17518"/>
                    <a:pt x="13183" y="33413"/>
                  </a:cubicBezTo>
                  <a:close/>
                </a:path>
              </a:pathLst>
            </a:custGeom>
            <a:solidFill>
              <a:srgbClr val="C4218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3" name="Google Shape;263;p11"/>
            <p:cNvSpPr/>
            <p:nvPr/>
          </p:nvSpPr>
          <p:spPr>
            <a:xfrm>
              <a:off x="6639449" y="1419286"/>
              <a:ext cx="879816" cy="349874"/>
            </a:xfrm>
            <a:prstGeom prst="roundRect">
              <a:avLst>
                <a:gd name="adj" fmla="val 10000"/>
              </a:avLst>
            </a:prstGeom>
            <a:solidFill>
              <a:srgbClr val="11AA8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4" name="Google Shape;264;p11"/>
            <p:cNvSpPr txBox="1"/>
            <p:nvPr/>
          </p:nvSpPr>
          <p:spPr>
            <a:xfrm>
              <a:off x="6649696" y="1549831"/>
              <a:ext cx="859322" cy="88781"/>
            </a:xfrm>
            <a:prstGeom prst="rect">
              <a:avLst/>
            </a:prstGeom>
            <a:solidFill>
              <a:srgbClr val="11AA81"/>
            </a:solidFill>
            <a:ln>
              <a:noFill/>
            </a:ln>
          </p:spPr>
          <p:txBody>
            <a:bodyPr spcFirstLastPara="1" wrap="square" lIns="11425" tIns="7600" rIns="11425" bIns="7600" anchor="ctr" anchorCtr="0">
              <a:sp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Open Sans"/>
                <a:buNone/>
              </a:pPr>
              <a:r>
                <a:rPr lang="en-US" sz="10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Relatórios</a:t>
              </a:r>
              <a:endParaRPr sz="10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5" name="Google Shape;265;p11"/>
            <p:cNvSpPr/>
            <p:nvPr/>
          </p:nvSpPr>
          <p:spPr>
            <a:xfrm>
              <a:off x="7702456" y="1594222"/>
              <a:ext cx="989793" cy="981217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411"/>
              </a:schemeClr>
            </a:solidFill>
            <a:ln w="25400" cap="flat" cmpd="sng">
              <a:solidFill>
                <a:srgbClr val="11AA8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6" name="Google Shape;266;p11"/>
            <p:cNvSpPr txBox="1"/>
            <p:nvPr/>
          </p:nvSpPr>
          <p:spPr>
            <a:xfrm>
              <a:off x="7721243" y="1613009"/>
              <a:ext cx="1048887" cy="6038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325" tIns="72000" rIns="13325" bIns="13325" anchor="t" anchorCtr="0">
              <a:noAutofit/>
            </a:bodyPr>
            <a:lstStyle/>
            <a:p>
              <a:pPr marL="171450" marR="0" lvl="1" indent="-171450" algn="l" rtl="0">
                <a:spcBef>
                  <a:spcPts val="0"/>
                </a:spcBef>
                <a:spcAft>
                  <a:spcPts val="0"/>
                </a:spcAft>
                <a:buClr>
                  <a:srgbClr val="D12477"/>
                </a:buClr>
                <a:buSzPts val="1080"/>
                <a:buFont typeface="Arial"/>
                <a:buChar char="●"/>
              </a:pP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Melhorar</a:t>
              </a:r>
              <a:r>
                <a:rPr lang="en-US" sz="10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o </a:t>
              </a:r>
              <a:br>
                <a:rPr lang="en-US" sz="10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</a:br>
              <a:r>
                <a:rPr lang="en-US" sz="10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que </a:t>
              </a: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não</a:t>
              </a:r>
              <a:r>
                <a:rPr lang="en-US" sz="10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está</a:t>
              </a:r>
              <a:br>
                <a:rPr lang="en-US" sz="10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</a:br>
              <a:r>
                <a:rPr lang="en-US" sz="1000" b="0" i="0" u="none" strike="noStrike" cap="none" dirty="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a </a:t>
              </a:r>
              <a:r>
                <a:rPr lang="en-US" sz="1000" b="0" i="0" u="none" strike="noStrike" cap="none" dirty="0" err="1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funcionar</a:t>
              </a:r>
              <a:endParaRPr sz="1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7" name="Google Shape;267;p11"/>
            <p:cNvSpPr/>
            <p:nvPr/>
          </p:nvSpPr>
          <p:spPr>
            <a:xfrm>
              <a:off x="7780337" y="2287362"/>
              <a:ext cx="1039216" cy="349874"/>
            </a:xfrm>
            <a:prstGeom prst="roundRect">
              <a:avLst>
                <a:gd name="adj" fmla="val 10000"/>
              </a:avLst>
            </a:prstGeom>
            <a:solidFill>
              <a:srgbClr val="11AA8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endParaRPr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8" name="Google Shape;268;p11"/>
            <p:cNvSpPr txBox="1"/>
            <p:nvPr/>
          </p:nvSpPr>
          <p:spPr>
            <a:xfrm>
              <a:off x="7794297" y="2417907"/>
              <a:ext cx="1015009" cy="88781"/>
            </a:xfrm>
            <a:prstGeom prst="rect">
              <a:avLst/>
            </a:prstGeom>
            <a:solidFill>
              <a:srgbClr val="11AA81"/>
            </a:solidFill>
            <a:ln>
              <a:noFill/>
            </a:ln>
          </p:spPr>
          <p:txBody>
            <a:bodyPr spcFirstLastPara="1" wrap="square" lIns="11425" tIns="7600" rIns="11425" bIns="7600" anchor="ctr" anchorCtr="0">
              <a:sp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600"/>
                <a:buFont typeface="Open Sans"/>
                <a:buNone/>
              </a:pPr>
              <a:r>
                <a:rPr lang="en-US" sz="10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Otimização</a:t>
              </a:r>
              <a:endParaRPr sz="10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2"/>
          <p:cNvSpPr txBox="1"/>
          <p:nvPr/>
        </p:nvSpPr>
        <p:spPr>
          <a:xfrm>
            <a:off x="185011" y="-5753"/>
            <a:ext cx="8647289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Definição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endParaRPr sz="24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74" name="Google Shape;274;p12"/>
          <p:cNvGrpSpPr/>
          <p:nvPr/>
        </p:nvGrpSpPr>
        <p:grpSpPr>
          <a:xfrm>
            <a:off x="127860" y="497891"/>
            <a:ext cx="8888279" cy="4000726"/>
            <a:chOff x="0" y="0"/>
            <a:chExt cx="8806915" cy="3067154"/>
          </a:xfrm>
        </p:grpSpPr>
        <p:cxnSp>
          <p:nvCxnSpPr>
            <p:cNvPr id="275" name="Google Shape;275;p12"/>
            <p:cNvCxnSpPr/>
            <p:nvPr/>
          </p:nvCxnSpPr>
          <p:spPr>
            <a:xfrm>
              <a:off x="0" y="0"/>
              <a:ext cx="8806915" cy="0"/>
            </a:xfrm>
            <a:prstGeom prst="straightConnector1">
              <a:avLst/>
            </a:prstGeom>
            <a:noFill/>
            <a:ln>
              <a:noFill/>
            </a:ln>
          </p:spPr>
        </p:cxnSp>
        <p:sp>
          <p:nvSpPr>
            <p:cNvPr id="276" name="Google Shape;276;p12"/>
            <p:cNvSpPr/>
            <p:nvPr/>
          </p:nvSpPr>
          <p:spPr>
            <a:xfrm>
              <a:off x="0" y="0"/>
              <a:ext cx="1761383" cy="38287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7" name="Google Shape;277;p12"/>
            <p:cNvSpPr txBox="1"/>
            <p:nvPr/>
          </p:nvSpPr>
          <p:spPr>
            <a:xfrm>
              <a:off x="8254" y="3"/>
              <a:ext cx="1819193" cy="38287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 w="444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2000" tIns="36000" rIns="0" bIns="0" anchor="ctr" anchorCtr="1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Open Sans"/>
                <a:buNone/>
              </a:pPr>
              <a:r>
                <a:rPr lang="en-US" sz="12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Estágio</a:t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8" name="Google Shape;278;p12"/>
            <p:cNvSpPr/>
            <p:nvPr/>
          </p:nvSpPr>
          <p:spPr>
            <a:xfrm>
              <a:off x="1893487" y="17386"/>
              <a:ext cx="318005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9" name="Google Shape;279;p12"/>
            <p:cNvSpPr txBox="1"/>
            <p:nvPr/>
          </p:nvSpPr>
          <p:spPr>
            <a:xfrm>
              <a:off x="1893487" y="17386"/>
              <a:ext cx="318005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30475" tIns="36000" rIns="30475" bIns="0" anchor="ctr" anchorCtr="1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2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Passos</a:t>
              </a:r>
              <a:endParaRPr sz="1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0" name="Google Shape;280;p12"/>
            <p:cNvSpPr/>
            <p:nvPr/>
          </p:nvSpPr>
          <p:spPr>
            <a:xfrm>
              <a:off x="5416252" y="17386"/>
              <a:ext cx="3390662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1" name="Google Shape;281;p12"/>
            <p:cNvSpPr txBox="1"/>
            <p:nvPr/>
          </p:nvSpPr>
          <p:spPr>
            <a:xfrm>
              <a:off x="5149021" y="17385"/>
              <a:ext cx="360126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30475" tIns="108000" rIns="30475" bIns="0" anchor="ctr" anchorCtr="1">
              <a:noAutofit/>
            </a:bodyPr>
            <a:lstStyle/>
            <a:p>
              <a:pPr marL="0" marR="0" lvl="0" indent="0" algn="ctr" rtl="0">
                <a:lnSpc>
                  <a:spcPct val="88888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200" b="1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Exemplo</a:t>
              </a:r>
              <a:r>
                <a:rPr lang="en-US" sz="1200" b="1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de </a:t>
              </a:r>
              <a:r>
                <a:rPr lang="en-US" sz="1200" b="1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uma</a:t>
              </a:r>
              <a:r>
                <a:rPr lang="en-US" sz="1200" b="1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1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pequena</a:t>
              </a:r>
              <a:r>
                <a:rPr lang="en-US" sz="1200" b="1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1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loja</a:t>
              </a:r>
              <a:r>
                <a:rPr lang="en-US" sz="1200" b="1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online</a:t>
              </a:r>
              <a:endParaRPr sz="36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82" name="Google Shape;282;p12"/>
            <p:cNvCxnSpPr/>
            <p:nvPr/>
          </p:nvCxnSpPr>
          <p:spPr>
            <a:xfrm>
              <a:off x="1761383" y="365115"/>
              <a:ext cx="7045532" cy="0"/>
            </a:xfrm>
            <a:prstGeom prst="straightConnector1">
              <a:avLst/>
            </a:prstGeom>
            <a:noFill/>
            <a:ln>
              <a:noFill/>
            </a:ln>
          </p:spPr>
        </p:cxnSp>
        <p:cxnSp>
          <p:nvCxnSpPr>
            <p:cNvPr id="283" name="Google Shape;283;p12"/>
            <p:cNvCxnSpPr/>
            <p:nvPr/>
          </p:nvCxnSpPr>
          <p:spPr>
            <a:xfrm>
              <a:off x="0" y="382876"/>
              <a:ext cx="8806915" cy="0"/>
            </a:xfrm>
            <a:prstGeom prst="straightConnector1">
              <a:avLst/>
            </a:prstGeom>
            <a:noFill/>
            <a:ln>
              <a:noFill/>
            </a:ln>
          </p:spPr>
        </p:cxnSp>
        <p:sp>
          <p:nvSpPr>
            <p:cNvPr id="284" name="Google Shape;284;p12"/>
            <p:cNvSpPr/>
            <p:nvPr/>
          </p:nvSpPr>
          <p:spPr>
            <a:xfrm>
              <a:off x="0" y="382876"/>
              <a:ext cx="1761383" cy="38287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5" name="Google Shape;285;p12"/>
            <p:cNvSpPr txBox="1"/>
            <p:nvPr/>
          </p:nvSpPr>
          <p:spPr>
            <a:xfrm>
              <a:off x="8254" y="390181"/>
              <a:ext cx="1819193" cy="38287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 w="444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2000" tIns="72000" rIns="0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Desenvolver uma estratégia</a:t>
              </a:r>
              <a:endPara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6" name="Google Shape;286;p12"/>
            <p:cNvSpPr/>
            <p:nvPr/>
          </p:nvSpPr>
          <p:spPr>
            <a:xfrm>
              <a:off x="1893487" y="400262"/>
              <a:ext cx="318005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7" name="Google Shape;287;p12"/>
            <p:cNvSpPr txBox="1"/>
            <p:nvPr/>
          </p:nvSpPr>
          <p:spPr>
            <a:xfrm>
              <a:off x="1893487" y="400262"/>
              <a:ext cx="318005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30475" tIns="36000" rIns="30475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Recursos; Estrutura; Planeamento</a:t>
              </a:r>
              <a:endPara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8" name="Google Shape;288;p12"/>
            <p:cNvSpPr/>
            <p:nvPr/>
          </p:nvSpPr>
          <p:spPr>
            <a:xfrm>
              <a:off x="5416252" y="400262"/>
              <a:ext cx="3390662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9" name="Google Shape;289;p12"/>
            <p:cNvSpPr txBox="1"/>
            <p:nvPr/>
          </p:nvSpPr>
          <p:spPr>
            <a:xfrm>
              <a:off x="5149021" y="400262"/>
              <a:ext cx="360126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30475" tIns="36000" rIns="30475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Um analista de dados; responde ao diretor de marketing digital; responde semanalmente ao diretor </a:t>
              </a:r>
              <a:endPara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90" name="Google Shape;290;p12"/>
            <p:cNvCxnSpPr/>
            <p:nvPr/>
          </p:nvCxnSpPr>
          <p:spPr>
            <a:xfrm>
              <a:off x="1761383" y="747991"/>
              <a:ext cx="7045532" cy="0"/>
            </a:xfrm>
            <a:prstGeom prst="straightConnector1">
              <a:avLst/>
            </a:prstGeom>
            <a:noFill/>
            <a:ln>
              <a:noFill/>
            </a:ln>
          </p:spPr>
        </p:cxnSp>
        <p:cxnSp>
          <p:nvCxnSpPr>
            <p:cNvPr id="291" name="Google Shape;291;p12"/>
            <p:cNvCxnSpPr/>
            <p:nvPr/>
          </p:nvCxnSpPr>
          <p:spPr>
            <a:xfrm>
              <a:off x="0" y="765752"/>
              <a:ext cx="8806915" cy="0"/>
            </a:xfrm>
            <a:prstGeom prst="straightConnector1">
              <a:avLst/>
            </a:prstGeom>
            <a:noFill/>
            <a:ln>
              <a:noFill/>
            </a:ln>
          </p:spPr>
        </p:cxnSp>
        <p:sp>
          <p:nvSpPr>
            <p:cNvPr id="292" name="Google Shape;292;p12"/>
            <p:cNvSpPr/>
            <p:nvPr/>
          </p:nvSpPr>
          <p:spPr>
            <a:xfrm>
              <a:off x="0" y="765752"/>
              <a:ext cx="1761383" cy="38287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3" name="Google Shape;293;p12"/>
            <p:cNvSpPr txBox="1"/>
            <p:nvPr/>
          </p:nvSpPr>
          <p:spPr>
            <a:xfrm>
              <a:off x="8254" y="762599"/>
              <a:ext cx="1819193" cy="38287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 w="444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2000" tIns="72000" rIns="0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Definição</a:t>
              </a:r>
              <a:r>
                <a:rPr lang="en-US" sz="105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de </a:t>
              </a:r>
              <a:r>
                <a:rPr lang="en-US" sz="105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objetivos</a:t>
              </a:r>
              <a:endParaRPr sz="10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4" name="Google Shape;294;p12"/>
            <p:cNvSpPr/>
            <p:nvPr/>
          </p:nvSpPr>
          <p:spPr>
            <a:xfrm>
              <a:off x="1893487" y="783138"/>
              <a:ext cx="318005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5" name="Google Shape;295;p12"/>
            <p:cNvSpPr txBox="1"/>
            <p:nvPr/>
          </p:nvSpPr>
          <p:spPr>
            <a:xfrm>
              <a:off x="1893487" y="783138"/>
              <a:ext cx="318005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30475" tIns="36000" rIns="30475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Definir</a:t>
              </a:r>
              <a:r>
                <a:rPr lang="en-US" sz="105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05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objetivos</a:t>
              </a:r>
              <a:endParaRPr sz="10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6" name="Google Shape;296;p12"/>
            <p:cNvSpPr/>
            <p:nvPr/>
          </p:nvSpPr>
          <p:spPr>
            <a:xfrm>
              <a:off x="5416252" y="783138"/>
              <a:ext cx="3390662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7" name="Google Shape;297;p12"/>
            <p:cNvSpPr txBox="1"/>
            <p:nvPr/>
          </p:nvSpPr>
          <p:spPr>
            <a:xfrm>
              <a:off x="5149021" y="783138"/>
              <a:ext cx="360126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30475" tIns="36000" rIns="30475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Aumentar as vendas e os lucros; fidelizar os clientes</a:t>
              </a:r>
              <a:endPara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98" name="Google Shape;298;p12"/>
            <p:cNvCxnSpPr/>
            <p:nvPr/>
          </p:nvCxnSpPr>
          <p:spPr>
            <a:xfrm>
              <a:off x="1761383" y="1130868"/>
              <a:ext cx="7045532" cy="0"/>
            </a:xfrm>
            <a:prstGeom prst="straightConnector1">
              <a:avLst/>
            </a:prstGeom>
            <a:noFill/>
            <a:ln>
              <a:noFill/>
            </a:ln>
          </p:spPr>
        </p:cxnSp>
        <p:cxnSp>
          <p:nvCxnSpPr>
            <p:cNvPr id="299" name="Google Shape;299;p12"/>
            <p:cNvCxnSpPr/>
            <p:nvPr/>
          </p:nvCxnSpPr>
          <p:spPr>
            <a:xfrm>
              <a:off x="0" y="1148628"/>
              <a:ext cx="8806915" cy="0"/>
            </a:xfrm>
            <a:prstGeom prst="straightConnector1">
              <a:avLst/>
            </a:prstGeom>
            <a:noFill/>
            <a:ln>
              <a:noFill/>
            </a:ln>
          </p:spPr>
        </p:cxnSp>
        <p:sp>
          <p:nvSpPr>
            <p:cNvPr id="300" name="Google Shape;300;p12"/>
            <p:cNvSpPr/>
            <p:nvPr/>
          </p:nvSpPr>
          <p:spPr>
            <a:xfrm>
              <a:off x="0" y="1148628"/>
              <a:ext cx="1761383" cy="38287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1" name="Google Shape;301;p12"/>
            <p:cNvSpPr txBox="1"/>
            <p:nvPr/>
          </p:nvSpPr>
          <p:spPr>
            <a:xfrm>
              <a:off x="8254" y="1145473"/>
              <a:ext cx="1819193" cy="38287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 w="444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2000" tIns="72000" rIns="0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Identificação</a:t>
              </a:r>
              <a:r>
                <a:rPr lang="en-US" sz="105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de </a:t>
              </a:r>
              <a:r>
                <a:rPr lang="en-US" sz="105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indicadores-chave</a:t>
              </a:r>
              <a:r>
                <a:rPr lang="en-US" sz="105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de </a:t>
              </a:r>
              <a:r>
                <a:rPr lang="en-US" sz="105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desempenho</a:t>
              </a:r>
              <a:endParaRPr sz="10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2" name="Google Shape;302;p12"/>
            <p:cNvSpPr/>
            <p:nvPr/>
          </p:nvSpPr>
          <p:spPr>
            <a:xfrm>
              <a:off x="1893487" y="1166014"/>
              <a:ext cx="318005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3" name="Google Shape;303;p12"/>
            <p:cNvSpPr txBox="1"/>
            <p:nvPr/>
          </p:nvSpPr>
          <p:spPr>
            <a:xfrm>
              <a:off x="1893487" y="1166014"/>
              <a:ext cx="318005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30475" tIns="36000" rIns="30475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Escolher</a:t>
              </a:r>
              <a:r>
                <a:rPr lang="en-US" sz="105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o KPI; </a:t>
              </a:r>
              <a:r>
                <a:rPr lang="en-US" sz="105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Relacionar</a:t>
              </a:r>
              <a:r>
                <a:rPr lang="en-US" sz="105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o KPI com </a:t>
              </a:r>
              <a:r>
                <a:rPr lang="en-US" sz="105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os</a:t>
              </a:r>
              <a:r>
                <a:rPr lang="en-US" sz="105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05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objetivos</a:t>
              </a:r>
              <a:r>
                <a:rPr lang="en-US" sz="105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da </a:t>
              </a:r>
              <a:r>
                <a:rPr lang="en-US" sz="105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empresa</a:t>
              </a:r>
              <a:endParaRPr sz="10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4" name="Google Shape;304;p12"/>
            <p:cNvSpPr/>
            <p:nvPr/>
          </p:nvSpPr>
          <p:spPr>
            <a:xfrm>
              <a:off x="5416252" y="1166014"/>
              <a:ext cx="3390662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5" name="Google Shape;305;p12"/>
            <p:cNvSpPr txBox="1"/>
            <p:nvPr/>
          </p:nvSpPr>
          <p:spPr>
            <a:xfrm>
              <a:off x="5149021" y="1166014"/>
              <a:ext cx="360126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30475" tIns="36000" rIns="30475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Crescimento das vendas; Vendas por cliente; Novos clientes; Clientes perdidos; CPA</a:t>
              </a:r>
              <a:endParaRPr sz="105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06" name="Google Shape;306;p12"/>
            <p:cNvCxnSpPr/>
            <p:nvPr/>
          </p:nvCxnSpPr>
          <p:spPr>
            <a:xfrm>
              <a:off x="1761383" y="1513744"/>
              <a:ext cx="7045532" cy="0"/>
            </a:xfrm>
            <a:prstGeom prst="straightConnector1">
              <a:avLst/>
            </a:prstGeom>
            <a:noFill/>
            <a:ln>
              <a:noFill/>
            </a:ln>
          </p:spPr>
        </p:cxnSp>
        <p:cxnSp>
          <p:nvCxnSpPr>
            <p:cNvPr id="307" name="Google Shape;307;p12"/>
            <p:cNvCxnSpPr/>
            <p:nvPr/>
          </p:nvCxnSpPr>
          <p:spPr>
            <a:xfrm>
              <a:off x="0" y="1531504"/>
              <a:ext cx="8806915" cy="0"/>
            </a:xfrm>
            <a:prstGeom prst="straightConnector1">
              <a:avLst/>
            </a:prstGeom>
            <a:noFill/>
            <a:ln>
              <a:noFill/>
            </a:ln>
          </p:spPr>
        </p:cxnSp>
        <p:sp>
          <p:nvSpPr>
            <p:cNvPr id="308" name="Google Shape;308;p12"/>
            <p:cNvSpPr/>
            <p:nvPr/>
          </p:nvSpPr>
          <p:spPr>
            <a:xfrm>
              <a:off x="0" y="1531504"/>
              <a:ext cx="1761383" cy="38287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9" name="Google Shape;309;p12"/>
            <p:cNvSpPr txBox="1"/>
            <p:nvPr/>
          </p:nvSpPr>
          <p:spPr>
            <a:xfrm>
              <a:off x="8254" y="1528352"/>
              <a:ext cx="1819193" cy="38287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 w="444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2000" tIns="72000" rIns="0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Recolha de dados</a:t>
              </a:r>
              <a:endPara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0" name="Google Shape;310;p12"/>
            <p:cNvSpPr/>
            <p:nvPr/>
          </p:nvSpPr>
          <p:spPr>
            <a:xfrm>
              <a:off x="1893487" y="1548890"/>
              <a:ext cx="318005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1" name="Google Shape;311;p12"/>
            <p:cNvSpPr txBox="1"/>
            <p:nvPr/>
          </p:nvSpPr>
          <p:spPr>
            <a:xfrm>
              <a:off x="1893487" y="1548890"/>
              <a:ext cx="318005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30475" tIns="36000" rIns="30475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Recolha e armazenamento de dados</a:t>
              </a:r>
              <a:endPara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2" name="Google Shape;312;p12"/>
            <p:cNvSpPr/>
            <p:nvPr/>
          </p:nvSpPr>
          <p:spPr>
            <a:xfrm>
              <a:off x="5416252" y="1548890"/>
              <a:ext cx="3390662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3" name="Google Shape;313;p12"/>
            <p:cNvSpPr txBox="1"/>
            <p:nvPr/>
          </p:nvSpPr>
          <p:spPr>
            <a:xfrm>
              <a:off x="5149020" y="1548890"/>
              <a:ext cx="3601268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30475" tIns="36000" rIns="30475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Mover dados do Analytics para o Excel ou para o software de análise</a:t>
              </a:r>
              <a:endPara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14" name="Google Shape;314;p12"/>
            <p:cNvCxnSpPr/>
            <p:nvPr/>
          </p:nvCxnSpPr>
          <p:spPr>
            <a:xfrm>
              <a:off x="1761383" y="1896620"/>
              <a:ext cx="7045532" cy="0"/>
            </a:xfrm>
            <a:prstGeom prst="straightConnector1">
              <a:avLst/>
            </a:prstGeom>
            <a:noFill/>
            <a:ln>
              <a:noFill/>
            </a:ln>
          </p:spPr>
        </p:cxnSp>
        <p:cxnSp>
          <p:nvCxnSpPr>
            <p:cNvPr id="315" name="Google Shape;315;p12"/>
            <p:cNvCxnSpPr/>
            <p:nvPr/>
          </p:nvCxnSpPr>
          <p:spPr>
            <a:xfrm>
              <a:off x="0" y="1914380"/>
              <a:ext cx="8806915" cy="0"/>
            </a:xfrm>
            <a:prstGeom prst="straightConnector1">
              <a:avLst/>
            </a:prstGeom>
            <a:noFill/>
            <a:ln>
              <a:noFill/>
            </a:ln>
          </p:spPr>
        </p:cxnSp>
        <p:sp>
          <p:nvSpPr>
            <p:cNvPr id="316" name="Google Shape;316;p12"/>
            <p:cNvSpPr/>
            <p:nvPr/>
          </p:nvSpPr>
          <p:spPr>
            <a:xfrm>
              <a:off x="0" y="1914380"/>
              <a:ext cx="1761383" cy="38287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7" name="Google Shape;317;p12"/>
            <p:cNvSpPr txBox="1"/>
            <p:nvPr/>
          </p:nvSpPr>
          <p:spPr>
            <a:xfrm>
              <a:off x="8254" y="1911227"/>
              <a:ext cx="1819193" cy="38287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 w="444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2000" tIns="72000" rIns="0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Processamento de dados</a:t>
              </a:r>
              <a:endPara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8" name="Google Shape;318;p12"/>
            <p:cNvSpPr/>
            <p:nvPr/>
          </p:nvSpPr>
          <p:spPr>
            <a:xfrm>
              <a:off x="1893487" y="1931767"/>
              <a:ext cx="318005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9" name="Google Shape;319;p12"/>
            <p:cNvSpPr txBox="1"/>
            <p:nvPr/>
          </p:nvSpPr>
          <p:spPr>
            <a:xfrm>
              <a:off x="1893487" y="1931767"/>
              <a:ext cx="318005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30475" tIns="36000" rIns="30475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Transformar dados em conhecimento</a:t>
              </a:r>
              <a:endPara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0" name="Google Shape;320;p12"/>
            <p:cNvSpPr/>
            <p:nvPr/>
          </p:nvSpPr>
          <p:spPr>
            <a:xfrm>
              <a:off x="5416252" y="1931767"/>
              <a:ext cx="3390662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1" name="Google Shape;321;p12"/>
            <p:cNvSpPr txBox="1"/>
            <p:nvPr/>
          </p:nvSpPr>
          <p:spPr>
            <a:xfrm>
              <a:off x="5149021" y="1931767"/>
              <a:ext cx="360126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30475" tIns="36000" rIns="30475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Efetuar análises sobre KPI</a:t>
              </a:r>
              <a:endParaRPr sz="105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22" name="Google Shape;322;p12"/>
            <p:cNvCxnSpPr/>
            <p:nvPr/>
          </p:nvCxnSpPr>
          <p:spPr>
            <a:xfrm>
              <a:off x="1761383" y="2279496"/>
              <a:ext cx="7045532" cy="0"/>
            </a:xfrm>
            <a:prstGeom prst="straightConnector1">
              <a:avLst/>
            </a:prstGeom>
            <a:noFill/>
            <a:ln>
              <a:noFill/>
            </a:ln>
          </p:spPr>
        </p:cxnSp>
        <p:cxnSp>
          <p:nvCxnSpPr>
            <p:cNvPr id="323" name="Google Shape;323;p12"/>
            <p:cNvCxnSpPr/>
            <p:nvPr/>
          </p:nvCxnSpPr>
          <p:spPr>
            <a:xfrm>
              <a:off x="0" y="2297256"/>
              <a:ext cx="8806915" cy="0"/>
            </a:xfrm>
            <a:prstGeom prst="straightConnector1">
              <a:avLst/>
            </a:prstGeom>
            <a:noFill/>
            <a:ln>
              <a:noFill/>
            </a:ln>
          </p:spPr>
        </p:cxnSp>
        <p:sp>
          <p:nvSpPr>
            <p:cNvPr id="324" name="Google Shape;324;p12"/>
            <p:cNvSpPr/>
            <p:nvPr/>
          </p:nvSpPr>
          <p:spPr>
            <a:xfrm>
              <a:off x="0" y="2297256"/>
              <a:ext cx="1761383" cy="38287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5" name="Google Shape;325;p12"/>
            <p:cNvSpPr txBox="1"/>
            <p:nvPr/>
          </p:nvSpPr>
          <p:spPr>
            <a:xfrm>
              <a:off x="8254" y="2294102"/>
              <a:ext cx="1819193" cy="38287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 w="444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2000" tIns="72000" rIns="0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Relatórios</a:t>
              </a:r>
              <a:endPara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6" name="Google Shape;326;p12"/>
            <p:cNvSpPr/>
            <p:nvPr/>
          </p:nvSpPr>
          <p:spPr>
            <a:xfrm>
              <a:off x="1893487" y="2314643"/>
              <a:ext cx="318005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7" name="Google Shape;327;p12"/>
            <p:cNvSpPr txBox="1"/>
            <p:nvPr/>
          </p:nvSpPr>
          <p:spPr>
            <a:xfrm>
              <a:off x="1893487" y="2314643"/>
              <a:ext cx="318005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30475" tIns="36000" rIns="30475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Sintetizar a informação e os conhecimentos em acções de gestão</a:t>
              </a:r>
              <a:endPara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8" name="Google Shape;328;p12"/>
            <p:cNvSpPr/>
            <p:nvPr/>
          </p:nvSpPr>
          <p:spPr>
            <a:xfrm>
              <a:off x="5416252" y="2314643"/>
              <a:ext cx="3390662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9" name="Google Shape;329;p12"/>
            <p:cNvSpPr txBox="1"/>
            <p:nvPr/>
          </p:nvSpPr>
          <p:spPr>
            <a:xfrm>
              <a:off x="5149021" y="2314643"/>
              <a:ext cx="360126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30475" tIns="36000" rIns="30475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Relatório semanal</a:t>
              </a:r>
              <a:endPara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30" name="Google Shape;330;p12"/>
            <p:cNvCxnSpPr/>
            <p:nvPr/>
          </p:nvCxnSpPr>
          <p:spPr>
            <a:xfrm>
              <a:off x="1761383" y="2662372"/>
              <a:ext cx="7045532" cy="0"/>
            </a:xfrm>
            <a:prstGeom prst="straightConnector1">
              <a:avLst/>
            </a:prstGeom>
            <a:noFill/>
            <a:ln>
              <a:noFill/>
            </a:ln>
          </p:spPr>
        </p:cxnSp>
        <p:cxnSp>
          <p:nvCxnSpPr>
            <p:cNvPr id="331" name="Google Shape;331;p12"/>
            <p:cNvCxnSpPr/>
            <p:nvPr/>
          </p:nvCxnSpPr>
          <p:spPr>
            <a:xfrm>
              <a:off x="0" y="2680132"/>
              <a:ext cx="8806915" cy="0"/>
            </a:xfrm>
            <a:prstGeom prst="straightConnector1">
              <a:avLst/>
            </a:prstGeom>
            <a:noFill/>
            <a:ln>
              <a:noFill/>
            </a:ln>
          </p:spPr>
        </p:cxnSp>
        <p:sp>
          <p:nvSpPr>
            <p:cNvPr id="332" name="Google Shape;332;p12"/>
            <p:cNvSpPr/>
            <p:nvPr/>
          </p:nvSpPr>
          <p:spPr>
            <a:xfrm>
              <a:off x="0" y="2680132"/>
              <a:ext cx="1761383" cy="382876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3" name="Google Shape;333;p12"/>
            <p:cNvSpPr txBox="1"/>
            <p:nvPr/>
          </p:nvSpPr>
          <p:spPr>
            <a:xfrm>
              <a:off x="8254" y="2684279"/>
              <a:ext cx="1819193" cy="382875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 w="444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2000" tIns="72000" rIns="30475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Otimização</a:t>
              </a:r>
              <a:endParaRPr sz="105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4" name="Google Shape;334;p12"/>
            <p:cNvSpPr/>
            <p:nvPr/>
          </p:nvSpPr>
          <p:spPr>
            <a:xfrm>
              <a:off x="1893487" y="2697519"/>
              <a:ext cx="318005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5" name="Google Shape;335;p12"/>
            <p:cNvSpPr txBox="1"/>
            <p:nvPr/>
          </p:nvSpPr>
          <p:spPr>
            <a:xfrm>
              <a:off x="1893487" y="2697519"/>
              <a:ext cx="318005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30475" tIns="36000" rIns="30475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Melhorar o que não está a funcionar</a:t>
              </a:r>
              <a:endPara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6" name="Google Shape;336;p12"/>
            <p:cNvSpPr/>
            <p:nvPr/>
          </p:nvSpPr>
          <p:spPr>
            <a:xfrm>
              <a:off x="5416252" y="2697519"/>
              <a:ext cx="3390662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91425" tIns="36000" rIns="91425" bIns="720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Calibri"/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7" name="Google Shape;337;p12"/>
            <p:cNvSpPr txBox="1"/>
            <p:nvPr/>
          </p:nvSpPr>
          <p:spPr>
            <a:xfrm>
              <a:off x="5149021" y="2697519"/>
              <a:ext cx="3601267" cy="34772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l="-26999" t="-9998" r="-22997"/>
              </a:stretch>
            </a:blipFill>
            <a:ln>
              <a:noFill/>
            </a:ln>
          </p:spPr>
          <p:txBody>
            <a:bodyPr spcFirstLastPara="1" wrap="square" lIns="30475" tIns="36000" rIns="30475" bIns="720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62626"/>
                </a:buClr>
                <a:buSzPts val="800"/>
                <a:buFont typeface="Open Sans"/>
                <a:buNone/>
              </a:pPr>
              <a:r>
                <a:rPr lang="en-US" sz="105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 processo de checkout tem uma taxa de rejeição de 90%; as vendas por cliente estão a diminuir</a:t>
              </a:r>
              <a:endPara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38" name="Google Shape;338;p12"/>
            <p:cNvCxnSpPr/>
            <p:nvPr/>
          </p:nvCxnSpPr>
          <p:spPr>
            <a:xfrm>
              <a:off x="1704756" y="3045248"/>
              <a:ext cx="7045532" cy="0"/>
            </a:xfrm>
            <a:prstGeom prst="straightConnector1">
              <a:avLst/>
            </a:prstGeom>
            <a:noFill/>
            <a:ln>
              <a:noFill/>
            </a:ln>
          </p:spPr>
        </p:cxn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1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13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13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Atividade</a:t>
            </a:r>
            <a:r>
              <a:rPr lang="en-US" dirty="0"/>
              <a:t> de </a:t>
            </a:r>
            <a:r>
              <a:rPr lang="en-US" dirty="0" err="1"/>
              <a:t>avaliação</a:t>
            </a:r>
            <a:endParaRPr dirty="0"/>
          </a:p>
        </p:txBody>
      </p:sp>
      <p:sp>
        <p:nvSpPr>
          <p:cNvPr id="346" name="Google Shape;346;p13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US" sz="1800"/>
              <a:t>Para a lista seguinte, escolha uma organização e o respetivo sítio Web: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en-US" sz="1800"/>
              <a:t>Loja online.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en-US" sz="1800"/>
              <a:t>Presença online da marca.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en-US" sz="1800"/>
              <a:t>Repositório de informações (por exemplo, notícias)</a:t>
            </a:r>
            <a:br>
              <a:rPr lang="en-US" sz="1800"/>
            </a:br>
            <a:endParaRPr sz="1800"/>
          </a:p>
          <a:p>
            <a:pPr marL="0" marR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200"/>
              <a:buNone/>
            </a:pPr>
            <a:r>
              <a:rPr lang="en-US" sz="2200" b="1">
                <a:solidFill>
                  <a:srgbClr val="11AA81"/>
                </a:solidFill>
              </a:rPr>
              <a:t>Definir a estratégia de medição para cada organização</a:t>
            </a:r>
            <a:br>
              <a:rPr lang="en-US" sz="1800" b="1">
                <a:solidFill>
                  <a:srgbClr val="D12477"/>
                </a:solidFill>
              </a:rPr>
            </a:br>
            <a:endParaRPr sz="2000" b="1">
              <a:solidFill>
                <a:srgbClr val="D12477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14"/>
          <p:cNvSpPr txBox="1"/>
          <p:nvPr/>
        </p:nvSpPr>
        <p:spPr>
          <a:xfrm>
            <a:off x="716400" y="1450350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Tópico 2 </a:t>
            </a:r>
            <a:endParaRPr sz="6000" b="1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2" name="Google Shape;352;p14"/>
          <p:cNvSpPr txBox="1"/>
          <p:nvPr/>
        </p:nvSpPr>
        <p:spPr>
          <a:xfrm>
            <a:off x="675150" y="2571750"/>
            <a:ext cx="7793700" cy="14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en-US" sz="32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endParaRPr sz="18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en-US" sz="32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Principais</a:t>
            </a:r>
            <a:r>
              <a:rPr lang="en-US" sz="32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medidas</a:t>
            </a:r>
            <a:r>
              <a:rPr lang="en-US" sz="32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32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desempenho</a:t>
            </a:r>
            <a:r>
              <a:rPr lang="en-US" sz="32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32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endParaRPr sz="18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15"/>
          <p:cNvSpPr txBox="1"/>
          <p:nvPr/>
        </p:nvSpPr>
        <p:spPr>
          <a:xfrm>
            <a:off x="311699" y="48981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000"/>
              <a:buFont typeface="Arial"/>
              <a:buNone/>
            </a:pP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Principais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medidas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desempenho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endParaRPr sz="2400" b="1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8" name="Google Shape;358;p15"/>
          <p:cNvSpPr txBox="1"/>
          <p:nvPr/>
        </p:nvSpPr>
        <p:spPr>
          <a:xfrm>
            <a:off x="405285" y="1062511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161249"/>
              </a:buClr>
              <a:buSzPts val="1800"/>
              <a:buFont typeface="Arial"/>
              <a:buNone/>
            </a:pP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Indicadores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Chave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Desempenho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(KPIs)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são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indicadores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cruciais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chave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)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quantificáveis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melhoria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direção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um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resultado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previsto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161249"/>
              </a:buClr>
              <a:buSzPts val="1800"/>
              <a:buFont typeface="Arial"/>
              <a:buNone/>
            </a:pP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Fornecem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ponto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focal para a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melhoria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estratégica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operacional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produzindo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base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analítica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para a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tomada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decisões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direcionando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atenção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para o que é </a:t>
            </a:r>
            <a:r>
              <a:rPr lang="en-US" sz="18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importante</a:t>
            </a:r>
            <a:r>
              <a:rPr lang="en-US" sz="18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8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16"/>
          <p:cNvSpPr txBox="1"/>
          <p:nvPr/>
        </p:nvSpPr>
        <p:spPr>
          <a:xfrm>
            <a:off x="451246" y="23968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000"/>
              <a:buFont typeface="Arial"/>
              <a:buNone/>
            </a:pP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Principais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medidas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desempenho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endParaRPr sz="2400" b="1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p16"/>
          <p:cNvSpPr txBox="1"/>
          <p:nvPr/>
        </p:nvSpPr>
        <p:spPr>
          <a:xfrm>
            <a:off x="4268104" y="3988268"/>
            <a:ext cx="4572000" cy="25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rPr lang="en-US"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https://www.kaushik.net/avinash/best-web-metrics-digital-companies/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65" name="Google Shape;365;p16"/>
          <p:cNvGrpSpPr/>
          <p:nvPr/>
        </p:nvGrpSpPr>
        <p:grpSpPr>
          <a:xfrm>
            <a:off x="1215694" y="1003300"/>
            <a:ext cx="7454173" cy="2892669"/>
            <a:chOff x="2666" y="-84817"/>
            <a:chExt cx="7454173" cy="2892669"/>
          </a:xfrm>
        </p:grpSpPr>
        <p:sp>
          <p:nvSpPr>
            <p:cNvPr id="366" name="Google Shape;366;p16"/>
            <p:cNvSpPr/>
            <p:nvPr/>
          </p:nvSpPr>
          <p:spPr>
            <a:xfrm>
              <a:off x="5332" y="-84817"/>
              <a:ext cx="7451507" cy="395867"/>
            </a:xfrm>
            <a:prstGeom prst="roundRect">
              <a:avLst>
                <a:gd name="adj" fmla="val 10000"/>
              </a:avLst>
            </a:prstGeom>
            <a:solidFill>
              <a:srgbClr val="11AA8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7" name="Google Shape;367;p16"/>
            <p:cNvSpPr txBox="1"/>
            <p:nvPr/>
          </p:nvSpPr>
          <p:spPr>
            <a:xfrm>
              <a:off x="128662" y="-11347"/>
              <a:ext cx="7278370" cy="300482"/>
            </a:xfrm>
            <a:prstGeom prst="rect">
              <a:avLst/>
            </a:prstGeom>
            <a:solidFill>
              <a:srgbClr val="11AA81"/>
            </a:solidFill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50"/>
                <a:buFont typeface="Open Sans"/>
                <a:buNone/>
              </a:pPr>
              <a:r>
                <a:rPr lang="en-US" sz="18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Melhores métricas: pequenas, médias e grandes empresas</a:t>
              </a:r>
              <a:endPara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8" name="Google Shape;368;p16"/>
            <p:cNvSpPr/>
            <p:nvPr/>
          </p:nvSpPr>
          <p:spPr>
            <a:xfrm>
              <a:off x="2666" y="357621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3A88A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9" name="Google Shape;369;p16"/>
            <p:cNvSpPr txBox="1"/>
            <p:nvPr/>
          </p:nvSpPr>
          <p:spPr>
            <a:xfrm>
              <a:off x="52739" y="372342"/>
              <a:ext cx="2218266" cy="286830"/>
            </a:xfrm>
            <a:prstGeom prst="rect">
              <a:avLst/>
            </a:prstGeom>
            <a:solidFill>
              <a:srgbClr val="3A88A3"/>
            </a:solidFill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50"/>
                <a:buFont typeface="Open Sans"/>
                <a:buNone/>
              </a:pPr>
              <a:r>
                <a:rPr lang="en-US" sz="14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Aquisição</a:t>
              </a:r>
              <a:endParaRPr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0" name="Google Shape;370;p16"/>
            <p:cNvSpPr/>
            <p:nvPr/>
          </p:nvSpPr>
          <p:spPr>
            <a:xfrm>
              <a:off x="2666" y="714218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A8D3FA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1" name="Google Shape;371;p16"/>
            <p:cNvSpPr txBox="1"/>
            <p:nvPr/>
          </p:nvSpPr>
          <p:spPr>
            <a:xfrm>
              <a:off x="11765" y="723317"/>
              <a:ext cx="2321911" cy="292451"/>
            </a:xfrm>
            <a:prstGeom prst="rect">
              <a:avLst/>
            </a:prstGeom>
            <a:solidFill>
              <a:srgbClr val="A9D2E1"/>
            </a:solidFill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r>
                <a:rPr lang="en-US" sz="1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Custo por aquisição</a:t>
              </a:r>
              <a:endPara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2" name="Google Shape;372;p16"/>
            <p:cNvSpPr/>
            <p:nvPr/>
          </p:nvSpPr>
          <p:spPr>
            <a:xfrm>
              <a:off x="2666" y="1070815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A8D3FA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3" name="Google Shape;373;p16"/>
            <p:cNvSpPr txBox="1"/>
            <p:nvPr/>
          </p:nvSpPr>
          <p:spPr>
            <a:xfrm>
              <a:off x="11765" y="1079914"/>
              <a:ext cx="2321911" cy="292451"/>
            </a:xfrm>
            <a:prstGeom prst="rect">
              <a:avLst/>
            </a:prstGeom>
            <a:solidFill>
              <a:srgbClr val="A9D2E1"/>
            </a:solidFill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endParaRPr sz="10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4" name="Google Shape;374;p16"/>
            <p:cNvSpPr/>
            <p:nvPr/>
          </p:nvSpPr>
          <p:spPr>
            <a:xfrm>
              <a:off x="2666" y="1427412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A8D3FA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5" name="Google Shape;375;p16"/>
            <p:cNvSpPr txBox="1"/>
            <p:nvPr/>
          </p:nvSpPr>
          <p:spPr>
            <a:xfrm>
              <a:off x="11765" y="1436511"/>
              <a:ext cx="2321911" cy="292451"/>
            </a:xfrm>
            <a:prstGeom prst="rect">
              <a:avLst/>
            </a:prstGeom>
            <a:solidFill>
              <a:srgbClr val="A9D2E1"/>
            </a:solidFill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r>
                <a:rPr lang="en-US" sz="1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Taxa de cliques</a:t>
              </a: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6" name="Google Shape;376;p16"/>
            <p:cNvSpPr/>
            <p:nvPr/>
          </p:nvSpPr>
          <p:spPr>
            <a:xfrm>
              <a:off x="2666" y="1784009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A8D3FA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7" name="Google Shape;377;p16"/>
            <p:cNvSpPr txBox="1"/>
            <p:nvPr/>
          </p:nvSpPr>
          <p:spPr>
            <a:xfrm>
              <a:off x="11765" y="1793108"/>
              <a:ext cx="2321911" cy="292451"/>
            </a:xfrm>
            <a:prstGeom prst="rect">
              <a:avLst/>
            </a:prstGeom>
            <a:solidFill>
              <a:srgbClr val="A9D2E1"/>
            </a:solidFill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endParaRPr sz="10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8" name="Google Shape;378;p16"/>
            <p:cNvSpPr/>
            <p:nvPr/>
          </p:nvSpPr>
          <p:spPr>
            <a:xfrm>
              <a:off x="2666" y="2140606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A8D3FA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9" name="Google Shape;379;p16"/>
            <p:cNvSpPr txBox="1"/>
            <p:nvPr/>
          </p:nvSpPr>
          <p:spPr>
            <a:xfrm>
              <a:off x="11765" y="2149705"/>
              <a:ext cx="2321911" cy="292451"/>
            </a:xfrm>
            <a:prstGeom prst="rect">
              <a:avLst/>
            </a:prstGeom>
            <a:solidFill>
              <a:srgbClr val="A9D2E1"/>
            </a:solidFill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endParaRPr sz="10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0" name="Google Shape;380;p16"/>
            <p:cNvSpPr/>
            <p:nvPr/>
          </p:nvSpPr>
          <p:spPr>
            <a:xfrm>
              <a:off x="2666" y="2497203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A8D3FA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1" name="Google Shape;381;p16"/>
            <p:cNvSpPr txBox="1"/>
            <p:nvPr/>
          </p:nvSpPr>
          <p:spPr>
            <a:xfrm>
              <a:off x="11765" y="2506302"/>
              <a:ext cx="2321911" cy="292451"/>
            </a:xfrm>
            <a:prstGeom prst="rect">
              <a:avLst/>
            </a:prstGeom>
            <a:solidFill>
              <a:srgbClr val="A9D2E1"/>
            </a:solidFill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r>
                <a:rPr lang="en-US" sz="1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% de novas visitas</a:t>
              </a:r>
              <a:endPara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2" name="Google Shape;382;p16"/>
            <p:cNvSpPr/>
            <p:nvPr/>
          </p:nvSpPr>
          <p:spPr>
            <a:xfrm>
              <a:off x="2539344" y="357621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754EAC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3" name="Google Shape;383;p16"/>
            <p:cNvSpPr txBox="1"/>
            <p:nvPr/>
          </p:nvSpPr>
          <p:spPr>
            <a:xfrm>
              <a:off x="2609671" y="374680"/>
              <a:ext cx="2214033" cy="284491"/>
            </a:xfrm>
            <a:prstGeom prst="rect">
              <a:avLst/>
            </a:prstGeom>
            <a:solidFill>
              <a:srgbClr val="754EAC"/>
            </a:solidFill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50"/>
                <a:buFont typeface="Open Sans"/>
                <a:buNone/>
              </a:pPr>
              <a:r>
                <a:rPr lang="en-US" sz="14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Comportamento</a:t>
              </a:r>
              <a:endParaRPr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4" name="Google Shape;384;p16"/>
            <p:cNvSpPr/>
            <p:nvPr/>
          </p:nvSpPr>
          <p:spPr>
            <a:xfrm>
              <a:off x="2539344" y="714218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E6C7FF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5" name="Google Shape;385;p16"/>
            <p:cNvSpPr txBox="1"/>
            <p:nvPr/>
          </p:nvSpPr>
          <p:spPr>
            <a:xfrm>
              <a:off x="2548443" y="723317"/>
              <a:ext cx="2321911" cy="2924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r>
                <a:rPr lang="en-US" sz="1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Taxa de rejeição</a:t>
              </a: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6" name="Google Shape;386;p16"/>
            <p:cNvSpPr/>
            <p:nvPr/>
          </p:nvSpPr>
          <p:spPr>
            <a:xfrm>
              <a:off x="2539344" y="1070815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E6C7FF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7" name="Google Shape;387;p16"/>
            <p:cNvSpPr txBox="1"/>
            <p:nvPr/>
          </p:nvSpPr>
          <p:spPr>
            <a:xfrm>
              <a:off x="2548443" y="1079914"/>
              <a:ext cx="2321911" cy="2924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r>
                <a:rPr lang="en-US" sz="1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CK Taxa de abandono</a:t>
              </a: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8" name="Google Shape;388;p16"/>
            <p:cNvSpPr/>
            <p:nvPr/>
          </p:nvSpPr>
          <p:spPr>
            <a:xfrm>
              <a:off x="2539344" y="1427412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E6C7FF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9" name="Google Shape;389;p16"/>
            <p:cNvSpPr txBox="1"/>
            <p:nvPr/>
          </p:nvSpPr>
          <p:spPr>
            <a:xfrm>
              <a:off x="2548443" y="1436511"/>
              <a:ext cx="2321911" cy="2924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r>
                <a:rPr lang="en-US" sz="1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Profundidade da página</a:t>
              </a:r>
              <a:endPara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0" name="Google Shape;390;p16"/>
            <p:cNvSpPr/>
            <p:nvPr/>
          </p:nvSpPr>
          <p:spPr>
            <a:xfrm>
              <a:off x="2539344" y="1784009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E6C7FF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1" name="Google Shape;391;p16"/>
            <p:cNvSpPr txBox="1"/>
            <p:nvPr/>
          </p:nvSpPr>
          <p:spPr>
            <a:xfrm>
              <a:off x="2548443" y="1793108"/>
              <a:ext cx="2321911" cy="2924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r>
                <a:rPr lang="en-US" sz="1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Lealdade</a:t>
              </a:r>
              <a:endPara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2" name="Google Shape;392;p16"/>
            <p:cNvSpPr/>
            <p:nvPr/>
          </p:nvSpPr>
          <p:spPr>
            <a:xfrm>
              <a:off x="2539344" y="2140606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E6C7FF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3" name="Google Shape;393;p16"/>
            <p:cNvSpPr txBox="1"/>
            <p:nvPr/>
          </p:nvSpPr>
          <p:spPr>
            <a:xfrm>
              <a:off x="2548443" y="2149705"/>
              <a:ext cx="2321911" cy="2924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r>
                <a:rPr lang="en-US" sz="1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Eventos por visita</a:t>
              </a:r>
              <a:endPara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4" name="Google Shape;394;p16"/>
            <p:cNvSpPr/>
            <p:nvPr/>
          </p:nvSpPr>
          <p:spPr>
            <a:xfrm>
              <a:off x="2539344" y="2497203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E6C7FF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" name="Google Shape;395;p16"/>
            <p:cNvSpPr txBox="1"/>
            <p:nvPr/>
          </p:nvSpPr>
          <p:spPr>
            <a:xfrm>
              <a:off x="2548443" y="2506302"/>
              <a:ext cx="2321911" cy="2924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endParaRPr sz="10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6" name="Google Shape;396;p16"/>
            <p:cNvSpPr/>
            <p:nvPr/>
          </p:nvSpPr>
          <p:spPr>
            <a:xfrm>
              <a:off x="5076022" y="357621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E5A007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7" name="Google Shape;397;p16"/>
            <p:cNvSpPr txBox="1"/>
            <p:nvPr/>
          </p:nvSpPr>
          <p:spPr>
            <a:xfrm>
              <a:off x="5085121" y="366720"/>
              <a:ext cx="2321911" cy="2924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50"/>
                <a:buFont typeface="Open Sans"/>
                <a:buNone/>
              </a:pPr>
              <a:r>
                <a:rPr lang="en-US" sz="14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Resultados</a:t>
              </a:r>
              <a:endParaRPr sz="1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8" name="Google Shape;398;p16"/>
            <p:cNvSpPr/>
            <p:nvPr/>
          </p:nvSpPr>
          <p:spPr>
            <a:xfrm>
              <a:off x="5076022" y="714218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FEF2D7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9" name="Google Shape;399;p16"/>
            <p:cNvSpPr txBox="1"/>
            <p:nvPr/>
          </p:nvSpPr>
          <p:spPr>
            <a:xfrm>
              <a:off x="5085121" y="723317"/>
              <a:ext cx="2321911" cy="2924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r>
                <a:rPr lang="en-US" sz="1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Taxa de conversão de macro</a:t>
              </a: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0" name="Google Shape;400;p16"/>
            <p:cNvSpPr/>
            <p:nvPr/>
          </p:nvSpPr>
          <p:spPr>
            <a:xfrm>
              <a:off x="5076022" y="1070815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FEF2D7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1" name="Google Shape;401;p16"/>
            <p:cNvSpPr txBox="1"/>
            <p:nvPr/>
          </p:nvSpPr>
          <p:spPr>
            <a:xfrm>
              <a:off x="5085121" y="1079914"/>
              <a:ext cx="2321911" cy="2924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endParaRPr sz="10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" name="Google Shape;402;p16"/>
            <p:cNvSpPr/>
            <p:nvPr/>
          </p:nvSpPr>
          <p:spPr>
            <a:xfrm>
              <a:off x="5076022" y="1427412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FEF2D7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3" name="Google Shape;403;p16"/>
            <p:cNvSpPr txBox="1"/>
            <p:nvPr/>
          </p:nvSpPr>
          <p:spPr>
            <a:xfrm>
              <a:off x="5085121" y="1436511"/>
              <a:ext cx="2321911" cy="2924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r>
                <a:rPr lang="en-US" sz="1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Taxa de microconversão</a:t>
              </a: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" name="Google Shape;404;p16"/>
            <p:cNvSpPr/>
            <p:nvPr/>
          </p:nvSpPr>
          <p:spPr>
            <a:xfrm>
              <a:off x="5076022" y="1784009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FEF2D7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" name="Google Shape;405;p16"/>
            <p:cNvSpPr txBox="1"/>
            <p:nvPr/>
          </p:nvSpPr>
          <p:spPr>
            <a:xfrm>
              <a:off x="5085121" y="1793108"/>
              <a:ext cx="2321911" cy="2924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r>
                <a:rPr lang="en-US" sz="1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Por visita Valor do objetivo</a:t>
              </a:r>
              <a:endPara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" name="Google Shape;406;p16"/>
            <p:cNvSpPr/>
            <p:nvPr/>
          </p:nvSpPr>
          <p:spPr>
            <a:xfrm>
              <a:off x="5076022" y="2140606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FEF2D7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7" name="Google Shape;407;p16"/>
            <p:cNvSpPr txBox="1"/>
            <p:nvPr/>
          </p:nvSpPr>
          <p:spPr>
            <a:xfrm>
              <a:off x="5085121" y="2149705"/>
              <a:ext cx="2321911" cy="2924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r>
                <a:rPr lang="en-US" sz="1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Dias para a conversão</a:t>
              </a:r>
              <a:endPara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" name="Google Shape;408;p16"/>
            <p:cNvSpPr/>
            <p:nvPr/>
          </p:nvSpPr>
          <p:spPr>
            <a:xfrm>
              <a:off x="5076022" y="2497203"/>
              <a:ext cx="2340109" cy="310649"/>
            </a:xfrm>
            <a:prstGeom prst="roundRect">
              <a:avLst>
                <a:gd name="adj" fmla="val 10000"/>
              </a:avLst>
            </a:prstGeom>
            <a:solidFill>
              <a:srgbClr val="FEF2D7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" name="Google Shape;409;p16"/>
            <p:cNvSpPr txBox="1"/>
            <p:nvPr/>
          </p:nvSpPr>
          <p:spPr>
            <a:xfrm>
              <a:off x="5085121" y="2506302"/>
              <a:ext cx="2321911" cy="2924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r>
                <a:rPr lang="en-US" sz="1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% de conversões assistidas</a:t>
              </a:r>
              <a:endPara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10" name="Google Shape;410;p16"/>
          <p:cNvSpPr/>
          <p:nvPr/>
        </p:nvSpPr>
        <p:spPr>
          <a:xfrm>
            <a:off x="694510" y="1811331"/>
            <a:ext cx="187504" cy="1349063"/>
          </a:xfrm>
          <a:prstGeom prst="leftBrace">
            <a:avLst>
              <a:gd name="adj1" fmla="val 22826"/>
              <a:gd name="adj2" fmla="val 72593"/>
            </a:avLst>
          </a:prstGeom>
          <a:noFill/>
          <a:ln w="19050" cap="flat" cmpd="sng">
            <a:solidFill>
              <a:srgbClr val="16124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1" name="Google Shape;411;p16"/>
          <p:cNvSpPr/>
          <p:nvPr/>
        </p:nvSpPr>
        <p:spPr>
          <a:xfrm>
            <a:off x="507006" y="1811332"/>
            <a:ext cx="175259" cy="680720"/>
          </a:xfrm>
          <a:prstGeom prst="leftBrace">
            <a:avLst>
              <a:gd name="adj1" fmla="val 22826"/>
              <a:gd name="adj2" fmla="val 50000"/>
            </a:avLst>
          </a:prstGeom>
          <a:noFill/>
          <a:ln w="19050" cap="flat" cmpd="sng">
            <a:solidFill>
              <a:srgbClr val="16124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2" name="Google Shape;412;p16"/>
          <p:cNvSpPr/>
          <p:nvPr/>
        </p:nvSpPr>
        <p:spPr>
          <a:xfrm>
            <a:off x="882014" y="1811331"/>
            <a:ext cx="232411" cy="2085663"/>
          </a:xfrm>
          <a:prstGeom prst="leftBrace">
            <a:avLst>
              <a:gd name="adj1" fmla="val 22826"/>
              <a:gd name="adj2" fmla="val 81420"/>
            </a:avLst>
          </a:prstGeom>
          <a:noFill/>
          <a:ln w="19050" cap="flat" cmpd="sng">
            <a:solidFill>
              <a:srgbClr val="16124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3" name="Google Shape;413;p16"/>
          <p:cNvSpPr txBox="1"/>
          <p:nvPr/>
        </p:nvSpPr>
        <p:spPr>
          <a:xfrm>
            <a:off x="117825" y="1996559"/>
            <a:ext cx="31130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None/>
            </a:pPr>
            <a:r>
              <a:rPr lang="en-US" sz="1800" b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S</a:t>
            </a:r>
            <a:endParaRPr sz="1800" b="1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" name="Google Shape;414;p16"/>
          <p:cNvSpPr txBox="1"/>
          <p:nvPr/>
        </p:nvSpPr>
        <p:spPr>
          <a:xfrm>
            <a:off x="117825" y="2595999"/>
            <a:ext cx="39305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None/>
            </a:pPr>
            <a:r>
              <a:rPr lang="en-US" sz="1800" b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M</a:t>
            </a:r>
            <a:endParaRPr sz="1800" b="1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5" name="Google Shape;415;p16"/>
          <p:cNvSpPr txBox="1"/>
          <p:nvPr/>
        </p:nvSpPr>
        <p:spPr>
          <a:xfrm>
            <a:off x="146354" y="3313275"/>
            <a:ext cx="30489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None/>
            </a:pPr>
            <a:r>
              <a:rPr lang="en-US" sz="1800" b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L</a:t>
            </a:r>
            <a:endParaRPr sz="1800" b="1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17"/>
          <p:cNvSpPr txBox="1"/>
          <p:nvPr/>
        </p:nvSpPr>
        <p:spPr>
          <a:xfrm>
            <a:off x="311700" y="21368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000"/>
              <a:buFont typeface="Arial"/>
              <a:buNone/>
            </a:pP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Principais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medidas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desempenho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endParaRPr sz="2400" b="1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1" name="Google Shape;421;p17"/>
          <p:cNvSpPr txBox="1"/>
          <p:nvPr/>
        </p:nvSpPr>
        <p:spPr>
          <a:xfrm>
            <a:off x="405285" y="78638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Arial"/>
              <a:buNone/>
            </a:pPr>
            <a:r>
              <a:rPr lang="en-US" sz="2400" b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KPIs para uma loja online</a:t>
            </a:r>
            <a:endParaRPr sz="2400" b="1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20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sz="14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Receitas: </a:t>
            </a:r>
            <a:r>
              <a:rPr lang="en-US"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métrica regista o montante total das receitas geradas pela loja virtual. Pode ser subdividida por produto, região ou outras dimensões.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20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sz="14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Taxa de conversão: </a:t>
            </a:r>
            <a:r>
              <a:rPr lang="en-US"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métrica mede a percentagem de visitantes que concluem uma ação desejada.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20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sz="14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Valor médio da encomenda (AOV): </a:t>
            </a:r>
            <a:r>
              <a:rPr lang="en-US"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métrica calcula o valor médio de cada transação na loja online.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20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sz="14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Taxa de abandono do carrinho: </a:t>
            </a:r>
            <a:r>
              <a:rPr lang="en-US"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métrica mede a percentagem de visitantes que adicionam itens ao carrinho de compras, mas não concluem o processo de checkout.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20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sz="14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Fontes de tráfego: </a:t>
            </a:r>
            <a:r>
              <a:rPr lang="en-US"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métrica monitoriza a origem dos visitantes da loja virtual, como a pesquisa orgânica, a pesquisa paga, as redes sociais ou o tráfego de referência.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20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sz="14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Valor do tempo de vida do cliente (CLV): </a:t>
            </a:r>
            <a:r>
              <a:rPr lang="en-US"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métrica calcula o valor total de um cliente ao longo de toda a sua relação com a loja online. Pode ser utilizada para identificar clientes de elevado valor e para adaptar as estratégias de marketing em conformidade.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20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sz="14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Retorno do investimento (ROI):</a:t>
            </a:r>
            <a:r>
              <a:rPr lang="en-US"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Esta é uma medida da rentabilidade dos esforços de marketing da loja, calculada dividindo as receitas geradas pelas despesas de marketing. 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18"/>
          <p:cNvSpPr txBox="1"/>
          <p:nvPr/>
        </p:nvSpPr>
        <p:spPr>
          <a:xfrm>
            <a:off x="311700" y="19836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000"/>
              <a:buFont typeface="Arial"/>
              <a:buNone/>
            </a:pP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Principais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medidas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desempenho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endParaRPr sz="2400" b="1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18"/>
          <p:cNvSpPr txBox="1"/>
          <p:nvPr/>
        </p:nvSpPr>
        <p:spPr>
          <a:xfrm>
            <a:off x="405285" y="771064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2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Arial"/>
              <a:buNone/>
            </a:pPr>
            <a:r>
              <a:rPr lang="en-US" sz="2400" b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KPIs para um sítio Web de um jornal</a:t>
            </a:r>
            <a:endParaRPr sz="2400" b="1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20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sz="14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Visualizações de página: </a:t>
            </a:r>
            <a:r>
              <a:rPr lang="en-US"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métrica regista o número total de páginas visualizadas no sítio Web.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20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sz="14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Visitantes únicos: </a:t>
            </a:r>
            <a:r>
              <a:rPr lang="en-US"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métrica mede o número de visitantes individuais do sítio Web.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20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sz="14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Tempo na página: </a:t>
            </a:r>
            <a:r>
              <a:rPr lang="en-US"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métrica mede a quantidade média de tempo que os visitantes passam em cada página do sítio Web.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20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sz="14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Duração da sessão: </a:t>
            </a:r>
            <a:r>
              <a:rPr lang="en-US"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métrica mede a quantidade média de tempo que os utilizadores passam no sítio Web durante uma sessão.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20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sz="14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Fontes de referência: </a:t>
            </a:r>
            <a:r>
              <a:rPr lang="en-US"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métrica monitoriza a origem dos visitantes do sítio Web, como os motores de busca, as redes sociais ou outros sítios Web.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20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sz="14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Métricas de envolvimento: </a:t>
            </a:r>
            <a:r>
              <a:rPr lang="en-US"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Estas incluem métricas como a profundidade de deslocamento, visualizações de vídeo e partilhas sociais, que podem fornecer informações sobre a forma como os visitantes estão a interagir com o conteúdo do sítio Web.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20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sz="14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Desempenho do anúncio: </a:t>
            </a:r>
            <a:r>
              <a:rPr lang="en-US"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métrica mede as receitas geradas pela publicidade no sítio Web.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20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sz="14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Desempenho do conteúdo: </a:t>
            </a:r>
            <a:r>
              <a:rPr lang="en-US" sz="14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Isto inclui métricas como as páginas principais, o conteúdo principal e as páginas de saída, que podem ajudá-lo a compreender quais as páginas e o conteúdo que estão a ter um bom desempenho e quais podem precisar de ser melhorados.</a:t>
            </a:r>
            <a:endParaRPr sz="14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19"/>
          <p:cNvSpPr txBox="1"/>
          <p:nvPr/>
        </p:nvSpPr>
        <p:spPr>
          <a:xfrm>
            <a:off x="311700" y="228617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000"/>
              <a:buFont typeface="Arial"/>
              <a:buNone/>
            </a:pP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Principais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medidas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desempenho</a:t>
            </a:r>
            <a:r>
              <a:rPr lang="en-US" sz="2400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endParaRPr sz="2400" b="1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3" name="Google Shape;433;p19"/>
          <p:cNvSpPr txBox="1"/>
          <p:nvPr/>
        </p:nvSpPr>
        <p:spPr>
          <a:xfrm>
            <a:off x="405285" y="801317"/>
            <a:ext cx="8333429" cy="31790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Arial"/>
              <a:buNone/>
            </a:pPr>
            <a:r>
              <a:rPr lang="en-US" sz="2400" b="1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KPIs</a:t>
            </a:r>
            <a:r>
              <a:rPr lang="en-US" sz="24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2400" b="1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24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presença</a:t>
            </a:r>
            <a:r>
              <a:rPr lang="en-US" sz="24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marca</a:t>
            </a:r>
            <a:r>
              <a:rPr lang="en-US" sz="24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online</a:t>
            </a:r>
            <a:endParaRPr sz="2400" b="1" dirty="0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Sessões</a:t>
            </a:r>
            <a:r>
              <a:rPr lang="en-US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métrica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mede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número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sessões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no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sítio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Web, o que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representa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número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total de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vezes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visitantes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interagiram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com o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sítio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Web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durante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período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tempo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específico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Utilizadores</a:t>
            </a:r>
            <a:r>
              <a:rPr lang="en-US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métrica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mede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número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utilizadores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únicos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visitaram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sítio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Web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durante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período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específico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Visualizações</a:t>
            </a:r>
            <a:r>
              <a:rPr lang="en-US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</a:t>
            </a:r>
            <a:r>
              <a:rPr lang="en-US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métrica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mede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número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total de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visualizadas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no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sítio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Web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durante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período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específico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Duração</a:t>
            </a:r>
            <a:r>
              <a:rPr lang="en-US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média</a:t>
            </a:r>
            <a:r>
              <a:rPr lang="en-US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sessão</a:t>
            </a:r>
            <a:r>
              <a:rPr lang="en-US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métrica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mede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duração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média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sessão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no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Web site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durante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período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tempo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específico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Taxa de </a:t>
            </a:r>
            <a:r>
              <a:rPr lang="en-US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rejeição</a:t>
            </a:r>
            <a:r>
              <a:rPr lang="en-US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 taxa de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rejeição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mede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percentagem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visitantes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abandonam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Web site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depois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visualizarem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apenas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embora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taxa de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rejeição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não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seja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métrica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predefinida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no Google Analytics 4,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criar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cálculo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personalizado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para a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medir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).</a:t>
            </a:r>
            <a:endParaRPr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Taxa de </a:t>
            </a:r>
            <a:r>
              <a:rPr lang="en-US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envolvimento</a:t>
            </a:r>
            <a:r>
              <a:rPr lang="en-US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Mostra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percentagem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sessões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envolvidas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sessão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envolvida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é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sessão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que dura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mais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10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segundos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tem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evento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conversão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tem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pelo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menos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2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visualizações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ecrã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).</a:t>
            </a:r>
            <a:endParaRPr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400"/>
              <a:buFont typeface="Arial"/>
              <a:buChar char="●"/>
            </a:pPr>
            <a:r>
              <a:rPr lang="en-US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Fontes de </a:t>
            </a:r>
            <a:r>
              <a:rPr lang="en-US" b="1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tráfego</a:t>
            </a:r>
            <a:r>
              <a:rPr lang="en-US" b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métrica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mede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as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fontes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geram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tráfego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para o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Web site,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como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pesquisa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orgânica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a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pesquisa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paga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as redes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sociais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as </a:t>
            </a:r>
            <a:r>
              <a:rPr lang="en-US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referências</a:t>
            </a:r>
            <a:r>
              <a:rPr lang="en-US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20"/>
          <p:cNvSpPr txBox="1"/>
          <p:nvPr/>
        </p:nvSpPr>
        <p:spPr>
          <a:xfrm>
            <a:off x="716400" y="1450350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Tópico 3 </a:t>
            </a:r>
            <a:endParaRPr sz="6000" b="1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9" name="Google Shape;439;p20"/>
          <p:cNvSpPr txBox="1"/>
          <p:nvPr/>
        </p:nvSpPr>
        <p:spPr>
          <a:xfrm>
            <a:off x="675150" y="2608375"/>
            <a:ext cx="7793700" cy="14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en-US" sz="32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en-US" sz="32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Métricas que interessam</a:t>
            </a:r>
            <a:endParaRPr sz="1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21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p21"/>
          <p:cNvSpPr txBox="1">
            <a:spLocks noGrp="1"/>
          </p:cNvSpPr>
          <p:nvPr>
            <p:ph type="title"/>
          </p:nvPr>
        </p:nvSpPr>
        <p:spPr>
          <a:xfrm>
            <a:off x="628650" y="389095"/>
            <a:ext cx="7886700" cy="572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 err="1"/>
              <a:t>Medição</a:t>
            </a:r>
            <a:r>
              <a:rPr lang="en-US" sz="2400" dirty="0"/>
              <a:t> - </a:t>
            </a:r>
            <a:r>
              <a:rPr lang="en-US" sz="2400" dirty="0" err="1"/>
              <a:t>Métricas</a:t>
            </a:r>
            <a:r>
              <a:rPr lang="en-US" sz="2400" dirty="0"/>
              <a:t> que </a:t>
            </a:r>
            <a:r>
              <a:rPr lang="en-US" sz="2400" dirty="0" err="1"/>
              <a:t>interessam</a:t>
            </a:r>
            <a:endParaRPr sz="2400" dirty="0"/>
          </a:p>
        </p:txBody>
      </p:sp>
      <p:sp>
        <p:nvSpPr>
          <p:cNvPr id="447" name="Google Shape;447;p21"/>
          <p:cNvSpPr txBox="1">
            <a:spLocks noGrp="1"/>
          </p:cNvSpPr>
          <p:nvPr>
            <p:ph type="body" idx="1"/>
          </p:nvPr>
        </p:nvSpPr>
        <p:spPr>
          <a:xfrm>
            <a:off x="628650" y="1386361"/>
            <a:ext cx="7472763" cy="4162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None/>
            </a:pPr>
            <a:r>
              <a:rPr lang="en-US" sz="2000" b="0" i="0" u="none" strike="noStrike" cap="none"/>
              <a:t>Quais são as métricas básicas que uma ferramenta de análise de sítios Web fornece?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22"/>
          <p:cNvSpPr txBox="1"/>
          <p:nvPr/>
        </p:nvSpPr>
        <p:spPr>
          <a:xfrm>
            <a:off x="2801769" y="1074621"/>
            <a:ext cx="3540462" cy="3870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342900" algn="l" rtl="0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Roboto"/>
              <a:buAutoNum type="arabicPeriod"/>
            </a:pPr>
            <a:r>
              <a:rPr lang="en-US" sz="16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Aquisição</a:t>
            </a:r>
            <a:endParaRPr sz="16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Roboto"/>
              <a:buAutoNum type="arabicPeriod"/>
            </a:pPr>
            <a:r>
              <a:rPr lang="en-US" sz="16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Eventos</a:t>
            </a:r>
            <a:endParaRPr sz="16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Roboto"/>
              <a:buAutoNum type="arabicPeriod"/>
            </a:pPr>
            <a:r>
              <a:rPr lang="en-US" sz="16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Conversões</a:t>
            </a:r>
            <a:endParaRPr sz="16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Roboto"/>
              <a:buAutoNum type="arabicPeriod"/>
            </a:pPr>
            <a:r>
              <a:rPr lang="en-US" sz="16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Páginas</a:t>
            </a:r>
            <a:endParaRPr sz="16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Roboto"/>
              <a:buAutoNum type="arabicPeriod"/>
            </a:pPr>
            <a:r>
              <a:rPr lang="en-US" sz="16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Páginas</a:t>
            </a:r>
            <a:r>
              <a:rPr lang="en-US" sz="16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6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destino</a:t>
            </a:r>
            <a:endParaRPr lang="en-US" sz="16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Roboto"/>
              <a:buAutoNum type="arabicPeriod"/>
            </a:pPr>
            <a:r>
              <a:rPr lang="en-US" sz="16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Retenção</a:t>
            </a:r>
            <a:endParaRPr sz="16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Roboto"/>
              <a:buAutoNum type="arabicPeriod"/>
            </a:pPr>
            <a:r>
              <a:rPr lang="en-US" sz="16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Valor para o </a:t>
            </a:r>
            <a:r>
              <a:rPr lang="en-US" sz="16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cliente</a:t>
            </a:r>
            <a:endParaRPr sz="16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ts val="2200"/>
              </a:lnSpc>
              <a:spcBef>
                <a:spcPts val="12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Roboto"/>
              <a:buAutoNum type="arabicPeriod"/>
            </a:pPr>
            <a:r>
              <a:rPr lang="en-US" sz="16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Taxa de </a:t>
            </a:r>
            <a:r>
              <a:rPr lang="en-US" sz="16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envolvimento</a:t>
            </a:r>
            <a:endParaRPr sz="16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Clr>
                <a:srgbClr val="11AA81"/>
              </a:buClr>
              <a:buSzPts val="2400"/>
              <a:buFont typeface="Roboto"/>
              <a:buAutoNum type="arabicPeriod"/>
            </a:pPr>
            <a:r>
              <a:rPr lang="en-US" sz="16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Pesquisa</a:t>
            </a:r>
            <a:r>
              <a:rPr lang="en-US" sz="16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no </a:t>
            </a:r>
            <a:r>
              <a:rPr lang="en-US" sz="16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sítio</a:t>
            </a:r>
            <a:endParaRPr sz="16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446;p21">
            <a:extLst>
              <a:ext uri="{FF2B5EF4-FFF2-40B4-BE49-F238E27FC236}">
                <a16:creationId xmlns:a16="http://schemas.microsoft.com/office/drawing/2014/main" id="{58EDB58C-9BA6-6F3A-5B93-B2BAAF9D02C8}"/>
              </a:ext>
            </a:extLst>
          </p:cNvPr>
          <p:cNvSpPr txBox="1">
            <a:spLocks/>
          </p:cNvSpPr>
          <p:nvPr/>
        </p:nvSpPr>
        <p:spPr>
          <a:xfrm>
            <a:off x="628650" y="389095"/>
            <a:ext cx="7886700" cy="572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  <a:buClr>
                <a:srgbClr val="161249"/>
              </a:buClr>
              <a:buSzPts val="3300"/>
            </a:pPr>
            <a:r>
              <a:rPr lang="en-US" sz="2400" b="1"/>
              <a:t>Medição - Métricas que interessam</a:t>
            </a:r>
            <a:endParaRPr lang="en-US" sz="2400" b="1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2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" name="Google Shape;459;p23"/>
          <p:cNvSpPr txBox="1"/>
          <p:nvPr/>
        </p:nvSpPr>
        <p:spPr>
          <a:xfrm>
            <a:off x="478339" y="1259742"/>
            <a:ext cx="8333429" cy="3330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Calibri"/>
              <a:buNone/>
            </a:pPr>
            <a:endParaRPr sz="10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0" name="Google Shape;460;p23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767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Atividade</a:t>
            </a:r>
            <a:r>
              <a:rPr lang="en-US" dirty="0"/>
              <a:t> de </a:t>
            </a:r>
            <a:r>
              <a:rPr lang="en-US" dirty="0" err="1"/>
              <a:t>avaliação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 dirty="0"/>
          </a:p>
        </p:txBody>
      </p:sp>
      <p:sp>
        <p:nvSpPr>
          <p:cNvPr id="461" name="Google Shape;461;p23"/>
          <p:cNvSpPr txBox="1">
            <a:spLocks noGrp="1"/>
          </p:cNvSpPr>
          <p:nvPr>
            <p:ph type="body" idx="2"/>
          </p:nvPr>
        </p:nvSpPr>
        <p:spPr>
          <a:xfrm>
            <a:off x="696132" y="713536"/>
            <a:ext cx="8115636" cy="3939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sz="1100" b="1" dirty="0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None/>
            </a:pPr>
            <a:br>
              <a:rPr lang="en-US" sz="11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</a:br>
            <a:endParaRPr sz="1050" b="1" dirty="0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560"/>
              <a:buFont typeface="Roboto"/>
              <a:buAutoNum type="arabicPeriod"/>
            </a:pPr>
            <a:r>
              <a:rPr lang="en-US" sz="900" b="1" dirty="0"/>
              <a:t>O que é a </a:t>
            </a:r>
            <a:r>
              <a:rPr lang="en-US" sz="900" b="1" dirty="0" err="1"/>
              <a:t>análise</a:t>
            </a:r>
            <a:r>
              <a:rPr lang="en-US" sz="900" b="1" dirty="0"/>
              <a:t> da Web?</a:t>
            </a:r>
            <a:endParaRPr sz="900" b="1" dirty="0"/>
          </a:p>
          <a:p>
            <a:pPr marL="6858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00"/>
              <a:buFont typeface="Roboto"/>
              <a:buAutoNum type="arabicPeriod"/>
            </a:pPr>
            <a:r>
              <a:rPr lang="en-US" sz="900" b="0" i="0" u="none" strike="noStrike" cap="none" dirty="0"/>
              <a:t>O </a:t>
            </a:r>
            <a:r>
              <a:rPr lang="en-US" sz="900" b="0" i="0" u="none" strike="noStrike" cap="none" dirty="0" err="1"/>
              <a:t>processo</a:t>
            </a:r>
            <a:r>
              <a:rPr lang="en-US" sz="900" b="0" i="0" u="none" strike="noStrike" cap="none" dirty="0"/>
              <a:t> de </a:t>
            </a:r>
            <a:r>
              <a:rPr lang="en-US" sz="900" b="0" i="0" u="none" strike="noStrike" cap="none" dirty="0" err="1"/>
              <a:t>análise</a:t>
            </a:r>
            <a:r>
              <a:rPr lang="en-US" sz="900" b="0" i="0" u="none" strike="noStrike" cap="none" dirty="0"/>
              <a:t> de dados de um </a:t>
            </a:r>
            <a:r>
              <a:rPr lang="en-US" sz="900" b="0" i="0" u="none" strike="noStrike" cap="none" dirty="0" err="1"/>
              <a:t>sítio</a:t>
            </a:r>
            <a:r>
              <a:rPr lang="en-US" sz="900" b="0" i="0" u="none" strike="noStrike" cap="none" dirty="0"/>
              <a:t> Web para </a:t>
            </a:r>
            <a:r>
              <a:rPr lang="en-US" sz="900" b="0" i="0" u="none" strike="noStrike" cap="none" dirty="0" err="1"/>
              <a:t>compreender</a:t>
            </a:r>
            <a:r>
              <a:rPr lang="en-US" sz="900" b="0" i="0" u="none" strike="noStrike" cap="none" dirty="0"/>
              <a:t> a forma </a:t>
            </a:r>
            <a:r>
              <a:rPr lang="en-US" sz="900" b="0" i="0" u="none" strike="noStrike" cap="none" dirty="0" err="1"/>
              <a:t>como</a:t>
            </a:r>
            <a:r>
              <a:rPr lang="en-US" sz="900" b="0" i="0" u="none" strike="noStrike" cap="none" dirty="0"/>
              <a:t> </a:t>
            </a:r>
            <a:r>
              <a:rPr lang="en-US" sz="900" b="0" i="0" u="none" strike="noStrike" cap="none" dirty="0" err="1"/>
              <a:t>os</a:t>
            </a:r>
            <a:r>
              <a:rPr lang="en-US" sz="900" b="0" i="0" u="none" strike="noStrike" cap="none" dirty="0"/>
              <a:t> </a:t>
            </a:r>
            <a:r>
              <a:rPr lang="en-US" sz="900" b="0" i="0" u="none" strike="noStrike" cap="none" dirty="0" err="1"/>
              <a:t>utilizadores</a:t>
            </a:r>
            <a:r>
              <a:rPr lang="en-US" sz="900" b="0" i="0" u="none" strike="noStrike" cap="none" dirty="0"/>
              <a:t> </a:t>
            </a:r>
            <a:r>
              <a:rPr lang="en-US" sz="900" b="0" i="0" u="none" strike="noStrike" cap="none" dirty="0" err="1"/>
              <a:t>interagem</a:t>
            </a:r>
            <a:r>
              <a:rPr lang="en-US" sz="900" b="0" i="0" u="none" strike="noStrike" cap="none" dirty="0"/>
              <a:t> com o </a:t>
            </a:r>
            <a:r>
              <a:rPr lang="en-US" sz="900" b="0" i="0" u="none" strike="noStrike" cap="none" dirty="0" err="1"/>
              <a:t>mesmo</a:t>
            </a:r>
            <a:endParaRPr sz="900" dirty="0"/>
          </a:p>
          <a:p>
            <a:pPr marL="6858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00"/>
              <a:buFont typeface="Roboto"/>
              <a:buAutoNum type="arabicPeriod"/>
            </a:pPr>
            <a:r>
              <a:rPr lang="en-US" sz="900" b="0" i="0" u="none" strike="noStrike" cap="none" dirty="0"/>
              <a:t>O </a:t>
            </a:r>
            <a:r>
              <a:rPr lang="en-US" sz="900" b="0" i="0" u="none" strike="noStrike" cap="none" dirty="0" err="1"/>
              <a:t>processo</a:t>
            </a:r>
            <a:r>
              <a:rPr lang="en-US" sz="900" b="0" i="0" u="none" strike="noStrike" cap="none" dirty="0"/>
              <a:t> de </a:t>
            </a:r>
            <a:r>
              <a:rPr lang="en-US" sz="900" b="0" i="0" u="none" strike="noStrike" cap="none" dirty="0" err="1"/>
              <a:t>criação</a:t>
            </a:r>
            <a:r>
              <a:rPr lang="en-US" sz="900" b="0" i="0" u="none" strike="noStrike" cap="none" dirty="0"/>
              <a:t> e </a:t>
            </a:r>
            <a:r>
              <a:rPr lang="en-US" sz="900" b="0" i="0" u="none" strike="noStrike" cap="none" dirty="0" err="1"/>
              <a:t>conceção</a:t>
            </a:r>
            <a:r>
              <a:rPr lang="en-US" sz="900" b="0" i="0" u="none" strike="noStrike" cap="none" dirty="0"/>
              <a:t> de um </a:t>
            </a:r>
            <a:r>
              <a:rPr lang="en-US" sz="900" b="0" i="0" u="none" strike="noStrike" cap="none" dirty="0" err="1"/>
              <a:t>sítio</a:t>
            </a:r>
            <a:r>
              <a:rPr lang="en-US" sz="900" b="0" i="0" u="none" strike="noStrike" cap="none" dirty="0"/>
              <a:t> Web</a:t>
            </a:r>
            <a:endParaRPr sz="900" dirty="0"/>
          </a:p>
          <a:p>
            <a:pPr marL="6858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00"/>
              <a:buFont typeface="Roboto"/>
              <a:buAutoNum type="arabicPeriod"/>
            </a:pPr>
            <a:r>
              <a:rPr lang="en-US" sz="900" b="0" i="0" u="none" strike="noStrike" cap="none" dirty="0"/>
              <a:t>O </a:t>
            </a:r>
            <a:r>
              <a:rPr lang="en-US" sz="900" b="0" i="0" u="none" strike="noStrike" cap="none" dirty="0" err="1"/>
              <a:t>processo</a:t>
            </a:r>
            <a:r>
              <a:rPr lang="en-US" sz="900" b="0" i="0" u="none" strike="noStrike" cap="none" dirty="0"/>
              <a:t> de </a:t>
            </a:r>
            <a:r>
              <a:rPr lang="en-US" sz="900" b="0" i="0" u="none" strike="noStrike" cap="none" dirty="0" err="1"/>
              <a:t>otimização</a:t>
            </a:r>
            <a:r>
              <a:rPr lang="en-US" sz="900" b="0" i="0" u="none" strike="noStrike" cap="none" dirty="0"/>
              <a:t> de um </a:t>
            </a:r>
            <a:r>
              <a:rPr lang="en-US" sz="900" b="0" i="0" u="none" strike="noStrike" cap="none" dirty="0" err="1"/>
              <a:t>sítio</a:t>
            </a:r>
            <a:r>
              <a:rPr lang="en-US" sz="900" b="0" i="0" u="none" strike="noStrike" cap="none" dirty="0"/>
              <a:t> Web para </a:t>
            </a:r>
            <a:r>
              <a:rPr lang="en-US" sz="900" b="0" i="0" u="none" strike="noStrike" cap="none" dirty="0" err="1"/>
              <a:t>os</a:t>
            </a:r>
            <a:r>
              <a:rPr lang="en-US" sz="900" b="0" i="0" u="none" strike="noStrike" cap="none" dirty="0"/>
              <a:t> </a:t>
            </a:r>
            <a:r>
              <a:rPr lang="en-US" sz="900" b="0" i="0" u="none" strike="noStrike" cap="none" dirty="0" err="1"/>
              <a:t>motores</a:t>
            </a:r>
            <a:r>
              <a:rPr lang="en-US" sz="900" b="0" i="0" u="none" strike="noStrike" cap="none" dirty="0"/>
              <a:t> de </a:t>
            </a:r>
            <a:r>
              <a:rPr lang="en-US" sz="900" b="0" i="0" u="none" strike="noStrike" cap="none" dirty="0" err="1"/>
              <a:t>busca</a:t>
            </a:r>
            <a:endParaRPr sz="1050" dirty="0"/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None/>
            </a:pPr>
            <a:endParaRPr sz="900" b="0" i="0" u="none" strike="noStrike" cap="none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560"/>
              <a:buFont typeface="Roboto"/>
              <a:buAutoNum type="arabicPeriod"/>
            </a:pPr>
            <a:r>
              <a:rPr lang="en-US" sz="900" b="1" dirty="0"/>
              <a:t>Qual das </a:t>
            </a:r>
            <a:r>
              <a:rPr lang="en-US" sz="900" b="1" dirty="0" err="1"/>
              <a:t>seguintes</a:t>
            </a:r>
            <a:r>
              <a:rPr lang="en-US" sz="900" b="1" dirty="0"/>
              <a:t> </a:t>
            </a:r>
            <a:r>
              <a:rPr lang="en-US" sz="900" b="1" dirty="0" err="1"/>
              <a:t>opções</a:t>
            </a:r>
            <a:r>
              <a:rPr lang="en-US" sz="900" b="1" dirty="0"/>
              <a:t> </a:t>
            </a:r>
            <a:r>
              <a:rPr lang="en-US" sz="900" b="1" dirty="0" err="1"/>
              <a:t>NÃO</a:t>
            </a:r>
            <a:r>
              <a:rPr lang="en-US" sz="900" b="1" dirty="0"/>
              <a:t> é </a:t>
            </a:r>
            <a:r>
              <a:rPr lang="en-US" sz="900" b="1" dirty="0" err="1"/>
              <a:t>uma</a:t>
            </a:r>
            <a:r>
              <a:rPr lang="en-US" sz="900" b="1" dirty="0"/>
              <a:t> </a:t>
            </a:r>
            <a:r>
              <a:rPr lang="en-US" sz="900" b="1" dirty="0" err="1"/>
              <a:t>métrica</a:t>
            </a:r>
            <a:r>
              <a:rPr lang="en-US" sz="900" b="1" dirty="0"/>
              <a:t> </a:t>
            </a:r>
            <a:r>
              <a:rPr lang="en-US" sz="900" b="1" dirty="0" err="1"/>
              <a:t>comum</a:t>
            </a:r>
            <a:r>
              <a:rPr lang="en-US" sz="900" b="1" dirty="0"/>
              <a:t> </a:t>
            </a:r>
            <a:r>
              <a:rPr lang="en-US" sz="900" b="1" dirty="0" err="1"/>
              <a:t>monitorizada</a:t>
            </a:r>
            <a:r>
              <a:rPr lang="en-US" sz="900" b="1" dirty="0"/>
              <a:t> </a:t>
            </a:r>
            <a:r>
              <a:rPr lang="en-US" sz="900" b="1" dirty="0" err="1"/>
              <a:t>na</a:t>
            </a:r>
            <a:r>
              <a:rPr lang="en-US" sz="900" b="1" dirty="0"/>
              <a:t> </a:t>
            </a:r>
            <a:r>
              <a:rPr lang="en-US" sz="900" b="1" dirty="0" err="1"/>
              <a:t>análise</a:t>
            </a:r>
            <a:r>
              <a:rPr lang="en-US" sz="900" b="1" dirty="0"/>
              <a:t> da Web?</a:t>
            </a:r>
            <a:endParaRPr sz="900" b="1" dirty="0"/>
          </a:p>
          <a:p>
            <a:pPr marL="68580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00"/>
              <a:buFont typeface="Roboto"/>
              <a:buAutoNum type="arabicPeriod"/>
            </a:pPr>
            <a:r>
              <a:rPr lang="en-US" sz="900" dirty="0" err="1"/>
              <a:t>Visualizações</a:t>
            </a:r>
            <a:r>
              <a:rPr lang="en-US" sz="900" dirty="0"/>
              <a:t> de </a:t>
            </a:r>
            <a:r>
              <a:rPr lang="en-US" sz="900" dirty="0" err="1"/>
              <a:t>página</a:t>
            </a:r>
            <a:endParaRPr sz="900" dirty="0"/>
          </a:p>
          <a:p>
            <a:pPr marL="68580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00"/>
              <a:buFont typeface="Roboto"/>
              <a:buAutoNum type="arabicPeriod"/>
            </a:pPr>
            <a:r>
              <a:rPr lang="en-US" sz="900" dirty="0"/>
              <a:t>Tempo no local</a:t>
            </a:r>
            <a:endParaRPr sz="900" dirty="0"/>
          </a:p>
          <a:p>
            <a:pPr marL="68580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00"/>
              <a:buFont typeface="Roboto"/>
              <a:buAutoNum type="arabicPeriod"/>
            </a:pPr>
            <a:r>
              <a:rPr lang="en-US" sz="900" dirty="0" err="1"/>
              <a:t>Idade</a:t>
            </a:r>
            <a:r>
              <a:rPr lang="en-US" sz="900" dirty="0"/>
              <a:t> do </a:t>
            </a:r>
            <a:r>
              <a:rPr lang="en-US" sz="900" dirty="0" err="1"/>
              <a:t>visitante</a:t>
            </a:r>
            <a:r>
              <a:rPr lang="en-US" sz="900" dirty="0"/>
              <a:t> do </a:t>
            </a:r>
            <a:r>
              <a:rPr lang="en-US" sz="900" dirty="0" err="1"/>
              <a:t>sítio</a:t>
            </a:r>
            <a:r>
              <a:rPr lang="en-US" sz="900" dirty="0"/>
              <a:t> Web</a:t>
            </a:r>
            <a:br>
              <a:rPr lang="en-US" sz="900" dirty="0"/>
            </a:br>
            <a:endParaRPr sz="900" b="0" i="0" u="none" strike="noStrike" cap="none" dirty="0"/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560"/>
              <a:buFont typeface="Roboto"/>
              <a:buAutoNum type="arabicPeriod"/>
            </a:pPr>
            <a:r>
              <a:rPr lang="en-US" sz="900" b="1" dirty="0"/>
              <a:t>Qual é o </a:t>
            </a:r>
            <a:r>
              <a:rPr lang="en-US" sz="900" b="1" dirty="0" err="1"/>
              <a:t>objetivo</a:t>
            </a:r>
            <a:r>
              <a:rPr lang="en-US" sz="900" b="1" dirty="0"/>
              <a:t> dos testes A/B </a:t>
            </a:r>
            <a:r>
              <a:rPr lang="en-US" sz="900" b="1" dirty="0" err="1"/>
              <a:t>na</a:t>
            </a:r>
            <a:r>
              <a:rPr lang="en-US" sz="900" b="1" dirty="0"/>
              <a:t> </a:t>
            </a:r>
            <a:r>
              <a:rPr lang="en-US" sz="900" b="1" dirty="0" err="1"/>
              <a:t>análise</a:t>
            </a:r>
            <a:r>
              <a:rPr lang="en-US" sz="900" b="1" dirty="0"/>
              <a:t> da Web?</a:t>
            </a:r>
            <a:endParaRPr sz="900" b="1" dirty="0"/>
          </a:p>
          <a:p>
            <a:pPr marL="6858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00"/>
              <a:buFont typeface="Roboto"/>
              <a:buAutoNum type="arabicPeriod"/>
            </a:pPr>
            <a:r>
              <a:rPr lang="en-US" sz="900" dirty="0"/>
              <a:t>Para </a:t>
            </a:r>
            <a:r>
              <a:rPr lang="en-US" sz="900" dirty="0" err="1"/>
              <a:t>comparar</a:t>
            </a:r>
            <a:r>
              <a:rPr lang="en-US" sz="900" dirty="0"/>
              <a:t> o </a:t>
            </a:r>
            <a:r>
              <a:rPr lang="en-US" sz="900" dirty="0" err="1"/>
              <a:t>desempenho</a:t>
            </a:r>
            <a:r>
              <a:rPr lang="en-US" sz="900" dirty="0"/>
              <a:t> de duas </a:t>
            </a:r>
            <a:r>
              <a:rPr lang="en-US" sz="900" dirty="0" err="1"/>
              <a:t>versões</a:t>
            </a:r>
            <a:r>
              <a:rPr lang="en-US" sz="900" dirty="0"/>
              <a:t> </a:t>
            </a:r>
            <a:r>
              <a:rPr lang="en-US" sz="900" dirty="0" err="1"/>
              <a:t>diferentes</a:t>
            </a:r>
            <a:r>
              <a:rPr lang="en-US" sz="900" dirty="0"/>
              <a:t> de um </a:t>
            </a:r>
            <a:r>
              <a:rPr lang="en-US" sz="900" dirty="0" err="1"/>
              <a:t>sítio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página</a:t>
            </a:r>
            <a:r>
              <a:rPr lang="en-US" sz="900" dirty="0"/>
              <a:t> Web</a:t>
            </a:r>
            <a:endParaRPr sz="900" dirty="0"/>
          </a:p>
          <a:p>
            <a:pPr marL="6858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00"/>
              <a:buFont typeface="Roboto"/>
              <a:buAutoNum type="arabicPeriod"/>
            </a:pPr>
            <a:r>
              <a:rPr lang="en-US" sz="900" dirty="0"/>
              <a:t>Para </a:t>
            </a:r>
            <a:r>
              <a:rPr lang="en-US" sz="900" dirty="0" err="1"/>
              <a:t>controlar</a:t>
            </a:r>
            <a:r>
              <a:rPr lang="en-US" sz="900" dirty="0"/>
              <a:t> o </a:t>
            </a:r>
            <a:r>
              <a:rPr lang="en-US" sz="900" dirty="0" err="1"/>
              <a:t>número</a:t>
            </a:r>
            <a:r>
              <a:rPr lang="en-US" sz="900" dirty="0"/>
              <a:t> de cliques </a:t>
            </a:r>
            <a:r>
              <a:rPr lang="en-US" sz="900" dirty="0" err="1"/>
              <a:t>numa</a:t>
            </a:r>
            <a:r>
              <a:rPr lang="en-US" sz="900" dirty="0"/>
              <a:t> </a:t>
            </a:r>
            <a:r>
              <a:rPr lang="en-US" sz="900" dirty="0" err="1"/>
              <a:t>determinada</a:t>
            </a:r>
            <a:r>
              <a:rPr lang="en-US" sz="900" dirty="0"/>
              <a:t> </a:t>
            </a:r>
            <a:r>
              <a:rPr lang="en-US" sz="900" dirty="0" err="1"/>
              <a:t>ligação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botão</a:t>
            </a:r>
            <a:endParaRPr sz="900" dirty="0"/>
          </a:p>
          <a:p>
            <a:pPr marL="6858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00"/>
              <a:buFont typeface="Roboto"/>
              <a:buAutoNum type="arabicPeriod"/>
            </a:pPr>
            <a:r>
              <a:rPr lang="en-US" sz="900" dirty="0"/>
              <a:t>Para </a:t>
            </a:r>
            <a:r>
              <a:rPr lang="en-US" sz="900" dirty="0" err="1"/>
              <a:t>medir</a:t>
            </a:r>
            <a:r>
              <a:rPr lang="en-US" sz="900" dirty="0"/>
              <a:t> a </a:t>
            </a:r>
            <a:r>
              <a:rPr lang="en-US" sz="900" dirty="0" err="1"/>
              <a:t>eficácia</a:t>
            </a:r>
            <a:r>
              <a:rPr lang="en-US" sz="900" dirty="0"/>
              <a:t> de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campanha</a:t>
            </a:r>
            <a:r>
              <a:rPr lang="en-US" sz="900" dirty="0"/>
              <a:t> de marketing</a:t>
            </a:r>
            <a:endParaRPr sz="900" dirty="0"/>
          </a:p>
          <a:p>
            <a:pPr marL="685800" marR="0" lvl="1" indent="-1619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Roboto"/>
              <a:buNone/>
            </a:pPr>
            <a:endParaRPr sz="900" b="0" i="0" u="none" strike="noStrike" cap="none"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560"/>
              <a:buFont typeface="Roboto"/>
              <a:buAutoNum type="arabicPeriod"/>
            </a:pPr>
            <a:r>
              <a:rPr lang="en-US" sz="900" b="1" dirty="0"/>
              <a:t>Qual das </a:t>
            </a:r>
            <a:r>
              <a:rPr lang="en-US" sz="900" b="1" dirty="0" err="1"/>
              <a:t>seguintes</a:t>
            </a:r>
            <a:r>
              <a:rPr lang="en-US" sz="900" b="1" dirty="0"/>
              <a:t> </a:t>
            </a:r>
            <a:r>
              <a:rPr lang="en-US" sz="900" b="1" dirty="0" err="1"/>
              <a:t>opções</a:t>
            </a:r>
            <a:r>
              <a:rPr lang="en-US" sz="900" b="1" dirty="0"/>
              <a:t> </a:t>
            </a:r>
            <a:r>
              <a:rPr lang="en-US" sz="900" b="1" dirty="0" err="1"/>
              <a:t>NÃO</a:t>
            </a:r>
            <a:r>
              <a:rPr lang="en-US" sz="900" b="1" dirty="0"/>
              <a:t> é </a:t>
            </a:r>
            <a:r>
              <a:rPr lang="en-US" sz="900" b="1" dirty="0" err="1"/>
              <a:t>uma</a:t>
            </a:r>
            <a:r>
              <a:rPr lang="en-US" sz="900" b="1" dirty="0"/>
              <a:t> ferramenta </a:t>
            </a:r>
            <a:r>
              <a:rPr lang="en-US" sz="900" b="1" dirty="0" err="1"/>
              <a:t>comum</a:t>
            </a:r>
            <a:r>
              <a:rPr lang="en-US" sz="900" b="1" dirty="0"/>
              <a:t> </a:t>
            </a:r>
            <a:r>
              <a:rPr lang="en-US" sz="900" b="1" dirty="0" err="1"/>
              <a:t>utilizada</a:t>
            </a:r>
            <a:r>
              <a:rPr lang="en-US" sz="900" b="1" dirty="0"/>
              <a:t> para a </a:t>
            </a:r>
            <a:r>
              <a:rPr lang="en-US" sz="900" b="1" dirty="0" err="1"/>
              <a:t>análise</a:t>
            </a:r>
            <a:r>
              <a:rPr lang="en-US" sz="900" b="1" dirty="0"/>
              <a:t> da Web?</a:t>
            </a:r>
            <a:endParaRPr sz="900" b="1" dirty="0"/>
          </a:p>
          <a:p>
            <a:pPr marL="68580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00"/>
              <a:buFont typeface="Roboto"/>
              <a:buAutoNum type="arabicPeriod"/>
            </a:pPr>
            <a:r>
              <a:rPr lang="en-US" sz="900" dirty="0"/>
              <a:t>Google Analytics</a:t>
            </a:r>
            <a:endParaRPr sz="900" dirty="0"/>
          </a:p>
          <a:p>
            <a:pPr marL="68580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00"/>
              <a:buFont typeface="Roboto"/>
              <a:buAutoNum type="arabicPeriod"/>
            </a:pPr>
            <a:r>
              <a:rPr lang="en-US" sz="900" dirty="0"/>
              <a:t>Adobe Analytics</a:t>
            </a:r>
            <a:endParaRPr sz="900" dirty="0"/>
          </a:p>
          <a:p>
            <a:pPr marL="68580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00"/>
              <a:buFont typeface="Roboto"/>
              <a:buAutoNum type="arabicPeriod"/>
            </a:pPr>
            <a:r>
              <a:rPr lang="en-US" sz="900" dirty="0"/>
              <a:t>Microsoft Word</a:t>
            </a:r>
            <a:endParaRPr sz="900" dirty="0"/>
          </a:p>
          <a:p>
            <a:pPr marL="685800" marR="0" lvl="1" indent="-1619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Roboto"/>
              <a:buNone/>
            </a:pPr>
            <a:endParaRPr sz="900" b="0" i="0" u="none" strike="noStrike" cap="none" dirty="0"/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560"/>
              <a:buFont typeface="Roboto"/>
              <a:buAutoNum type="arabicPeriod"/>
            </a:pPr>
            <a:r>
              <a:rPr lang="en-US" sz="900" b="1" dirty="0" err="1"/>
              <a:t>Verdadeiro</a:t>
            </a:r>
            <a:r>
              <a:rPr lang="en-US" sz="900" b="1" dirty="0"/>
              <a:t> </a:t>
            </a:r>
            <a:r>
              <a:rPr lang="en-US" sz="900" b="1" dirty="0" err="1"/>
              <a:t>ou</a:t>
            </a:r>
            <a:r>
              <a:rPr lang="en-US" sz="900" b="1" dirty="0"/>
              <a:t> </a:t>
            </a:r>
            <a:r>
              <a:rPr lang="en-US" sz="900" b="1" dirty="0" err="1"/>
              <a:t>falso</a:t>
            </a:r>
            <a:r>
              <a:rPr lang="en-US" sz="900" b="1" dirty="0"/>
              <a:t>: A </a:t>
            </a:r>
            <a:r>
              <a:rPr lang="en-US" sz="900" b="1" dirty="0" err="1"/>
              <a:t>análise</a:t>
            </a:r>
            <a:r>
              <a:rPr lang="en-US" sz="900" b="1" dirty="0"/>
              <a:t> da Web </a:t>
            </a:r>
            <a:r>
              <a:rPr lang="en-US" sz="900" b="1" dirty="0" err="1"/>
              <a:t>só</a:t>
            </a:r>
            <a:r>
              <a:rPr lang="en-US" sz="900" b="1" dirty="0"/>
              <a:t> é </a:t>
            </a:r>
            <a:r>
              <a:rPr lang="en-US" sz="900" b="1" dirty="0" err="1"/>
              <a:t>útil</a:t>
            </a:r>
            <a:r>
              <a:rPr lang="en-US" sz="900" b="1" dirty="0"/>
              <a:t> para </a:t>
            </a:r>
            <a:r>
              <a:rPr lang="en-US" sz="900" b="1" dirty="0" err="1"/>
              <a:t>sítios</a:t>
            </a:r>
            <a:r>
              <a:rPr lang="en-US" sz="900" b="1" dirty="0"/>
              <a:t> Web de </a:t>
            </a:r>
            <a:r>
              <a:rPr lang="en-US" sz="900" b="1" dirty="0" err="1"/>
              <a:t>comércio</a:t>
            </a:r>
            <a:r>
              <a:rPr lang="en-US" sz="900" b="1" dirty="0"/>
              <a:t> </a:t>
            </a:r>
            <a:r>
              <a:rPr lang="en-US" sz="900" b="1" dirty="0" err="1"/>
              <a:t>eletrónico</a:t>
            </a:r>
            <a:r>
              <a:rPr lang="en-US" sz="900" b="1" dirty="0"/>
              <a:t>.</a:t>
            </a:r>
            <a:endParaRPr sz="900" b="1" dirty="0"/>
          </a:p>
          <a:p>
            <a:pPr marL="6858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00"/>
              <a:buFont typeface="Roboto"/>
              <a:buAutoNum type="arabicPeriod"/>
            </a:pPr>
            <a:r>
              <a:rPr lang="en-US" sz="900" dirty="0" err="1"/>
              <a:t>Verdadeiro</a:t>
            </a:r>
            <a:endParaRPr sz="900" dirty="0"/>
          </a:p>
          <a:p>
            <a:pPr marL="6858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300"/>
              <a:buFont typeface="Roboto"/>
              <a:buAutoNum type="arabicPeriod"/>
            </a:pPr>
            <a:r>
              <a:rPr lang="en-US" sz="900" dirty="0" err="1"/>
              <a:t>Falso</a:t>
            </a:r>
            <a:endParaRPr sz="900" dirty="0"/>
          </a:p>
        </p:txBody>
      </p:sp>
      <p:sp>
        <p:nvSpPr>
          <p:cNvPr id="462" name="Google Shape;462;p23"/>
          <p:cNvSpPr txBox="1"/>
          <p:nvPr/>
        </p:nvSpPr>
        <p:spPr>
          <a:xfrm>
            <a:off x="696132" y="787004"/>
            <a:ext cx="7414756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Selecione</a:t>
            </a:r>
            <a:r>
              <a:rPr lang="en-US" sz="18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as </a:t>
            </a:r>
            <a:r>
              <a:rPr lang="en-US" sz="1800" b="1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seguintes</a:t>
            </a:r>
            <a:r>
              <a:rPr lang="en-US" sz="18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afirmações</a:t>
            </a:r>
            <a:r>
              <a:rPr lang="en-US" sz="18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sz="1800" b="1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são</a:t>
            </a:r>
            <a:r>
              <a:rPr lang="en-US" sz="18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verdadeiras</a:t>
            </a:r>
            <a:r>
              <a:rPr lang="en-US" sz="18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1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24"/>
          <p:cNvSpPr txBox="1"/>
          <p:nvPr/>
        </p:nvSpPr>
        <p:spPr>
          <a:xfrm>
            <a:off x="0" y="1777524"/>
            <a:ext cx="9144000" cy="880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0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Atividade de consolidação</a:t>
            </a:r>
            <a:endParaRPr sz="4000" b="1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25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" name="Google Shape;473;p25"/>
          <p:cNvSpPr txBox="1"/>
          <p:nvPr/>
        </p:nvSpPr>
        <p:spPr>
          <a:xfrm>
            <a:off x="478339" y="1262790"/>
            <a:ext cx="8333429" cy="3287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25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Atividade</a:t>
            </a:r>
            <a:r>
              <a:rPr lang="en-US" dirty="0"/>
              <a:t> de </a:t>
            </a:r>
            <a:r>
              <a:rPr lang="en-US" dirty="0" err="1"/>
              <a:t>consolidação</a:t>
            </a:r>
            <a:endParaRPr dirty="0"/>
          </a:p>
        </p:txBody>
      </p:sp>
      <p:sp>
        <p:nvSpPr>
          <p:cNvPr id="475" name="Google Shape;475;p25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None/>
            </a:pPr>
            <a:r>
              <a:rPr lang="en-US" sz="1800" b="1" dirty="0">
                <a:solidFill>
                  <a:srgbClr val="11AA81"/>
                </a:solidFill>
              </a:rPr>
              <a:t>Para a </a:t>
            </a:r>
            <a:r>
              <a:rPr lang="en-US" sz="1800" b="1" dirty="0" err="1">
                <a:solidFill>
                  <a:srgbClr val="11AA81"/>
                </a:solidFill>
              </a:rPr>
              <a:t>lista</a:t>
            </a:r>
            <a:r>
              <a:rPr lang="en-US" sz="1800" b="1" dirty="0">
                <a:solidFill>
                  <a:srgbClr val="11AA81"/>
                </a:solidFill>
              </a:rPr>
              <a:t> </a:t>
            </a:r>
            <a:r>
              <a:rPr lang="en-US" sz="1800" b="1" dirty="0" err="1">
                <a:solidFill>
                  <a:srgbClr val="11AA81"/>
                </a:solidFill>
              </a:rPr>
              <a:t>seguinte</a:t>
            </a:r>
            <a:r>
              <a:rPr lang="en-US" sz="1800" b="1" dirty="0">
                <a:solidFill>
                  <a:srgbClr val="11AA81"/>
                </a:solidFill>
              </a:rPr>
              <a:t>, </a:t>
            </a:r>
            <a:r>
              <a:rPr lang="en-US" sz="1800" b="1" dirty="0" err="1">
                <a:solidFill>
                  <a:srgbClr val="11AA81"/>
                </a:solidFill>
              </a:rPr>
              <a:t>escolha</a:t>
            </a:r>
            <a:r>
              <a:rPr lang="en-US" sz="1800" b="1" dirty="0">
                <a:solidFill>
                  <a:srgbClr val="11AA81"/>
                </a:solidFill>
              </a:rPr>
              <a:t> </a:t>
            </a:r>
            <a:r>
              <a:rPr lang="en-US" sz="1800" b="1" dirty="0" err="1">
                <a:solidFill>
                  <a:srgbClr val="11AA81"/>
                </a:solidFill>
              </a:rPr>
              <a:t>uma</a:t>
            </a:r>
            <a:r>
              <a:rPr lang="en-US" sz="1800" b="1" dirty="0">
                <a:solidFill>
                  <a:srgbClr val="11AA81"/>
                </a:solidFill>
              </a:rPr>
              <a:t> </a:t>
            </a:r>
            <a:r>
              <a:rPr lang="en-US" sz="1800" b="1" dirty="0" err="1">
                <a:solidFill>
                  <a:srgbClr val="11AA81"/>
                </a:solidFill>
              </a:rPr>
              <a:t>organização</a:t>
            </a:r>
            <a:r>
              <a:rPr lang="en-US" sz="1800" b="1" dirty="0">
                <a:solidFill>
                  <a:srgbClr val="11AA81"/>
                </a:solidFill>
              </a:rPr>
              <a:t> e o </a:t>
            </a:r>
            <a:r>
              <a:rPr lang="en-US" sz="1800" b="1" dirty="0" err="1">
                <a:solidFill>
                  <a:srgbClr val="11AA81"/>
                </a:solidFill>
              </a:rPr>
              <a:t>respetivo</a:t>
            </a:r>
            <a:r>
              <a:rPr lang="en-US" sz="1800" b="1" dirty="0">
                <a:solidFill>
                  <a:srgbClr val="11AA81"/>
                </a:solidFill>
              </a:rPr>
              <a:t> </a:t>
            </a:r>
            <a:r>
              <a:rPr lang="en-US" sz="1800" b="1" dirty="0" err="1">
                <a:solidFill>
                  <a:srgbClr val="11AA81"/>
                </a:solidFill>
              </a:rPr>
              <a:t>sítio</a:t>
            </a:r>
            <a:r>
              <a:rPr lang="en-US" sz="1800" b="1" dirty="0">
                <a:solidFill>
                  <a:srgbClr val="11AA81"/>
                </a:solidFill>
              </a:rPr>
              <a:t> Web:</a:t>
            </a:r>
            <a:endParaRPr sz="1800" b="1" dirty="0">
              <a:solidFill>
                <a:srgbClr val="11AA81"/>
              </a:solidFill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1600"/>
              <a:buFont typeface="Arial"/>
              <a:buChar char="●"/>
            </a:pPr>
            <a:r>
              <a:rPr lang="en-US" sz="1600" dirty="0"/>
              <a:t>Loja online.</a:t>
            </a:r>
            <a:endParaRPr sz="1600" dirty="0"/>
          </a:p>
          <a:p>
            <a:pPr marL="285750" marR="0" lvl="0" indent="-28575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1600"/>
              <a:buFont typeface="Arial"/>
              <a:buChar char="●"/>
            </a:pPr>
            <a:r>
              <a:rPr lang="en-US" sz="1600" dirty="0" err="1"/>
              <a:t>Presença</a:t>
            </a:r>
            <a:r>
              <a:rPr lang="en-US" sz="1600" dirty="0"/>
              <a:t> online da </a:t>
            </a:r>
            <a:r>
              <a:rPr lang="en-US" sz="1600" dirty="0" err="1"/>
              <a:t>marca</a:t>
            </a:r>
            <a:r>
              <a:rPr lang="en-US" sz="1600" dirty="0"/>
              <a:t>.</a:t>
            </a:r>
            <a:endParaRPr sz="1600" dirty="0"/>
          </a:p>
          <a:p>
            <a:pPr marL="285750" marR="0" lvl="0" indent="-28575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1600"/>
              <a:buFont typeface="Arial"/>
              <a:buChar char="●"/>
            </a:pPr>
            <a:r>
              <a:rPr lang="en-US" sz="1600" dirty="0" err="1"/>
              <a:t>Repositório</a:t>
            </a:r>
            <a:r>
              <a:rPr lang="en-US" sz="1600" dirty="0"/>
              <a:t> de </a:t>
            </a:r>
            <a:r>
              <a:rPr lang="en-US" sz="1600" dirty="0" err="1"/>
              <a:t>informações</a:t>
            </a:r>
            <a:r>
              <a:rPr lang="en-US" sz="1600" dirty="0"/>
              <a:t> (</a:t>
            </a:r>
            <a:r>
              <a:rPr lang="en-US" sz="1600" dirty="0" err="1"/>
              <a:t>por</a:t>
            </a:r>
            <a:r>
              <a:rPr lang="en-US" sz="1600" dirty="0"/>
              <a:t> </a:t>
            </a:r>
            <a:r>
              <a:rPr lang="en-US" sz="1600" dirty="0" err="1"/>
              <a:t>exemplo</a:t>
            </a:r>
            <a:r>
              <a:rPr lang="en-US" sz="1600" dirty="0"/>
              <a:t>, </a:t>
            </a:r>
            <a:r>
              <a:rPr lang="en-US" sz="1600" dirty="0" err="1"/>
              <a:t>notícias</a:t>
            </a:r>
            <a:r>
              <a:rPr lang="en-US" sz="1600" dirty="0"/>
              <a:t>)</a:t>
            </a:r>
            <a:br>
              <a:rPr lang="en-US" sz="1600" dirty="0"/>
            </a:br>
            <a:endParaRPr sz="1600" dirty="0"/>
          </a:p>
          <a:p>
            <a:pPr marL="285750" marR="0" lvl="0" indent="-28575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Noto Sans Symbols"/>
              <a:buChar char="⮚"/>
            </a:pPr>
            <a:r>
              <a:rPr lang="en-US" sz="1800" b="1" dirty="0" err="1"/>
              <a:t>Definir</a:t>
            </a:r>
            <a:r>
              <a:rPr lang="en-US" sz="1800" b="1" dirty="0"/>
              <a:t> a </a:t>
            </a:r>
            <a:r>
              <a:rPr lang="en-US" sz="1800" b="1" dirty="0" err="1"/>
              <a:t>estratégia</a:t>
            </a:r>
            <a:r>
              <a:rPr lang="en-US" sz="1800" b="1" dirty="0"/>
              <a:t> de </a:t>
            </a:r>
            <a:r>
              <a:rPr lang="en-US" sz="1800" b="1" dirty="0" err="1"/>
              <a:t>medição</a:t>
            </a:r>
            <a:r>
              <a:rPr lang="en-US" sz="1800" b="1" dirty="0"/>
              <a:t> para </a:t>
            </a:r>
            <a:r>
              <a:rPr lang="en-US" sz="1800" b="1" dirty="0" err="1"/>
              <a:t>cada</a:t>
            </a:r>
            <a:r>
              <a:rPr lang="en-US" sz="1800" b="1" dirty="0"/>
              <a:t> </a:t>
            </a:r>
            <a:r>
              <a:rPr lang="en-US" sz="1800" b="1" dirty="0" err="1"/>
              <a:t>organização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Noto Sans Symbols"/>
              <a:buChar char="⮚"/>
            </a:pPr>
            <a:r>
              <a:rPr lang="en-US" sz="1800" b="1" dirty="0" err="1"/>
              <a:t>Definir</a:t>
            </a:r>
            <a:r>
              <a:rPr lang="en-US" sz="1800" b="1" dirty="0"/>
              <a:t> </a:t>
            </a:r>
            <a:r>
              <a:rPr lang="en-US" sz="1800" b="1" dirty="0" err="1"/>
              <a:t>os</a:t>
            </a:r>
            <a:r>
              <a:rPr lang="en-US" sz="1800" b="1" dirty="0"/>
              <a:t> </a:t>
            </a:r>
            <a:r>
              <a:rPr lang="en-US" sz="1800" b="1" dirty="0" err="1"/>
              <a:t>indicadores-chave</a:t>
            </a:r>
            <a:r>
              <a:rPr lang="en-US" sz="1800" b="1" dirty="0"/>
              <a:t> de </a:t>
            </a:r>
            <a:r>
              <a:rPr lang="en-US" sz="1800" b="1" dirty="0" err="1"/>
              <a:t>desempenho</a:t>
            </a:r>
            <a:r>
              <a:rPr lang="en-US" sz="1800" b="1" dirty="0"/>
              <a:t> para </a:t>
            </a:r>
            <a:r>
              <a:rPr lang="en-US" sz="1800" b="1" dirty="0" err="1"/>
              <a:t>cada</a:t>
            </a:r>
            <a:r>
              <a:rPr lang="en-US" sz="1800" b="1" dirty="0"/>
              <a:t> </a:t>
            </a:r>
            <a:r>
              <a:rPr lang="en-US" sz="1800" b="1" dirty="0" err="1"/>
              <a:t>organização</a:t>
            </a:r>
            <a:endParaRPr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26"/>
          <p:cNvSpPr txBox="1"/>
          <p:nvPr/>
        </p:nvSpPr>
        <p:spPr>
          <a:xfrm>
            <a:off x="892923" y="549574"/>
            <a:ext cx="7358154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4000"/>
              <a:buFont typeface="Arial"/>
              <a:buNone/>
            </a:pPr>
            <a:r>
              <a:rPr lang="en-US" sz="2400" b="1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Recapitulação</a:t>
            </a:r>
            <a:r>
              <a:rPr lang="en-US" sz="24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1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24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aprendizagem</a:t>
            </a:r>
            <a:endParaRPr sz="2400" dirty="0">
              <a:solidFill>
                <a:srgbClr val="11AA8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" name="Google Shape;481;p26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p26"/>
          <p:cNvSpPr txBox="1">
            <a:spLocks noGrp="1"/>
          </p:cNvSpPr>
          <p:nvPr>
            <p:ph type="body" idx="1"/>
          </p:nvPr>
        </p:nvSpPr>
        <p:spPr>
          <a:xfrm>
            <a:off x="762439" y="1406341"/>
            <a:ext cx="7886700" cy="26520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Noto Sans Symbols"/>
              <a:buChar char="⮚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Agora, pode descrever as fases do processo de análise da Web?</a:t>
            </a:r>
            <a:endParaRPr sz="2000"/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Noto Sans Symbols"/>
              <a:buChar char="⮚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Agora, pode determinar que métricas devem ser utilizadas para um sítio Web específico?</a:t>
            </a:r>
            <a:endParaRPr sz="2000"/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Noto Sans Symbols"/>
              <a:buChar char="⮚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Consegue enumerar as principais métricas associadas à análise de sítios Web?</a:t>
            </a:r>
            <a:endParaRPr/>
          </a:p>
          <a:p>
            <a:pPr marL="342900" lvl="0" indent="-215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Noto Sans Symbols"/>
              <a:buNone/>
            </a:pPr>
            <a:endParaRPr sz="20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27"/>
          <p:cNvSpPr txBox="1"/>
          <p:nvPr/>
        </p:nvSpPr>
        <p:spPr>
          <a:xfrm>
            <a:off x="907933" y="1314065"/>
            <a:ext cx="7328132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en-US" sz="20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que é que precisa de ser esclarecido?</a:t>
            </a:r>
            <a:endParaRPr sz="20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11AA81"/>
              </a:buClr>
              <a:buSzPts val="1800"/>
              <a:buFont typeface="Arial"/>
              <a:buChar char="●"/>
            </a:pPr>
            <a:r>
              <a:rPr lang="en-US" sz="20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 base no que aprendi hoje, o que é que quero aprender na próxima aula?</a:t>
            </a:r>
            <a:endParaRPr sz="20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480;p26">
            <a:extLst>
              <a:ext uri="{FF2B5EF4-FFF2-40B4-BE49-F238E27FC236}">
                <a16:creationId xmlns:a16="http://schemas.microsoft.com/office/drawing/2014/main" id="{C181822B-49EB-D49C-EE88-AC745A73F517}"/>
              </a:ext>
            </a:extLst>
          </p:cNvPr>
          <p:cNvSpPr txBox="1"/>
          <p:nvPr/>
        </p:nvSpPr>
        <p:spPr>
          <a:xfrm>
            <a:off x="892923" y="549574"/>
            <a:ext cx="7358154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4000"/>
              <a:buFont typeface="Arial"/>
              <a:buNone/>
            </a:pPr>
            <a:r>
              <a:rPr lang="en-US" sz="2400" b="1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Recapitulação</a:t>
            </a:r>
            <a:r>
              <a:rPr lang="en-US" sz="24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2400" b="1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aprendizagem</a:t>
            </a:r>
            <a:endParaRPr sz="2400" dirty="0">
              <a:solidFill>
                <a:srgbClr val="11AA8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28"/>
          <p:cNvSpPr txBox="1"/>
          <p:nvPr/>
        </p:nvSpPr>
        <p:spPr>
          <a:xfrm>
            <a:off x="472650" y="1819644"/>
            <a:ext cx="8198700" cy="752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Perguntas?</a:t>
            </a:r>
            <a:endParaRPr sz="4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27"/>
          <p:cNvSpPr txBox="1"/>
          <p:nvPr/>
        </p:nvSpPr>
        <p:spPr>
          <a:xfrm>
            <a:off x="907933" y="1314065"/>
            <a:ext cx="7328132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Arial"/>
              <a:buChar char="●"/>
            </a:pPr>
            <a:r>
              <a:rPr lang="pt-PT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Compreender o seu público</a:t>
            </a:r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Arial"/>
              <a:buChar char="●"/>
            </a:pPr>
            <a:r>
              <a:rPr lang="pt-PT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Segmentação e filtragem</a:t>
            </a:r>
          </a:p>
        </p:txBody>
      </p:sp>
      <p:sp>
        <p:nvSpPr>
          <p:cNvPr id="2" name="Google Shape;480;p26">
            <a:extLst>
              <a:ext uri="{FF2B5EF4-FFF2-40B4-BE49-F238E27FC236}">
                <a16:creationId xmlns:a16="http://schemas.microsoft.com/office/drawing/2014/main" id="{C181822B-49EB-D49C-EE88-AC745A73F517}"/>
              </a:ext>
            </a:extLst>
          </p:cNvPr>
          <p:cNvSpPr txBox="1"/>
          <p:nvPr/>
        </p:nvSpPr>
        <p:spPr>
          <a:xfrm>
            <a:off x="892923" y="549574"/>
            <a:ext cx="7358154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4000"/>
              <a:buFont typeface="Arial"/>
              <a:buNone/>
            </a:pPr>
            <a:r>
              <a:rPr lang="en-US" sz="2400" b="1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Próxima</a:t>
            </a:r>
            <a:r>
              <a:rPr lang="en-US" sz="2400" b="1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aula</a:t>
            </a:r>
            <a:endParaRPr sz="2400" dirty="0">
              <a:solidFill>
                <a:srgbClr val="11AA8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94448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26;g1e426d90ee6_0_0">
            <a:extLst>
              <a:ext uri="{FF2B5EF4-FFF2-40B4-BE49-F238E27FC236}">
                <a16:creationId xmlns:a16="http://schemas.microsoft.com/office/drawing/2014/main" id="{B6337A16-FD10-ED95-167B-802EB1D79D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49" y="655325"/>
            <a:ext cx="7390493" cy="3024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DEMS </a:t>
            </a:r>
            <a:r>
              <a:rPr lang="en-US" dirty="0" err="1">
                <a:solidFill>
                  <a:srgbClr val="FFFFFF"/>
                </a:solidFill>
              </a:rPr>
              <a:t>tem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objetivo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melhorar</a:t>
            </a:r>
            <a:r>
              <a:rPr lang="en-US" dirty="0">
                <a:solidFill>
                  <a:srgbClr val="FFFFFF"/>
                </a:solidFill>
              </a:rPr>
              <a:t> as </a:t>
            </a:r>
            <a:r>
              <a:rPr lang="en-US" dirty="0" err="1">
                <a:solidFill>
                  <a:srgbClr val="FFFFFF"/>
                </a:solidFill>
              </a:rPr>
              <a:t>competências</a:t>
            </a:r>
            <a:r>
              <a:rPr lang="en-US" dirty="0">
                <a:solidFill>
                  <a:srgbClr val="FFFFFF"/>
                </a:solidFill>
              </a:rPr>
              <a:t> de marketing digital no </a:t>
            </a:r>
            <a:r>
              <a:rPr lang="en-US" dirty="0" err="1">
                <a:solidFill>
                  <a:srgbClr val="FFFFFF"/>
                </a:solidFill>
              </a:rPr>
              <a:t>ensino</a:t>
            </a:r>
            <a:r>
              <a:rPr lang="en-US" dirty="0">
                <a:solidFill>
                  <a:srgbClr val="FFFFFF"/>
                </a:solidFill>
              </a:rPr>
              <a:t> superior, </a:t>
            </a:r>
            <a:r>
              <a:rPr lang="en-US" dirty="0" err="1">
                <a:solidFill>
                  <a:srgbClr val="FFFFFF"/>
                </a:solidFill>
              </a:rPr>
              <a:t>respondendo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necessidades</a:t>
            </a:r>
            <a:r>
              <a:rPr lang="en-US" dirty="0">
                <a:solidFill>
                  <a:srgbClr val="FFFFFF"/>
                </a:solidFill>
              </a:rPr>
              <a:t> das </a:t>
            </a:r>
            <a:r>
              <a:rPr lang="en-US" dirty="0" err="1">
                <a:solidFill>
                  <a:srgbClr val="FFFFFF"/>
                </a:solidFill>
              </a:rPr>
              <a:t>empresas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organizações</a:t>
            </a:r>
            <a:r>
              <a:rPr lang="en-US" dirty="0">
                <a:solidFill>
                  <a:srgbClr val="FFFFFF"/>
                </a:solidFill>
              </a:rPr>
              <a:t>. É </a:t>
            </a:r>
            <a:r>
              <a:rPr lang="en-US">
                <a:solidFill>
                  <a:srgbClr val="FFFFFF"/>
                </a:solidFill>
              </a:rPr>
              <a:t>disponibilizado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acesso</a:t>
            </a:r>
            <a:r>
              <a:rPr lang="en-US" dirty="0">
                <a:solidFill>
                  <a:srgbClr val="FFFFFF"/>
                </a:solidFill>
              </a:rPr>
              <a:t> a um </a:t>
            </a:r>
            <a:r>
              <a:rPr lang="en-US" dirty="0" err="1">
                <a:solidFill>
                  <a:srgbClr val="FFFFFF"/>
                </a:solidFill>
              </a:rPr>
              <a:t>vasto</a:t>
            </a:r>
            <a:r>
              <a:rPr lang="en-US" dirty="0">
                <a:solidFill>
                  <a:srgbClr val="FFFFFF"/>
                </a:solidFill>
              </a:rPr>
              <a:t> conjunto de </a:t>
            </a:r>
            <a:r>
              <a:rPr lang="en-US" dirty="0" err="1">
                <a:solidFill>
                  <a:srgbClr val="FFFFFF"/>
                </a:solidFill>
              </a:rPr>
              <a:t>diapositivos</a:t>
            </a:r>
            <a:r>
              <a:rPr lang="en-US" dirty="0">
                <a:solidFill>
                  <a:srgbClr val="FFFFFF"/>
                </a:solidFill>
              </a:rPr>
              <a:t> com </a:t>
            </a:r>
            <a:r>
              <a:rPr lang="en-US" dirty="0" err="1">
                <a:solidFill>
                  <a:srgbClr val="FFFFFF"/>
                </a:solidFill>
              </a:rPr>
              <a:t>atividades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trabalhos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em</a:t>
            </a:r>
            <a:r>
              <a:rPr lang="en-US" dirty="0">
                <a:solidFill>
                  <a:srgbClr val="FFFFFF"/>
                </a:solidFill>
              </a:rPr>
              <a:t> sala de aula, </a:t>
            </a:r>
            <a:r>
              <a:rPr lang="en-US" dirty="0" err="1">
                <a:solidFill>
                  <a:srgbClr val="FFFFFF"/>
                </a:solidFill>
              </a:rPr>
              <a:t>bem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instruções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detalhadas</a:t>
            </a:r>
            <a:r>
              <a:rPr lang="en-US" dirty="0">
                <a:solidFill>
                  <a:srgbClr val="FFFFFF"/>
                </a:solidFill>
              </a:rPr>
              <a:t> para o professor. É livre de </a:t>
            </a:r>
            <a:r>
              <a:rPr lang="en-US" dirty="0" err="1">
                <a:solidFill>
                  <a:srgbClr val="FFFFFF"/>
                </a:solidFill>
              </a:rPr>
              <a:t>utilizar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ou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do material </a:t>
            </a:r>
            <a:r>
              <a:rPr lang="en-US" dirty="0" err="1">
                <a:solidFill>
                  <a:srgbClr val="FFFFFF"/>
                </a:solidFill>
              </a:rPr>
              <a:t>disponível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</a:t>
            </a:r>
            <a:r>
              <a:rPr lang="en-US" dirty="0" err="1">
                <a:solidFill>
                  <a:srgbClr val="FFFFFF"/>
                </a:solidFill>
              </a:rPr>
              <a:t>inclui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conteúdos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números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retirados</a:t>
            </a:r>
            <a:r>
              <a:rPr lang="en-US" dirty="0">
                <a:solidFill>
                  <a:srgbClr val="FFFFFF"/>
                </a:solidFill>
              </a:rPr>
              <a:t> da Internet,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que </a:t>
            </a:r>
            <a:r>
              <a:rPr lang="en-US" dirty="0" err="1">
                <a:solidFill>
                  <a:srgbClr val="FFFFFF"/>
                </a:solidFill>
              </a:rPr>
              <a:t>está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sujeito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alterações</a:t>
            </a:r>
            <a:r>
              <a:rPr lang="en-US" dirty="0">
                <a:solidFill>
                  <a:srgbClr val="FFFFFF"/>
                </a:solidFill>
              </a:rPr>
              <a:t>. As </a:t>
            </a:r>
            <a:r>
              <a:rPr lang="en-US" dirty="0" err="1">
                <a:solidFill>
                  <a:srgbClr val="FFFFFF"/>
                </a:solidFill>
              </a:rPr>
              <a:t>fontes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foram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anunciadas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acordo</a:t>
            </a:r>
            <a:r>
              <a:rPr lang="en-US" dirty="0">
                <a:solidFill>
                  <a:srgbClr val="FFFFFF"/>
                </a:solidFill>
              </a:rPr>
              <a:t> com as </a:t>
            </a:r>
            <a:r>
              <a:rPr lang="en-US" dirty="0" err="1">
                <a:solidFill>
                  <a:srgbClr val="FFFFFF"/>
                </a:solidFill>
              </a:rPr>
              <a:t>regras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livre. O material </a:t>
            </a:r>
            <a:r>
              <a:rPr lang="en-US" dirty="0" err="1">
                <a:solidFill>
                  <a:srgbClr val="FFFFFF"/>
                </a:solidFill>
              </a:rPr>
              <a:t>na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pode</a:t>
            </a:r>
            <a:r>
              <a:rPr lang="en-US" dirty="0">
                <a:solidFill>
                  <a:srgbClr val="FFFFFF"/>
                </a:solidFill>
              </a:rPr>
              <a:t> ser </a:t>
            </a:r>
            <a:r>
              <a:rPr lang="en-US" dirty="0" err="1">
                <a:solidFill>
                  <a:srgbClr val="FFFFFF"/>
                </a:solidFill>
              </a:rPr>
              <a:t>visualizado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descarregado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partir</a:t>
            </a:r>
            <a:r>
              <a:rPr lang="en-US" dirty="0">
                <a:solidFill>
                  <a:srgbClr val="FFFFFF"/>
                </a:solidFill>
              </a:rPr>
              <a:t> de www.dems.pro. Todo o material é </a:t>
            </a:r>
            <a:r>
              <a:rPr lang="en-US" dirty="0" err="1">
                <a:solidFill>
                  <a:srgbClr val="FFFFFF"/>
                </a:solidFill>
              </a:rPr>
              <a:t>produzido</a:t>
            </a:r>
            <a:r>
              <a:rPr lang="en-US" dirty="0">
                <a:solidFill>
                  <a:srgbClr val="FFFFFF"/>
                </a:solidFill>
              </a:rPr>
              <a:t> para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 e </a:t>
            </a:r>
            <a:r>
              <a:rPr lang="en-US" dirty="0" err="1">
                <a:solidFill>
                  <a:srgbClr val="FFFFFF"/>
                </a:solidFill>
              </a:rPr>
              <a:t>cofinanciado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programa</a:t>
            </a:r>
            <a:r>
              <a:rPr lang="en-US" dirty="0">
                <a:solidFill>
                  <a:srgbClr val="FFFFFF"/>
                </a:solidFill>
              </a:rPr>
              <a:t>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96809"/>
      </p:ext>
    </p:extLst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4422</Words>
  <Application>Microsoft Office PowerPoint</Application>
  <PresentationFormat>Apresentação no Ecrã (16:9)</PresentationFormat>
  <Paragraphs>271</Paragraphs>
  <Slides>30</Slides>
  <Notes>30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30</vt:i4>
      </vt:variant>
    </vt:vector>
  </HeadingPairs>
  <TitlesOfParts>
    <vt:vector size="37" baseType="lpstr">
      <vt:lpstr>Dancing Script</vt:lpstr>
      <vt:lpstr>Noto Sans Symbols</vt:lpstr>
      <vt:lpstr>Arial</vt:lpstr>
      <vt:lpstr>Open Sans</vt:lpstr>
      <vt:lpstr>Calibri</vt:lpstr>
      <vt:lpstr>Roboto</vt:lpstr>
      <vt:lpstr>DEMS NEW</vt:lpstr>
      <vt:lpstr>Métricas</vt:lpstr>
      <vt:lpstr>"A importância de escolher métricas adequadas"</vt:lpstr>
      <vt:lpstr>Apresentação do PowerPoint</vt:lpstr>
      <vt:lpstr>objetivos de aprendizagem </vt:lpstr>
      <vt:lpstr>Tópicos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Medição - Métricas que interessam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Métricas</dc:title>
  <dc:creator>a20160391@pbs.up.pt</dc:creator>
  <cp:keywords>, docId:8DE6746274435B26F0B8F21C3618E6D0</cp:keywords>
  <cp:lastModifiedBy>José Duarte da Rocha Santos</cp:lastModifiedBy>
  <cp:revision>1</cp:revision>
  <dcterms:modified xsi:type="dcterms:W3CDTF">2023-12-18T22:27:36Z</dcterms:modified>
</cp:coreProperties>
</file>