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309" r:id="rId25"/>
  </p:sldIdLst>
  <p:sldSz cx="9144000" cy="5143500" type="screen16x9"/>
  <p:notesSz cx="6858000" cy="9144000"/>
  <p:embeddedFontLst>
    <p:embeddedFont>
      <p:font typeface="Calibri" panose="020F0502020204030204" pitchFamily="34" charset="0"/>
      <p:regular r:id="rId27"/>
      <p:bold r:id="rId28"/>
      <p:italic r:id="rId29"/>
      <p:boldItalic r:id="rId30"/>
    </p:embeddedFont>
    <p:embeddedFont>
      <p:font typeface="Dancing Script" panose="020B0604020202020204" charset="0"/>
      <p:regular r:id="rId31"/>
      <p:bold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1" roundtripDataSignature="AMtx7mjWsPEUG7M6upZrb1FTK/iNyEvS6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08273B-A1B9-49E4-9FFC-D9D792B90C7D}" v="2" dt="2023-12-18T19:30:08.8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9" d="100"/>
          <a:sy n="89" d="100"/>
        </p:scale>
        <p:origin x="567" y="33"/>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76"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77" Type="http://schemas.microsoft.com/office/2015/10/relationships/revisionInfo" Target="revisionInfo.xml"/><Relationship Id="rId8" Type="http://schemas.openxmlformats.org/officeDocument/2006/relationships/slide" Target="slides/slide7.xml"/><Relationship Id="rId72" Type="http://schemas.openxmlformats.org/officeDocument/2006/relationships/presProps" Target="presProps.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o Alexandre Botelho Rodrigues Pires" userId="74481891-9d78-46ae-a047-a348f9b9be55" providerId="ADAL" clId="{926CEFE8-C520-464B-9AC4-77A2E942C294}"/>
    <pc:docChg chg="addSld modSld">
      <pc:chgData name="Paulo Alexandre Botelho Rodrigues Pires" userId="74481891-9d78-46ae-a047-a348f9b9be55" providerId="ADAL" clId="{926CEFE8-C520-464B-9AC4-77A2E942C294}" dt="2023-12-13T19:53:48.507" v="3"/>
      <pc:docMkLst>
        <pc:docMk/>
      </pc:docMkLst>
      <pc:sldChg chg="modSp mod">
        <pc:chgData name="Paulo Alexandre Botelho Rodrigues Pires" userId="74481891-9d78-46ae-a047-a348f9b9be55" providerId="ADAL" clId="{926CEFE8-C520-464B-9AC4-77A2E942C294}" dt="2023-12-13T19:51:26.924" v="0" actId="404"/>
        <pc:sldMkLst>
          <pc:docMk/>
          <pc:sldMk cId="0" sldId="257"/>
        </pc:sldMkLst>
        <pc:spChg chg="mod">
          <ac:chgData name="Paulo Alexandre Botelho Rodrigues Pires" userId="74481891-9d78-46ae-a047-a348f9b9be55" providerId="ADAL" clId="{926CEFE8-C520-464B-9AC4-77A2E942C294}" dt="2023-12-13T19:51:26.924" v="0" actId="404"/>
          <ac:spMkLst>
            <pc:docMk/>
            <pc:sldMk cId="0" sldId="257"/>
            <ac:spMk id="181" creationId="{00000000-0000-0000-0000-000000000000}"/>
          </ac:spMkLst>
        </pc:spChg>
      </pc:sldChg>
      <pc:sldChg chg="modSp mod">
        <pc:chgData name="Paulo Alexandre Botelho Rodrigues Pires" userId="74481891-9d78-46ae-a047-a348f9b9be55" providerId="ADAL" clId="{926CEFE8-C520-464B-9AC4-77A2E942C294}" dt="2023-12-13T19:51:46.317" v="2" actId="14100"/>
        <pc:sldMkLst>
          <pc:docMk/>
          <pc:sldMk cId="0" sldId="263"/>
        </pc:sldMkLst>
        <pc:spChg chg="mod">
          <ac:chgData name="Paulo Alexandre Botelho Rodrigues Pires" userId="74481891-9d78-46ae-a047-a348f9b9be55" providerId="ADAL" clId="{926CEFE8-C520-464B-9AC4-77A2E942C294}" dt="2023-12-13T19:51:43.467" v="1" actId="14100"/>
          <ac:spMkLst>
            <pc:docMk/>
            <pc:sldMk cId="0" sldId="263"/>
            <ac:spMk id="217" creationId="{00000000-0000-0000-0000-000000000000}"/>
          </ac:spMkLst>
        </pc:spChg>
        <pc:spChg chg="mod">
          <ac:chgData name="Paulo Alexandre Botelho Rodrigues Pires" userId="74481891-9d78-46ae-a047-a348f9b9be55" providerId="ADAL" clId="{926CEFE8-C520-464B-9AC4-77A2E942C294}" dt="2023-12-13T19:51:46.317" v="2" actId="14100"/>
          <ac:spMkLst>
            <pc:docMk/>
            <pc:sldMk cId="0" sldId="263"/>
            <ac:spMk id="219" creationId="{00000000-0000-0000-0000-000000000000}"/>
          </ac:spMkLst>
        </pc:spChg>
      </pc:sldChg>
      <pc:sldChg chg="add">
        <pc:chgData name="Paulo Alexandre Botelho Rodrigues Pires" userId="74481891-9d78-46ae-a047-a348f9b9be55" providerId="ADAL" clId="{926CEFE8-C520-464B-9AC4-77A2E942C294}" dt="2023-12-13T19:53:48.507" v="3"/>
        <pc:sldMkLst>
          <pc:docMk/>
          <pc:sldMk cId="0" sldId="285"/>
        </pc:sldMkLst>
      </pc:sldChg>
    </pc:docChg>
  </pc:docChgLst>
  <pc:docChgLst>
    <pc:chgData name="José Duarte da Rocha Santos" userId="7ba73717-3b97-4ba8-9d16-3c9c2d510606" providerId="ADAL" clId="{6908273B-A1B9-49E4-9FFC-D9D792B90C7D}"/>
    <pc:docChg chg="custSel addSld delSld modSld">
      <pc:chgData name="José Duarte da Rocha Santos" userId="7ba73717-3b97-4ba8-9d16-3c9c2d510606" providerId="ADAL" clId="{6908273B-A1B9-49E4-9FFC-D9D792B90C7D}" dt="2023-12-18T22:28:02.963" v="24" actId="2711"/>
      <pc:docMkLst>
        <pc:docMk/>
      </pc:docMkLst>
      <pc:sldChg chg="addSp delSp modSp mod">
        <pc:chgData name="José Duarte da Rocha Santos" userId="7ba73717-3b97-4ba8-9d16-3c9c2d510606" providerId="ADAL" clId="{6908273B-A1B9-49E4-9FFC-D9D792B90C7D}" dt="2023-12-18T19:30:57.211" v="20" actId="255"/>
        <pc:sldMkLst>
          <pc:docMk/>
          <pc:sldMk cId="0" sldId="256"/>
        </pc:sldMkLst>
        <pc:spChg chg="add mod">
          <ac:chgData name="José Duarte da Rocha Santos" userId="7ba73717-3b97-4ba8-9d16-3c9c2d510606" providerId="ADAL" clId="{6908273B-A1B9-49E4-9FFC-D9D792B90C7D}" dt="2023-12-18T19:30:08.842" v="16"/>
          <ac:spMkLst>
            <pc:docMk/>
            <pc:sldMk cId="0" sldId="256"/>
            <ac:spMk id="2" creationId="{68A96A1F-F71D-85E2-7F19-61FDE290E31F}"/>
          </ac:spMkLst>
        </pc:spChg>
        <pc:spChg chg="mod">
          <ac:chgData name="José Duarte da Rocha Santos" userId="7ba73717-3b97-4ba8-9d16-3c9c2d510606" providerId="ADAL" clId="{6908273B-A1B9-49E4-9FFC-D9D792B90C7D}" dt="2023-12-18T19:30:57.211" v="20" actId="255"/>
          <ac:spMkLst>
            <pc:docMk/>
            <pc:sldMk cId="0" sldId="256"/>
            <ac:spMk id="174" creationId="{00000000-0000-0000-0000-000000000000}"/>
          </ac:spMkLst>
        </pc:spChg>
        <pc:spChg chg="del">
          <ac:chgData name="José Duarte da Rocha Santos" userId="7ba73717-3b97-4ba8-9d16-3c9c2d510606" providerId="ADAL" clId="{6908273B-A1B9-49E4-9FFC-D9D792B90C7D}" dt="2023-12-18T19:30:07.744" v="15" actId="478"/>
          <ac:spMkLst>
            <pc:docMk/>
            <pc:sldMk cId="0" sldId="256"/>
            <ac:spMk id="175" creationId="{00000000-0000-0000-0000-000000000000}"/>
          </ac:spMkLst>
        </pc:spChg>
      </pc:sldChg>
      <pc:sldChg chg="modSp mod">
        <pc:chgData name="José Duarte da Rocha Santos" userId="7ba73717-3b97-4ba8-9d16-3c9c2d510606" providerId="ADAL" clId="{6908273B-A1B9-49E4-9FFC-D9D792B90C7D}" dt="2023-12-13T23:17:14.102" v="4" actId="14100"/>
        <pc:sldMkLst>
          <pc:docMk/>
          <pc:sldMk cId="0" sldId="257"/>
        </pc:sldMkLst>
        <pc:spChg chg="mod">
          <ac:chgData name="José Duarte da Rocha Santos" userId="7ba73717-3b97-4ba8-9d16-3c9c2d510606" providerId="ADAL" clId="{6908273B-A1B9-49E4-9FFC-D9D792B90C7D}" dt="2023-12-13T23:17:14.102" v="4" actId="14100"/>
          <ac:spMkLst>
            <pc:docMk/>
            <pc:sldMk cId="0" sldId="257"/>
            <ac:spMk id="180" creationId="{00000000-0000-0000-0000-000000000000}"/>
          </ac:spMkLst>
        </pc:spChg>
      </pc:sldChg>
      <pc:sldChg chg="modSp mod">
        <pc:chgData name="José Duarte da Rocha Santos" userId="7ba73717-3b97-4ba8-9d16-3c9c2d510606" providerId="ADAL" clId="{6908273B-A1B9-49E4-9FFC-D9D792B90C7D}" dt="2023-12-18T22:28:02.963" v="24" actId="2711"/>
        <pc:sldMkLst>
          <pc:docMk/>
          <pc:sldMk cId="0" sldId="258"/>
        </pc:sldMkLst>
        <pc:spChg chg="mod">
          <ac:chgData name="José Duarte da Rocha Santos" userId="7ba73717-3b97-4ba8-9d16-3c9c2d510606" providerId="ADAL" clId="{6908273B-A1B9-49E4-9FFC-D9D792B90C7D}" dt="2023-12-18T22:27:52.923" v="22" actId="27636"/>
          <ac:spMkLst>
            <pc:docMk/>
            <pc:sldMk cId="0" sldId="258"/>
            <ac:spMk id="188" creationId="{00000000-0000-0000-0000-000000000000}"/>
          </ac:spMkLst>
        </pc:spChg>
        <pc:spChg chg="mod">
          <ac:chgData name="José Duarte da Rocha Santos" userId="7ba73717-3b97-4ba8-9d16-3c9c2d510606" providerId="ADAL" clId="{6908273B-A1B9-49E4-9FFC-D9D792B90C7D}" dt="2023-12-18T22:28:02.963" v="24" actId="2711"/>
          <ac:spMkLst>
            <pc:docMk/>
            <pc:sldMk cId="0" sldId="258"/>
            <ac:spMk id="189" creationId="{00000000-0000-0000-0000-000000000000}"/>
          </ac:spMkLst>
        </pc:spChg>
      </pc:sldChg>
      <pc:sldChg chg="modSp mod">
        <pc:chgData name="José Duarte da Rocha Santos" userId="7ba73717-3b97-4ba8-9d16-3c9c2d510606" providerId="ADAL" clId="{6908273B-A1B9-49E4-9FFC-D9D792B90C7D}" dt="2023-12-13T23:18:11.696" v="11" actId="255"/>
        <pc:sldMkLst>
          <pc:docMk/>
          <pc:sldMk cId="0" sldId="263"/>
        </pc:sldMkLst>
        <pc:spChg chg="mod">
          <ac:chgData name="José Duarte da Rocha Santos" userId="7ba73717-3b97-4ba8-9d16-3c9c2d510606" providerId="ADAL" clId="{6908273B-A1B9-49E4-9FFC-D9D792B90C7D}" dt="2023-12-13T23:18:07.490" v="10" actId="14100"/>
          <ac:spMkLst>
            <pc:docMk/>
            <pc:sldMk cId="0" sldId="263"/>
            <ac:spMk id="216" creationId="{00000000-0000-0000-0000-000000000000}"/>
          </ac:spMkLst>
        </pc:spChg>
        <pc:spChg chg="mod">
          <ac:chgData name="José Duarte da Rocha Santos" userId="7ba73717-3b97-4ba8-9d16-3c9c2d510606" providerId="ADAL" clId="{6908273B-A1B9-49E4-9FFC-D9D792B90C7D}" dt="2023-12-13T23:18:11.696" v="11" actId="255"/>
          <ac:spMkLst>
            <pc:docMk/>
            <pc:sldMk cId="0" sldId="263"/>
            <ac:spMk id="217" creationId="{00000000-0000-0000-0000-000000000000}"/>
          </ac:spMkLst>
        </pc:spChg>
      </pc:sldChg>
      <pc:sldChg chg="modSp mod">
        <pc:chgData name="José Duarte da Rocha Santos" userId="7ba73717-3b97-4ba8-9d16-3c9c2d510606" providerId="ADAL" clId="{6908273B-A1B9-49E4-9FFC-D9D792B90C7D}" dt="2023-12-13T23:17:58.429" v="7" actId="255"/>
        <pc:sldMkLst>
          <pc:docMk/>
          <pc:sldMk cId="0" sldId="264"/>
        </pc:sldMkLst>
        <pc:spChg chg="mod">
          <ac:chgData name="José Duarte da Rocha Santos" userId="7ba73717-3b97-4ba8-9d16-3c9c2d510606" providerId="ADAL" clId="{6908273B-A1B9-49E4-9FFC-D9D792B90C7D}" dt="2023-12-13T23:17:52.669" v="6" actId="27636"/>
          <ac:spMkLst>
            <pc:docMk/>
            <pc:sldMk cId="0" sldId="264"/>
            <ac:spMk id="228" creationId="{00000000-0000-0000-0000-000000000000}"/>
          </ac:spMkLst>
        </pc:spChg>
        <pc:spChg chg="mod">
          <ac:chgData name="José Duarte da Rocha Santos" userId="7ba73717-3b97-4ba8-9d16-3c9c2d510606" providerId="ADAL" clId="{6908273B-A1B9-49E4-9FFC-D9D792B90C7D}" dt="2023-12-13T23:17:58.429" v="7" actId="255"/>
          <ac:spMkLst>
            <pc:docMk/>
            <pc:sldMk cId="0" sldId="264"/>
            <ac:spMk id="229" creationId="{00000000-0000-0000-0000-000000000000}"/>
          </ac:spMkLst>
        </pc:spChg>
      </pc:sldChg>
      <pc:sldChg chg="del">
        <pc:chgData name="José Duarte da Rocha Santos" userId="7ba73717-3b97-4ba8-9d16-3c9c2d510606" providerId="ADAL" clId="{6908273B-A1B9-49E4-9FFC-D9D792B90C7D}" dt="2023-12-13T23:16:52.960" v="1" actId="47"/>
        <pc:sldMkLst>
          <pc:docMk/>
          <pc:sldMk cId="0" sldId="285"/>
        </pc:sldMkLst>
      </pc:sldChg>
      <pc:sldChg chg="add">
        <pc:chgData name="José Duarte da Rocha Santos" userId="7ba73717-3b97-4ba8-9d16-3c9c2d510606" providerId="ADAL" clId="{6908273B-A1B9-49E4-9FFC-D9D792B90C7D}" dt="2023-12-13T23:16:50.778" v="0"/>
        <pc:sldMkLst>
          <pc:docMk/>
          <pc:sldMk cId="1479096809" sldId="30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A definição de público-alvo na análise da Web refere-se ao processo de agrupamento dos visitantes do sítio Web com base em características partilhadas, como dados demográficos, comportamentos, interesses ou localização. Isto ajuda as empresas a compreender melhor quem são os visitantes do seu sítio Web, quais são os seus interesses e como interagem com o sítio Web, permitindo-lhes adaptar os seus esforços de marketing digital e melhorar as experiências dos utilizadores.</a:t>
            </a:r>
            <a:endParaRPr/>
          </a:p>
          <a:p>
            <a:pPr marL="158750" lvl="0" indent="0" algn="l" rtl="0">
              <a:lnSpc>
                <a:spcPct val="100000"/>
              </a:lnSpc>
              <a:spcBef>
                <a:spcPts val="0"/>
              </a:spcBef>
              <a:spcAft>
                <a:spcPts val="0"/>
              </a:spcAft>
              <a:buSzPts val="1100"/>
              <a:buNone/>
            </a:pPr>
            <a:r>
              <a:rPr lang="en-US"/>
              <a:t>Do ponto de vista de um especialista, a definição do público é um passo crucial no desenvolvimento de uma estratégia abrangente de análise da Web. Ao compreenderem o seu público-alvo, as empresas podem identificar os canais mais eficazes para o alcançar, otimizar o seu sítio Web para as suas necessidades específicas e tomar decisões informadas sobre os tipos de conteúdo e mensagens que irão repercutir-se nele. Além disso, a definição do público ajuda as empresas a determinar quais as campanhas de marketing que estão a ter um bom desempenho e quais as que precisam de ser melhoradas, bem como a acompanhar o progresso das suas iniciativas online ao longo do tempo.</a:t>
            </a:r>
            <a:endParaRPr/>
          </a:p>
          <a:p>
            <a:pPr marL="158750" lvl="0" indent="0" algn="l" rtl="0">
              <a:lnSpc>
                <a:spcPct val="100000"/>
              </a:lnSpc>
              <a:spcBef>
                <a:spcPts val="0"/>
              </a:spcBef>
              <a:spcAft>
                <a:spcPts val="0"/>
              </a:spcAft>
              <a:buSzPts val="1100"/>
              <a:buNone/>
            </a:pPr>
            <a:r>
              <a:rPr lang="en-US"/>
              <a:t>Existem vários métodos para definir públicos na análise da Web, incluindo a segmentação demográfica, a segmentação comportamental e a segmentação baseada em interesses. A segmentação demográfica agrupa os visitantes com base em factores como a idade, o sexo, o rendimento, a educação e a localização. A segmentação comportamental agrupa os visitantes com base no seu comportamento no sítio Web, como as páginas que visitam, os produtos que compram e o tempo que passam no sítio. A segmentação baseada em interesses agrupa os visitantes com base nos seus interesses e passatempos, conforme determinado pelo seu comportamento online e histórico de pesquisa.</a:t>
            </a:r>
            <a:endParaRPr/>
          </a:p>
          <a:p>
            <a:pPr marL="158750" lvl="0" indent="0" algn="l" rtl="0">
              <a:lnSpc>
                <a:spcPct val="100000"/>
              </a:lnSpc>
              <a:spcBef>
                <a:spcPts val="0"/>
              </a:spcBef>
              <a:spcAft>
                <a:spcPts val="0"/>
              </a:spcAft>
              <a:buSzPts val="1100"/>
              <a:buNone/>
            </a:pPr>
            <a:r>
              <a:rPr lang="en-US"/>
              <a:t>Para definir eficazmente os públicos na análise da Web, as empresas devem ter acesso a dados exactos e actualizados. Estes podem ser obtidos através de várias fontes, como ferramentas de análise de sítios Web, bases de dados de clientes e fornecedores de dados terceiros. As empresas também devem ter uma compreensão clara do seu público-alvo, incluindo as suas motivações, os desafios que enfrentam e o que esperam alcançar ao visitar o seu sítio Web. Esta informação pode ser recolhida através de estudos de mercado, inquéritos e grupos de discussão.</a:t>
            </a:r>
            <a:endParaRPr/>
          </a:p>
          <a:p>
            <a:pPr marL="158750" lvl="0" indent="0" algn="l" rtl="0">
              <a:lnSpc>
                <a:spcPct val="100000"/>
              </a:lnSpc>
              <a:spcBef>
                <a:spcPts val="0"/>
              </a:spcBef>
              <a:spcAft>
                <a:spcPts val="0"/>
              </a:spcAft>
              <a:buSzPts val="1100"/>
              <a:buNone/>
            </a:pPr>
            <a:r>
              <a:rPr lang="en-US"/>
              <a:t>Em conclusão, a definição do público é uma componente crítica de qualquer estratégia de análise da Web bem sucedida. Ao compreender quem são os visitantes do seu sítio Web, quais são os seus interesses e como interagem com o seu sítio Web, as empresas podem adaptar os seus esforços de marketing digital para satisfazer as necessidades e expectativas do seu público-alvo, melhorar as experiências do utilizador e gerar um envolvimento e conversões mais significativos.</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4" name="Google Shape;214;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Em análise, "utilizadores" e "sessões" são duas métricas importantes utilizadas para medir e compreender o comportamento dos utilizadores em sítios Web ou aplicações. Eis a diferença entre estas duas métricas:</a:t>
            </a:r>
            <a:endParaRPr/>
          </a:p>
          <a:p>
            <a:pPr marL="457200" lvl="0" indent="-298450" algn="l" rtl="0">
              <a:lnSpc>
                <a:spcPct val="115000"/>
              </a:lnSpc>
              <a:spcBef>
                <a:spcPts val="1200"/>
              </a:spcBef>
              <a:spcAft>
                <a:spcPts val="0"/>
              </a:spcAft>
              <a:buClr>
                <a:schemeClr val="dk1"/>
              </a:buClr>
              <a:buSzPts val="1100"/>
              <a:buAutoNum type="arabicPeriod"/>
            </a:pPr>
            <a:r>
              <a:rPr lang="en-US"/>
              <a:t>Utilizadores: O termo "utilizadores" refere-se ao número de indivíduos únicos que visitam um sítio Web ou utilizam uma aplicação dentro de um período de tempo específico. Cada indivíduo é contabilizado como um único utilizador, independentemente do número de vezes que visita ou interage com o sítio ou a aplicação. Os utilizadores são normalmente identificados através de identificadores únicos, como cookies ou credenciais de início de sessão.</a:t>
            </a:r>
            <a:endParaRPr/>
          </a:p>
          <a:p>
            <a:pPr marL="457200" lvl="0" indent="-298450" algn="l" rtl="0">
              <a:lnSpc>
                <a:spcPct val="115000"/>
              </a:lnSpc>
              <a:spcBef>
                <a:spcPts val="0"/>
              </a:spcBef>
              <a:spcAft>
                <a:spcPts val="0"/>
              </a:spcAft>
              <a:buClr>
                <a:schemeClr val="dk1"/>
              </a:buClr>
              <a:buSzPts val="1100"/>
              <a:buAutoNum type="arabicPeriod"/>
            </a:pPr>
            <a:r>
              <a:rPr lang="en-US"/>
              <a:t>Sessões: Uma sessão representa uma única visita ou interação de um utilizador num sítio Web ou aplicação. Começa quando um utilizador inicia a sua visita e termina após um período de inatividade, como um tempo de inatividade especificado (por exemplo, 30 minutos) ou quando o utilizador fecha o browser ou a aplicação. As sessões são utilizadas para medir o envolvimento e acompanhar as actividades do utilizador durante uma visita específica.</a:t>
            </a:r>
            <a:endParaRPr/>
          </a:p>
          <a:p>
            <a:pPr marL="0" lvl="0" indent="0" algn="l" rtl="0">
              <a:lnSpc>
                <a:spcPct val="115000"/>
              </a:lnSpc>
              <a:spcBef>
                <a:spcPts val="1200"/>
              </a:spcBef>
              <a:spcAft>
                <a:spcPts val="0"/>
              </a:spcAft>
              <a:buClr>
                <a:schemeClr val="dk1"/>
              </a:buClr>
              <a:buSzPts val="1100"/>
              <a:buFont typeface="Arial"/>
              <a:buNone/>
            </a:pPr>
            <a:r>
              <a:rPr lang="en-US"/>
              <a:t>Eis alguns pontos-chave a ter em conta:</a:t>
            </a:r>
            <a:endParaRPr/>
          </a:p>
          <a:p>
            <a:pPr marL="457200" lvl="0" indent="-298450" algn="l" rtl="0">
              <a:lnSpc>
                <a:spcPct val="115000"/>
              </a:lnSpc>
              <a:spcBef>
                <a:spcPts val="1200"/>
              </a:spcBef>
              <a:spcAft>
                <a:spcPts val="0"/>
              </a:spcAft>
              <a:buClr>
                <a:schemeClr val="dk1"/>
              </a:buClr>
              <a:buSzPts val="1100"/>
              <a:buChar char="●"/>
            </a:pPr>
            <a:r>
              <a:rPr lang="en-US"/>
              <a:t>Os utilizadores são contabilizados como indivíduos únicos, enquanto as sessões representam visitas ou interacções individuais.</a:t>
            </a:r>
            <a:endParaRPr/>
          </a:p>
          <a:p>
            <a:pPr marL="457200" lvl="0" indent="-298450" algn="l" rtl="0">
              <a:lnSpc>
                <a:spcPct val="115000"/>
              </a:lnSpc>
              <a:spcBef>
                <a:spcPts val="0"/>
              </a:spcBef>
              <a:spcAft>
                <a:spcPts val="0"/>
              </a:spcAft>
              <a:buClr>
                <a:schemeClr val="dk1"/>
              </a:buClr>
              <a:buSzPts val="1100"/>
              <a:buChar char="●"/>
            </a:pPr>
            <a:r>
              <a:rPr lang="en-US"/>
              <a:t>Um único utilizador pode ter várias sessões. Por exemplo, se um utilizador visitar um sítio Web de manhã, sair e voltar mais tarde, isso contaria como duas sessões para o mesmo utilizador.</a:t>
            </a:r>
            <a:endParaRPr/>
          </a:p>
          <a:p>
            <a:pPr marL="457200" lvl="0" indent="-298450" algn="l" rtl="0">
              <a:lnSpc>
                <a:spcPct val="115000"/>
              </a:lnSpc>
              <a:spcBef>
                <a:spcPts val="0"/>
              </a:spcBef>
              <a:spcAft>
                <a:spcPts val="0"/>
              </a:spcAft>
              <a:buClr>
                <a:schemeClr val="dk1"/>
              </a:buClr>
              <a:buSzPts val="1100"/>
              <a:buChar char="●"/>
            </a:pPr>
            <a:r>
              <a:rPr lang="en-US"/>
              <a:t>As sessões podem fornecer informações sobre o envolvimento do utilizador, como o número de páginas visitadas, o tempo passado no sítio ou as acções específicas realizadas durante uma visita.</a:t>
            </a:r>
            <a:endParaRPr/>
          </a:p>
          <a:p>
            <a:pPr marL="457200" lvl="0" indent="-298450" algn="l" rtl="0">
              <a:lnSpc>
                <a:spcPct val="115000"/>
              </a:lnSpc>
              <a:spcBef>
                <a:spcPts val="0"/>
              </a:spcBef>
              <a:spcAft>
                <a:spcPts val="0"/>
              </a:spcAft>
              <a:buClr>
                <a:schemeClr val="dk1"/>
              </a:buClr>
              <a:buSzPts val="1100"/>
              <a:buChar char="●"/>
            </a:pPr>
            <a:r>
              <a:rPr lang="en-US"/>
              <a:t>Os utilizadores estão frequentemente associados a métricas a longo prazo, como a aquisição de utilizadores, a retenção e a dimensão global da audiência, enquanto as sessões são utilizadas para medir o envolvimento a curto prazo e os padrões de interação.</a:t>
            </a:r>
            <a:endParaRPr/>
          </a:p>
          <a:p>
            <a:pPr marL="0" lvl="0" indent="0" algn="l" rtl="0">
              <a:lnSpc>
                <a:spcPct val="115000"/>
              </a:lnSpc>
              <a:spcBef>
                <a:spcPts val="1200"/>
              </a:spcBef>
              <a:spcAft>
                <a:spcPts val="1200"/>
              </a:spcAft>
              <a:buSzPts val="1100"/>
              <a:buNone/>
            </a:pPr>
            <a:r>
              <a:rPr lang="en-US"/>
              <a:t>Compreender a distinção entre utilizadores e sessões pode ajudar os analistas a obter informações sobre o comportamento dos utilizadores, identificar tendências e tomar decisões baseadas em dados para melhorar a experiência e o envolvimento dos utilizadores.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A definição de demografia do público na análise da Web refere-se ao processo de agrupar os visitantes do Web site com base nas suas características pessoais, como a idade, o sexo, o rendimento, a educação, a localização e muito mais. Este tipo de segmentação permite às empresas compreender melhor a composição demográfica do seu público-alvo, o que pode informar as suas estratégias de marketing e conteúdo e ajudá-las a proporcionar uma experiência de utilizador mais personalizada e relevante.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Do ponto de vista de um especialista, a demografia do público é um dos tipos mais fundamentais de segmentação na análise da Web. Ao identificar a idade, o sexo, o rendimento, a educação e a localização dos visitantes do seu sítio Web, as empresas podem obter informações valiosas sobre as preferências, os interesses e os comportamentos do seu público-alvo, que podem depois informar as suas estratégias de marketing e de conteúdo. Por exemplo, se uma empresa souber que a maioria dos visitantes do seu sítio Web são mulheres da geração do milénio com rendimentos elevados, pode criar campanhas de marketing direccionadas e conteúdos que se dirijam a este grupo demográfico e se alinhem com os seus interesses e valores.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Para utilizar eficazmente os dados demográficos do público na análise da Web, as empresas devem ter acesso a dados exactos e actualizados. Estes podem ser obtidos através de uma variedade de fontes, como ferramentas de análise de sítios Web, bases de dados de clientes e fornecedores de dados terceiros. Além disso, as empresas devem ter uma compreensão clara dos dados que recolhem e das limitações das suas fontes, uma vez que os dados demográficos podem ser incompletos ou inexactos.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Também é importante que as empresas tenham em mente que os dados demográficos são apenas uma peça do puzzle quando se trata de compreender o seu público-alvo. Embora os dados demográficos possam fornecer informações valiosas sobre as preferências e os interesses de um grupo específico, não fornecem uma imagem completa do comportamento ou das motivações individuais. Por este motivo, as empresas devem também considerar outros tipos de segmentação, como a segmentação baseada no comportamento e nos interesses, para obterem uma compreensão mais abrangente do seu público-alvo.</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Em conclusão, a definição de dados demográficos do público-alvo na análise da Web é uma ferramenta essencial para as empresas que procuram compreender as características pessoais dos visitantes do seu sítio Web. Ao agrupar os visitantes com base na sua idade, sexo, rendimento, educação e localização, as empresas podem obter informações valiosas sobre as preferências, interesses e comportamentos do seu público-alvo, que podem informar as suas estratégias de marketing e conteúdo e ajudá-las a proporcionar uma experiência de utilizador mais personalizada e relevante.</a:t>
            </a:r>
            <a:endParaRPr/>
          </a:p>
          <a:p>
            <a:pPr marL="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Ao analisar os dados demográficos do público no contexto da análise, há vários factores-chave a considerar:</a:t>
            </a:r>
            <a:endParaRPr/>
          </a:p>
          <a:p>
            <a:pPr marL="457200" lvl="0" indent="-298450" algn="l" rtl="0">
              <a:lnSpc>
                <a:spcPct val="115000"/>
              </a:lnSpc>
              <a:spcBef>
                <a:spcPts val="1200"/>
              </a:spcBef>
              <a:spcAft>
                <a:spcPts val="0"/>
              </a:spcAft>
              <a:buClr>
                <a:schemeClr val="dk1"/>
              </a:buClr>
              <a:buSzPts val="1100"/>
              <a:buAutoNum type="arabicPeriod"/>
            </a:pPr>
            <a:r>
              <a:rPr lang="en-US"/>
              <a:t>Geografia e língua: Refere-se à localização geográfica do seu público e às línguas que utilizam. Ajuda-o a compreender as regiões onde se concentra o seu público e a adaptar o seu conteúdo ou estratégias de marketing em conformidade. As ferramentas de análise fornecem frequentemente dados sobre os países, cidades ou regiões onde os seus utilizadores estão localizados, bem como as línguas que preferem.</a:t>
            </a:r>
            <a:endParaRPr/>
          </a:p>
          <a:p>
            <a:pPr marL="457200" lvl="0" indent="-298450" algn="l" rtl="0">
              <a:lnSpc>
                <a:spcPct val="115000"/>
              </a:lnSpc>
              <a:spcBef>
                <a:spcPts val="0"/>
              </a:spcBef>
              <a:spcAft>
                <a:spcPts val="0"/>
              </a:spcAft>
              <a:buClr>
                <a:schemeClr val="dk1"/>
              </a:buClr>
              <a:buSzPts val="1100"/>
              <a:buAutoNum type="arabicPeriod"/>
            </a:pPr>
            <a:r>
              <a:rPr lang="en-US"/>
              <a:t>Género e idade: Compreender as preferências de género e a demografia por idade do seu público pode ser crucial para a criação e segmentação de conteúdos. Ao analisar os dados do utilizador, pode identificar os géneros ou categorias de conteúdo que mais se adequam ao seu público. Além disso, conhecer a faixa etária dos seus utilizadores ajuda-o a aperfeiçoar as suas mensagens e a adaptar as suas ofertas a grupos etários específicos.</a:t>
            </a:r>
            <a:endParaRPr/>
          </a:p>
          <a:p>
            <a:pPr marL="457200" lvl="0" indent="-298450" algn="l" rtl="0">
              <a:lnSpc>
                <a:spcPct val="115000"/>
              </a:lnSpc>
              <a:spcBef>
                <a:spcPts val="0"/>
              </a:spcBef>
              <a:spcAft>
                <a:spcPts val="0"/>
              </a:spcAft>
              <a:buClr>
                <a:schemeClr val="dk1"/>
              </a:buClr>
              <a:buSzPts val="1100"/>
              <a:buAutoNum type="arabicPeriod"/>
            </a:pPr>
            <a:r>
              <a:rPr lang="en-US"/>
              <a:t>Interesse: A análise dos interesses dos utilizadores pode fornecer informações valiosas sobre os tópicos, produtos ou serviços que mais interessam ao seu público. Estas informações ajudam-no a personalizar o seu conteúdo, a desenvolver campanhas de marketing direccionadas e a fornecer recomendações relevantes. Podem ser obtidas a partir das interacções do utilizador, do comportamento de navegação ou de dados explícitos fornecidos pelos utilizadores.</a:t>
            </a:r>
            <a:endParaRPr/>
          </a:p>
          <a:p>
            <a:pPr marL="457200" lvl="0" indent="-298450" algn="l" rtl="0">
              <a:lnSpc>
                <a:spcPct val="115000"/>
              </a:lnSpc>
              <a:spcBef>
                <a:spcPts val="0"/>
              </a:spcBef>
              <a:spcAft>
                <a:spcPts val="0"/>
              </a:spcAft>
              <a:buClr>
                <a:schemeClr val="dk1"/>
              </a:buClr>
              <a:buSzPts val="1100"/>
              <a:buAutoNum type="arabicPeriod"/>
            </a:pPr>
            <a:r>
              <a:rPr lang="en-US"/>
              <a:t>Tecnologia e dispositivos: Compreender a tecnologia e os dispositivos utilizados pelo seu público é essencial para otimizar a experiência do utilizador. Isto inclui informações sobre os dispositivos (computador, telemóvel, tablet), sistemas operativos, navegadores e resoluções de ecrã. Ajuda a garantir que o seu sítio Web ou aplicação é compatível com as plataformas mais populares e proporciona uma experiência perfeita em diferentes dispositivos.</a:t>
            </a:r>
            <a:endParaRPr/>
          </a:p>
          <a:p>
            <a:pPr marL="0" lvl="0" indent="0" algn="l" rtl="0">
              <a:lnSpc>
                <a:spcPct val="115000"/>
              </a:lnSpc>
              <a:spcBef>
                <a:spcPts val="1200"/>
              </a:spcBef>
              <a:spcAft>
                <a:spcPts val="1200"/>
              </a:spcAft>
              <a:buSzPts val="1100"/>
              <a:buNone/>
            </a:pPr>
            <a:r>
              <a:rPr lang="en-US"/>
              <a:t>Ao analisar a demografia do público-alvo através destes factores, pode obter uma compreensão abrangente das características, preferências e comportamentos do seu público-alvo. Este conhecimento permite-lhe adaptar as suas estratégias de marketing, conteúdos e experiências de utilizador para melhor satisfazer as suas necessidades e expectativas.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a:t>No Google Analytics, os dados demográficos fornecem informações sobre as características dos utilizadores do seu Web site ou da sua aplicação. O Google Analytics oferece vários relatórios demográficos que podem ajudá-lo a compreender melhor o seu público. Aqui estão alguns dos principais recursos e relatórios relacionados à demografia no Google Analytics:</a:t>
            </a:r>
            <a:endParaRPr/>
          </a:p>
          <a:p>
            <a:pPr marL="457200" lvl="0" indent="-298450" algn="l" rtl="0">
              <a:lnSpc>
                <a:spcPct val="115000"/>
              </a:lnSpc>
              <a:spcBef>
                <a:spcPts val="1200"/>
              </a:spcBef>
              <a:spcAft>
                <a:spcPts val="0"/>
              </a:spcAft>
              <a:buClr>
                <a:schemeClr val="dk1"/>
              </a:buClr>
              <a:buSzPts val="1100"/>
              <a:buAutoNum type="arabicPeriod"/>
            </a:pPr>
            <a:r>
              <a:rPr lang="en-US"/>
              <a:t>Idade e género: O Google Analytics fornece dados sobre a distribuição por idade e sexo dos seus utilizadores. Pode analisar os dados demográficos relativos à idade e ao sexo na secção "Público" dos relatórios "Demografia" e "Descrição geral". Estas informações ajudam-no a compreender a composição por idade e sexo do seu público e a adaptar as suas estratégias de marketing em conformidade.</a:t>
            </a:r>
            <a:endParaRPr/>
          </a:p>
          <a:p>
            <a:pPr marL="457200" lvl="0" indent="-298450" algn="l" rtl="0">
              <a:lnSpc>
                <a:spcPct val="115000"/>
              </a:lnSpc>
              <a:spcBef>
                <a:spcPts val="0"/>
              </a:spcBef>
              <a:spcAft>
                <a:spcPts val="0"/>
              </a:spcAft>
              <a:buClr>
                <a:schemeClr val="dk1"/>
              </a:buClr>
              <a:buSzPts val="1100"/>
              <a:buAutoNum type="arabicPeriod"/>
            </a:pPr>
            <a:r>
              <a:rPr lang="en-US"/>
              <a:t>Interesses: O Google Analytics também fornece informações sobre os interesses e as categorias de afinidade do seu público. Estes relatórios, disponíveis na secção "Dados demográficos", ajudam-no a compreender os tópicos e as categorias que interessam aos seus utilizadores. Estas informações podem ser valiosas para a criação de conteúdos, a segmentação de anúncios e o aperfeiçoamento das suas mensagens de marketing.</a:t>
            </a:r>
            <a:endParaRPr/>
          </a:p>
          <a:p>
            <a:pPr marL="457200" lvl="0" indent="-298450" algn="l" rtl="0">
              <a:lnSpc>
                <a:spcPct val="115000"/>
              </a:lnSpc>
              <a:spcBef>
                <a:spcPts val="0"/>
              </a:spcBef>
              <a:spcAft>
                <a:spcPts val="0"/>
              </a:spcAft>
              <a:buClr>
                <a:schemeClr val="dk1"/>
              </a:buClr>
              <a:buSzPts val="1100"/>
              <a:buAutoNum type="arabicPeriod"/>
            </a:pPr>
            <a:r>
              <a:rPr lang="en-US"/>
              <a:t>Geo-Localização: Os relatórios "Geo" do Google Analytics fornecem informações sobre a localização geográfica do seu público. Pode analisar os países, regiões, cidades ou mesmo idiomas específicos dos seus utilizadores. Estes dados ajudam-no a identificar tendências geográficas, a visar regiões específicas e a personalizar o seu conteúdo com base na localização do utilizador.</a:t>
            </a:r>
            <a:endParaRPr/>
          </a:p>
          <a:p>
            <a:pPr marL="457200" lvl="0" indent="-298450" algn="l" rtl="0">
              <a:lnSpc>
                <a:spcPct val="115000"/>
              </a:lnSpc>
              <a:spcBef>
                <a:spcPts val="0"/>
              </a:spcBef>
              <a:spcAft>
                <a:spcPts val="0"/>
              </a:spcAft>
              <a:buClr>
                <a:schemeClr val="dk1"/>
              </a:buClr>
              <a:buSzPts val="1100"/>
              <a:buAutoNum type="arabicPeriod"/>
            </a:pPr>
            <a:r>
              <a:rPr lang="en-US"/>
              <a:t>Relatórios para vários dispositivos: O Google Analytics oferece relatórios entre dispositivos, o que lhe permite compreender como os utilizadores interagem com o seu Web site ou aplicação em diferentes dispositivos. Estes dados podem ajudá-lo a otimizar a experiência do utilizador e as campanhas de marketing em vários dispositivos, como computadores de secretária, telemóveis e tablets.</a:t>
            </a:r>
            <a:endParaRPr/>
          </a:p>
          <a:p>
            <a:pPr marL="0" lvl="0" indent="0" algn="l" rtl="0">
              <a:lnSpc>
                <a:spcPct val="115000"/>
              </a:lnSpc>
              <a:spcBef>
                <a:spcPts val="1200"/>
              </a:spcBef>
              <a:spcAft>
                <a:spcPts val="1200"/>
              </a:spcAft>
              <a:buNone/>
            </a:pPr>
            <a:r>
              <a:rPr lang="en-US"/>
              <a:t>Estas informações demográficas no Google Analytics podem ser valiosas para compreender o seu público, adaptar o seu conteúdo e estratégias de marketing e otimizar a sua experiência de utilizador. Proporcionam uma compreensão mais profunda de quem são os seus utilizadores e de como interagir eficazmente com eles.</a:t>
            </a:r>
            <a:endParaRPr/>
          </a:p>
        </p:txBody>
      </p:sp>
      <p:sp>
        <p:nvSpPr>
          <p:cNvPr id="248" name="Google Shape;24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3: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 name="Google Shape;277;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6" name="Google Shape;326;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63"/>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63"/>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63"/>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6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63"/>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63"/>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63"/>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63"/>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6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6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6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6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6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6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6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4" name="Google Shape;44;p6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6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6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6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6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6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64"/>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a:alphaModFix/>
            </a:blip>
            <a:srcRect r="63698"/>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a:alphaModFix/>
            </a:blip>
            <a:srcRect r="5514"/>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a:alphaModFix/>
            </a:blip>
            <a:srcRect t="14145" b="8136"/>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a:alphaModFix/>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a:alphaModFix/>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a:alphaModFix/>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4">
              <a:alphaModFix/>
            </a:blip>
            <a:srcRect r="63698"/>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5">
              <a:alphaModFix/>
            </a:blip>
            <a:srcRect r="5514"/>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6">
              <a:alphaModFix/>
            </a:blip>
            <a:srcRect t="14145" b="8136"/>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7">
              <a:alphaModFix/>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8">
              <a:alphaModFix/>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9">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1.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1.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4.jpg"/><Relationship Id="rId5" Type="http://schemas.openxmlformats.org/officeDocument/2006/relationships/image" Target="../media/image1.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1.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6.jpg"/><Relationship Id="rId5" Type="http://schemas.openxmlformats.org/officeDocument/2006/relationships/image" Target="../media/image1.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7.jpg"/><Relationship Id="rId5" Type="http://schemas.openxmlformats.org/officeDocument/2006/relationships/image" Target="../media/image1.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1.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1.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1.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1.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3.jpg"/><Relationship Id="rId5" Type="http://schemas.openxmlformats.org/officeDocument/2006/relationships/image" Target="../media/image1.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
          <p:cNvSpPr txBox="1">
            <a:spLocks noGrp="1"/>
          </p:cNvSpPr>
          <p:nvPr>
            <p:ph type="ctrTitle"/>
          </p:nvPr>
        </p:nvSpPr>
        <p:spPr>
          <a:xfrm>
            <a:off x="629322" y="1705087"/>
            <a:ext cx="6818501" cy="1469292"/>
          </a:xfrm>
          <a:prstGeom prst="rect">
            <a:avLst/>
          </a:prstGeom>
          <a:noFill/>
          <a:ln>
            <a:noFill/>
          </a:ln>
        </p:spPr>
        <p:txBody>
          <a:bodyPr spcFirstLastPara="1" wrap="square" lIns="91425" tIns="45700" rIns="91425" bIns="0" anchor="t" anchorCtr="0">
            <a:noAutofit/>
          </a:bodyPr>
          <a:lstStyle/>
          <a:p>
            <a:pPr marL="0" lvl="0" indent="0" rtl="0">
              <a:lnSpc>
                <a:spcPct val="90000"/>
              </a:lnSpc>
              <a:spcBef>
                <a:spcPts val="0"/>
              </a:spcBef>
              <a:spcAft>
                <a:spcPts val="0"/>
              </a:spcAft>
              <a:buClr>
                <a:schemeClr val="lt1"/>
              </a:buClr>
              <a:buSzPts val="5400"/>
              <a:buFont typeface="Arial"/>
              <a:buNone/>
            </a:pPr>
            <a:r>
              <a:rPr lang="en-US" sz="5200" dirty="0" err="1"/>
              <a:t>Compreender</a:t>
            </a:r>
            <a:r>
              <a:rPr lang="en-US" sz="5200" dirty="0"/>
              <a:t> </a:t>
            </a:r>
            <a:br>
              <a:rPr lang="en-US" sz="5200" dirty="0"/>
            </a:br>
            <a:r>
              <a:rPr lang="en-US" sz="5200" dirty="0"/>
              <a:t>o </a:t>
            </a:r>
            <a:r>
              <a:rPr lang="en-US" sz="5200" dirty="0" err="1"/>
              <a:t>seu</a:t>
            </a:r>
            <a:r>
              <a:rPr lang="en-US" sz="5200" dirty="0"/>
              <a:t> </a:t>
            </a:r>
            <a:r>
              <a:rPr lang="en-US" sz="5200" dirty="0" err="1"/>
              <a:t>público</a:t>
            </a:r>
            <a:endParaRPr sz="5200" dirty="0"/>
          </a:p>
        </p:txBody>
      </p:sp>
      <p:sp>
        <p:nvSpPr>
          <p:cNvPr id="2" name="Google Shape;158;p1">
            <a:extLst>
              <a:ext uri="{FF2B5EF4-FFF2-40B4-BE49-F238E27FC236}">
                <a16:creationId xmlns:a16="http://schemas.microsoft.com/office/drawing/2014/main" id="{68A96A1F-F71D-85E2-7F19-61FDE290E31F}"/>
              </a:ext>
            </a:extLst>
          </p:cNvPr>
          <p:cNvSpPr txBox="1">
            <a:spLocks/>
          </p:cNvSpPr>
          <p:nvPr/>
        </p:nvSpPr>
        <p:spPr>
          <a:xfrm>
            <a:off x="1143000" y="3501614"/>
            <a:ext cx="6858000" cy="789814"/>
          </a:xfrm>
          <a:prstGeom prst="rect">
            <a:avLst/>
          </a:prstGeom>
          <a:noFill/>
          <a:ln>
            <a:noFill/>
          </a:ln>
        </p:spPr>
        <p:txBody>
          <a:bodyPr spcFirstLastPara="1" vert="horz" wrap="square" lIns="91425" tIns="45700" rIns="91425" bIns="45700" rtlCol="0" anchor="t" anchorCtr="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161249"/>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161249"/>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161249"/>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Clr>
                <a:schemeClr val="lt1"/>
              </a:buClr>
              <a:buSzPts val="1800"/>
              <a:buFont typeface="Arial"/>
              <a:buNone/>
            </a:pPr>
            <a:r>
              <a:rPr lang="en-US">
                <a:solidFill>
                  <a:schemeClr val="lt1"/>
                </a:solidFill>
                <a:latin typeface="Arial"/>
                <a:ea typeface="Arial"/>
                <a:cs typeface="Arial"/>
                <a:sym typeface="Arial"/>
              </a:rPr>
              <a:t>Análise e monitorização digital</a:t>
            </a:r>
            <a:endParaRPr lang="en-US"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2"/>
          <p:cNvSpPr txBox="1"/>
          <p:nvPr/>
        </p:nvSpPr>
        <p:spPr>
          <a:xfrm>
            <a:off x="478339" y="304763"/>
            <a:ext cx="7196214" cy="572700"/>
          </a:xfrm>
          <a:prstGeom prst="rect">
            <a:avLst/>
          </a:prstGeom>
          <a:noFill/>
          <a:ln>
            <a:noFill/>
          </a:ln>
        </p:spPr>
        <p:txBody>
          <a:bodyPr spcFirstLastPara="1" wrap="square" lIns="91425" tIns="91425" rIns="91425" bIns="91425" anchor="ctr" anchorCtr="0">
            <a:noAutofit/>
          </a:bodyPr>
          <a:lstStyle/>
          <a:p>
            <a:pPr marL="0" marR="0" lvl="0" indent="0" rtl="0">
              <a:spcBef>
                <a:spcPts val="0"/>
              </a:spcBef>
              <a:spcAft>
                <a:spcPts val="0"/>
              </a:spcAft>
              <a:buNone/>
            </a:pPr>
            <a:r>
              <a:rPr lang="en-US" sz="2400" b="1" i="0" u="none" strike="noStrike" cap="none" dirty="0" err="1">
                <a:solidFill>
                  <a:srgbClr val="161249"/>
                </a:solidFill>
                <a:latin typeface="Arial"/>
                <a:ea typeface="Arial"/>
                <a:cs typeface="Arial"/>
                <a:sym typeface="Arial"/>
              </a:rPr>
              <a:t>Compreender</a:t>
            </a:r>
            <a:r>
              <a:rPr lang="en-US" sz="2400" b="1" i="0" u="none" strike="noStrike" cap="none" dirty="0">
                <a:solidFill>
                  <a:srgbClr val="161249"/>
                </a:solidFill>
                <a:latin typeface="Arial"/>
                <a:ea typeface="Arial"/>
                <a:cs typeface="Arial"/>
                <a:sym typeface="Arial"/>
              </a:rPr>
              <a:t> o </a:t>
            </a:r>
            <a:r>
              <a:rPr lang="en-US" sz="2400" b="1" i="0" u="none" strike="noStrike" cap="none" dirty="0" err="1">
                <a:solidFill>
                  <a:srgbClr val="161249"/>
                </a:solidFill>
                <a:latin typeface="Arial"/>
                <a:ea typeface="Arial"/>
                <a:cs typeface="Arial"/>
                <a:sym typeface="Arial"/>
              </a:rPr>
              <a:t>seu</a:t>
            </a:r>
            <a:r>
              <a:rPr lang="en-US" sz="2400" b="1" i="0" u="none" strike="noStrike" cap="none" dirty="0">
                <a:solidFill>
                  <a:srgbClr val="161249"/>
                </a:solidFill>
                <a:latin typeface="Arial"/>
                <a:ea typeface="Arial"/>
                <a:cs typeface="Arial"/>
                <a:sym typeface="Arial"/>
              </a:rPr>
              <a:t> </a:t>
            </a:r>
            <a:r>
              <a:rPr lang="en-US" sz="2400" b="1" i="0" u="none" strike="noStrike" cap="none" dirty="0" err="1">
                <a:solidFill>
                  <a:srgbClr val="161249"/>
                </a:solidFill>
                <a:latin typeface="Arial"/>
                <a:ea typeface="Arial"/>
                <a:cs typeface="Arial"/>
                <a:sym typeface="Arial"/>
              </a:rPr>
              <a:t>público</a:t>
            </a:r>
            <a:endParaRPr sz="2400" dirty="0"/>
          </a:p>
        </p:txBody>
      </p:sp>
      <p:sp>
        <p:nvSpPr>
          <p:cNvPr id="181" name="Google Shape;181;p2"/>
          <p:cNvSpPr txBox="1"/>
          <p:nvPr/>
        </p:nvSpPr>
        <p:spPr>
          <a:xfrm>
            <a:off x="478339" y="975815"/>
            <a:ext cx="8454900" cy="3354023"/>
          </a:xfrm>
          <a:prstGeom prst="rect">
            <a:avLst/>
          </a:prstGeom>
          <a:noFill/>
          <a:ln w="38100" cap="flat" cmpd="sng">
            <a:solidFill>
              <a:srgbClr val="D12477"/>
            </a:solidFill>
            <a:prstDash val="solid"/>
            <a:round/>
            <a:headEnd type="none" w="sm" len="sm"/>
            <a:tailEnd type="none" w="sm" len="sm"/>
          </a:ln>
        </p:spPr>
        <p:txBody>
          <a:bodyPr spcFirstLastPara="1" wrap="square" lIns="91425" tIns="91425" rIns="91425" bIns="91425" anchor="ctr" anchorCtr="1">
            <a:noAutofit/>
          </a:bodyPr>
          <a:lstStyle/>
          <a:p>
            <a:pPr marL="0" marR="0" lvl="0" indent="0" algn="l" rtl="0">
              <a:lnSpc>
                <a:spcPct val="150000"/>
              </a:lnSpc>
              <a:spcBef>
                <a:spcPts val="0"/>
              </a:spcBef>
              <a:spcAft>
                <a:spcPts val="0"/>
              </a:spcAft>
              <a:buNone/>
            </a:pPr>
            <a:r>
              <a:rPr lang="en-US" sz="1200" b="1" i="0" u="none" strike="noStrike" cap="none" dirty="0">
                <a:solidFill>
                  <a:srgbClr val="D12477"/>
                </a:solidFill>
                <a:latin typeface="Arial"/>
                <a:ea typeface="Arial"/>
                <a:cs typeface="Arial"/>
                <a:sym typeface="Arial"/>
              </a:rPr>
              <a:t>O </a:t>
            </a:r>
            <a:r>
              <a:rPr lang="en-US" sz="1200" b="1" i="0" u="none" strike="noStrike" cap="none" dirty="0" err="1">
                <a:solidFill>
                  <a:srgbClr val="D12477"/>
                </a:solidFill>
                <a:latin typeface="Arial"/>
                <a:ea typeface="Arial"/>
                <a:cs typeface="Arial"/>
                <a:sym typeface="Arial"/>
              </a:rPr>
              <a:t>comportamento</a:t>
            </a:r>
            <a:r>
              <a:rPr lang="en-US" sz="1200" b="1" i="0" u="none" strike="noStrike" cap="none" dirty="0">
                <a:solidFill>
                  <a:srgbClr val="D12477"/>
                </a:solidFill>
                <a:latin typeface="Arial"/>
                <a:ea typeface="Arial"/>
                <a:cs typeface="Arial"/>
                <a:sym typeface="Arial"/>
              </a:rPr>
              <a:t> do </a:t>
            </a:r>
            <a:r>
              <a:rPr lang="en-US" sz="1200" b="1" i="0" u="none" strike="noStrike" cap="none" dirty="0" err="1">
                <a:solidFill>
                  <a:srgbClr val="D12477"/>
                </a:solidFill>
                <a:latin typeface="Arial"/>
                <a:ea typeface="Arial"/>
                <a:cs typeface="Arial"/>
                <a:sym typeface="Arial"/>
              </a:rPr>
              <a:t>utilizador</a:t>
            </a:r>
            <a:r>
              <a:rPr lang="en-US" sz="1200" b="1" i="0" u="none" strike="noStrike" cap="none" dirty="0">
                <a:solidFill>
                  <a:srgbClr val="D12477"/>
                </a:solidFill>
                <a:latin typeface="Arial"/>
                <a:ea typeface="Arial"/>
                <a:cs typeface="Arial"/>
                <a:sym typeface="Arial"/>
              </a:rPr>
              <a:t> </a:t>
            </a:r>
            <a:r>
              <a:rPr lang="en-US" sz="1200" b="0" i="0" u="none" strike="noStrike" cap="none" dirty="0">
                <a:solidFill>
                  <a:srgbClr val="161249"/>
                </a:solidFill>
                <a:latin typeface="Arial"/>
                <a:ea typeface="Arial"/>
                <a:cs typeface="Arial"/>
                <a:sym typeface="Arial"/>
              </a:rPr>
              <a:t>num </a:t>
            </a:r>
            <a:r>
              <a:rPr lang="en-US" sz="1200" b="0" i="0" u="none" strike="noStrike" cap="none" dirty="0" err="1">
                <a:solidFill>
                  <a:srgbClr val="161249"/>
                </a:solidFill>
                <a:latin typeface="Arial"/>
                <a:ea typeface="Arial"/>
                <a:cs typeface="Arial"/>
                <a:sym typeface="Arial"/>
              </a:rPr>
              <a:t>sítio</a:t>
            </a:r>
            <a:r>
              <a:rPr lang="en-US" sz="1200" b="0" i="0" u="none" strike="noStrike" cap="none" dirty="0">
                <a:solidFill>
                  <a:srgbClr val="161249"/>
                </a:solidFill>
                <a:latin typeface="Arial"/>
                <a:ea typeface="Arial"/>
                <a:cs typeface="Arial"/>
                <a:sym typeface="Arial"/>
              </a:rPr>
              <a:t> Web </a:t>
            </a:r>
            <a:r>
              <a:rPr lang="en-US" sz="1200" b="0" i="0" u="none" strike="noStrike" cap="none" dirty="0" err="1">
                <a:solidFill>
                  <a:srgbClr val="161249"/>
                </a:solidFill>
                <a:latin typeface="Arial"/>
                <a:ea typeface="Arial"/>
                <a:cs typeface="Arial"/>
                <a:sym typeface="Arial"/>
              </a:rPr>
              <a:t>pode</a:t>
            </a:r>
            <a:r>
              <a:rPr lang="en-US" sz="1200" b="0" i="0" u="none" strike="noStrike" cap="none" dirty="0">
                <a:solidFill>
                  <a:srgbClr val="161249"/>
                </a:solidFill>
                <a:latin typeface="Arial"/>
                <a:ea typeface="Arial"/>
                <a:cs typeface="Arial"/>
                <a:sym typeface="Arial"/>
              </a:rPr>
              <a:t> ser </a:t>
            </a:r>
            <a:r>
              <a:rPr lang="en-US" sz="1200" b="0" i="0" u="none" strike="noStrike" cap="none" dirty="0" err="1">
                <a:solidFill>
                  <a:srgbClr val="161249"/>
                </a:solidFill>
                <a:latin typeface="Arial"/>
                <a:ea typeface="Arial"/>
                <a:cs typeface="Arial"/>
                <a:sym typeface="Arial"/>
              </a:rPr>
              <a:t>comparado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comportamento</a:t>
            </a:r>
            <a:r>
              <a:rPr lang="en-US" sz="1200" b="0" i="0" u="none" strike="noStrike" cap="none" dirty="0">
                <a:solidFill>
                  <a:srgbClr val="161249"/>
                </a:solidFill>
                <a:latin typeface="Arial"/>
                <a:ea typeface="Arial"/>
                <a:cs typeface="Arial"/>
                <a:sym typeface="Arial"/>
              </a:rPr>
              <a:t> de um comprador </a:t>
            </a:r>
            <a:r>
              <a:rPr lang="en-US" sz="1200" b="0" i="0" u="none" strike="noStrike" cap="none" dirty="0" err="1">
                <a:solidFill>
                  <a:srgbClr val="161249"/>
                </a:solidFill>
                <a:latin typeface="Arial"/>
                <a:ea typeface="Arial"/>
                <a:cs typeface="Arial"/>
                <a:sym typeface="Arial"/>
              </a:rPr>
              <a:t>numa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loja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física</a:t>
            </a:r>
            <a:r>
              <a:rPr lang="en-US" sz="1200" b="0" i="0" u="none" strike="noStrike" cap="none" dirty="0">
                <a:solidFill>
                  <a:srgbClr val="161249"/>
                </a:solidFill>
                <a:latin typeface="Arial"/>
                <a:ea typeface="Arial"/>
                <a:cs typeface="Arial"/>
                <a:sym typeface="Arial"/>
              </a:rPr>
              <a:t>. Tal </a:t>
            </a:r>
            <a:r>
              <a:rPr lang="en-US" sz="1200" b="0" i="0" u="none" strike="noStrike" cap="none" dirty="0" err="1">
                <a:solidFill>
                  <a:srgbClr val="161249"/>
                </a:solidFill>
                <a:latin typeface="Arial"/>
                <a:ea typeface="Arial"/>
                <a:cs typeface="Arial"/>
                <a:sym typeface="Arial"/>
              </a:rPr>
              <a:t>como</a:t>
            </a:r>
            <a:r>
              <a:rPr lang="en-US" sz="1200" b="0" i="0" u="none" strike="noStrike" cap="none" dirty="0">
                <a:solidFill>
                  <a:srgbClr val="161249"/>
                </a:solidFill>
                <a:latin typeface="Arial"/>
                <a:ea typeface="Arial"/>
                <a:cs typeface="Arial"/>
                <a:sym typeface="Arial"/>
              </a:rPr>
              <a:t> um comprador </a:t>
            </a:r>
            <a:r>
              <a:rPr lang="en-US" sz="1200" b="0" i="0" u="none" strike="noStrike" cap="none" dirty="0" err="1">
                <a:solidFill>
                  <a:srgbClr val="161249"/>
                </a:solidFill>
                <a:latin typeface="Arial"/>
                <a:ea typeface="Arial"/>
                <a:cs typeface="Arial"/>
                <a:sym typeface="Arial"/>
              </a:rPr>
              <a:t>pode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percorrer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diferentes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corredores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pegar</a:t>
            </a:r>
            <a:r>
              <a:rPr lang="en-US" sz="1200" b="0" i="0" u="none" strike="noStrike" cap="none" dirty="0">
                <a:solidFill>
                  <a:srgbClr val="161249"/>
                </a:solidFill>
                <a:latin typeface="Arial"/>
                <a:ea typeface="Arial"/>
                <a:cs typeface="Arial"/>
                <a:sym typeface="Arial"/>
              </a:rPr>
              <a:t> e </a:t>
            </a:r>
            <a:r>
              <a:rPr lang="en-US" sz="1200" b="0" i="0" u="none" strike="noStrike" cap="none" dirty="0" err="1">
                <a:solidFill>
                  <a:srgbClr val="161249"/>
                </a:solidFill>
                <a:latin typeface="Arial"/>
                <a:ea typeface="Arial"/>
                <a:cs typeface="Arial"/>
                <a:sym typeface="Arial"/>
              </a:rPr>
              <a:t>examinar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produtos</a:t>
            </a:r>
            <a:r>
              <a:rPr lang="en-US" sz="1200" b="0" i="0" u="none" strike="noStrike" cap="none" dirty="0">
                <a:solidFill>
                  <a:srgbClr val="161249"/>
                </a:solidFill>
                <a:latin typeface="Arial"/>
                <a:ea typeface="Arial"/>
                <a:cs typeface="Arial"/>
                <a:sym typeface="Arial"/>
              </a:rPr>
              <a:t> e </a:t>
            </a:r>
            <a:r>
              <a:rPr lang="en-US" sz="1200" b="0" i="0" u="none" strike="noStrike" cap="none" dirty="0" err="1">
                <a:solidFill>
                  <a:srgbClr val="161249"/>
                </a:solidFill>
                <a:latin typeface="Arial"/>
                <a:ea typeface="Arial"/>
                <a:cs typeface="Arial"/>
                <a:sym typeface="Arial"/>
              </a:rPr>
              <a:t>fazer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compras</a:t>
            </a:r>
            <a:r>
              <a:rPr lang="en-US" sz="1200" b="0" i="0" u="none" strike="noStrike" cap="none" dirty="0">
                <a:solidFill>
                  <a:srgbClr val="161249"/>
                </a:solidFill>
                <a:latin typeface="Arial"/>
                <a:ea typeface="Arial"/>
                <a:cs typeface="Arial"/>
                <a:sym typeface="Arial"/>
              </a:rPr>
              <a:t>, um </a:t>
            </a:r>
            <a:r>
              <a:rPr lang="en-US" sz="1200" b="0" i="0" u="none" strike="noStrike" cap="none" dirty="0" err="1">
                <a:solidFill>
                  <a:srgbClr val="161249"/>
                </a:solidFill>
                <a:latin typeface="Arial"/>
                <a:ea typeface="Arial"/>
                <a:cs typeface="Arial"/>
                <a:sym typeface="Arial"/>
              </a:rPr>
              <a:t>visitante</a:t>
            </a:r>
            <a:r>
              <a:rPr lang="en-US" sz="1200" b="0" i="0" u="none" strike="noStrike" cap="none" dirty="0">
                <a:solidFill>
                  <a:srgbClr val="161249"/>
                </a:solidFill>
                <a:latin typeface="Arial"/>
                <a:ea typeface="Arial"/>
                <a:cs typeface="Arial"/>
                <a:sym typeface="Arial"/>
              </a:rPr>
              <a:t> de um Web site </a:t>
            </a:r>
            <a:r>
              <a:rPr lang="en-US" sz="1200" b="0" i="0" u="none" strike="noStrike" cap="none" dirty="0" err="1">
                <a:solidFill>
                  <a:srgbClr val="161249"/>
                </a:solidFill>
                <a:latin typeface="Arial"/>
                <a:ea typeface="Arial"/>
                <a:cs typeface="Arial"/>
                <a:sym typeface="Arial"/>
              </a:rPr>
              <a:t>pode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clicar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em</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diferentes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páginas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passar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quantidades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variáveis</a:t>
            </a:r>
            <a:r>
              <a:rPr lang="en-US" sz="1200" b="0" i="0" u="none" strike="noStrike" cap="none" dirty="0">
                <a:solidFill>
                  <a:srgbClr val="161249"/>
                </a:solidFill>
                <a:latin typeface="Arial"/>
                <a:ea typeface="Arial"/>
                <a:cs typeface="Arial"/>
                <a:sym typeface="Arial"/>
              </a:rPr>
              <a:t> de tempo no site e </a:t>
            </a:r>
            <a:r>
              <a:rPr lang="en-US" sz="1200" b="0" i="0" u="none" strike="noStrike" cap="none" dirty="0" err="1">
                <a:solidFill>
                  <a:srgbClr val="161249"/>
                </a:solidFill>
                <a:latin typeface="Arial"/>
                <a:ea typeface="Arial"/>
                <a:cs typeface="Arial"/>
                <a:sym typeface="Arial"/>
              </a:rPr>
              <a:t>concluir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determinadas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acções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como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fazer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uma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compra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ou</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preencher</a:t>
            </a:r>
            <a:r>
              <a:rPr lang="en-US" sz="1200" b="0" i="0" u="none" strike="noStrike" cap="none" dirty="0">
                <a:solidFill>
                  <a:srgbClr val="161249"/>
                </a:solidFill>
                <a:latin typeface="Arial"/>
                <a:ea typeface="Arial"/>
                <a:cs typeface="Arial"/>
                <a:sym typeface="Arial"/>
              </a:rPr>
              <a:t> um </a:t>
            </a:r>
            <a:r>
              <a:rPr lang="en-US" sz="1200" b="0" i="0" u="none" strike="noStrike" cap="none" dirty="0" err="1">
                <a:solidFill>
                  <a:srgbClr val="161249"/>
                </a:solidFill>
                <a:latin typeface="Arial"/>
                <a:ea typeface="Arial"/>
                <a:cs typeface="Arial"/>
                <a:sym typeface="Arial"/>
              </a:rPr>
              <a:t>formulário</a:t>
            </a:r>
            <a:r>
              <a:rPr lang="en-US" sz="1200" b="0" i="0" u="none" strike="noStrike" cap="none" dirty="0">
                <a:solidFill>
                  <a:srgbClr val="161249"/>
                </a:solidFill>
                <a:latin typeface="Arial"/>
                <a:ea typeface="Arial"/>
                <a:cs typeface="Arial"/>
                <a:sym typeface="Arial"/>
              </a:rPr>
              <a:t>). </a:t>
            </a:r>
            <a:r>
              <a:rPr lang="en-US" sz="1200" b="1" i="0" u="none" strike="noStrike" cap="none" dirty="0">
                <a:solidFill>
                  <a:srgbClr val="D12477"/>
                </a:solidFill>
                <a:latin typeface="Arial"/>
                <a:ea typeface="Arial"/>
                <a:cs typeface="Arial"/>
                <a:sym typeface="Arial"/>
              </a:rPr>
              <a:t>O Google Analytics </a:t>
            </a:r>
            <a:r>
              <a:rPr lang="en-US" sz="1200" b="0" i="0" u="none" strike="noStrike" cap="none" dirty="0" err="1">
                <a:solidFill>
                  <a:srgbClr val="D12477"/>
                </a:solidFill>
                <a:latin typeface="Arial"/>
                <a:ea typeface="Arial"/>
                <a:cs typeface="Arial"/>
                <a:sym typeface="Arial"/>
              </a:rPr>
              <a:t>permite</a:t>
            </a:r>
            <a:r>
              <a:rPr lang="en-US" sz="1200" b="0" i="0" u="none" strike="noStrike" cap="none" dirty="0">
                <a:solidFill>
                  <a:srgbClr val="D12477"/>
                </a:solidFill>
                <a:latin typeface="Arial"/>
                <a:ea typeface="Arial"/>
                <a:cs typeface="Arial"/>
                <a:sym typeface="Arial"/>
              </a:rPr>
              <a:t> que </a:t>
            </a:r>
            <a:r>
              <a:rPr lang="en-US" sz="1200" b="0" i="0" u="none" strike="noStrike" cap="none" dirty="0" err="1">
                <a:solidFill>
                  <a:srgbClr val="D12477"/>
                </a:solidFill>
                <a:latin typeface="Arial"/>
                <a:ea typeface="Arial"/>
                <a:cs typeface="Arial"/>
                <a:sym typeface="Arial"/>
              </a:rPr>
              <a:t>os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proprietários</a:t>
            </a:r>
            <a:r>
              <a:rPr lang="en-US" sz="1200" b="0" i="0" u="none" strike="noStrike" cap="none" dirty="0">
                <a:solidFill>
                  <a:srgbClr val="D12477"/>
                </a:solidFill>
                <a:latin typeface="Arial"/>
                <a:ea typeface="Arial"/>
                <a:cs typeface="Arial"/>
                <a:sym typeface="Arial"/>
              </a:rPr>
              <a:t> de Web sites </a:t>
            </a:r>
            <a:r>
              <a:rPr lang="en-US" sz="1200" b="0" i="0" u="none" strike="noStrike" cap="none" dirty="0" err="1">
                <a:solidFill>
                  <a:srgbClr val="D12477"/>
                </a:solidFill>
                <a:latin typeface="Arial"/>
                <a:ea typeface="Arial"/>
                <a:cs typeface="Arial"/>
                <a:sym typeface="Arial"/>
              </a:rPr>
              <a:t>acompanhem</a:t>
            </a:r>
            <a:r>
              <a:rPr lang="en-US" sz="1200" b="0" i="0" u="none" strike="noStrike" cap="none" dirty="0">
                <a:solidFill>
                  <a:srgbClr val="D12477"/>
                </a:solidFill>
                <a:latin typeface="Arial"/>
                <a:ea typeface="Arial"/>
                <a:cs typeface="Arial"/>
                <a:sym typeface="Arial"/>
              </a:rPr>
              <a:t> e </a:t>
            </a:r>
            <a:r>
              <a:rPr lang="en-US" sz="1200" b="0" i="0" u="none" strike="noStrike" cap="none" dirty="0" err="1">
                <a:solidFill>
                  <a:srgbClr val="D12477"/>
                </a:solidFill>
                <a:latin typeface="Arial"/>
                <a:ea typeface="Arial"/>
                <a:cs typeface="Arial"/>
                <a:sym typeface="Arial"/>
              </a:rPr>
              <a:t>analisem</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este</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comportamento</a:t>
            </a:r>
            <a:r>
              <a:rPr lang="en-US" sz="1200" b="0" i="0" u="none" strike="noStrike" cap="none" dirty="0">
                <a:solidFill>
                  <a:srgbClr val="D12477"/>
                </a:solidFill>
                <a:latin typeface="Arial"/>
                <a:ea typeface="Arial"/>
                <a:cs typeface="Arial"/>
                <a:sym typeface="Arial"/>
              </a:rPr>
              <a:t> do comprador" no </a:t>
            </a:r>
            <a:r>
              <a:rPr lang="en-US" sz="1200" b="0" i="0" u="none" strike="noStrike" cap="none" dirty="0" err="1">
                <a:solidFill>
                  <a:srgbClr val="D12477"/>
                </a:solidFill>
                <a:latin typeface="Arial"/>
                <a:ea typeface="Arial"/>
                <a:cs typeface="Arial"/>
                <a:sym typeface="Arial"/>
              </a:rPr>
              <a:t>seu</a:t>
            </a:r>
            <a:r>
              <a:rPr lang="en-US" sz="1200" b="0" i="0" u="none" strike="noStrike" cap="none" dirty="0">
                <a:solidFill>
                  <a:srgbClr val="D12477"/>
                </a:solidFill>
                <a:latin typeface="Arial"/>
                <a:ea typeface="Arial"/>
                <a:cs typeface="Arial"/>
                <a:sym typeface="Arial"/>
              </a:rPr>
              <a:t> Web site, </a:t>
            </a:r>
            <a:r>
              <a:rPr lang="en-US" sz="1200" b="0" i="0" u="none" strike="noStrike" cap="none" dirty="0" err="1">
                <a:solidFill>
                  <a:srgbClr val="D12477"/>
                </a:solidFill>
                <a:latin typeface="Arial"/>
                <a:ea typeface="Arial"/>
                <a:cs typeface="Arial"/>
                <a:sym typeface="Arial"/>
              </a:rPr>
              <a:t>fornecendo-lhes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informações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sobre</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como</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melhorar</a:t>
            </a:r>
            <a:r>
              <a:rPr lang="en-US" sz="1200" b="0" i="0" u="none" strike="noStrike" cap="none" dirty="0">
                <a:solidFill>
                  <a:srgbClr val="D12477"/>
                </a:solidFill>
                <a:latin typeface="Arial"/>
                <a:ea typeface="Arial"/>
                <a:cs typeface="Arial"/>
                <a:sym typeface="Arial"/>
              </a:rPr>
              <a:t> o Web site e </a:t>
            </a:r>
            <a:r>
              <a:rPr lang="en-US" sz="1200" b="0" i="0" u="none" strike="noStrike" cap="none" dirty="0" err="1">
                <a:solidFill>
                  <a:srgbClr val="D12477"/>
                </a:solidFill>
                <a:latin typeface="Arial"/>
                <a:ea typeface="Arial"/>
                <a:cs typeface="Arial"/>
                <a:sym typeface="Arial"/>
              </a:rPr>
              <a:t>atrair</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mais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clientes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Cada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visualização</a:t>
            </a:r>
            <a:r>
              <a:rPr lang="en-US" sz="1200" b="0" i="0" u="none" strike="noStrike" cap="none" dirty="0">
                <a:solidFill>
                  <a:srgbClr val="161249"/>
                </a:solidFill>
                <a:latin typeface="Arial"/>
                <a:ea typeface="Arial"/>
                <a:cs typeface="Arial"/>
                <a:sym typeface="Arial"/>
              </a:rPr>
              <a:t> de </a:t>
            </a:r>
            <a:r>
              <a:rPr lang="en-US" sz="1200" b="0" i="0" u="none" strike="noStrike" cap="none" dirty="0" err="1">
                <a:solidFill>
                  <a:srgbClr val="161249"/>
                </a:solidFill>
                <a:latin typeface="Arial"/>
                <a:ea typeface="Arial"/>
                <a:cs typeface="Arial"/>
                <a:sym typeface="Arial"/>
              </a:rPr>
              <a:t>página</a:t>
            </a:r>
            <a:r>
              <a:rPr lang="en-US" sz="1200" b="0" i="0" u="none" strike="noStrike" cap="none" dirty="0">
                <a:solidFill>
                  <a:srgbClr val="161249"/>
                </a:solidFill>
                <a:latin typeface="Arial"/>
                <a:ea typeface="Arial"/>
                <a:cs typeface="Arial"/>
                <a:sym typeface="Arial"/>
              </a:rPr>
              <a:t>, clique e </a:t>
            </a:r>
            <a:r>
              <a:rPr lang="en-US" sz="1200" b="0" i="0" u="none" strike="noStrike" cap="none" dirty="0" err="1">
                <a:solidFill>
                  <a:srgbClr val="161249"/>
                </a:solidFill>
                <a:latin typeface="Arial"/>
                <a:ea typeface="Arial"/>
                <a:cs typeface="Arial"/>
                <a:sym typeface="Arial"/>
              </a:rPr>
              <a:t>conversão</a:t>
            </a:r>
            <a:r>
              <a:rPr lang="en-US" sz="1200" b="0" i="0" u="none" strike="noStrike" cap="none" dirty="0">
                <a:solidFill>
                  <a:srgbClr val="161249"/>
                </a:solidFill>
                <a:latin typeface="Arial"/>
                <a:ea typeface="Arial"/>
                <a:cs typeface="Arial"/>
                <a:sym typeface="Arial"/>
              </a:rPr>
              <a:t> é </a:t>
            </a:r>
            <a:r>
              <a:rPr lang="en-US" sz="1200" b="0" i="0" u="none" strike="noStrike" cap="none" dirty="0" err="1">
                <a:solidFill>
                  <a:srgbClr val="161249"/>
                </a:solidFill>
                <a:latin typeface="Arial"/>
                <a:ea typeface="Arial"/>
                <a:cs typeface="Arial"/>
                <a:sym typeface="Arial"/>
              </a:rPr>
              <a:t>como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uma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palavra</a:t>
            </a:r>
            <a:r>
              <a:rPr lang="en-US" sz="1200" b="0" i="0" u="none" strike="noStrike" cap="none" dirty="0">
                <a:solidFill>
                  <a:srgbClr val="161249"/>
                </a:solidFill>
                <a:latin typeface="Arial"/>
                <a:ea typeface="Arial"/>
                <a:cs typeface="Arial"/>
                <a:sym typeface="Arial"/>
              </a:rPr>
              <a:t> e, </a:t>
            </a:r>
            <a:r>
              <a:rPr lang="en-US" sz="1200" b="0" i="0" u="none" strike="noStrike" cap="none" dirty="0" err="1">
                <a:solidFill>
                  <a:srgbClr val="161249"/>
                </a:solidFill>
                <a:latin typeface="Arial"/>
                <a:ea typeface="Arial"/>
                <a:cs typeface="Arial"/>
                <a:sym typeface="Arial"/>
              </a:rPr>
              <a:t>ao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analisar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padrões</a:t>
            </a:r>
            <a:r>
              <a:rPr lang="en-US" sz="1200" b="0" i="0" u="none" strike="noStrike" cap="none" dirty="0">
                <a:solidFill>
                  <a:srgbClr val="161249"/>
                </a:solidFill>
                <a:latin typeface="Arial"/>
                <a:ea typeface="Arial"/>
                <a:cs typeface="Arial"/>
                <a:sym typeface="Arial"/>
              </a:rPr>
              <a:t> e as </a:t>
            </a:r>
            <a:r>
              <a:rPr lang="en-US" sz="1200" b="0" i="0" u="none" strike="noStrike" cap="none" dirty="0" err="1">
                <a:solidFill>
                  <a:srgbClr val="161249"/>
                </a:solidFill>
                <a:latin typeface="Arial"/>
                <a:ea typeface="Arial"/>
                <a:cs typeface="Arial"/>
                <a:sym typeface="Arial"/>
              </a:rPr>
              <a:t>sequências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destas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palavras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proprietários</a:t>
            </a:r>
            <a:r>
              <a:rPr lang="en-US" sz="1200" b="0" i="0" u="none" strike="noStrike" cap="none" dirty="0">
                <a:solidFill>
                  <a:srgbClr val="161249"/>
                </a:solidFill>
                <a:latin typeface="Arial"/>
                <a:ea typeface="Arial"/>
                <a:cs typeface="Arial"/>
                <a:sym typeface="Arial"/>
              </a:rPr>
              <a:t> de </a:t>
            </a:r>
            <a:r>
              <a:rPr lang="en-US" sz="1200" b="0" i="0" u="none" strike="noStrike" cap="none" dirty="0" err="1">
                <a:solidFill>
                  <a:srgbClr val="161249"/>
                </a:solidFill>
                <a:latin typeface="Arial"/>
                <a:ea typeface="Arial"/>
                <a:cs typeface="Arial"/>
                <a:sym typeface="Arial"/>
              </a:rPr>
              <a:t>sítios</a:t>
            </a:r>
            <a:r>
              <a:rPr lang="en-US" sz="1200" b="0" i="0" u="none" strike="noStrike" cap="none" dirty="0">
                <a:solidFill>
                  <a:srgbClr val="161249"/>
                </a:solidFill>
                <a:latin typeface="Arial"/>
                <a:ea typeface="Arial"/>
                <a:cs typeface="Arial"/>
                <a:sym typeface="Arial"/>
              </a:rPr>
              <a:t> Web </a:t>
            </a:r>
            <a:r>
              <a:rPr lang="en-US" sz="1200" b="0" i="0" u="none" strike="noStrike" cap="none" dirty="0" err="1">
                <a:solidFill>
                  <a:srgbClr val="161249"/>
                </a:solidFill>
                <a:latin typeface="Arial"/>
                <a:ea typeface="Arial"/>
                <a:cs typeface="Arial"/>
                <a:sym typeface="Arial"/>
              </a:rPr>
              <a:t>podem</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compreender</a:t>
            </a:r>
            <a:r>
              <a:rPr lang="en-US" sz="1200" b="0" i="0" u="none" strike="noStrike" cap="none" dirty="0">
                <a:solidFill>
                  <a:srgbClr val="161249"/>
                </a:solidFill>
                <a:latin typeface="Arial"/>
                <a:ea typeface="Arial"/>
                <a:cs typeface="Arial"/>
                <a:sym typeface="Arial"/>
              </a:rPr>
              <a:t> as "</a:t>
            </a:r>
            <a:r>
              <a:rPr lang="en-US" sz="1200" b="0" i="0" u="none" strike="noStrike" cap="none" dirty="0" err="1">
                <a:solidFill>
                  <a:srgbClr val="161249"/>
                </a:solidFill>
                <a:latin typeface="Arial"/>
                <a:ea typeface="Arial"/>
                <a:cs typeface="Arial"/>
                <a:sym typeface="Arial"/>
              </a:rPr>
              <a:t>frases</a:t>
            </a:r>
            <a:r>
              <a:rPr lang="en-US" sz="1200" b="0" i="0" u="none" strike="noStrike" cap="none" dirty="0">
                <a:solidFill>
                  <a:srgbClr val="161249"/>
                </a:solidFill>
                <a:latin typeface="Arial"/>
                <a:ea typeface="Arial"/>
                <a:cs typeface="Arial"/>
                <a:sym typeface="Arial"/>
              </a:rPr>
              <a:t>" e as "conversas" que </a:t>
            </a:r>
            <a:r>
              <a:rPr lang="en-US" sz="1200" b="0" i="0" u="none" strike="noStrike" cap="none" dirty="0" err="1">
                <a:solidFill>
                  <a:srgbClr val="161249"/>
                </a:solidFill>
                <a:latin typeface="Arial"/>
                <a:ea typeface="Arial"/>
                <a:cs typeface="Arial"/>
                <a:sym typeface="Arial"/>
              </a:rPr>
              <a:t>os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utilizadores</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estão</a:t>
            </a:r>
            <a:r>
              <a:rPr lang="en-US" sz="1200" b="0" i="0" u="none" strike="noStrike" cap="none" dirty="0">
                <a:solidFill>
                  <a:srgbClr val="161249"/>
                </a:solidFill>
                <a:latin typeface="Arial"/>
                <a:ea typeface="Arial"/>
                <a:cs typeface="Arial"/>
                <a:sym typeface="Arial"/>
              </a:rPr>
              <a:t> a </a:t>
            </a:r>
            <a:r>
              <a:rPr lang="en-US" sz="1200" b="0" i="0" u="none" strike="noStrike" cap="none" dirty="0" err="1">
                <a:solidFill>
                  <a:srgbClr val="161249"/>
                </a:solidFill>
                <a:latin typeface="Arial"/>
                <a:ea typeface="Arial"/>
                <a:cs typeface="Arial"/>
                <a:sym typeface="Arial"/>
              </a:rPr>
              <a:t>ter</a:t>
            </a:r>
            <a:r>
              <a:rPr lang="en-US" sz="1200" b="0" i="0" u="none" strike="noStrike" cap="none" dirty="0">
                <a:solidFill>
                  <a:srgbClr val="161249"/>
                </a:solidFill>
                <a:latin typeface="Arial"/>
                <a:ea typeface="Arial"/>
                <a:cs typeface="Arial"/>
                <a:sym typeface="Arial"/>
              </a:rPr>
              <a:t> com o </a:t>
            </a:r>
            <a:r>
              <a:rPr lang="en-US" sz="1200" b="0" i="0" u="none" strike="noStrike" cap="none" dirty="0" err="1">
                <a:solidFill>
                  <a:srgbClr val="161249"/>
                </a:solidFill>
                <a:latin typeface="Arial"/>
                <a:ea typeface="Arial"/>
                <a:cs typeface="Arial"/>
                <a:sym typeface="Arial"/>
              </a:rPr>
              <a:t>seu</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sítio</a:t>
            </a:r>
            <a:r>
              <a:rPr lang="en-US" sz="1200" b="0" i="0" u="none" strike="noStrike" cap="none" dirty="0">
                <a:solidFill>
                  <a:srgbClr val="161249"/>
                </a:solidFill>
                <a:latin typeface="Arial"/>
                <a:ea typeface="Arial"/>
                <a:cs typeface="Arial"/>
                <a:sym typeface="Arial"/>
              </a:rPr>
              <a:t> Web. Tal </a:t>
            </a:r>
            <a:r>
              <a:rPr lang="en-US" sz="1200" b="0" i="0" u="none" strike="noStrike" cap="none" dirty="0" err="1">
                <a:solidFill>
                  <a:srgbClr val="161249"/>
                </a:solidFill>
                <a:latin typeface="Arial"/>
                <a:ea typeface="Arial"/>
                <a:cs typeface="Arial"/>
                <a:sym typeface="Arial"/>
              </a:rPr>
              <a:t>como</a:t>
            </a:r>
            <a:r>
              <a:rPr lang="en-US" sz="1200" b="0" i="0" u="none" strike="noStrike" cap="none" dirty="0">
                <a:solidFill>
                  <a:srgbClr val="161249"/>
                </a:solidFill>
                <a:latin typeface="Arial"/>
                <a:ea typeface="Arial"/>
                <a:cs typeface="Arial"/>
                <a:sym typeface="Arial"/>
              </a:rPr>
              <a:t> um </a:t>
            </a:r>
            <a:r>
              <a:rPr lang="en-US" sz="1200" b="0" i="0" u="none" strike="noStrike" cap="none" dirty="0" err="1">
                <a:solidFill>
                  <a:srgbClr val="161249"/>
                </a:solidFill>
                <a:latin typeface="Arial"/>
                <a:ea typeface="Arial"/>
                <a:cs typeface="Arial"/>
                <a:sym typeface="Arial"/>
              </a:rPr>
              <a:t>linguista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pode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compreender</a:t>
            </a:r>
            <a:r>
              <a:rPr lang="en-US" sz="1200" b="0" i="0" u="none" strike="noStrike" cap="none" dirty="0">
                <a:solidFill>
                  <a:srgbClr val="161249"/>
                </a:solidFill>
                <a:latin typeface="Arial"/>
                <a:ea typeface="Arial"/>
                <a:cs typeface="Arial"/>
                <a:sym typeface="Arial"/>
              </a:rPr>
              <a:t> o </a:t>
            </a:r>
            <a:r>
              <a:rPr lang="en-US" sz="1200" b="0" i="0" u="none" strike="noStrike" cap="none" dirty="0" err="1">
                <a:solidFill>
                  <a:srgbClr val="161249"/>
                </a:solidFill>
                <a:latin typeface="Arial"/>
                <a:ea typeface="Arial"/>
                <a:cs typeface="Arial"/>
                <a:sym typeface="Arial"/>
              </a:rPr>
              <a:t>significado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por</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detrás</a:t>
            </a:r>
            <a:r>
              <a:rPr lang="en-US" sz="1200" b="0" i="0" u="none" strike="noStrike" cap="none" dirty="0">
                <a:solidFill>
                  <a:srgbClr val="161249"/>
                </a:solidFill>
                <a:latin typeface="Arial"/>
                <a:ea typeface="Arial"/>
                <a:cs typeface="Arial"/>
                <a:sym typeface="Arial"/>
              </a:rPr>
              <a:t> de </a:t>
            </a:r>
            <a:r>
              <a:rPr lang="en-US" sz="1200" b="0" i="0" u="none" strike="noStrike" cap="none" dirty="0" err="1">
                <a:solidFill>
                  <a:srgbClr val="161249"/>
                </a:solidFill>
                <a:latin typeface="Arial"/>
                <a:ea typeface="Arial"/>
                <a:cs typeface="Arial"/>
                <a:sym typeface="Arial"/>
              </a:rPr>
              <a:t>uma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frase</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observando</a:t>
            </a:r>
            <a:r>
              <a:rPr lang="en-US" sz="1200" b="0" i="0" u="none" strike="noStrike" cap="none" dirty="0">
                <a:solidFill>
                  <a:srgbClr val="161249"/>
                </a:solidFill>
                <a:latin typeface="Arial"/>
                <a:ea typeface="Arial"/>
                <a:cs typeface="Arial"/>
                <a:sym typeface="Arial"/>
              </a:rPr>
              <a:t> a </a:t>
            </a:r>
            <a:r>
              <a:rPr lang="en-US" sz="1200" b="0" i="0" u="none" strike="noStrike" cap="none" dirty="0" err="1">
                <a:solidFill>
                  <a:srgbClr val="161249"/>
                </a:solidFill>
                <a:latin typeface="Arial"/>
                <a:ea typeface="Arial"/>
                <a:cs typeface="Arial"/>
                <a:sym typeface="Arial"/>
              </a:rPr>
              <a:t>sua</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161249"/>
                </a:solidFill>
                <a:latin typeface="Arial"/>
                <a:ea typeface="Arial"/>
                <a:cs typeface="Arial"/>
                <a:sym typeface="Arial"/>
              </a:rPr>
              <a:t>estrutura</a:t>
            </a:r>
            <a:r>
              <a:rPr lang="en-US" sz="1200" b="0" i="0" u="none" strike="noStrike" cap="none" dirty="0">
                <a:solidFill>
                  <a:srgbClr val="161249"/>
                </a:solidFill>
                <a:latin typeface="Arial"/>
                <a:ea typeface="Arial"/>
                <a:cs typeface="Arial"/>
                <a:sym typeface="Arial"/>
              </a:rPr>
              <a:t> e </a:t>
            </a:r>
            <a:r>
              <a:rPr lang="en-US" sz="1200" b="0" i="0" u="none" strike="noStrike" cap="none" dirty="0" err="1">
                <a:solidFill>
                  <a:srgbClr val="161249"/>
                </a:solidFill>
                <a:latin typeface="Arial"/>
                <a:ea typeface="Arial"/>
                <a:cs typeface="Arial"/>
                <a:sym typeface="Arial"/>
              </a:rPr>
              <a:t>contexto</a:t>
            </a:r>
            <a:r>
              <a:rPr lang="en-US" sz="1200" b="0" i="0" u="none" strike="noStrike" cap="none" dirty="0">
                <a:solidFill>
                  <a:srgbClr val="161249"/>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os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proprietários</a:t>
            </a:r>
            <a:r>
              <a:rPr lang="en-US" sz="1200" b="0" i="0" u="none" strike="noStrike" cap="none" dirty="0">
                <a:solidFill>
                  <a:srgbClr val="D12477"/>
                </a:solidFill>
                <a:latin typeface="Arial"/>
                <a:ea typeface="Arial"/>
                <a:cs typeface="Arial"/>
                <a:sym typeface="Arial"/>
              </a:rPr>
              <a:t> de </a:t>
            </a:r>
            <a:r>
              <a:rPr lang="en-US" sz="1200" b="0" i="0" u="none" strike="noStrike" cap="none" dirty="0" err="1">
                <a:solidFill>
                  <a:srgbClr val="D12477"/>
                </a:solidFill>
                <a:latin typeface="Arial"/>
                <a:ea typeface="Arial"/>
                <a:cs typeface="Arial"/>
                <a:sym typeface="Arial"/>
              </a:rPr>
              <a:t>sítios</a:t>
            </a:r>
            <a:r>
              <a:rPr lang="en-US" sz="1200" b="0" i="0" u="none" strike="noStrike" cap="none" dirty="0">
                <a:solidFill>
                  <a:srgbClr val="D12477"/>
                </a:solidFill>
                <a:latin typeface="Arial"/>
                <a:ea typeface="Arial"/>
                <a:cs typeface="Arial"/>
                <a:sym typeface="Arial"/>
              </a:rPr>
              <a:t> Web </a:t>
            </a:r>
            <a:r>
              <a:rPr lang="en-US" sz="1200" b="0" i="0" u="none" strike="noStrike" cap="none" dirty="0" err="1">
                <a:solidFill>
                  <a:srgbClr val="D12477"/>
                </a:solidFill>
                <a:latin typeface="Arial"/>
                <a:ea typeface="Arial"/>
                <a:cs typeface="Arial"/>
                <a:sym typeface="Arial"/>
              </a:rPr>
              <a:t>podem</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utilizar</a:t>
            </a:r>
            <a:r>
              <a:rPr lang="en-US" sz="1200" b="0" i="0" u="none" strike="noStrike" cap="none" dirty="0">
                <a:solidFill>
                  <a:srgbClr val="D12477"/>
                </a:solidFill>
                <a:latin typeface="Arial"/>
                <a:ea typeface="Arial"/>
                <a:cs typeface="Arial"/>
                <a:sym typeface="Arial"/>
              </a:rPr>
              <a:t> a </a:t>
            </a:r>
            <a:r>
              <a:rPr lang="en-US" sz="1200" b="0" i="0" u="none" strike="noStrike" cap="none" dirty="0" err="1">
                <a:solidFill>
                  <a:srgbClr val="D12477"/>
                </a:solidFill>
                <a:latin typeface="Arial"/>
                <a:ea typeface="Arial"/>
                <a:cs typeface="Arial"/>
                <a:sym typeface="Arial"/>
              </a:rPr>
              <a:t>análise</a:t>
            </a:r>
            <a:r>
              <a:rPr lang="en-US" sz="1200" b="0" i="0" u="none" strike="noStrike" cap="none" dirty="0">
                <a:solidFill>
                  <a:srgbClr val="D12477"/>
                </a:solidFill>
                <a:latin typeface="Arial"/>
                <a:ea typeface="Arial"/>
                <a:cs typeface="Arial"/>
                <a:sym typeface="Arial"/>
              </a:rPr>
              <a:t> para </a:t>
            </a:r>
            <a:r>
              <a:rPr lang="en-US" sz="1200" b="0" i="0" u="none" strike="noStrike" cap="none" dirty="0" err="1">
                <a:solidFill>
                  <a:srgbClr val="D12477"/>
                </a:solidFill>
                <a:latin typeface="Arial"/>
                <a:ea typeface="Arial"/>
                <a:cs typeface="Arial"/>
                <a:sym typeface="Arial"/>
              </a:rPr>
              <a:t>compreender</a:t>
            </a:r>
            <a:r>
              <a:rPr lang="en-US" sz="1200" b="0" i="0" u="none" strike="noStrike" cap="none" dirty="0">
                <a:solidFill>
                  <a:srgbClr val="D12477"/>
                </a:solidFill>
                <a:latin typeface="Arial"/>
                <a:ea typeface="Arial"/>
                <a:cs typeface="Arial"/>
                <a:sym typeface="Arial"/>
              </a:rPr>
              <a:t> as </a:t>
            </a:r>
            <a:r>
              <a:rPr lang="en-US" sz="1200" b="0" i="0" u="none" strike="noStrike" cap="none" dirty="0" err="1">
                <a:solidFill>
                  <a:srgbClr val="D12477"/>
                </a:solidFill>
                <a:latin typeface="Arial"/>
                <a:ea typeface="Arial"/>
                <a:cs typeface="Arial"/>
                <a:sym typeface="Arial"/>
              </a:rPr>
              <a:t>motivações</a:t>
            </a:r>
            <a:r>
              <a:rPr lang="en-US" sz="1200" b="0" i="0" u="none" strike="noStrike" cap="none" dirty="0">
                <a:solidFill>
                  <a:srgbClr val="D12477"/>
                </a:solidFill>
                <a:latin typeface="Arial"/>
                <a:ea typeface="Arial"/>
                <a:cs typeface="Arial"/>
                <a:sym typeface="Arial"/>
              </a:rPr>
              <a:t> e </a:t>
            </a:r>
            <a:r>
              <a:rPr lang="en-US" sz="1200" b="0" i="0" u="none" strike="noStrike" cap="none" dirty="0" err="1">
                <a:solidFill>
                  <a:srgbClr val="D12477"/>
                </a:solidFill>
                <a:latin typeface="Arial"/>
                <a:ea typeface="Arial"/>
                <a:cs typeface="Arial"/>
                <a:sym typeface="Arial"/>
              </a:rPr>
              <a:t>necessidades</a:t>
            </a:r>
            <a:r>
              <a:rPr lang="en-US" sz="1200" b="0" i="0" u="none" strike="noStrike" cap="none" dirty="0">
                <a:solidFill>
                  <a:srgbClr val="D12477"/>
                </a:solidFill>
                <a:latin typeface="Arial"/>
                <a:ea typeface="Arial"/>
                <a:cs typeface="Arial"/>
                <a:sym typeface="Arial"/>
              </a:rPr>
              <a:t> dos </a:t>
            </a:r>
            <a:r>
              <a:rPr lang="en-US" sz="1200" b="0" i="0" u="none" strike="noStrike" cap="none" dirty="0" err="1">
                <a:solidFill>
                  <a:srgbClr val="D12477"/>
                </a:solidFill>
                <a:latin typeface="Arial"/>
                <a:ea typeface="Arial"/>
                <a:cs typeface="Arial"/>
                <a:sym typeface="Arial"/>
              </a:rPr>
              <a:t>seus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utilizadores</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analisando</a:t>
            </a:r>
            <a:r>
              <a:rPr lang="en-US" sz="1200" b="0" i="0" u="none" strike="noStrike" cap="none" dirty="0">
                <a:solidFill>
                  <a:srgbClr val="D12477"/>
                </a:solidFill>
                <a:latin typeface="Arial"/>
                <a:ea typeface="Arial"/>
                <a:cs typeface="Arial"/>
                <a:sym typeface="Arial"/>
              </a:rPr>
              <a:t> o </a:t>
            </a:r>
            <a:r>
              <a:rPr lang="en-US" sz="1200" b="0" i="0" u="none" strike="noStrike" cap="none" dirty="0" err="1">
                <a:solidFill>
                  <a:srgbClr val="D12477"/>
                </a:solidFill>
                <a:latin typeface="Arial"/>
                <a:ea typeface="Arial"/>
                <a:cs typeface="Arial"/>
                <a:sym typeface="Arial"/>
              </a:rPr>
              <a:t>seu</a:t>
            </a:r>
            <a:r>
              <a:rPr lang="en-US" sz="1200" b="0" i="0" u="none" strike="noStrike" cap="none" dirty="0">
                <a:solidFill>
                  <a:srgbClr val="D12477"/>
                </a:solidFill>
                <a:latin typeface="Arial"/>
                <a:ea typeface="Arial"/>
                <a:cs typeface="Arial"/>
                <a:sym typeface="Arial"/>
              </a:rPr>
              <a:t> </a:t>
            </a:r>
            <a:r>
              <a:rPr lang="en-US" sz="1200" b="0" i="0" u="none" strike="noStrike" cap="none" dirty="0" err="1">
                <a:solidFill>
                  <a:srgbClr val="D12477"/>
                </a:solidFill>
                <a:latin typeface="Arial"/>
                <a:ea typeface="Arial"/>
                <a:cs typeface="Arial"/>
                <a:sym typeface="Arial"/>
              </a:rPr>
              <a:t>comportamento</a:t>
            </a:r>
            <a:r>
              <a:rPr lang="en-US" sz="1200" b="0" i="0" u="none" strike="noStrike" cap="none" dirty="0">
                <a:solidFill>
                  <a:srgbClr val="D12477"/>
                </a:solidFill>
                <a:latin typeface="Arial"/>
                <a:ea typeface="Arial"/>
                <a:cs typeface="Arial"/>
                <a:sym typeface="Arial"/>
              </a:rPr>
              <a:t> no </a:t>
            </a:r>
            <a:r>
              <a:rPr lang="en-US" sz="1200" b="0" i="0" u="none" strike="noStrike" cap="none" dirty="0" err="1">
                <a:solidFill>
                  <a:srgbClr val="D12477"/>
                </a:solidFill>
                <a:latin typeface="Arial"/>
                <a:ea typeface="Arial"/>
                <a:cs typeface="Arial"/>
                <a:sym typeface="Arial"/>
              </a:rPr>
              <a:t>sítio</a:t>
            </a:r>
            <a:r>
              <a:rPr lang="en-US" sz="1200" b="0" i="0" u="none" strike="noStrike" cap="none" dirty="0">
                <a:solidFill>
                  <a:srgbClr val="D12477"/>
                </a:solidFill>
                <a:latin typeface="Arial"/>
                <a:ea typeface="Arial"/>
                <a:cs typeface="Arial"/>
                <a:sym typeface="Arial"/>
              </a:rPr>
              <a:t>.</a:t>
            </a:r>
            <a:endParaRPr sz="1200" b="0" i="0" u="none" strike="noStrike" cap="none" dirty="0">
              <a:solidFill>
                <a:srgbClr val="D12477"/>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87" name="Google Shape;187;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8" name="Google Shape;188;p3"/>
          <p:cNvSpPr txBox="1">
            <a:spLocks noGrp="1"/>
          </p:cNvSpPr>
          <p:nvPr>
            <p:ph type="title"/>
          </p:nvPr>
        </p:nvSpPr>
        <p:spPr>
          <a:xfrm>
            <a:off x="628650" y="273844"/>
            <a:ext cx="7886700" cy="539817"/>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rgbClr val="161249"/>
              </a:buClr>
              <a:buSzPts val="3200"/>
              <a:buFont typeface="Arial"/>
              <a:buNone/>
            </a:pPr>
            <a:r>
              <a:rPr lang="en-US" sz="2400" dirty="0" err="1"/>
              <a:t>Objetivos</a:t>
            </a:r>
            <a:r>
              <a:rPr lang="en-US" sz="2400" dirty="0"/>
              <a:t> de </a:t>
            </a:r>
            <a:r>
              <a:rPr lang="en-US" sz="2400" dirty="0" err="1"/>
              <a:t>aprendizagem</a:t>
            </a:r>
            <a:br>
              <a:rPr lang="en-US" sz="2400" dirty="0"/>
            </a:br>
            <a:endParaRPr sz="2400" dirty="0"/>
          </a:p>
        </p:txBody>
      </p:sp>
      <p:sp>
        <p:nvSpPr>
          <p:cNvPr id="189" name="Google Shape;189;p3"/>
          <p:cNvSpPr txBox="1">
            <a:spLocks noGrp="1"/>
          </p:cNvSpPr>
          <p:nvPr>
            <p:ph type="body" idx="1"/>
          </p:nvPr>
        </p:nvSpPr>
        <p:spPr>
          <a:xfrm>
            <a:off x="628650" y="1369218"/>
            <a:ext cx="7886700" cy="1398804"/>
          </a:xfrm>
          <a:prstGeom prst="rect">
            <a:avLst/>
          </a:prstGeom>
          <a:noFill/>
          <a:ln>
            <a:noFill/>
          </a:ln>
        </p:spPr>
        <p:txBody>
          <a:bodyPr spcFirstLastPara="1" wrap="square" lIns="91425" tIns="45700" rIns="91425" bIns="45700" anchor="t" anchorCtr="0">
            <a:spAutoFit/>
          </a:bodyPr>
          <a:lstStyle/>
          <a:p>
            <a:pPr marL="342900" lvl="0" indent="-342900" algn="l" rtl="0">
              <a:lnSpc>
                <a:spcPct val="115000"/>
              </a:lnSpc>
              <a:spcBef>
                <a:spcPts val="0"/>
              </a:spcBef>
              <a:spcAft>
                <a:spcPts val="0"/>
              </a:spcAft>
              <a:buClr>
                <a:srgbClr val="D12477"/>
              </a:buClr>
              <a:buSzPts val="2400"/>
              <a:buFont typeface="Calibri"/>
              <a:buChar char="●"/>
            </a:pPr>
            <a:r>
              <a:rPr lang="en-US" sz="2000" dirty="0" err="1">
                <a:latin typeface="+mn-lt"/>
                <a:ea typeface="Calibri"/>
                <a:cs typeface="Calibri"/>
                <a:sym typeface="Calibri"/>
              </a:rPr>
              <a:t>Comparar</a:t>
            </a:r>
            <a:r>
              <a:rPr lang="en-US" sz="2000" dirty="0">
                <a:latin typeface="+mn-lt"/>
                <a:ea typeface="Calibri"/>
                <a:cs typeface="Calibri"/>
                <a:sym typeface="Calibri"/>
              </a:rPr>
              <a:t> </a:t>
            </a:r>
            <a:r>
              <a:rPr lang="en-US" sz="2000" dirty="0" err="1">
                <a:latin typeface="+mn-lt"/>
                <a:ea typeface="Calibri"/>
                <a:cs typeface="Calibri"/>
                <a:sym typeface="Calibri"/>
              </a:rPr>
              <a:t>os</a:t>
            </a:r>
            <a:r>
              <a:rPr lang="en-US" sz="2000" dirty="0">
                <a:latin typeface="+mn-lt"/>
                <a:ea typeface="Calibri"/>
                <a:cs typeface="Calibri"/>
                <a:sym typeface="Calibri"/>
              </a:rPr>
              <a:t> </a:t>
            </a:r>
            <a:r>
              <a:rPr lang="en-US" sz="2000" dirty="0" err="1">
                <a:latin typeface="+mn-lt"/>
                <a:ea typeface="Calibri"/>
                <a:cs typeface="Calibri"/>
                <a:sym typeface="Calibri"/>
              </a:rPr>
              <a:t>tipos</a:t>
            </a:r>
            <a:r>
              <a:rPr lang="en-US" sz="2000" dirty="0">
                <a:latin typeface="+mn-lt"/>
                <a:ea typeface="Calibri"/>
                <a:cs typeface="Calibri"/>
                <a:sym typeface="Calibri"/>
              </a:rPr>
              <a:t> de </a:t>
            </a:r>
            <a:r>
              <a:rPr lang="en-US" sz="2000" dirty="0" err="1">
                <a:latin typeface="+mn-lt"/>
                <a:ea typeface="Calibri"/>
                <a:cs typeface="Calibri"/>
                <a:sym typeface="Calibri"/>
              </a:rPr>
              <a:t>comportamento</a:t>
            </a:r>
            <a:r>
              <a:rPr lang="en-US" sz="2000" dirty="0">
                <a:latin typeface="+mn-lt"/>
                <a:ea typeface="Calibri"/>
                <a:cs typeface="Calibri"/>
                <a:sym typeface="Calibri"/>
              </a:rPr>
              <a:t> dos </a:t>
            </a:r>
            <a:r>
              <a:rPr lang="en-US" sz="2000" dirty="0" err="1">
                <a:latin typeface="+mn-lt"/>
                <a:ea typeface="Calibri"/>
                <a:cs typeface="Calibri"/>
                <a:sym typeface="Calibri"/>
              </a:rPr>
              <a:t>utilizadores</a:t>
            </a:r>
            <a:endParaRPr sz="2000" dirty="0">
              <a:latin typeface="+mn-lt"/>
            </a:endParaRPr>
          </a:p>
          <a:p>
            <a:pPr marL="342900" lvl="0" indent="-342900" algn="l" rtl="0">
              <a:lnSpc>
                <a:spcPct val="115000"/>
              </a:lnSpc>
              <a:spcBef>
                <a:spcPts val="1600"/>
              </a:spcBef>
              <a:spcAft>
                <a:spcPts val="0"/>
              </a:spcAft>
              <a:buClr>
                <a:srgbClr val="D12477"/>
              </a:buClr>
              <a:buSzPts val="2400"/>
              <a:buFont typeface="Calibri"/>
              <a:buChar char="●"/>
            </a:pPr>
            <a:r>
              <a:rPr lang="en-US" sz="2000" dirty="0" err="1">
                <a:latin typeface="+mn-lt"/>
                <a:ea typeface="Calibri"/>
                <a:cs typeface="Calibri"/>
                <a:sym typeface="Calibri"/>
              </a:rPr>
              <a:t>Avaliar</a:t>
            </a:r>
            <a:r>
              <a:rPr lang="en-US" sz="2000" dirty="0">
                <a:latin typeface="+mn-lt"/>
                <a:ea typeface="Calibri"/>
                <a:cs typeface="Calibri"/>
                <a:sym typeface="Calibri"/>
              </a:rPr>
              <a:t> o </a:t>
            </a:r>
            <a:r>
              <a:rPr lang="en-US" sz="2000" dirty="0" err="1">
                <a:latin typeface="+mn-lt"/>
                <a:ea typeface="Calibri"/>
                <a:cs typeface="Calibri"/>
                <a:sym typeface="Calibri"/>
              </a:rPr>
              <a:t>comportamento</a:t>
            </a:r>
            <a:r>
              <a:rPr lang="en-US" sz="2000" dirty="0">
                <a:latin typeface="+mn-lt"/>
                <a:ea typeface="Calibri"/>
                <a:cs typeface="Calibri"/>
                <a:sym typeface="Calibri"/>
              </a:rPr>
              <a:t> dos </a:t>
            </a:r>
            <a:r>
              <a:rPr lang="en-US" sz="2000" dirty="0" err="1">
                <a:latin typeface="+mn-lt"/>
                <a:ea typeface="Calibri"/>
                <a:cs typeface="Calibri"/>
                <a:sym typeface="Calibri"/>
              </a:rPr>
              <a:t>utilizadores</a:t>
            </a:r>
            <a:endParaRPr sz="2000" dirty="0">
              <a:latin typeface="+mn-lt"/>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4"/>
          <p:cNvSpPr txBox="1">
            <a:spLocks noGrp="1"/>
          </p:cNvSpPr>
          <p:nvPr>
            <p:ph type="title"/>
          </p:nvPr>
        </p:nvSpPr>
        <p:spPr>
          <a:xfrm>
            <a:off x="1497783" y="1527038"/>
            <a:ext cx="2096442" cy="53931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a:t>Tópicos</a:t>
            </a:r>
            <a:endParaRPr/>
          </a:p>
        </p:txBody>
      </p:sp>
      <p:sp>
        <p:nvSpPr>
          <p:cNvPr id="195" name="Google Shape;195;p4"/>
          <p:cNvSpPr txBox="1">
            <a:spLocks noGrp="1"/>
          </p:cNvSpPr>
          <p:nvPr>
            <p:ph type="body" idx="1"/>
          </p:nvPr>
        </p:nvSpPr>
        <p:spPr>
          <a:xfrm>
            <a:off x="3983426" y="1015812"/>
            <a:ext cx="4606283" cy="2101088"/>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rgbClr val="FFFFFF"/>
              </a:buClr>
              <a:buSzPts val="1800"/>
              <a:buFont typeface="Arial"/>
              <a:buChar char="•"/>
            </a:pPr>
            <a:r>
              <a:rPr lang="en-US" sz="1800">
                <a:solidFill>
                  <a:srgbClr val="FFFFFF"/>
                </a:solidFill>
              </a:rPr>
              <a:t>Visão geral </a:t>
            </a:r>
            <a:r>
              <a:rPr lang="en-US" sz="1800"/>
              <a:t>do público</a:t>
            </a:r>
            <a:endParaRPr/>
          </a:p>
          <a:p>
            <a:pPr marL="385763" lvl="0" indent="-385763" algn="l" rtl="0">
              <a:lnSpc>
                <a:spcPct val="90000"/>
              </a:lnSpc>
              <a:spcBef>
                <a:spcPts val="750"/>
              </a:spcBef>
              <a:spcAft>
                <a:spcPts val="0"/>
              </a:spcAft>
              <a:buClr>
                <a:schemeClr val="lt1"/>
              </a:buClr>
              <a:buSzPts val="1800"/>
              <a:buFont typeface="Arial"/>
              <a:buChar char="•"/>
            </a:pPr>
            <a:r>
              <a:rPr lang="en-US" sz="1800"/>
              <a:t>Comportamentos dos utilizadores</a:t>
            </a:r>
            <a:endParaRPr sz="1800"/>
          </a:p>
          <a:p>
            <a:pPr marL="385763" lvl="0" indent="-385763" algn="l" rtl="0">
              <a:lnSpc>
                <a:spcPct val="90000"/>
              </a:lnSpc>
              <a:spcBef>
                <a:spcPts val="750"/>
              </a:spcBef>
              <a:spcAft>
                <a:spcPts val="0"/>
              </a:spcAft>
              <a:buClr>
                <a:schemeClr val="lt1"/>
              </a:buClr>
              <a:buSzPts val="1800"/>
              <a:buFont typeface="Arial"/>
              <a:buChar char="•"/>
            </a:pPr>
            <a:r>
              <a:rPr lang="en-US" sz="1800"/>
              <a:t>Avaliar a aquisição</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Compreender o comportamento</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Avaliar a conversão</a:t>
            </a:r>
            <a:endParaRPr sz="1800">
              <a:solidFill>
                <a:srgbClr val="FFFFFF"/>
              </a:solidFill>
            </a:endParaRPr>
          </a:p>
          <a:p>
            <a:pPr marL="385763" lvl="0" indent="-385763" algn="l" rtl="0">
              <a:lnSpc>
                <a:spcPct val="90000"/>
              </a:lnSpc>
              <a:spcBef>
                <a:spcPts val="750"/>
              </a:spcBef>
              <a:spcAft>
                <a:spcPts val="0"/>
              </a:spcAft>
              <a:buClr>
                <a:schemeClr val="lt1"/>
              </a:buClr>
              <a:buSzPts val="1800"/>
              <a:buFont typeface="Arial"/>
              <a:buChar char="•"/>
            </a:pPr>
            <a:r>
              <a:rPr lang="en-US" sz="1800"/>
              <a:t>Avaliar a retenção/fidelização</a:t>
            </a:r>
            <a:endParaRPr sz="1800">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5"/>
          <p:cNvSpPr txBox="1"/>
          <p:nvPr/>
        </p:nvSpPr>
        <p:spPr>
          <a:xfrm>
            <a:off x="348558" y="847315"/>
            <a:ext cx="8446883"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"Os utilizadores nunca esquecerão como o seu produto ou serviço os fez sentir."</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r>
              <a:rPr lang="en-US" sz="2800" b="0" i="1" u="none" strike="noStrike" cap="none">
                <a:solidFill>
                  <a:schemeClr val="lt1"/>
                </a:solidFill>
                <a:latin typeface="Dancing Script"/>
                <a:ea typeface="Dancing Script"/>
                <a:cs typeface="Dancing Script"/>
                <a:sym typeface="Dancing Script"/>
              </a:rPr>
              <a:t> Mario Maruffi</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6"/>
          <p:cNvSpPr txBox="1"/>
          <p:nvPr/>
        </p:nvSpPr>
        <p:spPr>
          <a:xfrm>
            <a:off x="452673" y="847315"/>
            <a:ext cx="8238654"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3200" b="1" i="0" u="none" strike="noStrike" cap="none">
                <a:solidFill>
                  <a:schemeClr val="lt1"/>
                </a:solidFill>
                <a:latin typeface="Arial"/>
                <a:ea typeface="Arial"/>
                <a:cs typeface="Arial"/>
                <a:sym typeface="Arial"/>
              </a:rPr>
              <a:t>"Os dados são apenas resumos de milhares de histórias - conte algumas dessas histórias para ajudar a dar significado aos dados."</a:t>
            </a:r>
            <a:endParaRPr/>
          </a:p>
          <a:p>
            <a:pPr marL="0" marR="0" lvl="0" indent="0" algn="ctr" rtl="0">
              <a:spcBef>
                <a:spcPts val="0"/>
              </a:spcBef>
              <a:spcAft>
                <a:spcPts val="0"/>
              </a:spcAft>
              <a:buNone/>
            </a:pPr>
            <a:endParaRPr sz="2800" b="1" i="0" u="none" strike="noStrike" cap="none">
              <a:solidFill>
                <a:schemeClr val="dk1"/>
              </a:solidFill>
              <a:latin typeface="Arial"/>
              <a:ea typeface="Arial"/>
              <a:cs typeface="Arial"/>
              <a:sym typeface="Arial"/>
            </a:endParaRPr>
          </a:p>
          <a:p>
            <a:pPr marL="0" marR="0" lvl="0" indent="0" algn="r" rtl="0">
              <a:spcBef>
                <a:spcPts val="0"/>
              </a:spcBef>
              <a:spcAft>
                <a:spcPts val="0"/>
              </a:spcAft>
              <a:buNone/>
            </a:pPr>
            <a:r>
              <a:rPr lang="en-US" sz="2800" b="0" i="1" u="none" strike="noStrike" cap="none">
                <a:solidFill>
                  <a:schemeClr val="lt1"/>
                </a:solidFill>
                <a:latin typeface="Dancing Script"/>
                <a:ea typeface="Dancing Script"/>
                <a:cs typeface="Dancing Script"/>
                <a:sym typeface="Dancing Script"/>
              </a:rPr>
              <a:t> Chip e Dan Heath</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Tópico 1 </a:t>
            </a:r>
            <a:endParaRPr sz="6000" b="1" i="0" u="none" strike="noStrike" cap="none">
              <a:solidFill>
                <a:srgbClr val="FFFFFF"/>
              </a:solidFill>
              <a:latin typeface="Arial"/>
              <a:ea typeface="Arial"/>
              <a:cs typeface="Arial"/>
              <a:sym typeface="Arial"/>
            </a:endParaRPr>
          </a:p>
        </p:txBody>
      </p:sp>
      <p:sp>
        <p:nvSpPr>
          <p:cNvPr id="211" name="Google Shape;211;p7"/>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a:solidFill>
                  <a:srgbClr val="161249"/>
                </a:solidFill>
                <a:latin typeface="Arial"/>
                <a:ea typeface="Arial"/>
                <a:cs typeface="Arial"/>
                <a:sym typeface="Arial"/>
              </a:rPr>
              <a:t>Visão geral do público</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8"/>
          <p:cNvSpPr txBox="1"/>
          <p:nvPr/>
        </p:nvSpPr>
        <p:spPr>
          <a:xfrm>
            <a:off x="430306" y="231035"/>
            <a:ext cx="6649042" cy="572700"/>
          </a:xfrm>
          <a:prstGeom prst="rect">
            <a:avLst/>
          </a:prstGeom>
          <a:noFill/>
          <a:ln>
            <a:noFill/>
          </a:ln>
        </p:spPr>
        <p:txBody>
          <a:bodyPr spcFirstLastPara="1" wrap="square" lIns="91425" tIns="91425" rIns="91425" bIns="91425" anchor="ctr" anchorCtr="0">
            <a:noAutofit/>
          </a:bodyPr>
          <a:lstStyle/>
          <a:p>
            <a:pPr marL="0" marR="0" lvl="0" indent="0" rtl="0">
              <a:spcBef>
                <a:spcPts val="0"/>
              </a:spcBef>
              <a:spcAft>
                <a:spcPts val="0"/>
              </a:spcAft>
              <a:buNone/>
            </a:pPr>
            <a:r>
              <a:rPr lang="en-US" sz="2400" b="1" i="0" u="none" strike="noStrike" cap="none" dirty="0" err="1">
                <a:solidFill>
                  <a:srgbClr val="161249"/>
                </a:solidFill>
                <a:latin typeface="Arial"/>
                <a:ea typeface="Arial"/>
                <a:cs typeface="Arial"/>
                <a:sym typeface="Arial"/>
              </a:rPr>
              <a:t>Visão</a:t>
            </a:r>
            <a:r>
              <a:rPr lang="en-US" sz="2400" b="1" i="0" u="none" strike="noStrike" cap="none" dirty="0">
                <a:solidFill>
                  <a:srgbClr val="161249"/>
                </a:solidFill>
                <a:latin typeface="Arial"/>
                <a:ea typeface="Arial"/>
                <a:cs typeface="Arial"/>
                <a:sym typeface="Arial"/>
              </a:rPr>
              <a:t> </a:t>
            </a:r>
            <a:r>
              <a:rPr lang="en-US" sz="2400" b="1" i="0" u="none" strike="noStrike" cap="none" dirty="0" err="1">
                <a:solidFill>
                  <a:srgbClr val="161249"/>
                </a:solidFill>
                <a:latin typeface="Arial"/>
                <a:ea typeface="Arial"/>
                <a:cs typeface="Arial"/>
                <a:sym typeface="Arial"/>
              </a:rPr>
              <a:t>geral</a:t>
            </a:r>
            <a:r>
              <a:rPr lang="en-US" sz="2400" b="1" i="0" u="none" strike="noStrike" cap="none" dirty="0">
                <a:solidFill>
                  <a:srgbClr val="161249"/>
                </a:solidFill>
                <a:latin typeface="Arial"/>
                <a:ea typeface="Arial"/>
                <a:cs typeface="Arial"/>
                <a:sym typeface="Arial"/>
              </a:rPr>
              <a:t> do </a:t>
            </a:r>
            <a:r>
              <a:rPr lang="en-US" sz="2400" b="1" i="0" u="none" strike="noStrike" cap="none" dirty="0" err="1">
                <a:solidFill>
                  <a:srgbClr val="161249"/>
                </a:solidFill>
                <a:latin typeface="Arial"/>
                <a:ea typeface="Arial"/>
                <a:cs typeface="Arial"/>
                <a:sym typeface="Arial"/>
              </a:rPr>
              <a:t>público</a:t>
            </a:r>
            <a:endParaRPr sz="2400" dirty="0"/>
          </a:p>
        </p:txBody>
      </p:sp>
      <p:sp>
        <p:nvSpPr>
          <p:cNvPr id="217" name="Google Shape;217;p8"/>
          <p:cNvSpPr txBox="1"/>
          <p:nvPr/>
        </p:nvSpPr>
        <p:spPr>
          <a:xfrm>
            <a:off x="2934706" y="1261885"/>
            <a:ext cx="3700213" cy="48371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r>
              <a:rPr lang="en-US" sz="2000" b="1" i="0" u="none" strike="noStrike" cap="none" dirty="0" err="1">
                <a:solidFill>
                  <a:srgbClr val="161249"/>
                </a:solidFill>
                <a:latin typeface="Arial"/>
                <a:ea typeface="Arial"/>
                <a:cs typeface="Arial"/>
                <a:sym typeface="Arial"/>
              </a:rPr>
              <a:t>Utilizador</a:t>
            </a:r>
            <a:r>
              <a:rPr lang="en-US" sz="2000" b="1" i="0" u="none" strike="noStrike" cap="none" dirty="0">
                <a:solidFill>
                  <a:srgbClr val="161249"/>
                </a:solidFill>
                <a:latin typeface="Arial"/>
                <a:ea typeface="Arial"/>
                <a:cs typeface="Arial"/>
                <a:sym typeface="Arial"/>
              </a:rPr>
              <a:t> vs. </a:t>
            </a:r>
            <a:r>
              <a:rPr lang="en-US" sz="2000" b="1" i="0" u="none" strike="noStrike" cap="none" dirty="0" err="1">
                <a:solidFill>
                  <a:srgbClr val="161249"/>
                </a:solidFill>
                <a:latin typeface="Arial"/>
                <a:ea typeface="Arial"/>
                <a:cs typeface="Arial"/>
                <a:sym typeface="Arial"/>
              </a:rPr>
              <a:t>Sessões</a:t>
            </a:r>
            <a:endParaRPr sz="2000" b="1" i="0" u="none" strike="noStrike" cap="none" dirty="0">
              <a:solidFill>
                <a:srgbClr val="161249"/>
              </a:solidFill>
              <a:latin typeface="Arial"/>
              <a:ea typeface="Arial"/>
              <a:cs typeface="Arial"/>
              <a:sym typeface="Arial"/>
            </a:endParaRPr>
          </a:p>
        </p:txBody>
      </p:sp>
      <p:pic>
        <p:nvPicPr>
          <p:cNvPr id="218" name="Google Shape;218;p8" descr="User with solid fill"/>
          <p:cNvPicPr preferRelativeResize="0"/>
          <p:nvPr/>
        </p:nvPicPr>
        <p:blipFill rotWithShape="1">
          <a:blip r:embed="rId3">
            <a:alphaModFix/>
          </a:blip>
          <a:srcRect/>
          <a:stretch/>
        </p:blipFill>
        <p:spPr>
          <a:xfrm>
            <a:off x="2127161" y="1712800"/>
            <a:ext cx="1907013" cy="1907013"/>
          </a:xfrm>
          <a:prstGeom prst="rect">
            <a:avLst/>
          </a:prstGeom>
          <a:noFill/>
          <a:ln>
            <a:noFill/>
          </a:ln>
        </p:spPr>
      </p:pic>
      <p:sp>
        <p:nvSpPr>
          <p:cNvPr id="219" name="Google Shape;219;p8"/>
          <p:cNvSpPr txBox="1"/>
          <p:nvPr/>
        </p:nvSpPr>
        <p:spPr>
          <a:xfrm>
            <a:off x="2527373" y="3435147"/>
            <a:ext cx="1358025"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dirty="0" err="1">
                <a:solidFill>
                  <a:srgbClr val="161249"/>
                </a:solidFill>
                <a:latin typeface="Arial"/>
                <a:ea typeface="Arial"/>
                <a:cs typeface="Arial"/>
                <a:sym typeface="Arial"/>
              </a:rPr>
              <a:t>Utilizador</a:t>
            </a:r>
            <a:endParaRPr sz="1800" b="1" i="0" u="none" strike="noStrike" cap="none" dirty="0">
              <a:solidFill>
                <a:srgbClr val="161249"/>
              </a:solidFill>
              <a:latin typeface="Arial"/>
              <a:ea typeface="Arial"/>
              <a:cs typeface="Arial"/>
              <a:sym typeface="Arial"/>
            </a:endParaRPr>
          </a:p>
        </p:txBody>
      </p:sp>
      <p:pic>
        <p:nvPicPr>
          <p:cNvPr id="220" name="Google Shape;220;p8" descr="Ui Ux with solid fill"/>
          <p:cNvPicPr preferRelativeResize="0"/>
          <p:nvPr/>
        </p:nvPicPr>
        <p:blipFill rotWithShape="1">
          <a:blip r:embed="rId4">
            <a:alphaModFix/>
          </a:blip>
          <a:srcRect/>
          <a:stretch/>
        </p:blipFill>
        <p:spPr>
          <a:xfrm>
            <a:off x="4727906" y="1745600"/>
            <a:ext cx="1907013" cy="1907013"/>
          </a:xfrm>
          <a:prstGeom prst="rect">
            <a:avLst/>
          </a:prstGeom>
          <a:noFill/>
          <a:ln>
            <a:noFill/>
          </a:ln>
        </p:spPr>
      </p:pic>
      <p:sp>
        <p:nvSpPr>
          <p:cNvPr id="221" name="Google Shape;221;p8"/>
          <p:cNvSpPr txBox="1"/>
          <p:nvPr/>
        </p:nvSpPr>
        <p:spPr>
          <a:xfrm>
            <a:off x="4692465" y="3435147"/>
            <a:ext cx="1979992"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161249"/>
                </a:solidFill>
                <a:latin typeface="Arial"/>
                <a:ea typeface="Arial"/>
                <a:cs typeface="Arial"/>
                <a:sym typeface="Arial"/>
              </a:rPr>
              <a:t>O utilizador tem sessões</a:t>
            </a:r>
            <a:endParaRPr sz="1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27" name="Google Shape;227;p9"/>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28" name="Google Shape;228;p9"/>
          <p:cNvSpPr txBox="1">
            <a:spLocks noGrp="1"/>
          </p:cNvSpPr>
          <p:nvPr>
            <p:ph type="title"/>
          </p:nvPr>
        </p:nvSpPr>
        <p:spPr>
          <a:xfrm>
            <a:off x="628650" y="240960"/>
            <a:ext cx="7886700" cy="57270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en-US" sz="2400" dirty="0" err="1"/>
              <a:t>Visão</a:t>
            </a:r>
            <a:r>
              <a:rPr lang="en-US" sz="2400" dirty="0"/>
              <a:t> </a:t>
            </a:r>
            <a:r>
              <a:rPr lang="en-US" sz="2400" dirty="0" err="1"/>
              <a:t>geral</a:t>
            </a:r>
            <a:r>
              <a:rPr lang="en-US" sz="2400" dirty="0"/>
              <a:t> do </a:t>
            </a:r>
            <a:r>
              <a:rPr lang="en-US" sz="2400" dirty="0" err="1"/>
              <a:t>público</a:t>
            </a:r>
            <a:endParaRPr sz="2400" dirty="0"/>
          </a:p>
        </p:txBody>
      </p:sp>
      <p:sp>
        <p:nvSpPr>
          <p:cNvPr id="229" name="Google Shape;229;p9"/>
          <p:cNvSpPr txBox="1">
            <a:spLocks noGrp="1"/>
          </p:cNvSpPr>
          <p:nvPr>
            <p:ph type="body" idx="1"/>
          </p:nvPr>
        </p:nvSpPr>
        <p:spPr>
          <a:xfrm>
            <a:off x="628650" y="1100011"/>
            <a:ext cx="7886700" cy="3421409"/>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D12477"/>
              </a:buClr>
              <a:buSzPts val="2400"/>
              <a:buNone/>
            </a:pPr>
            <a:r>
              <a:rPr lang="en-US" sz="2000" b="1" dirty="0">
                <a:solidFill>
                  <a:srgbClr val="D12477"/>
                </a:solidFill>
              </a:rPr>
              <a:t>Dados </a:t>
            </a:r>
            <a:r>
              <a:rPr lang="en-US" sz="2000" b="1" dirty="0" err="1">
                <a:solidFill>
                  <a:srgbClr val="D12477"/>
                </a:solidFill>
              </a:rPr>
              <a:t>demográficos</a:t>
            </a:r>
            <a:r>
              <a:rPr lang="en-US" sz="2000" b="1" dirty="0">
                <a:solidFill>
                  <a:srgbClr val="D12477"/>
                </a:solidFill>
              </a:rPr>
              <a:t> do </a:t>
            </a:r>
            <a:r>
              <a:rPr lang="en-US" sz="2000" b="1" dirty="0" err="1">
                <a:solidFill>
                  <a:srgbClr val="D12477"/>
                </a:solidFill>
              </a:rPr>
              <a:t>público</a:t>
            </a:r>
            <a:endParaRPr sz="2000" b="1" dirty="0">
              <a:solidFill>
                <a:srgbClr val="D12477"/>
              </a:solidFill>
            </a:endParaRPr>
          </a:p>
          <a:p>
            <a:pPr marL="342900" lvl="0" indent="-342900" algn="l" rtl="0">
              <a:lnSpc>
                <a:spcPct val="115000"/>
              </a:lnSpc>
              <a:spcBef>
                <a:spcPts val="1950"/>
              </a:spcBef>
              <a:spcAft>
                <a:spcPts val="0"/>
              </a:spcAft>
              <a:buClr>
                <a:srgbClr val="D12477"/>
              </a:buClr>
              <a:buSzPts val="2000"/>
              <a:buFont typeface="Arial"/>
              <a:buChar char="●"/>
            </a:pPr>
            <a:r>
              <a:rPr lang="en-US" sz="2000" dirty="0"/>
              <a:t>Geografia e </a:t>
            </a:r>
            <a:r>
              <a:rPr lang="en-US" sz="2000" dirty="0" err="1"/>
              <a:t>língua</a:t>
            </a:r>
            <a:endParaRPr dirty="0"/>
          </a:p>
          <a:p>
            <a:pPr marL="342900" lvl="0" indent="-342900" algn="l" rtl="0">
              <a:lnSpc>
                <a:spcPct val="115000"/>
              </a:lnSpc>
              <a:spcBef>
                <a:spcPts val="1950"/>
              </a:spcBef>
              <a:spcAft>
                <a:spcPts val="0"/>
              </a:spcAft>
              <a:buClr>
                <a:srgbClr val="D12477"/>
              </a:buClr>
              <a:buSzPts val="2000"/>
              <a:buFont typeface="Arial"/>
              <a:buChar char="●"/>
            </a:pPr>
            <a:r>
              <a:rPr lang="en-US" sz="2000" dirty="0" err="1"/>
              <a:t>Género</a:t>
            </a:r>
            <a:r>
              <a:rPr lang="en-US" sz="2000" dirty="0"/>
              <a:t> e </a:t>
            </a:r>
            <a:r>
              <a:rPr lang="en-US" sz="2000" dirty="0" err="1"/>
              <a:t>idade</a:t>
            </a:r>
            <a:endParaRPr dirty="0"/>
          </a:p>
          <a:p>
            <a:pPr marL="342900" lvl="0" indent="-342900" algn="l" rtl="0">
              <a:lnSpc>
                <a:spcPct val="115000"/>
              </a:lnSpc>
              <a:spcBef>
                <a:spcPts val="1950"/>
              </a:spcBef>
              <a:spcAft>
                <a:spcPts val="0"/>
              </a:spcAft>
              <a:buClr>
                <a:srgbClr val="D12477"/>
              </a:buClr>
              <a:buSzPts val="2000"/>
              <a:buFont typeface="Arial"/>
              <a:buChar char="●"/>
            </a:pPr>
            <a:r>
              <a:rPr lang="en-US" sz="2000" dirty="0"/>
              <a:t>Interesse</a:t>
            </a:r>
            <a:endParaRPr sz="2000" dirty="0"/>
          </a:p>
          <a:p>
            <a:pPr marL="342900" lvl="0" indent="-342900" algn="l" rtl="0">
              <a:lnSpc>
                <a:spcPct val="115000"/>
              </a:lnSpc>
              <a:spcBef>
                <a:spcPts val="1950"/>
              </a:spcBef>
              <a:spcAft>
                <a:spcPts val="0"/>
              </a:spcAft>
              <a:buClr>
                <a:srgbClr val="D12477"/>
              </a:buClr>
              <a:buSzPts val="2000"/>
              <a:buFont typeface="Arial"/>
              <a:buChar char="●"/>
            </a:pPr>
            <a:r>
              <a:rPr lang="en-US" sz="2000" dirty="0" err="1"/>
              <a:t>Tecnologia</a:t>
            </a:r>
            <a:r>
              <a:rPr lang="en-US" sz="2000" dirty="0"/>
              <a:t> e </a:t>
            </a:r>
            <a:r>
              <a:rPr lang="en-US" sz="2000" dirty="0" err="1"/>
              <a:t>dispositivos</a:t>
            </a:r>
            <a:endParaRPr sz="2000" dirty="0"/>
          </a:p>
          <a:p>
            <a:pPr marL="0" lvl="0" indent="0" algn="l" rtl="0">
              <a:lnSpc>
                <a:spcPct val="90000"/>
              </a:lnSpc>
              <a:spcBef>
                <a:spcPts val="1950"/>
              </a:spcBef>
              <a:spcAft>
                <a:spcPts val="0"/>
              </a:spcAft>
              <a:buClr>
                <a:srgbClr val="161249"/>
              </a:buClr>
              <a:buSzPts val="2000"/>
              <a:buNone/>
            </a:pPr>
            <a:endParaRPr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235" name="Google Shape;235;p10"/>
          <p:cNvSpPr txBox="1"/>
          <p:nvPr/>
        </p:nvSpPr>
        <p:spPr>
          <a:xfrm>
            <a:off x="478339" y="1262789"/>
            <a:ext cx="86656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236" name="Google Shape;236;p10"/>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Atividade de avaliação</a:t>
            </a:r>
            <a:endParaRPr/>
          </a:p>
          <a:p>
            <a:pPr marL="0" lvl="0" indent="0" algn="l" rtl="0">
              <a:lnSpc>
                <a:spcPct val="90000"/>
              </a:lnSpc>
              <a:spcBef>
                <a:spcPts val="750"/>
              </a:spcBef>
              <a:spcAft>
                <a:spcPts val="0"/>
              </a:spcAft>
              <a:buClr>
                <a:schemeClr val="lt1"/>
              </a:buClr>
              <a:buSzPts val="2400"/>
              <a:buNone/>
            </a:pPr>
            <a:endParaRPr/>
          </a:p>
        </p:txBody>
      </p:sp>
      <p:sp>
        <p:nvSpPr>
          <p:cNvPr id="237" name="Google Shape;237;p1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en-US" sz="1800"/>
              <a:t>Os grupos acedem à conta de demonstração do Google Analytics e escolhem a propriedade Google Analytics 4: </a:t>
            </a:r>
            <a:br>
              <a:rPr lang="en-US" sz="1800"/>
            </a:br>
            <a:r>
              <a:rPr lang="en-US" sz="1800" b="1">
                <a:solidFill>
                  <a:srgbClr val="D12477"/>
                </a:solidFill>
              </a:rPr>
              <a:t>Google Merchandise Store</a:t>
            </a:r>
            <a:br>
              <a:rPr lang="en-US" sz="1800" b="1">
                <a:solidFill>
                  <a:srgbClr val="D12477"/>
                </a:solidFill>
              </a:rPr>
            </a:br>
            <a:endParaRPr sz="1800" b="1">
              <a:solidFill>
                <a:srgbClr val="D12477"/>
              </a:solidFill>
            </a:endParaRPr>
          </a:p>
          <a:p>
            <a:pPr marL="0" lvl="0" indent="0" algn="l" rtl="0">
              <a:lnSpc>
                <a:spcPct val="100000"/>
              </a:lnSpc>
              <a:spcBef>
                <a:spcPts val="600"/>
              </a:spcBef>
              <a:spcAft>
                <a:spcPts val="0"/>
              </a:spcAft>
              <a:buClr>
                <a:srgbClr val="D12477"/>
              </a:buClr>
              <a:buSzPts val="1800"/>
              <a:buNone/>
            </a:pPr>
            <a:r>
              <a:rPr lang="en-US" sz="1800" b="1">
                <a:solidFill>
                  <a:srgbClr val="D12477"/>
                </a:solidFill>
              </a:rPr>
              <a:t>Utilizando os dados da plataforma, responda às seguintes perguntas:</a:t>
            </a:r>
            <a:endParaRPr sz="1800" b="1">
              <a:solidFill>
                <a:srgbClr val="D12477"/>
              </a:solidFill>
            </a:endParaRPr>
          </a:p>
          <a:p>
            <a:pPr marL="342900" lvl="0" indent="-342900" algn="l" rtl="0">
              <a:lnSpc>
                <a:spcPct val="100000"/>
              </a:lnSpc>
              <a:spcBef>
                <a:spcPts val="600"/>
              </a:spcBef>
              <a:spcAft>
                <a:spcPts val="0"/>
              </a:spcAft>
              <a:buClr>
                <a:srgbClr val="D12477"/>
              </a:buClr>
              <a:buSzPts val="2160"/>
              <a:buFont typeface="Calibri"/>
              <a:buAutoNum type="alphaLcParenR"/>
            </a:pPr>
            <a:r>
              <a:rPr lang="en-US" sz="1800"/>
              <a:t>Qual é o perfil demográfico do público (por exemplo, idade, sexo, rendimento, etc.)?</a:t>
            </a:r>
            <a:endParaRPr sz="1800"/>
          </a:p>
          <a:p>
            <a:pPr marL="342900" lvl="0" indent="-342900" algn="l" rtl="0">
              <a:lnSpc>
                <a:spcPct val="100000"/>
              </a:lnSpc>
              <a:spcBef>
                <a:spcPts val="600"/>
              </a:spcBef>
              <a:spcAft>
                <a:spcPts val="0"/>
              </a:spcAft>
              <a:buClr>
                <a:srgbClr val="D12477"/>
              </a:buClr>
              <a:buSzPts val="2160"/>
              <a:buFont typeface="Calibri"/>
              <a:buAutoNum type="alphaLcParenR"/>
            </a:pPr>
            <a:r>
              <a:rPr lang="en-US" sz="1800"/>
              <a:t>Que tecnologia utilizam?</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3" name="Google Shape;243;p1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44" name="Google Shape;244;p1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45" name="Google Shape;245;p1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person holding a white shirt&#10;&#10;Description automatically generated">
            <a:extLst>
              <a:ext uri="{FF2B5EF4-FFF2-40B4-BE49-F238E27FC236}">
                <a16:creationId xmlns:a16="http://schemas.microsoft.com/office/drawing/2014/main" id="{39A696A0-B72F-9583-F3E4-E3CFA82DD5F4}"/>
              </a:ext>
            </a:extLst>
          </p:cNvPr>
          <p:cNvPicPr>
            <a:picLocks noChangeAspect="1"/>
          </p:cNvPicPr>
          <p:nvPr/>
        </p:nvPicPr>
        <p:blipFill>
          <a:blip r:embed="rId6"/>
          <a:stretch>
            <a:fillRect/>
          </a:stretch>
        </p:blipFill>
        <p:spPr>
          <a:xfrm>
            <a:off x="42862" y="57150"/>
            <a:ext cx="9058275" cy="5029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1" name="Google Shape;251;p1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52" name="Google Shape;252;p1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53" name="Google Shape;253;p1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8C9B87C-706D-CE5E-1943-CB46B0D3895C}"/>
              </a:ext>
            </a:extLst>
          </p:cNvPr>
          <p:cNvPicPr>
            <a:picLocks noChangeAspect="1"/>
          </p:cNvPicPr>
          <p:nvPr/>
        </p:nvPicPr>
        <p:blipFill>
          <a:blip r:embed="rId6"/>
          <a:stretch>
            <a:fillRect/>
          </a:stretch>
        </p:blipFill>
        <p:spPr>
          <a:xfrm>
            <a:off x="347662" y="195262"/>
            <a:ext cx="8448675" cy="475297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3"/>
          <p:cNvSpPr txBox="1"/>
          <p:nvPr/>
        </p:nvSpPr>
        <p:spPr>
          <a:xfrm>
            <a:off x="582069" y="1297045"/>
            <a:ext cx="7979861" cy="130759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200" b="1" i="0" u="none" strike="noStrike" cap="none">
                <a:solidFill>
                  <a:srgbClr val="161249"/>
                </a:solidFill>
                <a:latin typeface="Arial"/>
                <a:ea typeface="Arial"/>
                <a:cs typeface="Arial"/>
                <a:sym typeface="Arial"/>
              </a:rPr>
              <a:t>Definir o período de análise dos dados</a:t>
            </a:r>
            <a:endParaRPr/>
          </a:p>
          <a:p>
            <a:pPr marL="0" marR="0" lvl="0" indent="0" algn="ctr" rtl="0">
              <a:spcBef>
                <a:spcPts val="0"/>
              </a:spcBef>
              <a:spcAft>
                <a:spcPts val="0"/>
              </a:spcAft>
              <a:buNone/>
            </a:pPr>
            <a:endParaRPr sz="3200" b="1" i="0" u="none" strike="noStrike" cap="none">
              <a:solidFill>
                <a:srgbClr val="161249"/>
              </a:solidFill>
              <a:latin typeface="Arial"/>
              <a:ea typeface="Arial"/>
              <a:cs typeface="Arial"/>
              <a:sym typeface="Arial"/>
            </a:endParaRPr>
          </a:p>
          <a:p>
            <a:pPr marL="0" marR="0" lvl="0" indent="0" algn="ctr" rtl="0">
              <a:spcBef>
                <a:spcPts val="0"/>
              </a:spcBef>
              <a:spcAft>
                <a:spcPts val="0"/>
              </a:spcAft>
              <a:buNone/>
            </a:pPr>
            <a:r>
              <a:rPr lang="en-US" sz="3200" b="1" i="0" u="none" strike="noStrike" cap="none">
                <a:solidFill>
                  <a:srgbClr val="161249"/>
                </a:solidFill>
                <a:latin typeface="Arial"/>
                <a:ea typeface="Arial"/>
                <a:cs typeface="Arial"/>
                <a:sym typeface="Arial"/>
              </a:rPr>
              <a:t>01/01/2022 - 31/12/2022</a:t>
            </a:r>
            <a:endParaRPr sz="32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4" name="Google Shape;264;p1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65" name="Google Shape;265;p1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66" name="Google Shape;266;p14"/>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9B84DD8E-0CF3-5869-B3C6-2DB52473EEA1}"/>
              </a:ext>
            </a:extLst>
          </p:cNvPr>
          <p:cNvPicPr>
            <a:picLocks noChangeAspect="1"/>
          </p:cNvPicPr>
          <p:nvPr/>
        </p:nvPicPr>
        <p:blipFill>
          <a:blip r:embed="rId6"/>
          <a:stretch>
            <a:fillRect/>
          </a:stretch>
        </p:blipFill>
        <p:spPr>
          <a:xfrm>
            <a:off x="0" y="0"/>
            <a:ext cx="9144000" cy="51435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pic>
        <p:nvPicPr>
          <p:cNvPr id="272" name="Google Shape;272;p1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73" name="Google Shape;273;p1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74" name="Google Shape;274;p15"/>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BA61DBE-C472-84A0-7250-D2AF1E564725}"/>
              </a:ext>
            </a:extLst>
          </p:cNvPr>
          <p:cNvPicPr>
            <a:picLocks noChangeAspect="1"/>
          </p:cNvPicPr>
          <p:nvPr/>
        </p:nvPicPr>
        <p:blipFill>
          <a:blip r:embed="rId6"/>
          <a:stretch>
            <a:fillRect/>
          </a:stretch>
        </p:blipFill>
        <p:spPr>
          <a:xfrm>
            <a:off x="542925" y="304800"/>
            <a:ext cx="8058150" cy="45339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80" name="Google Shape;280;p1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1" name="Google Shape;281;p1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82" name="Google Shape;282;p16"/>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B02A952-9ADC-1AC2-5457-9F26FE425996}"/>
              </a:ext>
            </a:extLst>
          </p:cNvPr>
          <p:cNvPicPr>
            <a:picLocks noChangeAspect="1"/>
          </p:cNvPicPr>
          <p:nvPr/>
        </p:nvPicPr>
        <p:blipFill>
          <a:blip r:embed="rId6"/>
          <a:stretch>
            <a:fillRect/>
          </a:stretch>
        </p:blipFill>
        <p:spPr>
          <a:xfrm>
            <a:off x="176212" y="100012"/>
            <a:ext cx="8791575" cy="494347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8" name="Google Shape;288;p1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89" name="Google Shape;289;p1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290" name="Google Shape;290;p17"/>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C0B31D60-84A0-ABAA-DD26-3B15CDF528A9}"/>
              </a:ext>
            </a:extLst>
          </p:cNvPr>
          <p:cNvPicPr>
            <a:picLocks noChangeAspect="1"/>
          </p:cNvPicPr>
          <p:nvPr/>
        </p:nvPicPr>
        <p:blipFill>
          <a:blip r:embed="rId6"/>
          <a:stretch>
            <a:fillRect/>
          </a:stretch>
        </p:blipFill>
        <p:spPr>
          <a:xfrm>
            <a:off x="519112" y="357187"/>
            <a:ext cx="8105775" cy="442912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6" name="Google Shape;296;p18"/>
          <p:cNvSpPr txBox="1"/>
          <p:nvPr/>
        </p:nvSpPr>
        <p:spPr>
          <a:xfrm>
            <a:off x="0" y="1"/>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Geografia</a:t>
            </a:r>
            <a:endParaRPr sz="2400" b="1" i="0" u="none" strike="noStrike" cap="none">
              <a:solidFill>
                <a:srgbClr val="D12477"/>
              </a:solidFill>
              <a:latin typeface="Arial"/>
              <a:ea typeface="Arial"/>
              <a:cs typeface="Arial"/>
              <a:sym typeface="Arial"/>
            </a:endParaRPr>
          </a:p>
        </p:txBody>
      </p:sp>
      <p:pic>
        <p:nvPicPr>
          <p:cNvPr id="3" name="Picture 2" descr="A screenshot of a computer&#10;&#10;Description automatically generated">
            <a:extLst>
              <a:ext uri="{FF2B5EF4-FFF2-40B4-BE49-F238E27FC236}">
                <a16:creationId xmlns:a16="http://schemas.microsoft.com/office/drawing/2014/main" id="{2679093E-0C2B-02B3-8CC0-B29A4E673991}"/>
              </a:ext>
            </a:extLst>
          </p:cNvPr>
          <p:cNvPicPr>
            <a:picLocks noChangeAspect="1"/>
          </p:cNvPicPr>
          <p:nvPr/>
        </p:nvPicPr>
        <p:blipFill>
          <a:blip r:embed="rId3"/>
          <a:stretch>
            <a:fillRect/>
          </a:stretch>
        </p:blipFill>
        <p:spPr>
          <a:xfrm>
            <a:off x="581025" y="333375"/>
            <a:ext cx="7981950" cy="447675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2" name="Google Shape;302;p19"/>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Língua</a:t>
            </a:r>
            <a:endParaRPr sz="2400" b="1" i="0" u="none" strike="noStrike" cap="none">
              <a:solidFill>
                <a:srgbClr val="D12477"/>
              </a:solidFill>
              <a:latin typeface="Arial"/>
              <a:ea typeface="Arial"/>
              <a:cs typeface="Arial"/>
              <a:sym typeface="Arial"/>
            </a:endParaRPr>
          </a:p>
        </p:txBody>
      </p:sp>
      <p:pic>
        <p:nvPicPr>
          <p:cNvPr id="303" name="Google Shape;303;p1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04" name="Google Shape;304;p1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05" name="Google Shape;305;p19"/>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446B1018-CC4A-33E1-3EDB-85591DCA1493}"/>
              </a:ext>
            </a:extLst>
          </p:cNvPr>
          <p:cNvPicPr>
            <a:picLocks noChangeAspect="1"/>
          </p:cNvPicPr>
          <p:nvPr/>
        </p:nvPicPr>
        <p:blipFill>
          <a:blip r:embed="rId6"/>
          <a:stretch>
            <a:fillRect/>
          </a:stretch>
        </p:blipFill>
        <p:spPr>
          <a:xfrm>
            <a:off x="557212" y="319087"/>
            <a:ext cx="8029575" cy="45053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1" name="Google Shape;311;p20"/>
          <p:cNvSpPr txBox="1"/>
          <p:nvPr/>
        </p:nvSpPr>
        <p:spPr>
          <a:xfrm>
            <a:off x="-1782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Género e idade</a:t>
            </a:r>
            <a:endParaRPr/>
          </a:p>
        </p:txBody>
      </p:sp>
      <p:pic>
        <p:nvPicPr>
          <p:cNvPr id="312" name="Google Shape;312;p2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13" name="Google Shape;313;p2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14" name="Google Shape;314;p20"/>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71EF6EB5-DC71-0923-171A-0032A0B154BE}"/>
              </a:ext>
            </a:extLst>
          </p:cNvPr>
          <p:cNvPicPr>
            <a:picLocks noChangeAspect="1"/>
          </p:cNvPicPr>
          <p:nvPr/>
        </p:nvPicPr>
        <p:blipFill>
          <a:blip r:embed="rId6"/>
          <a:stretch>
            <a:fillRect/>
          </a:stretch>
        </p:blipFill>
        <p:spPr>
          <a:xfrm>
            <a:off x="245888" y="293401"/>
            <a:ext cx="8536961" cy="4792057"/>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20" name="Google Shape;320;p2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Género e idade</a:t>
            </a:r>
            <a:endParaRPr/>
          </a:p>
        </p:txBody>
      </p:sp>
      <p:pic>
        <p:nvPicPr>
          <p:cNvPr id="321" name="Google Shape;321;p2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22" name="Google Shape;322;p2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23" name="Google Shape;323;p21"/>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A66B63CA-9518-505A-8708-1F7BF5AE413D}"/>
              </a:ext>
            </a:extLst>
          </p:cNvPr>
          <p:cNvPicPr>
            <a:picLocks noChangeAspect="1"/>
          </p:cNvPicPr>
          <p:nvPr/>
        </p:nvPicPr>
        <p:blipFill>
          <a:blip r:embed="rId6"/>
          <a:stretch>
            <a:fillRect/>
          </a:stretch>
        </p:blipFill>
        <p:spPr>
          <a:xfrm>
            <a:off x="227352" y="283464"/>
            <a:ext cx="8343539" cy="468361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9" name="Google Shape;329;p22"/>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Interesse</a:t>
            </a:r>
            <a:endParaRPr/>
          </a:p>
        </p:txBody>
      </p:sp>
      <p:pic>
        <p:nvPicPr>
          <p:cNvPr id="330" name="Google Shape;330;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31" name="Google Shape;331;p2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32" name="Google Shape;332;p22"/>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25517453-3480-2464-766F-C56B6095F567}"/>
              </a:ext>
            </a:extLst>
          </p:cNvPr>
          <p:cNvPicPr>
            <a:picLocks noChangeAspect="1"/>
          </p:cNvPicPr>
          <p:nvPr/>
        </p:nvPicPr>
        <p:blipFill>
          <a:blip r:embed="rId6"/>
          <a:stretch>
            <a:fillRect/>
          </a:stretch>
        </p:blipFill>
        <p:spPr>
          <a:xfrm>
            <a:off x="461962" y="371475"/>
            <a:ext cx="8220075" cy="440055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8" name="Google Shape;338;p23"/>
          <p:cNvSpPr txBox="1"/>
          <p:nvPr/>
        </p:nvSpPr>
        <p:spPr>
          <a:xfrm>
            <a:off x="9476"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Tecnologia e dispositivos</a:t>
            </a:r>
            <a:endParaRPr/>
          </a:p>
        </p:txBody>
      </p:sp>
      <p:pic>
        <p:nvPicPr>
          <p:cNvPr id="339" name="Google Shape;339;p2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40" name="Google Shape;340;p2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pic>
        <p:nvPicPr>
          <p:cNvPr id="341" name="Google Shape;341;p23"/>
          <p:cNvPicPr preferRelativeResize="0"/>
          <p:nvPr/>
        </p:nvPicPr>
        <p:blipFill rotWithShape="1">
          <a:blip r:embed="rId5">
            <a:alphaModFix/>
          </a:blip>
          <a:srcRect r="63278"/>
          <a:stretch/>
        </p:blipFill>
        <p:spPr>
          <a:xfrm>
            <a:off x="7684815" y="4437664"/>
            <a:ext cx="1274218" cy="488417"/>
          </a:xfrm>
          <a:prstGeom prst="rect">
            <a:avLst/>
          </a:prstGeom>
          <a:noFill/>
          <a:ln>
            <a:noFill/>
          </a:ln>
        </p:spPr>
      </p:pic>
      <p:pic>
        <p:nvPicPr>
          <p:cNvPr id="3" name="Picture 2" descr="A screenshot of a computer&#10;&#10;Description automatically generated">
            <a:extLst>
              <a:ext uri="{FF2B5EF4-FFF2-40B4-BE49-F238E27FC236}">
                <a16:creationId xmlns:a16="http://schemas.microsoft.com/office/drawing/2014/main" id="{E947EFB4-7E5A-41C6-2913-5AFAE7415167}"/>
              </a:ext>
            </a:extLst>
          </p:cNvPr>
          <p:cNvPicPr>
            <a:picLocks noChangeAspect="1"/>
          </p:cNvPicPr>
          <p:nvPr/>
        </p:nvPicPr>
        <p:blipFill>
          <a:blip r:embed="rId6"/>
          <a:stretch>
            <a:fillRect/>
          </a:stretch>
        </p:blipFill>
        <p:spPr>
          <a:xfrm>
            <a:off x="184967" y="432051"/>
            <a:ext cx="8389764" cy="4711449"/>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581</TotalTime>
  <Words>2611</Words>
  <Application>Microsoft Office PowerPoint</Application>
  <PresentationFormat>Apresentação no Ecrã (16:9)</PresentationFormat>
  <Paragraphs>85</Paragraphs>
  <Slides>24</Slides>
  <Notes>24</Notes>
  <HiddenSlides>0</HiddenSlides>
  <MMClips>0</MMClips>
  <ScaleCrop>false</ScaleCrop>
  <HeadingPairs>
    <vt:vector size="6" baseType="variant">
      <vt:variant>
        <vt:lpstr>Tipos de letra usados</vt:lpstr>
      </vt:variant>
      <vt:variant>
        <vt:i4>3</vt:i4>
      </vt:variant>
      <vt:variant>
        <vt:lpstr>Tema</vt:lpstr>
      </vt:variant>
      <vt:variant>
        <vt:i4>1</vt:i4>
      </vt:variant>
      <vt:variant>
        <vt:lpstr>Títulos dos diapositivos</vt:lpstr>
      </vt:variant>
      <vt:variant>
        <vt:i4>24</vt:i4>
      </vt:variant>
    </vt:vector>
  </HeadingPairs>
  <TitlesOfParts>
    <vt:vector size="28" baseType="lpstr">
      <vt:lpstr>Arial</vt:lpstr>
      <vt:lpstr>Calibri</vt:lpstr>
      <vt:lpstr>Dancing Script</vt:lpstr>
      <vt:lpstr>DEMS NEW</vt:lpstr>
      <vt:lpstr>Compreender  o seu público</vt:lpstr>
      <vt:lpstr>Apresentação do PowerPoint</vt:lpstr>
      <vt:lpstr>Objetivos de aprendizagem </vt:lpstr>
      <vt:lpstr>Tópicos</vt:lpstr>
      <vt:lpstr>Apresentação do PowerPoint</vt:lpstr>
      <vt:lpstr>Apresentação do PowerPoint</vt:lpstr>
      <vt:lpstr>Apresentação do PowerPoint</vt:lpstr>
      <vt:lpstr>Apresentação do PowerPoint</vt:lpstr>
      <vt:lpstr>Visão geral do público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your Audience</dc:title>
  <dc:creator>a20160391@pbs.up.pt</dc:creator>
  <cp:keywords>, docId:A3ECDED87E5AEDA15BA8012DCAAE0EA7</cp:keywords>
  <cp:lastModifiedBy>José Duarte da Rocha Santos</cp:lastModifiedBy>
  <cp:revision>3</cp:revision>
  <dcterms:modified xsi:type="dcterms:W3CDTF">2023-12-18T22:28:08Z</dcterms:modified>
</cp:coreProperties>
</file>