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309" r:id="rId18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20"/>
      <p:bold r:id="rId21"/>
      <p:italic r:id="rId22"/>
      <p:boldItalic r:id="rId23"/>
    </p:embeddedFont>
    <p:embeddedFont>
      <p:font typeface="Dancing Script" panose="020B0604020202020204" charset="0"/>
      <p:regular r:id="rId24"/>
      <p:bold r:id="rId25"/>
    </p:embeddedFont>
    <p:embeddedFont>
      <p:font typeface="Roboto" panose="02000000000000000000" pitchFamily="2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30" roundtripDataSignature="AMtx7mhMDp2rsScBZ4b6YS6H2JjDProvn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5C6A3ED-D27A-44A8-8765-996747025F98}" v="8" dt="2023-12-18T19:44:50.30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59836" autoAdjust="0"/>
  </p:normalViewPr>
  <p:slideViewPr>
    <p:cSldViewPr snapToGrid="0">
      <p:cViewPr varScale="1">
        <p:scale>
          <a:sx n="55" d="100"/>
          <a:sy n="55" d="100"/>
        </p:scale>
        <p:origin x="681" y="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6.fntdata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29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5.fntdata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4.fntdata"/><Relationship Id="rId28" Type="http://schemas.openxmlformats.org/officeDocument/2006/relationships/font" Target="fonts/font9.fntdata"/><Relationship Id="rId36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3.fntdata"/><Relationship Id="rId27" Type="http://schemas.openxmlformats.org/officeDocument/2006/relationships/font" Target="fonts/font8.fntdata"/><Relationship Id="rId30" Type="http://customschemas.google.com/relationships/presentationmetadata" Target="metadata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osé Duarte da Rocha Santos" userId="7ba73717-3b97-4ba8-9d16-3c9c2d510606" providerId="ADAL" clId="{65C6A3ED-D27A-44A8-8765-996747025F98}"/>
    <pc:docChg chg="undo custSel addSld delSld modSld">
      <pc:chgData name="José Duarte da Rocha Santos" userId="7ba73717-3b97-4ba8-9d16-3c9c2d510606" providerId="ADAL" clId="{65C6A3ED-D27A-44A8-8765-996747025F98}" dt="2023-12-18T19:46:17.733" v="94" actId="14100"/>
      <pc:docMkLst>
        <pc:docMk/>
      </pc:docMkLst>
      <pc:sldChg chg="addSp delSp modSp mod">
        <pc:chgData name="José Duarte da Rocha Santos" userId="7ba73717-3b97-4ba8-9d16-3c9c2d510606" providerId="ADAL" clId="{65C6A3ED-D27A-44A8-8765-996747025F98}" dt="2023-12-18T19:30:25.385" v="33"/>
        <pc:sldMkLst>
          <pc:docMk/>
          <pc:sldMk cId="0" sldId="256"/>
        </pc:sldMkLst>
        <pc:spChg chg="add mod">
          <ac:chgData name="José Duarte da Rocha Santos" userId="7ba73717-3b97-4ba8-9d16-3c9c2d510606" providerId="ADAL" clId="{65C6A3ED-D27A-44A8-8765-996747025F98}" dt="2023-12-18T19:30:25.385" v="33"/>
          <ac:spMkLst>
            <pc:docMk/>
            <pc:sldMk cId="0" sldId="256"/>
            <ac:spMk id="2" creationId="{1CE21A10-C5B6-3B14-B343-22D9BEC0F52A}"/>
          </ac:spMkLst>
        </pc:spChg>
        <pc:spChg chg="mod">
          <ac:chgData name="José Duarte da Rocha Santos" userId="7ba73717-3b97-4ba8-9d16-3c9c2d510606" providerId="ADAL" clId="{65C6A3ED-D27A-44A8-8765-996747025F98}" dt="2023-12-13T23:13:07.859" v="2" actId="255"/>
          <ac:spMkLst>
            <pc:docMk/>
            <pc:sldMk cId="0" sldId="256"/>
            <ac:spMk id="174" creationId="{00000000-0000-0000-0000-000000000000}"/>
          </ac:spMkLst>
        </pc:spChg>
        <pc:spChg chg="del mod">
          <ac:chgData name="José Duarte da Rocha Santos" userId="7ba73717-3b97-4ba8-9d16-3c9c2d510606" providerId="ADAL" clId="{65C6A3ED-D27A-44A8-8765-996747025F98}" dt="2023-12-18T19:30:24.336" v="32" actId="478"/>
          <ac:spMkLst>
            <pc:docMk/>
            <pc:sldMk cId="0" sldId="256"/>
            <ac:spMk id="175" creationId="{00000000-0000-0000-0000-000000000000}"/>
          </ac:spMkLst>
        </pc:spChg>
      </pc:sldChg>
      <pc:sldChg chg="delSp modSp mod modNotesTx">
        <pc:chgData name="José Duarte da Rocha Santos" userId="7ba73717-3b97-4ba8-9d16-3c9c2d510606" providerId="ADAL" clId="{65C6A3ED-D27A-44A8-8765-996747025F98}" dt="2023-12-18T19:46:04.227" v="91" actId="6549"/>
        <pc:sldMkLst>
          <pc:docMk/>
          <pc:sldMk cId="0" sldId="257"/>
        </pc:sldMkLst>
        <pc:spChg chg="del">
          <ac:chgData name="José Duarte da Rocha Santos" userId="7ba73717-3b97-4ba8-9d16-3c9c2d510606" providerId="ADAL" clId="{65C6A3ED-D27A-44A8-8765-996747025F98}" dt="2023-12-18T19:43:44.078" v="70" actId="478"/>
          <ac:spMkLst>
            <pc:docMk/>
            <pc:sldMk cId="0" sldId="257"/>
            <ac:spMk id="180" creationId="{00000000-0000-0000-0000-000000000000}"/>
          </ac:spMkLst>
        </pc:spChg>
        <pc:spChg chg="mod">
          <ac:chgData name="José Duarte da Rocha Santos" userId="7ba73717-3b97-4ba8-9d16-3c9c2d510606" providerId="ADAL" clId="{65C6A3ED-D27A-44A8-8765-996747025F98}" dt="2023-12-18T19:43:37.521" v="69" actId="14100"/>
          <ac:spMkLst>
            <pc:docMk/>
            <pc:sldMk cId="0" sldId="257"/>
            <ac:spMk id="182" creationId="{00000000-0000-0000-0000-000000000000}"/>
          </ac:spMkLst>
        </pc:spChg>
        <pc:spChg chg="mod">
          <ac:chgData name="José Duarte da Rocha Santos" userId="7ba73717-3b97-4ba8-9d16-3c9c2d510606" providerId="ADAL" clId="{65C6A3ED-D27A-44A8-8765-996747025F98}" dt="2023-12-18T19:44:31.356" v="78" actId="6549"/>
          <ac:spMkLst>
            <pc:docMk/>
            <pc:sldMk cId="0" sldId="257"/>
            <ac:spMk id="183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65C6A3ED-D27A-44A8-8765-996747025F98}" dt="2023-12-18T19:45:30.776" v="86" actId="20577"/>
        <pc:sldMkLst>
          <pc:docMk/>
          <pc:sldMk cId="0" sldId="258"/>
        </pc:sldMkLst>
        <pc:spChg chg="add del mod">
          <ac:chgData name="José Duarte da Rocha Santos" userId="7ba73717-3b97-4ba8-9d16-3c9c2d510606" providerId="ADAL" clId="{65C6A3ED-D27A-44A8-8765-996747025F98}" dt="2023-12-18T19:44:03.364" v="75" actId="478"/>
          <ac:spMkLst>
            <pc:docMk/>
            <pc:sldMk cId="0" sldId="258"/>
            <ac:spMk id="3" creationId="{909CA608-3AD9-5FAD-CF10-599F99C7320A}"/>
          </ac:spMkLst>
        </pc:spChg>
        <pc:spChg chg="add mod">
          <ac:chgData name="José Duarte da Rocha Santos" userId="7ba73717-3b97-4ba8-9d16-3c9c2d510606" providerId="ADAL" clId="{65C6A3ED-D27A-44A8-8765-996747025F98}" dt="2023-12-18T19:43:58.895" v="74"/>
          <ac:spMkLst>
            <pc:docMk/>
            <pc:sldMk cId="0" sldId="258"/>
            <ac:spMk id="4" creationId="{71F03C6E-8856-4511-76A2-DE0F3679ABDD}"/>
          </ac:spMkLst>
        </pc:spChg>
        <pc:spChg chg="del">
          <ac:chgData name="José Duarte da Rocha Santos" userId="7ba73717-3b97-4ba8-9d16-3c9c2d510606" providerId="ADAL" clId="{65C6A3ED-D27A-44A8-8765-996747025F98}" dt="2023-12-18T19:43:55.844" v="72" actId="478"/>
          <ac:spMkLst>
            <pc:docMk/>
            <pc:sldMk cId="0" sldId="258"/>
            <ac:spMk id="188" creationId="{00000000-0000-0000-0000-000000000000}"/>
          </ac:spMkLst>
        </pc:spChg>
        <pc:spChg chg="del">
          <ac:chgData name="José Duarte da Rocha Santos" userId="7ba73717-3b97-4ba8-9d16-3c9c2d510606" providerId="ADAL" clId="{65C6A3ED-D27A-44A8-8765-996747025F98}" dt="2023-12-18T19:43:58.146" v="73" actId="478"/>
          <ac:spMkLst>
            <pc:docMk/>
            <pc:sldMk cId="0" sldId="258"/>
            <ac:spMk id="19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5C6A3ED-D27A-44A8-8765-996747025F98}" dt="2023-12-18T19:43:06.394" v="66" actId="3064"/>
        <pc:sldMkLst>
          <pc:docMk/>
          <pc:sldMk cId="0" sldId="259"/>
        </pc:sldMkLst>
        <pc:spChg chg="mod">
          <ac:chgData name="José Duarte da Rocha Santos" userId="7ba73717-3b97-4ba8-9d16-3c9c2d510606" providerId="ADAL" clId="{65C6A3ED-D27A-44A8-8765-996747025F98}" dt="2023-12-18T19:43:06.394" v="66" actId="3064"/>
          <ac:spMkLst>
            <pc:docMk/>
            <pc:sldMk cId="0" sldId="259"/>
            <ac:spMk id="198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5C6A3ED-D27A-44A8-8765-996747025F98}" dt="2023-12-18T19:19:02.914" v="31" actId="2710"/>
        <pc:sldMkLst>
          <pc:docMk/>
          <pc:sldMk cId="0" sldId="260"/>
        </pc:sldMkLst>
        <pc:spChg chg="mod">
          <ac:chgData name="José Duarte da Rocha Santos" userId="7ba73717-3b97-4ba8-9d16-3c9c2d510606" providerId="ADAL" clId="{65C6A3ED-D27A-44A8-8765-996747025F98}" dt="2023-12-18T19:19:02.914" v="31" actId="2710"/>
          <ac:spMkLst>
            <pc:docMk/>
            <pc:sldMk cId="0" sldId="260"/>
            <ac:spMk id="205" creationId="{00000000-0000-0000-0000-000000000000}"/>
          </ac:spMkLst>
        </pc:spChg>
      </pc:sldChg>
      <pc:sldChg chg="modNotesTx">
        <pc:chgData name="José Duarte da Rocha Santos" userId="7ba73717-3b97-4ba8-9d16-3c9c2d510606" providerId="ADAL" clId="{65C6A3ED-D27A-44A8-8765-996747025F98}" dt="2023-12-18T19:40:39.106" v="41" actId="20577"/>
        <pc:sldMkLst>
          <pc:docMk/>
          <pc:sldMk cId="0" sldId="261"/>
        </pc:sldMkLst>
      </pc:sldChg>
      <pc:sldChg chg="modSp mod">
        <pc:chgData name="José Duarte da Rocha Santos" userId="7ba73717-3b97-4ba8-9d16-3c9c2d510606" providerId="ADAL" clId="{65C6A3ED-D27A-44A8-8765-996747025F98}" dt="2023-12-18T19:46:17.733" v="94" actId="14100"/>
        <pc:sldMkLst>
          <pc:docMk/>
          <pc:sldMk cId="0" sldId="262"/>
        </pc:sldMkLst>
        <pc:spChg chg="mod">
          <ac:chgData name="José Duarte da Rocha Santos" userId="7ba73717-3b97-4ba8-9d16-3c9c2d510606" providerId="ADAL" clId="{65C6A3ED-D27A-44A8-8765-996747025F98}" dt="2023-12-18T19:46:17.733" v="94" actId="14100"/>
          <ac:spMkLst>
            <pc:docMk/>
            <pc:sldMk cId="0" sldId="262"/>
            <ac:spMk id="216" creationId="{00000000-0000-0000-0000-000000000000}"/>
          </ac:spMkLst>
        </pc:spChg>
      </pc:sldChg>
      <pc:sldChg chg="addSp delSp modSp mod modNotesTx">
        <pc:chgData name="José Duarte da Rocha Santos" userId="7ba73717-3b97-4ba8-9d16-3c9c2d510606" providerId="ADAL" clId="{65C6A3ED-D27A-44A8-8765-996747025F98}" dt="2023-12-18T19:44:14.004" v="76" actId="14100"/>
        <pc:sldMkLst>
          <pc:docMk/>
          <pc:sldMk cId="0" sldId="263"/>
        </pc:sldMkLst>
        <pc:spChg chg="add mod">
          <ac:chgData name="José Duarte da Rocha Santos" userId="7ba73717-3b97-4ba8-9d16-3c9c2d510606" providerId="ADAL" clId="{65C6A3ED-D27A-44A8-8765-996747025F98}" dt="2023-12-18T19:42:47.690" v="64"/>
          <ac:spMkLst>
            <pc:docMk/>
            <pc:sldMk cId="0" sldId="263"/>
            <ac:spMk id="2" creationId="{7F849AA4-E6D7-F419-74C6-C3DB27AA1044}"/>
          </ac:spMkLst>
        </pc:spChg>
        <pc:spChg chg="del">
          <ac:chgData name="José Duarte da Rocha Santos" userId="7ba73717-3b97-4ba8-9d16-3c9c2d510606" providerId="ADAL" clId="{65C6A3ED-D27A-44A8-8765-996747025F98}" dt="2023-12-18T19:42:46.128" v="63" actId="478"/>
          <ac:spMkLst>
            <pc:docMk/>
            <pc:sldMk cId="0" sldId="263"/>
            <ac:spMk id="221" creationId="{00000000-0000-0000-0000-000000000000}"/>
          </ac:spMkLst>
        </pc:spChg>
        <pc:spChg chg="mod">
          <ac:chgData name="José Duarte da Rocha Santos" userId="7ba73717-3b97-4ba8-9d16-3c9c2d510606" providerId="ADAL" clId="{65C6A3ED-D27A-44A8-8765-996747025F98}" dt="2023-12-18T19:44:14.004" v="76" actId="14100"/>
          <ac:spMkLst>
            <pc:docMk/>
            <pc:sldMk cId="0" sldId="263"/>
            <ac:spMk id="222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5C6A3ED-D27A-44A8-8765-996747025F98}" dt="2023-12-18T19:42:31.982" v="62" actId="20577"/>
        <pc:sldMkLst>
          <pc:docMk/>
          <pc:sldMk cId="0" sldId="264"/>
        </pc:sldMkLst>
        <pc:spChg chg="mod">
          <ac:chgData name="José Duarte da Rocha Santos" userId="7ba73717-3b97-4ba8-9d16-3c9c2d510606" providerId="ADAL" clId="{65C6A3ED-D27A-44A8-8765-996747025F98}" dt="2023-12-18T19:42:31.982" v="62" actId="20577"/>
          <ac:spMkLst>
            <pc:docMk/>
            <pc:sldMk cId="0" sldId="264"/>
            <ac:spMk id="227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5C6A3ED-D27A-44A8-8765-996747025F98}" dt="2023-12-18T19:44:23.821" v="77" actId="20577"/>
        <pc:sldMkLst>
          <pc:docMk/>
          <pc:sldMk cId="0" sldId="267"/>
        </pc:sldMkLst>
        <pc:spChg chg="mod">
          <ac:chgData name="José Duarte da Rocha Santos" userId="7ba73717-3b97-4ba8-9d16-3c9c2d510606" providerId="ADAL" clId="{65C6A3ED-D27A-44A8-8765-996747025F98}" dt="2023-12-18T19:44:23.821" v="77" actId="20577"/>
          <ac:spMkLst>
            <pc:docMk/>
            <pc:sldMk cId="0" sldId="267"/>
            <ac:spMk id="254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5C6A3ED-D27A-44A8-8765-996747025F98}" dt="2023-12-18T19:41:23.218" v="50" actId="20577"/>
        <pc:sldMkLst>
          <pc:docMk/>
          <pc:sldMk cId="0" sldId="268"/>
        </pc:sldMkLst>
        <pc:spChg chg="mod">
          <ac:chgData name="José Duarte da Rocha Santos" userId="7ba73717-3b97-4ba8-9d16-3c9c2d510606" providerId="ADAL" clId="{65C6A3ED-D27A-44A8-8765-996747025F98}" dt="2023-12-18T19:15:21.127" v="10" actId="14100"/>
          <ac:spMkLst>
            <pc:docMk/>
            <pc:sldMk cId="0" sldId="268"/>
            <ac:spMk id="259" creationId="{00000000-0000-0000-0000-000000000000}"/>
          </ac:spMkLst>
        </pc:spChg>
        <pc:spChg chg="mod">
          <ac:chgData name="José Duarte da Rocha Santos" userId="7ba73717-3b97-4ba8-9d16-3c9c2d510606" providerId="ADAL" clId="{65C6A3ED-D27A-44A8-8765-996747025F98}" dt="2023-12-18T19:41:23.218" v="50" actId="20577"/>
          <ac:spMkLst>
            <pc:docMk/>
            <pc:sldMk cId="0" sldId="268"/>
            <ac:spMk id="260" creationId="{00000000-0000-0000-0000-000000000000}"/>
          </ac:spMkLst>
        </pc:spChg>
      </pc:sldChg>
      <pc:sldChg chg="modSp mod">
        <pc:chgData name="José Duarte da Rocha Santos" userId="7ba73717-3b97-4ba8-9d16-3c9c2d510606" providerId="ADAL" clId="{65C6A3ED-D27A-44A8-8765-996747025F98}" dt="2023-12-18T19:42:02.934" v="58" actId="2710"/>
        <pc:sldMkLst>
          <pc:docMk/>
          <pc:sldMk cId="0" sldId="269"/>
        </pc:sldMkLst>
        <pc:spChg chg="mod">
          <ac:chgData name="José Duarte da Rocha Santos" userId="7ba73717-3b97-4ba8-9d16-3c9c2d510606" providerId="ADAL" clId="{65C6A3ED-D27A-44A8-8765-996747025F98}" dt="2023-12-18T19:41:57.277" v="57" actId="14100"/>
          <ac:spMkLst>
            <pc:docMk/>
            <pc:sldMk cId="0" sldId="269"/>
            <ac:spMk id="266" creationId="{00000000-0000-0000-0000-000000000000}"/>
          </ac:spMkLst>
        </pc:spChg>
        <pc:spChg chg="mod">
          <ac:chgData name="José Duarte da Rocha Santos" userId="7ba73717-3b97-4ba8-9d16-3c9c2d510606" providerId="ADAL" clId="{65C6A3ED-D27A-44A8-8765-996747025F98}" dt="2023-12-18T19:42:02.934" v="58" actId="2710"/>
          <ac:spMkLst>
            <pc:docMk/>
            <pc:sldMk cId="0" sldId="269"/>
            <ac:spMk id="267" creationId="{00000000-0000-0000-0000-000000000000}"/>
          </ac:spMkLst>
        </pc:spChg>
      </pc:sldChg>
      <pc:sldChg chg="addSp delSp modSp mod">
        <pc:chgData name="José Duarte da Rocha Santos" userId="7ba73717-3b97-4ba8-9d16-3c9c2d510606" providerId="ADAL" clId="{65C6A3ED-D27A-44A8-8765-996747025F98}" dt="2023-12-18T19:42:13.356" v="59" actId="552"/>
        <pc:sldMkLst>
          <pc:docMk/>
          <pc:sldMk cId="0" sldId="271"/>
        </pc:sldMkLst>
        <pc:spChg chg="add mod">
          <ac:chgData name="José Duarte da Rocha Santos" userId="7ba73717-3b97-4ba8-9d16-3c9c2d510606" providerId="ADAL" clId="{65C6A3ED-D27A-44A8-8765-996747025F98}" dt="2023-12-18T19:42:13.356" v="59" actId="552"/>
          <ac:spMkLst>
            <pc:docMk/>
            <pc:sldMk cId="0" sldId="271"/>
            <ac:spMk id="2" creationId="{616CE9D1-12F6-0B36-8E4B-388B505D83EB}"/>
          </ac:spMkLst>
        </pc:spChg>
        <pc:spChg chg="del">
          <ac:chgData name="José Duarte da Rocha Santos" userId="7ba73717-3b97-4ba8-9d16-3c9c2d510606" providerId="ADAL" clId="{65C6A3ED-D27A-44A8-8765-996747025F98}" dt="2023-12-18T19:15:57.202" v="11" actId="478"/>
          <ac:spMkLst>
            <pc:docMk/>
            <pc:sldMk cId="0" sldId="271"/>
            <ac:spMk id="277" creationId="{00000000-0000-0000-0000-000000000000}"/>
          </ac:spMkLst>
        </pc:spChg>
        <pc:spChg chg="mod">
          <ac:chgData name="José Duarte da Rocha Santos" userId="7ba73717-3b97-4ba8-9d16-3c9c2d510606" providerId="ADAL" clId="{65C6A3ED-D27A-44A8-8765-996747025F98}" dt="2023-12-18T19:42:13.356" v="59" actId="552"/>
          <ac:spMkLst>
            <pc:docMk/>
            <pc:sldMk cId="0" sldId="271"/>
            <ac:spMk id="278" creationId="{00000000-0000-0000-0000-000000000000}"/>
          </ac:spMkLst>
        </pc:spChg>
      </pc:sldChg>
      <pc:sldChg chg="del">
        <pc:chgData name="José Duarte da Rocha Santos" userId="7ba73717-3b97-4ba8-9d16-3c9c2d510606" providerId="ADAL" clId="{65C6A3ED-D27A-44A8-8765-996747025F98}" dt="2023-12-13T23:13:42.252" v="7" actId="47"/>
        <pc:sldMkLst>
          <pc:docMk/>
          <pc:sldMk cId="0" sldId="272"/>
        </pc:sldMkLst>
      </pc:sldChg>
      <pc:sldChg chg="add">
        <pc:chgData name="José Duarte da Rocha Santos" userId="7ba73717-3b97-4ba8-9d16-3c9c2d510606" providerId="ADAL" clId="{65C6A3ED-D27A-44A8-8765-996747025F98}" dt="2023-12-13T23:13:29.252" v="5"/>
        <pc:sldMkLst>
          <pc:docMk/>
          <pc:sldMk cId="1479096809" sldId="309"/>
        </pc:sldMkLst>
      </pc:sldChg>
    </pc:docChg>
  </pc:docChgLst>
  <pc:docChgLst>
    <pc:chgData name="Paulo Alexandre Botelho Rodrigues Pires" userId="74481891-9d78-46ae-a047-a348f9b9be55" providerId="ADAL" clId="{7B62768A-F687-41C6-9FE0-7BCF12F88348}"/>
    <pc:docChg chg="custSel modSld">
      <pc:chgData name="Paulo Alexandre Botelho Rodrigues Pires" userId="74481891-9d78-46ae-a047-a348f9b9be55" providerId="ADAL" clId="{7B62768A-F687-41C6-9FE0-7BCF12F88348}" dt="2023-12-13T19:50:29.111" v="2" actId="1076"/>
      <pc:docMkLst>
        <pc:docMk/>
      </pc:docMkLst>
      <pc:sldChg chg="modSp mod">
        <pc:chgData name="Paulo Alexandre Botelho Rodrigues Pires" userId="74481891-9d78-46ae-a047-a348f9b9be55" providerId="ADAL" clId="{7B62768A-F687-41C6-9FE0-7BCF12F88348}" dt="2023-12-13T19:50:29.111" v="2" actId="1076"/>
        <pc:sldMkLst>
          <pc:docMk/>
          <pc:sldMk cId="0" sldId="258"/>
        </pc:sldMkLst>
        <pc:spChg chg="mod">
          <ac:chgData name="Paulo Alexandre Botelho Rodrigues Pires" userId="74481891-9d78-46ae-a047-a348f9b9be55" providerId="ADAL" clId="{7B62768A-F687-41C6-9FE0-7BCF12F88348}" dt="2023-12-13T19:50:29.111" v="2" actId="1076"/>
          <ac:spMkLst>
            <pc:docMk/>
            <pc:sldMk cId="0" sldId="258"/>
            <ac:spMk id="191" creationId="{00000000-0000-0000-0000-000000000000}"/>
          </ac:spMkLst>
        </pc:spChg>
      </pc:sldChg>
      <pc:sldChg chg="modSp mod">
        <pc:chgData name="Paulo Alexandre Botelho Rodrigues Pires" userId="74481891-9d78-46ae-a047-a348f9b9be55" providerId="ADAL" clId="{7B62768A-F687-41C6-9FE0-7BCF12F88348}" dt="2023-12-13T19:41:09.373" v="1" actId="27636"/>
        <pc:sldMkLst>
          <pc:docMk/>
          <pc:sldMk cId="0" sldId="272"/>
        </pc:sldMkLst>
        <pc:spChg chg="mod">
          <ac:chgData name="Paulo Alexandre Botelho Rodrigues Pires" userId="74481891-9d78-46ae-a047-a348f9b9be55" providerId="ADAL" clId="{7B62768A-F687-41C6-9FE0-7BCF12F88348}" dt="2023-12-13T19:41:09.373" v="1" actId="27636"/>
          <ac:spMkLst>
            <pc:docMk/>
            <pc:sldMk cId="0" sldId="272"/>
            <ac:spMk id="284" creationId="{00000000-0000-0000-0000-000000000000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2" name="Google Shape;17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8" name="Google Shape;178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Antes do </a:t>
            </a:r>
            <a:r>
              <a:rPr lang="en-US" dirty="0" err="1"/>
              <a:t>advento</a:t>
            </a:r>
            <a:r>
              <a:rPr lang="en-US" dirty="0"/>
              <a:t> da Internet e da Web,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recolhiam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consumidores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vários</a:t>
            </a:r>
            <a:r>
              <a:rPr lang="en-US" dirty="0"/>
              <a:t> </a:t>
            </a:r>
            <a:r>
              <a:rPr lang="en-US" dirty="0" err="1"/>
              <a:t>métodos</a:t>
            </a:r>
            <a:r>
              <a:rPr lang="en-US" dirty="0"/>
              <a:t>. Eis </a:t>
            </a:r>
            <a:r>
              <a:rPr lang="en-US" dirty="0" err="1"/>
              <a:t>algumas</a:t>
            </a:r>
            <a:r>
              <a:rPr lang="en-US" dirty="0"/>
              <a:t> </a:t>
            </a:r>
            <a:r>
              <a:rPr lang="en-US" dirty="0" err="1"/>
              <a:t>técnicas</a:t>
            </a:r>
            <a:r>
              <a:rPr lang="en-US" dirty="0"/>
              <a:t> </a:t>
            </a:r>
            <a:r>
              <a:rPr lang="en-US" dirty="0" err="1"/>
              <a:t>comuns</a:t>
            </a:r>
            <a:r>
              <a:rPr lang="en-US" dirty="0"/>
              <a:t> </a:t>
            </a:r>
            <a:r>
              <a:rPr lang="en-US" dirty="0" err="1"/>
              <a:t>utilizadas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Inquéritos</a:t>
            </a:r>
            <a:r>
              <a:rPr lang="en-US" dirty="0"/>
              <a:t> e </a:t>
            </a:r>
            <a:r>
              <a:rPr lang="en-US" dirty="0" err="1"/>
              <a:t>questionários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realizaram</a:t>
            </a:r>
            <a:r>
              <a:rPr lang="en-US" dirty="0"/>
              <a:t> </a:t>
            </a:r>
            <a:r>
              <a:rPr lang="en-US" dirty="0" err="1"/>
              <a:t>inquéritos</a:t>
            </a:r>
            <a:r>
              <a:rPr lang="en-US" dirty="0"/>
              <a:t> e </a:t>
            </a:r>
            <a:r>
              <a:rPr lang="en-US" dirty="0" err="1"/>
              <a:t>distribuíram</a:t>
            </a:r>
            <a:r>
              <a:rPr lang="en-US" dirty="0"/>
              <a:t> </a:t>
            </a:r>
            <a:r>
              <a:rPr lang="en-US" dirty="0" err="1"/>
              <a:t>questionários</a:t>
            </a:r>
            <a:r>
              <a:rPr lang="en-US" dirty="0"/>
              <a:t> para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as </a:t>
            </a:r>
            <a:r>
              <a:rPr lang="en-US" dirty="0" err="1"/>
              <a:t>preferências</a:t>
            </a:r>
            <a:r>
              <a:rPr lang="en-US" dirty="0"/>
              <a:t>, </a:t>
            </a:r>
            <a:r>
              <a:rPr lang="en-US" dirty="0" err="1"/>
              <a:t>hábitos</a:t>
            </a:r>
            <a:r>
              <a:rPr lang="en-US" dirty="0"/>
              <a:t> de </a:t>
            </a:r>
            <a:r>
              <a:rPr lang="en-US" dirty="0" err="1"/>
              <a:t>compra</a:t>
            </a:r>
            <a:r>
              <a:rPr lang="en-US" dirty="0"/>
              <a:t> e dados </a:t>
            </a:r>
            <a:r>
              <a:rPr lang="en-US" dirty="0" err="1"/>
              <a:t>demográficos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. Estes </a:t>
            </a:r>
            <a:r>
              <a:rPr lang="en-US" dirty="0" err="1"/>
              <a:t>inquéritos</a:t>
            </a:r>
            <a:r>
              <a:rPr lang="en-US" dirty="0"/>
              <a:t> </a:t>
            </a:r>
            <a:r>
              <a:rPr lang="en-US" dirty="0" err="1"/>
              <a:t>eram</a:t>
            </a:r>
            <a:r>
              <a:rPr lang="en-US" dirty="0"/>
              <a:t> </a:t>
            </a:r>
            <a:r>
              <a:rPr lang="en-US" dirty="0" err="1"/>
              <a:t>frequentemente</a:t>
            </a:r>
            <a:r>
              <a:rPr lang="en-US" dirty="0"/>
              <a:t> </a:t>
            </a:r>
            <a:r>
              <a:rPr lang="en-US" dirty="0" err="1"/>
              <a:t>realizados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correio</a:t>
            </a:r>
            <a:r>
              <a:rPr lang="en-US" dirty="0"/>
              <a:t>, </a:t>
            </a:r>
            <a:r>
              <a:rPr lang="en-US" dirty="0" err="1"/>
              <a:t>chamadas</a:t>
            </a:r>
            <a:r>
              <a:rPr lang="en-US" dirty="0"/>
              <a:t> </a:t>
            </a:r>
            <a:r>
              <a:rPr lang="en-US" dirty="0" err="1"/>
              <a:t>telefónicas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entrevistas</a:t>
            </a:r>
            <a:r>
              <a:rPr lang="en-US" dirty="0"/>
              <a:t> </a:t>
            </a:r>
            <a:r>
              <a:rPr lang="en-US" dirty="0" err="1"/>
              <a:t>presenciais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Estudos</a:t>
            </a:r>
            <a:r>
              <a:rPr lang="en-US" dirty="0"/>
              <a:t> de mercado: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contrataram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de </a:t>
            </a:r>
            <a:r>
              <a:rPr lang="en-US" dirty="0" err="1"/>
              <a:t>estudos</a:t>
            </a:r>
            <a:r>
              <a:rPr lang="en-US" dirty="0"/>
              <a:t> de mercado para </a:t>
            </a:r>
            <a:r>
              <a:rPr lang="en-US" dirty="0" err="1"/>
              <a:t>efetuar</a:t>
            </a:r>
            <a:r>
              <a:rPr lang="en-US" dirty="0"/>
              <a:t> </a:t>
            </a:r>
            <a:r>
              <a:rPr lang="en-US" dirty="0" err="1"/>
              <a:t>estudos</a:t>
            </a:r>
            <a:r>
              <a:rPr lang="en-US" dirty="0"/>
              <a:t> e </a:t>
            </a:r>
            <a:r>
              <a:rPr lang="en-US" dirty="0" err="1"/>
              <a:t>recolher</a:t>
            </a:r>
            <a:r>
              <a:rPr lang="en-US" dirty="0"/>
              <a:t> dados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, as </a:t>
            </a:r>
            <a:r>
              <a:rPr lang="en-US" dirty="0" err="1"/>
              <a:t>tendências</a:t>
            </a:r>
            <a:r>
              <a:rPr lang="en-US" dirty="0"/>
              <a:t> do mercado e as </a:t>
            </a:r>
            <a:r>
              <a:rPr lang="en-US" dirty="0" err="1"/>
              <a:t>preferências</a:t>
            </a:r>
            <a:r>
              <a:rPr lang="en-US" dirty="0"/>
              <a:t> dos </a:t>
            </a:r>
            <a:r>
              <a:rPr lang="en-US" dirty="0" err="1"/>
              <a:t>produtos</a:t>
            </a:r>
            <a:r>
              <a:rPr lang="en-US" dirty="0"/>
              <a:t>. Estes </a:t>
            </a:r>
            <a:r>
              <a:rPr lang="en-US" dirty="0" err="1"/>
              <a:t>estudos</a:t>
            </a:r>
            <a:r>
              <a:rPr lang="en-US" dirty="0"/>
              <a:t> </a:t>
            </a:r>
            <a:r>
              <a:rPr lang="en-US" dirty="0" err="1"/>
              <a:t>envolviam</a:t>
            </a:r>
            <a:r>
              <a:rPr lang="en-US" dirty="0"/>
              <a:t> </a:t>
            </a:r>
            <a:r>
              <a:rPr lang="en-US" dirty="0" err="1"/>
              <a:t>frequentemente</a:t>
            </a:r>
            <a:r>
              <a:rPr lang="en-US" dirty="0"/>
              <a:t> </a:t>
            </a:r>
            <a:r>
              <a:rPr lang="en-US" dirty="0" err="1"/>
              <a:t>grupos</a:t>
            </a:r>
            <a:r>
              <a:rPr lang="en-US" dirty="0"/>
              <a:t> de </a:t>
            </a:r>
            <a:r>
              <a:rPr lang="en-US" dirty="0" err="1"/>
              <a:t>discussão</a:t>
            </a:r>
            <a:r>
              <a:rPr lang="en-US" dirty="0"/>
              <a:t>, </a:t>
            </a:r>
            <a:r>
              <a:rPr lang="en-US" dirty="0" err="1"/>
              <a:t>entrevistas</a:t>
            </a:r>
            <a:r>
              <a:rPr lang="en-US" dirty="0"/>
              <a:t> e </a:t>
            </a:r>
            <a:r>
              <a:rPr lang="en-US" dirty="0" err="1"/>
              <a:t>investigação</a:t>
            </a:r>
            <a:r>
              <a:rPr lang="en-US" dirty="0"/>
              <a:t> </a:t>
            </a:r>
            <a:r>
              <a:rPr lang="en-US" dirty="0" err="1"/>
              <a:t>observacional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Dados de </a:t>
            </a:r>
            <a:r>
              <a:rPr lang="en-US" dirty="0" err="1"/>
              <a:t>compra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recolheram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sistemas</a:t>
            </a:r>
            <a:r>
              <a:rPr lang="en-US" dirty="0"/>
              <a:t> de </a:t>
            </a:r>
            <a:r>
              <a:rPr lang="en-US" dirty="0" err="1"/>
              <a:t>ponto</a:t>
            </a:r>
            <a:r>
              <a:rPr lang="en-US" dirty="0"/>
              <a:t> de </a:t>
            </a:r>
            <a:r>
              <a:rPr lang="en-US" dirty="0" err="1"/>
              <a:t>venda</a:t>
            </a:r>
            <a:r>
              <a:rPr lang="en-US" dirty="0"/>
              <a:t>, </a:t>
            </a:r>
            <a:r>
              <a:rPr lang="en-US" dirty="0" err="1"/>
              <a:t>onde</a:t>
            </a:r>
            <a:r>
              <a:rPr lang="en-US" dirty="0"/>
              <a:t> </a:t>
            </a:r>
            <a:r>
              <a:rPr lang="en-US" dirty="0" err="1"/>
              <a:t>foram</a:t>
            </a:r>
            <a:r>
              <a:rPr lang="en-US" dirty="0"/>
              <a:t> </a:t>
            </a:r>
            <a:r>
              <a:rPr lang="en-US" dirty="0" err="1"/>
              <a:t>registados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dados de </a:t>
            </a:r>
            <a:r>
              <a:rPr lang="en-US" dirty="0" err="1"/>
              <a:t>compra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 Estes dados </a:t>
            </a:r>
            <a:r>
              <a:rPr lang="en-US" dirty="0" err="1"/>
              <a:t>incluíam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comprados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montantes</a:t>
            </a:r>
            <a:r>
              <a:rPr lang="en-US" dirty="0"/>
              <a:t> das </a:t>
            </a:r>
            <a:r>
              <a:rPr lang="en-US" dirty="0" err="1"/>
              <a:t>transacções</a:t>
            </a:r>
            <a:r>
              <a:rPr lang="en-US" dirty="0"/>
              <a:t> e a </a:t>
            </a:r>
            <a:r>
              <a:rPr lang="en-US" dirty="0" err="1"/>
              <a:t>frequência</a:t>
            </a:r>
            <a:r>
              <a:rPr lang="en-US" dirty="0"/>
              <a:t> das </a:t>
            </a:r>
            <a:r>
              <a:rPr lang="en-US" dirty="0" err="1"/>
              <a:t>compras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programas</a:t>
            </a:r>
            <a:r>
              <a:rPr lang="en-US" dirty="0"/>
              <a:t> de </a:t>
            </a:r>
            <a:r>
              <a:rPr lang="en-US" dirty="0" err="1"/>
              <a:t>fidelização</a:t>
            </a:r>
            <a:r>
              <a:rPr lang="en-US" dirty="0"/>
              <a:t>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eram</a:t>
            </a:r>
            <a:r>
              <a:rPr lang="en-US" dirty="0"/>
              <a:t> </a:t>
            </a:r>
            <a:r>
              <a:rPr lang="en-US" dirty="0" err="1"/>
              <a:t>utilizados</a:t>
            </a:r>
            <a:r>
              <a:rPr lang="en-US" dirty="0"/>
              <a:t> para </a:t>
            </a:r>
            <a:r>
              <a:rPr lang="en-US" dirty="0" err="1"/>
              <a:t>registar</a:t>
            </a:r>
            <a:r>
              <a:rPr lang="en-US" dirty="0"/>
              <a:t> as </a:t>
            </a:r>
            <a:r>
              <a:rPr lang="en-US" dirty="0" err="1"/>
              <a:t>compras</a:t>
            </a:r>
            <a:r>
              <a:rPr lang="en-US" dirty="0"/>
              <a:t> e as </a:t>
            </a:r>
            <a:r>
              <a:rPr lang="en-US" dirty="0" err="1"/>
              <a:t>preferências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Registos</a:t>
            </a:r>
            <a:r>
              <a:rPr lang="en-US" dirty="0"/>
              <a:t> </a:t>
            </a:r>
            <a:r>
              <a:rPr lang="en-US" dirty="0" err="1"/>
              <a:t>públicos</a:t>
            </a:r>
            <a:r>
              <a:rPr lang="en-US" dirty="0"/>
              <a:t> e </a:t>
            </a:r>
            <a:r>
              <a:rPr lang="en-US" dirty="0" err="1"/>
              <a:t>diretórios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acederam</a:t>
            </a:r>
            <a:r>
              <a:rPr lang="en-US" dirty="0"/>
              <a:t> a </a:t>
            </a:r>
            <a:r>
              <a:rPr lang="en-US" dirty="0" err="1"/>
              <a:t>registos</a:t>
            </a:r>
            <a:r>
              <a:rPr lang="en-US" dirty="0"/>
              <a:t> </a:t>
            </a:r>
            <a:r>
              <a:rPr lang="en-US" dirty="0" err="1"/>
              <a:t>públicos</a:t>
            </a:r>
            <a:r>
              <a:rPr lang="en-US" dirty="0"/>
              <a:t>, tais </a:t>
            </a:r>
            <a:r>
              <a:rPr lang="en-US" dirty="0" err="1"/>
              <a:t>como</a:t>
            </a:r>
            <a:r>
              <a:rPr lang="en-US" dirty="0"/>
              <a:t> dados de </a:t>
            </a:r>
            <a:r>
              <a:rPr lang="en-US" dirty="0" err="1"/>
              <a:t>recenseamento</a:t>
            </a:r>
            <a:r>
              <a:rPr lang="en-US" dirty="0"/>
              <a:t>, </a:t>
            </a:r>
            <a:r>
              <a:rPr lang="en-US" dirty="0" err="1"/>
              <a:t>registos</a:t>
            </a:r>
            <a:r>
              <a:rPr lang="en-US" dirty="0"/>
              <a:t> de </a:t>
            </a:r>
            <a:r>
              <a:rPr lang="en-US" dirty="0" err="1"/>
              <a:t>propriedade</a:t>
            </a:r>
            <a:r>
              <a:rPr lang="en-US" dirty="0"/>
              <a:t> e </a:t>
            </a:r>
            <a:r>
              <a:rPr lang="en-US" dirty="0" err="1"/>
              <a:t>diretórios</a:t>
            </a:r>
            <a:r>
              <a:rPr lang="en-US" dirty="0"/>
              <a:t> </a:t>
            </a:r>
            <a:r>
              <a:rPr lang="en-US" dirty="0" err="1"/>
              <a:t>profissionais</a:t>
            </a:r>
            <a:r>
              <a:rPr lang="en-US" dirty="0"/>
              <a:t>, para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demográficas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consumidores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ajudou</a:t>
            </a:r>
            <a:r>
              <a:rPr lang="en-US" dirty="0"/>
              <a:t>-as a </a:t>
            </a:r>
            <a:r>
              <a:rPr lang="en-US" dirty="0" err="1"/>
              <a:t>compreender</a:t>
            </a:r>
            <a:r>
              <a:rPr lang="en-US" dirty="0"/>
              <a:t> o </a:t>
            </a:r>
            <a:r>
              <a:rPr lang="en-US" dirty="0" err="1"/>
              <a:t>público-alvo</a:t>
            </a:r>
            <a:r>
              <a:rPr lang="en-US" dirty="0"/>
              <a:t> e a </a:t>
            </a:r>
            <a:r>
              <a:rPr lang="en-US" dirty="0" err="1"/>
              <a:t>adaptar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estratégias</a:t>
            </a:r>
            <a:r>
              <a:rPr lang="en-US" dirty="0"/>
              <a:t> de marketing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conformidade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Campanhas</a:t>
            </a:r>
            <a:r>
              <a:rPr lang="en-US" dirty="0"/>
              <a:t> de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direto</a:t>
            </a:r>
            <a:r>
              <a:rPr lang="en-US" dirty="0"/>
              <a:t>: As </a:t>
            </a:r>
            <a:r>
              <a:rPr lang="en-US" dirty="0" err="1"/>
              <a:t>campanhas</a:t>
            </a:r>
            <a:r>
              <a:rPr lang="en-US" dirty="0"/>
              <a:t> de </a:t>
            </a:r>
            <a:r>
              <a:rPr lang="en-US" dirty="0" err="1"/>
              <a:t>publicidade</a:t>
            </a:r>
            <a:r>
              <a:rPr lang="en-US" dirty="0"/>
              <a:t> </a:t>
            </a:r>
            <a:r>
              <a:rPr lang="en-US" dirty="0" err="1"/>
              <a:t>endereçada</a:t>
            </a:r>
            <a:r>
              <a:rPr lang="en-US" dirty="0"/>
              <a:t> </a:t>
            </a:r>
            <a:r>
              <a:rPr lang="en-US" dirty="0" err="1"/>
              <a:t>envolviam</a:t>
            </a:r>
            <a:r>
              <a:rPr lang="en-US" dirty="0"/>
              <a:t> o </a:t>
            </a:r>
            <a:r>
              <a:rPr lang="en-US" dirty="0" err="1"/>
              <a:t>envio</a:t>
            </a:r>
            <a:r>
              <a:rPr lang="en-US" dirty="0"/>
              <a:t> de </a:t>
            </a:r>
            <a:r>
              <a:rPr lang="en-US" dirty="0" err="1"/>
              <a:t>materiais</a:t>
            </a:r>
            <a:r>
              <a:rPr lang="en-US" dirty="0"/>
              <a:t> </a:t>
            </a:r>
            <a:r>
              <a:rPr lang="en-US" dirty="0" err="1"/>
              <a:t>promocionais</a:t>
            </a:r>
            <a:r>
              <a:rPr lang="en-US" dirty="0"/>
              <a:t>, </a:t>
            </a:r>
            <a:r>
              <a:rPr lang="en-US" dirty="0" err="1"/>
              <a:t>catálogos</a:t>
            </a:r>
            <a:r>
              <a:rPr lang="en-US" dirty="0"/>
              <a:t> e </a:t>
            </a:r>
            <a:r>
              <a:rPr lang="en-US" dirty="0" err="1"/>
              <a:t>inquéritos</a:t>
            </a:r>
            <a:r>
              <a:rPr lang="en-US" dirty="0"/>
              <a:t> </a:t>
            </a:r>
            <a:r>
              <a:rPr lang="en-US" dirty="0" err="1"/>
              <a:t>diretamente</a:t>
            </a:r>
            <a:r>
              <a:rPr lang="en-US" dirty="0"/>
              <a:t> para as </a:t>
            </a:r>
            <a:r>
              <a:rPr lang="en-US" dirty="0" err="1"/>
              <a:t>caixas</a:t>
            </a:r>
            <a:r>
              <a:rPr lang="en-US" dirty="0"/>
              <a:t> de </a:t>
            </a:r>
            <a:r>
              <a:rPr lang="en-US" dirty="0" err="1"/>
              <a:t>correio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.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utilizavam</a:t>
            </a:r>
            <a:r>
              <a:rPr lang="en-US" dirty="0"/>
              <a:t> as </a:t>
            </a:r>
            <a:r>
              <a:rPr lang="en-US" dirty="0" err="1"/>
              <a:t>respostas</a:t>
            </a:r>
            <a:r>
              <a:rPr lang="en-US" dirty="0"/>
              <a:t> </a:t>
            </a:r>
            <a:r>
              <a:rPr lang="en-US" dirty="0" err="1"/>
              <a:t>recebidas</a:t>
            </a:r>
            <a:r>
              <a:rPr lang="en-US" dirty="0"/>
              <a:t> para </a:t>
            </a:r>
            <a:r>
              <a:rPr lang="en-US" dirty="0" err="1"/>
              <a:t>recolher</a:t>
            </a:r>
            <a:r>
              <a:rPr lang="en-US" dirty="0"/>
              <a:t> dados e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seus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Observações</a:t>
            </a:r>
            <a:r>
              <a:rPr lang="en-US" dirty="0"/>
              <a:t> de </a:t>
            </a:r>
            <a:r>
              <a:rPr lang="en-US" dirty="0" err="1"/>
              <a:t>lojas</a:t>
            </a:r>
            <a:r>
              <a:rPr lang="en-US" dirty="0"/>
              <a:t> de </a:t>
            </a:r>
            <a:r>
              <a:rPr lang="en-US" dirty="0" err="1"/>
              <a:t>retalho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observaram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e as </a:t>
            </a:r>
            <a:r>
              <a:rPr lang="en-US" dirty="0" err="1"/>
              <a:t>preferências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do </a:t>
            </a:r>
            <a:r>
              <a:rPr lang="en-US" dirty="0" err="1"/>
              <a:t>acompanhamento</a:t>
            </a:r>
            <a:r>
              <a:rPr lang="en-US" dirty="0"/>
              <a:t> </a:t>
            </a:r>
            <a:r>
              <a:rPr lang="en-US" dirty="0" err="1"/>
              <a:t>físico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lojas</a:t>
            </a:r>
            <a:r>
              <a:rPr lang="en-US" dirty="0"/>
              <a:t> de </a:t>
            </a:r>
            <a:r>
              <a:rPr lang="en-US" dirty="0" err="1"/>
              <a:t>retalho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implicava</a:t>
            </a:r>
            <a:r>
              <a:rPr lang="en-US" dirty="0"/>
              <a:t> </a:t>
            </a:r>
            <a:r>
              <a:rPr lang="en-US" dirty="0" err="1"/>
              <a:t>seguir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movimentos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, </a:t>
            </a:r>
            <a:r>
              <a:rPr lang="en-US" dirty="0" err="1"/>
              <a:t>registar</a:t>
            </a:r>
            <a:r>
              <a:rPr lang="en-US" dirty="0"/>
              <a:t> as </a:t>
            </a:r>
            <a:r>
              <a:rPr lang="en-US" dirty="0" err="1"/>
              <a:t>interacções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e </a:t>
            </a:r>
            <a:r>
              <a:rPr lang="en-US" dirty="0" err="1"/>
              <a:t>analisar</a:t>
            </a:r>
            <a:r>
              <a:rPr lang="en-US" dirty="0"/>
              <a:t> as </a:t>
            </a:r>
            <a:r>
              <a:rPr lang="en-US" dirty="0" err="1"/>
              <a:t>decisões</a:t>
            </a:r>
            <a:r>
              <a:rPr lang="en-US" dirty="0"/>
              <a:t> de </a:t>
            </a:r>
            <a:r>
              <a:rPr lang="en-US" dirty="0" err="1"/>
              <a:t>compra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Feedback dos </a:t>
            </a:r>
            <a:r>
              <a:rPr lang="en-US" dirty="0" err="1"/>
              <a:t>clientes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encorajaram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a </a:t>
            </a:r>
            <a:r>
              <a:rPr lang="en-US" dirty="0" err="1"/>
              <a:t>darem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opinião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caixas</a:t>
            </a:r>
            <a:r>
              <a:rPr lang="en-US" dirty="0"/>
              <a:t> de </a:t>
            </a:r>
            <a:r>
              <a:rPr lang="en-US" dirty="0" err="1"/>
              <a:t>sugestões</a:t>
            </a:r>
            <a:r>
              <a:rPr lang="en-US" dirty="0"/>
              <a:t>, </a:t>
            </a:r>
            <a:r>
              <a:rPr lang="en-US" dirty="0" err="1"/>
              <a:t>linhas</a:t>
            </a:r>
            <a:r>
              <a:rPr lang="en-US" dirty="0"/>
              <a:t> </a:t>
            </a:r>
            <a:r>
              <a:rPr lang="en-US" dirty="0" err="1"/>
              <a:t>diretas</a:t>
            </a:r>
            <a:r>
              <a:rPr lang="en-US" dirty="0"/>
              <a:t> de </a:t>
            </a:r>
            <a:r>
              <a:rPr lang="en-US" dirty="0" err="1"/>
              <a:t>serviço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cliente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cartões</a:t>
            </a:r>
            <a:r>
              <a:rPr lang="en-US" dirty="0"/>
              <a:t> de </a:t>
            </a:r>
            <a:r>
              <a:rPr lang="en-US" dirty="0" err="1"/>
              <a:t>comentários</a:t>
            </a:r>
            <a:r>
              <a:rPr lang="en-US" dirty="0"/>
              <a:t>. Este feedback </a:t>
            </a:r>
            <a:r>
              <a:rPr lang="en-US" dirty="0" err="1"/>
              <a:t>forneceu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valiosas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satisfação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, </a:t>
            </a:r>
            <a:r>
              <a:rPr lang="en-US" dirty="0" err="1"/>
              <a:t>reclamações</a:t>
            </a:r>
            <a:r>
              <a:rPr lang="en-US" dirty="0"/>
              <a:t> e </a:t>
            </a:r>
            <a:r>
              <a:rPr lang="en-US" dirty="0" err="1"/>
              <a:t>sugestões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Fontes de dados de </a:t>
            </a:r>
            <a:r>
              <a:rPr lang="en-US" dirty="0" err="1"/>
              <a:t>terceiros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colaboraram</a:t>
            </a:r>
            <a:r>
              <a:rPr lang="en-US" dirty="0"/>
              <a:t> com </a:t>
            </a:r>
            <a:r>
              <a:rPr lang="en-US" dirty="0" err="1"/>
              <a:t>corretores</a:t>
            </a:r>
            <a:r>
              <a:rPr lang="en-US" dirty="0"/>
              <a:t> de dados e </a:t>
            </a:r>
            <a:r>
              <a:rPr lang="en-US" dirty="0" err="1"/>
              <a:t>outras</a:t>
            </a:r>
            <a:r>
              <a:rPr lang="en-US" dirty="0"/>
              <a:t> </a:t>
            </a:r>
            <a:r>
              <a:rPr lang="en-US" dirty="0" err="1"/>
              <a:t>fontes</a:t>
            </a:r>
            <a:r>
              <a:rPr lang="en-US" dirty="0"/>
              <a:t> de </a:t>
            </a:r>
            <a:r>
              <a:rPr lang="en-US" dirty="0" err="1"/>
              <a:t>terceiros</a:t>
            </a:r>
            <a:r>
              <a:rPr lang="en-US" dirty="0"/>
              <a:t> para </a:t>
            </a:r>
            <a:r>
              <a:rPr lang="en-US" dirty="0" err="1"/>
              <a:t>aceder</a:t>
            </a:r>
            <a:r>
              <a:rPr lang="en-US" dirty="0"/>
              <a:t> a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listas</a:t>
            </a:r>
            <a:r>
              <a:rPr lang="en-US" dirty="0"/>
              <a:t> de </a:t>
            </a:r>
            <a:r>
              <a:rPr lang="en-US" dirty="0" err="1"/>
              <a:t>endereços</a:t>
            </a:r>
            <a:r>
              <a:rPr lang="en-US" dirty="0"/>
              <a:t>, </a:t>
            </a:r>
            <a:r>
              <a:rPr lang="en-US" dirty="0" err="1"/>
              <a:t>assinaturas</a:t>
            </a:r>
            <a:r>
              <a:rPr lang="en-US" dirty="0"/>
              <a:t> de </a:t>
            </a:r>
            <a:r>
              <a:rPr lang="en-US" dirty="0" err="1"/>
              <a:t>revistas</a:t>
            </a:r>
            <a:r>
              <a:rPr lang="en-US" dirty="0"/>
              <a:t> e </a:t>
            </a:r>
            <a:r>
              <a:rPr lang="en-US" dirty="0" err="1"/>
              <a:t>registos</a:t>
            </a:r>
            <a:r>
              <a:rPr lang="en-US" dirty="0"/>
              <a:t> </a:t>
            </a:r>
            <a:r>
              <a:rPr lang="en-US" dirty="0" err="1"/>
              <a:t>públicos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fontes</a:t>
            </a:r>
            <a:r>
              <a:rPr lang="en-US" dirty="0"/>
              <a:t> </a:t>
            </a:r>
            <a:r>
              <a:rPr lang="en-US" dirty="0" err="1"/>
              <a:t>forneceram</a:t>
            </a:r>
            <a:r>
              <a:rPr lang="en-US" dirty="0"/>
              <a:t> dados </a:t>
            </a:r>
            <a:r>
              <a:rPr lang="en-US" dirty="0" err="1"/>
              <a:t>adicionais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consumidores</a:t>
            </a:r>
            <a:r>
              <a:rPr lang="en-US" dirty="0"/>
              <a:t> para </a:t>
            </a:r>
            <a:r>
              <a:rPr lang="en-US" dirty="0" err="1"/>
              <a:t>esforços</a:t>
            </a:r>
            <a:r>
              <a:rPr lang="en-US" dirty="0"/>
              <a:t> de marketing </a:t>
            </a:r>
            <a:r>
              <a:rPr lang="en-US" dirty="0" err="1"/>
              <a:t>direcionados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dirty="0"/>
              <a:t>As </a:t>
            </a:r>
            <a:r>
              <a:rPr lang="en-US" dirty="0" err="1"/>
              <a:t>transacções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eram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fonte</a:t>
            </a:r>
            <a:r>
              <a:rPr lang="en-US" dirty="0"/>
              <a:t> de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essencial</a:t>
            </a:r>
            <a:r>
              <a:rPr lang="en-US" dirty="0"/>
              <a:t> para as </a:t>
            </a:r>
            <a:r>
              <a:rPr lang="en-US" dirty="0" err="1"/>
              <a:t>empresas</a:t>
            </a:r>
            <a:r>
              <a:rPr lang="en-US" dirty="0"/>
              <a:t> antes da Internet e da Web. Eis </a:t>
            </a:r>
            <a:r>
              <a:rPr lang="en-US" dirty="0" err="1"/>
              <a:t>como</a:t>
            </a:r>
            <a:r>
              <a:rPr lang="en-US" dirty="0"/>
              <a:t>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recolhiam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relacionadas</a:t>
            </a:r>
            <a:r>
              <a:rPr lang="en-US" dirty="0"/>
              <a:t> com as </a:t>
            </a:r>
            <a:r>
              <a:rPr lang="en-US" dirty="0" err="1"/>
              <a:t>transacções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Sistemas</a:t>
            </a:r>
            <a:r>
              <a:rPr lang="en-US" dirty="0"/>
              <a:t> de </a:t>
            </a:r>
            <a:r>
              <a:rPr lang="en-US" dirty="0" err="1"/>
              <a:t>ponto</a:t>
            </a:r>
            <a:r>
              <a:rPr lang="en-US" dirty="0"/>
              <a:t> de </a:t>
            </a:r>
            <a:r>
              <a:rPr lang="en-US" dirty="0" err="1"/>
              <a:t>venda</a:t>
            </a:r>
            <a:r>
              <a:rPr lang="en-US" dirty="0"/>
              <a:t>: As </a:t>
            </a:r>
            <a:r>
              <a:rPr lang="en-US" dirty="0" err="1"/>
              <a:t>lojas</a:t>
            </a:r>
            <a:r>
              <a:rPr lang="en-US" dirty="0"/>
              <a:t> de </a:t>
            </a:r>
            <a:r>
              <a:rPr lang="en-US" dirty="0" err="1"/>
              <a:t>retalho</a:t>
            </a:r>
            <a:r>
              <a:rPr lang="en-US" dirty="0"/>
              <a:t> e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utilizavam</a:t>
            </a:r>
            <a:r>
              <a:rPr lang="en-US" dirty="0"/>
              <a:t> </a:t>
            </a:r>
            <a:r>
              <a:rPr lang="en-US" dirty="0" err="1"/>
              <a:t>sistemas</a:t>
            </a:r>
            <a:r>
              <a:rPr lang="en-US" dirty="0"/>
              <a:t> de </a:t>
            </a:r>
            <a:r>
              <a:rPr lang="en-US" dirty="0" err="1"/>
              <a:t>ponto</a:t>
            </a:r>
            <a:r>
              <a:rPr lang="en-US" dirty="0"/>
              <a:t> de </a:t>
            </a:r>
            <a:r>
              <a:rPr lang="en-US" dirty="0" err="1"/>
              <a:t>venda</a:t>
            </a:r>
            <a:r>
              <a:rPr lang="en-US" dirty="0"/>
              <a:t> (POS) para </a:t>
            </a:r>
            <a:r>
              <a:rPr lang="en-US" dirty="0" err="1"/>
              <a:t>registar</a:t>
            </a:r>
            <a:r>
              <a:rPr lang="en-US" dirty="0"/>
              <a:t> as </a:t>
            </a:r>
            <a:r>
              <a:rPr lang="en-US" dirty="0" err="1"/>
              <a:t>transacções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 Estes </a:t>
            </a:r>
            <a:r>
              <a:rPr lang="en-US" dirty="0" err="1"/>
              <a:t>sistemas</a:t>
            </a:r>
            <a:r>
              <a:rPr lang="en-US" dirty="0"/>
              <a:t> </a:t>
            </a:r>
            <a:r>
              <a:rPr lang="en-US" dirty="0" err="1"/>
              <a:t>registavam</a:t>
            </a:r>
            <a:r>
              <a:rPr lang="en-US" dirty="0"/>
              <a:t> </a:t>
            </a:r>
            <a:r>
              <a:rPr lang="en-US" dirty="0" err="1"/>
              <a:t>pormenores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artigos</a:t>
            </a:r>
            <a:r>
              <a:rPr lang="en-US" dirty="0"/>
              <a:t> </a:t>
            </a:r>
            <a:r>
              <a:rPr lang="en-US" dirty="0" err="1"/>
              <a:t>comprados</a:t>
            </a:r>
            <a:r>
              <a:rPr lang="en-US" dirty="0"/>
              <a:t>, as </a:t>
            </a:r>
            <a:r>
              <a:rPr lang="en-US" dirty="0" err="1"/>
              <a:t>quantidades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preços</a:t>
            </a:r>
            <a:r>
              <a:rPr lang="en-US" dirty="0"/>
              <a:t> e as </a:t>
            </a:r>
            <a:r>
              <a:rPr lang="en-US" dirty="0" err="1"/>
              <a:t>datas</a:t>
            </a:r>
            <a:r>
              <a:rPr lang="en-US" dirty="0"/>
              <a:t> e horas das </a:t>
            </a:r>
            <a:r>
              <a:rPr lang="en-US" dirty="0" err="1"/>
              <a:t>transações</a:t>
            </a:r>
            <a:r>
              <a:rPr lang="en-US" dirty="0"/>
              <a:t>. Estes dados </a:t>
            </a:r>
            <a:r>
              <a:rPr lang="en-US" dirty="0" err="1"/>
              <a:t>forneciam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padrões</a:t>
            </a:r>
            <a:r>
              <a:rPr lang="en-US" dirty="0"/>
              <a:t> de </a:t>
            </a:r>
            <a:r>
              <a:rPr lang="en-US" dirty="0" err="1"/>
              <a:t>compra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,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populares</a:t>
            </a:r>
            <a:r>
              <a:rPr lang="en-US" dirty="0"/>
              <a:t> e </a:t>
            </a:r>
            <a:r>
              <a:rPr lang="en-US" dirty="0" err="1"/>
              <a:t>tendências</a:t>
            </a:r>
            <a:r>
              <a:rPr lang="en-US" dirty="0"/>
              <a:t> de </a:t>
            </a:r>
            <a:r>
              <a:rPr lang="en-US" dirty="0" err="1"/>
              <a:t>vendas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Recibos</a:t>
            </a:r>
            <a:r>
              <a:rPr lang="en-US" dirty="0"/>
              <a:t> e </a:t>
            </a:r>
            <a:r>
              <a:rPr lang="en-US" dirty="0" err="1"/>
              <a:t>faturas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emitiam</a:t>
            </a:r>
            <a:r>
              <a:rPr lang="en-US" dirty="0"/>
              <a:t> </a:t>
            </a:r>
            <a:r>
              <a:rPr lang="en-US" dirty="0" err="1"/>
              <a:t>recibos</a:t>
            </a:r>
            <a:r>
              <a:rPr lang="en-US" dirty="0"/>
              <a:t> e </a:t>
            </a:r>
            <a:r>
              <a:rPr lang="en-US" dirty="0" err="1"/>
              <a:t>faturas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pelas</a:t>
            </a:r>
            <a:r>
              <a:rPr lang="en-US" dirty="0"/>
              <a:t>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compras</a:t>
            </a:r>
            <a:r>
              <a:rPr lang="en-US" dirty="0"/>
              <a:t>. Estes </a:t>
            </a:r>
            <a:r>
              <a:rPr lang="en-US" dirty="0" err="1"/>
              <a:t>documentos</a:t>
            </a:r>
            <a:r>
              <a:rPr lang="en-US" dirty="0"/>
              <a:t> </a:t>
            </a:r>
            <a:r>
              <a:rPr lang="en-US" dirty="0" err="1"/>
              <a:t>continham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</a:t>
            </a:r>
            <a:r>
              <a:rPr lang="en-US" dirty="0" err="1"/>
              <a:t>adquiridos</a:t>
            </a:r>
            <a:r>
              <a:rPr lang="en-US" dirty="0"/>
              <a:t>, </a:t>
            </a:r>
            <a:r>
              <a:rPr lang="en-US" dirty="0" err="1"/>
              <a:t>preços</a:t>
            </a:r>
            <a:r>
              <a:rPr lang="en-US" dirty="0"/>
              <a:t> e,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vezes</a:t>
            </a:r>
            <a:r>
              <a:rPr lang="en-US" dirty="0"/>
              <a:t>, </a:t>
            </a:r>
            <a:r>
              <a:rPr lang="en-US" dirty="0" err="1"/>
              <a:t>pormenores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cliente</a:t>
            </a:r>
            <a:r>
              <a:rPr lang="en-US" dirty="0"/>
              <a:t>. Ao </a:t>
            </a:r>
            <a:r>
              <a:rPr lang="en-US" dirty="0" err="1"/>
              <a:t>analisar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documentos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podiam</a:t>
            </a:r>
            <a:r>
              <a:rPr lang="en-US" dirty="0"/>
              <a:t> </a:t>
            </a:r>
            <a:r>
              <a:rPr lang="en-US" dirty="0" err="1"/>
              <a:t>recolher</a:t>
            </a:r>
            <a:r>
              <a:rPr lang="en-US" dirty="0"/>
              <a:t> dados </a:t>
            </a:r>
            <a:r>
              <a:rPr lang="en-US" dirty="0" err="1"/>
              <a:t>relacionados</a:t>
            </a:r>
            <a:r>
              <a:rPr lang="en-US" dirty="0"/>
              <a:t> com as </a:t>
            </a:r>
            <a:r>
              <a:rPr lang="en-US" dirty="0" err="1"/>
              <a:t>transacções</a:t>
            </a:r>
            <a:r>
              <a:rPr lang="en-US" dirty="0"/>
              <a:t> e </a:t>
            </a:r>
            <a:r>
              <a:rPr lang="en-US" dirty="0" err="1"/>
              <a:t>monitorizar</a:t>
            </a:r>
            <a:r>
              <a:rPr lang="en-US" dirty="0"/>
              <a:t> as </a:t>
            </a:r>
            <a:r>
              <a:rPr lang="en-US" dirty="0" err="1"/>
              <a:t>preferências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Programas</a:t>
            </a:r>
            <a:r>
              <a:rPr lang="en-US" dirty="0"/>
              <a:t> de </a:t>
            </a:r>
            <a:r>
              <a:rPr lang="en-US" dirty="0" err="1"/>
              <a:t>fidelização</a:t>
            </a:r>
            <a:r>
              <a:rPr lang="en-US" dirty="0"/>
              <a:t>: </a:t>
            </a:r>
            <a:r>
              <a:rPr lang="en-US" dirty="0" err="1"/>
              <a:t>Muitas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implementaram</a:t>
            </a:r>
            <a:r>
              <a:rPr lang="en-US" dirty="0"/>
              <a:t> </a:t>
            </a:r>
            <a:r>
              <a:rPr lang="en-US" dirty="0" err="1"/>
              <a:t>programas</a:t>
            </a:r>
            <a:r>
              <a:rPr lang="en-US" dirty="0"/>
              <a:t> de </a:t>
            </a:r>
            <a:r>
              <a:rPr lang="en-US" dirty="0" err="1"/>
              <a:t>fidelização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se </a:t>
            </a:r>
            <a:r>
              <a:rPr lang="en-US" dirty="0" err="1"/>
              <a:t>podiam</a:t>
            </a:r>
            <a:r>
              <a:rPr lang="en-US" dirty="0"/>
              <a:t> </a:t>
            </a:r>
            <a:r>
              <a:rPr lang="en-US" dirty="0" err="1"/>
              <a:t>inscrever</a:t>
            </a:r>
            <a:r>
              <a:rPr lang="en-US" dirty="0"/>
              <a:t> e </a:t>
            </a:r>
            <a:r>
              <a:rPr lang="en-US" dirty="0" err="1"/>
              <a:t>receber</a:t>
            </a:r>
            <a:r>
              <a:rPr lang="en-US" dirty="0"/>
              <a:t> um </a:t>
            </a:r>
            <a:r>
              <a:rPr lang="en-US" dirty="0" err="1"/>
              <a:t>identificador</a:t>
            </a:r>
            <a:r>
              <a:rPr lang="en-US" dirty="0"/>
              <a:t> </a:t>
            </a:r>
            <a:r>
              <a:rPr lang="en-US" dirty="0" err="1"/>
              <a:t>único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um </a:t>
            </a:r>
            <a:r>
              <a:rPr lang="en-US" dirty="0" err="1"/>
              <a:t>cartão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número</a:t>
            </a:r>
            <a:r>
              <a:rPr lang="en-US" dirty="0"/>
              <a:t> de </a:t>
            </a:r>
            <a:r>
              <a:rPr lang="en-US" dirty="0" err="1"/>
              <a:t>membro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apresentavam</a:t>
            </a:r>
            <a:r>
              <a:rPr lang="en-US" dirty="0"/>
              <a:t> </a:t>
            </a:r>
            <a:r>
              <a:rPr lang="en-US" dirty="0" err="1"/>
              <a:t>estes</a:t>
            </a:r>
            <a:r>
              <a:rPr lang="en-US" dirty="0"/>
              <a:t> </a:t>
            </a:r>
            <a:r>
              <a:rPr lang="en-US" dirty="0" err="1"/>
              <a:t>identificadores</a:t>
            </a:r>
            <a:r>
              <a:rPr lang="en-US" dirty="0"/>
              <a:t> </a:t>
            </a:r>
            <a:r>
              <a:rPr lang="en-US" dirty="0" err="1"/>
              <a:t>durante</a:t>
            </a:r>
            <a:r>
              <a:rPr lang="en-US" dirty="0"/>
              <a:t> as </a:t>
            </a:r>
            <a:r>
              <a:rPr lang="en-US" dirty="0" err="1"/>
              <a:t>transacções</a:t>
            </a:r>
            <a:r>
              <a:rPr lang="en-US" dirty="0"/>
              <a:t>, </a:t>
            </a:r>
            <a:r>
              <a:rPr lang="en-US" dirty="0" err="1"/>
              <a:t>permitindo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associar</a:t>
            </a:r>
            <a:r>
              <a:rPr lang="en-US" dirty="0"/>
              <a:t> as </a:t>
            </a:r>
            <a:r>
              <a:rPr lang="en-US" dirty="0" err="1"/>
              <a:t>compras</a:t>
            </a:r>
            <a:r>
              <a:rPr lang="en-US" dirty="0"/>
              <a:t> a </a:t>
            </a:r>
            <a:r>
              <a:rPr lang="en-US" dirty="0" err="1"/>
              <a:t>indivíduos</a:t>
            </a:r>
            <a:r>
              <a:rPr lang="en-US" dirty="0"/>
              <a:t> </a:t>
            </a:r>
            <a:r>
              <a:rPr lang="en-US" dirty="0" err="1"/>
              <a:t>específicos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permitiu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seguir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de </a:t>
            </a:r>
            <a:r>
              <a:rPr lang="en-US" dirty="0" err="1"/>
              <a:t>compra</a:t>
            </a:r>
            <a:r>
              <a:rPr lang="en-US" dirty="0"/>
              <a:t> individual, </a:t>
            </a:r>
            <a:r>
              <a:rPr lang="en-US" dirty="0" err="1"/>
              <a:t>oferecer</a:t>
            </a:r>
            <a:r>
              <a:rPr lang="en-US" dirty="0"/>
              <a:t> </a:t>
            </a:r>
            <a:r>
              <a:rPr lang="en-US" dirty="0" err="1"/>
              <a:t>promoções</a:t>
            </a:r>
            <a:r>
              <a:rPr lang="en-US" dirty="0"/>
              <a:t> </a:t>
            </a:r>
            <a:r>
              <a:rPr lang="en-US" dirty="0" err="1"/>
              <a:t>personalizadas</a:t>
            </a:r>
            <a:r>
              <a:rPr lang="en-US" dirty="0"/>
              <a:t> e </a:t>
            </a:r>
            <a:r>
              <a:rPr lang="en-US" dirty="0" err="1"/>
              <a:t>analisar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hábitos</a:t>
            </a:r>
            <a:r>
              <a:rPr lang="en-US" dirty="0"/>
              <a:t> de </a:t>
            </a:r>
            <a:r>
              <a:rPr lang="en-US" dirty="0" err="1"/>
              <a:t>consumo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Registos</a:t>
            </a:r>
            <a:r>
              <a:rPr lang="en-US" dirty="0"/>
              <a:t> </a:t>
            </a:r>
            <a:r>
              <a:rPr lang="en-US" dirty="0" err="1"/>
              <a:t>manuais</a:t>
            </a:r>
            <a:r>
              <a:rPr lang="en-US" dirty="0"/>
              <a:t>: Antes da era digital,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mantinham</a:t>
            </a:r>
            <a:r>
              <a:rPr lang="en-US" dirty="0"/>
              <a:t> </a:t>
            </a:r>
            <a:r>
              <a:rPr lang="en-US" dirty="0" err="1"/>
              <a:t>registos</a:t>
            </a:r>
            <a:r>
              <a:rPr lang="en-US" dirty="0"/>
              <a:t> </a:t>
            </a:r>
            <a:r>
              <a:rPr lang="en-US" dirty="0" err="1"/>
              <a:t>manuais</a:t>
            </a:r>
            <a:r>
              <a:rPr lang="en-US" dirty="0"/>
              <a:t> das </a:t>
            </a:r>
            <a:r>
              <a:rPr lang="en-US" dirty="0" err="1"/>
              <a:t>transacções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 </a:t>
            </a:r>
            <a:r>
              <a:rPr lang="en-US" dirty="0" err="1"/>
              <a:t>Utilizavam</a:t>
            </a:r>
            <a:r>
              <a:rPr lang="en-US" dirty="0"/>
              <a:t> </a:t>
            </a:r>
            <a:r>
              <a:rPr lang="en-US" dirty="0" err="1"/>
              <a:t>livros</a:t>
            </a:r>
            <a:r>
              <a:rPr lang="en-US" dirty="0"/>
              <a:t> de </a:t>
            </a:r>
            <a:r>
              <a:rPr lang="en-US" dirty="0" err="1"/>
              <a:t>registo</a:t>
            </a:r>
            <a:r>
              <a:rPr lang="en-US" dirty="0"/>
              <a:t>, </a:t>
            </a:r>
            <a:r>
              <a:rPr lang="en-US" dirty="0" err="1"/>
              <a:t>diários</a:t>
            </a:r>
            <a:r>
              <a:rPr lang="en-US" dirty="0"/>
              <a:t> de </a:t>
            </a:r>
            <a:r>
              <a:rPr lang="en-US" dirty="0" err="1"/>
              <a:t>bordo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sistemas</a:t>
            </a:r>
            <a:r>
              <a:rPr lang="en-US" dirty="0"/>
              <a:t> </a:t>
            </a:r>
            <a:r>
              <a:rPr lang="en-US" dirty="0" err="1"/>
              <a:t>informáticos</a:t>
            </a:r>
            <a:r>
              <a:rPr lang="en-US" dirty="0"/>
              <a:t> </a:t>
            </a:r>
            <a:r>
              <a:rPr lang="en-US" dirty="0" err="1"/>
              <a:t>sem</a:t>
            </a:r>
            <a:r>
              <a:rPr lang="en-US" dirty="0"/>
              <a:t> </a:t>
            </a:r>
            <a:r>
              <a:rPr lang="en-US" dirty="0" err="1"/>
              <a:t>ligação</a:t>
            </a:r>
            <a:r>
              <a:rPr lang="en-US" dirty="0"/>
              <a:t> à Internet para </a:t>
            </a:r>
            <a:r>
              <a:rPr lang="en-US" dirty="0" err="1"/>
              <a:t>registar</a:t>
            </a:r>
            <a:r>
              <a:rPr lang="en-US" dirty="0"/>
              <a:t> </a:t>
            </a:r>
            <a:r>
              <a:rPr lang="en-US" dirty="0" err="1"/>
              <a:t>manualmente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dados de </a:t>
            </a:r>
            <a:r>
              <a:rPr lang="en-US" dirty="0" err="1"/>
              <a:t>vendas</a:t>
            </a:r>
            <a:r>
              <a:rPr lang="en-US" dirty="0"/>
              <a:t>. Estes </a:t>
            </a:r>
            <a:r>
              <a:rPr lang="en-US" dirty="0" err="1"/>
              <a:t>registos</a:t>
            </a:r>
            <a:r>
              <a:rPr lang="en-US" dirty="0"/>
              <a:t> </a:t>
            </a:r>
            <a:r>
              <a:rPr lang="en-US" dirty="0" err="1"/>
              <a:t>incluíam</a:t>
            </a:r>
            <a:r>
              <a:rPr lang="en-US" dirty="0"/>
              <a:t> </a:t>
            </a:r>
            <a:r>
              <a:rPr lang="en-US" dirty="0" err="1"/>
              <a:t>detalhes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nomes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artigos</a:t>
            </a:r>
            <a:r>
              <a:rPr lang="en-US" dirty="0"/>
              <a:t> </a:t>
            </a:r>
            <a:r>
              <a:rPr lang="en-US" dirty="0" err="1"/>
              <a:t>comprados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montantes</a:t>
            </a:r>
            <a:r>
              <a:rPr lang="en-US" dirty="0"/>
              <a:t> das </a:t>
            </a:r>
            <a:r>
              <a:rPr lang="en-US" dirty="0" err="1"/>
              <a:t>transacções</a:t>
            </a:r>
            <a:r>
              <a:rPr lang="en-US" dirty="0"/>
              <a:t>. </a:t>
            </a:r>
            <a:r>
              <a:rPr lang="en-US" dirty="0" err="1"/>
              <a:t>Embora</a:t>
            </a:r>
            <a:r>
              <a:rPr lang="en-US" dirty="0"/>
              <a:t> </a:t>
            </a:r>
            <a:r>
              <a:rPr lang="en-US" dirty="0" err="1"/>
              <a:t>este</a:t>
            </a:r>
            <a:r>
              <a:rPr lang="en-US" dirty="0"/>
              <a:t> </a:t>
            </a:r>
            <a:r>
              <a:rPr lang="en-US" dirty="0" err="1"/>
              <a:t>método</a:t>
            </a:r>
            <a:r>
              <a:rPr lang="en-US" dirty="0"/>
              <a:t> </a:t>
            </a:r>
            <a:r>
              <a:rPr lang="en-US" dirty="0" err="1"/>
              <a:t>consumisse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tempo e fosse </a:t>
            </a:r>
            <a:r>
              <a:rPr lang="en-US" dirty="0" err="1"/>
              <a:t>propenso</a:t>
            </a:r>
            <a:r>
              <a:rPr lang="en-US" dirty="0"/>
              <a:t> a </a:t>
            </a:r>
            <a:r>
              <a:rPr lang="en-US" dirty="0" err="1"/>
              <a:t>erros</a:t>
            </a:r>
            <a:r>
              <a:rPr lang="en-US" dirty="0"/>
              <a:t> </a:t>
            </a:r>
            <a:r>
              <a:rPr lang="en-US" dirty="0" err="1"/>
              <a:t>humanos</a:t>
            </a:r>
            <a:r>
              <a:rPr lang="en-US" dirty="0"/>
              <a:t>, </a:t>
            </a:r>
            <a:r>
              <a:rPr lang="en-US" dirty="0" err="1"/>
              <a:t>servia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fonte</a:t>
            </a:r>
            <a:r>
              <a:rPr lang="en-US" dirty="0"/>
              <a:t> </a:t>
            </a:r>
            <a:r>
              <a:rPr lang="en-US" dirty="0" err="1"/>
              <a:t>valiosa</a:t>
            </a:r>
            <a:r>
              <a:rPr lang="en-US" dirty="0"/>
              <a:t> de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transacções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Pagamentos</a:t>
            </a:r>
            <a:r>
              <a:rPr lang="en-US" dirty="0"/>
              <a:t> com </a:t>
            </a:r>
            <a:r>
              <a:rPr lang="en-US" dirty="0" err="1"/>
              <a:t>cartões</a:t>
            </a:r>
            <a:r>
              <a:rPr lang="en-US" dirty="0"/>
              <a:t> de </a:t>
            </a:r>
            <a:r>
              <a:rPr lang="en-US" dirty="0" err="1"/>
              <a:t>crédito</a:t>
            </a:r>
            <a:r>
              <a:rPr lang="en-US" dirty="0"/>
              <a:t> e cheques: </a:t>
            </a:r>
            <a:r>
              <a:rPr lang="en-US" dirty="0" err="1"/>
              <a:t>Quando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faziam</a:t>
            </a:r>
            <a:r>
              <a:rPr lang="en-US" dirty="0"/>
              <a:t> </a:t>
            </a:r>
            <a:r>
              <a:rPr lang="en-US" dirty="0" err="1"/>
              <a:t>compras</a:t>
            </a:r>
            <a:r>
              <a:rPr lang="en-US" dirty="0"/>
              <a:t> com </a:t>
            </a:r>
            <a:r>
              <a:rPr lang="en-US" dirty="0" err="1"/>
              <a:t>cartões</a:t>
            </a:r>
            <a:r>
              <a:rPr lang="en-US" dirty="0"/>
              <a:t> de </a:t>
            </a:r>
            <a:r>
              <a:rPr lang="en-US" dirty="0" err="1"/>
              <a:t>crédito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cheques,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tinham</a:t>
            </a:r>
            <a:r>
              <a:rPr lang="en-US" dirty="0"/>
              <a:t>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dados da </a:t>
            </a:r>
            <a:r>
              <a:rPr lang="en-US" dirty="0" err="1"/>
              <a:t>transação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sistemas</a:t>
            </a:r>
            <a:r>
              <a:rPr lang="en-US" dirty="0"/>
              <a:t> de </a:t>
            </a:r>
            <a:r>
              <a:rPr lang="en-US" dirty="0" err="1"/>
              <a:t>processamento</a:t>
            </a:r>
            <a:r>
              <a:rPr lang="en-US" dirty="0"/>
              <a:t> de </a:t>
            </a:r>
            <a:r>
              <a:rPr lang="en-US" dirty="0" err="1"/>
              <a:t>pagamentos</a:t>
            </a:r>
            <a:r>
              <a:rPr lang="en-US" dirty="0"/>
              <a:t>. Estes </a:t>
            </a:r>
            <a:r>
              <a:rPr lang="en-US" dirty="0" err="1"/>
              <a:t>sistemas</a:t>
            </a:r>
            <a:r>
              <a:rPr lang="en-US" dirty="0"/>
              <a:t> </a:t>
            </a:r>
            <a:r>
              <a:rPr lang="en-US" dirty="0" err="1"/>
              <a:t>registavam</a:t>
            </a:r>
            <a:r>
              <a:rPr lang="en-US" dirty="0"/>
              <a:t> o </a:t>
            </a:r>
            <a:r>
              <a:rPr lang="en-US" dirty="0" err="1"/>
              <a:t>método</a:t>
            </a:r>
            <a:r>
              <a:rPr lang="en-US" dirty="0"/>
              <a:t> de </a:t>
            </a:r>
            <a:r>
              <a:rPr lang="en-US" dirty="0" err="1"/>
              <a:t>pagamento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detalhes</a:t>
            </a:r>
            <a:r>
              <a:rPr lang="en-US" dirty="0"/>
              <a:t> do </a:t>
            </a:r>
            <a:r>
              <a:rPr lang="en-US" dirty="0" err="1"/>
              <a:t>cartão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do cheque,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montantes</a:t>
            </a:r>
            <a:r>
              <a:rPr lang="en-US" dirty="0"/>
              <a:t> da </a:t>
            </a:r>
            <a:r>
              <a:rPr lang="en-US" dirty="0" err="1"/>
              <a:t>transação</a:t>
            </a:r>
            <a:r>
              <a:rPr lang="en-US" dirty="0"/>
              <a:t> e,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vezes</a:t>
            </a:r>
            <a:r>
              <a:rPr lang="en-US" dirty="0"/>
              <a:t>,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o </a:t>
            </a:r>
            <a:r>
              <a:rPr lang="en-US" dirty="0" err="1"/>
              <a:t>cliente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ajudavam</a:t>
            </a:r>
            <a:r>
              <a:rPr lang="en-US" dirty="0"/>
              <a:t> as </a:t>
            </a:r>
            <a:r>
              <a:rPr lang="en-US" dirty="0" err="1"/>
              <a:t>empresas</a:t>
            </a:r>
            <a:r>
              <a:rPr lang="en-US" dirty="0"/>
              <a:t> a </a:t>
            </a:r>
            <a:r>
              <a:rPr lang="en-US" dirty="0" err="1"/>
              <a:t>analisar</a:t>
            </a:r>
            <a:r>
              <a:rPr lang="en-US" dirty="0"/>
              <a:t> as </a:t>
            </a:r>
            <a:r>
              <a:rPr lang="en-US" dirty="0" err="1"/>
              <a:t>tendências</a:t>
            </a:r>
            <a:r>
              <a:rPr lang="en-US" dirty="0"/>
              <a:t> de </a:t>
            </a:r>
            <a:r>
              <a:rPr lang="en-US" dirty="0" err="1"/>
              <a:t>pagamento</a:t>
            </a:r>
            <a:r>
              <a:rPr lang="en-US" dirty="0"/>
              <a:t> e a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melhor</a:t>
            </a:r>
            <a:r>
              <a:rPr lang="en-US" dirty="0"/>
              <a:t> as </a:t>
            </a:r>
            <a:r>
              <a:rPr lang="en-US" dirty="0" err="1"/>
              <a:t>preferências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Serviços</a:t>
            </a:r>
            <a:r>
              <a:rPr lang="en-US" dirty="0"/>
              <a:t> de </a:t>
            </a:r>
            <a:r>
              <a:rPr lang="en-US" dirty="0" err="1"/>
              <a:t>subscrição</a:t>
            </a:r>
            <a:r>
              <a:rPr lang="en-US" dirty="0"/>
              <a:t> e de </a:t>
            </a:r>
            <a:r>
              <a:rPr lang="en-US" dirty="0" err="1"/>
              <a:t>adesão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que </a:t>
            </a:r>
            <a:r>
              <a:rPr lang="en-US" dirty="0" err="1"/>
              <a:t>oferecem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</a:t>
            </a:r>
            <a:r>
              <a:rPr lang="en-US" dirty="0" err="1"/>
              <a:t>baseados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subscrição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adesão</a:t>
            </a:r>
            <a:r>
              <a:rPr lang="en-US" dirty="0"/>
              <a:t> </a:t>
            </a:r>
            <a:r>
              <a:rPr lang="en-US" dirty="0" err="1"/>
              <a:t>mantiveram</a:t>
            </a:r>
            <a:r>
              <a:rPr lang="en-US" dirty="0"/>
              <a:t> </a:t>
            </a:r>
            <a:r>
              <a:rPr lang="en-US" dirty="0" err="1"/>
              <a:t>registos</a:t>
            </a:r>
            <a:r>
              <a:rPr lang="en-US" dirty="0"/>
              <a:t> das </a:t>
            </a:r>
            <a:r>
              <a:rPr lang="en-US" dirty="0" err="1"/>
              <a:t>subscrições</a:t>
            </a:r>
            <a:r>
              <a:rPr lang="en-US" dirty="0"/>
              <a:t>, </a:t>
            </a:r>
            <a:r>
              <a:rPr lang="en-US" dirty="0" err="1"/>
              <a:t>renovações</a:t>
            </a:r>
            <a:r>
              <a:rPr lang="en-US" dirty="0"/>
              <a:t> e </a:t>
            </a:r>
            <a:r>
              <a:rPr lang="en-US" dirty="0" err="1"/>
              <a:t>cancelamentos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. Estes dados </a:t>
            </a:r>
            <a:r>
              <a:rPr lang="en-US" dirty="0" err="1"/>
              <a:t>forneciam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a </a:t>
            </a:r>
            <a:r>
              <a:rPr lang="en-US" dirty="0" err="1"/>
              <a:t>fidelidade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, as </a:t>
            </a:r>
            <a:r>
              <a:rPr lang="en-US" dirty="0" err="1"/>
              <a:t>taxas</a:t>
            </a:r>
            <a:r>
              <a:rPr lang="en-US" dirty="0"/>
              <a:t> de </a:t>
            </a:r>
            <a:r>
              <a:rPr lang="en-US" dirty="0" err="1"/>
              <a:t>retenção</a:t>
            </a:r>
            <a:r>
              <a:rPr lang="en-US" dirty="0"/>
              <a:t> e as </a:t>
            </a:r>
            <a:r>
              <a:rPr lang="en-US" dirty="0" err="1"/>
              <a:t>preferências</a:t>
            </a:r>
            <a:r>
              <a:rPr lang="en-US" dirty="0"/>
              <a:t> de </a:t>
            </a:r>
            <a:r>
              <a:rPr lang="en-US" dirty="0" err="1"/>
              <a:t>subscrição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US" dirty="0"/>
              <a:t>Ao </a:t>
            </a:r>
            <a:r>
              <a:rPr lang="en-US" dirty="0" err="1"/>
              <a:t>analisar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dados das </a:t>
            </a:r>
            <a:r>
              <a:rPr lang="en-US" dirty="0" err="1"/>
              <a:t>transacções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populares</a:t>
            </a:r>
            <a:r>
              <a:rPr lang="en-US" dirty="0"/>
              <a:t>, </a:t>
            </a:r>
            <a:r>
              <a:rPr lang="en-US" dirty="0" err="1"/>
              <a:t>compreender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, </a:t>
            </a:r>
            <a:r>
              <a:rPr lang="en-US" dirty="0" err="1"/>
              <a:t>aperfeiçoar</a:t>
            </a:r>
            <a:r>
              <a:rPr lang="en-US" dirty="0"/>
              <a:t> a </a:t>
            </a:r>
            <a:r>
              <a:rPr lang="en-US" dirty="0" err="1"/>
              <a:t>gestão</a:t>
            </a:r>
            <a:r>
              <a:rPr lang="en-US" dirty="0"/>
              <a:t> de stocks e </a:t>
            </a:r>
            <a:r>
              <a:rPr lang="en-US" dirty="0" err="1"/>
              <a:t>adaptar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estratégias</a:t>
            </a:r>
            <a:r>
              <a:rPr lang="en-US" dirty="0"/>
              <a:t> de marketing e </a:t>
            </a:r>
            <a:r>
              <a:rPr lang="en-US" dirty="0" err="1"/>
              <a:t>vendas</a:t>
            </a:r>
            <a:r>
              <a:rPr lang="en-US" dirty="0"/>
              <a:t> a </a:t>
            </a:r>
            <a:r>
              <a:rPr lang="en-US" dirty="0" err="1"/>
              <a:t>segmentos</a:t>
            </a:r>
            <a:r>
              <a:rPr lang="en-US" dirty="0"/>
              <a:t> </a:t>
            </a:r>
            <a:r>
              <a:rPr lang="en-US" dirty="0" err="1"/>
              <a:t>específicos</a:t>
            </a:r>
            <a:r>
              <a:rPr lang="en-US" dirty="0"/>
              <a:t> de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86" name="Google Shape;18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Antes do </a:t>
            </a:r>
            <a:r>
              <a:rPr lang="en-US" dirty="0" err="1"/>
              <a:t>advento</a:t>
            </a:r>
            <a:r>
              <a:rPr lang="en-US" dirty="0"/>
              <a:t> da Internet e da Web, a </a:t>
            </a:r>
            <a:r>
              <a:rPr lang="en-US" dirty="0" err="1"/>
              <a:t>recolha</a:t>
            </a:r>
            <a:r>
              <a:rPr lang="en-US" dirty="0"/>
              <a:t> de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consumidores</a:t>
            </a:r>
            <a:r>
              <a:rPr lang="en-US" dirty="0"/>
              <a:t> </a:t>
            </a:r>
            <a:r>
              <a:rPr lang="en-US" dirty="0" err="1"/>
              <a:t>exigia</a:t>
            </a:r>
            <a:r>
              <a:rPr lang="en-US" dirty="0"/>
              <a:t> </a:t>
            </a:r>
            <a:r>
              <a:rPr lang="en-US" dirty="0" err="1"/>
              <a:t>recursos</a:t>
            </a:r>
            <a:r>
              <a:rPr lang="en-US" dirty="0"/>
              <a:t> </a:t>
            </a:r>
            <a:r>
              <a:rPr lang="en-US" dirty="0" err="1"/>
              <a:t>diferentes</a:t>
            </a:r>
            <a:r>
              <a:rPr lang="en-US" dirty="0"/>
              <a:t> dos da </a:t>
            </a:r>
            <a:r>
              <a:rPr lang="en-US" dirty="0" err="1"/>
              <a:t>atual</a:t>
            </a:r>
            <a:r>
              <a:rPr lang="en-US" dirty="0"/>
              <a:t> era digital. Eis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comparação</a:t>
            </a:r>
            <a:r>
              <a:rPr lang="en-US" dirty="0"/>
              <a:t> dos </a:t>
            </a:r>
            <a:r>
              <a:rPr lang="en-US" dirty="0" err="1"/>
              <a:t>recursos</a:t>
            </a:r>
            <a:r>
              <a:rPr lang="en-US" dirty="0"/>
              <a:t> </a:t>
            </a:r>
            <a:r>
              <a:rPr lang="en-US" dirty="0" err="1"/>
              <a:t>necessários</a:t>
            </a:r>
            <a:r>
              <a:rPr lang="en-US" dirty="0"/>
              <a:t> </a:t>
            </a:r>
            <a:r>
              <a:rPr lang="en-US" dirty="0" err="1"/>
              <a:t>nessa</a:t>
            </a:r>
            <a:r>
              <a:rPr lang="en-US" dirty="0"/>
              <a:t> </a:t>
            </a:r>
            <a:r>
              <a:rPr lang="en-US" dirty="0" err="1"/>
              <a:t>altura</a:t>
            </a:r>
            <a:r>
              <a:rPr lang="en-US" dirty="0"/>
              <a:t> e </a:t>
            </a:r>
            <a:r>
              <a:rPr lang="en-US" dirty="0" err="1"/>
              <a:t>atualmente</a:t>
            </a:r>
            <a:r>
              <a:rPr lang="en-US" dirty="0"/>
              <a:t>: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Antes da Internet e da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Infraestrutura</a:t>
            </a:r>
            <a:r>
              <a:rPr lang="en-US" dirty="0"/>
              <a:t> </a:t>
            </a:r>
            <a:r>
              <a:rPr lang="en-US" dirty="0" err="1"/>
              <a:t>física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necessitavam</a:t>
            </a:r>
            <a:r>
              <a:rPr lang="en-US" dirty="0"/>
              <a:t> de infra-</a:t>
            </a:r>
            <a:r>
              <a:rPr lang="en-US" dirty="0" err="1"/>
              <a:t>estruturas</a:t>
            </a:r>
            <a:r>
              <a:rPr lang="en-US" dirty="0"/>
              <a:t> </a:t>
            </a:r>
            <a:r>
              <a:rPr lang="en-US" dirty="0" err="1"/>
              <a:t>físicas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lojas</a:t>
            </a:r>
            <a:r>
              <a:rPr lang="en-US" dirty="0"/>
              <a:t> de </a:t>
            </a:r>
            <a:r>
              <a:rPr lang="en-US" dirty="0" err="1"/>
              <a:t>retalho</a:t>
            </a:r>
            <a:r>
              <a:rPr lang="en-US" dirty="0"/>
              <a:t>, </a:t>
            </a:r>
            <a:r>
              <a:rPr lang="en-US" dirty="0" err="1"/>
              <a:t>escritórios</a:t>
            </a:r>
            <a:r>
              <a:rPr lang="en-US" dirty="0"/>
              <a:t>, </a:t>
            </a:r>
            <a:r>
              <a:rPr lang="en-US" dirty="0" err="1"/>
              <a:t>centros</a:t>
            </a:r>
            <a:r>
              <a:rPr lang="en-US" dirty="0"/>
              <a:t> de </a:t>
            </a:r>
            <a:r>
              <a:rPr lang="en-US" dirty="0" err="1"/>
              <a:t>atendimento</a:t>
            </a:r>
            <a:r>
              <a:rPr lang="en-US" dirty="0"/>
              <a:t> </a:t>
            </a:r>
            <a:r>
              <a:rPr lang="en-US" dirty="0" err="1"/>
              <a:t>telefónico</a:t>
            </a:r>
            <a:r>
              <a:rPr lang="en-US" dirty="0"/>
              <a:t> e </a:t>
            </a:r>
            <a:r>
              <a:rPr lang="en-US" dirty="0" err="1"/>
              <a:t>instalações</a:t>
            </a:r>
            <a:r>
              <a:rPr lang="en-US" dirty="0"/>
              <a:t> de </a:t>
            </a:r>
            <a:r>
              <a:rPr lang="en-US" dirty="0" err="1"/>
              <a:t>armazenamento</a:t>
            </a:r>
            <a:r>
              <a:rPr lang="en-US" dirty="0"/>
              <a:t> de dados, para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operações</a:t>
            </a:r>
            <a:r>
              <a:rPr lang="en-US" dirty="0"/>
              <a:t> </a:t>
            </a:r>
            <a:r>
              <a:rPr lang="en-US" dirty="0" err="1"/>
              <a:t>comerciais</a:t>
            </a:r>
            <a:r>
              <a:rPr lang="en-US" dirty="0"/>
              <a:t>, </a:t>
            </a:r>
            <a:r>
              <a:rPr lang="en-US" dirty="0" err="1"/>
              <a:t>armazenar</a:t>
            </a:r>
            <a:r>
              <a:rPr lang="en-US" dirty="0"/>
              <a:t> dados de </a:t>
            </a:r>
            <a:r>
              <a:rPr lang="en-US" dirty="0" err="1"/>
              <a:t>clientes</a:t>
            </a:r>
            <a:r>
              <a:rPr lang="en-US" dirty="0"/>
              <a:t> e </a:t>
            </a:r>
            <a:r>
              <a:rPr lang="en-US" dirty="0" err="1"/>
              <a:t>manter</a:t>
            </a:r>
            <a:r>
              <a:rPr lang="en-US" dirty="0"/>
              <a:t> </a:t>
            </a:r>
            <a:r>
              <a:rPr lang="en-US" dirty="0" err="1"/>
              <a:t>registos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Comunicação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papel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inquéritos</a:t>
            </a:r>
            <a:r>
              <a:rPr lang="en-US" dirty="0"/>
              <a:t>, </a:t>
            </a:r>
            <a:r>
              <a:rPr lang="en-US" dirty="0" err="1"/>
              <a:t>questionários</a:t>
            </a:r>
            <a:r>
              <a:rPr lang="en-US" dirty="0"/>
              <a:t> e </a:t>
            </a:r>
            <a:r>
              <a:rPr lang="en-US" dirty="0" err="1"/>
              <a:t>formulários</a:t>
            </a:r>
            <a:r>
              <a:rPr lang="en-US" dirty="0"/>
              <a:t> de feedback </a:t>
            </a:r>
            <a:r>
              <a:rPr lang="en-US" dirty="0" err="1"/>
              <a:t>eram</a:t>
            </a:r>
            <a:r>
              <a:rPr lang="en-US" dirty="0"/>
              <a:t> </a:t>
            </a:r>
            <a:r>
              <a:rPr lang="en-US" dirty="0" err="1"/>
              <a:t>impressos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papel</a:t>
            </a:r>
            <a:r>
              <a:rPr lang="en-US" dirty="0"/>
              <a:t> e </a:t>
            </a:r>
            <a:r>
              <a:rPr lang="en-US" dirty="0" err="1"/>
              <a:t>distribuídos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correio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presencialmente</a:t>
            </a:r>
            <a:r>
              <a:rPr lang="en-US" dirty="0"/>
              <a:t>. </a:t>
            </a:r>
            <a:r>
              <a:rPr lang="en-US" dirty="0" err="1"/>
              <a:t>Isto</a:t>
            </a:r>
            <a:r>
              <a:rPr lang="en-US" dirty="0"/>
              <a:t> </a:t>
            </a:r>
            <a:r>
              <a:rPr lang="en-US" dirty="0" err="1"/>
              <a:t>exigia</a:t>
            </a:r>
            <a:r>
              <a:rPr lang="en-US" dirty="0"/>
              <a:t> </a:t>
            </a:r>
            <a:r>
              <a:rPr lang="en-US" dirty="0" err="1"/>
              <a:t>recursos</a:t>
            </a:r>
            <a:r>
              <a:rPr lang="en-US" dirty="0"/>
              <a:t> de </a:t>
            </a:r>
            <a:r>
              <a:rPr lang="en-US" dirty="0" err="1"/>
              <a:t>impressão</a:t>
            </a:r>
            <a:r>
              <a:rPr lang="en-US" dirty="0"/>
              <a:t> e </a:t>
            </a:r>
            <a:r>
              <a:rPr lang="en-US" dirty="0" err="1"/>
              <a:t>envio</a:t>
            </a:r>
            <a:r>
              <a:rPr lang="en-US" dirty="0"/>
              <a:t>,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introdução</a:t>
            </a:r>
            <a:r>
              <a:rPr lang="en-US" dirty="0"/>
              <a:t> manual de dados para </a:t>
            </a:r>
            <a:r>
              <a:rPr lang="en-US" dirty="0" err="1"/>
              <a:t>processar</a:t>
            </a:r>
            <a:r>
              <a:rPr lang="en-US" dirty="0"/>
              <a:t> as </a:t>
            </a:r>
            <a:r>
              <a:rPr lang="en-US" dirty="0" err="1"/>
              <a:t>respostas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Armazenamento</a:t>
            </a:r>
            <a:r>
              <a:rPr lang="en-US" dirty="0"/>
              <a:t> e </a:t>
            </a:r>
            <a:r>
              <a:rPr lang="en-US" dirty="0" err="1"/>
              <a:t>gestão</a:t>
            </a:r>
            <a:r>
              <a:rPr lang="en-US" dirty="0"/>
              <a:t> manual de dados: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recolhidos</a:t>
            </a:r>
            <a:r>
              <a:rPr lang="en-US" dirty="0"/>
              <a:t> de </a:t>
            </a:r>
            <a:r>
              <a:rPr lang="en-US" dirty="0" err="1"/>
              <a:t>várias</a:t>
            </a:r>
            <a:r>
              <a:rPr lang="en-US" dirty="0"/>
              <a:t> </a:t>
            </a:r>
            <a:r>
              <a:rPr lang="en-US" dirty="0" err="1"/>
              <a:t>fontes</a:t>
            </a:r>
            <a:r>
              <a:rPr lang="en-US" dirty="0"/>
              <a:t>, tais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transacções</a:t>
            </a:r>
            <a:r>
              <a:rPr lang="en-US" dirty="0"/>
              <a:t> e </a:t>
            </a:r>
            <a:r>
              <a:rPr lang="en-US" dirty="0" err="1"/>
              <a:t>inquéritos</a:t>
            </a:r>
            <a:r>
              <a:rPr lang="en-US" dirty="0"/>
              <a:t>, </a:t>
            </a:r>
            <a:r>
              <a:rPr lang="en-US" dirty="0" err="1"/>
              <a:t>eram</a:t>
            </a:r>
            <a:r>
              <a:rPr lang="en-US" dirty="0"/>
              <a:t> </a:t>
            </a:r>
            <a:r>
              <a:rPr lang="en-US" dirty="0" err="1"/>
              <a:t>normalmente</a:t>
            </a:r>
            <a:r>
              <a:rPr lang="en-US" dirty="0"/>
              <a:t> </a:t>
            </a:r>
            <a:r>
              <a:rPr lang="en-US" dirty="0" err="1"/>
              <a:t>armazenados</a:t>
            </a:r>
            <a:r>
              <a:rPr lang="en-US" dirty="0"/>
              <a:t> </a:t>
            </a:r>
            <a:r>
              <a:rPr lang="en-US" dirty="0" err="1"/>
              <a:t>manualmente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livros</a:t>
            </a:r>
            <a:r>
              <a:rPr lang="en-US" dirty="0"/>
              <a:t> de </a:t>
            </a:r>
            <a:r>
              <a:rPr lang="en-US" dirty="0" err="1"/>
              <a:t>registo</a:t>
            </a:r>
            <a:r>
              <a:rPr lang="en-US" dirty="0"/>
              <a:t>, </a:t>
            </a:r>
            <a:r>
              <a:rPr lang="en-US" dirty="0" err="1"/>
              <a:t>diários</a:t>
            </a:r>
            <a:r>
              <a:rPr lang="en-US" dirty="0"/>
              <a:t> de </a:t>
            </a:r>
            <a:r>
              <a:rPr lang="en-US" dirty="0" err="1"/>
              <a:t>bordo</a:t>
            </a:r>
            <a:r>
              <a:rPr lang="en-US" dirty="0"/>
              <a:t> e </a:t>
            </a:r>
            <a:r>
              <a:rPr lang="en-US" dirty="0" err="1"/>
              <a:t>armários</a:t>
            </a:r>
            <a:r>
              <a:rPr lang="en-US" dirty="0"/>
              <a:t> de </a:t>
            </a:r>
            <a:r>
              <a:rPr lang="en-US" dirty="0" err="1"/>
              <a:t>arquivo</a:t>
            </a:r>
            <a:r>
              <a:rPr lang="en-US" dirty="0"/>
              <a:t>. A </a:t>
            </a:r>
            <a:r>
              <a:rPr lang="en-US" dirty="0" err="1"/>
              <a:t>gestão</a:t>
            </a:r>
            <a:r>
              <a:rPr lang="en-US" dirty="0"/>
              <a:t> e a </a:t>
            </a:r>
            <a:r>
              <a:rPr lang="en-US" dirty="0" err="1"/>
              <a:t>recuperação</a:t>
            </a:r>
            <a:r>
              <a:rPr lang="en-US" dirty="0"/>
              <a:t> </a:t>
            </a:r>
            <a:r>
              <a:rPr lang="en-US" dirty="0" err="1"/>
              <a:t>destes</a:t>
            </a:r>
            <a:r>
              <a:rPr lang="en-US" dirty="0"/>
              <a:t> dados </a:t>
            </a:r>
            <a:r>
              <a:rPr lang="en-US" dirty="0" err="1"/>
              <a:t>implicavam</a:t>
            </a:r>
            <a:r>
              <a:rPr lang="en-US" dirty="0"/>
              <a:t> </a:t>
            </a:r>
            <a:r>
              <a:rPr lang="en-US" dirty="0" err="1"/>
              <a:t>esforço</a:t>
            </a:r>
            <a:r>
              <a:rPr lang="en-US" dirty="0"/>
              <a:t> </a:t>
            </a:r>
            <a:r>
              <a:rPr lang="en-US" dirty="0" err="1"/>
              <a:t>físico</a:t>
            </a:r>
            <a:r>
              <a:rPr lang="en-US" dirty="0"/>
              <a:t> e </a:t>
            </a:r>
            <a:r>
              <a:rPr lang="en-US" dirty="0" err="1"/>
              <a:t>espaço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Empresas</a:t>
            </a:r>
            <a:r>
              <a:rPr lang="en-US" dirty="0"/>
              <a:t> de </a:t>
            </a:r>
            <a:r>
              <a:rPr lang="en-US" dirty="0" err="1"/>
              <a:t>pesquisa</a:t>
            </a:r>
            <a:r>
              <a:rPr lang="en-US" dirty="0"/>
              <a:t> de mercado: A </a:t>
            </a:r>
            <a:r>
              <a:rPr lang="en-US" dirty="0" err="1"/>
              <a:t>realização</a:t>
            </a:r>
            <a:r>
              <a:rPr lang="en-US" dirty="0"/>
              <a:t> de </a:t>
            </a:r>
            <a:r>
              <a:rPr lang="en-US" dirty="0" err="1"/>
              <a:t>estudos</a:t>
            </a:r>
            <a:r>
              <a:rPr lang="en-US" dirty="0"/>
              <a:t> de mercado </a:t>
            </a:r>
            <a:r>
              <a:rPr lang="en-US" dirty="0" err="1"/>
              <a:t>abrangentes</a:t>
            </a:r>
            <a:r>
              <a:rPr lang="en-US" dirty="0"/>
              <a:t> </a:t>
            </a:r>
            <a:r>
              <a:rPr lang="en-US" dirty="0" err="1"/>
              <a:t>exigia</a:t>
            </a:r>
            <a:r>
              <a:rPr lang="en-US" dirty="0"/>
              <a:t> </a:t>
            </a:r>
            <a:r>
              <a:rPr lang="en-US" dirty="0" err="1"/>
              <a:t>frequentemente</a:t>
            </a:r>
            <a:r>
              <a:rPr lang="en-US" dirty="0"/>
              <a:t> a </a:t>
            </a:r>
            <a:r>
              <a:rPr lang="en-US" dirty="0" err="1"/>
              <a:t>subcontratação</a:t>
            </a:r>
            <a:r>
              <a:rPr lang="en-US" dirty="0"/>
              <a:t> de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especializadas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estudos</a:t>
            </a:r>
            <a:r>
              <a:rPr lang="en-US" dirty="0"/>
              <a:t> de mercado, o que </a:t>
            </a:r>
            <a:r>
              <a:rPr lang="en-US" dirty="0" err="1"/>
              <a:t>implicava</a:t>
            </a:r>
            <a:r>
              <a:rPr lang="en-US" dirty="0"/>
              <a:t> custos e </a:t>
            </a:r>
            <a:r>
              <a:rPr lang="en-US" dirty="0" err="1"/>
              <a:t>coordenação</a:t>
            </a:r>
            <a:r>
              <a:rPr lang="en-US" dirty="0"/>
              <a:t> </a:t>
            </a:r>
            <a:r>
              <a:rPr lang="en-US" dirty="0" err="1"/>
              <a:t>adicionais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Análise</a:t>
            </a:r>
            <a:r>
              <a:rPr lang="en-US" dirty="0"/>
              <a:t> manual de dados: A </a:t>
            </a:r>
            <a:r>
              <a:rPr lang="en-US" dirty="0" err="1"/>
              <a:t>análise</a:t>
            </a:r>
            <a:r>
              <a:rPr lang="en-US" dirty="0"/>
              <a:t> dos dados dos </a:t>
            </a:r>
            <a:r>
              <a:rPr lang="en-US" dirty="0" err="1"/>
              <a:t>consumidores</a:t>
            </a:r>
            <a:r>
              <a:rPr lang="en-US" dirty="0"/>
              <a:t> </a:t>
            </a:r>
            <a:r>
              <a:rPr lang="en-US" dirty="0" err="1"/>
              <a:t>envolveu</a:t>
            </a:r>
            <a:r>
              <a:rPr lang="en-US" dirty="0"/>
              <a:t> </a:t>
            </a:r>
            <a:r>
              <a:rPr lang="en-US" dirty="0" err="1"/>
              <a:t>processamento</a:t>
            </a:r>
            <a:r>
              <a:rPr lang="en-US" dirty="0"/>
              <a:t> manual, </a:t>
            </a:r>
            <a:r>
              <a:rPr lang="en-US" dirty="0" err="1"/>
              <a:t>cálculos</a:t>
            </a:r>
            <a:r>
              <a:rPr lang="en-US" dirty="0"/>
              <a:t> e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estatística</a:t>
            </a:r>
            <a:r>
              <a:rPr lang="en-US" dirty="0"/>
              <a:t>. Para o </a:t>
            </a:r>
            <a:r>
              <a:rPr lang="en-US" dirty="0" err="1"/>
              <a:t>efeito</a:t>
            </a:r>
            <a:r>
              <a:rPr lang="en-US" dirty="0"/>
              <a:t>, era </a:t>
            </a:r>
            <a:r>
              <a:rPr lang="en-US" dirty="0" err="1"/>
              <a:t>necessário</a:t>
            </a:r>
            <a:r>
              <a:rPr lang="en-US" dirty="0"/>
              <a:t> </a:t>
            </a:r>
            <a:r>
              <a:rPr lang="en-US" dirty="0" err="1"/>
              <a:t>pessoal</a:t>
            </a:r>
            <a:r>
              <a:rPr lang="en-US" dirty="0"/>
              <a:t> com </a:t>
            </a:r>
            <a:r>
              <a:rPr lang="en-US" dirty="0" err="1"/>
              <a:t>formação</a:t>
            </a:r>
            <a:r>
              <a:rPr lang="en-US" dirty="0"/>
              <a:t>, tempo e </a:t>
            </a:r>
            <a:r>
              <a:rPr lang="en-US" dirty="0" err="1"/>
              <a:t>esforço</a:t>
            </a:r>
            <a:r>
              <a:rPr lang="en-US" dirty="0"/>
              <a:t> </a:t>
            </a:r>
            <a:r>
              <a:rPr lang="en-US" dirty="0" err="1"/>
              <a:t>significativos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Alcance</a:t>
            </a:r>
            <a:r>
              <a:rPr lang="en-US" dirty="0"/>
              <a:t> e </a:t>
            </a:r>
            <a:r>
              <a:rPr lang="en-US" dirty="0" err="1"/>
              <a:t>velocidade</a:t>
            </a:r>
            <a:r>
              <a:rPr lang="en-US" dirty="0"/>
              <a:t> </a:t>
            </a:r>
            <a:r>
              <a:rPr lang="en-US" dirty="0" err="1"/>
              <a:t>limitados</a:t>
            </a:r>
            <a:r>
              <a:rPr lang="en-US" dirty="0"/>
              <a:t>: A </a:t>
            </a:r>
            <a:r>
              <a:rPr lang="en-US" dirty="0" err="1"/>
              <a:t>recolha</a:t>
            </a:r>
            <a:r>
              <a:rPr lang="en-US" dirty="0"/>
              <a:t> de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consumidores</a:t>
            </a:r>
            <a:r>
              <a:rPr lang="en-US" dirty="0"/>
              <a:t> era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lenta</a:t>
            </a:r>
            <a:r>
              <a:rPr lang="en-US" dirty="0"/>
              <a:t> e de </a:t>
            </a:r>
            <a:r>
              <a:rPr lang="en-US" dirty="0" err="1"/>
              <a:t>âmbito</a:t>
            </a:r>
            <a:r>
              <a:rPr lang="en-US" dirty="0"/>
              <a:t> </a:t>
            </a:r>
            <a:r>
              <a:rPr lang="en-US" dirty="0" err="1"/>
              <a:t>limitado</a:t>
            </a:r>
            <a:r>
              <a:rPr lang="en-US" dirty="0"/>
              <a:t> </a:t>
            </a:r>
            <a:r>
              <a:rPr lang="en-US" dirty="0" err="1"/>
              <a:t>devido</a:t>
            </a:r>
            <a:r>
              <a:rPr lang="en-US" dirty="0"/>
              <a:t> à </a:t>
            </a:r>
            <a:r>
              <a:rPr lang="en-US" dirty="0" err="1"/>
              <a:t>natureza</a:t>
            </a:r>
            <a:r>
              <a:rPr lang="en-US" dirty="0"/>
              <a:t> </a:t>
            </a:r>
            <a:r>
              <a:rPr lang="en-US" dirty="0" err="1"/>
              <a:t>física</a:t>
            </a:r>
            <a:r>
              <a:rPr lang="en-US" dirty="0"/>
              <a:t> da </a:t>
            </a:r>
            <a:r>
              <a:rPr lang="en-US" dirty="0" err="1"/>
              <a:t>recolha</a:t>
            </a:r>
            <a:r>
              <a:rPr lang="en-US" dirty="0"/>
              <a:t> de dados e da </a:t>
            </a:r>
            <a:r>
              <a:rPr lang="en-US" dirty="0" err="1"/>
              <a:t>comunicação</a:t>
            </a:r>
            <a:r>
              <a:rPr lang="en-US" dirty="0"/>
              <a:t>. </a:t>
            </a:r>
            <a:r>
              <a:rPr lang="en-US" dirty="0" err="1"/>
              <a:t>Muitas</a:t>
            </a:r>
            <a:r>
              <a:rPr lang="en-US" dirty="0"/>
              <a:t> </a:t>
            </a:r>
            <a:r>
              <a:rPr lang="en-US" dirty="0" err="1"/>
              <a:t>vezes</a:t>
            </a:r>
            <a:r>
              <a:rPr lang="en-US" dirty="0"/>
              <a:t>, a </a:t>
            </a:r>
            <a:r>
              <a:rPr lang="en-US" dirty="0" err="1"/>
              <a:t>recolha</a:t>
            </a:r>
            <a:r>
              <a:rPr lang="en-US" dirty="0"/>
              <a:t> e o </a:t>
            </a:r>
            <a:r>
              <a:rPr lang="en-US" dirty="0" err="1"/>
              <a:t>processamento</a:t>
            </a:r>
            <a:r>
              <a:rPr lang="en-US" dirty="0"/>
              <a:t> de dados </a:t>
            </a:r>
            <a:r>
              <a:rPr lang="en-US" dirty="0" err="1"/>
              <a:t>demoravam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tempo, o que </a:t>
            </a:r>
            <a:r>
              <a:rPr lang="en-US" dirty="0" err="1"/>
              <a:t>resultava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conhecimentos</a:t>
            </a:r>
            <a:r>
              <a:rPr lang="en-US" dirty="0"/>
              <a:t> </a:t>
            </a:r>
            <a:r>
              <a:rPr lang="en-US" dirty="0" err="1"/>
              <a:t>atrasados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Agora, com a Internet e 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Infraestrutura</a:t>
            </a:r>
            <a:r>
              <a:rPr lang="en-US" dirty="0"/>
              <a:t> digital: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necessitam</a:t>
            </a:r>
            <a:r>
              <a:rPr lang="en-US" dirty="0"/>
              <a:t> de infra-</a:t>
            </a:r>
            <a:r>
              <a:rPr lang="en-US" dirty="0" err="1"/>
              <a:t>estruturas</a:t>
            </a:r>
            <a:r>
              <a:rPr lang="en-US" dirty="0"/>
              <a:t> </a:t>
            </a:r>
            <a:r>
              <a:rPr lang="en-US" dirty="0" err="1"/>
              <a:t>digitais</a:t>
            </a:r>
            <a:r>
              <a:rPr lang="en-US" dirty="0"/>
              <a:t>, tais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Web, </a:t>
            </a:r>
            <a:r>
              <a:rPr lang="en-US" dirty="0" err="1"/>
              <a:t>plataformas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e </a:t>
            </a:r>
            <a:r>
              <a:rPr lang="en-US" dirty="0" err="1"/>
              <a:t>armazenamento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nuvem</a:t>
            </a:r>
            <a:r>
              <a:rPr lang="en-US" dirty="0"/>
              <a:t>, para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negócios</a:t>
            </a:r>
            <a:r>
              <a:rPr lang="en-US" dirty="0"/>
              <a:t>, </a:t>
            </a:r>
            <a:r>
              <a:rPr lang="en-US" dirty="0" err="1"/>
              <a:t>recolher</a:t>
            </a:r>
            <a:r>
              <a:rPr lang="en-US" dirty="0"/>
              <a:t> e </a:t>
            </a:r>
            <a:r>
              <a:rPr lang="en-US" dirty="0" err="1"/>
              <a:t>armazenar</a:t>
            </a:r>
            <a:r>
              <a:rPr lang="en-US" dirty="0"/>
              <a:t> dados dos </a:t>
            </a:r>
            <a:r>
              <a:rPr lang="en-US" dirty="0" err="1"/>
              <a:t>consumidores</a:t>
            </a:r>
            <a:r>
              <a:rPr lang="en-US" dirty="0"/>
              <a:t> e </a:t>
            </a:r>
            <a:r>
              <a:rPr lang="en-US" dirty="0" err="1"/>
              <a:t>comunicar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Inquéritos</a:t>
            </a:r>
            <a:r>
              <a:rPr lang="en-US" dirty="0"/>
              <a:t> e </a:t>
            </a:r>
            <a:r>
              <a:rPr lang="en-US" dirty="0" err="1"/>
              <a:t>formulários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inquéritos</a:t>
            </a:r>
            <a:r>
              <a:rPr lang="en-US" dirty="0"/>
              <a:t> e </a:t>
            </a:r>
            <a:r>
              <a:rPr lang="en-US" dirty="0" err="1"/>
              <a:t>questionários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criados</a:t>
            </a:r>
            <a:r>
              <a:rPr lang="en-US" dirty="0"/>
              <a:t> e </a:t>
            </a:r>
            <a:r>
              <a:rPr lang="en-US" dirty="0" err="1"/>
              <a:t>distribuídos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, </a:t>
            </a:r>
            <a:r>
              <a:rPr lang="en-US" dirty="0" err="1"/>
              <a:t>reduzindo</a:t>
            </a:r>
            <a:r>
              <a:rPr lang="en-US" dirty="0"/>
              <a:t> a </a:t>
            </a:r>
            <a:r>
              <a:rPr lang="en-US" dirty="0" err="1"/>
              <a:t>necessidade</a:t>
            </a:r>
            <a:r>
              <a:rPr lang="en-US" dirty="0"/>
              <a:t> de </a:t>
            </a:r>
            <a:r>
              <a:rPr lang="en-US" dirty="0" err="1"/>
              <a:t>impressão</a:t>
            </a:r>
            <a:r>
              <a:rPr lang="en-US" dirty="0"/>
              <a:t> </a:t>
            </a:r>
            <a:r>
              <a:rPr lang="en-US" dirty="0" err="1"/>
              <a:t>física</a:t>
            </a:r>
            <a:r>
              <a:rPr lang="en-US" dirty="0"/>
              <a:t> e de </a:t>
            </a:r>
            <a:r>
              <a:rPr lang="en-US" dirty="0" err="1"/>
              <a:t>introdução</a:t>
            </a:r>
            <a:r>
              <a:rPr lang="en-US" dirty="0"/>
              <a:t> manual de dados. As </a:t>
            </a:r>
            <a:r>
              <a:rPr lang="en-US" dirty="0" err="1"/>
              <a:t>respostas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automaticamente</a:t>
            </a:r>
            <a:r>
              <a:rPr lang="en-US" dirty="0"/>
              <a:t> </a:t>
            </a:r>
            <a:r>
              <a:rPr lang="en-US" dirty="0" err="1"/>
              <a:t>recolhidas</a:t>
            </a:r>
            <a:r>
              <a:rPr lang="en-US" dirty="0"/>
              <a:t> e </a:t>
            </a:r>
            <a:r>
              <a:rPr lang="en-US" dirty="0" err="1"/>
              <a:t>armazenadas</a:t>
            </a:r>
            <a:r>
              <a:rPr lang="en-US" dirty="0"/>
              <a:t> </a:t>
            </a:r>
            <a:r>
              <a:rPr lang="en-US" dirty="0" err="1"/>
              <a:t>digitalmente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Armazenamento</a:t>
            </a:r>
            <a:r>
              <a:rPr lang="en-US" dirty="0"/>
              <a:t> e </a:t>
            </a:r>
            <a:r>
              <a:rPr lang="en-US" dirty="0" err="1"/>
              <a:t>gestão</a:t>
            </a:r>
            <a:r>
              <a:rPr lang="en-US" dirty="0"/>
              <a:t> de dados </a:t>
            </a:r>
            <a:r>
              <a:rPr lang="en-US" dirty="0" err="1"/>
              <a:t>digitais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dados dos </a:t>
            </a:r>
            <a:r>
              <a:rPr lang="en-US" dirty="0" err="1"/>
              <a:t>consumidores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armazenados</a:t>
            </a:r>
            <a:r>
              <a:rPr lang="en-US" dirty="0"/>
              <a:t> </a:t>
            </a:r>
            <a:r>
              <a:rPr lang="en-US" dirty="0" err="1"/>
              <a:t>digitalmente</a:t>
            </a:r>
            <a:r>
              <a:rPr lang="en-US" dirty="0"/>
              <a:t>, </a:t>
            </a:r>
            <a:r>
              <a:rPr lang="en-US" dirty="0" err="1"/>
              <a:t>eliminando</a:t>
            </a:r>
            <a:r>
              <a:rPr lang="en-US" dirty="0"/>
              <a:t> a </a:t>
            </a:r>
            <a:r>
              <a:rPr lang="en-US" dirty="0" err="1"/>
              <a:t>necessidade</a:t>
            </a:r>
            <a:r>
              <a:rPr lang="en-US" dirty="0"/>
              <a:t> de </a:t>
            </a:r>
            <a:r>
              <a:rPr lang="en-US" dirty="0" err="1"/>
              <a:t>espaço</a:t>
            </a:r>
            <a:r>
              <a:rPr lang="en-US" dirty="0"/>
              <a:t> </a:t>
            </a:r>
            <a:r>
              <a:rPr lang="en-US" dirty="0" err="1"/>
              <a:t>físico</a:t>
            </a:r>
            <a:r>
              <a:rPr lang="en-US" dirty="0"/>
              <a:t> de </a:t>
            </a:r>
            <a:r>
              <a:rPr lang="en-US" dirty="0" err="1"/>
              <a:t>armazenamento</a:t>
            </a:r>
            <a:r>
              <a:rPr lang="en-US" dirty="0"/>
              <a:t> e </a:t>
            </a:r>
            <a:r>
              <a:rPr lang="en-US" dirty="0" err="1"/>
              <a:t>permitindo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gestão</a:t>
            </a:r>
            <a:r>
              <a:rPr lang="en-US" dirty="0"/>
              <a:t>, </a:t>
            </a:r>
            <a:r>
              <a:rPr lang="en-US" dirty="0" err="1"/>
              <a:t>recuperação</a:t>
            </a:r>
            <a:r>
              <a:rPr lang="en-US" dirty="0"/>
              <a:t> e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fáceis</a:t>
            </a:r>
            <a:r>
              <a:rPr lang="en-US" dirty="0"/>
              <a:t> dos dados.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/>
              <a:t>Ferramentas de </a:t>
            </a:r>
            <a:r>
              <a:rPr lang="en-US" dirty="0" err="1"/>
              <a:t>análise</a:t>
            </a:r>
            <a:r>
              <a:rPr lang="en-US" dirty="0"/>
              <a:t> de dados: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disponíveis</a:t>
            </a:r>
            <a:r>
              <a:rPr lang="en-US" dirty="0"/>
              <a:t> ferramentas e software de </a:t>
            </a:r>
            <a:r>
              <a:rPr lang="en-US" dirty="0" err="1"/>
              <a:t>análise</a:t>
            </a:r>
            <a:r>
              <a:rPr lang="en-US" dirty="0"/>
              <a:t> de dados </a:t>
            </a:r>
            <a:r>
              <a:rPr lang="en-US" dirty="0" err="1"/>
              <a:t>avançados</a:t>
            </a:r>
            <a:r>
              <a:rPr lang="en-US" dirty="0"/>
              <a:t> para um </a:t>
            </a:r>
            <a:r>
              <a:rPr lang="en-US" dirty="0" err="1"/>
              <a:t>processamento</a:t>
            </a:r>
            <a:r>
              <a:rPr lang="en-US" dirty="0"/>
              <a:t>, </a:t>
            </a:r>
            <a:r>
              <a:rPr lang="en-US" dirty="0" err="1"/>
              <a:t>análise</a:t>
            </a:r>
            <a:r>
              <a:rPr lang="en-US" dirty="0"/>
              <a:t> e </a:t>
            </a:r>
            <a:r>
              <a:rPr lang="en-US" dirty="0" err="1"/>
              <a:t>visualização</a:t>
            </a:r>
            <a:r>
              <a:rPr lang="en-US" dirty="0"/>
              <a:t> </a:t>
            </a:r>
            <a:r>
              <a:rPr lang="en-US" dirty="0" err="1"/>
              <a:t>eficientes</a:t>
            </a:r>
            <a:r>
              <a:rPr lang="en-US" dirty="0"/>
              <a:t> dos dados dos </a:t>
            </a:r>
            <a:r>
              <a:rPr lang="en-US" dirty="0" err="1"/>
              <a:t>consumidores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ferramentas </a:t>
            </a:r>
            <a:r>
              <a:rPr lang="en-US" dirty="0" err="1"/>
              <a:t>fornecem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rápidas</a:t>
            </a:r>
            <a:r>
              <a:rPr lang="en-US" dirty="0"/>
              <a:t> e </a:t>
            </a:r>
            <a:r>
              <a:rPr lang="en-US" dirty="0" err="1"/>
              <a:t>precisas</a:t>
            </a:r>
            <a:r>
              <a:rPr lang="en-US" dirty="0"/>
              <a:t>, </a:t>
            </a:r>
            <a:r>
              <a:rPr lang="en-US" dirty="0" err="1"/>
              <a:t>permitindo</a:t>
            </a:r>
            <a:r>
              <a:rPr lang="en-US" dirty="0"/>
              <a:t> a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 com base </a:t>
            </a:r>
            <a:r>
              <a:rPr lang="en-US" dirty="0" err="1"/>
              <a:t>em</a:t>
            </a:r>
            <a:r>
              <a:rPr lang="en-US" dirty="0"/>
              <a:t> dados.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Estudos</a:t>
            </a:r>
            <a:r>
              <a:rPr lang="en-US" dirty="0"/>
              <a:t> de mercado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: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realizar</a:t>
            </a:r>
            <a:r>
              <a:rPr lang="en-US" dirty="0"/>
              <a:t> </a:t>
            </a:r>
            <a:r>
              <a:rPr lang="en-US" dirty="0" err="1"/>
              <a:t>estudos</a:t>
            </a:r>
            <a:r>
              <a:rPr lang="en-US" dirty="0"/>
              <a:t> de mercado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</a:t>
            </a:r>
            <a:r>
              <a:rPr lang="en-US" dirty="0" err="1"/>
              <a:t>utilizando</a:t>
            </a:r>
            <a:r>
              <a:rPr lang="en-US" dirty="0"/>
              <a:t> </a:t>
            </a:r>
            <a:r>
              <a:rPr lang="en-US" dirty="0" err="1"/>
              <a:t>plataformas</a:t>
            </a:r>
            <a:r>
              <a:rPr lang="en-US" dirty="0"/>
              <a:t> </a:t>
            </a:r>
            <a:r>
              <a:rPr lang="en-US" dirty="0" err="1"/>
              <a:t>digitais</a:t>
            </a:r>
            <a:r>
              <a:rPr lang="en-US" dirty="0"/>
              <a:t>, </a:t>
            </a:r>
            <a:r>
              <a:rPr lang="en-US" dirty="0" err="1"/>
              <a:t>atingindo</a:t>
            </a:r>
            <a:r>
              <a:rPr lang="en-US" dirty="0"/>
              <a:t> um </a:t>
            </a:r>
            <a:r>
              <a:rPr lang="en-US" dirty="0" err="1"/>
              <a:t>público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vasto</a:t>
            </a:r>
            <a:r>
              <a:rPr lang="en-US" dirty="0"/>
              <a:t> e </a:t>
            </a:r>
            <a:r>
              <a:rPr lang="en-US" dirty="0" err="1"/>
              <a:t>recolhendo</a:t>
            </a:r>
            <a:r>
              <a:rPr lang="en-US" dirty="0"/>
              <a:t> dados de forma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rápida</a:t>
            </a:r>
            <a:r>
              <a:rPr lang="en-US" dirty="0"/>
              <a:t> e </a:t>
            </a:r>
            <a:r>
              <a:rPr lang="en-US" dirty="0" err="1"/>
              <a:t>económica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Automação</a:t>
            </a:r>
            <a:r>
              <a:rPr lang="en-US" dirty="0"/>
              <a:t> e IA: As </a:t>
            </a:r>
            <a:r>
              <a:rPr lang="en-US" dirty="0" err="1"/>
              <a:t>tecnologias</a:t>
            </a:r>
            <a:r>
              <a:rPr lang="en-US" dirty="0"/>
              <a:t> de </a:t>
            </a:r>
            <a:r>
              <a:rPr lang="en-US" dirty="0" err="1"/>
              <a:t>automação</a:t>
            </a:r>
            <a:r>
              <a:rPr lang="en-US" dirty="0"/>
              <a:t> e </a:t>
            </a:r>
            <a:r>
              <a:rPr lang="en-US" dirty="0" err="1"/>
              <a:t>inteligência</a:t>
            </a:r>
            <a:r>
              <a:rPr lang="en-US" dirty="0"/>
              <a:t> artificial </a:t>
            </a:r>
            <a:r>
              <a:rPr lang="en-US" dirty="0" err="1"/>
              <a:t>permitem</a:t>
            </a:r>
            <a:r>
              <a:rPr lang="en-US" dirty="0"/>
              <a:t> a </a:t>
            </a:r>
            <a:r>
              <a:rPr lang="en-US" dirty="0" err="1"/>
              <a:t>recolha</a:t>
            </a:r>
            <a:r>
              <a:rPr lang="en-US" dirty="0"/>
              <a:t> </a:t>
            </a:r>
            <a:r>
              <a:rPr lang="en-US" dirty="0" err="1"/>
              <a:t>automatizada</a:t>
            </a:r>
            <a:r>
              <a:rPr lang="en-US" dirty="0"/>
              <a:t> de dados, a </a:t>
            </a:r>
            <a:r>
              <a:rPr lang="en-US" dirty="0" err="1"/>
              <a:t>análise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marketing </a:t>
            </a:r>
            <a:r>
              <a:rPr lang="en-US" dirty="0" err="1"/>
              <a:t>personalizados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algoritmos</a:t>
            </a:r>
            <a:r>
              <a:rPr lang="en-US" dirty="0"/>
              <a:t> de </a:t>
            </a:r>
            <a:r>
              <a:rPr lang="en-US" dirty="0" err="1"/>
              <a:t>aprendizagem</a:t>
            </a:r>
            <a:r>
              <a:rPr lang="en-US" dirty="0"/>
              <a:t> </a:t>
            </a:r>
            <a:r>
              <a:rPr lang="en-US" dirty="0" err="1"/>
              <a:t>automática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processar</a:t>
            </a:r>
            <a:r>
              <a:rPr lang="en-US" dirty="0"/>
              <a:t> </a:t>
            </a:r>
            <a:r>
              <a:rPr lang="en-US" dirty="0" err="1"/>
              <a:t>grandes</a:t>
            </a:r>
            <a:r>
              <a:rPr lang="en-US" dirty="0"/>
              <a:t> volumes de dados e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direcionadas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Alcance</a:t>
            </a:r>
            <a:r>
              <a:rPr lang="en-US" dirty="0"/>
              <a:t> global e </a:t>
            </a:r>
            <a:r>
              <a:rPr lang="en-US" dirty="0" err="1"/>
              <a:t>percepções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real: Com o </a:t>
            </a:r>
            <a:r>
              <a:rPr lang="en-US" dirty="0" err="1"/>
              <a:t>alcance</a:t>
            </a:r>
            <a:r>
              <a:rPr lang="en-US" dirty="0"/>
              <a:t> global da Internet,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recolher</a:t>
            </a:r>
            <a:r>
              <a:rPr lang="en-US" dirty="0"/>
              <a:t> dados de </a:t>
            </a:r>
            <a:r>
              <a:rPr lang="en-US" dirty="0" err="1"/>
              <a:t>consumidores</a:t>
            </a:r>
            <a:r>
              <a:rPr lang="en-US" dirty="0"/>
              <a:t> de </a:t>
            </a:r>
            <a:r>
              <a:rPr lang="en-US" dirty="0" err="1"/>
              <a:t>todo</a:t>
            </a:r>
            <a:r>
              <a:rPr lang="en-US" dirty="0"/>
              <a:t> o </a:t>
            </a:r>
            <a:r>
              <a:rPr lang="en-US" dirty="0" err="1"/>
              <a:t>mundo</a:t>
            </a:r>
            <a:r>
              <a:rPr lang="en-US" dirty="0"/>
              <a:t> e </a:t>
            </a:r>
            <a:r>
              <a:rPr lang="en-US" dirty="0" err="1"/>
              <a:t>receber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real, </a:t>
            </a:r>
            <a:r>
              <a:rPr lang="en-US" dirty="0" err="1"/>
              <a:t>permitindo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resposta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rápida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tendências</a:t>
            </a:r>
            <a:r>
              <a:rPr lang="en-US" dirty="0"/>
              <a:t> do mercado e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exigências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De um modo </a:t>
            </a:r>
            <a:r>
              <a:rPr lang="en-US" dirty="0" err="1"/>
              <a:t>geral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recursos</a:t>
            </a:r>
            <a:r>
              <a:rPr lang="en-US" dirty="0"/>
              <a:t> </a:t>
            </a:r>
            <a:r>
              <a:rPr lang="en-US" dirty="0" err="1"/>
              <a:t>necessários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era digital </a:t>
            </a:r>
            <a:r>
              <a:rPr lang="en-US" dirty="0" err="1"/>
              <a:t>estão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centrados</a:t>
            </a:r>
            <a:r>
              <a:rPr lang="en-US" dirty="0"/>
              <a:t> </a:t>
            </a:r>
            <a:r>
              <a:rPr lang="en-US" dirty="0" err="1"/>
              <a:t>nas</a:t>
            </a:r>
            <a:r>
              <a:rPr lang="en-US" dirty="0"/>
              <a:t> infra-</a:t>
            </a:r>
            <a:r>
              <a:rPr lang="en-US" dirty="0" err="1"/>
              <a:t>estruturas</a:t>
            </a:r>
            <a:r>
              <a:rPr lang="en-US" dirty="0"/>
              <a:t> </a:t>
            </a:r>
            <a:r>
              <a:rPr lang="en-US" dirty="0" err="1"/>
              <a:t>digitais</a:t>
            </a:r>
            <a:r>
              <a:rPr lang="en-US" dirty="0"/>
              <a:t>, </a:t>
            </a:r>
            <a:r>
              <a:rPr lang="en-US" dirty="0" err="1"/>
              <a:t>nas</a:t>
            </a:r>
            <a:r>
              <a:rPr lang="en-US" dirty="0"/>
              <a:t> ferramentas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e </a:t>
            </a:r>
            <a:r>
              <a:rPr lang="en-US" dirty="0" err="1"/>
              <a:t>nas</a:t>
            </a:r>
            <a:r>
              <a:rPr lang="en-US" dirty="0"/>
              <a:t> </a:t>
            </a:r>
            <a:r>
              <a:rPr lang="en-US" dirty="0" err="1"/>
              <a:t>tecnologias</a:t>
            </a:r>
            <a:r>
              <a:rPr lang="en-US" dirty="0"/>
              <a:t> </a:t>
            </a:r>
            <a:r>
              <a:rPr lang="en-US" dirty="0" err="1"/>
              <a:t>baseadas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dados, </a:t>
            </a:r>
            <a:r>
              <a:rPr lang="en-US" dirty="0" err="1"/>
              <a:t>permitindo</a:t>
            </a:r>
            <a:r>
              <a:rPr lang="en-US" dirty="0"/>
              <a:t> </a:t>
            </a:r>
            <a:r>
              <a:rPr lang="en-US" dirty="0" err="1"/>
              <a:t>processos</a:t>
            </a:r>
            <a:r>
              <a:rPr lang="en-US" dirty="0"/>
              <a:t> de </a:t>
            </a:r>
            <a:r>
              <a:rPr lang="en-US" dirty="0" err="1"/>
              <a:t>recolha</a:t>
            </a:r>
            <a:r>
              <a:rPr lang="en-US" dirty="0"/>
              <a:t> de dados, de </a:t>
            </a:r>
            <a:r>
              <a:rPr lang="en-US" dirty="0" err="1"/>
              <a:t>análise</a:t>
            </a:r>
            <a:r>
              <a:rPr lang="en-US" dirty="0"/>
              <a:t> e de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rápidos</a:t>
            </a:r>
            <a:r>
              <a:rPr lang="en-US" dirty="0"/>
              <a:t>,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eficientes</a:t>
            </a:r>
            <a:r>
              <a:rPr lang="en-US" dirty="0"/>
              <a:t> e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amplos</a:t>
            </a:r>
            <a:r>
              <a:rPr lang="en-US" dirty="0"/>
              <a:t>,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comparação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métodos</a:t>
            </a:r>
            <a:r>
              <a:rPr lang="en-US" dirty="0"/>
              <a:t> </a:t>
            </a:r>
            <a:r>
              <a:rPr lang="en-US" dirty="0" err="1"/>
              <a:t>físicos</a:t>
            </a:r>
            <a:r>
              <a:rPr lang="en-US" dirty="0"/>
              <a:t> e </a:t>
            </a:r>
            <a:r>
              <a:rPr lang="en-US" dirty="0" err="1"/>
              <a:t>manuais</a:t>
            </a:r>
            <a:r>
              <a:rPr lang="en-US" dirty="0"/>
              <a:t> do </a:t>
            </a:r>
            <a:r>
              <a:rPr lang="en-US" dirty="0" err="1"/>
              <a:t>passado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Ao </a:t>
            </a:r>
            <a:r>
              <a:rPr lang="en-US" dirty="0" err="1"/>
              <a:t>comparar</a:t>
            </a:r>
            <a:r>
              <a:rPr lang="en-US" dirty="0"/>
              <a:t> o tempo, a </a:t>
            </a:r>
            <a:r>
              <a:rPr lang="en-US" dirty="0" err="1"/>
              <a:t>qualidade</a:t>
            </a:r>
            <a:r>
              <a:rPr lang="en-US" dirty="0"/>
              <a:t> e a </a:t>
            </a:r>
            <a:r>
              <a:rPr lang="en-US" dirty="0" err="1"/>
              <a:t>quantidade</a:t>
            </a:r>
            <a:r>
              <a:rPr lang="en-US" dirty="0"/>
              <a:t> de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disponível</a:t>
            </a:r>
            <a:r>
              <a:rPr lang="en-US" dirty="0"/>
              <a:t> para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tomarem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, </a:t>
            </a:r>
            <a:r>
              <a:rPr lang="en-US" dirty="0" err="1"/>
              <a:t>existem</a:t>
            </a:r>
            <a:r>
              <a:rPr lang="en-US" dirty="0"/>
              <a:t> </a:t>
            </a:r>
            <a:r>
              <a:rPr lang="en-US" dirty="0" err="1"/>
              <a:t>diferenças</a:t>
            </a:r>
            <a:r>
              <a:rPr lang="en-US" dirty="0"/>
              <a:t> </a:t>
            </a:r>
            <a:r>
              <a:rPr lang="en-US" dirty="0" err="1"/>
              <a:t>significativas</a:t>
            </a:r>
            <a:r>
              <a:rPr lang="en-US" dirty="0"/>
              <a:t> entre a era </a:t>
            </a:r>
            <a:r>
              <a:rPr lang="en-US" dirty="0" err="1"/>
              <a:t>pré</a:t>
            </a:r>
            <a:r>
              <a:rPr lang="en-US" dirty="0"/>
              <a:t>-digital e a </a:t>
            </a:r>
            <a:r>
              <a:rPr lang="en-US" dirty="0" err="1"/>
              <a:t>atual</a:t>
            </a:r>
            <a:r>
              <a:rPr lang="en-US" dirty="0"/>
              <a:t> era digital: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Calendário</a:t>
            </a:r>
            <a:r>
              <a:rPr lang="en-US" dirty="0"/>
              <a:t>: Antes da Internet e da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O </a:t>
            </a:r>
            <a:r>
              <a:rPr lang="en-US" dirty="0" err="1"/>
              <a:t>ritmo</a:t>
            </a:r>
            <a:r>
              <a:rPr lang="en-US" dirty="0"/>
              <a:t> de </a:t>
            </a:r>
            <a:r>
              <a:rPr lang="en-US" dirty="0" err="1"/>
              <a:t>recolha</a:t>
            </a:r>
            <a:r>
              <a:rPr lang="en-US" dirty="0"/>
              <a:t> e </a:t>
            </a:r>
            <a:r>
              <a:rPr lang="en-US" dirty="0" err="1"/>
              <a:t>tratamento</a:t>
            </a:r>
            <a:r>
              <a:rPr lang="en-US" dirty="0"/>
              <a:t> da </a:t>
            </a:r>
            <a:r>
              <a:rPr lang="en-US" dirty="0" err="1"/>
              <a:t>informação</a:t>
            </a:r>
            <a:r>
              <a:rPr lang="en-US" dirty="0"/>
              <a:t> era </a:t>
            </a:r>
            <a:r>
              <a:rPr lang="en-US" dirty="0" err="1"/>
              <a:t>relativamente</a:t>
            </a:r>
            <a:r>
              <a:rPr lang="en-US" dirty="0"/>
              <a:t> lento.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baseavam</a:t>
            </a:r>
            <a:r>
              <a:rPr lang="en-US" dirty="0"/>
              <a:t>-se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métodos</a:t>
            </a:r>
            <a:r>
              <a:rPr lang="en-US" dirty="0"/>
              <a:t> </a:t>
            </a:r>
            <a:r>
              <a:rPr lang="en-US" dirty="0" err="1"/>
              <a:t>físicos</a:t>
            </a:r>
            <a:r>
              <a:rPr lang="en-US" dirty="0"/>
              <a:t> de </a:t>
            </a:r>
            <a:r>
              <a:rPr lang="en-US" dirty="0" err="1"/>
              <a:t>recolha</a:t>
            </a:r>
            <a:r>
              <a:rPr lang="en-US" dirty="0"/>
              <a:t> de dados, tais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inquéritos</a:t>
            </a:r>
            <a:r>
              <a:rPr lang="en-US" dirty="0"/>
              <a:t>, </a:t>
            </a:r>
            <a:r>
              <a:rPr lang="en-US" dirty="0" err="1"/>
              <a:t>manutenção</a:t>
            </a:r>
            <a:r>
              <a:rPr lang="en-US" dirty="0"/>
              <a:t> de </a:t>
            </a:r>
            <a:r>
              <a:rPr lang="en-US" dirty="0" err="1"/>
              <a:t>registos</a:t>
            </a:r>
            <a:r>
              <a:rPr lang="en-US" dirty="0"/>
              <a:t> </a:t>
            </a:r>
            <a:r>
              <a:rPr lang="en-US" dirty="0" err="1"/>
              <a:t>manuais</a:t>
            </a:r>
            <a:r>
              <a:rPr lang="en-US" dirty="0"/>
              <a:t> e </a:t>
            </a:r>
            <a:r>
              <a:rPr lang="en-US" dirty="0" err="1"/>
              <a:t>estudos</a:t>
            </a:r>
            <a:r>
              <a:rPr lang="en-US" dirty="0"/>
              <a:t> de mercado </a:t>
            </a:r>
            <a:r>
              <a:rPr lang="en-US" dirty="0" err="1"/>
              <a:t>realizados</a:t>
            </a:r>
            <a:r>
              <a:rPr lang="en-US" dirty="0"/>
              <a:t> </a:t>
            </a:r>
            <a:r>
              <a:rPr lang="en-US" dirty="0" err="1"/>
              <a:t>durante</a:t>
            </a:r>
            <a:r>
              <a:rPr lang="en-US" dirty="0"/>
              <a:t> </a:t>
            </a:r>
            <a:r>
              <a:rPr lang="en-US" dirty="0" err="1"/>
              <a:t>longos</a:t>
            </a:r>
            <a:r>
              <a:rPr lang="en-US" dirty="0"/>
              <a:t> </a:t>
            </a:r>
            <a:r>
              <a:rPr lang="en-US" dirty="0" err="1"/>
              <a:t>períodos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O tempo </a:t>
            </a:r>
            <a:r>
              <a:rPr lang="en-US" dirty="0" err="1"/>
              <a:t>necessário</a:t>
            </a:r>
            <a:r>
              <a:rPr lang="en-US" dirty="0"/>
              <a:t> para </a:t>
            </a:r>
            <a:r>
              <a:rPr lang="en-US" dirty="0" err="1"/>
              <a:t>distribuir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inquéritos</a:t>
            </a:r>
            <a:r>
              <a:rPr lang="en-US" dirty="0"/>
              <a:t>, </a:t>
            </a:r>
            <a:r>
              <a:rPr lang="en-US" dirty="0" err="1"/>
              <a:t>receber</a:t>
            </a:r>
            <a:r>
              <a:rPr lang="en-US" dirty="0"/>
              <a:t> as </a:t>
            </a:r>
            <a:r>
              <a:rPr lang="en-US" dirty="0" err="1"/>
              <a:t>respostas</a:t>
            </a:r>
            <a:r>
              <a:rPr lang="en-US" dirty="0"/>
              <a:t>, </a:t>
            </a:r>
            <a:r>
              <a:rPr lang="en-US" dirty="0" err="1"/>
              <a:t>processar</a:t>
            </a:r>
            <a:r>
              <a:rPr lang="en-US" dirty="0"/>
              <a:t> </a:t>
            </a:r>
            <a:r>
              <a:rPr lang="en-US" dirty="0" err="1"/>
              <a:t>manualmente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dados e </a:t>
            </a:r>
            <a:r>
              <a:rPr lang="en-US" dirty="0" err="1"/>
              <a:t>efetuar</a:t>
            </a:r>
            <a:r>
              <a:rPr lang="en-US" dirty="0"/>
              <a:t> a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resultou</a:t>
            </a:r>
            <a:r>
              <a:rPr lang="en-US" dirty="0"/>
              <a:t> </a:t>
            </a:r>
            <a:r>
              <a:rPr lang="en-US" dirty="0" err="1"/>
              <a:t>muitas</a:t>
            </a:r>
            <a:r>
              <a:rPr lang="en-US" dirty="0"/>
              <a:t> </a:t>
            </a:r>
            <a:r>
              <a:rPr lang="en-US" dirty="0" err="1"/>
              <a:t>vezes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atrasos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obtenção</a:t>
            </a:r>
            <a:r>
              <a:rPr lang="en-US" dirty="0"/>
              <a:t> de </a:t>
            </a:r>
            <a:r>
              <a:rPr lang="en-US" dirty="0" err="1"/>
              <a:t>informações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baseava</a:t>
            </a:r>
            <a:r>
              <a:rPr lang="en-US" dirty="0"/>
              <a:t>-se </a:t>
            </a:r>
            <a:r>
              <a:rPr lang="en-US" dirty="0" err="1"/>
              <a:t>em</a:t>
            </a:r>
            <a:r>
              <a:rPr lang="en-US" dirty="0"/>
              <a:t> dados </a:t>
            </a:r>
            <a:r>
              <a:rPr lang="en-US" dirty="0" err="1"/>
              <a:t>históricos</a:t>
            </a:r>
            <a:r>
              <a:rPr lang="en-US" dirty="0"/>
              <a:t> e era </a:t>
            </a:r>
            <a:r>
              <a:rPr lang="en-US" dirty="0" err="1"/>
              <a:t>difícil</a:t>
            </a:r>
            <a:r>
              <a:rPr lang="en-US" dirty="0"/>
              <a:t> </a:t>
            </a:r>
            <a:r>
              <a:rPr lang="en-US" dirty="0" err="1"/>
              <a:t>obter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Agora, com a Internet e 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pode</a:t>
            </a:r>
            <a:r>
              <a:rPr lang="en-US" dirty="0"/>
              <a:t> ser </a:t>
            </a:r>
            <a:r>
              <a:rPr lang="en-US" dirty="0" err="1"/>
              <a:t>recolhida</a:t>
            </a:r>
            <a:r>
              <a:rPr lang="en-US" dirty="0"/>
              <a:t>, </a:t>
            </a:r>
            <a:r>
              <a:rPr lang="en-US" dirty="0" err="1"/>
              <a:t>partilhada</a:t>
            </a:r>
            <a:r>
              <a:rPr lang="en-US" dirty="0"/>
              <a:t> e </a:t>
            </a:r>
            <a:r>
              <a:rPr lang="en-US" dirty="0" err="1"/>
              <a:t>acedida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real. 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recolher</a:t>
            </a:r>
            <a:r>
              <a:rPr lang="en-US" dirty="0"/>
              <a:t> dados </a:t>
            </a:r>
            <a:r>
              <a:rPr lang="en-US" dirty="0" err="1"/>
              <a:t>rapidamente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inquéritos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, </a:t>
            </a:r>
            <a:r>
              <a:rPr lang="en-US" dirty="0" err="1"/>
              <a:t>monitorização</a:t>
            </a:r>
            <a:r>
              <a:rPr lang="en-US" dirty="0"/>
              <a:t> das redes </a:t>
            </a:r>
            <a:r>
              <a:rPr lang="en-US" dirty="0" err="1"/>
              <a:t>sociais</a:t>
            </a:r>
            <a:r>
              <a:rPr lang="en-US" dirty="0"/>
              <a:t> e </a:t>
            </a:r>
            <a:r>
              <a:rPr lang="en-US" dirty="0" err="1"/>
              <a:t>análises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As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 </a:t>
            </a:r>
            <a:r>
              <a:rPr lang="en-US" dirty="0" err="1"/>
              <a:t>permitem</a:t>
            </a:r>
            <a:r>
              <a:rPr lang="en-US" dirty="0"/>
              <a:t> que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tomem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rápidas</a:t>
            </a:r>
            <a:r>
              <a:rPr lang="en-US" dirty="0"/>
              <a:t>, </a:t>
            </a:r>
            <a:r>
              <a:rPr lang="en-US" dirty="0" err="1"/>
              <a:t>respondam</a:t>
            </a:r>
            <a:r>
              <a:rPr lang="en-US" dirty="0"/>
              <a:t> </a:t>
            </a:r>
            <a:r>
              <a:rPr lang="en-US" dirty="0" err="1"/>
              <a:t>prontamente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tendências</a:t>
            </a:r>
            <a:r>
              <a:rPr lang="en-US" dirty="0"/>
              <a:t> do mercado e </a:t>
            </a:r>
            <a:r>
              <a:rPr lang="en-US" dirty="0" err="1"/>
              <a:t>adaptem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estratégias</a:t>
            </a:r>
            <a:r>
              <a:rPr lang="en-US" dirty="0"/>
              <a:t> de forma </a:t>
            </a:r>
            <a:r>
              <a:rPr lang="en-US" dirty="0" err="1"/>
              <a:t>dinâmica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Qualidade</a:t>
            </a:r>
            <a:r>
              <a:rPr lang="en-US" dirty="0"/>
              <a:t>: Antes da Internet e da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 </a:t>
            </a:r>
            <a:r>
              <a:rPr lang="en-US" dirty="0" err="1"/>
              <a:t>qualidade</a:t>
            </a:r>
            <a:r>
              <a:rPr lang="en-US" dirty="0"/>
              <a:t> dos dados </a:t>
            </a:r>
            <a:r>
              <a:rPr lang="en-US" dirty="0" err="1"/>
              <a:t>dependia</a:t>
            </a:r>
            <a:r>
              <a:rPr lang="en-US" dirty="0"/>
              <a:t> da </a:t>
            </a:r>
            <a:r>
              <a:rPr lang="en-US" dirty="0" err="1"/>
              <a:t>introdução</a:t>
            </a:r>
            <a:r>
              <a:rPr lang="en-US" dirty="0"/>
              <a:t> manual de dados, o que </a:t>
            </a:r>
            <a:r>
              <a:rPr lang="en-US" dirty="0" err="1"/>
              <a:t>implicava</a:t>
            </a:r>
            <a:r>
              <a:rPr lang="en-US" dirty="0"/>
              <a:t> o </a:t>
            </a:r>
            <a:r>
              <a:rPr lang="en-US" dirty="0" err="1"/>
              <a:t>risco</a:t>
            </a:r>
            <a:r>
              <a:rPr lang="en-US" dirty="0"/>
              <a:t> de </a:t>
            </a:r>
            <a:r>
              <a:rPr lang="en-US" dirty="0" err="1"/>
              <a:t>erro</a:t>
            </a:r>
            <a:r>
              <a:rPr lang="en-US" dirty="0"/>
              <a:t> </a:t>
            </a:r>
            <a:r>
              <a:rPr lang="en-US" dirty="0" err="1"/>
              <a:t>humano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métodos</a:t>
            </a:r>
            <a:r>
              <a:rPr lang="en-US" dirty="0"/>
              <a:t> de </a:t>
            </a:r>
            <a:r>
              <a:rPr lang="en-US" dirty="0" err="1"/>
              <a:t>recolha</a:t>
            </a:r>
            <a:r>
              <a:rPr lang="en-US" dirty="0"/>
              <a:t> de dados,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inquéritos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questionários</a:t>
            </a:r>
            <a:r>
              <a:rPr lang="en-US" dirty="0"/>
              <a:t>, </a:t>
            </a:r>
            <a:r>
              <a:rPr lang="en-US" dirty="0" err="1"/>
              <a:t>foram</a:t>
            </a:r>
            <a:r>
              <a:rPr lang="en-US" dirty="0"/>
              <a:t> </a:t>
            </a:r>
            <a:r>
              <a:rPr lang="en-US" dirty="0" err="1"/>
              <a:t>limitados</a:t>
            </a:r>
            <a:r>
              <a:rPr lang="en-US" dirty="0"/>
              <a:t> pela </a:t>
            </a:r>
            <a:r>
              <a:rPr lang="en-US" dirty="0" err="1"/>
              <a:t>exatidão</a:t>
            </a:r>
            <a:r>
              <a:rPr lang="en-US" dirty="0"/>
              <a:t> dos </a:t>
            </a:r>
            <a:r>
              <a:rPr lang="en-US" dirty="0" err="1"/>
              <a:t>inquiridos</a:t>
            </a:r>
            <a:r>
              <a:rPr lang="en-US" dirty="0"/>
              <a:t>,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enviesamentos</a:t>
            </a:r>
            <a:r>
              <a:rPr lang="en-US" dirty="0"/>
              <a:t> de </a:t>
            </a:r>
            <a:r>
              <a:rPr lang="en-US" dirty="0" err="1"/>
              <a:t>memória</a:t>
            </a:r>
            <a:r>
              <a:rPr lang="en-US" dirty="0"/>
              <a:t> e </a:t>
            </a:r>
            <a:r>
              <a:rPr lang="en-US" dirty="0" err="1"/>
              <a:t>pelos</a:t>
            </a:r>
            <a:r>
              <a:rPr lang="en-US" dirty="0"/>
              <a:t> </a:t>
            </a:r>
            <a:r>
              <a:rPr lang="en-US" dirty="0" err="1"/>
              <a:t>erros</a:t>
            </a:r>
            <a:r>
              <a:rPr lang="en-US" dirty="0"/>
              <a:t> de </a:t>
            </a:r>
            <a:r>
              <a:rPr lang="en-US" dirty="0" err="1"/>
              <a:t>interpretação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estudos</a:t>
            </a:r>
            <a:r>
              <a:rPr lang="en-US" dirty="0"/>
              <a:t> de mercado </a:t>
            </a:r>
            <a:r>
              <a:rPr lang="en-US" dirty="0" err="1"/>
              <a:t>forneceram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valiosas</a:t>
            </a:r>
            <a:r>
              <a:rPr lang="en-US" dirty="0"/>
              <a:t>, mas a </a:t>
            </a:r>
            <a:r>
              <a:rPr lang="en-US" dirty="0" err="1"/>
              <a:t>qualidade</a:t>
            </a:r>
            <a:r>
              <a:rPr lang="en-US" dirty="0"/>
              <a:t> dos dados </a:t>
            </a:r>
            <a:r>
              <a:rPr lang="en-US" dirty="0" err="1"/>
              <a:t>dependia</a:t>
            </a:r>
            <a:r>
              <a:rPr lang="en-US" dirty="0"/>
              <a:t> da </a:t>
            </a:r>
            <a:r>
              <a:rPr lang="en-US" dirty="0" err="1"/>
              <a:t>metodologia</a:t>
            </a:r>
            <a:r>
              <a:rPr lang="en-US" dirty="0"/>
              <a:t>, da </a:t>
            </a:r>
            <a:r>
              <a:rPr lang="en-US" dirty="0" err="1"/>
              <a:t>dimensão</a:t>
            </a:r>
            <a:r>
              <a:rPr lang="en-US" dirty="0"/>
              <a:t> da </a:t>
            </a:r>
            <a:r>
              <a:rPr lang="en-US" dirty="0" err="1"/>
              <a:t>amostra</a:t>
            </a:r>
            <a:r>
              <a:rPr lang="en-US" dirty="0"/>
              <a:t> e da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investigador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Agora, com a Internet e 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As </a:t>
            </a:r>
            <a:r>
              <a:rPr lang="en-US" dirty="0" err="1"/>
              <a:t>tecnologias</a:t>
            </a:r>
            <a:r>
              <a:rPr lang="en-US" dirty="0"/>
              <a:t> </a:t>
            </a:r>
            <a:r>
              <a:rPr lang="en-US" dirty="0" err="1"/>
              <a:t>avançadas</a:t>
            </a:r>
            <a:r>
              <a:rPr lang="en-US" dirty="0"/>
              <a:t> de </a:t>
            </a:r>
            <a:r>
              <a:rPr lang="en-US" dirty="0" err="1"/>
              <a:t>recolha</a:t>
            </a:r>
            <a:r>
              <a:rPr lang="en-US" dirty="0"/>
              <a:t> de dados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sistemas</a:t>
            </a:r>
            <a:r>
              <a:rPr lang="en-US" dirty="0"/>
              <a:t> </a:t>
            </a:r>
            <a:r>
              <a:rPr lang="en-US" dirty="0" err="1"/>
              <a:t>automatizados</a:t>
            </a:r>
            <a:r>
              <a:rPr lang="en-US" dirty="0"/>
              <a:t> </a:t>
            </a:r>
            <a:r>
              <a:rPr lang="en-US" dirty="0" err="1"/>
              <a:t>reduzem</a:t>
            </a:r>
            <a:r>
              <a:rPr lang="en-US" dirty="0"/>
              <a:t> as </a:t>
            </a:r>
            <a:r>
              <a:rPr lang="en-US" dirty="0" err="1"/>
              <a:t>possibilidades</a:t>
            </a:r>
            <a:r>
              <a:rPr lang="en-US" dirty="0"/>
              <a:t> de </a:t>
            </a:r>
            <a:r>
              <a:rPr lang="en-US" dirty="0" err="1"/>
              <a:t>erro</a:t>
            </a:r>
            <a:r>
              <a:rPr lang="en-US" dirty="0"/>
              <a:t> </a:t>
            </a:r>
            <a:r>
              <a:rPr lang="en-US" dirty="0" err="1"/>
              <a:t>humano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introdução</a:t>
            </a:r>
            <a:r>
              <a:rPr lang="en-US" dirty="0"/>
              <a:t> de dados.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As ferramentas de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tempo real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algoritmos</a:t>
            </a:r>
            <a:r>
              <a:rPr lang="en-US" dirty="0"/>
              <a:t> de </a:t>
            </a:r>
            <a:r>
              <a:rPr lang="en-US" dirty="0" err="1"/>
              <a:t>aprendizagem</a:t>
            </a:r>
            <a:r>
              <a:rPr lang="en-US" dirty="0"/>
              <a:t> </a:t>
            </a:r>
            <a:r>
              <a:rPr lang="en-US" dirty="0" err="1"/>
              <a:t>automática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processar</a:t>
            </a:r>
            <a:r>
              <a:rPr lang="en-US" dirty="0"/>
              <a:t> </a:t>
            </a:r>
            <a:r>
              <a:rPr lang="en-US" dirty="0" err="1"/>
              <a:t>grandes</a:t>
            </a:r>
            <a:r>
              <a:rPr lang="en-US" dirty="0"/>
              <a:t> volumes de dados, </a:t>
            </a:r>
            <a:r>
              <a:rPr lang="en-US" dirty="0" err="1"/>
              <a:t>descobrir</a:t>
            </a:r>
            <a:r>
              <a:rPr lang="en-US" dirty="0"/>
              <a:t> </a:t>
            </a:r>
            <a:r>
              <a:rPr lang="en-US" dirty="0" err="1"/>
              <a:t>padrões</a:t>
            </a:r>
            <a:r>
              <a:rPr lang="en-US" dirty="0"/>
              <a:t> e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precisas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As </a:t>
            </a:r>
            <a:r>
              <a:rPr lang="en-US" dirty="0" err="1"/>
              <a:t>empresas</a:t>
            </a:r>
            <a:r>
              <a:rPr lang="en-US" dirty="0"/>
              <a:t> </a:t>
            </a:r>
            <a:r>
              <a:rPr lang="en-US" dirty="0" err="1"/>
              <a:t>têm</a:t>
            </a:r>
            <a:r>
              <a:rPr lang="en-US" dirty="0"/>
              <a:t> </a:t>
            </a:r>
            <a:r>
              <a:rPr lang="en-US" dirty="0" err="1"/>
              <a:t>acesso</a:t>
            </a:r>
            <a:r>
              <a:rPr lang="en-US" dirty="0"/>
              <a:t> 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grande</a:t>
            </a:r>
            <a:r>
              <a:rPr lang="en-US" dirty="0"/>
              <a:t> </a:t>
            </a:r>
            <a:r>
              <a:rPr lang="en-US" dirty="0" err="1"/>
              <a:t>variedade</a:t>
            </a:r>
            <a:r>
              <a:rPr lang="en-US" dirty="0"/>
              <a:t> de </a:t>
            </a:r>
            <a:r>
              <a:rPr lang="en-US" dirty="0" err="1"/>
              <a:t>fontes</a:t>
            </a:r>
            <a:r>
              <a:rPr lang="en-US" dirty="0"/>
              <a:t> de dados, </a:t>
            </a:r>
            <a:r>
              <a:rPr lang="en-US" dirty="0" err="1"/>
              <a:t>incluindo</a:t>
            </a:r>
            <a:r>
              <a:rPr lang="en-US" dirty="0"/>
              <a:t> </a:t>
            </a:r>
            <a:r>
              <a:rPr lang="en-US" dirty="0" err="1"/>
              <a:t>interacções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com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clientes</a:t>
            </a:r>
            <a:r>
              <a:rPr lang="en-US" dirty="0"/>
              <a:t>, conversas </a:t>
            </a:r>
            <a:r>
              <a:rPr lang="en-US" dirty="0" err="1"/>
              <a:t>nas</a:t>
            </a:r>
            <a:r>
              <a:rPr lang="en-US" dirty="0"/>
              <a:t> redes </a:t>
            </a:r>
            <a:r>
              <a:rPr lang="en-US" dirty="0" err="1"/>
              <a:t>sociais</a:t>
            </a:r>
            <a:r>
              <a:rPr lang="en-US" dirty="0"/>
              <a:t> e </a:t>
            </a:r>
            <a:r>
              <a:rPr lang="en-US" dirty="0" err="1"/>
              <a:t>pegadas</a:t>
            </a:r>
            <a:r>
              <a:rPr lang="en-US" dirty="0"/>
              <a:t> </a:t>
            </a:r>
            <a:r>
              <a:rPr lang="en-US" dirty="0" err="1"/>
              <a:t>digitais</a:t>
            </a:r>
            <a:r>
              <a:rPr lang="en-US" dirty="0"/>
              <a:t>, o que </a:t>
            </a:r>
            <a:r>
              <a:rPr lang="en-US" dirty="0" err="1"/>
              <a:t>contribui</a:t>
            </a:r>
            <a:r>
              <a:rPr lang="en-US" dirty="0"/>
              <a:t> para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rica</a:t>
            </a:r>
            <a:r>
              <a:rPr lang="en-US" dirty="0"/>
              <a:t> e </a:t>
            </a:r>
            <a:r>
              <a:rPr lang="en-US" dirty="0" err="1"/>
              <a:t>abrangente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Quantidade</a:t>
            </a:r>
            <a:r>
              <a:rPr lang="en-US" dirty="0"/>
              <a:t>: Antes da Internet e da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 </a:t>
            </a:r>
            <a:r>
              <a:rPr lang="en-US" dirty="0" err="1"/>
              <a:t>quantidade</a:t>
            </a:r>
            <a:r>
              <a:rPr lang="en-US" dirty="0"/>
              <a:t> de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disponível</a:t>
            </a:r>
            <a:r>
              <a:rPr lang="en-US" dirty="0"/>
              <a:t> </a:t>
            </a:r>
            <a:r>
              <a:rPr lang="en-US" dirty="0" err="1"/>
              <a:t>foi</a:t>
            </a:r>
            <a:r>
              <a:rPr lang="en-US" dirty="0"/>
              <a:t> </a:t>
            </a:r>
            <a:r>
              <a:rPr lang="en-US" dirty="0" err="1"/>
              <a:t>limitada</a:t>
            </a:r>
            <a:r>
              <a:rPr lang="en-US" dirty="0"/>
              <a:t> </a:t>
            </a:r>
            <a:r>
              <a:rPr lang="en-US" dirty="0" err="1"/>
              <a:t>devido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condicionalismos</a:t>
            </a:r>
            <a:r>
              <a:rPr lang="en-US" dirty="0"/>
              <a:t> dos </a:t>
            </a:r>
            <a:r>
              <a:rPr lang="en-US" dirty="0" err="1"/>
              <a:t>métodos</a:t>
            </a:r>
            <a:r>
              <a:rPr lang="en-US" dirty="0"/>
              <a:t> </a:t>
            </a:r>
            <a:r>
              <a:rPr lang="en-US" dirty="0" err="1"/>
              <a:t>físicos</a:t>
            </a:r>
            <a:r>
              <a:rPr lang="en-US" dirty="0"/>
              <a:t> de </a:t>
            </a:r>
            <a:r>
              <a:rPr lang="en-US" dirty="0" err="1"/>
              <a:t>recolha</a:t>
            </a:r>
            <a:r>
              <a:rPr lang="en-US" dirty="0"/>
              <a:t> de dados.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estudos</a:t>
            </a:r>
            <a:r>
              <a:rPr lang="en-US" dirty="0"/>
              <a:t> de </a:t>
            </a:r>
            <a:r>
              <a:rPr lang="en-US" dirty="0" err="1"/>
              <a:t>investigação</a:t>
            </a:r>
            <a:r>
              <a:rPr lang="en-US" dirty="0"/>
              <a:t> de mercado </a:t>
            </a:r>
            <a:r>
              <a:rPr lang="en-US" dirty="0" err="1"/>
              <a:t>tinham</a:t>
            </a:r>
            <a:r>
              <a:rPr lang="en-US" dirty="0"/>
              <a:t> </a:t>
            </a:r>
            <a:r>
              <a:rPr lang="en-US" dirty="0" err="1"/>
              <a:t>dimensões</a:t>
            </a:r>
            <a:r>
              <a:rPr lang="en-US" dirty="0"/>
              <a:t> de </a:t>
            </a:r>
            <a:r>
              <a:rPr lang="en-US" dirty="0" err="1"/>
              <a:t>amostra</a:t>
            </a:r>
            <a:r>
              <a:rPr lang="en-US" dirty="0"/>
              <a:t> </a:t>
            </a:r>
            <a:r>
              <a:rPr lang="en-US" dirty="0" err="1"/>
              <a:t>baseadas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considerações</a:t>
            </a:r>
            <a:r>
              <a:rPr lang="en-US" dirty="0"/>
              <a:t> </a:t>
            </a:r>
            <a:r>
              <a:rPr lang="en-US" dirty="0" err="1"/>
              <a:t>orçamentais</a:t>
            </a:r>
            <a:r>
              <a:rPr lang="en-US" dirty="0"/>
              <a:t> e </a:t>
            </a:r>
            <a:r>
              <a:rPr lang="en-US" dirty="0" err="1"/>
              <a:t>logísticas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As </a:t>
            </a:r>
            <a:r>
              <a:rPr lang="en-US" dirty="0" err="1"/>
              <a:t>reações</a:t>
            </a:r>
            <a:r>
              <a:rPr lang="en-US" dirty="0"/>
              <a:t> dos </a:t>
            </a:r>
            <a:r>
              <a:rPr lang="en-US" dirty="0" err="1"/>
              <a:t>clientes</a:t>
            </a:r>
            <a:r>
              <a:rPr lang="en-US" dirty="0"/>
              <a:t> </a:t>
            </a:r>
            <a:r>
              <a:rPr lang="en-US" dirty="0" err="1"/>
              <a:t>foram</a:t>
            </a:r>
            <a:r>
              <a:rPr lang="en-US" dirty="0"/>
              <a:t> </a:t>
            </a:r>
            <a:r>
              <a:rPr lang="en-US" dirty="0" err="1"/>
              <a:t>obtidas</a:t>
            </a:r>
            <a:r>
              <a:rPr lang="en-US" dirty="0"/>
              <a:t> </a:t>
            </a:r>
            <a:r>
              <a:rPr lang="en-US" dirty="0" err="1"/>
              <a:t>principalmente</a:t>
            </a:r>
            <a:r>
              <a:rPr lang="en-US" dirty="0"/>
              <a:t> </a:t>
            </a:r>
            <a:r>
              <a:rPr lang="en-US" dirty="0" err="1"/>
              <a:t>através</a:t>
            </a:r>
            <a:r>
              <a:rPr lang="en-US" dirty="0"/>
              <a:t> de </a:t>
            </a:r>
            <a:r>
              <a:rPr lang="en-US" dirty="0" err="1"/>
              <a:t>interações</a:t>
            </a:r>
            <a:r>
              <a:rPr lang="en-US" dirty="0"/>
              <a:t> </a:t>
            </a:r>
            <a:r>
              <a:rPr lang="en-US" dirty="0" err="1"/>
              <a:t>diretas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de </a:t>
            </a:r>
            <a:r>
              <a:rPr lang="en-US" dirty="0" err="1"/>
              <a:t>taxas</a:t>
            </a:r>
            <a:r>
              <a:rPr lang="en-US" dirty="0"/>
              <a:t> de </a:t>
            </a:r>
            <a:r>
              <a:rPr lang="en-US" dirty="0" err="1"/>
              <a:t>resposta</a:t>
            </a:r>
            <a:r>
              <a:rPr lang="en-US" dirty="0"/>
              <a:t> </a:t>
            </a:r>
            <a:r>
              <a:rPr lang="en-US" dirty="0" err="1"/>
              <a:t>limitadas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inquéritos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Agora, com a Internet e a Web: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 </a:t>
            </a:r>
            <a:r>
              <a:rPr lang="en-US" dirty="0" err="1"/>
              <a:t>quantidade</a:t>
            </a:r>
            <a:r>
              <a:rPr lang="en-US" dirty="0"/>
              <a:t> de dados </a:t>
            </a:r>
            <a:r>
              <a:rPr lang="en-US" dirty="0" err="1"/>
              <a:t>disponíveis</a:t>
            </a:r>
            <a:r>
              <a:rPr lang="en-US" dirty="0"/>
              <a:t> para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aumentou</a:t>
            </a:r>
            <a:r>
              <a:rPr lang="en-US" dirty="0"/>
              <a:t> </a:t>
            </a:r>
            <a:r>
              <a:rPr lang="en-US" dirty="0" err="1"/>
              <a:t>exponencialmente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As </a:t>
            </a:r>
            <a:r>
              <a:rPr lang="en-US" dirty="0" err="1"/>
              <a:t>interacções</a:t>
            </a:r>
            <a:r>
              <a:rPr lang="en-US" dirty="0"/>
              <a:t> </a:t>
            </a:r>
            <a:r>
              <a:rPr lang="en-US" dirty="0" err="1"/>
              <a:t>digitais</a:t>
            </a:r>
            <a:r>
              <a:rPr lang="en-US" dirty="0"/>
              <a:t>, as </a:t>
            </a:r>
            <a:r>
              <a:rPr lang="en-US" dirty="0" err="1"/>
              <a:t>plataformas</a:t>
            </a:r>
            <a:r>
              <a:rPr lang="en-US" dirty="0"/>
              <a:t> de redes </a:t>
            </a:r>
            <a:r>
              <a:rPr lang="en-US" dirty="0" err="1"/>
              <a:t>sociais</a:t>
            </a:r>
            <a:r>
              <a:rPr lang="en-US" dirty="0"/>
              <a:t>, as </a:t>
            </a:r>
            <a:r>
              <a:rPr lang="en-US" dirty="0" err="1"/>
              <a:t>transacções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linha</a:t>
            </a:r>
            <a:r>
              <a:rPr lang="en-US" dirty="0"/>
              <a:t> 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dispositivos</a:t>
            </a:r>
            <a:r>
              <a:rPr lang="en-US" dirty="0"/>
              <a:t> IoT </a:t>
            </a:r>
            <a:r>
              <a:rPr lang="en-US" dirty="0" err="1"/>
              <a:t>geram</a:t>
            </a:r>
            <a:r>
              <a:rPr lang="en-US" dirty="0"/>
              <a:t> </a:t>
            </a:r>
            <a:r>
              <a:rPr lang="en-US" dirty="0" err="1"/>
              <a:t>grandes</a:t>
            </a:r>
            <a:r>
              <a:rPr lang="en-US" dirty="0"/>
              <a:t> </a:t>
            </a:r>
            <a:r>
              <a:rPr lang="en-US" dirty="0" err="1"/>
              <a:t>quantidades</a:t>
            </a:r>
            <a:r>
              <a:rPr lang="en-US" dirty="0"/>
              <a:t> de dados.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Char char="●"/>
            </a:pPr>
            <a:r>
              <a:rPr lang="en-US" dirty="0"/>
              <a:t>As </a:t>
            </a:r>
            <a:r>
              <a:rPr lang="en-US" dirty="0" err="1"/>
              <a:t>tecnologias</a:t>
            </a:r>
            <a:r>
              <a:rPr lang="en-US" dirty="0"/>
              <a:t> de Big Data </a:t>
            </a:r>
            <a:r>
              <a:rPr lang="en-US" dirty="0" err="1"/>
              <a:t>permitem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recolher</a:t>
            </a:r>
            <a:r>
              <a:rPr lang="en-US" dirty="0"/>
              <a:t>, </a:t>
            </a:r>
            <a:r>
              <a:rPr lang="en-US" dirty="0" err="1"/>
              <a:t>armazenar</a:t>
            </a:r>
            <a:r>
              <a:rPr lang="en-US" dirty="0"/>
              <a:t> e </a:t>
            </a:r>
            <a:r>
              <a:rPr lang="en-US" dirty="0" err="1"/>
              <a:t>analisar</a:t>
            </a:r>
            <a:r>
              <a:rPr lang="en-US" dirty="0"/>
              <a:t> </a:t>
            </a:r>
            <a:r>
              <a:rPr lang="en-US" dirty="0" err="1"/>
              <a:t>grandes</a:t>
            </a:r>
            <a:r>
              <a:rPr lang="en-US" dirty="0"/>
              <a:t> conjuntos de dados, </a:t>
            </a:r>
            <a:r>
              <a:rPr lang="en-US" dirty="0" err="1"/>
              <a:t>proporcionando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compreensão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profunda do </a:t>
            </a:r>
            <a:r>
              <a:rPr lang="en-US" dirty="0" err="1"/>
              <a:t>comportamento</a:t>
            </a:r>
            <a:r>
              <a:rPr lang="en-US" dirty="0"/>
              <a:t> dos </a:t>
            </a:r>
            <a:r>
              <a:rPr lang="en-US" dirty="0" err="1"/>
              <a:t>consumidores</a:t>
            </a:r>
            <a:r>
              <a:rPr lang="en-US" dirty="0"/>
              <a:t> e das </a:t>
            </a:r>
            <a:r>
              <a:rPr lang="en-US" dirty="0" err="1"/>
              <a:t>tendências</a:t>
            </a:r>
            <a:r>
              <a:rPr lang="en-US" dirty="0"/>
              <a:t> do mercado.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Em </a:t>
            </a:r>
            <a:r>
              <a:rPr lang="en-US" dirty="0" err="1"/>
              <a:t>resumo</a:t>
            </a:r>
            <a:r>
              <a:rPr lang="en-US" dirty="0"/>
              <a:t>, a era digital </a:t>
            </a:r>
            <a:r>
              <a:rPr lang="en-US" dirty="0" err="1"/>
              <a:t>revolucionou</a:t>
            </a:r>
            <a:r>
              <a:rPr lang="en-US" dirty="0"/>
              <a:t> o tempo, a </a:t>
            </a:r>
            <a:r>
              <a:rPr lang="en-US" dirty="0" err="1"/>
              <a:t>qualidade</a:t>
            </a:r>
            <a:r>
              <a:rPr lang="en-US" dirty="0"/>
              <a:t> e a </a:t>
            </a:r>
            <a:r>
              <a:rPr lang="en-US" dirty="0" err="1"/>
              <a:t>quantidade</a:t>
            </a:r>
            <a:r>
              <a:rPr lang="en-US" dirty="0"/>
              <a:t> de </a:t>
            </a:r>
            <a:r>
              <a:rPr lang="en-US" dirty="0" err="1"/>
              <a:t>informação</a:t>
            </a:r>
            <a:r>
              <a:rPr lang="en-US" dirty="0"/>
              <a:t> </a:t>
            </a:r>
            <a:r>
              <a:rPr lang="en-US" dirty="0" err="1"/>
              <a:t>disponível</a:t>
            </a:r>
            <a:r>
              <a:rPr lang="en-US" dirty="0"/>
              <a:t> para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tomarem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em</a:t>
            </a:r>
            <a:r>
              <a:rPr lang="en-US" dirty="0"/>
              <a:t> tempo real, a </a:t>
            </a:r>
            <a:r>
              <a:rPr lang="en-US" dirty="0" err="1"/>
              <a:t>análise</a:t>
            </a:r>
            <a:r>
              <a:rPr lang="en-US" dirty="0"/>
              <a:t> </a:t>
            </a:r>
            <a:r>
              <a:rPr lang="en-US" dirty="0" err="1"/>
              <a:t>avançada</a:t>
            </a:r>
            <a:r>
              <a:rPr lang="en-US" dirty="0"/>
              <a:t> e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grande</a:t>
            </a:r>
            <a:r>
              <a:rPr lang="en-US" dirty="0"/>
              <a:t> </a:t>
            </a:r>
            <a:r>
              <a:rPr lang="en-US" dirty="0" err="1"/>
              <a:t>quantidade</a:t>
            </a:r>
            <a:r>
              <a:rPr lang="en-US" dirty="0"/>
              <a:t> de </a:t>
            </a:r>
            <a:r>
              <a:rPr lang="en-US" dirty="0" err="1"/>
              <a:t>fontes</a:t>
            </a:r>
            <a:r>
              <a:rPr lang="en-US" dirty="0"/>
              <a:t> de dados </a:t>
            </a:r>
            <a:r>
              <a:rPr lang="en-US" dirty="0" err="1"/>
              <a:t>diversificadas</a:t>
            </a:r>
            <a:r>
              <a:rPr lang="en-US" dirty="0"/>
              <a:t> </a:t>
            </a:r>
            <a:r>
              <a:rPr lang="en-US" dirty="0" err="1"/>
              <a:t>permitem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perceção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rápida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maior</a:t>
            </a:r>
            <a:r>
              <a:rPr lang="en-US" dirty="0"/>
              <a:t> </a:t>
            </a:r>
            <a:r>
              <a:rPr lang="en-US" dirty="0" err="1"/>
              <a:t>qualidade</a:t>
            </a:r>
            <a:r>
              <a:rPr lang="en-US" dirty="0"/>
              <a:t> dos dados e conjuntos de dados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extensos</a:t>
            </a:r>
            <a:r>
              <a:rPr lang="en-US" dirty="0"/>
              <a:t>, </a:t>
            </a:r>
            <a:r>
              <a:rPr lang="en-US" dirty="0" err="1"/>
              <a:t>permitindo</a:t>
            </a:r>
            <a:r>
              <a:rPr lang="en-US" dirty="0"/>
              <a:t> que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tomem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 e </a:t>
            </a:r>
            <a:r>
              <a:rPr lang="en-US" dirty="0" err="1"/>
              <a:t>atempadas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94" name="Google Shape;19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2" name="Google Shape;20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08" name="Google Shape;208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A </a:t>
            </a:r>
            <a:r>
              <a:rPr lang="en-US" dirty="0" err="1"/>
              <a:t>citação</a:t>
            </a:r>
            <a:r>
              <a:rPr lang="en-US" dirty="0"/>
              <a:t> "Sem dados,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passas</a:t>
            </a:r>
            <a:r>
              <a:rPr lang="en-US" dirty="0"/>
              <a:t> de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pessoa</a:t>
            </a:r>
            <a:r>
              <a:rPr lang="en-US" dirty="0"/>
              <a:t> com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opinião</a:t>
            </a:r>
            <a:r>
              <a:rPr lang="en-US" dirty="0"/>
              <a:t>" </a:t>
            </a:r>
            <a:r>
              <a:rPr lang="en-US" dirty="0" err="1"/>
              <a:t>sublinha</a:t>
            </a:r>
            <a:r>
              <a:rPr lang="en-US" dirty="0"/>
              <a:t> a </a:t>
            </a:r>
            <a:r>
              <a:rPr lang="en-US" dirty="0" err="1"/>
              <a:t>importância</a:t>
            </a:r>
            <a:r>
              <a:rPr lang="en-US" dirty="0"/>
              <a:t> de </a:t>
            </a:r>
            <a:r>
              <a:rPr lang="en-US" dirty="0" err="1"/>
              <a:t>utilizar</a:t>
            </a:r>
            <a:r>
              <a:rPr lang="en-US" dirty="0"/>
              <a:t> dados e </a:t>
            </a:r>
            <a:r>
              <a:rPr lang="en-US" dirty="0" err="1"/>
              <a:t>provas</a:t>
            </a:r>
            <a:r>
              <a:rPr lang="en-US" dirty="0"/>
              <a:t> para </a:t>
            </a:r>
            <a:r>
              <a:rPr lang="en-US" dirty="0" err="1"/>
              <a:t>apoiar</a:t>
            </a:r>
            <a:r>
              <a:rPr lang="en-US" dirty="0"/>
              <a:t> </a:t>
            </a:r>
            <a:r>
              <a:rPr lang="en-US" dirty="0" err="1"/>
              <a:t>argumentos</a:t>
            </a:r>
            <a:r>
              <a:rPr lang="en-US" dirty="0"/>
              <a:t> e </a:t>
            </a:r>
            <a:r>
              <a:rPr lang="en-US" dirty="0" err="1"/>
              <a:t>decisões</a:t>
            </a:r>
            <a:r>
              <a:rPr lang="en-US" dirty="0"/>
              <a:t>,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de se </a:t>
            </a:r>
            <a:r>
              <a:rPr lang="en-US" dirty="0" err="1"/>
              <a:t>basear</a:t>
            </a:r>
            <a:r>
              <a:rPr lang="en-US" dirty="0"/>
              <a:t> </a:t>
            </a:r>
            <a:r>
              <a:rPr lang="en-US" dirty="0" err="1"/>
              <a:t>apenas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crenças</a:t>
            </a:r>
            <a:r>
              <a:rPr lang="en-US" dirty="0"/>
              <a:t> </a:t>
            </a:r>
            <a:r>
              <a:rPr lang="en-US" dirty="0" err="1"/>
              <a:t>pessoais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opiniões</a:t>
            </a:r>
            <a:r>
              <a:rPr lang="en-US" dirty="0"/>
              <a:t> </a:t>
            </a:r>
            <a:r>
              <a:rPr lang="en-US" dirty="0" err="1"/>
              <a:t>subjetivas</a:t>
            </a:r>
            <a:r>
              <a:rPr lang="en-US" dirty="0"/>
              <a:t>. </a:t>
            </a:r>
            <a:r>
              <a:rPr lang="en-US" dirty="0" err="1"/>
              <a:t>Aqui</a:t>
            </a:r>
            <a:r>
              <a:rPr lang="en-US" dirty="0"/>
              <a:t> </a:t>
            </a:r>
            <a:r>
              <a:rPr lang="en-US" dirty="0" err="1"/>
              <a:t>está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explicação</a:t>
            </a:r>
            <a:r>
              <a:rPr lang="en-US" dirty="0"/>
              <a:t> da </a:t>
            </a:r>
            <a:r>
              <a:rPr lang="en-US" dirty="0" err="1"/>
              <a:t>citação</a:t>
            </a:r>
            <a:r>
              <a:rPr lang="en-US" dirty="0"/>
              <a:t>: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como</a:t>
            </a:r>
            <a:r>
              <a:rPr lang="en-US" dirty="0"/>
              <a:t> base para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fornecem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fatuais</a:t>
            </a:r>
            <a:r>
              <a:rPr lang="en-US" dirty="0"/>
              <a:t> que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apoiar</a:t>
            </a:r>
            <a:r>
              <a:rPr lang="en-US" dirty="0"/>
              <a:t> e </a:t>
            </a:r>
            <a:r>
              <a:rPr lang="en-US" dirty="0" err="1"/>
              <a:t>validar</a:t>
            </a:r>
            <a:r>
              <a:rPr lang="en-US" dirty="0"/>
              <a:t> </a:t>
            </a:r>
            <a:r>
              <a:rPr lang="en-US" dirty="0" err="1"/>
              <a:t>argumentos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. </a:t>
            </a:r>
            <a:r>
              <a:rPr lang="en-US" dirty="0" err="1"/>
              <a:t>Trazem</a:t>
            </a:r>
            <a:r>
              <a:rPr lang="en-US" dirty="0"/>
              <a:t> </a:t>
            </a:r>
            <a:r>
              <a:rPr lang="en-US" dirty="0" err="1"/>
              <a:t>objetividade</a:t>
            </a:r>
            <a:r>
              <a:rPr lang="en-US" dirty="0"/>
              <a:t> e </a:t>
            </a:r>
            <a:r>
              <a:rPr lang="en-US" dirty="0" err="1"/>
              <a:t>fiabilidade</a:t>
            </a:r>
            <a:r>
              <a:rPr lang="en-US" dirty="0"/>
              <a:t> </a:t>
            </a:r>
            <a:r>
              <a:rPr lang="en-US" dirty="0" err="1"/>
              <a:t>ao</a:t>
            </a:r>
            <a:r>
              <a:rPr lang="en-US" dirty="0"/>
              <a:t> </a:t>
            </a:r>
            <a:r>
              <a:rPr lang="en-US" dirty="0" err="1"/>
              <a:t>processo</a:t>
            </a:r>
            <a:r>
              <a:rPr lang="en-US" dirty="0"/>
              <a:t> de </a:t>
            </a: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,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vez</a:t>
            </a:r>
            <a:r>
              <a:rPr lang="en-US" dirty="0"/>
              <a:t> que se </a:t>
            </a:r>
            <a:r>
              <a:rPr lang="en-US" dirty="0" err="1"/>
              <a:t>baseiam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provas</a:t>
            </a:r>
            <a:r>
              <a:rPr lang="en-US" dirty="0"/>
              <a:t> e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preconceitos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suposições</a:t>
            </a:r>
            <a:r>
              <a:rPr lang="en-US" dirty="0"/>
              <a:t> </a:t>
            </a:r>
            <a:r>
              <a:rPr lang="en-US" dirty="0" err="1"/>
              <a:t>pessoais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Tomada</a:t>
            </a:r>
            <a:r>
              <a:rPr lang="en-US" dirty="0"/>
              <a:t> de </a:t>
            </a:r>
            <a:r>
              <a:rPr lang="en-US" dirty="0" err="1"/>
              <a:t>decisões</a:t>
            </a:r>
            <a:r>
              <a:rPr lang="en-US" dirty="0"/>
              <a:t> com base </a:t>
            </a:r>
            <a:r>
              <a:rPr lang="en-US" dirty="0" err="1"/>
              <a:t>em</a:t>
            </a:r>
            <a:r>
              <a:rPr lang="en-US" dirty="0"/>
              <a:t> dados: Tomar </a:t>
            </a:r>
            <a:r>
              <a:rPr lang="en-US" dirty="0" err="1"/>
              <a:t>decisões</a:t>
            </a:r>
            <a:r>
              <a:rPr lang="en-US" dirty="0"/>
              <a:t> com base </a:t>
            </a:r>
            <a:r>
              <a:rPr lang="en-US" dirty="0" err="1"/>
              <a:t>em</a:t>
            </a:r>
            <a:r>
              <a:rPr lang="en-US" dirty="0"/>
              <a:t> dados </a:t>
            </a:r>
            <a:r>
              <a:rPr lang="en-US" dirty="0" err="1"/>
              <a:t>ajuda</a:t>
            </a:r>
            <a:r>
              <a:rPr lang="en-US" dirty="0"/>
              <a:t> a </a:t>
            </a:r>
            <a:r>
              <a:rPr lang="en-US" dirty="0" err="1"/>
              <a:t>reduzir</a:t>
            </a:r>
            <a:r>
              <a:rPr lang="en-US" dirty="0"/>
              <a:t> o </a:t>
            </a:r>
            <a:r>
              <a:rPr lang="en-US" dirty="0" err="1"/>
              <a:t>potencial</a:t>
            </a:r>
            <a:r>
              <a:rPr lang="en-US" dirty="0"/>
              <a:t> de </a:t>
            </a:r>
            <a:r>
              <a:rPr lang="en-US" dirty="0" err="1"/>
              <a:t>erros</a:t>
            </a:r>
            <a:r>
              <a:rPr lang="en-US" dirty="0"/>
              <a:t>, </a:t>
            </a:r>
            <a:r>
              <a:rPr lang="en-US" dirty="0" err="1"/>
              <a:t>preconceitos</a:t>
            </a:r>
            <a:r>
              <a:rPr lang="en-US" dirty="0"/>
              <a:t> e </a:t>
            </a:r>
            <a:r>
              <a:rPr lang="en-US" dirty="0" err="1"/>
              <a:t>conjeturas</a:t>
            </a:r>
            <a:r>
              <a:rPr lang="en-US" dirty="0"/>
              <a:t>. Ao </a:t>
            </a:r>
            <a:r>
              <a:rPr lang="en-US" dirty="0" err="1"/>
              <a:t>analisar</a:t>
            </a:r>
            <a:r>
              <a:rPr lang="en-US" dirty="0"/>
              <a:t> dados </a:t>
            </a:r>
            <a:r>
              <a:rPr lang="en-US" dirty="0" err="1"/>
              <a:t>relevantes</a:t>
            </a:r>
            <a:r>
              <a:rPr lang="en-US" dirty="0"/>
              <a:t>,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padrões</a:t>
            </a:r>
            <a:r>
              <a:rPr lang="en-US" dirty="0"/>
              <a:t>, </a:t>
            </a:r>
            <a:r>
              <a:rPr lang="en-US" dirty="0" err="1"/>
              <a:t>tendências</a:t>
            </a:r>
            <a:r>
              <a:rPr lang="en-US" dirty="0"/>
              <a:t> e </a:t>
            </a:r>
            <a:r>
              <a:rPr lang="en-US" dirty="0" err="1"/>
              <a:t>correlações</a:t>
            </a:r>
            <a:r>
              <a:rPr lang="en-US" dirty="0"/>
              <a:t>, </a:t>
            </a:r>
            <a:r>
              <a:rPr lang="en-US" dirty="0" err="1"/>
              <a:t>permitindo-lhes</a:t>
            </a:r>
            <a:r>
              <a:rPr lang="en-US" dirty="0"/>
              <a:t> </a:t>
            </a:r>
            <a:r>
              <a:rPr lang="en-US" dirty="0" err="1"/>
              <a:t>fazer</a:t>
            </a:r>
            <a:r>
              <a:rPr lang="en-US" dirty="0"/>
              <a:t> </a:t>
            </a:r>
            <a:r>
              <a:rPr lang="en-US" dirty="0" err="1"/>
              <a:t>previsões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exatas</a:t>
            </a:r>
            <a:r>
              <a:rPr lang="en-US" dirty="0"/>
              <a:t> e </a:t>
            </a:r>
            <a:r>
              <a:rPr lang="en-US" dirty="0" err="1"/>
              <a:t>escolhas</a:t>
            </a:r>
            <a:r>
              <a:rPr lang="en-US" dirty="0"/>
              <a:t> </a:t>
            </a:r>
            <a:r>
              <a:rPr lang="en-US" dirty="0" err="1"/>
              <a:t>informadas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Aumentar</a:t>
            </a:r>
            <a:r>
              <a:rPr lang="en-US" dirty="0"/>
              <a:t> a </a:t>
            </a:r>
            <a:r>
              <a:rPr lang="en-US" dirty="0" err="1"/>
              <a:t>credibilidade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acrescentam</a:t>
            </a:r>
            <a:r>
              <a:rPr lang="en-US" dirty="0"/>
              <a:t> </a:t>
            </a:r>
            <a:r>
              <a:rPr lang="en-US" dirty="0" err="1"/>
              <a:t>credibilidade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argumentos</a:t>
            </a:r>
            <a:r>
              <a:rPr lang="en-US" dirty="0"/>
              <a:t> e </a:t>
            </a:r>
            <a:r>
              <a:rPr lang="en-US" dirty="0" err="1"/>
              <a:t>decisões</a:t>
            </a:r>
            <a:r>
              <a:rPr lang="en-US" dirty="0"/>
              <a:t>, </a:t>
            </a:r>
            <a:r>
              <a:rPr lang="en-US" dirty="0" err="1"/>
              <a:t>demonstrando</a:t>
            </a:r>
            <a:r>
              <a:rPr lang="en-US" dirty="0"/>
              <a:t> que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apoiados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provas</a:t>
            </a:r>
            <a:r>
              <a:rPr lang="en-US" dirty="0"/>
              <a:t> </a:t>
            </a:r>
            <a:r>
              <a:rPr lang="en-US" dirty="0" err="1"/>
              <a:t>empíricas</a:t>
            </a:r>
            <a:r>
              <a:rPr lang="en-US" dirty="0"/>
              <a:t>. </a:t>
            </a:r>
            <a:r>
              <a:rPr lang="en-US" dirty="0" err="1"/>
              <a:t>Quando</a:t>
            </a:r>
            <a:r>
              <a:rPr lang="en-US" dirty="0"/>
              <a:t> se </a:t>
            </a:r>
            <a:r>
              <a:rPr lang="en-US" dirty="0" err="1"/>
              <a:t>apresentam</a:t>
            </a:r>
            <a:r>
              <a:rPr lang="en-US" dirty="0"/>
              <a:t> </a:t>
            </a:r>
            <a:r>
              <a:rPr lang="en-US" dirty="0" err="1"/>
              <a:t>conclusões</a:t>
            </a:r>
            <a:r>
              <a:rPr lang="en-US" dirty="0"/>
              <a:t> </a:t>
            </a:r>
            <a:r>
              <a:rPr lang="en-US" dirty="0" err="1"/>
              <a:t>apoiadas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dados, é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provável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indivíduos</a:t>
            </a:r>
            <a:r>
              <a:rPr lang="en-US" dirty="0"/>
              <a:t> </a:t>
            </a:r>
            <a:r>
              <a:rPr lang="en-US" dirty="0" err="1"/>
              <a:t>sejam</a:t>
            </a:r>
            <a:r>
              <a:rPr lang="en-US" dirty="0"/>
              <a:t> vistos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conhecedores</a:t>
            </a:r>
            <a:r>
              <a:rPr lang="en-US" dirty="0"/>
              <a:t> e </a:t>
            </a:r>
            <a:r>
              <a:rPr lang="en-US" dirty="0" err="1"/>
              <a:t>fiáveis</a:t>
            </a:r>
            <a:r>
              <a:rPr lang="en-US" dirty="0"/>
              <a:t>, </a:t>
            </a:r>
            <a:r>
              <a:rPr lang="en-US" dirty="0" err="1"/>
              <a:t>reforçando</a:t>
            </a:r>
            <a:r>
              <a:rPr lang="en-US" dirty="0"/>
              <a:t> as </a:t>
            </a:r>
            <a:r>
              <a:rPr lang="en-US" dirty="0" err="1"/>
              <a:t>suas</a:t>
            </a:r>
            <a:r>
              <a:rPr lang="en-US" dirty="0"/>
              <a:t> </a:t>
            </a:r>
            <a:r>
              <a:rPr lang="en-US" dirty="0" err="1"/>
              <a:t>posições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Contestar</a:t>
            </a:r>
            <a:r>
              <a:rPr lang="en-US" dirty="0"/>
              <a:t> </a:t>
            </a:r>
            <a:r>
              <a:rPr lang="en-US" dirty="0" err="1"/>
              <a:t>opiniões</a:t>
            </a:r>
            <a:r>
              <a:rPr lang="en-US" dirty="0"/>
              <a:t> </a:t>
            </a:r>
            <a:r>
              <a:rPr lang="en-US" dirty="0" err="1"/>
              <a:t>subjetivas</a:t>
            </a:r>
            <a:r>
              <a:rPr lang="en-US" dirty="0"/>
              <a:t>: Sem dados, as </a:t>
            </a:r>
            <a:r>
              <a:rPr lang="en-US" dirty="0" err="1"/>
              <a:t>opiniões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subjetivas</a:t>
            </a:r>
            <a:r>
              <a:rPr lang="en-US" dirty="0"/>
              <a:t> e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influenciadas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</a:t>
            </a:r>
            <a:r>
              <a:rPr lang="en-US" dirty="0" err="1"/>
              <a:t>preconceitos</a:t>
            </a:r>
            <a:r>
              <a:rPr lang="en-US" dirty="0"/>
              <a:t> </a:t>
            </a:r>
            <a:r>
              <a:rPr lang="en-US" dirty="0" err="1"/>
              <a:t>pessoais</a:t>
            </a:r>
            <a:r>
              <a:rPr lang="en-US" dirty="0"/>
              <a:t>, </a:t>
            </a:r>
            <a:r>
              <a:rPr lang="en-US" dirty="0" err="1"/>
              <a:t>experiências</a:t>
            </a:r>
            <a:r>
              <a:rPr lang="en-US" dirty="0"/>
              <a:t> </a:t>
            </a:r>
            <a:r>
              <a:rPr lang="en-US" dirty="0" err="1"/>
              <a:t>limitadas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provas</a:t>
            </a:r>
            <a:r>
              <a:rPr lang="en-US" dirty="0"/>
              <a:t> </a:t>
            </a:r>
            <a:r>
              <a:rPr lang="en-US" dirty="0" err="1"/>
              <a:t>anedóticas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fornecem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perspetiva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objetiva</a:t>
            </a:r>
            <a:r>
              <a:rPr lang="en-US" dirty="0"/>
              <a:t> e </a:t>
            </a:r>
            <a:r>
              <a:rPr lang="en-US" dirty="0" err="1"/>
              <a:t>ajudam</a:t>
            </a:r>
            <a:r>
              <a:rPr lang="en-US" dirty="0"/>
              <a:t> a </a:t>
            </a:r>
            <a:r>
              <a:rPr lang="en-US" dirty="0" err="1"/>
              <a:t>contestar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a </a:t>
            </a:r>
            <a:r>
              <a:rPr lang="en-US" dirty="0" err="1"/>
              <a:t>aperfeiçoar</a:t>
            </a:r>
            <a:r>
              <a:rPr lang="en-US" dirty="0"/>
              <a:t> </a:t>
            </a:r>
            <a:r>
              <a:rPr lang="en-US" dirty="0" err="1"/>
              <a:t>opiniões</a:t>
            </a:r>
            <a:r>
              <a:rPr lang="en-US" dirty="0"/>
              <a:t> que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não</a:t>
            </a:r>
            <a:r>
              <a:rPr lang="en-US" dirty="0"/>
              <a:t> </a:t>
            </a:r>
            <a:r>
              <a:rPr lang="en-US" dirty="0" err="1"/>
              <a:t>estar</a:t>
            </a:r>
            <a:r>
              <a:rPr lang="en-US" dirty="0"/>
              <a:t> de </a:t>
            </a:r>
            <a:r>
              <a:rPr lang="en-US" dirty="0" err="1"/>
              <a:t>acordo</a:t>
            </a:r>
            <a:r>
              <a:rPr lang="en-US" dirty="0"/>
              <a:t> com as </a:t>
            </a:r>
            <a:r>
              <a:rPr lang="en-US" dirty="0" err="1"/>
              <a:t>provas</a:t>
            </a:r>
            <a:r>
              <a:rPr lang="en-US" dirty="0"/>
              <a:t> </a:t>
            </a:r>
            <a:r>
              <a:rPr lang="en-US" dirty="0" err="1"/>
              <a:t>disponíveis</a:t>
            </a:r>
            <a:r>
              <a:rPr lang="en-US" dirty="0"/>
              <a:t>.</a:t>
            </a:r>
            <a:endParaRPr dirty="0"/>
          </a:p>
          <a:p>
            <a:pPr marL="457200" lvl="0" indent="-2984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AutoNum type="arabicPeriod"/>
            </a:pPr>
            <a:r>
              <a:rPr lang="en-US" dirty="0" err="1"/>
              <a:t>Impulsionar</a:t>
            </a:r>
            <a:r>
              <a:rPr lang="en-US" dirty="0"/>
              <a:t> a </a:t>
            </a:r>
            <a:r>
              <a:rPr lang="en-US" dirty="0" err="1"/>
              <a:t>inovação</a:t>
            </a:r>
            <a:r>
              <a:rPr lang="en-US" dirty="0"/>
              <a:t> e a </a:t>
            </a:r>
            <a:r>
              <a:rPr lang="en-US" dirty="0" err="1"/>
              <a:t>melhoria</a:t>
            </a:r>
            <a:r>
              <a:rPr lang="en-US" dirty="0"/>
              <a:t>: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permitem</a:t>
            </a:r>
            <a:r>
              <a:rPr lang="en-US" dirty="0"/>
              <a:t> </a:t>
            </a:r>
            <a:r>
              <a:rPr lang="en-US" dirty="0" err="1"/>
              <a:t>às</a:t>
            </a:r>
            <a:r>
              <a:rPr lang="en-US" dirty="0"/>
              <a:t>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áreas</a:t>
            </a:r>
            <a:r>
              <a:rPr lang="en-US" dirty="0"/>
              <a:t> de </a:t>
            </a:r>
            <a:r>
              <a:rPr lang="en-US" dirty="0" err="1"/>
              <a:t>melhoria</a:t>
            </a:r>
            <a:r>
              <a:rPr lang="en-US" dirty="0"/>
              <a:t>, </a:t>
            </a:r>
            <a:r>
              <a:rPr lang="en-US" dirty="0" err="1"/>
              <a:t>descobrir</a:t>
            </a:r>
            <a:r>
              <a:rPr lang="en-US" dirty="0"/>
              <a:t> </a:t>
            </a:r>
            <a:r>
              <a:rPr lang="en-US" dirty="0" err="1"/>
              <a:t>tendências</a:t>
            </a:r>
            <a:r>
              <a:rPr lang="en-US" dirty="0"/>
              <a:t> </a:t>
            </a:r>
            <a:r>
              <a:rPr lang="en-US" dirty="0" err="1"/>
              <a:t>emergentes</a:t>
            </a:r>
            <a:r>
              <a:rPr lang="en-US" dirty="0"/>
              <a:t> e </a:t>
            </a:r>
            <a:r>
              <a:rPr lang="en-US" dirty="0" err="1"/>
              <a:t>identificar</a:t>
            </a:r>
            <a:r>
              <a:rPr lang="en-US" dirty="0"/>
              <a:t> </a:t>
            </a:r>
            <a:r>
              <a:rPr lang="en-US" dirty="0" err="1"/>
              <a:t>novas</a:t>
            </a:r>
            <a:r>
              <a:rPr lang="en-US" dirty="0"/>
              <a:t> </a:t>
            </a:r>
            <a:r>
              <a:rPr lang="en-US" dirty="0" err="1"/>
              <a:t>oportunidades</a:t>
            </a:r>
            <a:r>
              <a:rPr lang="en-US" dirty="0"/>
              <a:t>. Ao </a:t>
            </a:r>
            <a:r>
              <a:rPr lang="en-US" dirty="0" err="1"/>
              <a:t>basear</a:t>
            </a:r>
            <a:r>
              <a:rPr lang="en-US" dirty="0"/>
              <a:t> as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conhecimentos</a:t>
            </a:r>
            <a:r>
              <a:rPr lang="en-US" dirty="0"/>
              <a:t> </a:t>
            </a:r>
            <a:r>
              <a:rPr lang="en-US" dirty="0" err="1"/>
              <a:t>orientados</a:t>
            </a:r>
            <a:r>
              <a:rPr lang="en-US" dirty="0"/>
              <a:t> </a:t>
            </a:r>
            <a:r>
              <a:rPr lang="en-US" dirty="0" err="1"/>
              <a:t>por</a:t>
            </a:r>
            <a:r>
              <a:rPr lang="en-US" dirty="0"/>
              <a:t> dados, as </a:t>
            </a:r>
            <a:r>
              <a:rPr lang="en-US" dirty="0" err="1"/>
              <a:t>organizações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otimizar</a:t>
            </a:r>
            <a:r>
              <a:rPr lang="en-US" dirty="0"/>
              <a:t> </a:t>
            </a:r>
            <a:r>
              <a:rPr lang="en-US" dirty="0" err="1"/>
              <a:t>processos</a:t>
            </a:r>
            <a:r>
              <a:rPr lang="en-US" dirty="0"/>
              <a:t>, </a:t>
            </a:r>
            <a:r>
              <a:rPr lang="en-US" dirty="0" err="1"/>
              <a:t>melhorar</a:t>
            </a:r>
            <a:r>
              <a:rPr lang="en-US" dirty="0"/>
              <a:t> </a:t>
            </a:r>
            <a:r>
              <a:rPr lang="en-US" dirty="0" err="1"/>
              <a:t>produtos</a:t>
            </a:r>
            <a:r>
              <a:rPr lang="en-US" dirty="0"/>
              <a:t> </a:t>
            </a:r>
            <a:r>
              <a:rPr lang="en-US" dirty="0" err="1"/>
              <a:t>ou</a:t>
            </a:r>
            <a:r>
              <a:rPr lang="en-US" dirty="0"/>
              <a:t> </a:t>
            </a:r>
            <a:r>
              <a:rPr lang="en-US" dirty="0" err="1"/>
              <a:t>serviços</a:t>
            </a:r>
            <a:r>
              <a:rPr lang="en-US" dirty="0"/>
              <a:t> e </a:t>
            </a:r>
            <a:r>
              <a:rPr lang="en-US" dirty="0" err="1"/>
              <a:t>manter</a:t>
            </a:r>
            <a:r>
              <a:rPr lang="en-US" dirty="0"/>
              <a:t>-se </a:t>
            </a:r>
            <a:r>
              <a:rPr lang="en-US" dirty="0" err="1"/>
              <a:t>competitivas</a:t>
            </a:r>
            <a:r>
              <a:rPr lang="en-US" dirty="0"/>
              <a:t> num </a:t>
            </a:r>
            <a:r>
              <a:rPr lang="en-US" dirty="0" err="1"/>
              <a:t>cenário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rápida</a:t>
            </a:r>
            <a:r>
              <a:rPr lang="en-US" dirty="0"/>
              <a:t> </a:t>
            </a:r>
            <a:r>
              <a:rPr lang="en-US" dirty="0" err="1"/>
              <a:t>evolução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No </a:t>
            </a:r>
            <a:r>
              <a:rPr lang="en-US" dirty="0" err="1"/>
              <a:t>entanto</a:t>
            </a:r>
            <a:r>
              <a:rPr lang="en-US" dirty="0"/>
              <a:t>, é de </a:t>
            </a:r>
            <a:r>
              <a:rPr lang="en-US" dirty="0" err="1"/>
              <a:t>salientar</a:t>
            </a:r>
            <a:r>
              <a:rPr lang="en-US" dirty="0"/>
              <a:t> que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interpretados</a:t>
            </a:r>
            <a:r>
              <a:rPr lang="en-US" dirty="0"/>
              <a:t> e </a:t>
            </a:r>
            <a:r>
              <a:rPr lang="en-US" dirty="0" err="1"/>
              <a:t>aplicados</a:t>
            </a:r>
            <a:r>
              <a:rPr lang="en-US" dirty="0"/>
              <a:t> com </a:t>
            </a:r>
            <a:r>
              <a:rPr lang="en-US" dirty="0" err="1"/>
              <a:t>cuidado</a:t>
            </a:r>
            <a:r>
              <a:rPr lang="en-US" dirty="0"/>
              <a:t>.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ter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</a:t>
            </a:r>
            <a:r>
              <a:rPr lang="en-US" dirty="0" err="1"/>
              <a:t>conta</a:t>
            </a:r>
            <a:r>
              <a:rPr lang="en-US" dirty="0"/>
              <a:t> a </a:t>
            </a:r>
            <a:r>
              <a:rPr lang="en-US" dirty="0" err="1"/>
              <a:t>qualidade</a:t>
            </a:r>
            <a:r>
              <a:rPr lang="en-US" dirty="0"/>
              <a:t> dos dados, </a:t>
            </a:r>
            <a:r>
              <a:rPr lang="en-US" dirty="0" err="1"/>
              <a:t>potenciais</a:t>
            </a:r>
            <a:r>
              <a:rPr lang="en-US" dirty="0"/>
              <a:t> </a:t>
            </a:r>
            <a:r>
              <a:rPr lang="en-US" dirty="0" err="1"/>
              <a:t>enviesamentos</a:t>
            </a:r>
            <a:r>
              <a:rPr lang="en-US" dirty="0"/>
              <a:t> e o </a:t>
            </a:r>
            <a:r>
              <a:rPr lang="en-US" dirty="0" err="1"/>
              <a:t>contexto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 que </a:t>
            </a:r>
            <a:r>
              <a:rPr lang="en-US" dirty="0" err="1"/>
              <a:t>foram</a:t>
            </a:r>
            <a:r>
              <a:rPr lang="en-US" dirty="0"/>
              <a:t> </a:t>
            </a:r>
            <a:r>
              <a:rPr lang="en-US" dirty="0" err="1"/>
              <a:t>recolhidos</a:t>
            </a:r>
            <a:r>
              <a:rPr lang="en-US" dirty="0"/>
              <a:t>. </a:t>
            </a:r>
            <a:r>
              <a:rPr lang="en-US" dirty="0" err="1"/>
              <a:t>Os</a:t>
            </a:r>
            <a:r>
              <a:rPr lang="en-US" dirty="0"/>
              <a:t> dados </a:t>
            </a:r>
            <a:r>
              <a:rPr lang="en-US" dirty="0" err="1"/>
              <a:t>devem</a:t>
            </a:r>
            <a:r>
              <a:rPr lang="en-US" dirty="0"/>
              <a:t> ser </a:t>
            </a:r>
            <a:r>
              <a:rPr lang="en-US" dirty="0" err="1"/>
              <a:t>analisados</a:t>
            </a:r>
            <a:r>
              <a:rPr lang="en-US" dirty="0"/>
              <a:t> de forma </a:t>
            </a:r>
            <a:r>
              <a:rPr lang="en-US" dirty="0" err="1"/>
              <a:t>crítica</a:t>
            </a:r>
            <a:r>
              <a:rPr lang="en-US" dirty="0"/>
              <a:t> e </a:t>
            </a:r>
            <a:r>
              <a:rPr lang="en-US" dirty="0" err="1"/>
              <a:t>em</a:t>
            </a:r>
            <a:r>
              <a:rPr lang="en-US" dirty="0"/>
              <a:t> conjunto com outros </a:t>
            </a:r>
            <a:r>
              <a:rPr lang="en-US" dirty="0" err="1"/>
              <a:t>fatores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no </a:t>
            </a:r>
            <a:r>
              <a:rPr lang="en-US" dirty="0" err="1"/>
              <a:t>domínio</a:t>
            </a:r>
            <a:r>
              <a:rPr lang="en-US" dirty="0"/>
              <a:t> e as </a:t>
            </a:r>
            <a:r>
              <a:rPr lang="en-US" dirty="0" err="1"/>
              <a:t>percepções</a:t>
            </a:r>
            <a:r>
              <a:rPr lang="en-US" dirty="0"/>
              <a:t> </a:t>
            </a:r>
            <a:r>
              <a:rPr lang="en-US" dirty="0" err="1"/>
              <a:t>qualitativas</a:t>
            </a:r>
            <a:r>
              <a:rPr lang="en-US" dirty="0"/>
              <a:t>, para </a:t>
            </a:r>
            <a:r>
              <a:rPr lang="en-US" dirty="0" err="1"/>
              <a:t>tomar</a:t>
            </a:r>
            <a:r>
              <a:rPr lang="en-US" dirty="0"/>
              <a:t> </a:t>
            </a:r>
            <a:r>
              <a:rPr lang="en-US" dirty="0" err="1"/>
              <a:t>decisões</a:t>
            </a:r>
            <a:r>
              <a:rPr lang="en-US" dirty="0"/>
              <a:t>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fundamentadas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3" name="Google Shape;21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19" name="Google Shape;219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Os</a:t>
            </a:r>
            <a:r>
              <a:rPr lang="en-US" dirty="0"/>
              <a:t> Web sites </a:t>
            </a:r>
            <a:r>
              <a:rPr lang="en-US" dirty="0" err="1"/>
              <a:t>recolhem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de </a:t>
            </a:r>
            <a:r>
              <a:rPr lang="en-US" dirty="0" err="1"/>
              <a:t>várias</a:t>
            </a:r>
            <a:r>
              <a:rPr lang="en-US" dirty="0"/>
              <a:t> </a:t>
            </a:r>
            <a:r>
              <a:rPr lang="en-US" dirty="0" err="1"/>
              <a:t>fontes</a:t>
            </a:r>
            <a:r>
              <a:rPr lang="en-US" dirty="0"/>
              <a:t>, tais </a:t>
            </a:r>
            <a:r>
              <a:rPr lang="en-US" dirty="0" err="1"/>
              <a:t>como</a:t>
            </a:r>
            <a:r>
              <a:rPr lang="en-US" dirty="0"/>
              <a:t> entradas do </a:t>
            </a:r>
            <a:r>
              <a:rPr lang="en-US" dirty="0" err="1"/>
              <a:t>utilizador</a:t>
            </a:r>
            <a:r>
              <a:rPr lang="en-US" dirty="0"/>
              <a:t>, cookies e </a:t>
            </a:r>
            <a:r>
              <a:rPr lang="en-US" dirty="0" err="1"/>
              <a:t>registos</a:t>
            </a:r>
            <a:r>
              <a:rPr lang="en-US" dirty="0"/>
              <a:t> do </a:t>
            </a:r>
            <a:r>
              <a:rPr lang="en-US" dirty="0" err="1"/>
              <a:t>servidor</a:t>
            </a:r>
            <a:r>
              <a:rPr lang="en-US" dirty="0"/>
              <a:t>, para </a:t>
            </a:r>
            <a:r>
              <a:rPr lang="en-US" dirty="0" err="1"/>
              <a:t>proporcionar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experiência</a:t>
            </a:r>
            <a:r>
              <a:rPr lang="en-US" dirty="0"/>
              <a:t> </a:t>
            </a:r>
            <a:r>
              <a:rPr lang="en-US" dirty="0" err="1"/>
              <a:t>personalizada</a:t>
            </a:r>
            <a:r>
              <a:rPr lang="en-US" dirty="0"/>
              <a:t> e </a:t>
            </a:r>
            <a:r>
              <a:rPr lang="en-US" dirty="0" err="1"/>
              <a:t>acompanhar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. </a:t>
            </a:r>
            <a:r>
              <a:rPr lang="en-US" dirty="0" err="1"/>
              <a:t>Enquanto</a:t>
            </a:r>
            <a:r>
              <a:rPr lang="en-US" dirty="0"/>
              <a:t> </a:t>
            </a:r>
            <a:r>
              <a:rPr lang="en-US" dirty="0" err="1"/>
              <a:t>profissional</a:t>
            </a:r>
            <a:r>
              <a:rPr lang="en-US" dirty="0"/>
              <a:t> de marketing digital, é </a:t>
            </a:r>
            <a:r>
              <a:rPr lang="en-US" dirty="0" err="1"/>
              <a:t>importante</a:t>
            </a:r>
            <a:r>
              <a:rPr lang="en-US" dirty="0"/>
              <a:t>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métodos</a:t>
            </a:r>
            <a:r>
              <a:rPr lang="en-US" dirty="0"/>
              <a:t> </a:t>
            </a:r>
            <a:r>
              <a:rPr lang="en-US" dirty="0" err="1"/>
              <a:t>utilizados</a:t>
            </a:r>
            <a:r>
              <a:rPr lang="en-US" dirty="0"/>
              <a:t> para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Um </a:t>
            </a:r>
            <a:r>
              <a:rPr lang="en-US" dirty="0" err="1"/>
              <a:t>método</a:t>
            </a:r>
            <a:r>
              <a:rPr lang="en-US" dirty="0"/>
              <a:t> </a:t>
            </a:r>
            <a:r>
              <a:rPr lang="en-US" dirty="0" err="1"/>
              <a:t>comum</a:t>
            </a:r>
            <a:r>
              <a:rPr lang="en-US" dirty="0"/>
              <a:t> é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introdução</a:t>
            </a:r>
            <a:r>
              <a:rPr lang="en-US" dirty="0"/>
              <a:t> de dados </a:t>
            </a:r>
            <a:r>
              <a:rPr lang="en-US" dirty="0" err="1"/>
              <a:t>pelo</a:t>
            </a:r>
            <a:r>
              <a:rPr lang="en-US" dirty="0"/>
              <a:t> </a:t>
            </a:r>
            <a:r>
              <a:rPr lang="en-US" dirty="0" err="1"/>
              <a:t>utilizador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formulários</a:t>
            </a:r>
            <a:r>
              <a:rPr lang="en-US" dirty="0"/>
              <a:t> e </a:t>
            </a:r>
            <a:r>
              <a:rPr lang="en-US" dirty="0" err="1"/>
              <a:t>inquéritos</a:t>
            </a:r>
            <a:r>
              <a:rPr lang="en-US" dirty="0"/>
              <a:t>, que </a:t>
            </a:r>
            <a:r>
              <a:rPr lang="en-US" dirty="0" err="1"/>
              <a:t>permitem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diretamente</a:t>
            </a:r>
            <a:r>
              <a:rPr lang="en-US" dirty="0"/>
              <a:t> dos </a:t>
            </a:r>
            <a:r>
              <a:rPr lang="en-US" dirty="0" err="1"/>
              <a:t>utilizadores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utilizadas</a:t>
            </a:r>
            <a:r>
              <a:rPr lang="en-US" dirty="0"/>
              <a:t> para </a:t>
            </a:r>
            <a:r>
              <a:rPr lang="en-US" dirty="0" err="1"/>
              <a:t>adaptar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, </a:t>
            </a:r>
            <a:r>
              <a:rPr lang="en-US" dirty="0" err="1"/>
              <a:t>personalizar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marketing e </a:t>
            </a:r>
            <a:r>
              <a:rPr lang="en-US" dirty="0" err="1"/>
              <a:t>melhorar</a:t>
            </a:r>
            <a:r>
              <a:rPr lang="en-US" dirty="0"/>
              <a:t> a </a:t>
            </a:r>
            <a:r>
              <a:rPr lang="en-US" dirty="0" err="1"/>
              <a:t>funcionalidade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Outro </a:t>
            </a:r>
            <a:r>
              <a:rPr lang="en-US" dirty="0" err="1"/>
              <a:t>método</a:t>
            </a:r>
            <a:r>
              <a:rPr lang="en-US" dirty="0"/>
              <a:t> é </a:t>
            </a:r>
            <a:r>
              <a:rPr lang="en-US" dirty="0" err="1"/>
              <a:t>através</a:t>
            </a:r>
            <a:r>
              <a:rPr lang="en-US" dirty="0"/>
              <a:t> da </a:t>
            </a:r>
            <a:r>
              <a:rPr lang="en-US" dirty="0" err="1"/>
              <a:t>utilização</a:t>
            </a:r>
            <a:r>
              <a:rPr lang="en-US" dirty="0"/>
              <a:t> de cookies, </a:t>
            </a:r>
            <a:r>
              <a:rPr lang="en-US" dirty="0" err="1"/>
              <a:t>pequenos</a:t>
            </a:r>
            <a:r>
              <a:rPr lang="en-US" dirty="0"/>
              <a:t> </a:t>
            </a:r>
            <a:r>
              <a:rPr lang="en-US" dirty="0" err="1"/>
              <a:t>ficheiros</a:t>
            </a:r>
            <a:r>
              <a:rPr lang="en-US" dirty="0"/>
              <a:t> de </a:t>
            </a:r>
            <a:r>
              <a:rPr lang="en-US" dirty="0" err="1"/>
              <a:t>texto</a:t>
            </a:r>
            <a:r>
              <a:rPr lang="en-US" dirty="0"/>
              <a:t> </a:t>
            </a:r>
            <a:r>
              <a:rPr lang="en-US" dirty="0" err="1"/>
              <a:t>armazenados</a:t>
            </a:r>
            <a:r>
              <a:rPr lang="en-US" dirty="0"/>
              <a:t> </a:t>
            </a:r>
            <a:r>
              <a:rPr lang="en-US" dirty="0" err="1"/>
              <a:t>nos</a:t>
            </a:r>
            <a:r>
              <a:rPr lang="en-US" dirty="0"/>
              <a:t> </a:t>
            </a:r>
            <a:r>
              <a:rPr lang="en-US" dirty="0" err="1"/>
              <a:t>dispositivos</a:t>
            </a:r>
            <a:r>
              <a:rPr lang="en-US" dirty="0"/>
              <a:t> dos </a:t>
            </a:r>
            <a:r>
              <a:rPr lang="en-US" dirty="0" err="1"/>
              <a:t>utilizadores</a:t>
            </a:r>
            <a:r>
              <a:rPr lang="en-US" dirty="0"/>
              <a:t> que </a:t>
            </a:r>
            <a:r>
              <a:rPr lang="en-US" dirty="0" err="1"/>
              <a:t>acompanham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atividade</a:t>
            </a:r>
            <a:r>
              <a:rPr lang="en-US" dirty="0"/>
              <a:t> no </a:t>
            </a:r>
            <a:r>
              <a:rPr lang="en-US" dirty="0" err="1"/>
              <a:t>sítio</a:t>
            </a:r>
            <a:r>
              <a:rPr lang="en-US" dirty="0"/>
              <a:t> Web. </a:t>
            </a:r>
            <a:r>
              <a:rPr lang="en-US" dirty="0" err="1"/>
              <a:t>Os</a:t>
            </a:r>
            <a:r>
              <a:rPr lang="en-US" dirty="0"/>
              <a:t> cookies </a:t>
            </a:r>
            <a:r>
              <a:rPr lang="en-US" dirty="0" err="1"/>
              <a:t>podem</a:t>
            </a:r>
            <a:r>
              <a:rPr lang="en-US" dirty="0"/>
              <a:t> ser </a:t>
            </a:r>
            <a:r>
              <a:rPr lang="en-US" dirty="0" err="1"/>
              <a:t>utilizados</a:t>
            </a:r>
            <a:r>
              <a:rPr lang="en-US" dirty="0"/>
              <a:t> para </a:t>
            </a:r>
            <a:r>
              <a:rPr lang="en-US" dirty="0" err="1"/>
              <a:t>recordar</a:t>
            </a:r>
            <a:r>
              <a:rPr lang="en-US" dirty="0"/>
              <a:t> as </a:t>
            </a:r>
            <a:r>
              <a:rPr lang="en-US" dirty="0" err="1"/>
              <a:t>preferências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, </a:t>
            </a:r>
            <a:r>
              <a:rPr lang="en-US" dirty="0" err="1"/>
              <a:t>armazenar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de </a:t>
            </a:r>
            <a:r>
              <a:rPr lang="en-US" dirty="0" err="1"/>
              <a:t>início</a:t>
            </a:r>
            <a:r>
              <a:rPr lang="en-US" dirty="0"/>
              <a:t> de </a:t>
            </a:r>
            <a:r>
              <a:rPr lang="en-US" dirty="0" err="1"/>
              <a:t>sessão</a:t>
            </a:r>
            <a:r>
              <a:rPr lang="en-US" dirty="0"/>
              <a:t> e </a:t>
            </a:r>
            <a:r>
              <a:rPr lang="en-US" dirty="0" err="1"/>
              <a:t>seguir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para fins de </a:t>
            </a:r>
            <a:r>
              <a:rPr lang="en-US" dirty="0" err="1"/>
              <a:t>análise</a:t>
            </a:r>
            <a:r>
              <a:rPr lang="en-US" dirty="0"/>
              <a:t> e </a:t>
            </a:r>
            <a:r>
              <a:rPr lang="en-US" dirty="0" err="1"/>
              <a:t>publicidade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 err="1"/>
              <a:t>Além</a:t>
            </a:r>
            <a:r>
              <a:rPr lang="en-US" dirty="0"/>
              <a:t> </a:t>
            </a:r>
            <a:r>
              <a:rPr lang="en-US" dirty="0" err="1"/>
              <a:t>disso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recolhem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a </a:t>
            </a:r>
            <a:r>
              <a:rPr lang="en-US" dirty="0" err="1"/>
              <a:t>partir</a:t>
            </a:r>
            <a:r>
              <a:rPr lang="en-US" dirty="0"/>
              <a:t> dos </a:t>
            </a:r>
            <a:r>
              <a:rPr lang="en-US" dirty="0" err="1"/>
              <a:t>registos</a:t>
            </a:r>
            <a:r>
              <a:rPr lang="en-US" dirty="0"/>
              <a:t> do </a:t>
            </a:r>
            <a:r>
              <a:rPr lang="en-US" dirty="0" err="1"/>
              <a:t>servidor</a:t>
            </a:r>
            <a:r>
              <a:rPr lang="en-US" dirty="0"/>
              <a:t>, que </a:t>
            </a:r>
            <a:r>
              <a:rPr lang="en-US" dirty="0" err="1"/>
              <a:t>registam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sobre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pedidos</a:t>
            </a:r>
            <a:r>
              <a:rPr lang="en-US" dirty="0"/>
              <a:t> de </a:t>
            </a:r>
            <a:r>
              <a:rPr lang="en-US" dirty="0" err="1"/>
              <a:t>cada</a:t>
            </a:r>
            <a:r>
              <a:rPr lang="en-US" dirty="0"/>
              <a:t> </a:t>
            </a:r>
            <a:r>
              <a:rPr lang="en-US" dirty="0" err="1"/>
              <a:t>utilizador</a:t>
            </a:r>
            <a:r>
              <a:rPr lang="en-US" dirty="0"/>
              <a:t>, tais </a:t>
            </a:r>
            <a:r>
              <a:rPr lang="en-US" dirty="0" err="1"/>
              <a:t>como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endereço</a:t>
            </a:r>
            <a:r>
              <a:rPr lang="en-US" dirty="0"/>
              <a:t> IP, </a:t>
            </a:r>
            <a:r>
              <a:rPr lang="en-US" dirty="0" err="1"/>
              <a:t>tipo</a:t>
            </a:r>
            <a:r>
              <a:rPr lang="en-US" dirty="0"/>
              <a:t> de browser e </a:t>
            </a:r>
            <a:r>
              <a:rPr lang="en-US" dirty="0" err="1"/>
              <a:t>página</a:t>
            </a:r>
            <a:r>
              <a:rPr lang="en-US" dirty="0"/>
              <a:t> </a:t>
            </a:r>
            <a:r>
              <a:rPr lang="en-US" dirty="0" err="1"/>
              <a:t>visitada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são</a:t>
            </a:r>
            <a:r>
              <a:rPr lang="en-US" dirty="0"/>
              <a:t> </a:t>
            </a:r>
            <a:r>
              <a:rPr lang="en-US" dirty="0" err="1"/>
              <a:t>utilizadas</a:t>
            </a:r>
            <a:r>
              <a:rPr lang="en-US" dirty="0"/>
              <a:t> para </a:t>
            </a:r>
            <a:r>
              <a:rPr lang="en-US" dirty="0" err="1"/>
              <a:t>controlar</a:t>
            </a:r>
            <a:r>
              <a:rPr lang="en-US" dirty="0"/>
              <a:t> o </a:t>
            </a:r>
            <a:r>
              <a:rPr lang="en-US" dirty="0" err="1"/>
              <a:t>tráfego</a:t>
            </a:r>
            <a:r>
              <a:rPr lang="en-US" dirty="0"/>
              <a:t> do </a:t>
            </a:r>
            <a:r>
              <a:rPr lang="en-US" dirty="0" err="1"/>
              <a:t>sítio</a:t>
            </a:r>
            <a:r>
              <a:rPr lang="en-US" dirty="0"/>
              <a:t> Web e </a:t>
            </a:r>
            <a:r>
              <a:rPr lang="en-US" dirty="0" err="1"/>
              <a:t>melhorar</a:t>
            </a:r>
            <a:r>
              <a:rPr lang="en-US" dirty="0"/>
              <a:t> o </a:t>
            </a:r>
            <a:r>
              <a:rPr lang="en-US" dirty="0" err="1"/>
              <a:t>seu</a:t>
            </a:r>
            <a:r>
              <a:rPr lang="en-US" dirty="0"/>
              <a:t> </a:t>
            </a:r>
            <a:r>
              <a:rPr lang="en-US" dirty="0" err="1"/>
              <a:t>desempenho</a:t>
            </a:r>
            <a:r>
              <a:rPr lang="en-US" dirty="0"/>
              <a:t>, </a:t>
            </a:r>
            <a:r>
              <a:rPr lang="en-US" dirty="0" err="1"/>
              <a:t>bem</a:t>
            </a:r>
            <a:r>
              <a:rPr lang="en-US" dirty="0"/>
              <a:t> </a:t>
            </a:r>
            <a:r>
              <a:rPr lang="en-US" dirty="0" err="1"/>
              <a:t>como</a:t>
            </a:r>
            <a:r>
              <a:rPr lang="en-US" dirty="0"/>
              <a:t> para fins de </a:t>
            </a:r>
            <a:r>
              <a:rPr lang="en-US" dirty="0" err="1"/>
              <a:t>segurança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a </a:t>
            </a:r>
            <a:r>
              <a:rPr lang="en-US" dirty="0" err="1"/>
              <a:t>deteção</a:t>
            </a:r>
            <a:r>
              <a:rPr lang="en-US" dirty="0"/>
              <a:t> de </a:t>
            </a:r>
            <a:r>
              <a:rPr lang="en-US" dirty="0" err="1"/>
              <a:t>atividades</a:t>
            </a:r>
            <a:r>
              <a:rPr lang="en-US" dirty="0"/>
              <a:t> </a:t>
            </a:r>
            <a:r>
              <a:rPr lang="en-US" dirty="0" err="1"/>
              <a:t>maliciosas</a:t>
            </a:r>
            <a:r>
              <a:rPr lang="en-US" dirty="0"/>
              <a:t>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Por </a:t>
            </a:r>
            <a:r>
              <a:rPr lang="en-US" dirty="0" err="1"/>
              <a:t>último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também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de </a:t>
            </a:r>
            <a:r>
              <a:rPr lang="en-US" dirty="0" err="1"/>
              <a:t>fontes</a:t>
            </a:r>
            <a:r>
              <a:rPr lang="en-US" dirty="0"/>
              <a:t> de </a:t>
            </a:r>
            <a:r>
              <a:rPr lang="en-US" dirty="0" err="1"/>
              <a:t>terceiros</a:t>
            </a:r>
            <a:r>
              <a:rPr lang="en-US" dirty="0"/>
              <a:t>, </a:t>
            </a:r>
            <a:r>
              <a:rPr lang="en-US" dirty="0" err="1"/>
              <a:t>como</a:t>
            </a:r>
            <a:r>
              <a:rPr lang="en-US" dirty="0"/>
              <a:t> </a:t>
            </a:r>
            <a:r>
              <a:rPr lang="en-US" dirty="0" err="1"/>
              <a:t>plataformas</a:t>
            </a:r>
            <a:r>
              <a:rPr lang="en-US" dirty="0"/>
              <a:t> de redes </a:t>
            </a:r>
            <a:r>
              <a:rPr lang="en-US" dirty="0" err="1"/>
              <a:t>sociais</a:t>
            </a:r>
            <a:r>
              <a:rPr lang="en-US" dirty="0"/>
              <a:t> e ferramentas de </a:t>
            </a:r>
            <a:r>
              <a:rPr lang="en-US" dirty="0" err="1"/>
              <a:t>análise</a:t>
            </a:r>
            <a:r>
              <a:rPr lang="en-US" dirty="0"/>
              <a:t>. </a:t>
            </a:r>
            <a:r>
              <a:rPr lang="en-US" dirty="0" err="1"/>
              <a:t>Estas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</a:t>
            </a:r>
            <a:r>
              <a:rPr lang="en-US" dirty="0" err="1"/>
              <a:t>podem</a:t>
            </a:r>
            <a:r>
              <a:rPr lang="en-US" dirty="0"/>
              <a:t> </a:t>
            </a:r>
            <a:r>
              <a:rPr lang="en-US" dirty="0" err="1"/>
              <a:t>fornecer</a:t>
            </a:r>
            <a:r>
              <a:rPr lang="en-US" dirty="0"/>
              <a:t> </a:t>
            </a:r>
            <a:r>
              <a:rPr lang="en-US" dirty="0" err="1"/>
              <a:t>uma</a:t>
            </a:r>
            <a:r>
              <a:rPr lang="en-US" dirty="0"/>
              <a:t> </a:t>
            </a:r>
            <a:r>
              <a:rPr lang="en-US" dirty="0" err="1"/>
              <a:t>visão</a:t>
            </a:r>
            <a:r>
              <a:rPr lang="en-US" dirty="0"/>
              <a:t> </a:t>
            </a:r>
            <a:r>
              <a:rPr lang="en-US" dirty="0" err="1"/>
              <a:t>mais</a:t>
            </a:r>
            <a:r>
              <a:rPr lang="en-US" dirty="0"/>
              <a:t> </a:t>
            </a:r>
            <a:r>
              <a:rPr lang="en-US" dirty="0" err="1"/>
              <a:t>abrangente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, </a:t>
            </a:r>
            <a:r>
              <a:rPr lang="en-US" dirty="0" err="1"/>
              <a:t>permitindo</a:t>
            </a:r>
            <a:r>
              <a:rPr lang="en-US" dirty="0"/>
              <a:t> </a:t>
            </a:r>
            <a:r>
              <a:rPr lang="en-US" dirty="0" err="1"/>
              <a:t>aos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personalizar</a:t>
            </a:r>
            <a:r>
              <a:rPr lang="en-US" dirty="0"/>
              <a:t> a </a:t>
            </a:r>
            <a:r>
              <a:rPr lang="en-US" dirty="0" err="1"/>
              <a:t>sua</a:t>
            </a:r>
            <a:r>
              <a:rPr lang="en-US" dirty="0"/>
              <a:t> </a:t>
            </a:r>
            <a:r>
              <a:rPr lang="en-US" dirty="0" err="1"/>
              <a:t>experiência</a:t>
            </a:r>
            <a:r>
              <a:rPr lang="en-US" dirty="0"/>
              <a:t> e </a:t>
            </a:r>
            <a:r>
              <a:rPr lang="en-US" dirty="0" err="1"/>
              <a:t>melhorar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marketing.</a:t>
            </a: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dirty="0"/>
          </a:p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dirty="0"/>
              <a:t>Em </a:t>
            </a:r>
            <a:r>
              <a:rPr lang="en-US" dirty="0" err="1"/>
              <a:t>suma</a:t>
            </a:r>
            <a:r>
              <a:rPr lang="en-US" dirty="0"/>
              <a:t>,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sítios</a:t>
            </a:r>
            <a:r>
              <a:rPr lang="en-US" dirty="0"/>
              <a:t> Web </a:t>
            </a:r>
            <a:r>
              <a:rPr lang="en-US" dirty="0" err="1"/>
              <a:t>recolhem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de </a:t>
            </a:r>
            <a:r>
              <a:rPr lang="en-US" dirty="0" err="1"/>
              <a:t>várias</a:t>
            </a:r>
            <a:r>
              <a:rPr lang="en-US" dirty="0"/>
              <a:t> </a:t>
            </a:r>
            <a:r>
              <a:rPr lang="en-US" dirty="0" err="1"/>
              <a:t>fontes</a:t>
            </a:r>
            <a:r>
              <a:rPr lang="en-US" dirty="0"/>
              <a:t>, </a:t>
            </a:r>
            <a:r>
              <a:rPr lang="en-US" dirty="0" err="1"/>
              <a:t>incluindo</a:t>
            </a:r>
            <a:r>
              <a:rPr lang="en-US" dirty="0"/>
              <a:t> dados do </a:t>
            </a:r>
            <a:r>
              <a:rPr lang="en-US" dirty="0" err="1"/>
              <a:t>utilizador</a:t>
            </a:r>
            <a:r>
              <a:rPr lang="en-US" dirty="0"/>
              <a:t>, cookies, </a:t>
            </a:r>
            <a:r>
              <a:rPr lang="en-US" dirty="0" err="1"/>
              <a:t>registos</a:t>
            </a:r>
            <a:r>
              <a:rPr lang="en-US" dirty="0"/>
              <a:t> do </a:t>
            </a:r>
            <a:r>
              <a:rPr lang="en-US" dirty="0" err="1"/>
              <a:t>servidor</a:t>
            </a:r>
            <a:r>
              <a:rPr lang="en-US" dirty="0"/>
              <a:t> e </a:t>
            </a:r>
            <a:r>
              <a:rPr lang="en-US" dirty="0" err="1"/>
              <a:t>fontes</a:t>
            </a:r>
            <a:r>
              <a:rPr lang="en-US" dirty="0"/>
              <a:t> de </a:t>
            </a:r>
            <a:r>
              <a:rPr lang="en-US" dirty="0" err="1"/>
              <a:t>terceiros</a:t>
            </a:r>
            <a:r>
              <a:rPr lang="en-US" dirty="0"/>
              <a:t>. Como </a:t>
            </a:r>
            <a:r>
              <a:rPr lang="en-US" dirty="0" err="1"/>
              <a:t>profissional</a:t>
            </a:r>
            <a:r>
              <a:rPr lang="en-US" dirty="0"/>
              <a:t> de marketing digital, </a:t>
            </a:r>
            <a:r>
              <a:rPr lang="en-US" dirty="0" err="1"/>
              <a:t>compreender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métodos</a:t>
            </a:r>
            <a:r>
              <a:rPr lang="en-US" dirty="0"/>
              <a:t> </a:t>
            </a:r>
            <a:r>
              <a:rPr lang="en-US" dirty="0" err="1"/>
              <a:t>utilizados</a:t>
            </a:r>
            <a:r>
              <a:rPr lang="en-US" dirty="0"/>
              <a:t> para </a:t>
            </a:r>
            <a:r>
              <a:rPr lang="en-US" dirty="0" err="1"/>
              <a:t>recolher</a:t>
            </a:r>
            <a:r>
              <a:rPr lang="en-US" dirty="0"/>
              <a:t> </a:t>
            </a:r>
            <a:r>
              <a:rPr lang="en-US" dirty="0" err="1"/>
              <a:t>informações</a:t>
            </a:r>
            <a:r>
              <a:rPr lang="en-US" dirty="0"/>
              <a:t> é </a:t>
            </a:r>
            <a:r>
              <a:rPr lang="en-US" dirty="0" err="1"/>
              <a:t>essencial</a:t>
            </a:r>
            <a:r>
              <a:rPr lang="en-US" dirty="0"/>
              <a:t> para </a:t>
            </a:r>
            <a:r>
              <a:rPr lang="en-US" dirty="0" err="1"/>
              <a:t>adaptar</a:t>
            </a:r>
            <a:r>
              <a:rPr lang="en-US" dirty="0"/>
              <a:t> a </a:t>
            </a:r>
            <a:r>
              <a:rPr lang="en-US" dirty="0" err="1"/>
              <a:t>experiência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, </a:t>
            </a:r>
            <a:r>
              <a:rPr lang="en-US" dirty="0" err="1"/>
              <a:t>acompanhar</a:t>
            </a:r>
            <a:r>
              <a:rPr lang="en-US" dirty="0"/>
              <a:t> o </a:t>
            </a:r>
            <a:r>
              <a:rPr lang="en-US" dirty="0" err="1"/>
              <a:t>comportamento</a:t>
            </a:r>
            <a:r>
              <a:rPr lang="en-US" dirty="0"/>
              <a:t> do </a:t>
            </a:r>
            <a:r>
              <a:rPr lang="en-US" dirty="0" err="1"/>
              <a:t>utilizador</a:t>
            </a:r>
            <a:r>
              <a:rPr lang="en-US" dirty="0"/>
              <a:t> e </a:t>
            </a:r>
            <a:r>
              <a:rPr lang="en-US" dirty="0" err="1"/>
              <a:t>melhorar</a:t>
            </a:r>
            <a:r>
              <a:rPr lang="en-US" dirty="0"/>
              <a:t> </a:t>
            </a:r>
            <a:r>
              <a:rPr lang="en-US" dirty="0" err="1"/>
              <a:t>os</a:t>
            </a:r>
            <a:r>
              <a:rPr lang="en-US" dirty="0"/>
              <a:t> </a:t>
            </a:r>
            <a:r>
              <a:rPr lang="en-US" dirty="0" err="1"/>
              <a:t>esforços</a:t>
            </a:r>
            <a:r>
              <a:rPr lang="en-US" dirty="0"/>
              <a:t> de marketing.</a:t>
            </a:r>
            <a:endParaRPr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5" name="Google Shape;22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36" name="Google Shape;23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4" name="Google Shape;244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Google Shape;24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49" name="Google Shape;249;p1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7" name="Google Shape;257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63" name="Google Shape;263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0" name="Google Shape;270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75" name="Google Shape;275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1" name="Google Shape;651;p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52" name="Google Shape;652;p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2387565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8.png"/><Relationship Id="rId7" Type="http://schemas.openxmlformats.org/officeDocument/2006/relationships/image" Target="../media/image11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png"/><Relationship Id="rId5" Type="http://schemas.openxmlformats.org/officeDocument/2006/relationships/image" Target="../media/image10.jpg"/><Relationship Id="rId4" Type="http://schemas.openxmlformats.org/officeDocument/2006/relationships/image" Target="../media/image9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9.png"/><Relationship Id="rId4" Type="http://schemas.openxmlformats.org/officeDocument/2006/relationships/image" Target="../media/image14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10.jpg"/><Relationship Id="rId7" Type="http://schemas.openxmlformats.org/officeDocument/2006/relationships/image" Target="../media/image1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10.jpg"/><Relationship Id="rId7" Type="http://schemas.openxmlformats.org/officeDocument/2006/relationships/image" Target="../media/image12.png"/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Heading">
  <p:cSld name="Hea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8"/>
          <p:cNvSpPr txBox="1">
            <a:spLocks noGrp="1"/>
          </p:cNvSpPr>
          <p:nvPr>
            <p:ph type="ctrTitle"/>
          </p:nvPr>
        </p:nvSpPr>
        <p:spPr>
          <a:xfrm>
            <a:off x="638640" y="1992693"/>
            <a:ext cx="5958908" cy="18844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400"/>
              <a:buFont typeface="Arial"/>
              <a:buNone/>
              <a:defRPr sz="5400" b="1" i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cxnSp>
        <p:nvCxnSpPr>
          <p:cNvPr id="17" name="Google Shape;17;p18"/>
          <p:cNvCxnSpPr/>
          <p:nvPr/>
        </p:nvCxnSpPr>
        <p:spPr>
          <a:xfrm rot="10800000">
            <a:off x="638639" y="1555703"/>
            <a:ext cx="432171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18" name="Google Shape;18;p18"/>
          <p:cNvPicPr preferRelativeResize="0"/>
          <p:nvPr/>
        </p:nvPicPr>
        <p:blipFill rotWithShape="1">
          <a:blip r:embed="rId3">
            <a:alphaModFix/>
          </a:blip>
          <a:srcRect t="2266" b="2265"/>
          <a:stretch/>
        </p:blipFill>
        <p:spPr>
          <a:xfrm>
            <a:off x="471000" y="467399"/>
            <a:ext cx="2218858" cy="824085"/>
          </a:xfrm>
          <a:prstGeom prst="rect">
            <a:avLst/>
          </a:prstGeom>
          <a:noFill/>
          <a:ln>
            <a:noFill/>
          </a:ln>
        </p:spPr>
      </p:pic>
      <p:sp>
        <p:nvSpPr>
          <p:cNvPr id="19" name="Google Shape;19;p18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0" name="Google Shape;20;p1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324895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Google Shape;21;p18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" name="Google Shape;22;p18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Google Shape;23;p18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24" name="Google Shape;24;p18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2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Google Shape;26;p19" descr="A picture containing shape&#10;&#10;Description automatically generated"/>
          <p:cNvPicPr preferRelativeResize="0"/>
          <p:nvPr/>
        </p:nvPicPr>
        <p:blipFill rotWithShape="1">
          <a:blip r:embed="rId2">
            <a:alphaModFix amt="27000"/>
          </a:blip>
          <a:srcRect/>
          <a:stretch/>
        </p:blipFill>
        <p:spPr>
          <a:xfrm>
            <a:off x="5958140" y="2038825"/>
            <a:ext cx="3755545" cy="3437279"/>
          </a:xfrm>
          <a:prstGeom prst="rect">
            <a:avLst/>
          </a:prstGeom>
          <a:noFill/>
          <a:ln>
            <a:noFill/>
          </a:ln>
        </p:spPr>
      </p:pic>
      <p:pic>
        <p:nvPicPr>
          <p:cNvPr id="27" name="Google Shape;27;p19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28" name="Google Shape;28;p1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9"/>
          <p:cNvSpPr txBox="1">
            <a:spLocks noGrp="1"/>
          </p:cNvSpPr>
          <p:nvPr>
            <p:ph type="body" idx="1"/>
          </p:nvPr>
        </p:nvSpPr>
        <p:spPr>
          <a:xfrm>
            <a:off x="628650" y="1369218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30" name="Google Shape;30;p1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Google Shape;31;p19"/>
          <p:cNvPicPr preferRelativeResize="0"/>
          <p:nvPr/>
        </p:nvPicPr>
        <p:blipFill rotWithShape="1">
          <a:blip r:embed="rId5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able of Content">
  <p:cSld name="Table of Content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20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2863215" cy="1383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300"/>
              <a:buFont typeface="Arial"/>
              <a:buNone/>
              <a:defRPr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20"/>
          <p:cNvSpPr txBox="1">
            <a:spLocks noGrp="1"/>
          </p:cNvSpPr>
          <p:nvPr>
            <p:ph type="body" idx="1"/>
          </p:nvPr>
        </p:nvSpPr>
        <p:spPr>
          <a:xfrm>
            <a:off x="3983426" y="682899"/>
            <a:ext cx="4606283" cy="1149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2385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Font typeface="Calibri"/>
              <a:buAutoNum type="arabicPeriod"/>
              <a:defRPr sz="1500" b="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31432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Font typeface="Calibri"/>
              <a:buAutoNum type="arabicPeriod"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3048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95275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Font typeface="Calibri"/>
              <a:buAutoNum type="arabicPeriod"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20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6" name="Google Shape;36;p2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2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8" name="Google Shape;38;p2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39" name="Google Shape;39;p20"/>
          <p:cNvPicPr preferRelativeResize="0"/>
          <p:nvPr/>
        </p:nvPicPr>
        <p:blipFill rotWithShape="1">
          <a:blip r:embed="rId6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20"/>
          <p:cNvPicPr preferRelativeResize="0"/>
          <p:nvPr/>
        </p:nvPicPr>
        <p:blipFill rotWithShape="1">
          <a:blip r:embed="rId7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41" name="Google Shape;41;p20"/>
          <p:cNvCxnSpPr/>
          <p:nvPr/>
        </p:nvCxnSpPr>
        <p:spPr>
          <a:xfrm rot="10800000">
            <a:off x="3733312" y="687331"/>
            <a:ext cx="0" cy="3050279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42" name="Google Shape;42;p20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s">
  <p:cSld name="quotes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21"/>
          <p:cNvSpPr/>
          <p:nvPr/>
        </p:nvSpPr>
        <p:spPr>
          <a:xfrm rot="10800000" flipH="1">
            <a:off x="0" y="4436706"/>
            <a:ext cx="9144000" cy="78249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45" name="Google Shape;45;p21"/>
          <p:cNvPicPr preferRelativeResize="0"/>
          <p:nvPr/>
        </p:nvPicPr>
        <p:blipFill rotWithShape="1">
          <a:blip r:embed="rId3">
            <a:alphaModFix/>
          </a:blip>
          <a:srcRect l="3024" r="3023"/>
          <a:stretch/>
        </p:blipFill>
        <p:spPr>
          <a:xfrm>
            <a:off x="177278" y="4576442"/>
            <a:ext cx="1987904" cy="4401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6" name="Google Shape;46;p21"/>
          <p:cNvPicPr preferRelativeResize="0"/>
          <p:nvPr/>
        </p:nvPicPr>
        <p:blipFill rotWithShape="1">
          <a:blip r:embed="rId4">
            <a:alphaModFix/>
          </a:blip>
          <a:srcRect r="63278"/>
          <a:stretch/>
        </p:blipFill>
        <p:spPr>
          <a:xfrm>
            <a:off x="7692505" y="4552283"/>
            <a:ext cx="1274218" cy="4884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" name="Google Shape;48;p2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49" name="Google Shape;49;p2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50" name="Google Shape;50;p2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Orange">
  <p:cSld name="In-class activity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23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53" name="Google Shape;53;p23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cxnSp>
        <p:nvCxnSpPr>
          <p:cNvPr id="54" name="Google Shape;54;p23"/>
          <p:cNvCxnSpPr/>
          <p:nvPr/>
        </p:nvCxnSpPr>
        <p:spPr>
          <a:xfrm rot="10800000">
            <a:off x="840583" y="684304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5" name="Google Shape;55;p23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56" name="Google Shape;56;p23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57" name="Google Shape;57;p23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Green">
  <p:cSld name="Subheading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24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24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61" name="Google Shape;61;p24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2" name="Google Shape;62;p24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63" name="Google Shape;63;p24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64" name="Google Shape;64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65" name="Google Shape;65;p2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66" name="Google Shape;66;p2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24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68" name="Google Shape;68;p24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69" name="Google Shape;69;p24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ubheading Orange">
  <p:cSld name="Subheading Orang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25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5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73" name="Google Shape;73;p25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25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75" name="Google Shape;75;p25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F39200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76" name="Google Shape;76;p2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77" name="Google Shape;77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78" name="Google Shape;78;p2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9" name="Google Shape;79;p25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25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25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heading Pink">
  <p:cSld name="Subheading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26"/>
          <p:cNvSpPr txBox="1">
            <a:spLocks noGrp="1"/>
          </p:cNvSpPr>
          <p:nvPr>
            <p:ph type="title"/>
          </p:nvPr>
        </p:nvSpPr>
        <p:spPr>
          <a:xfrm>
            <a:off x="840583" y="851217"/>
            <a:ext cx="2226624" cy="13582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b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8775"/>
              <a:buFont typeface="Arial"/>
              <a:buNone/>
              <a:defRPr sz="8775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6"/>
          <p:cNvSpPr txBox="1">
            <a:spLocks noGrp="1"/>
          </p:cNvSpPr>
          <p:nvPr>
            <p:ph type="body" idx="1"/>
          </p:nvPr>
        </p:nvSpPr>
        <p:spPr>
          <a:xfrm>
            <a:off x="863071" y="2564692"/>
            <a:ext cx="6614054" cy="2908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100"/>
              <a:buNone/>
              <a:defRPr sz="21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85" name="Google Shape;85;p26"/>
          <p:cNvSpPr txBox="1">
            <a:spLocks noGrp="1"/>
          </p:cNvSpPr>
          <p:nvPr>
            <p:ph type="body" idx="2"/>
          </p:nvPr>
        </p:nvSpPr>
        <p:spPr>
          <a:xfrm>
            <a:off x="863071" y="2981702"/>
            <a:ext cx="6614054" cy="726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6" name="Google Shape;86;p26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87" name="Google Shape;87;p26"/>
          <p:cNvCxnSpPr/>
          <p:nvPr/>
        </p:nvCxnSpPr>
        <p:spPr>
          <a:xfrm rot="10800000">
            <a:off x="840583" y="2209496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88" name="Google Shape;88;p2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89" name="Google Shape;89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90" name="Google Shape;90;p2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26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26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26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Green">
  <p:cSld name="In-class activity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7"/>
          <p:cNvSpPr txBox="1">
            <a:spLocks noGrp="1"/>
          </p:cNvSpPr>
          <p:nvPr>
            <p:ph type="body" idx="1"/>
          </p:nvPr>
        </p:nvSpPr>
        <p:spPr>
          <a:xfrm>
            <a:off x="840583" y="324829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96" name="Google Shape;96;p27"/>
          <p:cNvSpPr txBox="1">
            <a:spLocks noGrp="1"/>
          </p:cNvSpPr>
          <p:nvPr>
            <p:ph type="body" idx="2"/>
          </p:nvPr>
        </p:nvSpPr>
        <p:spPr>
          <a:xfrm>
            <a:off x="840583" y="887767"/>
            <a:ext cx="6614054" cy="28633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7" name="Google Shape;97;p27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cxnSp>
        <p:nvCxnSpPr>
          <p:cNvPr id="98" name="Google Shape;98;p27"/>
          <p:cNvCxnSpPr/>
          <p:nvPr/>
        </p:nvCxnSpPr>
        <p:spPr>
          <a:xfrm rot="10800000">
            <a:off x="840583" y="697937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11AA81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99" name="Google Shape;99;p27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27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n-class Activity Pink">
  <p:cSld name="In-class Activity Pink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2" name="Google Shape;102;p28"/>
          <p:cNvCxnSpPr/>
          <p:nvPr/>
        </p:nvCxnSpPr>
        <p:spPr>
          <a:xfrm rot="10800000">
            <a:off x="840583" y="683941"/>
            <a:ext cx="3923363" cy="0"/>
          </a:xfrm>
          <a:prstGeom prst="straightConnector1">
            <a:avLst/>
          </a:prstGeom>
          <a:noFill/>
          <a:ln w="15875" cap="flat" cmpd="sng">
            <a:solidFill>
              <a:srgbClr val="D12477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3" name="Google Shape;103;p28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3323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  <a:defRPr sz="24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 b="1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 b="1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 b="1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 b="1"/>
            </a:lvl9pPr>
          </a:lstStyle>
          <a:p>
            <a:endParaRPr/>
          </a:p>
        </p:txBody>
      </p:sp>
      <p:sp>
        <p:nvSpPr>
          <p:cNvPr id="104" name="Google Shape;104;p28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108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5" name="Google Shape;105;p28"/>
          <p:cNvSpPr/>
          <p:nvPr/>
        </p:nvSpPr>
        <p:spPr>
          <a:xfrm rot="10800000" flipH="1">
            <a:off x="0" y="4555671"/>
            <a:ext cx="9144000" cy="663533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6" name="Google Shape;106;p28"/>
          <p:cNvPicPr preferRelativeResize="0"/>
          <p:nvPr/>
        </p:nvPicPr>
        <p:blipFill rotWithShape="1">
          <a:blip r:embed="rId3">
            <a:alphaModFix/>
          </a:blip>
          <a:srcRect r="63278"/>
          <a:stretch/>
        </p:blipFill>
        <p:spPr>
          <a:xfrm>
            <a:off x="7769484" y="4643229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7" name="Google Shape;107;p28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56283" y="4667387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 1">
  <p:cSld name="Title and Content 1"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29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24814" y="20259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29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9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290589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12" name="Google Shape;11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3" name="Google Shape;113;p29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vertical">
  <p:cSld name="Content and Photo vertical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" name="Google Shape;115;p30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4147413" y="4437741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16" name="Google Shape;116;p30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6863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30"/>
          <p:cNvSpPr txBox="1">
            <a:spLocks noGrp="1"/>
          </p:cNvSpPr>
          <p:nvPr>
            <p:ph type="body" idx="1"/>
          </p:nvPr>
        </p:nvSpPr>
        <p:spPr>
          <a:xfrm>
            <a:off x="628650" y="1778274"/>
            <a:ext cx="46863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30"/>
          <p:cNvSpPr>
            <a:spLocks noGrp="1"/>
          </p:cNvSpPr>
          <p:nvPr>
            <p:ph type="pic" idx="2"/>
          </p:nvPr>
        </p:nvSpPr>
        <p:spPr>
          <a:xfrm>
            <a:off x="5572125" y="1"/>
            <a:ext cx="3571875" cy="502919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pic>
        <p:nvPicPr>
          <p:cNvPr id="119" name="Google Shape;11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0" name="Google Shape;120;p30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Photo horizontal">
  <p:cSld name="Content and Photo horizontal">
    <p:spTree>
      <p:nvGrpSpPr>
        <p:cNvPr id="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31"/>
          <p:cNvSpPr>
            <a:spLocks noGrp="1"/>
          </p:cNvSpPr>
          <p:nvPr>
            <p:ph type="pic" idx="2"/>
          </p:nvPr>
        </p:nvSpPr>
        <p:spPr>
          <a:xfrm>
            <a:off x="0" y="1"/>
            <a:ext cx="9144000" cy="2571749"/>
          </a:xfrm>
          <a:prstGeom prst="rect">
            <a:avLst/>
          </a:prstGeom>
          <a:solidFill>
            <a:srgbClr val="D3EEEF"/>
          </a:solidFill>
          <a:ln>
            <a:noFill/>
          </a:ln>
        </p:spPr>
      </p:sp>
      <p:sp>
        <p:nvSpPr>
          <p:cNvPr id="123" name="Google Shape;123;p31"/>
          <p:cNvSpPr txBox="1">
            <a:spLocks noGrp="1"/>
          </p:cNvSpPr>
          <p:nvPr>
            <p:ph type="title"/>
          </p:nvPr>
        </p:nvSpPr>
        <p:spPr>
          <a:xfrm>
            <a:off x="628650" y="2755804"/>
            <a:ext cx="7905750" cy="628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31"/>
          <p:cNvSpPr txBox="1">
            <a:spLocks noGrp="1"/>
          </p:cNvSpPr>
          <p:nvPr>
            <p:ph type="body" idx="1"/>
          </p:nvPr>
        </p:nvSpPr>
        <p:spPr>
          <a:xfrm>
            <a:off x="628650" y="3485155"/>
            <a:ext cx="7905750" cy="5383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25" name="Google Shape;125;p31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3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31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and Graph">
  <p:cSld name="Content and Graph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" name="Google Shape;129;p32"/>
          <p:cNvPicPr preferRelativeResize="0"/>
          <p:nvPr/>
        </p:nvPicPr>
        <p:blipFill rotWithShape="1">
          <a:blip r:embed="rId2">
            <a:alphaModFix/>
          </a:blip>
          <a:srcRect r="63278"/>
          <a:stretch/>
        </p:blipFill>
        <p:spPr>
          <a:xfrm>
            <a:off x="7684815" y="4437664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32"/>
          <p:cNvSpPr txBox="1">
            <a:spLocks noGrp="1"/>
          </p:cNvSpPr>
          <p:nvPr>
            <p:ph type="title"/>
          </p:nvPr>
        </p:nvSpPr>
        <p:spPr>
          <a:xfrm>
            <a:off x="628650" y="682900"/>
            <a:ext cx="4067175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32"/>
          <p:cNvSpPr txBox="1">
            <a:spLocks noGrp="1"/>
          </p:cNvSpPr>
          <p:nvPr>
            <p:ph type="body" idx="1"/>
          </p:nvPr>
        </p:nvSpPr>
        <p:spPr>
          <a:xfrm>
            <a:off x="628650" y="1778275"/>
            <a:ext cx="4067175" cy="22407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  <a:defRPr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None/>
              <a:defRPr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32" name="Google Shape;132;p3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83820" y="4894997"/>
            <a:ext cx="9304020" cy="3809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32"/>
          <p:cNvPicPr preferRelativeResize="0"/>
          <p:nvPr/>
        </p:nvPicPr>
        <p:blipFill rotWithShape="1">
          <a:blip r:embed="rId4">
            <a:alphaModFix/>
          </a:blip>
          <a:srcRect l="3024" r="3023"/>
          <a:stretch/>
        </p:blipFill>
        <p:spPr>
          <a:xfrm>
            <a:off x="184968" y="4514834"/>
            <a:ext cx="1756648" cy="3889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Ending">
  <p:cSld name="Ending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33"/>
          <p:cNvSpPr/>
          <p:nvPr/>
        </p:nvSpPr>
        <p:spPr>
          <a:xfrm rot="10800000" flipH="1">
            <a:off x="0" y="4248398"/>
            <a:ext cx="9144000" cy="970807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35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36" name="Google Shape;136;p3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572000" y="4435832"/>
            <a:ext cx="775407" cy="54763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72275" y="4556846"/>
            <a:ext cx="858148" cy="352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725411" y="4559992"/>
            <a:ext cx="845283" cy="3709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33"/>
          <p:cNvPicPr preferRelativeResize="0"/>
          <p:nvPr/>
        </p:nvPicPr>
        <p:blipFill rotWithShape="1">
          <a:blip r:embed="rId6">
            <a:alphaModFix/>
          </a:blip>
          <a:srcRect r="63278"/>
          <a:stretch/>
        </p:blipFill>
        <p:spPr>
          <a:xfrm>
            <a:off x="211687" y="4503966"/>
            <a:ext cx="1274218" cy="488417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33"/>
          <p:cNvSpPr txBox="1">
            <a:spLocks noGrp="1"/>
          </p:cNvSpPr>
          <p:nvPr>
            <p:ph type="body" idx="1"/>
          </p:nvPr>
        </p:nvSpPr>
        <p:spPr>
          <a:xfrm>
            <a:off x="628650" y="655321"/>
            <a:ext cx="4385310" cy="300989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500"/>
              <a:buNone/>
              <a:defRPr sz="15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350"/>
              <a:buNone/>
              <a:defRPr sz="13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lt1"/>
              </a:buClr>
              <a:buSzPts val="1050"/>
              <a:buNone/>
              <a:defRPr sz="1050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lvl="5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pic>
        <p:nvPicPr>
          <p:cNvPr id="141" name="Google Shape;141;p3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808427" y="4443014"/>
            <a:ext cx="1068773" cy="48736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33"/>
          <p:cNvPicPr preferRelativeResize="0"/>
          <p:nvPr/>
        </p:nvPicPr>
        <p:blipFill rotWithShape="1">
          <a:blip r:embed="rId8">
            <a:alphaModFix/>
          </a:blip>
          <a:srcRect l="3024" r="3023"/>
          <a:stretch/>
        </p:blipFill>
        <p:spPr>
          <a:xfrm>
            <a:off x="1697592" y="4528124"/>
            <a:ext cx="1987904" cy="440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tsikkodia" type="title">
  <p:cSld name="TITLE"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34"/>
          <p:cNvSpPr txBox="1">
            <a:spLocks noGrp="1"/>
          </p:cNvSpPr>
          <p:nvPr>
            <p:ph type="ctrTitle"/>
          </p:nvPr>
        </p:nvSpPr>
        <p:spPr>
          <a:xfrm>
            <a:off x="1143000" y="781050"/>
            <a:ext cx="6858000" cy="1790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500"/>
              <a:buFont typeface="Arial"/>
              <a:buNone/>
              <a:defRPr sz="45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34"/>
          <p:cNvSpPr txBox="1"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lvl="0" algn="ctr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None/>
              <a:defRPr sz="1500"/>
            </a:lvl2pPr>
            <a:lvl3pPr lvl="2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None/>
              <a:defRPr sz="1350"/>
            </a:lvl3pPr>
            <a:lvl4pPr lvl="3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/>
            </a:lvl4pPr>
            <a:lvl5pPr lvl="4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200"/>
              <a:buNone/>
              <a:defRPr sz="1200"/>
            </a:lvl5pPr>
            <a:lvl6pPr lvl="5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6pPr>
            <a:lvl7pPr lvl="6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7pPr>
            <a:lvl8pPr lvl="7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8pPr>
            <a:lvl9pPr lvl="8" algn="ctr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9pPr>
          </a:lstStyle>
          <a:p>
            <a:endParaRPr/>
          </a:p>
        </p:txBody>
      </p:sp>
      <p:grpSp>
        <p:nvGrpSpPr>
          <p:cNvPr id="146" name="Google Shape;146;p34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147" name="Google Shape;147;p34"/>
            <p:cNvPicPr preferRelativeResize="0"/>
            <p:nvPr/>
          </p:nvPicPr>
          <p:blipFill rotWithShape="1">
            <a:blip r:embed="rId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8" name="Google Shape;148;p34" descr="Text&#10;&#10;Description automatically generated with low confidence"/>
            <p:cNvPicPr preferRelativeResize="0"/>
            <p:nvPr/>
          </p:nvPicPr>
          <p:blipFill rotWithShape="1">
            <a:blip r:embed="rId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9" name="Google Shape;149;p34" descr="Gdańsk University of Technology - Wikipedia"/>
            <p:cNvPicPr preferRelativeResize="0"/>
            <p:nvPr/>
          </p:nvPicPr>
          <p:blipFill rotWithShape="1">
            <a:blip r:embed="rId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0" name="Google Shape;150;p34" descr="A picture containing logo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1" name="Google Shape;151;p34" descr="Uma imagem com texto&#10;&#10;Descrição gerada automaticamente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52" name="Google Shape;152;p34" descr="Logo&#10;&#10;Description automatically generated with medium confidence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yhjä" type="blank">
  <p:cSld name="BLANK">
    <p:spTree>
      <p:nvGrpSpPr>
        <p:cNvPr id="1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hart or visualization">
  <p:cSld name="Chart or visualization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36"/>
          <p:cNvSpPr txBox="1">
            <a:spLocks noGrp="1"/>
          </p:cNvSpPr>
          <p:nvPr>
            <p:ph type="title"/>
          </p:nvPr>
        </p:nvSpPr>
        <p:spPr>
          <a:xfrm>
            <a:off x="629841" y="1480874"/>
            <a:ext cx="1774244" cy="12001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Arial"/>
              <a:buNone/>
              <a:defRPr sz="24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6" name="Google Shape;156;p36"/>
          <p:cNvSpPr txBox="1">
            <a:spLocks noGrp="1"/>
          </p:cNvSpPr>
          <p:nvPr>
            <p:ph type="body" idx="1"/>
          </p:nvPr>
        </p:nvSpPr>
        <p:spPr>
          <a:xfrm>
            <a:off x="629841" y="2771775"/>
            <a:ext cx="1774244" cy="16299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lvl="0" indent="-304800" algn="l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1200"/>
              <a:buFont typeface="Calibri"/>
              <a:buAutoNum type="arabicPeriod"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050"/>
              <a:buNone/>
              <a:defRPr sz="1050"/>
            </a:lvl2pPr>
            <a:lvl3pPr marL="1371600" lvl="2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900"/>
              <a:buNone/>
              <a:defRPr sz="900"/>
            </a:lvl3pPr>
            <a:lvl4pPr marL="1828800" lvl="3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750"/>
              <a:buNone/>
              <a:defRPr sz="750"/>
            </a:lvl4pPr>
            <a:lvl5pPr marL="2286000" lvl="4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750"/>
              <a:buNone/>
              <a:defRPr sz="750"/>
            </a:lvl5pPr>
            <a:lvl6pPr marL="2743200" lvl="5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6pPr>
            <a:lvl7pPr marL="3200400" lvl="6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7pPr>
            <a:lvl8pPr marL="3657600" lvl="7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8pPr>
            <a:lvl9pPr marL="4114800" lvl="8" indent="-228600" algn="l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750"/>
              <a:buNone/>
              <a:defRPr sz="750"/>
            </a:lvl9pPr>
          </a:lstStyle>
          <a:p>
            <a:endParaRPr/>
          </a:p>
        </p:txBody>
      </p:sp>
      <p:sp>
        <p:nvSpPr>
          <p:cNvPr id="157" name="Google Shape;157;p36"/>
          <p:cNvSpPr>
            <a:spLocks noGrp="1"/>
          </p:cNvSpPr>
          <p:nvPr>
            <p:ph type="chart" idx="2"/>
          </p:nvPr>
        </p:nvSpPr>
        <p:spPr>
          <a:xfrm>
            <a:off x="3800476" y="228600"/>
            <a:ext cx="5079206" cy="4229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R="0" lvl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158" name="Google Shape;158;p36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159" name="Google Shape;159;p36"/>
            <p:cNvPicPr preferRelativeResize="0"/>
            <p:nvPr/>
          </p:nvPicPr>
          <p:blipFill rotWithShape="1">
            <a:blip r:embed="rId2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0" name="Google Shape;160;p36" descr="Text&#10;&#10;Description automatically generated with low confidence"/>
            <p:cNvPicPr preferRelativeResize="0"/>
            <p:nvPr/>
          </p:nvPicPr>
          <p:blipFill rotWithShape="1">
            <a:blip r:embed="rId3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1" name="Google Shape;161;p36" descr="Gdańsk University of Technology - Wikipedia"/>
            <p:cNvPicPr preferRelativeResize="0"/>
            <p:nvPr/>
          </p:nvPicPr>
          <p:blipFill rotWithShape="1">
            <a:blip r:embed="rId4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2" name="Google Shape;162;p36" descr="A picture containing logo&#10;&#10;Description automatically generated"/>
            <p:cNvPicPr preferRelativeResize="0"/>
            <p:nvPr/>
          </p:nvPicPr>
          <p:blipFill rotWithShape="1">
            <a:blip r:embed="rId5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3" name="Google Shape;163;p36" descr="Uma imagem com texto&#10;&#10;Descrição gerada automaticamente"/>
            <p:cNvPicPr preferRelativeResize="0"/>
            <p:nvPr/>
          </p:nvPicPr>
          <p:blipFill rotWithShape="1">
            <a:blip r:embed="rId6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4" name="Google Shape;164;p36" descr="Logo&#10;&#10;Description automatically generated with medium confidence"/>
            <p:cNvPicPr preferRelativeResize="0"/>
            <p:nvPr/>
          </p:nvPicPr>
          <p:blipFill rotWithShape="1">
            <a:blip r:embed="rId7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Background" type="twoColTx">
  <p:cSld name="TITLE_AND_TWO_COLUMNS"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3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 2" type="secHead">
  <p:cSld name="SECTION_HEADER"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Calibri"/>
              <a:buNone/>
              <a:defRPr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ck Background">
  <p:cSld name="Black Background">
    <p:spTree>
      <p:nvGrpSpPr>
        <p:cNvPr id="1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3.jp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2.jp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28" Type="http://schemas.openxmlformats.org/officeDocument/2006/relationships/image" Target="../media/image5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7"/>
          <p:cNvSpPr txBox="1"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7"/>
          <p:cNvSpPr txBox="1">
            <a:spLocks noGrp="1"/>
          </p:cNvSpPr>
          <p:nvPr>
            <p:ph type="body" idx="1"/>
          </p:nvPr>
        </p:nvSpPr>
        <p:spPr>
          <a:xfrm>
            <a:off x="628650" y="1369219"/>
            <a:ext cx="7886700" cy="14193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>
            <a:lvl1pPr marL="457200" marR="0" lvl="0" indent="-36195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Font typeface="Arial"/>
              <a:buChar char="•"/>
              <a:defRPr sz="21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34290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323850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500"/>
              <a:buFont typeface="Arial"/>
              <a:buChar char="•"/>
              <a:defRPr sz="150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rgbClr val="161249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14325" algn="l" rtl="0">
              <a:lnSpc>
                <a:spcPct val="90000"/>
              </a:lnSpc>
              <a:spcBef>
                <a:spcPts val="375"/>
              </a:spcBef>
              <a:spcAft>
                <a:spcPts val="0"/>
              </a:spcAft>
              <a:buClr>
                <a:schemeClr val="dk1"/>
              </a:buClr>
              <a:buSzPts val="1350"/>
              <a:buFont typeface="Arial"/>
              <a:buChar char="•"/>
              <a:defRPr sz="135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grpSp>
        <p:nvGrpSpPr>
          <p:cNvPr id="8" name="Google Shape;8;p17"/>
          <p:cNvGrpSpPr/>
          <p:nvPr/>
        </p:nvGrpSpPr>
        <p:grpSpPr>
          <a:xfrm>
            <a:off x="113506" y="4583923"/>
            <a:ext cx="8916989" cy="488417"/>
            <a:chOff x="113506" y="4583923"/>
            <a:chExt cx="8916989" cy="488417"/>
          </a:xfrm>
        </p:grpSpPr>
        <p:pic>
          <p:nvPicPr>
            <p:cNvPr id="9" name="Google Shape;9;p17"/>
            <p:cNvPicPr preferRelativeResize="0"/>
            <p:nvPr/>
          </p:nvPicPr>
          <p:blipFill rotWithShape="1">
            <a:blip r:embed="rId24">
              <a:alphaModFix/>
            </a:blip>
            <a:srcRect r="63698"/>
            <a:stretch/>
          </p:blipFill>
          <p:spPr>
            <a:xfrm>
              <a:off x="113506" y="4583923"/>
              <a:ext cx="1259682" cy="48841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Google Shape;10;p17" descr="Text&#10;&#10;Description automatically generated with low confidence"/>
            <p:cNvPicPr preferRelativeResize="0"/>
            <p:nvPr/>
          </p:nvPicPr>
          <p:blipFill rotWithShape="1">
            <a:blip r:embed="rId25">
              <a:alphaModFix/>
            </a:blip>
            <a:srcRect r="5514"/>
            <a:stretch/>
          </p:blipFill>
          <p:spPr>
            <a:xfrm>
              <a:off x="1731601" y="4583923"/>
              <a:ext cx="1973257" cy="438949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1" name="Google Shape;11;p17" descr="Gdańsk University of Technology - Wikipedia"/>
            <p:cNvPicPr preferRelativeResize="0"/>
            <p:nvPr/>
          </p:nvPicPr>
          <p:blipFill rotWithShape="1">
            <a:blip r:embed="rId26">
              <a:alphaModFix/>
            </a:blip>
            <a:srcRect t="14145" b="8136"/>
            <a:stretch/>
          </p:blipFill>
          <p:spPr>
            <a:xfrm>
              <a:off x="4063271" y="4583923"/>
              <a:ext cx="822603" cy="451887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Google Shape;12;p17" descr="A picture containing logo&#10;&#10;Description automatically generated"/>
            <p:cNvPicPr preferRelativeResize="0"/>
            <p:nvPr/>
          </p:nvPicPr>
          <p:blipFill rotWithShape="1">
            <a:blip r:embed="rId27">
              <a:alphaModFix/>
            </a:blip>
            <a:srcRect l="7053" t="14652" r="7705" b="16796"/>
            <a:stretch/>
          </p:blipFill>
          <p:spPr>
            <a:xfrm>
              <a:off x="6657766" y="4583923"/>
              <a:ext cx="1067043" cy="462232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3" name="Google Shape;13;p17" descr="Uma imagem com texto&#10;&#10;Descrição gerada automaticamente"/>
            <p:cNvPicPr preferRelativeResize="0"/>
            <p:nvPr/>
          </p:nvPicPr>
          <p:blipFill rotWithShape="1">
            <a:blip r:embed="rId28">
              <a:alphaModFix/>
            </a:blip>
            <a:srcRect/>
            <a:stretch/>
          </p:blipFill>
          <p:spPr>
            <a:xfrm>
              <a:off x="8083223" y="4583923"/>
              <a:ext cx="947272" cy="433376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Google Shape;14;p17" descr="Logo&#10;&#10;Description automatically generated with medium confidence"/>
            <p:cNvPicPr preferRelativeResize="0"/>
            <p:nvPr/>
          </p:nvPicPr>
          <p:blipFill rotWithShape="1">
            <a:blip r:embed="rId29">
              <a:alphaModFix/>
            </a:blip>
            <a:srcRect/>
            <a:stretch/>
          </p:blipFill>
          <p:spPr>
            <a:xfrm>
              <a:off x="5244287" y="4583923"/>
              <a:ext cx="1055066" cy="432832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"/>
          <p:cNvSpPr txBox="1">
            <a:spLocks noGrp="1"/>
          </p:cNvSpPr>
          <p:nvPr>
            <p:ph type="ctrTitle"/>
          </p:nvPr>
        </p:nvSpPr>
        <p:spPr>
          <a:xfrm>
            <a:off x="637035" y="1751221"/>
            <a:ext cx="8200372" cy="1083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6000"/>
              <a:buFont typeface="Arial"/>
              <a:buNone/>
            </a:pPr>
            <a:r>
              <a:rPr lang="en-US" sz="5200" dirty="0"/>
              <a:t>Como </a:t>
            </a:r>
            <a:r>
              <a:rPr lang="en-US" sz="5200" dirty="0" err="1"/>
              <a:t>funciona</a:t>
            </a:r>
            <a:r>
              <a:rPr lang="en-US" sz="5200" dirty="0"/>
              <a:t> a </a:t>
            </a:r>
            <a:r>
              <a:rPr lang="en-US" sz="5200" dirty="0" err="1"/>
              <a:t>análise</a:t>
            </a:r>
            <a:endParaRPr sz="5200" dirty="0"/>
          </a:p>
        </p:txBody>
      </p:sp>
      <p:sp>
        <p:nvSpPr>
          <p:cNvPr id="2" name="Google Shape;158;p1">
            <a:extLst>
              <a:ext uri="{FF2B5EF4-FFF2-40B4-BE49-F238E27FC236}">
                <a16:creationId xmlns:a16="http://schemas.microsoft.com/office/drawing/2014/main" id="{1CE21A10-C5B6-3B14-B343-22D9BEC0F52A}"/>
              </a:ext>
            </a:extLst>
          </p:cNvPr>
          <p:cNvSpPr txBox="1">
            <a:spLocks/>
          </p:cNvSpPr>
          <p:nvPr/>
        </p:nvSpPr>
        <p:spPr>
          <a:xfrm>
            <a:off x="1143000" y="3501614"/>
            <a:ext cx="6858000" cy="789814"/>
          </a:xfrm>
          <a:prstGeom prst="rect">
            <a:avLst/>
          </a:prstGeom>
          <a:noFill/>
          <a:ln>
            <a:noFill/>
          </a:ln>
        </p:spPr>
        <p:txBody>
          <a:bodyPr spcFirstLastPara="1" vert="horz" wrap="square" lIns="91425" tIns="45700" rIns="91425" bIns="45700" rtlCol="0" anchor="t" anchorCtr="0">
            <a:normAutofit/>
          </a:bodyPr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rgbClr val="161249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0000"/>
              </a:lnSpc>
              <a:spcBef>
                <a:spcPts val="0"/>
              </a:spcBef>
              <a:buClr>
                <a:schemeClr val="lt1"/>
              </a:buClr>
              <a:buSzPts val="1800"/>
              <a:buFont typeface="Arial"/>
              <a:buNone/>
            </a:pPr>
            <a:r>
              <a:rPr lang="en-US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Análise e monitorização digital</a:t>
            </a:r>
            <a:endParaRPr lang="en-US" dirty="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p2"/>
          <p:cNvSpPr txBox="1"/>
          <p:nvPr/>
        </p:nvSpPr>
        <p:spPr>
          <a:xfrm>
            <a:off x="478339" y="1262789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p2"/>
          <p:cNvSpPr txBox="1">
            <a:spLocks noGrp="1"/>
          </p:cNvSpPr>
          <p:nvPr>
            <p:ph type="title"/>
          </p:nvPr>
        </p:nvSpPr>
        <p:spPr>
          <a:xfrm>
            <a:off x="628650" y="255037"/>
            <a:ext cx="7886700" cy="684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/>
              <a:t>"</a:t>
            </a:r>
            <a:r>
              <a:rPr lang="en-US" sz="2400" dirty="0" err="1"/>
              <a:t>Analítica</a:t>
            </a:r>
            <a:r>
              <a:rPr lang="en-US" sz="2400" dirty="0"/>
              <a:t> </a:t>
            </a:r>
            <a:r>
              <a:rPr lang="en-US" sz="2400" dirty="0" err="1"/>
              <a:t>pré-histórica</a:t>
            </a:r>
            <a:r>
              <a:rPr lang="en-US" sz="2400" dirty="0"/>
              <a:t>"</a:t>
            </a:r>
            <a:endParaRPr sz="2400" dirty="0"/>
          </a:p>
        </p:txBody>
      </p:sp>
      <p:sp>
        <p:nvSpPr>
          <p:cNvPr id="183" name="Google Shape;183;p2"/>
          <p:cNvSpPr txBox="1">
            <a:spLocks noGrp="1"/>
          </p:cNvSpPr>
          <p:nvPr>
            <p:ph type="body" idx="1"/>
          </p:nvPr>
        </p:nvSpPr>
        <p:spPr>
          <a:xfrm>
            <a:off x="762439" y="1188961"/>
            <a:ext cx="7886700" cy="238270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Como é que as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empresas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recolhiam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informações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sobre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consumidores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antes do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advento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da Internet e da Web?</a:t>
            </a:r>
            <a:endParaRPr sz="2000" dirty="0">
              <a:latin typeface="Arial"/>
              <a:ea typeface="Arial"/>
              <a:cs typeface="Arial"/>
              <a:sym typeface="Arial"/>
            </a:endParaRPr>
          </a:p>
          <a:p>
            <a:pPr marL="34290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100"/>
              <a:buFont typeface="Arial"/>
              <a:buChar char="●"/>
            </a:pP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de marketing</a:t>
            </a:r>
            <a:endParaRPr sz="2000" dirty="0"/>
          </a:p>
          <a:p>
            <a:pPr marL="34290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100"/>
              <a:buFont typeface="Arial"/>
              <a:buChar char="●"/>
            </a:pP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Transações</a:t>
            </a:r>
            <a:r>
              <a:rPr lang="en-US" sz="2000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000" dirty="0" err="1">
                <a:latin typeface="Arial"/>
                <a:ea typeface="Arial"/>
                <a:cs typeface="Arial"/>
                <a:sym typeface="Arial"/>
              </a:rPr>
              <a:t>clientes</a:t>
            </a:r>
            <a:endParaRPr sz="2000"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"/>
          <p:cNvSpPr txBox="1"/>
          <p:nvPr/>
        </p:nvSpPr>
        <p:spPr>
          <a:xfrm>
            <a:off x="478339" y="1262790"/>
            <a:ext cx="8454900" cy="30670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p3"/>
          <p:cNvSpPr txBox="1">
            <a:spLocks noGrp="1"/>
          </p:cNvSpPr>
          <p:nvPr>
            <p:ph type="body" idx="1"/>
          </p:nvPr>
        </p:nvSpPr>
        <p:spPr>
          <a:xfrm>
            <a:off x="628650" y="1446469"/>
            <a:ext cx="7886700" cy="21775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100"/>
              <a:buFont typeface="Arial"/>
              <a:buChar char="●"/>
            </a:pP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Comparar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recursos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eram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necessários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antes e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recursos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necessários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agora</a:t>
            </a:r>
            <a:endParaRPr dirty="0"/>
          </a:p>
          <a:p>
            <a:pPr marL="34290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100"/>
              <a:buFont typeface="Arial"/>
              <a:buChar char="●"/>
            </a:pP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Comparar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momento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, a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qualidade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e a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quantidade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informação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disponível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para as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organizações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tomarem</a:t>
            </a:r>
            <a:r>
              <a:rPr lang="en-US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dirty="0" err="1">
                <a:latin typeface="Arial"/>
                <a:ea typeface="Arial"/>
                <a:cs typeface="Arial"/>
                <a:sym typeface="Arial"/>
              </a:rPr>
              <a:t>decisões</a:t>
            </a:r>
            <a:endParaRPr dirty="0"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 dirty="0"/>
          </a:p>
        </p:txBody>
      </p:sp>
      <p:sp>
        <p:nvSpPr>
          <p:cNvPr id="4" name="Google Shape;182;p2">
            <a:extLst>
              <a:ext uri="{FF2B5EF4-FFF2-40B4-BE49-F238E27FC236}">
                <a16:creationId xmlns:a16="http://schemas.microsoft.com/office/drawing/2014/main" id="{71F03C6E-8856-4511-76A2-DE0F3679ABDD}"/>
              </a:ext>
            </a:extLst>
          </p:cNvPr>
          <p:cNvSpPr txBox="1">
            <a:spLocks/>
          </p:cNvSpPr>
          <p:nvPr/>
        </p:nvSpPr>
        <p:spPr>
          <a:xfrm>
            <a:off x="628650" y="255037"/>
            <a:ext cx="7886700" cy="6844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1800"/>
              <a:buFont typeface="Arial"/>
              <a:buNone/>
              <a:defRPr sz="3300" b="1" i="0" u="none" strike="noStrike" cap="none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SzPts val="3300"/>
            </a:pPr>
            <a:r>
              <a:rPr lang="en-US" sz="2400"/>
              <a:t>"Analítica pré-histórica"</a:t>
            </a:r>
            <a:endParaRPr lang="en-US" sz="2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7" name="Google Shape;197;p4"/>
          <p:cNvSpPr txBox="1"/>
          <p:nvPr/>
        </p:nvSpPr>
        <p:spPr>
          <a:xfrm>
            <a:off x="478339" y="1262790"/>
            <a:ext cx="8454900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marR="0" lvl="0" indent="-171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8" name="Google Shape;198;p4"/>
          <p:cNvSpPr txBox="1">
            <a:spLocks noGrp="1"/>
          </p:cNvSpPr>
          <p:nvPr>
            <p:ph type="title"/>
          </p:nvPr>
        </p:nvSpPr>
        <p:spPr>
          <a:xfrm>
            <a:off x="762439" y="273844"/>
            <a:ext cx="7886700" cy="667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3300"/>
              <a:buFont typeface="Arial"/>
              <a:buNone/>
            </a:pPr>
            <a:r>
              <a:rPr lang="en-US" sz="2400" dirty="0" err="1"/>
              <a:t>Objetivos</a:t>
            </a:r>
            <a:r>
              <a:rPr lang="en-US" sz="2400" dirty="0"/>
              <a:t> de </a:t>
            </a:r>
            <a:r>
              <a:rPr lang="en-US" sz="2400" dirty="0" err="1"/>
              <a:t>aprendizagem</a:t>
            </a:r>
            <a:endParaRPr sz="2400" dirty="0"/>
          </a:p>
        </p:txBody>
      </p:sp>
      <p:sp>
        <p:nvSpPr>
          <p:cNvPr id="199" name="Google Shape;199;p4"/>
          <p:cNvSpPr txBox="1">
            <a:spLocks noGrp="1"/>
          </p:cNvSpPr>
          <p:nvPr>
            <p:ph type="body" idx="1"/>
          </p:nvPr>
        </p:nvSpPr>
        <p:spPr>
          <a:xfrm>
            <a:off x="762439" y="1369218"/>
            <a:ext cx="7886700" cy="8181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Noto Sans Symbols"/>
              <a:buChar char="⮚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Descrever como funciona a análise de sites</a:t>
            </a:r>
            <a:endParaRPr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161249"/>
              </a:buClr>
              <a:buSzPts val="2100"/>
              <a:buNone/>
            </a:pP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5"/>
          <p:cNvSpPr txBox="1">
            <a:spLocks noGrp="1"/>
          </p:cNvSpPr>
          <p:nvPr>
            <p:ph type="title"/>
          </p:nvPr>
        </p:nvSpPr>
        <p:spPr>
          <a:xfrm>
            <a:off x="1633585" y="1147240"/>
            <a:ext cx="1734304" cy="4992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90000"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Arial"/>
              <a:buNone/>
            </a:pPr>
            <a:r>
              <a:rPr lang="en-US" sz="3600"/>
              <a:t>Tópico</a:t>
            </a:r>
            <a:endParaRPr/>
          </a:p>
        </p:txBody>
      </p:sp>
      <p:sp>
        <p:nvSpPr>
          <p:cNvPr id="205" name="Google Shape;205;p5"/>
          <p:cNvSpPr txBox="1">
            <a:spLocks noGrp="1"/>
          </p:cNvSpPr>
          <p:nvPr>
            <p:ph type="body" idx="1"/>
          </p:nvPr>
        </p:nvSpPr>
        <p:spPr>
          <a:xfrm>
            <a:off x="3983426" y="1226031"/>
            <a:ext cx="4606283" cy="101562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85763" lvl="0" indent="-385763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Arial"/>
              <a:buChar char="•"/>
            </a:pPr>
            <a:r>
              <a:rPr lang="en-US" sz="2000" dirty="0"/>
              <a:t>Como é que </a:t>
            </a:r>
            <a:r>
              <a:rPr lang="en-US" sz="2000" dirty="0" err="1">
                <a:solidFill>
                  <a:srgbClr val="FFFFFF"/>
                </a:solidFill>
              </a:rPr>
              <a:t>os</a:t>
            </a:r>
            <a:r>
              <a:rPr lang="en-US" sz="2000" dirty="0">
                <a:solidFill>
                  <a:srgbClr val="FFFFFF"/>
                </a:solidFill>
              </a:rPr>
              <a:t> </a:t>
            </a:r>
            <a:r>
              <a:rPr lang="en-US" sz="2000" dirty="0" err="1">
                <a:solidFill>
                  <a:srgbClr val="FFFFFF"/>
                </a:solidFill>
              </a:rPr>
              <a:t>sítios</a:t>
            </a:r>
            <a:r>
              <a:rPr lang="en-US" sz="2000" dirty="0">
                <a:solidFill>
                  <a:srgbClr val="FFFFFF"/>
                </a:solidFill>
              </a:rPr>
              <a:t> Web </a:t>
            </a:r>
            <a:r>
              <a:rPr lang="en-US" sz="2000" dirty="0" err="1"/>
              <a:t>recolhem</a:t>
            </a:r>
            <a:r>
              <a:rPr lang="en-US" sz="2000" dirty="0"/>
              <a:t> </a:t>
            </a:r>
            <a:r>
              <a:rPr lang="en-US" sz="2000" dirty="0" err="1"/>
              <a:t>informações</a:t>
            </a:r>
            <a:endParaRPr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6"/>
          <p:cNvSpPr txBox="1"/>
          <p:nvPr/>
        </p:nvSpPr>
        <p:spPr>
          <a:xfrm>
            <a:off x="450410" y="887241"/>
            <a:ext cx="8243180" cy="2934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b="1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"Sem dados, não passamos de mais uma pessoa com uma opinião"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3200" b="1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0" i="1" u="none" strike="noStrike" cap="none">
                <a:solidFill>
                  <a:schemeClr val="lt1"/>
                </a:solidFill>
                <a:latin typeface="Dancing Script"/>
                <a:ea typeface="Dancing Script"/>
                <a:cs typeface="Dancing Script"/>
                <a:sym typeface="Dancing Script"/>
              </a:rPr>
              <a:t>W. Edwards Deming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7"/>
          <p:cNvSpPr txBox="1"/>
          <p:nvPr/>
        </p:nvSpPr>
        <p:spPr>
          <a:xfrm>
            <a:off x="716400" y="1486975"/>
            <a:ext cx="7711200" cy="11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Font typeface="Arial"/>
              <a:buNone/>
            </a:pPr>
            <a:r>
              <a:rPr lang="en-US" sz="6000" b="1" i="0" u="none" strike="noStrike" cap="none">
                <a:solidFill>
                  <a:srgbClr val="FFFFFF"/>
                </a:solidFill>
                <a:latin typeface="Arial"/>
                <a:ea typeface="Arial"/>
                <a:cs typeface="Arial"/>
                <a:sym typeface="Arial"/>
              </a:rPr>
              <a:t>Tópico 1 </a:t>
            </a:r>
            <a:endParaRPr sz="6000" b="1" i="0" u="none" strike="noStrike" cap="non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7"/>
          <p:cNvSpPr txBox="1"/>
          <p:nvPr/>
        </p:nvSpPr>
        <p:spPr>
          <a:xfrm>
            <a:off x="716400" y="1486975"/>
            <a:ext cx="7793700" cy="25450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 é que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sítios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recolhem</a:t>
            </a:r>
            <a:r>
              <a:rPr lang="en-US" sz="36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36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informações</a:t>
            </a:r>
            <a:endParaRPr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8"/>
          <p:cNvSpPr txBox="1"/>
          <p:nvPr/>
        </p:nvSpPr>
        <p:spPr>
          <a:xfrm>
            <a:off x="659363" y="822235"/>
            <a:ext cx="8273876" cy="30844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As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quatro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fontes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de dados para a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da Web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são</a:t>
            </a:r>
            <a:r>
              <a:rPr lang="en-US" sz="2000" b="1" i="0" u="none" strike="noStrike" cap="none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2000" b="1" i="0" u="none" strike="noStrike" cap="none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seguintes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Pedidos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protocolo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transferência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hipertexto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(HTTP) (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através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fragmentos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código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javascript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cookies)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Dados do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servidor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não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fazem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parte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pedido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HTTP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Dados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aplicações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Web,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JavaScript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plug-ins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pré-processador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hipertexto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(PHP)</a:t>
            </a:r>
            <a:endParaRPr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920"/>
              <a:buFont typeface="Calibri"/>
              <a:buAutoNum type="arabicPeriod"/>
            </a:pP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Dados de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terceiros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externos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provenientes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software e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aplicações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associados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marketing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correio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eletrónico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ou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as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plataformas</a:t>
            </a:r>
            <a:r>
              <a:rPr lang="en-US" sz="1600" b="0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de redes </a:t>
            </a:r>
            <a:r>
              <a:rPr lang="en-US" sz="1600" b="0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sociais</a:t>
            </a:r>
            <a:endParaRPr sz="1600" b="0" i="0" u="none" strike="noStrike" cap="none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" name="Google Shape;227;p9">
            <a:extLst>
              <a:ext uri="{FF2B5EF4-FFF2-40B4-BE49-F238E27FC236}">
                <a16:creationId xmlns:a16="http://schemas.microsoft.com/office/drawing/2014/main" id="{7F849AA4-E6D7-F419-74C6-C3DB27AA1044}"/>
              </a:ext>
            </a:extLst>
          </p:cNvPr>
          <p:cNvSpPr txBox="1"/>
          <p:nvPr/>
        </p:nvSpPr>
        <p:spPr>
          <a:xfrm>
            <a:off x="579003" y="217714"/>
            <a:ext cx="8520600" cy="712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 é que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</a:t>
            </a:r>
            <a:b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recolhem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informações</a:t>
            </a:r>
            <a:endParaRPr sz="24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9"/>
          <p:cNvSpPr txBox="1"/>
          <p:nvPr/>
        </p:nvSpPr>
        <p:spPr>
          <a:xfrm>
            <a:off x="579003" y="217714"/>
            <a:ext cx="8520600" cy="7124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 é que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sítios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 </a:t>
            </a:r>
            <a:b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recolhem</a:t>
            </a:r>
            <a:r>
              <a:rPr lang="en-US" sz="2400" b="1" i="0" u="none" strike="noStrike" cap="none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b="1" i="0" u="none" strike="noStrike" cap="none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informações</a:t>
            </a:r>
            <a:endParaRPr sz="2400" dirty="0"/>
          </a:p>
        </p:txBody>
      </p:sp>
      <p:grpSp>
        <p:nvGrpSpPr>
          <p:cNvPr id="228" name="Google Shape;228;p9"/>
          <p:cNvGrpSpPr/>
          <p:nvPr/>
        </p:nvGrpSpPr>
        <p:grpSpPr>
          <a:xfrm>
            <a:off x="5640480" y="1392360"/>
            <a:ext cx="3159488" cy="2531751"/>
            <a:chOff x="5321054" y="1753238"/>
            <a:chExt cx="2981679" cy="2389269"/>
          </a:xfrm>
        </p:grpSpPr>
        <p:pic>
          <p:nvPicPr>
            <p:cNvPr id="229" name="Google Shape;229;p9" descr="Diagram&#10;&#10;Description automatically generated"/>
            <p:cNvPicPr preferRelativeResize="0"/>
            <p:nvPr/>
          </p:nvPicPr>
          <p:blipFill rotWithShape="1">
            <a:blip r:embed="rId3">
              <a:alphaModFix/>
            </a:blip>
            <a:srcRect/>
            <a:stretch/>
          </p:blipFill>
          <p:spPr>
            <a:xfrm>
              <a:off x="5436045" y="1753238"/>
              <a:ext cx="2751698" cy="2079060"/>
            </a:xfrm>
            <a:prstGeom prst="rect">
              <a:avLst/>
            </a:prstGeom>
            <a:noFill/>
            <a:ln w="76200" cap="flat" cmpd="sng">
              <a:solidFill>
                <a:srgbClr val="F39200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230" name="Google Shape;230;p9"/>
            <p:cNvSpPr txBox="1"/>
            <p:nvPr/>
          </p:nvSpPr>
          <p:spPr>
            <a:xfrm>
              <a:off x="5321054" y="3896286"/>
              <a:ext cx="2981679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 b="0" i="0" u="none" strike="noStrike" cap="none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https://www.seobility.net/en/wiki/Tracking_Pixels</a:t>
              </a:r>
              <a:endParaRPr/>
            </a:p>
          </p:txBody>
        </p:sp>
      </p:grpSp>
      <p:grpSp>
        <p:nvGrpSpPr>
          <p:cNvPr id="231" name="Google Shape;231;p9"/>
          <p:cNvGrpSpPr/>
          <p:nvPr/>
        </p:nvGrpSpPr>
        <p:grpSpPr>
          <a:xfrm>
            <a:off x="579003" y="1394234"/>
            <a:ext cx="4733463" cy="2529877"/>
            <a:chOff x="243859" y="1496297"/>
            <a:chExt cx="4470445" cy="2389303"/>
          </a:xfrm>
        </p:grpSpPr>
        <p:pic>
          <p:nvPicPr>
            <p:cNvPr id="232" name="Google Shape;232;p9" descr="Diagram&#10;&#10;Description automatically generated"/>
            <p:cNvPicPr preferRelativeResize="0"/>
            <p:nvPr/>
          </p:nvPicPr>
          <p:blipFill rotWithShape="1">
            <a:blip r:embed="rId4">
              <a:alphaModFix/>
            </a:blip>
            <a:srcRect l="7879" t="27873" r="12030" b="19808"/>
            <a:stretch/>
          </p:blipFill>
          <p:spPr>
            <a:xfrm>
              <a:off x="382090" y="1496297"/>
              <a:ext cx="4332214" cy="2079060"/>
            </a:xfrm>
            <a:prstGeom prst="rect">
              <a:avLst/>
            </a:prstGeom>
            <a:noFill/>
            <a:ln w="76200" cap="flat" cmpd="sng">
              <a:solidFill>
                <a:srgbClr val="F39200"/>
              </a:solidFill>
              <a:prstDash val="solid"/>
              <a:round/>
              <a:headEnd type="none" w="sm" len="sm"/>
              <a:tailEnd type="none" w="sm" len="sm"/>
            </a:ln>
          </p:spPr>
        </p:pic>
        <p:sp>
          <p:nvSpPr>
            <p:cNvPr id="233" name="Google Shape;233;p9"/>
            <p:cNvSpPr txBox="1"/>
            <p:nvPr/>
          </p:nvSpPr>
          <p:spPr>
            <a:xfrm>
              <a:off x="243859" y="3639379"/>
              <a:ext cx="4015924" cy="246221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US" sz="1000">
                  <a:solidFill>
                    <a:srgbClr val="161249"/>
                  </a:solidFill>
                  <a:latin typeface="Arial"/>
                  <a:ea typeface="Arial"/>
                  <a:cs typeface="Arial"/>
                  <a:sym typeface="Arial"/>
                </a:rPr>
                <a:t>https://www.rawsoft.com/blog/how-does-google-analytics-work/</a:t>
              </a:r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10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9" name="Google Shape;239;p10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None/>
            </a:pPr>
            <a:endParaRPr sz="18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0" name="Google Shape;240;p10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/>
              <a:t>Atividade de avaliação</a:t>
            </a:r>
            <a:endParaRPr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/>
          </a:p>
        </p:txBody>
      </p:sp>
      <p:sp>
        <p:nvSpPr>
          <p:cNvPr id="241" name="Google Shape;241;p10"/>
          <p:cNvSpPr txBox="1">
            <a:spLocks noGrp="1"/>
          </p:cNvSpPr>
          <p:nvPr>
            <p:ph type="body" idx="2"/>
          </p:nvPr>
        </p:nvSpPr>
        <p:spPr>
          <a:xfrm>
            <a:off x="840582" y="884798"/>
            <a:ext cx="7090253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000"/>
              <a:buNone/>
            </a:pPr>
            <a:r>
              <a:rPr lang="en-US" sz="2000" b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Assinala as afirmações que são verdadeiras:</a:t>
            </a:r>
            <a:endParaRPr sz="2000" b="1">
              <a:solidFill>
                <a:srgbClr val="F392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28575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870"/>
              <a:buFont typeface="Noto Sans Symbols"/>
              <a:buChar char="❑"/>
            </a:pPr>
            <a:r>
              <a:rPr lang="en-US" sz="1700">
                <a:latin typeface="Arial"/>
                <a:ea typeface="Arial"/>
                <a:cs typeface="Arial"/>
                <a:sym typeface="Arial"/>
              </a:rPr>
              <a:t>Para saber como o sítio Web recolhe informações, é indispensável um conhecimento altamente técnico do processo</a:t>
            </a:r>
            <a:endParaRPr/>
          </a:p>
          <a:p>
            <a:pPr marL="285750" lvl="0" indent="-285750" algn="l" rtl="0">
              <a:lnSpc>
                <a:spcPct val="115000"/>
              </a:lnSpc>
              <a:spcBef>
                <a:spcPts val="2200"/>
              </a:spcBef>
              <a:spcAft>
                <a:spcPts val="0"/>
              </a:spcAft>
              <a:buClr>
                <a:srgbClr val="F39200"/>
              </a:buClr>
              <a:buSzPts val="1870"/>
              <a:buFont typeface="Noto Sans Symbols"/>
              <a:buChar char="❑"/>
            </a:pPr>
            <a:r>
              <a:rPr lang="en-US" sz="1700">
                <a:latin typeface="Arial"/>
                <a:ea typeface="Arial"/>
                <a:cs typeface="Arial"/>
                <a:sym typeface="Arial"/>
              </a:rPr>
              <a:t>A análise de sítios Web utiliza apenas um método para registar dados</a:t>
            </a:r>
            <a:endParaRPr/>
          </a:p>
          <a:p>
            <a:pPr marL="285750" lvl="0" indent="-285750" algn="l" rtl="0">
              <a:lnSpc>
                <a:spcPct val="115000"/>
              </a:lnSpc>
              <a:spcBef>
                <a:spcPts val="2200"/>
              </a:spcBef>
              <a:spcAft>
                <a:spcPts val="0"/>
              </a:spcAft>
              <a:buClr>
                <a:srgbClr val="F39200"/>
              </a:buClr>
              <a:buSzPts val="1870"/>
              <a:buFont typeface="Noto Sans Symbols"/>
              <a:buChar char="❑"/>
            </a:pPr>
            <a:r>
              <a:rPr lang="en-US" sz="1700">
                <a:latin typeface="Arial"/>
                <a:ea typeface="Arial"/>
                <a:cs typeface="Arial"/>
                <a:sym typeface="Arial"/>
              </a:rPr>
              <a:t>As ferramentas de análise de sítios Web inserem código JavaScript no texto HTML das páginas do sítio Web para poderem captar dados e armazená-los em tabelas de bases de dados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1"/>
          <p:cNvSpPr txBox="1"/>
          <p:nvPr/>
        </p:nvSpPr>
        <p:spPr>
          <a:xfrm>
            <a:off x="0" y="746391"/>
            <a:ext cx="9144000" cy="312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161249"/>
              </a:buClr>
              <a:buSzPts val="4000"/>
              <a:buFont typeface="Arial"/>
              <a:buNone/>
            </a:pPr>
            <a:r>
              <a:rPr lang="en-US" sz="4000" b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Atividade de consolidação</a:t>
            </a:r>
            <a:endParaRPr sz="4000" b="1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12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2" name="Google Shape;252;p12"/>
          <p:cNvSpPr txBox="1"/>
          <p:nvPr/>
        </p:nvSpPr>
        <p:spPr>
          <a:xfrm>
            <a:off x="478339" y="1262790"/>
            <a:ext cx="8333429" cy="29391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1600"/>
              </a:spcBef>
              <a:spcAft>
                <a:spcPts val="1000"/>
              </a:spcAft>
              <a:buNone/>
            </a:pPr>
            <a:endParaRPr sz="1800" b="1" i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3" name="Google Shape;253;p12"/>
          <p:cNvSpPr txBox="1">
            <a:spLocks noGrp="1"/>
          </p:cNvSpPr>
          <p:nvPr>
            <p:ph type="body" idx="1"/>
          </p:nvPr>
        </p:nvSpPr>
        <p:spPr>
          <a:xfrm>
            <a:off x="840583" y="312995"/>
            <a:ext cx="6614054" cy="7673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r>
              <a:rPr lang="en-US" dirty="0" err="1"/>
              <a:t>Atividade</a:t>
            </a:r>
            <a:r>
              <a:rPr lang="en-US" dirty="0"/>
              <a:t> de </a:t>
            </a:r>
            <a:r>
              <a:rPr lang="en-US" dirty="0" err="1"/>
              <a:t>consolidação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chemeClr val="lt1"/>
              </a:buClr>
              <a:buSzPts val="2400"/>
              <a:buNone/>
            </a:pPr>
            <a:endParaRPr dirty="0"/>
          </a:p>
        </p:txBody>
      </p:sp>
      <p:sp>
        <p:nvSpPr>
          <p:cNvPr id="254" name="Google Shape;254;p12"/>
          <p:cNvSpPr txBox="1">
            <a:spLocks noGrp="1"/>
          </p:cNvSpPr>
          <p:nvPr>
            <p:ph type="body" idx="2"/>
          </p:nvPr>
        </p:nvSpPr>
        <p:spPr>
          <a:xfrm>
            <a:off x="840583" y="884798"/>
            <a:ext cx="6614054" cy="2836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1800"/>
              <a:buNone/>
            </a:pP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Que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levar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a que a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recolha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de dados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por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ferramentas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analíticas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seja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efetuada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com </a:t>
            </a:r>
            <a:r>
              <a:rPr lang="en-US" sz="18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erros</a:t>
            </a:r>
            <a:r>
              <a:rPr lang="en-US" sz="18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Reunir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-se com o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grupo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trabalho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Cada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membro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do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grupo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efetua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pesquisa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para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identificar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que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podem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levar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a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erros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na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recolha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de dados</a:t>
            </a:r>
            <a:endParaRPr dirty="0"/>
          </a:p>
          <a:p>
            <a:pPr marL="285750" lvl="0" indent="-2857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1800"/>
              <a:buFont typeface="Arial"/>
              <a:buChar char="●"/>
            </a:pP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Discutir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com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colegas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e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elaborar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uma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lista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com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os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principais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1800" dirty="0" err="1">
                <a:latin typeface="Arial"/>
                <a:ea typeface="Arial"/>
                <a:cs typeface="Arial"/>
                <a:sym typeface="Arial"/>
              </a:rPr>
              <a:t>fatores</a:t>
            </a:r>
            <a:r>
              <a:rPr lang="en-US" sz="1800" dirty="0">
                <a:latin typeface="Arial"/>
                <a:ea typeface="Arial"/>
                <a:cs typeface="Arial"/>
                <a:sym typeface="Arial"/>
              </a:rPr>
              <a:t> </a:t>
            </a:r>
            <a:endParaRPr sz="1800" dirty="0"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13"/>
          <p:cNvSpPr txBox="1"/>
          <p:nvPr/>
        </p:nvSpPr>
        <p:spPr>
          <a:xfrm>
            <a:off x="873659" y="247426"/>
            <a:ext cx="7396681" cy="8819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Recapitulação</a:t>
            </a:r>
            <a:r>
              <a:rPr lang="en-US" sz="24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dos </a:t>
            </a:r>
            <a:r>
              <a:rPr lang="en-US" sz="24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objetivos</a:t>
            </a:r>
            <a:r>
              <a:rPr lang="en-US" sz="2400" b="1" dirty="0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 de </a:t>
            </a:r>
            <a:r>
              <a:rPr lang="en-US" sz="2400" b="1" dirty="0" err="1">
                <a:solidFill>
                  <a:srgbClr val="F39200"/>
                </a:solidFill>
                <a:latin typeface="Arial"/>
                <a:ea typeface="Arial"/>
                <a:cs typeface="Arial"/>
                <a:sym typeface="Arial"/>
              </a:rPr>
              <a:t>aprendizagem</a:t>
            </a:r>
            <a:endParaRPr sz="2400" dirty="0"/>
          </a:p>
        </p:txBody>
      </p:sp>
      <p:sp>
        <p:nvSpPr>
          <p:cNvPr id="260" name="Google Shape;260;p13"/>
          <p:cNvSpPr txBox="1"/>
          <p:nvPr/>
        </p:nvSpPr>
        <p:spPr>
          <a:xfrm>
            <a:off x="946673" y="1643203"/>
            <a:ext cx="7169972" cy="13689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ctr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Noto Sans Symbols"/>
              <a:buChar char="⮚"/>
            </a:pP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Agora, </a:t>
            </a:r>
            <a:r>
              <a:rPr lang="en-US" sz="24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pode</a:t>
            </a: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descrever</a:t>
            </a: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como</a:t>
            </a: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funciona</a:t>
            </a: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a </a:t>
            </a:r>
            <a:b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lang="en-US" sz="24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análise</a:t>
            </a: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nos</a:t>
            </a: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4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sítios</a:t>
            </a:r>
            <a:r>
              <a:rPr lang="en-US" sz="24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Web?</a:t>
            </a:r>
            <a:endParaRPr sz="2400" dirty="0">
              <a:solidFill>
                <a:srgbClr val="161249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14"/>
          <p:cNvSpPr txBox="1"/>
          <p:nvPr/>
        </p:nvSpPr>
        <p:spPr>
          <a:xfrm>
            <a:off x="478339" y="813661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3000" b="1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14"/>
          <p:cNvSpPr txBox="1">
            <a:spLocks noGrp="1"/>
          </p:cNvSpPr>
          <p:nvPr>
            <p:ph type="title"/>
          </p:nvPr>
        </p:nvSpPr>
        <p:spPr>
          <a:xfrm>
            <a:off x="1032734" y="215154"/>
            <a:ext cx="5913820" cy="7116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4000"/>
              <a:buFont typeface="Arial"/>
              <a:buNone/>
            </a:pPr>
            <a:r>
              <a:rPr lang="en-US" sz="2400" dirty="0" err="1">
                <a:solidFill>
                  <a:srgbClr val="F39200"/>
                </a:solidFill>
              </a:rPr>
              <a:t>Recapitulação</a:t>
            </a:r>
            <a:r>
              <a:rPr lang="en-US" sz="2400" dirty="0">
                <a:solidFill>
                  <a:srgbClr val="F39200"/>
                </a:solidFill>
              </a:rPr>
              <a:t> da </a:t>
            </a:r>
            <a:r>
              <a:rPr lang="en-US" sz="2400" dirty="0" err="1">
                <a:solidFill>
                  <a:srgbClr val="F39200"/>
                </a:solidFill>
              </a:rPr>
              <a:t>aprendizagem</a:t>
            </a:r>
            <a:endParaRPr sz="2400" dirty="0"/>
          </a:p>
        </p:txBody>
      </p:sp>
      <p:sp>
        <p:nvSpPr>
          <p:cNvPr id="267" name="Google Shape;267;p14"/>
          <p:cNvSpPr txBox="1">
            <a:spLocks noGrp="1"/>
          </p:cNvSpPr>
          <p:nvPr>
            <p:ph type="body" idx="1"/>
          </p:nvPr>
        </p:nvSpPr>
        <p:spPr>
          <a:xfrm>
            <a:off x="907327" y="1704196"/>
            <a:ext cx="7329346" cy="26058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342900" lvl="0" indent="-3429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rgbClr val="F39200"/>
              </a:buClr>
              <a:buSzPts val="2000"/>
              <a:buFont typeface="Arial"/>
              <a:buChar char="●"/>
            </a:pPr>
            <a:r>
              <a:rPr lang="en-US" sz="2000" dirty="0"/>
              <a:t>Que </a:t>
            </a:r>
            <a:r>
              <a:rPr lang="en-US" sz="2000" dirty="0" err="1"/>
              <a:t>grandes</a:t>
            </a:r>
            <a:r>
              <a:rPr lang="en-US" sz="2000" dirty="0"/>
              <a:t> </a:t>
            </a:r>
            <a:r>
              <a:rPr lang="en-US" sz="2000" dirty="0" err="1"/>
              <a:t>ideias</a:t>
            </a:r>
            <a:r>
              <a:rPr lang="en-US" sz="2000" dirty="0"/>
              <a:t> </a:t>
            </a:r>
            <a:r>
              <a:rPr lang="en-US" sz="2000" dirty="0" err="1"/>
              <a:t>retiraste</a:t>
            </a:r>
            <a:r>
              <a:rPr lang="en-US" sz="2000" dirty="0"/>
              <a:t> do </a:t>
            </a:r>
            <a:r>
              <a:rPr lang="en-US" sz="2000" dirty="0" err="1"/>
              <a:t>tema</a:t>
            </a:r>
            <a:r>
              <a:rPr lang="en-US" sz="2000" dirty="0"/>
              <a:t> de </a:t>
            </a:r>
            <a:r>
              <a:rPr lang="en-US" sz="2000" dirty="0" err="1"/>
              <a:t>hoje</a:t>
            </a:r>
            <a:r>
              <a:rPr lang="en-US" sz="2000" dirty="0"/>
              <a:t>?</a:t>
            </a:r>
            <a:endParaRPr sz="2000" dirty="0"/>
          </a:p>
          <a:p>
            <a:pPr marL="342900" lvl="0" indent="-342900" algn="l" rtl="0">
              <a:lnSpc>
                <a:spcPct val="150000"/>
              </a:lnSpc>
              <a:spcBef>
                <a:spcPts val="1950"/>
              </a:spcBef>
              <a:spcAft>
                <a:spcPts val="0"/>
              </a:spcAft>
              <a:buClr>
                <a:srgbClr val="F39200"/>
              </a:buClr>
              <a:buSzPts val="2000"/>
              <a:buFont typeface="Arial"/>
              <a:buChar char="●"/>
            </a:pPr>
            <a:r>
              <a:rPr lang="en-US" sz="2000" dirty="0" err="1"/>
              <a:t>Descreva</a:t>
            </a:r>
            <a:r>
              <a:rPr lang="en-US" sz="2000" dirty="0"/>
              <a:t> </a:t>
            </a:r>
            <a:r>
              <a:rPr lang="en-US" sz="2000" dirty="0" err="1"/>
              <a:t>três</a:t>
            </a:r>
            <a:r>
              <a:rPr lang="en-US" sz="2000" dirty="0"/>
              <a:t> </a:t>
            </a:r>
            <a:r>
              <a:rPr lang="en-US" sz="2000" dirty="0" err="1"/>
              <a:t>coisas</a:t>
            </a:r>
            <a:r>
              <a:rPr lang="en-US" sz="2000" dirty="0"/>
              <a:t> que </a:t>
            </a:r>
            <a:r>
              <a:rPr lang="en-US" sz="2000" dirty="0" err="1"/>
              <a:t>aprendeu</a:t>
            </a:r>
            <a:r>
              <a:rPr lang="en-US" sz="2000" dirty="0"/>
              <a:t>, duas </a:t>
            </a:r>
            <a:r>
              <a:rPr lang="en-US" sz="2000" dirty="0" err="1"/>
              <a:t>coisas</a:t>
            </a:r>
            <a:r>
              <a:rPr lang="en-US" sz="2000" dirty="0"/>
              <a:t> </a:t>
            </a:r>
            <a:r>
              <a:rPr lang="en-US" sz="2000" dirty="0" err="1"/>
              <a:t>sobre</a:t>
            </a:r>
            <a:r>
              <a:rPr lang="en-US" sz="2000" dirty="0"/>
              <a:t> as </a:t>
            </a:r>
            <a:r>
              <a:rPr lang="en-US" sz="2000" dirty="0" err="1"/>
              <a:t>quais</a:t>
            </a:r>
            <a:r>
              <a:rPr lang="en-US" sz="2000" dirty="0"/>
              <a:t> </a:t>
            </a:r>
            <a:r>
              <a:rPr lang="en-US" sz="2000" dirty="0" err="1"/>
              <a:t>precisa</a:t>
            </a:r>
            <a:r>
              <a:rPr lang="en-US" sz="2000" dirty="0"/>
              <a:t> de </a:t>
            </a:r>
            <a:r>
              <a:rPr lang="en-US" sz="2000" dirty="0" err="1"/>
              <a:t>esclarecimentos</a:t>
            </a:r>
            <a:r>
              <a:rPr lang="en-US" sz="2000" dirty="0"/>
              <a:t> e </a:t>
            </a:r>
            <a:r>
              <a:rPr lang="en-US" sz="2000" dirty="0" err="1"/>
              <a:t>uma</a:t>
            </a:r>
            <a:r>
              <a:rPr lang="en-US" sz="2000" dirty="0"/>
              <a:t> </a:t>
            </a:r>
            <a:r>
              <a:rPr lang="en-US" sz="2000" dirty="0" err="1"/>
              <a:t>coisa</a:t>
            </a:r>
            <a:r>
              <a:rPr lang="en-US" sz="2000" dirty="0"/>
              <a:t> que </a:t>
            </a:r>
            <a:r>
              <a:rPr lang="en-US" sz="2000" dirty="0" err="1"/>
              <a:t>achou</a:t>
            </a:r>
            <a:r>
              <a:rPr lang="en-US" sz="2000" dirty="0"/>
              <a:t> </a:t>
            </a:r>
            <a:r>
              <a:rPr lang="en-US" sz="2000" dirty="0" err="1"/>
              <a:t>interessante</a:t>
            </a:r>
            <a:r>
              <a:rPr lang="en-US" sz="2000" dirty="0"/>
              <a:t>.</a:t>
            </a:r>
            <a:endParaRPr sz="2000" dirty="0"/>
          </a:p>
          <a:p>
            <a:pPr marL="342900" lvl="0" indent="-215900" algn="l" rtl="0">
              <a:lnSpc>
                <a:spcPct val="100000"/>
              </a:lnSpc>
              <a:spcBef>
                <a:spcPts val="750"/>
              </a:spcBef>
              <a:spcAft>
                <a:spcPts val="0"/>
              </a:spcAft>
              <a:buClr>
                <a:srgbClr val="F39200"/>
              </a:buClr>
              <a:buSzPts val="2000"/>
              <a:buFont typeface="Arial"/>
              <a:buNone/>
            </a:pPr>
            <a:endParaRPr sz="2000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15"/>
          <p:cNvSpPr txBox="1"/>
          <p:nvPr/>
        </p:nvSpPr>
        <p:spPr>
          <a:xfrm>
            <a:off x="472650" y="1847566"/>
            <a:ext cx="8198700" cy="724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Arial"/>
              <a:buNone/>
            </a:pPr>
            <a:r>
              <a:rPr lang="en-US" sz="4800" b="1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Perguntas?</a:t>
            </a:r>
            <a:endParaRPr sz="4800" b="1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16"/>
          <p:cNvSpPr txBox="1"/>
          <p:nvPr/>
        </p:nvSpPr>
        <p:spPr>
          <a:xfrm>
            <a:off x="689100" y="1716596"/>
            <a:ext cx="8454900" cy="17972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●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Métricas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, KPI, etc.</a:t>
            </a:r>
            <a:endParaRPr sz="2000" dirty="0"/>
          </a:p>
          <a:p>
            <a:pPr marL="342900" marR="0" lvl="0" indent="-3429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rgbClr val="F39200"/>
              </a:buClr>
              <a:buSzPts val="2400"/>
              <a:buFont typeface="Arial"/>
              <a:buChar char="●"/>
            </a:pP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Compreender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o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seu</a:t>
            </a:r>
            <a:r>
              <a:rPr lang="en-US" sz="2000" dirty="0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US" sz="2000" dirty="0" err="1">
                <a:solidFill>
                  <a:srgbClr val="161249"/>
                </a:solidFill>
                <a:latin typeface="Arial"/>
                <a:ea typeface="Arial"/>
                <a:cs typeface="Arial"/>
                <a:sym typeface="Arial"/>
              </a:rPr>
              <a:t>público</a:t>
            </a:r>
            <a:endParaRPr sz="2000" dirty="0"/>
          </a:p>
        </p:txBody>
      </p:sp>
      <p:sp>
        <p:nvSpPr>
          <p:cNvPr id="2" name="Google Shape;269;p18">
            <a:extLst>
              <a:ext uri="{FF2B5EF4-FFF2-40B4-BE49-F238E27FC236}">
                <a16:creationId xmlns:a16="http://schemas.microsoft.com/office/drawing/2014/main" id="{616CE9D1-12F6-0B36-8E4B-388B505D83EB}"/>
              </a:ext>
            </a:extLst>
          </p:cNvPr>
          <p:cNvSpPr txBox="1">
            <a:spLocks/>
          </p:cNvSpPr>
          <p:nvPr/>
        </p:nvSpPr>
        <p:spPr>
          <a:xfrm>
            <a:off x="689100" y="302648"/>
            <a:ext cx="6490636" cy="6168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lnSpc>
                <a:spcPct val="90000"/>
              </a:lnSpc>
              <a:buClr>
                <a:schemeClr val="dk1"/>
              </a:buClr>
              <a:buSzPts val="3300"/>
              <a:buFont typeface="Roboto"/>
              <a:buNone/>
            </a:pPr>
            <a:r>
              <a:rPr lang="en-US" sz="2400" b="1" dirty="0" err="1">
                <a:solidFill>
                  <a:srgbClr val="F39200"/>
                </a:solidFill>
              </a:rPr>
              <a:t>Próxima</a:t>
            </a:r>
            <a:r>
              <a:rPr lang="en-US" sz="2400" b="1" dirty="0">
                <a:solidFill>
                  <a:srgbClr val="F39200"/>
                </a:solidFill>
              </a:rPr>
              <a:t> aula…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Google Shape;626;g1e426d90ee6_0_0">
            <a:extLst>
              <a:ext uri="{FF2B5EF4-FFF2-40B4-BE49-F238E27FC236}">
                <a16:creationId xmlns:a16="http://schemas.microsoft.com/office/drawing/2014/main" id="{B6337A16-FD10-ED95-167B-802EB1D79D9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28649" y="655325"/>
            <a:ext cx="7390493" cy="30240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DEMS </a:t>
            </a:r>
            <a:r>
              <a:rPr lang="en-US" dirty="0" err="1">
                <a:solidFill>
                  <a:srgbClr val="FFFFFF"/>
                </a:solidFill>
              </a:rPr>
              <a:t>tem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objetivo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melhorar</a:t>
            </a:r>
            <a:r>
              <a:rPr lang="en-US" dirty="0">
                <a:solidFill>
                  <a:srgbClr val="FFFFFF"/>
                </a:solidFill>
              </a:rPr>
              <a:t> as </a:t>
            </a:r>
            <a:r>
              <a:rPr lang="en-US" dirty="0" err="1">
                <a:solidFill>
                  <a:srgbClr val="FFFFFF"/>
                </a:solidFill>
              </a:rPr>
              <a:t>competências</a:t>
            </a:r>
            <a:r>
              <a:rPr lang="en-US" dirty="0">
                <a:solidFill>
                  <a:srgbClr val="FFFFFF"/>
                </a:solidFill>
              </a:rPr>
              <a:t> de marketing digital no </a:t>
            </a:r>
            <a:r>
              <a:rPr lang="en-US" dirty="0" err="1">
                <a:solidFill>
                  <a:srgbClr val="FFFFFF"/>
                </a:solidFill>
              </a:rPr>
              <a:t>ensino</a:t>
            </a:r>
            <a:r>
              <a:rPr lang="en-US" dirty="0">
                <a:solidFill>
                  <a:srgbClr val="FFFFFF"/>
                </a:solidFill>
              </a:rPr>
              <a:t> superior, </a:t>
            </a:r>
            <a:r>
              <a:rPr lang="en-US" dirty="0" err="1">
                <a:solidFill>
                  <a:srgbClr val="FFFFFF"/>
                </a:solidFill>
              </a:rPr>
              <a:t>respondendo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às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necessidades</a:t>
            </a:r>
            <a:r>
              <a:rPr lang="en-US" dirty="0">
                <a:solidFill>
                  <a:srgbClr val="FFFFFF"/>
                </a:solidFill>
              </a:rPr>
              <a:t> das </a:t>
            </a:r>
            <a:r>
              <a:rPr lang="en-US" dirty="0" err="1">
                <a:solidFill>
                  <a:srgbClr val="FFFFFF"/>
                </a:solidFill>
              </a:rPr>
              <a:t>empresas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organizações</a:t>
            </a:r>
            <a:r>
              <a:rPr lang="en-US" dirty="0">
                <a:solidFill>
                  <a:srgbClr val="FFFFFF"/>
                </a:solidFill>
              </a:rPr>
              <a:t>. É </a:t>
            </a:r>
            <a:r>
              <a:rPr lang="en-US">
                <a:solidFill>
                  <a:srgbClr val="FFFFFF"/>
                </a:solidFill>
              </a:rPr>
              <a:t>disponibilizado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acesso</a:t>
            </a:r>
            <a:r>
              <a:rPr lang="en-US" dirty="0">
                <a:solidFill>
                  <a:srgbClr val="FFFFFF"/>
                </a:solidFill>
              </a:rPr>
              <a:t> a um </a:t>
            </a:r>
            <a:r>
              <a:rPr lang="en-US" dirty="0" err="1">
                <a:solidFill>
                  <a:srgbClr val="FFFFFF"/>
                </a:solidFill>
              </a:rPr>
              <a:t>vasto</a:t>
            </a:r>
            <a:r>
              <a:rPr lang="en-US" dirty="0">
                <a:solidFill>
                  <a:srgbClr val="FFFFFF"/>
                </a:solidFill>
              </a:rPr>
              <a:t> conjunto de </a:t>
            </a:r>
            <a:r>
              <a:rPr lang="en-US" dirty="0" err="1">
                <a:solidFill>
                  <a:srgbClr val="FFFFFF"/>
                </a:solidFill>
              </a:rPr>
              <a:t>diapositivos</a:t>
            </a:r>
            <a:r>
              <a:rPr lang="en-US" dirty="0">
                <a:solidFill>
                  <a:srgbClr val="FFFFFF"/>
                </a:solidFill>
              </a:rPr>
              <a:t> com </a:t>
            </a:r>
            <a:r>
              <a:rPr lang="en-US" dirty="0" err="1">
                <a:solidFill>
                  <a:srgbClr val="FFFFFF"/>
                </a:solidFill>
              </a:rPr>
              <a:t>atividades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trabalhos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em</a:t>
            </a:r>
            <a:r>
              <a:rPr lang="en-US" dirty="0">
                <a:solidFill>
                  <a:srgbClr val="FFFFFF"/>
                </a:solidFill>
              </a:rPr>
              <a:t> sala de aula, </a:t>
            </a:r>
            <a:r>
              <a:rPr lang="en-US" dirty="0" err="1">
                <a:solidFill>
                  <a:srgbClr val="FFFFFF"/>
                </a:solidFill>
              </a:rPr>
              <a:t>bem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como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instruções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detalhadas</a:t>
            </a:r>
            <a:r>
              <a:rPr lang="en-US" dirty="0">
                <a:solidFill>
                  <a:srgbClr val="FFFFFF"/>
                </a:solidFill>
              </a:rPr>
              <a:t> para o professor. É livre de </a:t>
            </a:r>
            <a:r>
              <a:rPr lang="en-US" dirty="0" err="1">
                <a:solidFill>
                  <a:srgbClr val="FFFFFF"/>
                </a:solidFill>
              </a:rPr>
              <a:t>utilizar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parte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ou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do material </a:t>
            </a:r>
            <a:r>
              <a:rPr lang="en-US" dirty="0" err="1">
                <a:solidFill>
                  <a:srgbClr val="FFFFFF"/>
                </a:solidFill>
              </a:rPr>
              <a:t>disponível</a:t>
            </a:r>
            <a:r>
              <a:rPr lang="en-US" dirty="0">
                <a:solidFill>
                  <a:srgbClr val="FFFFFF"/>
                </a:solidFill>
              </a:rPr>
              <a:t>.</a:t>
            </a: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endParaRPr dirty="0">
              <a:solidFill>
                <a:srgbClr val="FFFFFF"/>
              </a:solidFill>
            </a:endParaRPr>
          </a:p>
          <a:p>
            <a:pPr marL="0" lvl="0" indent="0" algn="l" rtl="0">
              <a:lnSpc>
                <a:spcPct val="90000"/>
              </a:lnSpc>
              <a:spcBef>
                <a:spcPts val="750"/>
              </a:spcBef>
              <a:spcAft>
                <a:spcPts val="0"/>
              </a:spcAft>
              <a:buClr>
                <a:srgbClr val="FFFFFF"/>
              </a:buClr>
              <a:buSzPts val="1500"/>
              <a:buNone/>
            </a:pPr>
            <a:r>
              <a:rPr lang="en-US" dirty="0">
                <a:solidFill>
                  <a:srgbClr val="FFFFFF"/>
                </a:solidFill>
              </a:rPr>
              <a:t>O material </a:t>
            </a:r>
            <a:r>
              <a:rPr lang="en-US" dirty="0" err="1">
                <a:solidFill>
                  <a:srgbClr val="FFFFFF"/>
                </a:solidFill>
              </a:rPr>
              <a:t>inclui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conteúdos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números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retirados</a:t>
            </a:r>
            <a:r>
              <a:rPr lang="en-US" dirty="0">
                <a:solidFill>
                  <a:srgbClr val="FFFFFF"/>
                </a:solidFill>
              </a:rPr>
              <a:t> da Internet,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que </a:t>
            </a:r>
            <a:r>
              <a:rPr lang="en-US" dirty="0" err="1">
                <a:solidFill>
                  <a:srgbClr val="FFFFFF"/>
                </a:solidFill>
              </a:rPr>
              <a:t>está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sujeito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alterações</a:t>
            </a:r>
            <a:r>
              <a:rPr lang="en-US" dirty="0">
                <a:solidFill>
                  <a:srgbClr val="FFFFFF"/>
                </a:solidFill>
              </a:rPr>
              <a:t>. As </a:t>
            </a:r>
            <a:r>
              <a:rPr lang="en-US" dirty="0" err="1">
                <a:solidFill>
                  <a:srgbClr val="FFFFFF"/>
                </a:solidFill>
              </a:rPr>
              <a:t>fontes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foram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anunciadas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acordo</a:t>
            </a:r>
            <a:r>
              <a:rPr lang="en-US" dirty="0">
                <a:solidFill>
                  <a:srgbClr val="FFFFFF"/>
                </a:solidFill>
              </a:rPr>
              <a:t> com as </a:t>
            </a:r>
            <a:r>
              <a:rPr lang="en-US" dirty="0" err="1">
                <a:solidFill>
                  <a:srgbClr val="FFFFFF"/>
                </a:solidFill>
              </a:rPr>
              <a:t>regras</a:t>
            </a:r>
            <a:r>
              <a:rPr lang="en-US" dirty="0">
                <a:solidFill>
                  <a:srgbClr val="FFFFFF"/>
                </a:solidFill>
              </a:rPr>
              <a:t> de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livre. O material </a:t>
            </a:r>
            <a:r>
              <a:rPr lang="en-US" dirty="0" err="1">
                <a:solidFill>
                  <a:srgbClr val="FFFFFF"/>
                </a:solidFill>
              </a:rPr>
              <a:t>na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sua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totalidade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pode</a:t>
            </a:r>
            <a:r>
              <a:rPr lang="en-US" dirty="0">
                <a:solidFill>
                  <a:srgbClr val="FFFFFF"/>
                </a:solidFill>
              </a:rPr>
              <a:t> ser </a:t>
            </a:r>
            <a:r>
              <a:rPr lang="en-US" dirty="0" err="1">
                <a:solidFill>
                  <a:srgbClr val="FFFFFF"/>
                </a:solidFill>
              </a:rPr>
              <a:t>visualizado</a:t>
            </a:r>
            <a:r>
              <a:rPr lang="en-US" dirty="0">
                <a:solidFill>
                  <a:srgbClr val="FFFFFF"/>
                </a:solidFill>
              </a:rPr>
              <a:t> e </a:t>
            </a:r>
            <a:r>
              <a:rPr lang="en-US" dirty="0" err="1">
                <a:solidFill>
                  <a:srgbClr val="FFFFFF"/>
                </a:solidFill>
              </a:rPr>
              <a:t>descarregado</a:t>
            </a:r>
            <a:r>
              <a:rPr lang="en-US" dirty="0">
                <a:solidFill>
                  <a:srgbClr val="FFFFFF"/>
                </a:solidFill>
              </a:rPr>
              <a:t> a </a:t>
            </a:r>
            <a:r>
              <a:rPr lang="en-US" dirty="0" err="1">
                <a:solidFill>
                  <a:srgbClr val="FFFFFF"/>
                </a:solidFill>
              </a:rPr>
              <a:t>partir</a:t>
            </a:r>
            <a:r>
              <a:rPr lang="en-US" dirty="0">
                <a:solidFill>
                  <a:srgbClr val="FFFFFF"/>
                </a:solidFill>
              </a:rPr>
              <a:t> de www.dems.pro. Todo o material é </a:t>
            </a:r>
            <a:r>
              <a:rPr lang="en-US" dirty="0" err="1">
                <a:solidFill>
                  <a:srgbClr val="FFFFFF"/>
                </a:solidFill>
              </a:rPr>
              <a:t>produzido</a:t>
            </a:r>
            <a:r>
              <a:rPr lang="en-US" dirty="0">
                <a:solidFill>
                  <a:srgbClr val="FFFFFF"/>
                </a:solidFill>
              </a:rPr>
              <a:t> para </a:t>
            </a:r>
            <a:r>
              <a:rPr lang="en-US" dirty="0" err="1">
                <a:solidFill>
                  <a:srgbClr val="FFFFFF"/>
                </a:solidFill>
              </a:rPr>
              <a:t>utilização</a:t>
            </a:r>
            <a:r>
              <a:rPr lang="en-US" dirty="0">
                <a:solidFill>
                  <a:srgbClr val="FFFFFF"/>
                </a:solidFill>
              </a:rPr>
              <a:t> livre e </a:t>
            </a:r>
            <a:r>
              <a:rPr lang="en-US" dirty="0" err="1">
                <a:solidFill>
                  <a:srgbClr val="FFFFFF"/>
                </a:solidFill>
              </a:rPr>
              <a:t>cofinanciado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pelo</a:t>
            </a:r>
            <a:r>
              <a:rPr lang="en-US" dirty="0">
                <a:solidFill>
                  <a:srgbClr val="FFFFFF"/>
                </a:solidFill>
              </a:rPr>
              <a:t> </a:t>
            </a:r>
            <a:r>
              <a:rPr lang="en-US" dirty="0" err="1">
                <a:solidFill>
                  <a:srgbClr val="FFFFFF"/>
                </a:solidFill>
              </a:rPr>
              <a:t>programa</a:t>
            </a:r>
            <a:r>
              <a:rPr lang="en-US" dirty="0">
                <a:solidFill>
                  <a:srgbClr val="FFFFFF"/>
                </a:solidFill>
              </a:rPr>
              <a:t> Erasmus +.</a:t>
            </a:r>
            <a:endParaRPr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9096809"/>
      </p:ext>
    </p:extLst>
  </p:cSld>
  <p:clrMapOvr>
    <a:masterClrMapping/>
  </p:clrMapOvr>
</p:sld>
</file>

<file path=ppt/theme/theme1.xml><?xml version="1.0" encoding="utf-8"?>
<a:theme xmlns:a="http://schemas.openxmlformats.org/drawingml/2006/main" name="DEMS NEW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3451</Words>
  <Application>Microsoft Office PowerPoint</Application>
  <PresentationFormat>Apresentação no Ecrã (16:9)</PresentationFormat>
  <Paragraphs>129</Paragraphs>
  <Slides>17</Slides>
  <Notes>17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17</vt:i4>
      </vt:variant>
    </vt:vector>
  </HeadingPairs>
  <TitlesOfParts>
    <vt:vector size="23" baseType="lpstr">
      <vt:lpstr>Roboto</vt:lpstr>
      <vt:lpstr>Arial</vt:lpstr>
      <vt:lpstr>Calibri</vt:lpstr>
      <vt:lpstr>Dancing Script</vt:lpstr>
      <vt:lpstr>Noto Sans Symbols</vt:lpstr>
      <vt:lpstr>DEMS NEW</vt:lpstr>
      <vt:lpstr>Como funciona a análise</vt:lpstr>
      <vt:lpstr>"Analítica pré-histórica"</vt:lpstr>
      <vt:lpstr>Apresentação do PowerPoint</vt:lpstr>
      <vt:lpstr>Objetivos de aprendizagem</vt:lpstr>
      <vt:lpstr>Tópico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Recapitulação da aprendizagem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Como funciona a análise</dc:title>
  <dc:creator>a20160391@pbs.up.pt</dc:creator>
  <cp:keywords>, docId:C2B557303B1CA5107377959EAE7FE00E</cp:keywords>
  <cp:lastModifiedBy>José Duarte da Rocha Santos</cp:lastModifiedBy>
  <cp:revision>1</cp:revision>
  <dcterms:modified xsi:type="dcterms:W3CDTF">2023-12-18T19:46:22Z</dcterms:modified>
</cp:coreProperties>
</file>