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309" r:id="rId4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6" roundtripDataSignature="AMtx7miUghPAC0CROwxX8o1M55G3StMAr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C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365EC5-A275-44F3-ABEB-242137F9A53A}" v="6" dt="2023-12-18T16:47:23.944"/>
  </p1510:revLst>
</p1510:revInfo>
</file>

<file path=ppt/tableStyles.xml><?xml version="1.0" encoding="utf-8"?>
<a:tblStyleLst xmlns:a="http://schemas.openxmlformats.org/drawingml/2006/main" def="{87C34302-B4DD-4690-9F5C-AD797CCDEDD3}">
  <a:tblStyle styleId="{87C34302-B4DD-4690-9F5C-AD797CCDEDD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567" y="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customschemas.google.com/relationships/presentationmetadata" Target="meta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E6365EC5-A275-44F3-ABEB-242137F9A53A}"/>
    <pc:docChg chg="undo custSel addSld delSld modSld">
      <pc:chgData name="José Duarte da Rocha Santos" userId="7ba73717-3b97-4ba8-9d16-3c9c2d510606" providerId="ADAL" clId="{E6365EC5-A275-44F3-ABEB-242137F9A53A}" dt="2023-12-18T18:53:39.548" v="599" actId="113"/>
      <pc:docMkLst>
        <pc:docMk/>
      </pc:docMkLst>
      <pc:sldChg chg="modSp mod">
        <pc:chgData name="José Duarte da Rocha Santos" userId="7ba73717-3b97-4ba8-9d16-3c9c2d510606" providerId="ADAL" clId="{E6365EC5-A275-44F3-ABEB-242137F9A53A}" dt="2023-12-18T18:53:39.548" v="599" actId="113"/>
        <pc:sldMkLst>
          <pc:docMk/>
          <pc:sldMk cId="0" sldId="256"/>
        </pc:sldMkLst>
        <pc:spChg chg="mod">
          <ac:chgData name="José Duarte da Rocha Santos" userId="7ba73717-3b97-4ba8-9d16-3c9c2d510606" providerId="ADAL" clId="{E6365EC5-A275-44F3-ABEB-242137F9A53A}" dt="2023-12-17T20:05:24.648" v="380" actId="14100"/>
          <ac:spMkLst>
            <pc:docMk/>
            <pc:sldMk cId="0" sldId="256"/>
            <ac:spMk id="158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8:53:39.548" v="599" actId="113"/>
          <ac:spMkLst>
            <pc:docMk/>
            <pc:sldMk cId="0" sldId="256"/>
            <ac:spMk id="15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36:23.583" v="440" actId="6549"/>
        <pc:sldMkLst>
          <pc:docMk/>
          <pc:sldMk cId="0" sldId="257"/>
        </pc:sldMkLst>
        <pc:spChg chg="mod">
          <ac:chgData name="José Duarte da Rocha Santos" userId="7ba73717-3b97-4ba8-9d16-3c9c2d510606" providerId="ADAL" clId="{E6365EC5-A275-44F3-ABEB-242137F9A53A}" dt="2023-12-18T16:36:20.264" v="439" actId="552"/>
          <ac:spMkLst>
            <pc:docMk/>
            <pc:sldMk cId="0" sldId="257"/>
            <ac:spMk id="164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36:23.583" v="440" actId="6549"/>
          <ac:spMkLst>
            <pc:docMk/>
            <pc:sldMk cId="0" sldId="257"/>
            <ac:spMk id="16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19:52:59.222" v="7" actId="948"/>
        <pc:sldMkLst>
          <pc:docMk/>
          <pc:sldMk cId="0" sldId="258"/>
        </pc:sldMkLst>
        <pc:spChg chg="mod">
          <ac:chgData name="José Duarte da Rocha Santos" userId="7ba73717-3b97-4ba8-9d16-3c9c2d510606" providerId="ADAL" clId="{E6365EC5-A275-44F3-ABEB-242137F9A53A}" dt="2023-12-13T19:52:59.222" v="7" actId="948"/>
          <ac:spMkLst>
            <pc:docMk/>
            <pc:sldMk cId="0" sldId="258"/>
            <ac:spMk id="17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19:53:19.169" v="9" actId="3064"/>
        <pc:sldMkLst>
          <pc:docMk/>
          <pc:sldMk cId="0" sldId="259"/>
        </pc:sldMkLst>
        <pc:spChg chg="mod">
          <ac:chgData name="José Duarte da Rocha Santos" userId="7ba73717-3b97-4ba8-9d16-3c9c2d510606" providerId="ADAL" clId="{E6365EC5-A275-44F3-ABEB-242137F9A53A}" dt="2023-12-13T19:53:19.169" v="9" actId="3064"/>
          <ac:spMkLst>
            <pc:docMk/>
            <pc:sldMk cId="0" sldId="259"/>
            <ac:spMk id="17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5:11.062" v="515" actId="14100"/>
        <pc:sldMkLst>
          <pc:docMk/>
          <pc:sldMk cId="0" sldId="261"/>
        </pc:sldMkLst>
        <pc:spChg chg="mod">
          <ac:chgData name="José Duarte da Rocha Santos" userId="7ba73717-3b97-4ba8-9d16-3c9c2d510606" providerId="ADAL" clId="{E6365EC5-A275-44F3-ABEB-242137F9A53A}" dt="2023-12-18T16:36:37.303" v="441" actId="255"/>
          <ac:spMkLst>
            <pc:docMk/>
            <pc:sldMk cId="0" sldId="261"/>
            <ac:spMk id="189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5:11.062" v="515" actId="14100"/>
          <ac:spMkLst>
            <pc:docMk/>
            <pc:sldMk cId="0" sldId="261"/>
            <ac:spMk id="19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5:41.059" v="518" actId="948"/>
        <pc:sldMkLst>
          <pc:docMk/>
          <pc:sldMk cId="0" sldId="262"/>
        </pc:sldMkLst>
        <pc:spChg chg="mod">
          <ac:chgData name="José Duarte da Rocha Santos" userId="7ba73717-3b97-4ba8-9d16-3c9c2d510606" providerId="ADAL" clId="{E6365EC5-A275-44F3-ABEB-242137F9A53A}" dt="2023-12-13T19:53:53.758" v="11" actId="14100"/>
          <ac:spMkLst>
            <pc:docMk/>
            <pc:sldMk cId="0" sldId="262"/>
            <ac:spMk id="195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5:41.059" v="518" actId="948"/>
          <ac:spMkLst>
            <pc:docMk/>
            <pc:sldMk cId="0" sldId="262"/>
            <ac:spMk id="19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19:54:21.751" v="12" actId="255"/>
        <pc:sldMkLst>
          <pc:docMk/>
          <pc:sldMk cId="0" sldId="264"/>
        </pc:sldMkLst>
        <pc:spChg chg="mod">
          <ac:chgData name="José Duarte da Rocha Santos" userId="7ba73717-3b97-4ba8-9d16-3c9c2d510606" providerId="ADAL" clId="{E6365EC5-A275-44F3-ABEB-242137F9A53A}" dt="2023-12-13T19:54:21.751" v="12" actId="255"/>
          <ac:spMkLst>
            <pc:docMk/>
            <pc:sldMk cId="0" sldId="264"/>
            <ac:spMk id="20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6:24.896" v="523" actId="14100"/>
        <pc:sldMkLst>
          <pc:docMk/>
          <pc:sldMk cId="0" sldId="265"/>
        </pc:sldMkLst>
        <pc:spChg chg="mod">
          <ac:chgData name="José Duarte da Rocha Santos" userId="7ba73717-3b97-4ba8-9d16-3c9c2d510606" providerId="ADAL" clId="{E6365EC5-A275-44F3-ABEB-242137F9A53A}" dt="2023-12-18T16:46:16.559" v="520" actId="552"/>
          <ac:spMkLst>
            <pc:docMk/>
            <pc:sldMk cId="0" sldId="265"/>
            <ac:spMk id="212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6:24.896" v="523" actId="14100"/>
          <ac:spMkLst>
            <pc:docMk/>
            <pc:sldMk cId="0" sldId="265"/>
            <ac:spMk id="213" creationId="{00000000-0000-0000-0000-000000000000}"/>
          </ac:spMkLst>
        </pc:spChg>
        <pc:picChg chg="mod">
          <ac:chgData name="José Duarte da Rocha Santos" userId="7ba73717-3b97-4ba8-9d16-3c9c2d510606" providerId="ADAL" clId="{E6365EC5-A275-44F3-ABEB-242137F9A53A}" dt="2023-12-18T16:46:20.944" v="522" actId="14100"/>
          <ac:picMkLst>
            <pc:docMk/>
            <pc:sldMk cId="0" sldId="265"/>
            <ac:picMk id="214" creationId="{00000000-0000-0000-0000-000000000000}"/>
          </ac:picMkLst>
        </pc:picChg>
      </pc:sldChg>
      <pc:sldChg chg="modSp mod">
        <pc:chgData name="José Duarte da Rocha Santos" userId="7ba73717-3b97-4ba8-9d16-3c9c2d510606" providerId="ADAL" clId="{E6365EC5-A275-44F3-ABEB-242137F9A53A}" dt="2023-12-17T20:06:10.514" v="388" actId="120"/>
        <pc:sldMkLst>
          <pc:docMk/>
          <pc:sldMk cId="0" sldId="266"/>
        </pc:sldMkLst>
        <pc:spChg chg="mod">
          <ac:chgData name="José Duarte da Rocha Santos" userId="7ba73717-3b97-4ba8-9d16-3c9c2d510606" providerId="ADAL" clId="{E6365EC5-A275-44F3-ABEB-242137F9A53A}" dt="2023-12-17T20:06:10.514" v="388" actId="120"/>
          <ac:spMkLst>
            <pc:docMk/>
            <pc:sldMk cId="0" sldId="266"/>
            <ac:spMk id="219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19:55:42.118" v="102" actId="1076"/>
          <ac:spMkLst>
            <pc:docMk/>
            <pc:sldMk cId="0" sldId="266"/>
            <ac:spMk id="222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E6365EC5-A275-44F3-ABEB-242137F9A53A}" dt="2023-12-18T16:38:55.513" v="444" actId="20577"/>
        <pc:sldMkLst>
          <pc:docMk/>
          <pc:sldMk cId="0" sldId="267"/>
        </pc:sldMkLst>
        <pc:spChg chg="mod">
          <ac:chgData name="José Duarte da Rocha Santos" userId="7ba73717-3b97-4ba8-9d16-3c9c2d510606" providerId="ADAL" clId="{E6365EC5-A275-44F3-ABEB-242137F9A53A}" dt="2023-12-17T20:08:01.623" v="427"/>
          <ac:spMkLst>
            <pc:docMk/>
            <pc:sldMk cId="0" sldId="267"/>
            <ac:spMk id="22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7:07.731" v="525" actId="207"/>
        <pc:sldMkLst>
          <pc:docMk/>
          <pc:sldMk cId="0" sldId="268"/>
        </pc:sldMkLst>
        <pc:spChg chg="mod">
          <ac:chgData name="José Duarte da Rocha Santos" userId="7ba73717-3b97-4ba8-9d16-3c9c2d510606" providerId="ADAL" clId="{E6365EC5-A275-44F3-ABEB-242137F9A53A}" dt="2023-12-18T16:47:07.731" v="525" actId="207"/>
          <ac:spMkLst>
            <pc:docMk/>
            <pc:sldMk cId="0" sldId="268"/>
            <ac:spMk id="239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19:56:54.229" v="115" actId="20577"/>
          <ac:spMkLst>
            <pc:docMk/>
            <pc:sldMk cId="0" sldId="268"/>
            <ac:spMk id="24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E6365EC5-A275-44F3-ABEB-242137F9A53A}" dt="2023-12-18T16:47:55.837" v="571" actId="948"/>
        <pc:sldMkLst>
          <pc:docMk/>
          <pc:sldMk cId="0" sldId="269"/>
        </pc:sldMkLst>
        <pc:spChg chg="add del mod">
          <ac:chgData name="José Duarte da Rocha Santos" userId="7ba73717-3b97-4ba8-9d16-3c9c2d510606" providerId="ADAL" clId="{E6365EC5-A275-44F3-ABEB-242137F9A53A}" dt="2023-12-18T16:47:26.332" v="530" actId="478"/>
          <ac:spMkLst>
            <pc:docMk/>
            <pc:sldMk cId="0" sldId="269"/>
            <ac:spMk id="3" creationId="{0A51CB48-BFEC-B71A-A327-98C132C56419}"/>
          </ac:spMkLst>
        </pc:spChg>
        <pc:spChg chg="add mod">
          <ac:chgData name="José Duarte da Rocha Santos" userId="7ba73717-3b97-4ba8-9d16-3c9c2d510606" providerId="ADAL" clId="{E6365EC5-A275-44F3-ABEB-242137F9A53A}" dt="2023-12-18T16:47:36.606" v="568" actId="20577"/>
          <ac:spMkLst>
            <pc:docMk/>
            <pc:sldMk cId="0" sldId="269"/>
            <ac:spMk id="4" creationId="{770BBE06-19E0-FB6C-5376-81D7653E97F9}"/>
          </ac:spMkLst>
        </pc:spChg>
        <pc:spChg chg="del mod">
          <ac:chgData name="José Duarte da Rocha Santos" userId="7ba73717-3b97-4ba8-9d16-3c9c2d510606" providerId="ADAL" clId="{E6365EC5-A275-44F3-ABEB-242137F9A53A}" dt="2023-12-18T16:47:23.493" v="527" actId="478"/>
          <ac:spMkLst>
            <pc:docMk/>
            <pc:sldMk cId="0" sldId="269"/>
            <ac:spMk id="245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7:55.837" v="571" actId="948"/>
          <ac:spMkLst>
            <pc:docMk/>
            <pc:sldMk cId="0" sldId="269"/>
            <ac:spMk id="24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7:19.943" v="526" actId="1076"/>
        <pc:sldMkLst>
          <pc:docMk/>
          <pc:sldMk cId="0" sldId="270"/>
        </pc:sldMkLst>
        <pc:spChg chg="mod">
          <ac:chgData name="José Duarte da Rocha Santos" userId="7ba73717-3b97-4ba8-9d16-3c9c2d510606" providerId="ADAL" clId="{E6365EC5-A275-44F3-ABEB-242137F9A53A}" dt="2023-12-18T16:47:19.943" v="526" actId="1076"/>
          <ac:spMkLst>
            <pc:docMk/>
            <pc:sldMk cId="0" sldId="270"/>
            <ac:spMk id="252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E6365EC5-A275-44F3-ABEB-242137F9A53A}" dt="2023-12-18T16:48:40.558" v="582" actId="179"/>
        <pc:sldMkLst>
          <pc:docMk/>
          <pc:sldMk cId="0" sldId="271"/>
        </pc:sldMkLst>
        <pc:spChg chg="add del mod">
          <ac:chgData name="José Duarte da Rocha Santos" userId="7ba73717-3b97-4ba8-9d16-3c9c2d510606" providerId="ADAL" clId="{E6365EC5-A275-44F3-ABEB-242137F9A53A}" dt="2023-12-17T20:07:34.750" v="396" actId="478"/>
          <ac:spMkLst>
            <pc:docMk/>
            <pc:sldMk cId="0" sldId="271"/>
            <ac:spMk id="3" creationId="{0A829A08-974C-1885-ADDF-D0595D7B877C}"/>
          </ac:spMkLst>
        </pc:spChg>
        <pc:spChg chg="add mod">
          <ac:chgData name="José Duarte da Rocha Santos" userId="7ba73717-3b97-4ba8-9d16-3c9c2d510606" providerId="ADAL" clId="{E6365EC5-A275-44F3-ABEB-242137F9A53A}" dt="2023-12-17T20:07:45.665" v="423" actId="20577"/>
          <ac:spMkLst>
            <pc:docMk/>
            <pc:sldMk cId="0" sldId="271"/>
            <ac:spMk id="4" creationId="{AED4EA37-D7E9-B15E-949D-6542C5554DDB}"/>
          </ac:spMkLst>
        </pc:spChg>
        <pc:spChg chg="del mod">
          <ac:chgData name="José Duarte da Rocha Santos" userId="7ba73717-3b97-4ba8-9d16-3c9c2d510606" providerId="ADAL" clId="{E6365EC5-A275-44F3-ABEB-242137F9A53A}" dt="2023-12-17T20:07:32.815" v="395" actId="478"/>
          <ac:spMkLst>
            <pc:docMk/>
            <pc:sldMk cId="0" sldId="271"/>
            <ac:spMk id="258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8:40.558" v="582" actId="179"/>
          <ac:spMkLst>
            <pc:docMk/>
            <pc:sldMk cId="0" sldId="271"/>
            <ac:spMk id="25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39:00.384" v="445" actId="6549"/>
        <pc:sldMkLst>
          <pc:docMk/>
          <pc:sldMk cId="0" sldId="272"/>
        </pc:sldMkLst>
        <pc:spChg chg="mod">
          <ac:chgData name="José Duarte da Rocha Santos" userId="7ba73717-3b97-4ba8-9d16-3c9c2d510606" providerId="ADAL" clId="{E6365EC5-A275-44F3-ABEB-242137F9A53A}" dt="2023-12-18T16:39:00.384" v="445" actId="6549"/>
          <ac:spMkLst>
            <pc:docMk/>
            <pc:sldMk cId="0" sldId="272"/>
            <ac:spMk id="265" creationId="{00000000-0000-0000-0000-000000000000}"/>
          </ac:spMkLst>
        </pc:spChg>
      </pc:sldChg>
      <pc:sldChg chg="addSp delSp modSp mod modClrScheme chgLayout modNotesTx">
        <pc:chgData name="José Duarte da Rocha Santos" userId="7ba73717-3b97-4ba8-9d16-3c9c2d510606" providerId="ADAL" clId="{E6365EC5-A275-44F3-ABEB-242137F9A53A}" dt="2023-12-17T20:09:02.003" v="438" actId="20577"/>
        <pc:sldMkLst>
          <pc:docMk/>
          <pc:sldMk cId="0" sldId="275"/>
        </pc:sldMkLst>
        <pc:spChg chg="add del mod ord">
          <ac:chgData name="José Duarte da Rocha Santos" userId="7ba73717-3b97-4ba8-9d16-3c9c2d510606" providerId="ADAL" clId="{E6365EC5-A275-44F3-ABEB-242137F9A53A}" dt="2023-12-17T20:08:52.710" v="437" actId="478"/>
          <ac:spMkLst>
            <pc:docMk/>
            <pc:sldMk cId="0" sldId="275"/>
            <ac:spMk id="2" creationId="{10892EBF-0BCE-04AA-066F-3D8C2B5ABB75}"/>
          </ac:spMkLst>
        </pc:spChg>
        <pc:spChg chg="mod ord">
          <ac:chgData name="José Duarte da Rocha Santos" userId="7ba73717-3b97-4ba8-9d16-3c9c2d510606" providerId="ADAL" clId="{E6365EC5-A275-44F3-ABEB-242137F9A53A}" dt="2023-12-17T20:08:47.021" v="436" actId="27636"/>
          <ac:spMkLst>
            <pc:docMk/>
            <pc:sldMk cId="0" sldId="275"/>
            <ac:spMk id="28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0:00:16.083" v="169" actId="3064"/>
        <pc:sldMkLst>
          <pc:docMk/>
          <pc:sldMk cId="0" sldId="276"/>
        </pc:sldMkLst>
        <pc:spChg chg="mod">
          <ac:chgData name="José Duarte da Rocha Santos" userId="7ba73717-3b97-4ba8-9d16-3c9c2d510606" providerId="ADAL" clId="{E6365EC5-A275-44F3-ABEB-242137F9A53A}" dt="2023-12-13T20:00:16.083" v="169" actId="3064"/>
          <ac:spMkLst>
            <pc:docMk/>
            <pc:sldMk cId="0" sldId="276"/>
            <ac:spMk id="28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9:19.171" v="592" actId="948"/>
        <pc:sldMkLst>
          <pc:docMk/>
          <pc:sldMk cId="0" sldId="277"/>
        </pc:sldMkLst>
        <pc:spChg chg="mod">
          <ac:chgData name="José Duarte da Rocha Santos" userId="7ba73717-3b97-4ba8-9d16-3c9c2d510606" providerId="ADAL" clId="{E6365EC5-A275-44F3-ABEB-242137F9A53A}" dt="2023-12-13T20:00:27.988" v="172" actId="3064"/>
          <ac:spMkLst>
            <pc:docMk/>
            <pc:sldMk cId="0" sldId="277"/>
            <ac:spMk id="294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9:19.171" v="592" actId="948"/>
          <ac:spMkLst>
            <pc:docMk/>
            <pc:sldMk cId="0" sldId="277"/>
            <ac:spMk id="29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0:46.690" v="457" actId="11"/>
        <pc:sldMkLst>
          <pc:docMk/>
          <pc:sldMk cId="0" sldId="278"/>
        </pc:sldMkLst>
        <pc:spChg chg="mod">
          <ac:chgData name="José Duarte da Rocha Santos" userId="7ba73717-3b97-4ba8-9d16-3c9c2d510606" providerId="ADAL" clId="{E6365EC5-A275-44F3-ABEB-242137F9A53A}" dt="2023-12-18T16:40:46.690" v="457" actId="11"/>
          <ac:spMkLst>
            <pc:docMk/>
            <pc:sldMk cId="0" sldId="278"/>
            <ac:spMk id="300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0:25.387" v="453" actId="552"/>
          <ac:spMkLst>
            <pc:docMk/>
            <pc:sldMk cId="0" sldId="278"/>
            <ac:spMk id="30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2:37:12.620" v="376" actId="6549"/>
        <pc:sldMkLst>
          <pc:docMk/>
          <pc:sldMk cId="0" sldId="279"/>
        </pc:sldMkLst>
        <pc:spChg chg="mod">
          <ac:chgData name="José Duarte da Rocha Santos" userId="7ba73717-3b97-4ba8-9d16-3c9c2d510606" providerId="ADAL" clId="{E6365EC5-A275-44F3-ABEB-242137F9A53A}" dt="2023-12-13T20:01:36.618" v="185" actId="255"/>
          <ac:spMkLst>
            <pc:docMk/>
            <pc:sldMk cId="0" sldId="279"/>
            <ac:spMk id="308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2:37:12.620" v="376" actId="6549"/>
          <ac:spMkLst>
            <pc:docMk/>
            <pc:sldMk cId="0" sldId="279"/>
            <ac:spMk id="309" creationId="{00000000-0000-0000-0000-000000000000}"/>
          </ac:spMkLst>
        </pc:spChg>
      </pc:sldChg>
      <pc:sldChg chg="delSp modSp mod">
        <pc:chgData name="José Duarte da Rocha Santos" userId="7ba73717-3b97-4ba8-9d16-3c9c2d510606" providerId="ADAL" clId="{E6365EC5-A275-44F3-ABEB-242137F9A53A}" dt="2023-12-13T22:34:16.176" v="372" actId="1035"/>
        <pc:sldMkLst>
          <pc:docMk/>
          <pc:sldMk cId="0" sldId="280"/>
        </pc:sldMkLst>
        <pc:spChg chg="mod">
          <ac:chgData name="José Duarte da Rocha Santos" userId="7ba73717-3b97-4ba8-9d16-3c9c2d510606" providerId="ADAL" clId="{E6365EC5-A275-44F3-ABEB-242137F9A53A}" dt="2023-12-13T20:01:50.835" v="187" actId="3064"/>
          <ac:spMkLst>
            <pc:docMk/>
            <pc:sldMk cId="0" sldId="280"/>
            <ac:spMk id="316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2:34:16.176" v="372" actId="1035"/>
          <ac:spMkLst>
            <pc:docMk/>
            <pc:sldMk cId="0" sldId="280"/>
            <ac:spMk id="317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2:34:09.616" v="362" actId="255"/>
          <ac:spMkLst>
            <pc:docMk/>
            <pc:sldMk cId="0" sldId="280"/>
            <ac:spMk id="319" creationId="{00000000-0000-0000-0000-000000000000}"/>
          </ac:spMkLst>
        </pc:spChg>
        <pc:picChg chg="mod">
          <ac:chgData name="José Duarte da Rocha Santos" userId="7ba73717-3b97-4ba8-9d16-3c9c2d510606" providerId="ADAL" clId="{E6365EC5-A275-44F3-ABEB-242137F9A53A}" dt="2023-12-13T20:01:58.821" v="188" actId="1076"/>
          <ac:picMkLst>
            <pc:docMk/>
            <pc:sldMk cId="0" sldId="280"/>
            <ac:picMk id="318" creationId="{00000000-0000-0000-0000-000000000000}"/>
          </ac:picMkLst>
        </pc:picChg>
        <pc:picChg chg="del">
          <ac:chgData name="José Duarte da Rocha Santos" userId="7ba73717-3b97-4ba8-9d16-3c9c2d510606" providerId="ADAL" clId="{E6365EC5-A275-44F3-ABEB-242137F9A53A}" dt="2023-12-13T20:02:10.480" v="192" actId="478"/>
          <ac:picMkLst>
            <pc:docMk/>
            <pc:sldMk cId="0" sldId="280"/>
            <ac:picMk id="320" creationId="{00000000-0000-0000-0000-000000000000}"/>
          </ac:picMkLst>
        </pc:picChg>
      </pc:sldChg>
      <pc:sldChg chg="modSp mod">
        <pc:chgData name="José Duarte da Rocha Santos" userId="7ba73717-3b97-4ba8-9d16-3c9c2d510606" providerId="ADAL" clId="{E6365EC5-A275-44F3-ABEB-242137F9A53A}" dt="2023-12-13T20:03:41.302" v="215" actId="255"/>
        <pc:sldMkLst>
          <pc:docMk/>
          <pc:sldMk cId="0" sldId="281"/>
        </pc:sldMkLst>
        <pc:spChg chg="mod">
          <ac:chgData name="José Duarte da Rocha Santos" userId="7ba73717-3b97-4ba8-9d16-3c9c2d510606" providerId="ADAL" clId="{E6365EC5-A275-44F3-ABEB-242137F9A53A}" dt="2023-12-13T20:03:28.782" v="213" actId="3064"/>
          <ac:spMkLst>
            <pc:docMk/>
            <pc:sldMk cId="0" sldId="281"/>
            <ac:spMk id="325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0:03:41.302" v="215" actId="255"/>
          <ac:spMkLst>
            <pc:docMk/>
            <pc:sldMk cId="0" sldId="281"/>
            <ac:spMk id="32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E6365EC5-A275-44F3-ABEB-242137F9A53A}" dt="2023-12-18T16:49:49.813" v="595" actId="14100"/>
        <pc:sldMkLst>
          <pc:docMk/>
          <pc:sldMk cId="0" sldId="282"/>
        </pc:sldMkLst>
        <pc:spChg chg="add del mod">
          <ac:chgData name="José Duarte da Rocha Santos" userId="7ba73717-3b97-4ba8-9d16-3c9c2d510606" providerId="ADAL" clId="{E6365EC5-A275-44F3-ABEB-242137F9A53A}" dt="2023-12-18T16:41:27.667" v="463" actId="478"/>
          <ac:spMkLst>
            <pc:docMk/>
            <pc:sldMk cId="0" sldId="282"/>
            <ac:spMk id="3" creationId="{3FD210B7-B58E-86DD-E6BB-3B7F16DA4A32}"/>
          </ac:spMkLst>
        </pc:spChg>
        <pc:spChg chg="add del mod">
          <ac:chgData name="José Duarte da Rocha Santos" userId="7ba73717-3b97-4ba8-9d16-3c9c2d510606" providerId="ADAL" clId="{E6365EC5-A275-44F3-ABEB-242137F9A53A}" dt="2023-12-18T16:41:26.712" v="461"/>
          <ac:spMkLst>
            <pc:docMk/>
            <pc:sldMk cId="0" sldId="282"/>
            <ac:spMk id="4" creationId="{BC087BDD-4CB8-03A9-B17B-4D8F3A3C57CD}"/>
          </ac:spMkLst>
        </pc:spChg>
        <pc:spChg chg="add del mod">
          <ac:chgData name="José Duarte da Rocha Santos" userId="7ba73717-3b97-4ba8-9d16-3c9c2d510606" providerId="ADAL" clId="{E6365EC5-A275-44F3-ABEB-242137F9A53A}" dt="2023-12-18T16:41:32.089" v="465" actId="478"/>
          <ac:spMkLst>
            <pc:docMk/>
            <pc:sldMk cId="0" sldId="282"/>
            <ac:spMk id="6" creationId="{B69AEA79-63C5-AB2D-8857-A50E23BBF8BD}"/>
          </ac:spMkLst>
        </pc:spChg>
        <pc:spChg chg="add mod">
          <ac:chgData name="José Duarte da Rocha Santos" userId="7ba73717-3b97-4ba8-9d16-3c9c2d510606" providerId="ADAL" clId="{E6365EC5-A275-44F3-ABEB-242137F9A53A}" dt="2023-12-18T16:49:49.813" v="595" actId="14100"/>
          <ac:spMkLst>
            <pc:docMk/>
            <pc:sldMk cId="0" sldId="282"/>
            <ac:spMk id="7" creationId="{057AA76B-0F96-9E85-5D70-35C4A51E8D63}"/>
          </ac:spMkLst>
        </pc:spChg>
        <pc:spChg chg="add del mod">
          <ac:chgData name="José Duarte da Rocha Santos" userId="7ba73717-3b97-4ba8-9d16-3c9c2d510606" providerId="ADAL" clId="{E6365EC5-A275-44F3-ABEB-242137F9A53A}" dt="2023-12-18T16:41:29.316" v="464" actId="478"/>
          <ac:spMkLst>
            <pc:docMk/>
            <pc:sldMk cId="0" sldId="282"/>
            <ac:spMk id="332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9:49.813" v="595" actId="14100"/>
          <ac:spMkLst>
            <pc:docMk/>
            <pc:sldMk cId="0" sldId="282"/>
            <ac:spMk id="33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1:53.287" v="479" actId="20577"/>
        <pc:sldMkLst>
          <pc:docMk/>
          <pc:sldMk cId="0" sldId="283"/>
        </pc:sldMkLst>
        <pc:spChg chg="mod">
          <ac:chgData name="José Duarte da Rocha Santos" userId="7ba73717-3b97-4ba8-9d16-3c9c2d510606" providerId="ADAL" clId="{E6365EC5-A275-44F3-ABEB-242137F9A53A}" dt="2023-12-18T16:41:53.287" v="479" actId="20577"/>
          <ac:spMkLst>
            <pc:docMk/>
            <pc:sldMk cId="0" sldId="283"/>
            <ac:spMk id="339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2:37:00.839" v="373" actId="6549"/>
          <ac:spMkLst>
            <pc:docMk/>
            <pc:sldMk cId="0" sldId="283"/>
            <ac:spMk id="34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3:56.462" v="507" actId="255"/>
        <pc:sldMkLst>
          <pc:docMk/>
          <pc:sldMk cId="0" sldId="284"/>
        </pc:sldMkLst>
        <pc:spChg chg="mod">
          <ac:chgData name="José Duarte da Rocha Santos" userId="7ba73717-3b97-4ba8-9d16-3c9c2d510606" providerId="ADAL" clId="{E6365EC5-A275-44F3-ABEB-242137F9A53A}" dt="2023-12-18T16:42:03.620" v="480" actId="255"/>
          <ac:spMkLst>
            <pc:docMk/>
            <pc:sldMk cId="0" sldId="284"/>
            <ac:spMk id="346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2:19.338" v="484" actId="255"/>
          <ac:spMkLst>
            <pc:docMk/>
            <pc:sldMk cId="0" sldId="284"/>
            <ac:spMk id="348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3:56.462" v="507" actId="255"/>
          <ac:spMkLst>
            <pc:docMk/>
            <pc:sldMk cId="0" sldId="284"/>
            <ac:spMk id="349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3:00.422" v="492" actId="255"/>
          <ac:spMkLst>
            <pc:docMk/>
            <pc:sldMk cId="0" sldId="284"/>
            <ac:spMk id="350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3:20.027" v="498" actId="14100"/>
          <ac:spMkLst>
            <pc:docMk/>
            <pc:sldMk cId="0" sldId="284"/>
            <ac:spMk id="351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3:11.750" v="494" actId="14100"/>
          <ac:spMkLst>
            <pc:docMk/>
            <pc:sldMk cId="0" sldId="284"/>
            <ac:spMk id="352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43:48.403" v="506" actId="14100"/>
          <ac:spMkLst>
            <pc:docMk/>
            <pc:sldMk cId="0" sldId="284"/>
            <ac:spMk id="353" creationId="{00000000-0000-0000-0000-000000000000}"/>
          </ac:spMkLst>
        </pc:spChg>
        <pc:picChg chg="mod">
          <ac:chgData name="José Duarte da Rocha Santos" userId="7ba73717-3b97-4ba8-9d16-3c9c2d510606" providerId="ADAL" clId="{E6365EC5-A275-44F3-ABEB-242137F9A53A}" dt="2023-12-18T16:43:15.185" v="496" actId="1076"/>
          <ac:picMkLst>
            <pc:docMk/>
            <pc:sldMk cId="0" sldId="284"/>
            <ac:picMk id="347" creationId="{00000000-0000-0000-0000-000000000000}"/>
          </ac:picMkLst>
        </pc:picChg>
      </pc:sldChg>
      <pc:sldChg chg="modSp mod">
        <pc:chgData name="José Duarte da Rocha Santos" userId="7ba73717-3b97-4ba8-9d16-3c9c2d510606" providerId="ADAL" clId="{E6365EC5-A275-44F3-ABEB-242137F9A53A}" dt="2023-12-13T22:37:04.948" v="374" actId="20577"/>
        <pc:sldMkLst>
          <pc:docMk/>
          <pc:sldMk cId="0" sldId="285"/>
        </pc:sldMkLst>
        <pc:spChg chg="mod">
          <ac:chgData name="José Duarte da Rocha Santos" userId="7ba73717-3b97-4ba8-9d16-3c9c2d510606" providerId="ADAL" clId="{E6365EC5-A275-44F3-ABEB-242137F9A53A}" dt="2023-12-13T20:04:46.742" v="225" actId="3064"/>
          <ac:spMkLst>
            <pc:docMk/>
            <pc:sldMk cId="0" sldId="285"/>
            <ac:spMk id="358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2:37:04.948" v="374" actId="20577"/>
          <ac:spMkLst>
            <pc:docMk/>
            <pc:sldMk cId="0" sldId="285"/>
            <ac:spMk id="35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44:14.514" v="513" actId="1035"/>
        <pc:sldMkLst>
          <pc:docMk/>
          <pc:sldMk cId="0" sldId="286"/>
        </pc:sldMkLst>
        <pc:spChg chg="mod">
          <ac:chgData name="José Duarte da Rocha Santos" userId="7ba73717-3b97-4ba8-9d16-3c9c2d510606" providerId="ADAL" clId="{E6365EC5-A275-44F3-ABEB-242137F9A53A}" dt="2023-12-18T16:44:14.514" v="513" actId="1035"/>
          <ac:spMkLst>
            <pc:docMk/>
            <pc:sldMk cId="0" sldId="286"/>
            <ac:spMk id="365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8T16:39:05.142" v="446" actId="20577"/>
          <ac:spMkLst>
            <pc:docMk/>
            <pc:sldMk cId="0" sldId="286"/>
            <ac:spMk id="36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0:05:13.421" v="241" actId="1076"/>
        <pc:sldMkLst>
          <pc:docMk/>
          <pc:sldMk cId="0" sldId="287"/>
        </pc:sldMkLst>
        <pc:spChg chg="mod">
          <ac:chgData name="José Duarte da Rocha Santos" userId="7ba73717-3b97-4ba8-9d16-3c9c2d510606" providerId="ADAL" clId="{E6365EC5-A275-44F3-ABEB-242137F9A53A}" dt="2023-12-13T20:05:13.421" v="241" actId="1076"/>
          <ac:spMkLst>
            <pc:docMk/>
            <pc:sldMk cId="0" sldId="287"/>
            <ac:spMk id="37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0:06:02.601" v="289" actId="6549"/>
        <pc:sldMkLst>
          <pc:docMk/>
          <pc:sldMk cId="0" sldId="288"/>
        </pc:sldMkLst>
        <pc:spChg chg="mod">
          <ac:chgData name="José Duarte da Rocha Santos" userId="7ba73717-3b97-4ba8-9d16-3c9c2d510606" providerId="ADAL" clId="{E6365EC5-A275-44F3-ABEB-242137F9A53A}" dt="2023-12-13T20:06:02.601" v="289" actId="6549"/>
          <ac:spMkLst>
            <pc:docMk/>
            <pc:sldMk cId="0" sldId="288"/>
            <ac:spMk id="376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0:05:28.284" v="244" actId="14100"/>
          <ac:spMkLst>
            <pc:docMk/>
            <pc:sldMk cId="0" sldId="288"/>
            <ac:spMk id="37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0:06:59.091" v="301" actId="20577"/>
        <pc:sldMkLst>
          <pc:docMk/>
          <pc:sldMk cId="0" sldId="289"/>
        </pc:sldMkLst>
        <pc:spChg chg="mod">
          <ac:chgData name="José Duarte da Rocha Santos" userId="7ba73717-3b97-4ba8-9d16-3c9c2d510606" providerId="ADAL" clId="{E6365EC5-A275-44F3-ABEB-242137F9A53A}" dt="2023-12-13T20:06:16.594" v="292" actId="1076"/>
          <ac:spMkLst>
            <pc:docMk/>
            <pc:sldMk cId="0" sldId="289"/>
            <ac:spMk id="383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0:06:28.648" v="296" actId="255"/>
          <ac:spMkLst>
            <pc:docMk/>
            <pc:sldMk cId="0" sldId="289"/>
            <ac:spMk id="385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0:06:33.778" v="297" actId="255"/>
          <ac:spMkLst>
            <pc:docMk/>
            <pc:sldMk cId="0" sldId="289"/>
            <ac:spMk id="386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0:06:59.091" v="301" actId="20577"/>
          <ac:spMkLst>
            <pc:docMk/>
            <pc:sldMk cId="0" sldId="289"/>
            <ac:spMk id="38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0:07:09.193" v="302" actId="255"/>
        <pc:sldMkLst>
          <pc:docMk/>
          <pc:sldMk cId="0" sldId="290"/>
        </pc:sldMkLst>
        <pc:spChg chg="mod">
          <ac:chgData name="José Duarte da Rocha Santos" userId="7ba73717-3b97-4ba8-9d16-3c9c2d510606" providerId="ADAL" clId="{E6365EC5-A275-44F3-ABEB-242137F9A53A}" dt="2023-12-13T20:07:09.193" v="302" actId="255"/>
          <ac:spMkLst>
            <pc:docMk/>
            <pc:sldMk cId="0" sldId="290"/>
            <ac:spMk id="39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0:09:15.813" v="319" actId="14100"/>
        <pc:sldMkLst>
          <pc:docMk/>
          <pc:sldMk cId="0" sldId="291"/>
        </pc:sldMkLst>
        <pc:spChg chg="mod">
          <ac:chgData name="José Duarte da Rocha Santos" userId="7ba73717-3b97-4ba8-9d16-3c9c2d510606" providerId="ADAL" clId="{E6365EC5-A275-44F3-ABEB-242137F9A53A}" dt="2023-12-13T20:08:13.410" v="308" actId="1076"/>
          <ac:spMkLst>
            <pc:docMk/>
            <pc:sldMk cId="0" sldId="291"/>
            <ac:spMk id="405" creationId="{00000000-0000-0000-0000-000000000000}"/>
          </ac:spMkLst>
        </pc:spChg>
        <pc:spChg chg="mod">
          <ac:chgData name="José Duarte da Rocha Santos" userId="7ba73717-3b97-4ba8-9d16-3c9c2d510606" providerId="ADAL" clId="{E6365EC5-A275-44F3-ABEB-242137F9A53A}" dt="2023-12-13T20:09:15.813" v="319" actId="14100"/>
          <ac:spMkLst>
            <pc:docMk/>
            <pc:sldMk cId="0" sldId="291"/>
            <ac:spMk id="40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3T20:09:33.954" v="327" actId="20577"/>
        <pc:sldMkLst>
          <pc:docMk/>
          <pc:sldMk cId="0" sldId="292"/>
        </pc:sldMkLst>
        <pc:spChg chg="mod">
          <ac:chgData name="José Duarte da Rocha Santos" userId="7ba73717-3b97-4ba8-9d16-3c9c2d510606" providerId="ADAL" clId="{E6365EC5-A275-44F3-ABEB-242137F9A53A}" dt="2023-12-13T20:09:33.954" v="327" actId="20577"/>
          <ac:spMkLst>
            <pc:docMk/>
            <pc:sldMk cId="0" sldId="292"/>
            <ac:spMk id="41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E6365EC5-A275-44F3-ABEB-242137F9A53A}" dt="2023-12-18T16:39:33.828" v="449" actId="20577"/>
        <pc:sldMkLst>
          <pc:docMk/>
          <pc:sldMk cId="0" sldId="293"/>
        </pc:sldMkLst>
        <pc:spChg chg="mod">
          <ac:chgData name="José Duarte da Rocha Santos" userId="7ba73717-3b97-4ba8-9d16-3c9c2d510606" providerId="ADAL" clId="{E6365EC5-A275-44F3-ABEB-242137F9A53A}" dt="2023-12-18T16:39:33.828" v="449" actId="20577"/>
          <ac:spMkLst>
            <pc:docMk/>
            <pc:sldMk cId="0" sldId="293"/>
            <ac:spMk id="420" creationId="{00000000-0000-0000-0000-000000000000}"/>
          </ac:spMkLst>
        </pc:spChg>
      </pc:sldChg>
      <pc:sldChg chg="modSp del mod">
        <pc:chgData name="José Duarte da Rocha Santos" userId="7ba73717-3b97-4ba8-9d16-3c9c2d510606" providerId="ADAL" clId="{E6365EC5-A275-44F3-ABEB-242137F9A53A}" dt="2023-12-13T20:10:24.519" v="331" actId="47"/>
        <pc:sldMkLst>
          <pc:docMk/>
          <pc:sldMk cId="0" sldId="294"/>
        </pc:sldMkLst>
        <pc:spChg chg="mod">
          <ac:chgData name="José Duarte da Rocha Santos" userId="7ba73717-3b97-4ba8-9d16-3c9c2d510606" providerId="ADAL" clId="{E6365EC5-A275-44F3-ABEB-242137F9A53A}" dt="2023-12-13T20:10:22.015" v="329" actId="27636"/>
          <ac:spMkLst>
            <pc:docMk/>
            <pc:sldMk cId="0" sldId="294"/>
            <ac:spMk id="425" creationId="{00000000-0000-0000-0000-000000000000}"/>
          </ac:spMkLst>
        </pc:spChg>
      </pc:sldChg>
      <pc:sldChg chg="add">
        <pc:chgData name="José Duarte da Rocha Santos" userId="7ba73717-3b97-4ba8-9d16-3c9c2d510606" providerId="ADAL" clId="{E6365EC5-A275-44F3-ABEB-242137F9A53A}" dt="2023-12-13T20:10:21.775" v="328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86222ba5f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86222ba5f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5-6 sessões á 2h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/>
              <a:t>A maioria das plataformas de publicidade fornece instruções sobre como iniciar campanhas, mesmo na sua própria língua (utilize as palavras de pesquisa "Criar campanha no Facebook/Google", etc.). *Estas instruções podem ser encontradas utilizando as palavras de pesquisa "instruções para anúncios no Google" ou "instruções para anúncios no Meta/Facebook".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4" name="Google Shape;17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3c283900a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g23c283900a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Este </a:t>
            </a:r>
            <a:r>
              <a:rPr lang="en-US" dirty="0" err="1"/>
              <a:t>trabalho</a:t>
            </a:r>
            <a:r>
              <a:rPr lang="en-US" dirty="0"/>
              <a:t> </a:t>
            </a:r>
            <a:r>
              <a:rPr lang="en-US" dirty="0" err="1"/>
              <a:t>incentiva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alunos</a:t>
            </a:r>
            <a:r>
              <a:rPr lang="en-US" dirty="0"/>
              <a:t> a </a:t>
            </a:r>
            <a:r>
              <a:rPr lang="en-US" dirty="0" err="1"/>
              <a:t>aplicarem</a:t>
            </a:r>
            <a:r>
              <a:rPr lang="en-US" dirty="0"/>
              <a:t> as </a:t>
            </a:r>
            <a:r>
              <a:rPr lang="en-US" dirty="0" err="1"/>
              <a:t>instruções</a:t>
            </a:r>
            <a:r>
              <a:rPr lang="en-US" dirty="0"/>
              <a:t> </a:t>
            </a:r>
            <a:r>
              <a:rPr lang="en-US" dirty="0" err="1"/>
              <a:t>originais</a:t>
            </a:r>
            <a:r>
              <a:rPr lang="en-US" dirty="0"/>
              <a:t> da Google e a </a:t>
            </a:r>
            <a:r>
              <a:rPr lang="en-US" dirty="0" err="1"/>
              <a:t>familiarizarem</a:t>
            </a:r>
            <a:r>
              <a:rPr lang="en-US" dirty="0"/>
              <a:t>-se com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utilização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é </a:t>
            </a:r>
            <a:r>
              <a:rPr lang="en-US" dirty="0" err="1"/>
              <a:t>especialmente</a:t>
            </a:r>
            <a:r>
              <a:rPr lang="en-US" dirty="0"/>
              <a:t> </a:t>
            </a:r>
            <a:r>
              <a:rPr lang="en-US" dirty="0" err="1"/>
              <a:t>útil</a:t>
            </a:r>
            <a:r>
              <a:rPr lang="en-US" dirty="0"/>
              <a:t> </a:t>
            </a:r>
            <a:r>
              <a:rPr lang="en-US" dirty="0" err="1"/>
              <a:t>porque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parâmetros</a:t>
            </a:r>
            <a:r>
              <a:rPr lang="en-US" dirty="0"/>
              <a:t> das </a:t>
            </a:r>
            <a:r>
              <a:rPr lang="en-US" dirty="0" err="1"/>
              <a:t>plataformas</a:t>
            </a:r>
            <a:r>
              <a:rPr lang="en-US" dirty="0"/>
              <a:t> de </a:t>
            </a:r>
            <a:r>
              <a:rPr lang="en-US" dirty="0" err="1"/>
              <a:t>campanha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continuamente</a:t>
            </a:r>
            <a:r>
              <a:rPr lang="en-US" dirty="0"/>
              <a:t> a ser </a:t>
            </a:r>
            <a:r>
              <a:rPr lang="en-US" dirty="0" err="1"/>
              <a:t>desenvolvidos</a:t>
            </a:r>
            <a:r>
              <a:rPr lang="en-US" dirty="0"/>
              <a:t>, </a:t>
            </a:r>
            <a:r>
              <a:rPr lang="en-US" dirty="0" err="1"/>
              <a:t>tal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as </a:t>
            </a:r>
            <a:r>
              <a:rPr lang="en-US" dirty="0" err="1"/>
              <a:t>instruções</a:t>
            </a:r>
            <a:r>
              <a:rPr lang="en-US" dirty="0"/>
              <a:t>. Ao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instruções</a:t>
            </a:r>
            <a:r>
              <a:rPr lang="en-US" dirty="0"/>
              <a:t> para </a:t>
            </a:r>
            <a:r>
              <a:rPr lang="en-US" dirty="0" err="1"/>
              <a:t>outra</a:t>
            </a:r>
            <a:r>
              <a:rPr lang="en-US" dirty="0"/>
              <a:t> </a:t>
            </a:r>
            <a:r>
              <a:rPr lang="en-US" dirty="0" err="1"/>
              <a:t>pessoa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alunos</a:t>
            </a:r>
            <a:r>
              <a:rPr lang="en-US" dirty="0"/>
              <a:t> </a:t>
            </a:r>
            <a:r>
              <a:rPr lang="en-US" dirty="0" err="1"/>
              <a:t>têm</a:t>
            </a:r>
            <a:r>
              <a:rPr lang="en-US" dirty="0"/>
              <a:t> </a:t>
            </a:r>
            <a:r>
              <a:rPr lang="en-US" dirty="0" err="1"/>
              <a:t>primeiro</a:t>
            </a:r>
            <a:r>
              <a:rPr lang="en-US" dirty="0"/>
              <a:t> de </a:t>
            </a:r>
            <a:r>
              <a:rPr lang="en-US" dirty="0" err="1"/>
              <a:t>estudar</a:t>
            </a:r>
            <a:r>
              <a:rPr lang="en-US" dirty="0"/>
              <a:t> o material, </a:t>
            </a:r>
            <a:r>
              <a:rPr lang="en-US" dirty="0" err="1"/>
              <a:t>selecionar</a:t>
            </a:r>
            <a:r>
              <a:rPr lang="en-US" dirty="0"/>
              <a:t> o </a:t>
            </a:r>
            <a:r>
              <a:rPr lang="en-US" dirty="0" err="1"/>
              <a:t>essencial</a:t>
            </a:r>
            <a:r>
              <a:rPr lang="en-US" dirty="0"/>
              <a:t> e </a:t>
            </a:r>
            <a:r>
              <a:rPr lang="en-US" dirty="0" err="1"/>
              <a:t>depois</a:t>
            </a:r>
            <a:r>
              <a:rPr lang="en-US" dirty="0"/>
              <a:t> </a:t>
            </a:r>
            <a:r>
              <a:rPr lang="en-US" dirty="0" err="1"/>
              <a:t>apresentá</a:t>
            </a:r>
            <a:r>
              <a:rPr lang="en-US" dirty="0"/>
              <a:t>-lo de forma </a:t>
            </a:r>
            <a:r>
              <a:rPr lang="en-US" dirty="0" err="1"/>
              <a:t>compreensível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escolher</a:t>
            </a:r>
            <a:r>
              <a:rPr lang="en-US" dirty="0"/>
              <a:t> 1-2 </a:t>
            </a:r>
            <a:r>
              <a:rPr lang="en-US" dirty="0" err="1"/>
              <a:t>melhores</a:t>
            </a:r>
            <a:r>
              <a:rPr lang="en-US" dirty="0"/>
              <a:t> </a:t>
            </a: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Esta </a:t>
            </a:r>
            <a:r>
              <a:rPr lang="en-US" dirty="0" err="1"/>
              <a:t>atividade</a:t>
            </a:r>
            <a:r>
              <a:rPr lang="en-US" dirty="0"/>
              <a:t> é um </a:t>
            </a:r>
            <a:r>
              <a:rPr lang="en-US" dirty="0" err="1"/>
              <a:t>aquecimento</a:t>
            </a:r>
            <a:r>
              <a:rPr lang="en-US" dirty="0"/>
              <a:t> para a </a:t>
            </a:r>
            <a:r>
              <a:rPr lang="en-US" dirty="0" err="1"/>
              <a:t>criação</a:t>
            </a:r>
            <a:r>
              <a:rPr lang="en-US" dirty="0"/>
              <a:t> de um </a:t>
            </a:r>
            <a:r>
              <a:rPr lang="en-US" dirty="0" err="1"/>
              <a:t>anúncio</a:t>
            </a:r>
            <a:r>
              <a:rPr lang="en-US" dirty="0"/>
              <a:t> </a:t>
            </a:r>
            <a:r>
              <a:rPr lang="en-US" dirty="0" err="1"/>
              <a:t>apelativo</a:t>
            </a:r>
            <a:r>
              <a:rPr lang="en-US" dirty="0"/>
              <a:t>. Utilize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conhecimentos</a:t>
            </a:r>
            <a:r>
              <a:rPr lang="en-US" dirty="0"/>
              <a:t> </a:t>
            </a:r>
            <a:r>
              <a:rPr lang="en-US" dirty="0" err="1"/>
              <a:t>adquiridos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secção</a:t>
            </a:r>
            <a:r>
              <a:rPr lang="en-US" dirty="0"/>
              <a:t> anterior. Se achar que </a:t>
            </a:r>
            <a:r>
              <a:rPr lang="en-US" dirty="0" err="1"/>
              <a:t>não</a:t>
            </a:r>
            <a:r>
              <a:rPr lang="en-US" dirty="0"/>
              <a:t> é </a:t>
            </a:r>
            <a:r>
              <a:rPr lang="en-US" dirty="0" err="1"/>
              <a:t>necessário</a:t>
            </a:r>
            <a:r>
              <a:rPr lang="en-US" dirty="0"/>
              <a:t>,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passar</a:t>
            </a:r>
            <a:r>
              <a:rPr lang="en-US" dirty="0"/>
              <a:t> para a </a:t>
            </a:r>
            <a:r>
              <a:rPr lang="en-US" dirty="0" err="1"/>
              <a:t>etapa</a:t>
            </a:r>
            <a:r>
              <a:rPr lang="en-US" dirty="0"/>
              <a:t> </a:t>
            </a:r>
            <a:r>
              <a:rPr lang="en-US" dirty="0" err="1"/>
              <a:t>seguinte</a:t>
            </a:r>
            <a:r>
              <a:rPr lang="en-US" dirty="0"/>
              <a:t>. </a:t>
            </a:r>
            <a:endParaRPr dirty="0"/>
          </a:p>
        </p:txBody>
      </p:sp>
      <p:sp>
        <p:nvSpPr>
          <p:cNvPr id="193" name="Google Shape;19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9" name="Google Shape;19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US"/>
              <a:t>* Isto significa que pode associar a campanha a uma organização com um endereço URL. Também precisa de um cartão de crédito. Dica: como professor do ensino superior, pode ter a possibilidade de fazer publicidade para um projeto de desenvolvimento que você ou os seus colegas gerem.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US"/>
              <a:t>Nota: O primeiro passo é muito mais fácil se já estiver familiarizado com o suporte do Google apresentado nos diapositivos anteriores.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Os tipos de campanha oferecidos pelo Google Ads em agosto de 2023.</a:t>
            </a:r>
            <a:endParaRPr/>
          </a:p>
        </p:txBody>
      </p:sp>
      <p:sp>
        <p:nvSpPr>
          <p:cNvPr id="210" name="Google Shape;2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7" name="Google Shape;21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Este é o aspeto dos anúncios. 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alternativos </a:t>
            </a:r>
            <a:r>
              <a:rPr lang="en-US" dirty="0" err="1"/>
              <a:t>oferecidos</a:t>
            </a:r>
            <a:r>
              <a:rPr lang="en-US" dirty="0"/>
              <a:t> </a:t>
            </a:r>
            <a:r>
              <a:rPr lang="en-US" dirty="0" err="1"/>
              <a:t>pelo</a:t>
            </a:r>
            <a:r>
              <a:rPr lang="en-US" dirty="0"/>
              <a:t> Google Ads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agosto</a:t>
            </a:r>
            <a:r>
              <a:rPr lang="en-US" dirty="0"/>
              <a:t> de 2023. </a:t>
            </a:r>
            <a:r>
              <a:rPr lang="en-US" dirty="0" err="1"/>
              <a:t>Normalmente</a:t>
            </a:r>
            <a:r>
              <a:rPr lang="en-US" dirty="0"/>
              <a:t>, o "</a:t>
            </a:r>
            <a:r>
              <a:rPr lang="en-US" dirty="0" err="1"/>
              <a:t>tráfego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Web" é o </a:t>
            </a:r>
            <a:r>
              <a:rPr lang="en-US" dirty="0" err="1"/>
              <a:t>objetivo</a:t>
            </a:r>
            <a:r>
              <a:rPr lang="en-US" dirty="0"/>
              <a:t> principal. </a:t>
            </a: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3c283900a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7" name="Google Shape;237;g23c283900a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 planeador de palavras-chave do Google utiliza IA e pode sugerir palavras-chave relevantes e inesperadas.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Qual é o aspeto de um bom anúncio? Que elementos inclui?  Os alunos podem consultar as secções anteriores.</a:t>
            </a:r>
            <a:endParaRPr/>
          </a:p>
        </p:txBody>
      </p:sp>
      <p:sp>
        <p:nvSpPr>
          <p:cNvPr id="250" name="Google Shape;25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6" name="Google Shape;25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4f40d7f709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2" name="Google Shape;262;g24f40d7f709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*Sem uma conta de anúncios do Google e um cartão de crédito inclinado, infelizmente não é possível criar e publicar um anúncio real. Opções para resolver este problema: 1. Como professor, pode criar uma conta própria que pode ligar a um projeto de IDI em que esteja envolvido ou à conta da sua universidade, se possível. Uma outra opção é que alguns dos seus alunos tenham uma conta disponível (a empresa dos seus familiares).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Assim que a conta estiver disponível e o "financiador" estiver acordado, a pessoa responsável pode publicar diferentes anúncios de vários grupos utilizando o mesmo grupo-alvo. O dinheiro necessário não é demasiado grande, uma vez que cerca de 10 euros por anúncio/semana darão impressões suficientes para avaliar o impacto da campanha.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Avaliação: processo de trabalho do grupo 75% (Cumpriram todo o processo, de acordo com as instruções do Google? Como foi a divisão do trabalho? Dedicaram-se a 100% à tarefa? Foram criativos/centraram-se no público-alvo quando escreveram o anúncio?, Resultados da campanha 25%.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8" name="Google Shape;26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3c283900a6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g23c283900a6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Este trabalho utiliza as instruções originais do Meta (Facebook) e familiariza os alunos com elas. Isto é útil, especialmente porque os parâmetros das plataformas de campanha estão continuamente a ser desenvolvidos, assim como as instruções. Ao criar instruções para outra pessoa, os alunos têm primeiro de estudar o material, selecionar o essencial e depois apresentá-lo de forma compreensível.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Podem ser apresentadas 1-2 melhores propostas pelos grupos.</a:t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4f40d7f709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g24f40d7f70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dirty="0"/>
              <a:t>*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significa</a:t>
            </a:r>
            <a:r>
              <a:rPr lang="en-US" dirty="0"/>
              <a:t>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associar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conta</a:t>
            </a:r>
            <a:r>
              <a:rPr lang="en-US"/>
              <a:t> Facebook</a:t>
            </a:r>
            <a:r>
              <a:rPr lang="en-US" dirty="0"/>
              <a:t>/Instagram </a:t>
            </a:r>
            <a:r>
              <a:rPr lang="en-US" dirty="0" err="1"/>
              <a:t>empresarial</a:t>
            </a:r>
            <a:r>
              <a:rPr lang="en-US" dirty="0"/>
              <a:t> à </a:t>
            </a:r>
            <a:r>
              <a:rPr lang="en-US" dirty="0" err="1"/>
              <a:t>plataforma</a:t>
            </a:r>
            <a:r>
              <a:rPr lang="en-US" dirty="0"/>
              <a:t> Meta business. </a:t>
            </a:r>
            <a:r>
              <a:rPr lang="en-US" dirty="0" err="1"/>
              <a:t>Também</a:t>
            </a:r>
            <a:r>
              <a:rPr lang="en-US" dirty="0"/>
              <a:t> é </a:t>
            </a:r>
            <a:r>
              <a:rPr lang="en-US" dirty="0" err="1"/>
              <a:t>necessário</a:t>
            </a:r>
            <a:r>
              <a:rPr lang="en-US" dirty="0"/>
              <a:t> um </a:t>
            </a:r>
            <a:r>
              <a:rPr lang="en-US" dirty="0" err="1"/>
              <a:t>cartão</a:t>
            </a:r>
            <a:r>
              <a:rPr lang="en-US" dirty="0"/>
              <a:t> de </a:t>
            </a:r>
            <a:r>
              <a:rPr lang="en-US" dirty="0" err="1"/>
              <a:t>crédito</a:t>
            </a:r>
            <a:r>
              <a:rPr lang="en-US" dirty="0"/>
              <a:t>. </a:t>
            </a:r>
            <a:r>
              <a:rPr lang="en-US" dirty="0" err="1"/>
              <a:t>Sugestão</a:t>
            </a:r>
            <a:r>
              <a:rPr lang="en-US" dirty="0"/>
              <a:t>: </a:t>
            </a:r>
            <a:r>
              <a:rPr lang="en-US" dirty="0" err="1"/>
              <a:t>como</a:t>
            </a:r>
            <a:r>
              <a:rPr lang="en-US" dirty="0"/>
              <a:t> professor do </a:t>
            </a:r>
            <a:r>
              <a:rPr lang="en-US" dirty="0" err="1"/>
              <a:t>ensino</a:t>
            </a:r>
            <a:r>
              <a:rPr lang="en-US" dirty="0"/>
              <a:t> superior,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a </a:t>
            </a:r>
            <a:r>
              <a:rPr lang="en-US" dirty="0" err="1"/>
              <a:t>possibilidade</a:t>
            </a:r>
            <a:r>
              <a:rPr lang="en-US" dirty="0"/>
              <a:t> de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publicidade</a:t>
            </a:r>
            <a:r>
              <a:rPr lang="en-US" dirty="0"/>
              <a:t> para um </a:t>
            </a:r>
            <a:r>
              <a:rPr lang="en-US" dirty="0" err="1"/>
              <a:t>projeto</a:t>
            </a:r>
            <a:r>
              <a:rPr lang="en-US" dirty="0"/>
              <a:t> de IDI que </a:t>
            </a:r>
            <a:r>
              <a:rPr lang="en-US" dirty="0" err="1"/>
              <a:t>você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colegas</a:t>
            </a:r>
            <a:r>
              <a:rPr lang="en-US" dirty="0"/>
              <a:t> </a:t>
            </a:r>
            <a:r>
              <a:rPr lang="en-US" dirty="0" err="1"/>
              <a:t>realizam</a:t>
            </a:r>
            <a:r>
              <a:rPr lang="en-US" dirty="0"/>
              <a:t>. </a:t>
            </a:r>
            <a:r>
              <a:rPr lang="en-US" dirty="0" err="1"/>
              <a:t>Outra</a:t>
            </a:r>
            <a:r>
              <a:rPr lang="en-US" dirty="0"/>
              <a:t> </a:t>
            </a:r>
            <a:r>
              <a:rPr lang="en-US" dirty="0" err="1"/>
              <a:t>opção</a:t>
            </a:r>
            <a:r>
              <a:rPr lang="en-US" dirty="0"/>
              <a:t> seria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alunos</a:t>
            </a:r>
            <a:r>
              <a:rPr lang="en-US" dirty="0"/>
              <a:t> </a:t>
            </a:r>
            <a:r>
              <a:rPr lang="en-US" dirty="0" err="1"/>
              <a:t>fizessem</a:t>
            </a:r>
            <a:r>
              <a:rPr lang="en-US" dirty="0"/>
              <a:t>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trabalho</a:t>
            </a:r>
            <a:r>
              <a:rPr lang="en-US" dirty="0"/>
              <a:t> para um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empresarial</a:t>
            </a:r>
            <a:r>
              <a:rPr lang="en-US" dirty="0"/>
              <a:t>. </a:t>
            </a:r>
            <a:endParaRPr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Nota: Esta etapa já deve ser familiar, uma vez que já foi abordada na pré-atribuição.</a:t>
            </a:r>
            <a:endParaRPr/>
          </a:p>
        </p:txBody>
      </p:sp>
      <p:sp>
        <p:nvSpPr>
          <p:cNvPr id="284" name="Google Shape;28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rgbClr val="161249"/>
                </a:solidFill>
              </a:rPr>
              <a:t>Nota: Se já tiver um perfil no Facebook, </a:t>
            </a:r>
            <a:r>
              <a:rPr lang="en-US" sz="1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 criar novas contas e editá-las com o seu próprio utilizador pessoal, sem ter de terminar a sessão ou entrar no meio.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0" name="Google Shape;29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8" name="Google Shape;29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Nota: Ao operar com anúncios, certifique-se de que inicia sessão na sua conta através de meta.business (e não do Facebook "normal")</a:t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 objetivo que definir afectará o público-alvo a que o seu anúncio é apresentado, uma vez que o Meta dispõe de dados sobre a forma como os diferentes utilizadores reagem aos anúncios.</a:t>
            </a:r>
            <a:endParaRPr/>
          </a:p>
        </p:txBody>
      </p:sp>
      <p:sp>
        <p:nvSpPr>
          <p:cNvPr id="314" name="Google Shape;31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No caso de uma PME, são viáveis orçamentos de cerca de 5-20 euros por dia. Isto significa que, com uma centena de euros, é possível chegar a vários milhares de pessoas que pertencem ao público-alvo e obter várias centenas de visitas ao sítio Web.</a:t>
            </a:r>
            <a:endParaRPr/>
          </a:p>
        </p:txBody>
      </p:sp>
      <p:sp>
        <p:nvSpPr>
          <p:cNvPr id="323" name="Google Shape;32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Nota: Com as opções de segmentação Meta, pode definir o seu público-alvo por muitos factores (demográficos, educacionais, gostos e estilo de vida, comportamento no Facebook, etc.). </a:t>
            </a:r>
            <a:endParaRPr/>
          </a:p>
        </p:txBody>
      </p:sp>
      <p:sp>
        <p:nvSpPr>
          <p:cNvPr id="330" name="Google Shape;33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37" name="Google Shape;33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8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44" name="Google Shape;34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56" name="Google Shape;356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24e379d30f0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3" name="Google Shape;363;g24e379d30f0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*Sem uma conta comercial e um cartão de crédito inclinado, infelizmente não é possível criar e publicar um anúncio real. Opções para resolver este problema: 1. Como professor, pode criar uma conta própria que pode ligar a um projeto em que esteja envolvido ou à conta da sua universidade, se possível. Uma outra opção é que alguns dos seus alunos tenham uma conta disponível e lhes permita realizar uma campanha limitada (os seus familiares).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Assim que a conta estiver disponível e o "financiador" estiver acordado, a pessoa responsável pode publicar diferentes anúncios de vários grupos utilizando o mesmo grupo-alvo. O montante necessário não é demasiado elevado, uma vez que cerca de 10 euros por anúncio/semana permitem obter impressões suficientes para avaliar o anúncio.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/>
              <a:t>Avaliação: processo de trabalho do grupo 75% (Cumpriram todo o processo, de acordo com as instruções do Google? Como foi a divisão do trabalho? Dedicaram-se a 100% à tarefa? Foram criativos/centraram-se no público-alvo quando escreveram o anúncio?, Resultados da campanha 25%.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24f40d7f709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9" name="Google Shape;369;g24f40d7f709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 terceiro exercício prático consiste em comprar um anúncio publicitário nos meios de comunicação social adequados. Esta tarefa permite que os alunos apliquem os tópicos aprendidos na secção anterior.</a:t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24f40d7f709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4" name="Google Shape;374;g24f40d7f709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Para</a:t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24f40d7f709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g24f40d7f709_0_16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Encontrará este tipo de informação específica relativa a determinados meios de comunicação social nos respectivos cartões.</a:t>
            </a:r>
            <a:endParaRPr/>
          </a:p>
        </p:txBody>
      </p:sp>
      <p:sp>
        <p:nvSpPr>
          <p:cNvPr id="381" name="Google Shape;381;g24f40d7f709_0_16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24f40d7f709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4" name="Google Shape;394;g24f40d7f709_0_29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Para dizer aos alunos: Se acabarem por trabalhar com marketing digital, vão precisar de compreender esta lógica. Isto foi parcialmente explicado na secção anterior. Impressões = a quantos espectadores o anúncio foi mostrado.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95" name="Google Shape;395;g24f40d7f709_0_29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24f40d7f709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2" name="Google Shape;402;g24f40d7f709_0_36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Nota: Encontrará informações sobre os sítios Web e os cartões dos diferentes meios de comunicação social. </a:t>
            </a:r>
            <a:endParaRPr/>
          </a:p>
        </p:txBody>
      </p:sp>
      <p:sp>
        <p:nvSpPr>
          <p:cNvPr id="403" name="Google Shape;403;g24f40d7f709_0_36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24f40d7f709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0" name="Google Shape;410;g24f40d7f709_0_43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11" name="Google Shape;411;g24f40d7f709_0_43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24f40d7f709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6" name="Google Shape;416;g24f40d7f709_0_48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Purkupohdintaa: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-"/>
            </a:pPr>
            <a:r>
              <a:rPr lang="en-US"/>
              <a:t>Duração do tratamento: 20 min + refeições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-"/>
            </a:pPr>
            <a:r>
              <a:rPr lang="en-US"/>
              <a:t>6 esitystä koko luokalle? Como é que os utilizadores podem ser ajudados? A encomenda foi feita. Como é que o pagamento é feito?</a:t>
            </a:r>
            <a:endParaRPr/>
          </a:p>
        </p:txBody>
      </p:sp>
      <p:sp>
        <p:nvSpPr>
          <p:cNvPr id="417" name="Google Shape;417;g24f40d7f709_0_48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38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0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0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0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1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1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3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" name="Google Shape;22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31"/>
          <p:cNvPicPr preferRelativeResize="0"/>
          <p:nvPr/>
        </p:nvPicPr>
        <p:blipFill rotWithShape="1">
          <a:blip r:embed="rId6">
            <a:alphaModFix/>
          </a:blip>
          <a:srcRect l="3024" r="3022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31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" name="Google Shape;27;p31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8" name="Google Shape;28;p3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 type="obj">
  <p:cSld name="OBJEC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32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3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32"/>
          <p:cNvPicPr preferRelativeResize="0"/>
          <p:nvPr/>
        </p:nvPicPr>
        <p:blipFill rotWithShape="1">
          <a:blip r:embed="rId5">
            <a:alphaModFix/>
          </a:blip>
          <a:srcRect l="3024" r="3022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3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3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Google Shape;41;p33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2" name="Google Shape;42;p33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3" name="Google Shape;43;p33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3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" name="Google Shape;45;p3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33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3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35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5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1" name="Google Shape;51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35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7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>
  <p:cSld name="Title and Content 1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3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3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0" name="Google Shape;60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36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" name="Google Shape;64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4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4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45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9" name="Google Shape;69;p4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45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7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3" name="Google Shape;73;p37"/>
          <p:cNvPicPr preferRelativeResize="0"/>
          <p:nvPr/>
        </p:nvPicPr>
        <p:blipFill rotWithShape="1">
          <a:blip r:embed="rId3">
            <a:alphaModFix/>
          </a:blip>
          <a:srcRect l="3024" r="3022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3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38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8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8" name="Google Shape;78;p38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3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" name="Google Shape;80;p38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1" name="Google Shape;81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3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3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38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39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39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0" name="Google Shape;90;p39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3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2" name="Google Shape;92;p39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3" name="Google Shape;93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3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39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4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2" name="Google Shape;102;p4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4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4" name="Google Shape;104;p4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5" name="Google Shape;105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4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4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40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1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13" name="Google Shape;113;p41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4" name="Google Shape;114;p41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5" name="Google Shape;115;p41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6" name="Google Shape;116;p4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4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2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20" name="Google Shape;120;p42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21" name="Google Shape;121;p42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2" name="Google Shape;122;p42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4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42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4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43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43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9" name="Google Shape;129;p43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30" name="Google Shape;130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43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4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34" name="Google Shape;134;p44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44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6" name="Google Shape;136;p4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4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6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5200"/>
              <a:buFont typeface="Arial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41" name="Google Shape;141;p46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2" name="Google Shape;142;p4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_otsikko ja sisältö">
  <p:cSld name="Tyhjä_otsikko ja sisältö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8"/>
          <p:cNvSpPr txBox="1">
            <a:spLocks noGrp="1"/>
          </p:cNvSpPr>
          <p:nvPr>
            <p:ph type="title"/>
          </p:nvPr>
        </p:nvSpPr>
        <p:spPr>
          <a:xfrm>
            <a:off x="450850" y="278812"/>
            <a:ext cx="8239200" cy="11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48"/>
          <p:cNvSpPr txBox="1">
            <a:spLocks noGrp="1"/>
          </p:cNvSpPr>
          <p:nvPr>
            <p:ph type="body" idx="1"/>
          </p:nvPr>
        </p:nvSpPr>
        <p:spPr>
          <a:xfrm>
            <a:off x="450850" y="1744201"/>
            <a:ext cx="8237400" cy="307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/>
            </a:lvl1pPr>
            <a:lvl2pPr marL="914400" lvl="1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/>
            </a:lvl2pPr>
            <a:lvl3pPr marL="1371600" lvl="2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/>
            </a:lvl3pPr>
            <a:lvl4pPr marL="1828800" lvl="3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/>
            </a:lvl4pPr>
            <a:lvl5pPr marL="2286000" lvl="4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/>
            </a:lvl5pPr>
            <a:lvl6pPr marL="2743200" lvl="5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s - basic">
  <p:cSld name="Two contents - basic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9"/>
          <p:cNvSpPr txBox="1">
            <a:spLocks noGrp="1"/>
          </p:cNvSpPr>
          <p:nvPr>
            <p:ph type="title"/>
          </p:nvPr>
        </p:nvSpPr>
        <p:spPr>
          <a:xfrm>
            <a:off x="450850" y="278812"/>
            <a:ext cx="6477900" cy="11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49"/>
          <p:cNvSpPr txBox="1">
            <a:spLocks noGrp="1"/>
          </p:cNvSpPr>
          <p:nvPr>
            <p:ph type="body" idx="1"/>
          </p:nvPr>
        </p:nvSpPr>
        <p:spPr>
          <a:xfrm>
            <a:off x="450851" y="1485000"/>
            <a:ext cx="3925800" cy="34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1pPr>
            <a:lvl2pPr marL="914400" lvl="1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2pPr>
            <a:lvl3pPr marL="1371600" lvl="2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3pPr>
            <a:lvl4pPr marL="1828800" lvl="3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4pPr>
            <a:lvl5pPr marL="2286000" lvl="4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5pPr>
            <a:lvl6pPr marL="2743200" lvl="5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9" name="Google Shape;149;p49"/>
          <p:cNvSpPr txBox="1">
            <a:spLocks noGrp="1"/>
          </p:cNvSpPr>
          <p:nvPr>
            <p:ph type="body" idx="2"/>
          </p:nvPr>
        </p:nvSpPr>
        <p:spPr>
          <a:xfrm>
            <a:off x="4778963" y="1485000"/>
            <a:ext cx="3907800" cy="34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1pPr>
            <a:lvl2pPr marL="914400" lvl="1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2pPr>
            <a:lvl3pPr marL="1371600" lvl="2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3pPr>
            <a:lvl4pPr marL="1828800" lvl="3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4pPr>
            <a:lvl5pPr marL="2286000" lvl="4" indent="-32385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>
                <a:solidFill>
                  <a:schemeClr val="dk1"/>
                </a:solidFill>
              </a:defRPr>
            </a:lvl5pPr>
            <a:lvl6pPr marL="2743200" lvl="5" indent="-3048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200"/>
            </a:lvl6pPr>
            <a:lvl7pPr marL="3200400" lvl="6" indent="-3048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200"/>
            </a:lvl7pPr>
            <a:lvl8pPr marL="3657600" lvl="7" indent="-3048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200"/>
            </a:lvl8pPr>
            <a:lvl9pPr marL="4114800" lvl="8" indent="-3048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0/50 teksti + kuva">
  <p:cSld name="50/50 teksti + kuva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0"/>
          <p:cNvSpPr>
            <a:spLocks noGrp="1"/>
          </p:cNvSpPr>
          <p:nvPr>
            <p:ph type="pic" idx="2"/>
          </p:nvPr>
        </p:nvSpPr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2" name="Google Shape;152;p50"/>
          <p:cNvSpPr txBox="1">
            <a:spLocks noGrp="1"/>
          </p:cNvSpPr>
          <p:nvPr>
            <p:ph type="ctrTitle"/>
          </p:nvPr>
        </p:nvSpPr>
        <p:spPr>
          <a:xfrm>
            <a:off x="406209" y="284881"/>
            <a:ext cx="3642000" cy="10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T Sans"/>
              <a:buNone/>
              <a:defRPr sz="33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50"/>
          <p:cNvSpPr txBox="1">
            <a:spLocks noGrp="1"/>
          </p:cNvSpPr>
          <p:nvPr>
            <p:ph type="body" idx="1"/>
          </p:nvPr>
        </p:nvSpPr>
        <p:spPr>
          <a:xfrm>
            <a:off x="406153" y="1565562"/>
            <a:ext cx="3642000" cy="282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5pPr>
            <a:lvl6pPr marL="2743200" lvl="5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google.com/google-ads/answer/6324971?hl=en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business/help/621956575422138?id=649869995454285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business/ads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"/>
          <p:cNvSpPr txBox="1">
            <a:spLocks noGrp="1"/>
          </p:cNvSpPr>
          <p:nvPr>
            <p:ph type="ctrTitle"/>
          </p:nvPr>
        </p:nvSpPr>
        <p:spPr>
          <a:xfrm>
            <a:off x="623944" y="1426128"/>
            <a:ext cx="8208905" cy="1246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</a:pPr>
            <a:r>
              <a:rPr lang="en-US" sz="6500" dirty="0" err="1"/>
              <a:t>Publicidade</a:t>
            </a:r>
            <a:r>
              <a:rPr lang="en-US" sz="6500" dirty="0"/>
              <a:t> digital</a:t>
            </a:r>
            <a:endParaRPr sz="6500" dirty="0"/>
          </a:p>
        </p:txBody>
      </p:sp>
      <p:sp>
        <p:nvSpPr>
          <p:cNvPr id="159" name="Google Shape;159;p1"/>
          <p:cNvSpPr txBox="1">
            <a:spLocks noGrp="1"/>
          </p:cNvSpPr>
          <p:nvPr>
            <p:ph type="subTitle" idx="4294967295"/>
          </p:nvPr>
        </p:nvSpPr>
        <p:spPr>
          <a:xfrm>
            <a:off x="855232" y="2782888"/>
            <a:ext cx="7977617" cy="793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US" sz="320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3. </a:t>
            </a:r>
            <a:r>
              <a:rPr lang="en-US" sz="320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Execução</a:t>
            </a:r>
            <a:r>
              <a:rPr lang="en-US" sz="320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>
                <a:solidFill>
                  <a:schemeClr val="lt1"/>
                </a:solidFill>
              </a:rPr>
              <a:t>de </a:t>
            </a:r>
            <a:r>
              <a:rPr lang="en-US" sz="320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campanhas</a:t>
            </a:r>
            <a:endParaRPr sz="320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86222ba5fb_0_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2236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/>
              <a:t>Objetivos</a:t>
            </a:r>
            <a:r>
              <a:rPr lang="en-US" sz="2400" dirty="0"/>
              <a:t> de </a:t>
            </a:r>
            <a:r>
              <a:rPr lang="en-US" sz="2400" dirty="0" err="1"/>
              <a:t>aprendizagem</a:t>
            </a:r>
            <a:endParaRPr sz="2400" dirty="0"/>
          </a:p>
        </p:txBody>
      </p:sp>
      <p:sp>
        <p:nvSpPr>
          <p:cNvPr id="165" name="Google Shape;165;g286222ba5fb_0_0"/>
          <p:cNvSpPr txBox="1">
            <a:spLocks noGrp="1"/>
          </p:cNvSpPr>
          <p:nvPr>
            <p:ph type="body" idx="1"/>
          </p:nvPr>
        </p:nvSpPr>
        <p:spPr>
          <a:xfrm>
            <a:off x="628650" y="1443318"/>
            <a:ext cx="7886700" cy="324700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l" rtl="0">
              <a:lnSpc>
                <a:spcPts val="24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1800" dirty="0" err="1"/>
              <a:t>Aplicar</a:t>
            </a:r>
            <a:r>
              <a:rPr lang="en-US" sz="1800" dirty="0"/>
              <a:t> e </a:t>
            </a:r>
            <a:r>
              <a:rPr lang="en-US" sz="1800" dirty="0" err="1"/>
              <a:t>pôr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prática</a:t>
            </a:r>
            <a:r>
              <a:rPr lang="en-US" sz="1800" dirty="0"/>
              <a:t> as </a:t>
            </a:r>
            <a:r>
              <a:rPr lang="en-US" sz="1800" dirty="0" err="1"/>
              <a:t>instruções</a:t>
            </a:r>
            <a:r>
              <a:rPr lang="en-US" sz="1800" dirty="0"/>
              <a:t> dadas </a:t>
            </a:r>
            <a:r>
              <a:rPr lang="en-US" sz="1800" dirty="0" err="1"/>
              <a:t>nas</a:t>
            </a:r>
            <a:r>
              <a:rPr lang="en-US" sz="1800" dirty="0"/>
              <a:t> </a:t>
            </a:r>
            <a:r>
              <a:rPr lang="en-US" sz="1800" dirty="0" err="1"/>
              <a:t>plataformas</a:t>
            </a:r>
            <a:r>
              <a:rPr lang="en-US" sz="1800" dirty="0"/>
              <a:t> de </a:t>
            </a:r>
            <a:r>
              <a:rPr lang="en-US" sz="1800" dirty="0" err="1"/>
              <a:t>anúncios</a:t>
            </a:r>
            <a:endParaRPr sz="1800" dirty="0"/>
          </a:p>
          <a:p>
            <a:pPr marL="285750" lvl="0" indent="-285750" algn="l" rtl="0">
              <a:lnSpc>
                <a:spcPts val="24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1800" dirty="0" err="1"/>
              <a:t>Planear</a:t>
            </a:r>
            <a:r>
              <a:rPr lang="en-US" sz="1800" dirty="0"/>
              <a:t> e </a:t>
            </a:r>
            <a:r>
              <a:rPr lang="en-US" sz="1800" dirty="0" err="1"/>
              <a:t>executar</a:t>
            </a:r>
            <a:r>
              <a:rPr lang="en-US" sz="1800" dirty="0"/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campanha</a:t>
            </a:r>
            <a:r>
              <a:rPr lang="en-US" sz="1800" dirty="0"/>
              <a:t> </a:t>
            </a:r>
            <a:r>
              <a:rPr lang="en-US" sz="1800" dirty="0" err="1"/>
              <a:t>nas</a:t>
            </a:r>
            <a:r>
              <a:rPr lang="en-US" sz="1800" dirty="0"/>
              <a:t> </a:t>
            </a:r>
            <a:r>
              <a:rPr lang="en-US" sz="1800" dirty="0" err="1"/>
              <a:t>plataformas</a:t>
            </a:r>
            <a:r>
              <a:rPr lang="en-US" sz="1800" dirty="0"/>
              <a:t> Google e/</a:t>
            </a:r>
            <a:r>
              <a:rPr lang="en-US" sz="1800" dirty="0" err="1"/>
              <a:t>ou</a:t>
            </a:r>
            <a:r>
              <a:rPr lang="en-US" sz="1800" dirty="0"/>
              <a:t> Meta</a:t>
            </a:r>
            <a:endParaRPr sz="1800" dirty="0"/>
          </a:p>
          <a:p>
            <a:pPr marL="285750" lvl="0" indent="-285750" algn="l" rtl="0">
              <a:lnSpc>
                <a:spcPts val="24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1800" dirty="0" err="1"/>
              <a:t>Anúncios</a:t>
            </a:r>
            <a:r>
              <a:rPr lang="en-US" sz="1800" dirty="0"/>
              <a:t> de design </a:t>
            </a:r>
            <a:endParaRPr sz="1800" dirty="0"/>
          </a:p>
          <a:p>
            <a:pPr marL="285750" lvl="0" indent="-285750" algn="l" rtl="0">
              <a:lnSpc>
                <a:spcPts val="24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1800" dirty="0" err="1"/>
              <a:t>Definir</a:t>
            </a:r>
            <a:r>
              <a:rPr lang="en-US" sz="1800" dirty="0"/>
              <a:t> </a:t>
            </a:r>
            <a:r>
              <a:rPr lang="en-US" sz="1800" dirty="0" err="1"/>
              <a:t>orçamento</a:t>
            </a:r>
            <a:endParaRPr sz="1800" dirty="0"/>
          </a:p>
          <a:p>
            <a:pPr marL="285750" lvl="0" indent="-285750" algn="l" rtl="0">
              <a:lnSpc>
                <a:spcPts val="24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1800" dirty="0" err="1"/>
              <a:t>Acompanhar</a:t>
            </a:r>
            <a:r>
              <a:rPr lang="en-US" sz="1800" dirty="0"/>
              <a:t> o </a:t>
            </a:r>
            <a:r>
              <a:rPr lang="en-US" sz="1800" dirty="0" err="1"/>
              <a:t>impacto</a:t>
            </a:r>
            <a:r>
              <a:rPr lang="en-US" sz="1800" dirty="0"/>
              <a:t> e </a:t>
            </a:r>
            <a:r>
              <a:rPr lang="en-US" sz="1800" dirty="0" err="1"/>
              <a:t>melhorar</a:t>
            </a:r>
            <a:r>
              <a:rPr lang="en-US" sz="1800" dirty="0"/>
              <a:t> a </a:t>
            </a:r>
            <a:r>
              <a:rPr lang="en-US" sz="1800" dirty="0" err="1"/>
              <a:t>campanha</a:t>
            </a:r>
            <a:endParaRPr sz="1800" dirty="0"/>
          </a:p>
          <a:p>
            <a:pPr marL="285750" lvl="0" indent="-285750" algn="l" rtl="0">
              <a:lnSpc>
                <a:spcPts val="24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1800" dirty="0" err="1"/>
              <a:t>Planear</a:t>
            </a:r>
            <a:r>
              <a:rPr lang="en-US" sz="1800" dirty="0"/>
              <a:t> e </a:t>
            </a:r>
            <a:r>
              <a:rPr lang="en-US" sz="1800" dirty="0" err="1"/>
              <a:t>definir</a:t>
            </a:r>
            <a:r>
              <a:rPr lang="en-US" sz="1800" dirty="0"/>
              <a:t> o </a:t>
            </a:r>
            <a:r>
              <a:rPr lang="en-US" sz="1800" dirty="0" err="1"/>
              <a:t>orçamento</a:t>
            </a:r>
            <a:r>
              <a:rPr lang="en-US" sz="1800" dirty="0"/>
              <a:t> de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campanha</a:t>
            </a:r>
            <a:r>
              <a:rPr lang="en-US" sz="1800" dirty="0"/>
              <a:t> </a:t>
            </a:r>
            <a:r>
              <a:rPr lang="en-US" sz="1800" dirty="0" err="1"/>
              <a:t>publicitária</a:t>
            </a:r>
            <a:r>
              <a:rPr lang="en-US" sz="1800" dirty="0"/>
              <a:t> de </a:t>
            </a:r>
            <a:r>
              <a:rPr lang="en-US" sz="1800" dirty="0" err="1"/>
              <a:t>visualização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"/>
          <p:cNvSpPr txBox="1">
            <a:spLocks noGrp="1"/>
          </p:cNvSpPr>
          <p:nvPr>
            <p:ph type="title"/>
          </p:nvPr>
        </p:nvSpPr>
        <p:spPr>
          <a:xfrm>
            <a:off x="1463222" y="1115006"/>
            <a:ext cx="2005693" cy="63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Tópicos</a:t>
            </a:r>
            <a:endParaRPr/>
          </a:p>
        </p:txBody>
      </p:sp>
      <p:sp>
        <p:nvSpPr>
          <p:cNvPr id="171" name="Google Shape;171;p2"/>
          <p:cNvSpPr txBox="1">
            <a:spLocks noGrp="1"/>
          </p:cNvSpPr>
          <p:nvPr>
            <p:ph type="body" idx="1"/>
          </p:nvPr>
        </p:nvSpPr>
        <p:spPr>
          <a:xfrm>
            <a:off x="4048741" y="764542"/>
            <a:ext cx="4606200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dirty="0" err="1">
                <a:latin typeface="Arial"/>
                <a:ea typeface="Arial"/>
                <a:cs typeface="Arial"/>
                <a:sym typeface="Arial"/>
              </a:rPr>
              <a:t>Criar</a:t>
            </a:r>
            <a:r>
              <a:rPr lang="en-US" sz="1800" b="0" i="0" u="none" strike="noStrik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campanha</a:t>
            </a:r>
            <a:r>
              <a:rPr lang="en-US" sz="1800" dirty="0"/>
              <a:t> </a:t>
            </a:r>
            <a:r>
              <a:rPr lang="en-US" sz="1800" b="0" i="0" u="none" strike="noStrike" dirty="0" err="1"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800" b="0" i="0" u="none" strike="noStrik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dirty="0" err="1">
                <a:latin typeface="Arial"/>
                <a:ea typeface="Arial"/>
                <a:cs typeface="Arial"/>
                <a:sym typeface="Arial"/>
              </a:rPr>
              <a:t>plataforma</a:t>
            </a:r>
            <a:r>
              <a:rPr lang="en-US" sz="1800" b="0" i="0" u="none" strike="noStrike" dirty="0">
                <a:latin typeface="Arial"/>
                <a:ea typeface="Arial"/>
                <a:cs typeface="Arial"/>
                <a:sym typeface="Arial"/>
              </a:rPr>
              <a:t> Google</a:t>
            </a:r>
            <a:endParaRPr sz="1800" b="0" i="0" u="none" strike="noStrike" dirty="0">
              <a:latin typeface="Arial"/>
              <a:ea typeface="Arial"/>
              <a:cs typeface="Arial"/>
              <a:sym typeface="Arial"/>
            </a:endParaRP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dirty="0" err="1">
                <a:latin typeface="Arial"/>
                <a:ea typeface="Arial"/>
                <a:cs typeface="Arial"/>
                <a:sym typeface="Arial"/>
              </a:rPr>
              <a:t>Criar</a:t>
            </a:r>
            <a:r>
              <a:rPr lang="en-US" sz="1800" b="0" i="0" u="none" strike="noStrik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campanha</a:t>
            </a:r>
            <a:r>
              <a:rPr lang="en-US" sz="1800" dirty="0"/>
              <a:t> </a:t>
            </a:r>
            <a:r>
              <a:rPr lang="en-US" sz="1800" b="0" i="0" u="none" strike="noStrike" dirty="0" err="1"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800" b="0" i="0" u="none" strike="noStrik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dirty="0" err="1">
                <a:latin typeface="Arial"/>
                <a:ea typeface="Arial"/>
                <a:cs typeface="Arial"/>
                <a:sym typeface="Arial"/>
              </a:rPr>
              <a:t>plataforma</a:t>
            </a:r>
            <a:r>
              <a:rPr lang="en-US" sz="1800" b="0" i="0" u="none" strike="noStrike" dirty="0">
                <a:latin typeface="Arial"/>
                <a:ea typeface="Arial"/>
                <a:cs typeface="Arial"/>
                <a:sym typeface="Arial"/>
              </a:rPr>
              <a:t> Facebook e Instagram</a:t>
            </a:r>
            <a:endParaRPr sz="1800" b="0" i="0" u="none" strike="noStrike" dirty="0">
              <a:latin typeface="Arial"/>
              <a:ea typeface="Arial"/>
              <a:cs typeface="Arial"/>
              <a:sym typeface="Arial"/>
            </a:endParaRP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ts val="1800"/>
              <a:buChar char="•"/>
            </a:pPr>
            <a:r>
              <a:rPr lang="en-US" sz="1800" dirty="0" err="1"/>
              <a:t>Planear</a:t>
            </a:r>
            <a:r>
              <a:rPr lang="en-US" sz="1800" dirty="0"/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campanha</a:t>
            </a:r>
            <a:r>
              <a:rPr lang="en-US" sz="1800" dirty="0"/>
              <a:t> digital </a:t>
            </a:r>
            <a:r>
              <a:rPr lang="en-US" sz="1800" dirty="0" err="1"/>
              <a:t>nos</a:t>
            </a:r>
            <a:r>
              <a:rPr lang="en-US" sz="1800" dirty="0"/>
              <a:t> </a:t>
            </a:r>
            <a:r>
              <a:rPr lang="en-US" sz="1800" dirty="0" err="1"/>
              <a:t>meios</a:t>
            </a:r>
            <a:r>
              <a:rPr lang="en-US" sz="1800" dirty="0"/>
              <a:t> de </a:t>
            </a:r>
            <a:r>
              <a:rPr lang="en-US" sz="1800" dirty="0" err="1"/>
              <a:t>comunicação</a:t>
            </a:r>
            <a:r>
              <a:rPr lang="en-US" sz="1800" dirty="0"/>
              <a:t> social</a:t>
            </a:r>
            <a:endParaRPr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628650" y="179847"/>
            <a:ext cx="7886700" cy="66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/>
              <a:t>Como </a:t>
            </a:r>
            <a:r>
              <a:rPr lang="en-US" sz="2400" dirty="0" err="1"/>
              <a:t>começar</a:t>
            </a:r>
            <a:r>
              <a:rPr lang="en-US" sz="2400" dirty="0"/>
              <a:t>?</a:t>
            </a:r>
            <a:endParaRPr sz="2400" dirty="0"/>
          </a:p>
        </p:txBody>
      </p:sp>
      <p:sp>
        <p:nvSpPr>
          <p:cNvPr id="177" name="Google Shape;177;p3"/>
          <p:cNvSpPr txBox="1">
            <a:spLocks noGrp="1"/>
          </p:cNvSpPr>
          <p:nvPr>
            <p:ph type="body" idx="1"/>
          </p:nvPr>
        </p:nvSpPr>
        <p:spPr>
          <a:xfrm>
            <a:off x="628650" y="1195400"/>
            <a:ext cx="5738100" cy="29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1600"/>
              <a:t>Nesta parte, irá familiarizar-se com a plataforma de anúncios do Facebook (também conhecida como Meta Business Suite) e com as plataformas de anúncios do Google </a:t>
            </a:r>
            <a:endParaRPr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1600"/>
              <a:t>Ambos oferecem instruções pormenorizadas na sua língua*</a:t>
            </a:r>
            <a:endParaRPr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1600"/>
              <a:t>A maioria das outras plataformas tem uma lógica bastante semelhante na criação de anúncios e campanhas.</a:t>
            </a:r>
            <a:endParaRPr/>
          </a:p>
          <a:p>
            <a:pPr marL="285750" lvl="0" indent="-1841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None/>
            </a:pPr>
            <a:endParaRPr sz="160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1600"/>
              <a:t>Nota: É provável que necessite de um perfil profissional para criar campanhas reais.</a:t>
            </a:r>
            <a:endParaRPr sz="1600"/>
          </a:p>
        </p:txBody>
      </p:sp>
      <p:pic>
        <p:nvPicPr>
          <p:cNvPr id="178" name="Google Shape;17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01350" y="973478"/>
            <a:ext cx="1514000" cy="151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70900" y="3149150"/>
            <a:ext cx="1269975" cy="126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5"/>
          <p:cNvSpPr txBox="1">
            <a:spLocks noGrp="1"/>
          </p:cNvSpPr>
          <p:nvPr>
            <p:ph type="title" idx="4294967295"/>
          </p:nvPr>
        </p:nvSpPr>
        <p:spPr>
          <a:xfrm>
            <a:off x="1957387" y="1875631"/>
            <a:ext cx="5229225" cy="1392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/>
              <a:t>Criar campanhas na plataforma Google</a:t>
            </a:r>
            <a:endParaRPr sz="3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3c283900a6_0_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100" cy="434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400"/>
              <a:buNone/>
            </a:pPr>
            <a:r>
              <a:rPr lang="en-US" dirty="0" err="1"/>
              <a:t>Pré-atribuição</a:t>
            </a:r>
            <a:r>
              <a:rPr lang="en-US" dirty="0"/>
              <a:t> (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pequenos</a:t>
            </a:r>
            <a:r>
              <a:rPr lang="en-US" dirty="0"/>
              <a:t> </a:t>
            </a:r>
            <a:r>
              <a:rPr lang="en-US" dirty="0" err="1"/>
              <a:t>grupos</a:t>
            </a:r>
            <a:r>
              <a:rPr lang="en-US" dirty="0"/>
              <a:t>)</a:t>
            </a:r>
            <a:endParaRPr dirty="0"/>
          </a:p>
        </p:txBody>
      </p:sp>
      <p:sp>
        <p:nvSpPr>
          <p:cNvPr id="190" name="Google Shape;190;g23c283900a6_0_5"/>
          <p:cNvSpPr txBox="1">
            <a:spLocks noGrp="1"/>
          </p:cNvSpPr>
          <p:nvPr>
            <p:ph type="body" idx="2"/>
          </p:nvPr>
        </p:nvSpPr>
        <p:spPr>
          <a:xfrm>
            <a:off x="840574" y="884800"/>
            <a:ext cx="7873119" cy="35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/>
              <a:t>Familiarize-se com as </a:t>
            </a:r>
            <a:r>
              <a:rPr lang="en-US" dirty="0" err="1"/>
              <a:t>instruções</a:t>
            </a:r>
            <a:r>
              <a:rPr lang="en-US" dirty="0"/>
              <a:t> do </a:t>
            </a:r>
            <a:r>
              <a:rPr lang="en-US" u="sng" dirty="0" err="1">
                <a:solidFill>
                  <a:schemeClr val="hlink"/>
                </a:solidFill>
                <a:hlinkClick r:id="rId3"/>
              </a:rPr>
              <a:t>suporte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 do Google para </a:t>
            </a:r>
            <a:r>
              <a:rPr lang="en-US" u="sng" dirty="0" err="1">
                <a:solidFill>
                  <a:schemeClr val="hlink"/>
                </a:solidFill>
                <a:hlinkClick r:id="rId3"/>
              </a:rPr>
              <a:t>anúncios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.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 err="1"/>
              <a:t>Através</a:t>
            </a:r>
            <a:r>
              <a:rPr lang="en-US" dirty="0"/>
              <a:t> deles,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tarefa</a:t>
            </a:r>
            <a:r>
              <a:rPr lang="en-US" dirty="0"/>
              <a:t> é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instrução</a:t>
            </a:r>
            <a:r>
              <a:rPr lang="en-US" dirty="0"/>
              <a:t> </a:t>
            </a:r>
            <a:r>
              <a:rPr lang="en-US" dirty="0" err="1"/>
              <a:t>concisa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"Como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no Google Ads" para "</a:t>
            </a:r>
            <a:r>
              <a:rPr lang="en-US" dirty="0" err="1"/>
              <a:t>alguém</a:t>
            </a:r>
            <a:r>
              <a:rPr lang="en-US" dirty="0"/>
              <a:t> da </a:t>
            </a:r>
            <a:r>
              <a:rPr lang="en-US" dirty="0" err="1"/>
              <a:t>equipa</a:t>
            </a:r>
            <a:r>
              <a:rPr lang="en-US" dirty="0"/>
              <a:t> de marketing que </a:t>
            </a:r>
            <a:r>
              <a:rPr lang="en-US" dirty="0" err="1"/>
              <a:t>nunca</a:t>
            </a:r>
            <a:r>
              <a:rPr lang="en-US" dirty="0"/>
              <a:t> </a:t>
            </a:r>
            <a:r>
              <a:rPr lang="en-US" dirty="0" err="1"/>
              <a:t>utilizou</a:t>
            </a:r>
            <a:r>
              <a:rPr lang="en-US" dirty="0"/>
              <a:t> a </a:t>
            </a:r>
            <a:r>
              <a:rPr lang="en-US" dirty="0" err="1"/>
              <a:t>plataforma</a:t>
            </a:r>
            <a:r>
              <a:rPr lang="en-US" dirty="0"/>
              <a:t> antes". 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US" dirty="0"/>
              <a:t>O que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alcançado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anúncios</a:t>
            </a:r>
            <a:r>
              <a:rPr lang="en-US" dirty="0"/>
              <a:t>?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US" dirty="0" err="1"/>
              <a:t>Quais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passos</a:t>
            </a:r>
            <a:r>
              <a:rPr lang="en-US" dirty="0"/>
              <a:t> para </a:t>
            </a:r>
            <a:r>
              <a:rPr lang="en-US" dirty="0" err="1"/>
              <a:t>criar</a:t>
            </a:r>
            <a:r>
              <a:rPr lang="en-US" dirty="0"/>
              <a:t> um </a:t>
            </a:r>
            <a:r>
              <a:rPr lang="en-US" dirty="0" err="1"/>
              <a:t>anúncio</a:t>
            </a:r>
            <a:r>
              <a:rPr lang="en-US" dirty="0"/>
              <a:t>? </a:t>
            </a:r>
            <a:r>
              <a:rPr lang="en-US" dirty="0" err="1"/>
              <a:t>Seja</a:t>
            </a:r>
            <a:r>
              <a:rPr lang="en-US" dirty="0"/>
              <a:t> </a:t>
            </a:r>
            <a:r>
              <a:rPr lang="en-US" dirty="0" err="1"/>
              <a:t>concreto</a:t>
            </a:r>
            <a:r>
              <a:rPr lang="en-US" dirty="0"/>
              <a:t>, utilize </a:t>
            </a:r>
            <a:r>
              <a:rPr lang="en-US" dirty="0" err="1"/>
              <a:t>capturas</a:t>
            </a:r>
            <a:r>
              <a:rPr lang="en-US" dirty="0"/>
              <a:t> de </a:t>
            </a:r>
            <a:r>
              <a:rPr lang="en-US" dirty="0" err="1"/>
              <a:t>ecrã</a:t>
            </a:r>
            <a:r>
              <a:rPr lang="en-US" dirty="0"/>
              <a:t>.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US" dirty="0" err="1"/>
              <a:t>Acrescentar</a:t>
            </a:r>
            <a:r>
              <a:rPr lang="en-US" dirty="0"/>
              <a:t> </a:t>
            </a:r>
            <a:r>
              <a:rPr lang="en-US" dirty="0" err="1"/>
              <a:t>observações</a:t>
            </a:r>
            <a:r>
              <a:rPr lang="en-US" dirty="0"/>
              <a:t> </a:t>
            </a:r>
            <a:r>
              <a:rPr lang="en-US" dirty="0" err="1"/>
              <a:t>especiais</a:t>
            </a:r>
            <a:r>
              <a:rPr lang="en-US" dirty="0"/>
              <a:t> e </a:t>
            </a:r>
            <a:r>
              <a:rPr lang="en-US" dirty="0" err="1"/>
              <a:t>conselhos</a:t>
            </a:r>
            <a:r>
              <a:rPr lang="en-US" dirty="0"/>
              <a:t> para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sucedida</a:t>
            </a:r>
            <a:r>
              <a:rPr lang="en-US" dirty="0"/>
              <a:t>.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/>
              <a:t>As </a:t>
            </a:r>
            <a:r>
              <a:rPr lang="en-US" dirty="0" err="1"/>
              <a:t>instruções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abranger</a:t>
            </a:r>
            <a:r>
              <a:rPr lang="en-US" dirty="0"/>
              <a:t> </a:t>
            </a:r>
            <a:r>
              <a:rPr lang="en-US" dirty="0" err="1"/>
              <a:t>todas</a:t>
            </a:r>
            <a:r>
              <a:rPr lang="en-US" dirty="0"/>
              <a:t> as </a:t>
            </a:r>
            <a:r>
              <a:rPr lang="en-US" dirty="0" err="1"/>
              <a:t>etapas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e ser </a:t>
            </a:r>
            <a:r>
              <a:rPr lang="en-US" dirty="0" err="1"/>
              <a:t>fáceis</a:t>
            </a:r>
            <a:r>
              <a:rPr lang="en-US" dirty="0"/>
              <a:t> de </a:t>
            </a:r>
            <a:r>
              <a:rPr lang="en-US" dirty="0" err="1"/>
              <a:t>compreender</a:t>
            </a:r>
            <a:r>
              <a:rPr lang="en-US" dirty="0"/>
              <a:t> e </a:t>
            </a:r>
            <a:r>
              <a:rPr lang="en-US" dirty="0" err="1"/>
              <a:t>pôr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prática</a:t>
            </a:r>
            <a:r>
              <a:rPr lang="en-US" dirty="0"/>
              <a:t>. </a:t>
            </a:r>
            <a:r>
              <a:rPr lang="en-US" dirty="0" err="1"/>
              <a:t>Utilizar</a:t>
            </a:r>
            <a:r>
              <a:rPr lang="en-US" dirty="0"/>
              <a:t> 12-15 </a:t>
            </a:r>
            <a:r>
              <a:rPr lang="en-US" dirty="0" err="1"/>
              <a:t>diapositivos</a:t>
            </a:r>
            <a:r>
              <a:rPr lang="en-US" dirty="0"/>
              <a:t> ppt. Tempo </a:t>
            </a:r>
            <a:r>
              <a:rPr lang="en-US" dirty="0" err="1"/>
              <a:t>necessário</a:t>
            </a:r>
            <a:r>
              <a:rPr lang="en-US" dirty="0"/>
              <a:t>: 3-6 horas.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4"/>
          <p:cNvSpPr txBox="1">
            <a:spLocks noGrp="1"/>
          </p:cNvSpPr>
          <p:nvPr>
            <p:ph type="body" idx="1"/>
          </p:nvPr>
        </p:nvSpPr>
        <p:spPr>
          <a:xfrm>
            <a:off x="840574" y="313000"/>
            <a:ext cx="8241222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rPr lang="en-US" dirty="0" err="1"/>
              <a:t>Atividade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sala de aula </a:t>
            </a:r>
            <a:r>
              <a:rPr lang="en-US" b="0" dirty="0"/>
              <a:t>(</a:t>
            </a:r>
            <a:r>
              <a:rPr lang="en-US" b="0" dirty="0" err="1"/>
              <a:t>trabalho</a:t>
            </a:r>
            <a:r>
              <a:rPr lang="en-US" b="0" dirty="0"/>
              <a:t> individual </a:t>
            </a:r>
            <a:r>
              <a:rPr lang="en-US" b="0" dirty="0" err="1"/>
              <a:t>ou</a:t>
            </a:r>
            <a:r>
              <a:rPr lang="en-US" b="0" dirty="0"/>
              <a:t> </a:t>
            </a:r>
            <a:r>
              <a:rPr lang="en-US" b="0" dirty="0" err="1"/>
              <a:t>em</a:t>
            </a:r>
            <a:r>
              <a:rPr lang="en-US" b="0" dirty="0"/>
              <a:t> </a:t>
            </a:r>
            <a:r>
              <a:rPr lang="en-US" b="0" dirty="0" err="1"/>
              <a:t>grupo</a:t>
            </a:r>
            <a:r>
              <a:rPr lang="en-US" b="0" dirty="0"/>
              <a:t>)</a:t>
            </a:r>
            <a:endParaRPr b="0" dirty="0"/>
          </a:p>
        </p:txBody>
      </p:sp>
      <p:sp>
        <p:nvSpPr>
          <p:cNvPr id="196" name="Google Shape;196;p4"/>
          <p:cNvSpPr txBox="1">
            <a:spLocks noGrp="1"/>
          </p:cNvSpPr>
          <p:nvPr>
            <p:ph type="body" idx="2"/>
          </p:nvPr>
        </p:nvSpPr>
        <p:spPr>
          <a:xfrm>
            <a:off x="840574" y="863700"/>
            <a:ext cx="7679481" cy="4063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 dirty="0"/>
              <a:t>Utilize um motor de </a:t>
            </a:r>
            <a:r>
              <a:rPr lang="en-US" sz="1800" dirty="0" err="1"/>
              <a:t>procura</a:t>
            </a:r>
            <a:r>
              <a:rPr lang="en-US" sz="1800" dirty="0"/>
              <a:t> (Google </a:t>
            </a:r>
            <a:r>
              <a:rPr lang="en-US" sz="1800" dirty="0" err="1"/>
              <a:t>ou</a:t>
            </a:r>
            <a:r>
              <a:rPr lang="en-US" sz="1800" dirty="0"/>
              <a:t> similar) e </a:t>
            </a:r>
            <a:r>
              <a:rPr lang="en-US" sz="1800" dirty="0" err="1"/>
              <a:t>faça</a:t>
            </a:r>
            <a:r>
              <a:rPr lang="en-US" sz="1800" dirty="0"/>
              <a:t> </a:t>
            </a:r>
            <a:r>
              <a:rPr lang="en-US" sz="1800" dirty="0" err="1"/>
              <a:t>algumas</a:t>
            </a:r>
            <a:r>
              <a:rPr lang="en-US" sz="1800" dirty="0"/>
              <a:t> </a:t>
            </a:r>
            <a:r>
              <a:rPr lang="en-US" sz="1800" dirty="0" err="1"/>
              <a:t>pesquisas</a:t>
            </a:r>
            <a:r>
              <a:rPr lang="en-US" sz="1800" dirty="0"/>
              <a:t> de </a:t>
            </a:r>
            <a:r>
              <a:rPr lang="en-US" sz="1800" dirty="0" err="1"/>
              <a:t>produtos</a:t>
            </a:r>
            <a:r>
              <a:rPr lang="en-US" sz="1800" dirty="0"/>
              <a:t>/</a:t>
            </a:r>
            <a:r>
              <a:rPr lang="en-US" sz="1800" dirty="0" err="1"/>
              <a:t>serviços</a:t>
            </a:r>
            <a:r>
              <a:rPr lang="en-US" sz="1800" dirty="0"/>
              <a:t>. Entre </a:t>
            </a: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resultados</a:t>
            </a:r>
            <a:r>
              <a:rPr lang="en-US" sz="1800" dirty="0"/>
              <a:t>, </a:t>
            </a:r>
            <a:r>
              <a:rPr lang="en-US" sz="1800" dirty="0" err="1"/>
              <a:t>verá</a:t>
            </a:r>
            <a:r>
              <a:rPr lang="en-US" sz="1800" dirty="0"/>
              <a:t> </a:t>
            </a:r>
            <a:r>
              <a:rPr lang="en-US" sz="1800" dirty="0" err="1"/>
              <a:t>provavelmente</a:t>
            </a:r>
            <a:r>
              <a:rPr lang="en-US" sz="1800" dirty="0"/>
              <a:t> </a:t>
            </a:r>
            <a:r>
              <a:rPr lang="en-US" sz="1800" dirty="0" err="1"/>
              <a:t>anúncios</a:t>
            </a:r>
            <a:r>
              <a:rPr lang="en-US" sz="1800" dirty="0"/>
              <a:t> de </a:t>
            </a:r>
            <a:r>
              <a:rPr lang="en-US" sz="1800" dirty="0" err="1"/>
              <a:t>pesquisa</a:t>
            </a:r>
            <a:r>
              <a:rPr lang="en-US" sz="1800" dirty="0"/>
              <a:t>, </a:t>
            </a:r>
            <a:r>
              <a:rPr lang="en-US" sz="1800" dirty="0" err="1"/>
              <a:t>anúncios</a:t>
            </a:r>
            <a:r>
              <a:rPr lang="en-US" sz="1800" dirty="0"/>
              <a:t> de </a:t>
            </a:r>
            <a:r>
              <a:rPr lang="en-US" sz="1800" dirty="0" err="1"/>
              <a:t>compras</a:t>
            </a:r>
            <a:r>
              <a:rPr lang="en-US" sz="1800" dirty="0"/>
              <a:t> e </a:t>
            </a:r>
            <a:r>
              <a:rPr lang="en-US" sz="1800" dirty="0" err="1"/>
              <a:t>anúncios</a:t>
            </a:r>
            <a:r>
              <a:rPr lang="en-US" sz="1800" dirty="0"/>
              <a:t> </a:t>
            </a:r>
            <a:r>
              <a:rPr lang="en-US" sz="1800" dirty="0" err="1"/>
              <a:t>locais</a:t>
            </a:r>
            <a:r>
              <a:rPr lang="en-US" sz="1800" dirty="0"/>
              <a:t>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en-US" sz="1800" b="1" dirty="0" err="1">
                <a:solidFill>
                  <a:srgbClr val="D12477"/>
                </a:solidFill>
              </a:rPr>
              <a:t>Analisar</a:t>
            </a:r>
            <a:r>
              <a:rPr lang="en-US" sz="1800" b="1" dirty="0">
                <a:solidFill>
                  <a:srgbClr val="D12477"/>
                </a:solidFill>
              </a:rPr>
              <a:t> </a:t>
            </a:r>
            <a:r>
              <a:rPr lang="en-US" sz="1800" b="1" dirty="0" err="1">
                <a:solidFill>
                  <a:srgbClr val="D12477"/>
                </a:solidFill>
              </a:rPr>
              <a:t>alguns</a:t>
            </a:r>
            <a:r>
              <a:rPr lang="en-US" sz="1800" b="1" dirty="0">
                <a:solidFill>
                  <a:srgbClr val="D12477"/>
                </a:solidFill>
              </a:rPr>
              <a:t> </a:t>
            </a:r>
            <a:r>
              <a:rPr lang="en-US" sz="1800" b="1" u="sng" dirty="0" err="1">
                <a:solidFill>
                  <a:srgbClr val="D12477"/>
                </a:solidFill>
              </a:rPr>
              <a:t>anúncios</a:t>
            </a:r>
            <a:r>
              <a:rPr lang="en-US" sz="1800" b="1" u="sng" dirty="0">
                <a:solidFill>
                  <a:srgbClr val="D12477"/>
                </a:solidFill>
              </a:rPr>
              <a:t> de </a:t>
            </a:r>
            <a:r>
              <a:rPr lang="en-US" sz="1800" b="1" u="sng" dirty="0" err="1">
                <a:solidFill>
                  <a:srgbClr val="D12477"/>
                </a:solidFill>
              </a:rPr>
              <a:t>pesquisa</a:t>
            </a:r>
            <a:r>
              <a:rPr lang="en-US" sz="1800" b="1" u="sng" dirty="0">
                <a:solidFill>
                  <a:srgbClr val="D12477"/>
                </a:solidFill>
              </a:rPr>
              <a:t> </a:t>
            </a:r>
            <a:r>
              <a:rPr lang="en-US" sz="1800" b="1" dirty="0" err="1">
                <a:solidFill>
                  <a:srgbClr val="D12477"/>
                </a:solidFill>
              </a:rPr>
              <a:t>diferentes</a:t>
            </a:r>
            <a:r>
              <a:rPr lang="en-US" sz="1800" b="1" dirty="0">
                <a:solidFill>
                  <a:srgbClr val="D12477"/>
                </a:solidFill>
              </a:rPr>
              <a:t> para </a:t>
            </a:r>
            <a:r>
              <a:rPr lang="en-US" sz="1800" b="1" dirty="0" err="1">
                <a:solidFill>
                  <a:srgbClr val="D12477"/>
                </a:solidFill>
              </a:rPr>
              <a:t>produtos</a:t>
            </a:r>
            <a:r>
              <a:rPr lang="en-US" sz="1800" b="1" dirty="0">
                <a:solidFill>
                  <a:srgbClr val="D12477"/>
                </a:solidFill>
              </a:rPr>
              <a:t> </a:t>
            </a:r>
            <a:r>
              <a:rPr lang="en-US" sz="1800" b="1" dirty="0" err="1">
                <a:solidFill>
                  <a:srgbClr val="D12477"/>
                </a:solidFill>
              </a:rPr>
              <a:t>semelhantes</a:t>
            </a:r>
            <a:r>
              <a:rPr lang="en-US" sz="1800" b="1" dirty="0">
                <a:solidFill>
                  <a:srgbClr val="D12477"/>
                </a:solidFill>
              </a:rPr>
              <a:t>.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dirty="0" err="1"/>
              <a:t>Clicaria</a:t>
            </a:r>
            <a:r>
              <a:rPr lang="en-US" sz="1600" dirty="0"/>
              <a:t> no </a:t>
            </a:r>
            <a:r>
              <a:rPr lang="en-US" sz="1600" dirty="0" err="1"/>
              <a:t>anúncio</a:t>
            </a:r>
            <a:r>
              <a:rPr lang="en-US" sz="1600" dirty="0"/>
              <a:t>?  </a:t>
            </a:r>
            <a:r>
              <a:rPr lang="en-US" sz="1600" dirty="0" err="1"/>
              <a:t>Porquê</a:t>
            </a:r>
            <a:r>
              <a:rPr lang="en-US" sz="1600" dirty="0"/>
              <a:t>? 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dirty="0"/>
              <a:t>Que </a:t>
            </a:r>
            <a:r>
              <a:rPr lang="en-US" sz="1600" dirty="0" err="1"/>
              <a:t>elementos</a:t>
            </a:r>
            <a:r>
              <a:rPr lang="en-US" sz="1600" dirty="0"/>
              <a:t> </a:t>
            </a:r>
            <a:r>
              <a:rPr lang="en-US" sz="1600" dirty="0" err="1"/>
              <a:t>são</a:t>
            </a:r>
            <a:r>
              <a:rPr lang="en-US" sz="1600" dirty="0"/>
              <a:t> bons?</a:t>
            </a:r>
            <a:endParaRPr sz="1600" dirty="0"/>
          </a:p>
          <a:p>
            <a:pPr marL="285750" lvl="0" indent="-1841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00"/>
              <a:buNone/>
            </a:pPr>
            <a:r>
              <a:rPr lang="en-US" sz="1800" b="1" dirty="0" err="1">
                <a:solidFill>
                  <a:srgbClr val="D12477"/>
                </a:solidFill>
              </a:rPr>
              <a:t>Faça</a:t>
            </a:r>
            <a:r>
              <a:rPr lang="en-US" sz="1800" b="1" dirty="0">
                <a:solidFill>
                  <a:srgbClr val="D12477"/>
                </a:solidFill>
              </a:rPr>
              <a:t> o </a:t>
            </a:r>
            <a:r>
              <a:rPr lang="en-US" sz="1800" b="1" dirty="0" err="1">
                <a:solidFill>
                  <a:srgbClr val="D12477"/>
                </a:solidFill>
              </a:rPr>
              <a:t>mesmo</a:t>
            </a:r>
            <a:r>
              <a:rPr lang="en-US" sz="1800" b="1" dirty="0">
                <a:solidFill>
                  <a:srgbClr val="D12477"/>
                </a:solidFill>
              </a:rPr>
              <a:t> para outros </a:t>
            </a:r>
            <a:r>
              <a:rPr lang="en-US" sz="1800" b="1" dirty="0" err="1">
                <a:solidFill>
                  <a:srgbClr val="D12477"/>
                </a:solidFill>
              </a:rPr>
              <a:t>tipos</a:t>
            </a:r>
            <a:r>
              <a:rPr lang="en-US" sz="1800" b="1" dirty="0">
                <a:solidFill>
                  <a:srgbClr val="D12477"/>
                </a:solidFill>
              </a:rPr>
              <a:t> de </a:t>
            </a:r>
            <a:r>
              <a:rPr lang="en-US" sz="1800" b="1" dirty="0" err="1">
                <a:solidFill>
                  <a:srgbClr val="D12477"/>
                </a:solidFill>
              </a:rPr>
              <a:t>anúncios</a:t>
            </a:r>
            <a:r>
              <a:rPr lang="en-US" sz="1800" b="1" dirty="0">
                <a:solidFill>
                  <a:srgbClr val="D12477"/>
                </a:solidFill>
              </a:rPr>
              <a:t>.</a:t>
            </a:r>
            <a:endParaRPr sz="1800" b="1" dirty="0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00"/>
              <a:buNone/>
            </a:pPr>
            <a:r>
              <a:rPr lang="en-US" sz="1600" dirty="0"/>
              <a:t>Que </a:t>
            </a:r>
            <a:r>
              <a:rPr lang="en-US" sz="1600" dirty="0" err="1"/>
              <a:t>elementos</a:t>
            </a:r>
            <a:r>
              <a:rPr lang="en-US" sz="1600" dirty="0"/>
              <a:t> </a:t>
            </a:r>
            <a:r>
              <a:rPr lang="en-US" sz="1600" dirty="0" err="1"/>
              <a:t>os</a:t>
            </a:r>
            <a:r>
              <a:rPr lang="en-US" sz="1600" dirty="0"/>
              <a:t> </a:t>
            </a:r>
            <a:r>
              <a:rPr lang="en-US" sz="1600" dirty="0" err="1"/>
              <a:t>tornam</a:t>
            </a:r>
            <a:r>
              <a:rPr lang="en-US" sz="1600" dirty="0"/>
              <a:t> </a:t>
            </a:r>
            <a:r>
              <a:rPr lang="en-US" sz="1600" dirty="0" err="1"/>
              <a:t>apelativos</a:t>
            </a:r>
            <a:r>
              <a:rPr lang="en-US" sz="1600" dirty="0"/>
              <a:t>?</a:t>
            </a:r>
            <a:endParaRPr sz="1600" dirty="0"/>
          </a:p>
          <a:p>
            <a:pPr marL="0" lvl="0" indent="0" algn="l" rtl="0">
              <a:lnSpc>
                <a:spcPct val="100000"/>
              </a:lnSpc>
              <a:spcAft>
                <a:spcPts val="0"/>
              </a:spcAft>
              <a:buSzPts val="1500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500"/>
              <a:buNone/>
            </a:pPr>
            <a:r>
              <a:rPr lang="en-US" sz="1600" dirty="0" err="1"/>
              <a:t>Apresente</a:t>
            </a:r>
            <a:r>
              <a:rPr lang="en-US" sz="1600" dirty="0"/>
              <a:t> as </a:t>
            </a:r>
            <a:r>
              <a:rPr lang="en-US" sz="1600" dirty="0" err="1"/>
              <a:t>suas</a:t>
            </a:r>
            <a:r>
              <a:rPr lang="en-US" sz="1600" dirty="0"/>
              <a:t> </a:t>
            </a:r>
            <a:r>
              <a:rPr lang="en-US" sz="1600" dirty="0" err="1"/>
              <a:t>conclusões</a:t>
            </a:r>
            <a:r>
              <a:rPr lang="en-US" sz="1600" dirty="0"/>
              <a:t> </a:t>
            </a:r>
            <a:r>
              <a:rPr lang="en-US" sz="1600" dirty="0" err="1"/>
              <a:t>através</a:t>
            </a:r>
            <a:r>
              <a:rPr lang="en-US" sz="1600" dirty="0"/>
              <a:t> de um ppt. Tempo </a:t>
            </a:r>
            <a:r>
              <a:rPr lang="en-US" sz="1600" dirty="0" err="1"/>
              <a:t>necessário</a:t>
            </a:r>
            <a:r>
              <a:rPr lang="en-US" sz="1600" dirty="0"/>
              <a:t>: 20-30 </a:t>
            </a:r>
            <a:r>
              <a:rPr lang="en-US" sz="1600" dirty="0" err="1"/>
              <a:t>minutos</a:t>
            </a:r>
            <a:r>
              <a:rPr lang="en-US" sz="1600" dirty="0"/>
              <a:t>.</a:t>
            </a:r>
            <a:endParaRPr sz="1600" dirty="0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2"/>
          <p:cNvSpPr txBox="1">
            <a:spLocks noGrp="1"/>
          </p:cNvSpPr>
          <p:nvPr>
            <p:ph type="body" idx="1"/>
          </p:nvPr>
        </p:nvSpPr>
        <p:spPr>
          <a:xfrm>
            <a:off x="975750" y="1009900"/>
            <a:ext cx="7192500" cy="25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US"/>
              <a:t>Depois de cumprirem a tarefa prévia, os seus alunos têm os conhecimentos teóricos necessários para criar uma campanha de anúncios do Google.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US"/>
              <a:t>O passo seguinte consiste em fazer com que isto aconteça num ambiente real do Google. Para tal, você ou os seus alunos precisam de uma conta do Google Ads*.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3"/>
          <p:cNvSpPr txBox="1">
            <a:spLocks noGrp="1"/>
          </p:cNvSpPr>
          <p:nvPr>
            <p:ph type="body" idx="1"/>
          </p:nvPr>
        </p:nvSpPr>
        <p:spPr>
          <a:xfrm>
            <a:off x="4278566" y="613743"/>
            <a:ext cx="4067175" cy="33819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r>
              <a:rPr lang="en-US" sz="2000" dirty="0"/>
              <a:t>Como </a:t>
            </a:r>
            <a:r>
              <a:rPr lang="en-US" sz="2000" dirty="0" err="1"/>
              <a:t>aceder</a:t>
            </a:r>
            <a:r>
              <a:rPr lang="en-US" sz="2000" dirty="0"/>
              <a:t> </a:t>
            </a:r>
            <a:r>
              <a:rPr lang="en-US" sz="2000" dirty="0" err="1"/>
              <a:t>ao</a:t>
            </a:r>
            <a:r>
              <a:rPr lang="en-US" sz="2000" dirty="0"/>
              <a:t> Google Ads: </a:t>
            </a:r>
            <a:endParaRPr sz="2000" dirty="0"/>
          </a:p>
          <a:p>
            <a:pPr marL="45720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sz="2000" dirty="0"/>
          </a:p>
          <a:p>
            <a:pPr marL="5715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000" dirty="0" err="1"/>
              <a:t>Escreva</a:t>
            </a:r>
            <a:r>
              <a:rPr lang="en-US" sz="2000" dirty="0"/>
              <a:t> "Google Ads" no campo URL</a:t>
            </a:r>
            <a:endParaRPr sz="2000" dirty="0"/>
          </a:p>
          <a:p>
            <a:pPr marL="5715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000" dirty="0"/>
              <a:t>Clique </a:t>
            </a:r>
            <a:r>
              <a:rPr lang="en-US" sz="2000" dirty="0" err="1"/>
              <a:t>em</a:t>
            </a:r>
            <a:r>
              <a:rPr lang="en-US" sz="2000" dirty="0"/>
              <a:t> "</a:t>
            </a:r>
            <a:r>
              <a:rPr lang="en-US" sz="2000" dirty="0" err="1"/>
              <a:t>começar</a:t>
            </a:r>
            <a:r>
              <a:rPr lang="en-US" sz="2000" dirty="0"/>
              <a:t> agora</a:t>
            </a:r>
            <a:endParaRPr sz="2000" dirty="0"/>
          </a:p>
          <a:p>
            <a:pPr marL="5715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000" dirty="0" err="1"/>
              <a:t>Preencher</a:t>
            </a:r>
            <a:r>
              <a:rPr lang="en-US" sz="2000" dirty="0"/>
              <a:t> </a:t>
            </a:r>
            <a:r>
              <a:rPr lang="en-US" sz="2000" dirty="0" err="1"/>
              <a:t>os</a:t>
            </a:r>
            <a:r>
              <a:rPr lang="en-US" sz="2000" dirty="0"/>
              <a:t> dados </a:t>
            </a:r>
            <a:r>
              <a:rPr lang="en-US" sz="2000" dirty="0" err="1"/>
              <a:t>organizacionais</a:t>
            </a:r>
            <a:r>
              <a:rPr lang="en-US" sz="2000" dirty="0"/>
              <a:t> (URL, sector de </a:t>
            </a:r>
            <a:r>
              <a:rPr lang="en-US" sz="2000" dirty="0" err="1"/>
              <a:t>atividade</a:t>
            </a:r>
            <a:r>
              <a:rPr lang="en-US" sz="2000" dirty="0"/>
              <a:t>, etc.)  </a:t>
            </a:r>
            <a:endParaRPr sz="2000" dirty="0"/>
          </a:p>
          <a:p>
            <a:pPr marL="5715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000" dirty="0" err="1"/>
              <a:t>Começar</a:t>
            </a:r>
            <a:r>
              <a:rPr lang="en-US" sz="2000" dirty="0"/>
              <a:t> a </a:t>
            </a:r>
            <a:r>
              <a:rPr lang="en-US" sz="2000" dirty="0" err="1"/>
              <a:t>partir</a:t>
            </a:r>
            <a:r>
              <a:rPr lang="en-US" sz="2000" dirty="0"/>
              <a:t> do </a:t>
            </a:r>
            <a:r>
              <a:rPr lang="en-US" sz="2000" dirty="0" err="1"/>
              <a:t>passo</a:t>
            </a:r>
            <a:r>
              <a:rPr lang="en-US" sz="2000" dirty="0"/>
              <a:t> 1 </a:t>
            </a:r>
            <a:endParaRPr sz="2000" dirty="0"/>
          </a:p>
        </p:txBody>
      </p:sp>
      <p:pic>
        <p:nvPicPr>
          <p:cNvPr id="207" name="Google Shape;207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86475" y="1153525"/>
            <a:ext cx="1914525" cy="239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6"/>
          <p:cNvSpPr txBox="1">
            <a:spLocks noGrp="1"/>
          </p:cNvSpPr>
          <p:nvPr>
            <p:ph type="title"/>
          </p:nvPr>
        </p:nvSpPr>
        <p:spPr>
          <a:xfrm>
            <a:off x="561974" y="259762"/>
            <a:ext cx="3886199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None/>
            </a:pPr>
            <a:r>
              <a:rPr lang="en-US" sz="2400" dirty="0" err="1">
                <a:solidFill>
                  <a:srgbClr val="D12477"/>
                </a:solidFill>
              </a:rPr>
              <a:t>Passo</a:t>
            </a:r>
            <a:r>
              <a:rPr lang="en-US" sz="2400" dirty="0">
                <a:solidFill>
                  <a:srgbClr val="D12477"/>
                </a:solidFill>
              </a:rPr>
              <a:t> 1 </a:t>
            </a:r>
            <a:r>
              <a:rPr lang="en-US" sz="2400" dirty="0"/>
              <a:t>– </a:t>
            </a:r>
            <a:r>
              <a:rPr lang="en-US" sz="2400" dirty="0" err="1"/>
              <a:t>Selecionar</a:t>
            </a:r>
            <a:r>
              <a:rPr lang="en-US" sz="2400" dirty="0"/>
              <a:t> o </a:t>
            </a:r>
            <a:r>
              <a:rPr lang="en-US" sz="2400" dirty="0" err="1"/>
              <a:t>tipo</a:t>
            </a:r>
            <a:r>
              <a:rPr lang="en-US" sz="2400" dirty="0"/>
              <a:t> de </a:t>
            </a:r>
            <a:r>
              <a:rPr lang="en-US" sz="2400" dirty="0" err="1"/>
              <a:t>campanha</a:t>
            </a:r>
            <a:endParaRPr sz="2400" dirty="0"/>
          </a:p>
        </p:txBody>
      </p:sp>
      <p:sp>
        <p:nvSpPr>
          <p:cNvPr id="213" name="Google Shape;213;p6"/>
          <p:cNvSpPr txBox="1">
            <a:spLocks noGrp="1"/>
          </p:cNvSpPr>
          <p:nvPr>
            <p:ph type="body" idx="1"/>
          </p:nvPr>
        </p:nvSpPr>
        <p:spPr>
          <a:xfrm>
            <a:off x="561974" y="1015976"/>
            <a:ext cx="4451090" cy="3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</a:pPr>
            <a:r>
              <a:rPr lang="en-US" sz="1500" dirty="0"/>
              <a:t>Para </a:t>
            </a:r>
            <a:r>
              <a:rPr lang="en-US" sz="1500" dirty="0" err="1"/>
              <a:t>além</a:t>
            </a:r>
            <a:r>
              <a:rPr lang="en-US" sz="1500" dirty="0"/>
              <a:t> dos </a:t>
            </a:r>
            <a:r>
              <a:rPr lang="en-US" sz="1500" dirty="0" err="1"/>
              <a:t>anúncios</a:t>
            </a:r>
            <a:r>
              <a:rPr lang="en-US" sz="1500" dirty="0"/>
              <a:t> do motor de </a:t>
            </a:r>
            <a:r>
              <a:rPr lang="en-US" sz="1500" dirty="0" err="1"/>
              <a:t>pesquisa</a:t>
            </a:r>
            <a:r>
              <a:rPr lang="en-US" sz="1500" dirty="0"/>
              <a:t>, </a:t>
            </a:r>
            <a:r>
              <a:rPr lang="en-US" sz="1500" dirty="0" err="1"/>
              <a:t>pode</a:t>
            </a:r>
            <a:r>
              <a:rPr lang="en-US" sz="1500" dirty="0"/>
              <a:t> </a:t>
            </a:r>
            <a:r>
              <a:rPr lang="en-US" sz="1500" dirty="0" err="1"/>
              <a:t>comprar</a:t>
            </a:r>
            <a:r>
              <a:rPr lang="en-US" sz="1500" dirty="0"/>
              <a:t> outros </a:t>
            </a:r>
            <a:r>
              <a:rPr lang="en-US" sz="1500" dirty="0" err="1"/>
              <a:t>anúncios</a:t>
            </a:r>
            <a:r>
              <a:rPr lang="en-US" sz="1500" dirty="0"/>
              <a:t> (</a:t>
            </a:r>
            <a:r>
              <a:rPr lang="en-US" sz="1500" dirty="0" err="1"/>
              <a:t>ver</a:t>
            </a:r>
            <a:r>
              <a:rPr lang="en-US" sz="1500" dirty="0"/>
              <a:t> </a:t>
            </a:r>
            <a:r>
              <a:rPr lang="en-US" sz="1500" dirty="0" err="1"/>
              <a:t>imagem</a:t>
            </a:r>
            <a:r>
              <a:rPr lang="en-US" sz="1500" dirty="0"/>
              <a:t>)</a:t>
            </a:r>
            <a:endParaRPr sz="1500" dirty="0"/>
          </a:p>
          <a:p>
            <a:pPr marL="28575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Noto Sans Symbols"/>
              <a:buChar char="⮚"/>
            </a:pPr>
            <a:r>
              <a:rPr lang="en-US" sz="1500" dirty="0" err="1"/>
              <a:t>Os</a:t>
            </a:r>
            <a:r>
              <a:rPr lang="en-US" sz="1500" dirty="0"/>
              <a:t> </a:t>
            </a:r>
            <a:r>
              <a:rPr lang="en-US" sz="1500" b="0" i="0" dirty="0" err="1"/>
              <a:t>anúncios</a:t>
            </a:r>
            <a:r>
              <a:rPr lang="en-US" sz="1500" b="0" i="0" dirty="0"/>
              <a:t> </a:t>
            </a:r>
            <a:r>
              <a:rPr lang="en-US" sz="1500" b="0" i="0" dirty="0" err="1"/>
              <a:t>são</a:t>
            </a:r>
            <a:r>
              <a:rPr lang="en-US" sz="1500" b="0" i="0" dirty="0"/>
              <a:t> </a:t>
            </a:r>
            <a:r>
              <a:rPr lang="en-US" sz="1500" b="0" i="0" dirty="0" err="1"/>
              <a:t>apresentados</a:t>
            </a:r>
            <a:r>
              <a:rPr lang="en-US" sz="1500" b="0" i="0" dirty="0"/>
              <a:t> </a:t>
            </a:r>
            <a:r>
              <a:rPr lang="en-US" sz="1500" b="0" i="0" dirty="0" err="1"/>
              <a:t>quando</a:t>
            </a:r>
            <a:r>
              <a:rPr lang="en-US" sz="1500" b="0" i="0" dirty="0"/>
              <a:t> as </a:t>
            </a:r>
            <a:r>
              <a:rPr lang="en-US" sz="1500" b="0" i="0" dirty="0" err="1"/>
              <a:t>pessoas</a:t>
            </a:r>
            <a:r>
              <a:rPr lang="en-US" sz="1500" b="0" i="0" dirty="0"/>
              <a:t> </a:t>
            </a:r>
            <a:r>
              <a:rPr lang="en-US" sz="1500" b="0" i="0" dirty="0" err="1"/>
              <a:t>pesquisam</a:t>
            </a:r>
            <a:r>
              <a:rPr lang="en-US" sz="1500" b="0" i="0" dirty="0"/>
              <a:t> </a:t>
            </a:r>
            <a:r>
              <a:rPr lang="en-US" sz="1500" b="0" i="0" dirty="0" err="1"/>
              <a:t>produtos</a:t>
            </a:r>
            <a:r>
              <a:rPr lang="en-US" sz="1500" b="0" i="0" dirty="0"/>
              <a:t> </a:t>
            </a:r>
            <a:r>
              <a:rPr lang="en-US" sz="1500" b="0" i="0" dirty="0" err="1"/>
              <a:t>ou</a:t>
            </a:r>
            <a:r>
              <a:rPr lang="en-US" sz="1500" b="0" i="0" dirty="0"/>
              <a:t> </a:t>
            </a:r>
            <a:r>
              <a:rPr lang="en-US" sz="1500" b="0" i="0" dirty="0" err="1"/>
              <a:t>serviços</a:t>
            </a:r>
            <a:r>
              <a:rPr lang="en-US" sz="1500" b="0" i="0" dirty="0"/>
              <a:t> </a:t>
            </a:r>
            <a:r>
              <a:rPr lang="en-US" sz="1500" b="0" i="0" dirty="0" err="1"/>
              <a:t>semelhantes</a:t>
            </a:r>
            <a:r>
              <a:rPr lang="en-US" sz="1500" b="0" i="0" dirty="0"/>
              <a:t> </a:t>
            </a:r>
            <a:r>
              <a:rPr lang="en-US" sz="1500" b="0" i="0" dirty="0" err="1"/>
              <a:t>aos</a:t>
            </a:r>
            <a:r>
              <a:rPr lang="en-US" sz="1500" b="0" i="0" dirty="0"/>
              <a:t> </a:t>
            </a:r>
            <a:r>
              <a:rPr lang="en-US" sz="1500" b="0" i="0" dirty="0" err="1"/>
              <a:t>seus</a:t>
            </a:r>
            <a:r>
              <a:rPr lang="en-US" sz="1500" b="0" i="0" dirty="0"/>
              <a:t>.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Noto Sans Symbols"/>
              <a:buChar char="⮚"/>
            </a:pPr>
            <a:r>
              <a:rPr lang="en-US" sz="1500" dirty="0" err="1"/>
              <a:t>Além</a:t>
            </a:r>
            <a:r>
              <a:rPr lang="en-US" sz="1500" dirty="0"/>
              <a:t> da </a:t>
            </a:r>
            <a:r>
              <a:rPr lang="en-US" sz="1500" dirty="0" err="1"/>
              <a:t>Pesquisa</a:t>
            </a:r>
            <a:r>
              <a:rPr lang="en-US" sz="1500" dirty="0"/>
              <a:t> Google e do Google Maps, </a:t>
            </a:r>
            <a:r>
              <a:rPr lang="en-US" sz="1500" dirty="0" err="1"/>
              <a:t>os</a:t>
            </a:r>
            <a:r>
              <a:rPr lang="en-US" sz="1500" dirty="0"/>
              <a:t> </a:t>
            </a:r>
            <a:r>
              <a:rPr lang="en-US" sz="1500" dirty="0" err="1"/>
              <a:t>seus</a:t>
            </a:r>
            <a:r>
              <a:rPr lang="en-US" sz="1500" dirty="0"/>
              <a:t> </a:t>
            </a:r>
            <a:r>
              <a:rPr lang="en-US" sz="1500" dirty="0" err="1"/>
              <a:t>anúncios</a:t>
            </a:r>
            <a:r>
              <a:rPr lang="en-US" sz="1500" dirty="0"/>
              <a:t> </a:t>
            </a:r>
            <a:r>
              <a:rPr lang="en-US" sz="1500" dirty="0" err="1"/>
              <a:t>são</a:t>
            </a:r>
            <a:r>
              <a:rPr lang="en-US" sz="1500" dirty="0"/>
              <a:t> </a:t>
            </a:r>
            <a:r>
              <a:rPr lang="en-US" sz="1500" dirty="0" err="1"/>
              <a:t>apresentados</a:t>
            </a:r>
            <a:r>
              <a:rPr lang="en-US" sz="1500" dirty="0"/>
              <a:t> </a:t>
            </a:r>
            <a:r>
              <a:rPr lang="en-US" sz="1500" dirty="0" err="1"/>
              <a:t>na</a:t>
            </a:r>
            <a:r>
              <a:rPr lang="en-US" sz="1500" dirty="0"/>
              <a:t> rede de </a:t>
            </a:r>
            <a:r>
              <a:rPr lang="en-US" sz="1500" dirty="0" err="1"/>
              <a:t>visualização</a:t>
            </a:r>
            <a:r>
              <a:rPr lang="en-US" sz="1500" dirty="0"/>
              <a:t> do Google, </a:t>
            </a:r>
            <a:r>
              <a:rPr lang="en-US" sz="1500" dirty="0" err="1"/>
              <a:t>chegando</a:t>
            </a:r>
            <a:r>
              <a:rPr lang="en-US" sz="1500" dirty="0"/>
              <a:t> a 90% dos </a:t>
            </a:r>
            <a:r>
              <a:rPr lang="en-US" sz="1500" dirty="0" err="1"/>
              <a:t>utilizadores</a:t>
            </a:r>
            <a:r>
              <a:rPr lang="en-US" sz="1500" dirty="0"/>
              <a:t> da Internet.</a:t>
            </a:r>
            <a:endParaRPr sz="1500" dirty="0"/>
          </a:p>
          <a:p>
            <a:pPr marL="28575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Noto Sans Symbols"/>
              <a:buChar char="⮚"/>
            </a:pPr>
            <a:r>
              <a:rPr lang="en-US" sz="1500" b="0" i="0" dirty="0" err="1"/>
              <a:t>Pagará</a:t>
            </a:r>
            <a:r>
              <a:rPr lang="en-US" sz="1500" b="0" i="0" dirty="0"/>
              <a:t> </a:t>
            </a:r>
            <a:r>
              <a:rPr lang="en-US" sz="1500" b="0" i="0" dirty="0" err="1"/>
              <a:t>por</a:t>
            </a:r>
            <a:r>
              <a:rPr lang="en-US" sz="1500" b="0" i="0" dirty="0"/>
              <a:t> </a:t>
            </a:r>
            <a:r>
              <a:rPr lang="en-US" sz="1500" b="0" i="0" dirty="0" err="1"/>
              <a:t>resultados</a:t>
            </a:r>
            <a:r>
              <a:rPr lang="en-US" sz="1500" b="0" i="0" dirty="0"/>
              <a:t>, </a:t>
            </a:r>
            <a:r>
              <a:rPr lang="en-US" sz="1500" b="0" i="0" dirty="0" err="1"/>
              <a:t>como</a:t>
            </a:r>
            <a:r>
              <a:rPr lang="en-US" sz="1500" b="0" i="0" dirty="0"/>
              <a:t> </a:t>
            </a:r>
            <a:r>
              <a:rPr lang="en-US" sz="1500" b="0" i="0" dirty="0" err="1"/>
              <a:t>quando</a:t>
            </a:r>
            <a:r>
              <a:rPr lang="en-US" sz="1500" b="0" i="0" dirty="0"/>
              <a:t> as </a:t>
            </a:r>
            <a:r>
              <a:rPr lang="en-US" sz="1500" b="0" i="0" dirty="0" err="1"/>
              <a:t>pessoas</a:t>
            </a:r>
            <a:r>
              <a:rPr lang="en-US" sz="1500" b="0" i="0" dirty="0"/>
              <a:t> </a:t>
            </a:r>
            <a:r>
              <a:rPr lang="en-US" sz="1500" b="0" i="0" dirty="0" err="1"/>
              <a:t>clicam</a:t>
            </a:r>
            <a:r>
              <a:rPr lang="en-US" sz="1500" b="0" i="0" dirty="0"/>
              <a:t> no </a:t>
            </a:r>
            <a:r>
              <a:rPr lang="en-US" sz="1500" b="0" i="0" dirty="0" err="1"/>
              <a:t>seu</a:t>
            </a:r>
            <a:r>
              <a:rPr lang="en-US" sz="1500" b="0" i="0" dirty="0"/>
              <a:t> </a:t>
            </a:r>
            <a:r>
              <a:rPr lang="en-US" sz="1500" b="0" i="0" dirty="0" err="1"/>
              <a:t>anúncio</a:t>
            </a:r>
            <a:r>
              <a:rPr lang="en-US" sz="1500" b="0" i="0" dirty="0"/>
              <a:t> para </a:t>
            </a:r>
            <a:r>
              <a:rPr lang="en-US" sz="1500" b="0" i="0" dirty="0" err="1"/>
              <a:t>telefonar</a:t>
            </a:r>
            <a:r>
              <a:rPr lang="en-US" sz="1500" b="0" i="0" dirty="0"/>
              <a:t> para a </a:t>
            </a:r>
            <a:r>
              <a:rPr lang="en-US" sz="1500" b="0" i="0" dirty="0" err="1"/>
              <a:t>sua</a:t>
            </a:r>
            <a:r>
              <a:rPr lang="en-US" sz="1500" b="0" i="0" dirty="0"/>
              <a:t> </a:t>
            </a:r>
            <a:r>
              <a:rPr lang="en-US" sz="1500" b="0" i="0" dirty="0" err="1"/>
              <a:t>empresa</a:t>
            </a:r>
            <a:r>
              <a:rPr lang="en-US" sz="1500" b="0" i="0" dirty="0"/>
              <a:t>, </a:t>
            </a:r>
            <a:r>
              <a:rPr lang="en-US" sz="1500" b="0" i="0" dirty="0" err="1"/>
              <a:t>visitar</a:t>
            </a:r>
            <a:r>
              <a:rPr lang="en-US" sz="1500" b="0" i="0" dirty="0"/>
              <a:t> o </a:t>
            </a:r>
            <a:r>
              <a:rPr lang="en-US" sz="1500" b="0" i="0" dirty="0" err="1"/>
              <a:t>seu</a:t>
            </a:r>
            <a:r>
              <a:rPr lang="en-US" sz="1500" b="0" i="0" dirty="0"/>
              <a:t> </a:t>
            </a:r>
            <a:r>
              <a:rPr lang="en-US" sz="1500" b="0" i="0" dirty="0" err="1"/>
              <a:t>sítio</a:t>
            </a:r>
            <a:r>
              <a:rPr lang="en-US" sz="1500" b="0" i="0" dirty="0"/>
              <a:t> Web </a:t>
            </a:r>
            <a:r>
              <a:rPr lang="en-US" sz="1500" b="0" i="0" dirty="0" err="1"/>
              <a:t>ou</a:t>
            </a:r>
            <a:r>
              <a:rPr lang="en-US" sz="1500" b="0" i="0" dirty="0"/>
              <a:t> </a:t>
            </a:r>
            <a:r>
              <a:rPr lang="en-US" sz="1500" b="0" i="0" dirty="0" err="1"/>
              <a:t>obter</a:t>
            </a:r>
            <a:r>
              <a:rPr lang="en-US" sz="1500" b="0" i="0" dirty="0"/>
              <a:t> </a:t>
            </a:r>
            <a:r>
              <a:rPr lang="en-US" sz="1500" b="0" i="0" dirty="0" err="1"/>
              <a:t>direções</a:t>
            </a:r>
            <a:r>
              <a:rPr lang="en-US" sz="1500" b="0" i="0" dirty="0"/>
              <a:t> para a </a:t>
            </a:r>
            <a:r>
              <a:rPr lang="en-US" sz="1500" b="0" i="0" dirty="0" err="1"/>
              <a:t>sua</a:t>
            </a:r>
            <a:r>
              <a:rPr lang="en-US" sz="1500" b="0" i="0" dirty="0"/>
              <a:t> </a:t>
            </a:r>
            <a:r>
              <a:rPr lang="en-US" sz="1500" b="0" i="0" dirty="0" err="1"/>
              <a:t>loja</a:t>
            </a:r>
            <a:r>
              <a:rPr lang="en-US" sz="1500" b="0" i="0" dirty="0"/>
              <a:t>.</a:t>
            </a:r>
            <a:endParaRPr dirty="0"/>
          </a:p>
        </p:txBody>
      </p:sp>
      <p:pic>
        <p:nvPicPr>
          <p:cNvPr id="214" name="Google Shape;214;p6"/>
          <p:cNvPicPr preferRelativeResize="0"/>
          <p:nvPr/>
        </p:nvPicPr>
        <p:blipFill rotWithShape="1">
          <a:blip r:embed="rId3">
            <a:alphaModFix/>
          </a:blip>
          <a:srcRect l="1560" t="2048" r="1675" b="1476"/>
          <a:stretch/>
        </p:blipFill>
        <p:spPr>
          <a:xfrm>
            <a:off x="5201322" y="378086"/>
            <a:ext cx="3750946" cy="3902790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7"/>
          <p:cNvSpPr txBox="1">
            <a:spLocks noGrp="1"/>
          </p:cNvSpPr>
          <p:nvPr>
            <p:ph type="title"/>
          </p:nvPr>
        </p:nvSpPr>
        <p:spPr>
          <a:xfrm>
            <a:off x="628650" y="52450"/>
            <a:ext cx="4610100" cy="570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Este é o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aspeto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400" dirty="0"/>
          </a:p>
        </p:txBody>
      </p:sp>
      <p:sp>
        <p:nvSpPr>
          <p:cNvPr id="220" name="Google Shape;220;p7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  <p:pic>
        <p:nvPicPr>
          <p:cNvPr id="221" name="Google Shape;22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4883" y="661262"/>
            <a:ext cx="5901284" cy="3820975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7"/>
          <p:cNvSpPr txBox="1"/>
          <p:nvPr/>
        </p:nvSpPr>
        <p:spPr>
          <a:xfrm>
            <a:off x="4233404" y="4482237"/>
            <a:ext cx="29019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400"/>
              <a:buFont typeface="Arial"/>
              <a:buNone/>
            </a:pPr>
            <a:r>
              <a:rPr lang="en-US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Fonte: </a:t>
            </a:r>
            <a:r>
              <a:rPr lang="en-US" b="0" i="0" u="none" strike="noStrike" cap="none" dirty="0" err="1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Wordstream</a:t>
            </a:r>
            <a:endParaRPr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</p:txBody>
      </p:sp>
      <p:pic>
        <p:nvPicPr>
          <p:cNvPr id="223" name="Google Shape;22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36167" y="1468233"/>
            <a:ext cx="2556100" cy="2012174"/>
          </a:xfrm>
          <a:prstGeom prst="rect">
            <a:avLst/>
          </a:prstGeom>
          <a:noFill/>
          <a:ln w="5715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24" name="Google Shape;224;p7"/>
          <p:cNvSpPr txBox="1"/>
          <p:nvPr/>
        </p:nvSpPr>
        <p:spPr>
          <a:xfrm>
            <a:off x="7298167" y="1327795"/>
            <a:ext cx="632100" cy="280875"/>
          </a:xfrm>
          <a:prstGeom prst="rect">
            <a:avLst/>
          </a:prstGeom>
          <a:solidFill>
            <a:srgbClr val="019AFF"/>
          </a:solidFill>
          <a:ln>
            <a:noFill/>
          </a:ln>
        </p:spPr>
        <p:txBody>
          <a:bodyPr spcFirstLastPara="1" wrap="square" lIns="36000" tIns="36000" rIns="36000" bIns="36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Local</a:t>
            </a:r>
            <a:endParaRPr sz="1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8"/>
          <p:cNvSpPr txBox="1">
            <a:spLocks noGrp="1"/>
          </p:cNvSpPr>
          <p:nvPr>
            <p:ph type="title"/>
          </p:nvPr>
        </p:nvSpPr>
        <p:spPr>
          <a:xfrm>
            <a:off x="628650" y="367796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200"/>
              <a:buFont typeface="Arial"/>
              <a:buNone/>
            </a:pPr>
            <a:r>
              <a:rPr lang="en-US" sz="2400" dirty="0" err="1">
                <a:solidFill>
                  <a:srgbClr val="D12477"/>
                </a:solidFill>
              </a:rPr>
              <a:t>Passo</a:t>
            </a:r>
            <a:r>
              <a:rPr lang="en-US" sz="2400" dirty="0">
                <a:solidFill>
                  <a:srgbClr val="D12477"/>
                </a:solidFill>
              </a:rPr>
              <a:t> 2 </a:t>
            </a:r>
            <a:r>
              <a:rPr lang="en-US" sz="2400" dirty="0"/>
              <a:t>– </a:t>
            </a:r>
            <a:r>
              <a:rPr lang="en-US" sz="2400" dirty="0" err="1"/>
              <a:t>Defina</a:t>
            </a:r>
            <a:r>
              <a:rPr lang="en-US" sz="2400" dirty="0"/>
              <a:t> </a:t>
            </a:r>
            <a:r>
              <a:rPr lang="en-US" sz="2400" dirty="0" err="1"/>
              <a:t>os</a:t>
            </a:r>
            <a:r>
              <a:rPr lang="en-US" sz="2400" dirty="0"/>
              <a:t> </a:t>
            </a:r>
            <a:r>
              <a:rPr lang="en-US" sz="2400" dirty="0" err="1"/>
              <a:t>seus</a:t>
            </a:r>
            <a:r>
              <a:rPr lang="en-US" sz="2400" dirty="0"/>
              <a:t> </a:t>
            </a:r>
            <a:r>
              <a:rPr lang="en-US" sz="2400" dirty="0" err="1"/>
              <a:t>objetivos</a:t>
            </a:r>
            <a:endParaRPr sz="2400" dirty="0"/>
          </a:p>
        </p:txBody>
      </p:sp>
      <p:sp>
        <p:nvSpPr>
          <p:cNvPr id="230" name="Google Shape;230;p8"/>
          <p:cNvSpPr txBox="1">
            <a:spLocks noGrp="1"/>
          </p:cNvSpPr>
          <p:nvPr>
            <p:ph type="body" idx="1"/>
          </p:nvPr>
        </p:nvSpPr>
        <p:spPr>
          <a:xfrm>
            <a:off x="628650" y="1554442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en-US" sz="1600"/>
              <a:t>O anúncio será </a:t>
            </a:r>
            <a:r>
              <a:rPr lang="en-US" sz="1600" b="0" i="0"/>
              <a:t>adaptado com base nos resultados pretendidos. </a:t>
            </a:r>
            <a:br>
              <a:rPr lang="en-US" sz="1600" b="0" i="0"/>
            </a:br>
            <a:endParaRPr sz="1600" b="0" i="0"/>
          </a:p>
          <a:p>
            <a:pPr marL="28575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b="0" i="0"/>
              <a:t>Receba mais chamadas para a sua empresa</a:t>
            </a:r>
            <a:endParaRPr sz="1600"/>
          </a:p>
          <a:p>
            <a:pPr marL="28575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b="0" i="0"/>
              <a:t>Aumentar as visitas à sua loja</a:t>
            </a:r>
            <a:endParaRPr sz="1600"/>
          </a:p>
          <a:p>
            <a:pPr marL="285750" lvl="0" indent="-2730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b="0" i="0"/>
              <a:t>Conduzir as pessoas ao seu sítio Web</a:t>
            </a:r>
            <a:endParaRPr sz="160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161249"/>
              </a:buClr>
              <a:buSzPts val="1800"/>
              <a:buNone/>
            </a:pPr>
            <a:endParaRPr sz="1800"/>
          </a:p>
        </p:txBody>
      </p:sp>
      <p:sp>
        <p:nvSpPr>
          <p:cNvPr id="231" name="Google Shape;231;p8"/>
          <p:cNvSpPr/>
          <p:nvPr/>
        </p:nvSpPr>
        <p:spPr>
          <a:xfrm>
            <a:off x="4740124" y="367796"/>
            <a:ext cx="3775226" cy="3435514"/>
          </a:xfrm>
          <a:prstGeom prst="rect">
            <a:avLst/>
          </a:prstGeom>
          <a:solidFill>
            <a:srgbClr val="D12477"/>
          </a:solidFill>
          <a:ln w="12700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32" name="Google Shape;232;p8"/>
          <p:cNvGrpSpPr/>
          <p:nvPr/>
        </p:nvGrpSpPr>
        <p:grpSpPr>
          <a:xfrm>
            <a:off x="4807085" y="459564"/>
            <a:ext cx="3644894" cy="3269206"/>
            <a:chOff x="5006635" y="945761"/>
            <a:chExt cx="3644894" cy="3269206"/>
          </a:xfrm>
        </p:grpSpPr>
        <p:pic>
          <p:nvPicPr>
            <p:cNvPr id="233" name="Google Shape;233;p8"/>
            <p:cNvPicPr preferRelativeResize="0"/>
            <p:nvPr/>
          </p:nvPicPr>
          <p:blipFill rotWithShape="1">
            <a:blip r:embed="rId3">
              <a:alphaModFix/>
            </a:blip>
            <a:srcRect l="1170" t="4468"/>
            <a:stretch/>
          </p:blipFill>
          <p:spPr>
            <a:xfrm>
              <a:off x="5006635" y="945761"/>
              <a:ext cx="3644893" cy="17290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4" name="Google Shape;234;p8"/>
            <p:cNvPicPr preferRelativeResize="0"/>
            <p:nvPr/>
          </p:nvPicPr>
          <p:blipFill rotWithShape="1">
            <a:blip r:embed="rId4">
              <a:alphaModFix/>
            </a:blip>
            <a:srcRect r="1169"/>
            <a:stretch/>
          </p:blipFill>
          <p:spPr>
            <a:xfrm>
              <a:off x="5006636" y="2578585"/>
              <a:ext cx="3644893" cy="163638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23c283900a6_0_10"/>
          <p:cNvSpPr txBox="1">
            <a:spLocks noGrp="1"/>
          </p:cNvSpPr>
          <p:nvPr>
            <p:ph type="title"/>
          </p:nvPr>
        </p:nvSpPr>
        <p:spPr>
          <a:xfrm>
            <a:off x="628650" y="231290"/>
            <a:ext cx="7886700" cy="552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400" dirty="0" err="1">
                <a:solidFill>
                  <a:srgbClr val="A24C75"/>
                </a:solidFill>
              </a:rPr>
              <a:t>Passo</a:t>
            </a:r>
            <a:r>
              <a:rPr lang="en-US" sz="2400" dirty="0">
                <a:solidFill>
                  <a:srgbClr val="A24C75"/>
                </a:solidFill>
              </a:rPr>
              <a:t> 3 </a:t>
            </a:r>
            <a:r>
              <a:rPr lang="en-US" sz="2400" dirty="0"/>
              <a:t>– </a:t>
            </a:r>
            <a:r>
              <a:rPr lang="en-US" sz="2400" dirty="0" err="1"/>
              <a:t>Defina</a:t>
            </a:r>
            <a:r>
              <a:rPr lang="en-US" sz="2400" dirty="0"/>
              <a:t> as </a:t>
            </a:r>
            <a:r>
              <a:rPr lang="en-US" sz="2400" dirty="0" err="1"/>
              <a:t>suas</a:t>
            </a:r>
            <a:r>
              <a:rPr lang="en-US" sz="2400" dirty="0"/>
              <a:t> </a:t>
            </a:r>
            <a:r>
              <a:rPr lang="en-US" sz="2400" dirty="0" err="1"/>
              <a:t>palavras-chave</a:t>
            </a:r>
            <a:endParaRPr sz="2400" dirty="0"/>
          </a:p>
        </p:txBody>
      </p:sp>
      <p:sp>
        <p:nvSpPr>
          <p:cNvPr id="240" name="Google Shape;240;g23c283900a6_0_10"/>
          <p:cNvSpPr txBox="1">
            <a:spLocks noGrp="1"/>
          </p:cNvSpPr>
          <p:nvPr>
            <p:ph type="body" idx="1"/>
          </p:nvPr>
        </p:nvSpPr>
        <p:spPr>
          <a:xfrm>
            <a:off x="628650" y="1369225"/>
            <a:ext cx="5241952" cy="291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ts val="2800"/>
              </a:lnSpc>
              <a:spcBef>
                <a:spcPts val="750"/>
              </a:spcBef>
              <a:spcAft>
                <a:spcPts val="0"/>
              </a:spcAft>
              <a:buSzPts val="2100"/>
              <a:buNone/>
            </a:pPr>
            <a:r>
              <a:rPr lang="en-US" sz="2000" dirty="0">
                <a:solidFill>
                  <a:srgbClr val="FF0000"/>
                </a:solidFill>
              </a:rPr>
              <a:t>As </a:t>
            </a:r>
            <a:r>
              <a:rPr lang="en-US" sz="2000" dirty="0" err="1">
                <a:solidFill>
                  <a:srgbClr val="FF0000"/>
                </a:solidFill>
              </a:rPr>
              <a:t>palavras-chave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são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essenciais</a:t>
            </a:r>
            <a:r>
              <a:rPr lang="en-US" sz="2000" dirty="0">
                <a:solidFill>
                  <a:srgbClr val="FF0000"/>
                </a:solidFill>
              </a:rPr>
              <a:t> para que o </a:t>
            </a:r>
            <a:r>
              <a:rPr lang="en-US" sz="2000" dirty="0" err="1">
                <a:solidFill>
                  <a:srgbClr val="FF0000"/>
                </a:solidFill>
              </a:rPr>
              <a:t>seu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anúncio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apareça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ligado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às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respetivas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pesquisas</a:t>
            </a:r>
            <a:endParaRPr sz="1600" dirty="0"/>
          </a:p>
          <a:p>
            <a:pPr marL="457200" lvl="0" indent="-330200" algn="l" rtl="0">
              <a:lnSpc>
                <a:spcPts val="2800"/>
              </a:lnSpc>
              <a:spcBef>
                <a:spcPts val="750"/>
              </a:spcBef>
              <a:spcAft>
                <a:spcPts val="0"/>
              </a:spcAft>
              <a:buSzPts val="1600"/>
              <a:buChar char="●"/>
            </a:pPr>
            <a:r>
              <a:rPr lang="en-US" sz="1600" dirty="0"/>
              <a:t>Deve </a:t>
            </a:r>
            <a:r>
              <a:rPr lang="en-US" sz="1600" dirty="0" err="1"/>
              <a:t>definir</a:t>
            </a:r>
            <a:r>
              <a:rPr lang="en-US" sz="1600" dirty="0"/>
              <a:t> </a:t>
            </a:r>
            <a:r>
              <a:rPr lang="en-US" sz="1600" dirty="0" err="1"/>
              <a:t>pelo</a:t>
            </a:r>
            <a:r>
              <a:rPr lang="en-US" sz="1600" dirty="0"/>
              <a:t> </a:t>
            </a:r>
            <a:r>
              <a:rPr lang="en-US" sz="1600" dirty="0" err="1"/>
              <a:t>menos</a:t>
            </a:r>
            <a:r>
              <a:rPr lang="en-US" sz="1600" dirty="0"/>
              <a:t> 5-8 </a:t>
            </a:r>
            <a:r>
              <a:rPr lang="en-US" sz="1600" dirty="0" err="1"/>
              <a:t>palavras-chave</a:t>
            </a:r>
            <a:endParaRPr sz="1600" dirty="0"/>
          </a:p>
          <a:p>
            <a:pPr marL="457200" lvl="0" indent="-330200" algn="l" rtl="0">
              <a:lnSpc>
                <a:spcPts val="2800"/>
              </a:lnSpc>
              <a:spcBef>
                <a:spcPts val="750"/>
              </a:spcBef>
              <a:spcAft>
                <a:spcPts val="0"/>
              </a:spcAft>
              <a:buSzPts val="1600"/>
              <a:buChar char="●"/>
            </a:pPr>
            <a:r>
              <a:rPr lang="en-US" sz="1600" dirty="0" err="1"/>
              <a:t>Depois</a:t>
            </a:r>
            <a:r>
              <a:rPr lang="en-US" sz="1600" dirty="0"/>
              <a:t> de </a:t>
            </a:r>
            <a:r>
              <a:rPr lang="en-US" sz="1600" dirty="0" err="1"/>
              <a:t>ter</a:t>
            </a:r>
            <a:r>
              <a:rPr lang="en-US" sz="1600" dirty="0"/>
              <a:t> </a:t>
            </a:r>
            <a:r>
              <a:rPr lang="en-US" sz="1600" dirty="0" err="1"/>
              <a:t>nomeado</a:t>
            </a:r>
            <a:r>
              <a:rPr lang="en-US" sz="1600" dirty="0"/>
              <a:t> </a:t>
            </a:r>
            <a:r>
              <a:rPr lang="en-US" sz="1600" dirty="0" err="1"/>
              <a:t>algumas</a:t>
            </a:r>
            <a:r>
              <a:rPr lang="en-US" sz="1600" dirty="0"/>
              <a:t>, a </a:t>
            </a:r>
            <a:r>
              <a:rPr lang="en-US" sz="1600" dirty="0" err="1"/>
              <a:t>função</a:t>
            </a:r>
            <a:r>
              <a:rPr lang="en-US" sz="1600" dirty="0"/>
              <a:t> "</a:t>
            </a:r>
            <a:r>
              <a:rPr lang="en-US" sz="1600" dirty="0" err="1"/>
              <a:t>planeador</a:t>
            </a:r>
            <a:r>
              <a:rPr lang="en-US" sz="1600" dirty="0"/>
              <a:t> de </a:t>
            </a:r>
            <a:r>
              <a:rPr lang="en-US" sz="1600" dirty="0" err="1"/>
              <a:t>palavras-chave</a:t>
            </a:r>
            <a:r>
              <a:rPr lang="en-US" sz="1600" dirty="0"/>
              <a:t>" </a:t>
            </a:r>
            <a:r>
              <a:rPr lang="en-US" sz="1600" dirty="0" err="1"/>
              <a:t>sugerir</a:t>
            </a:r>
            <a:r>
              <a:rPr lang="en-US" sz="1600" dirty="0"/>
              <a:t>-</a:t>
            </a:r>
            <a:r>
              <a:rPr lang="en-US" sz="1600" dirty="0" err="1"/>
              <a:t>lhe</a:t>
            </a:r>
            <a:r>
              <a:rPr lang="en-US" sz="1600" dirty="0"/>
              <a:t>-á </a:t>
            </a:r>
            <a:r>
              <a:rPr lang="en-US" sz="1600" dirty="0" err="1"/>
              <a:t>mais</a:t>
            </a:r>
            <a:r>
              <a:rPr lang="en-US" sz="1600" dirty="0"/>
              <a:t> </a:t>
            </a:r>
            <a:r>
              <a:rPr lang="en-US" sz="1600" dirty="0" err="1"/>
              <a:t>palavras-chave</a:t>
            </a:r>
            <a:r>
              <a:rPr lang="en-US" sz="1600" dirty="0"/>
              <a:t> </a:t>
            </a: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9"/>
          <p:cNvSpPr txBox="1">
            <a:spLocks noGrp="1"/>
          </p:cNvSpPr>
          <p:nvPr>
            <p:ph type="body" idx="1"/>
          </p:nvPr>
        </p:nvSpPr>
        <p:spPr>
          <a:xfrm>
            <a:off x="628650" y="934659"/>
            <a:ext cx="3943500" cy="359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US" sz="2000" b="1" i="0" dirty="0">
                <a:solidFill>
                  <a:srgbClr val="D12477"/>
                </a:solidFill>
              </a:rPr>
              <a:t>Para que o </a:t>
            </a:r>
            <a:r>
              <a:rPr lang="en-US" sz="2000" b="1" i="0" dirty="0" err="1">
                <a:solidFill>
                  <a:srgbClr val="D12477"/>
                </a:solidFill>
              </a:rPr>
              <a:t>seu</a:t>
            </a:r>
            <a:r>
              <a:rPr lang="en-US" sz="2000" b="1" i="0" dirty="0">
                <a:solidFill>
                  <a:srgbClr val="D12477"/>
                </a:solidFill>
              </a:rPr>
              <a:t> </a:t>
            </a:r>
            <a:r>
              <a:rPr lang="en-US" sz="2000" b="1" i="0" dirty="0" err="1">
                <a:solidFill>
                  <a:srgbClr val="D12477"/>
                </a:solidFill>
              </a:rPr>
              <a:t>anúncio</a:t>
            </a:r>
            <a:r>
              <a:rPr lang="en-US" sz="2000" b="1" i="0" dirty="0">
                <a:solidFill>
                  <a:srgbClr val="D12477"/>
                </a:solidFill>
              </a:rPr>
              <a:t> </a:t>
            </a:r>
            <a:r>
              <a:rPr lang="en-US" sz="2000" b="1" i="0" dirty="0" err="1">
                <a:solidFill>
                  <a:srgbClr val="D12477"/>
                </a:solidFill>
              </a:rPr>
              <a:t>tenha</a:t>
            </a:r>
            <a:r>
              <a:rPr lang="en-US" sz="2000" b="1" i="0" dirty="0">
                <a:solidFill>
                  <a:srgbClr val="D12477"/>
                </a:solidFill>
              </a:rPr>
              <a:t> um </a:t>
            </a:r>
            <a:r>
              <a:rPr lang="en-US" sz="2000" b="1" i="0" dirty="0" err="1">
                <a:solidFill>
                  <a:srgbClr val="D12477"/>
                </a:solidFill>
              </a:rPr>
              <a:t>bom</a:t>
            </a:r>
            <a:r>
              <a:rPr lang="en-US" sz="2000" b="1" i="0" dirty="0">
                <a:solidFill>
                  <a:srgbClr val="D12477"/>
                </a:solidFill>
              </a:rPr>
              <a:t> </a:t>
            </a:r>
            <a:r>
              <a:rPr lang="en-US" sz="2000" b="1" i="0" dirty="0" err="1">
                <a:solidFill>
                  <a:srgbClr val="D12477"/>
                </a:solidFill>
              </a:rPr>
              <a:t>desempenho</a:t>
            </a:r>
            <a:r>
              <a:rPr lang="en-US" sz="2000" b="1" i="0" dirty="0">
                <a:solidFill>
                  <a:srgbClr val="D12477"/>
                </a:solidFill>
              </a:rPr>
              <a:t>, </a:t>
            </a:r>
            <a:r>
              <a:rPr lang="en-US" sz="2000" b="1" i="0" dirty="0" err="1">
                <a:solidFill>
                  <a:srgbClr val="D12477"/>
                </a:solidFill>
              </a:rPr>
              <a:t>tem</a:t>
            </a:r>
            <a:r>
              <a:rPr lang="en-US" sz="2000" b="1" i="0" dirty="0">
                <a:solidFill>
                  <a:srgbClr val="D12477"/>
                </a:solidFill>
              </a:rPr>
              <a:t> de </a:t>
            </a:r>
            <a:r>
              <a:rPr lang="en-US" sz="2000" b="1" i="0" dirty="0" err="1">
                <a:solidFill>
                  <a:srgbClr val="D12477"/>
                </a:solidFill>
              </a:rPr>
              <a:t>encontrar</a:t>
            </a:r>
            <a:r>
              <a:rPr lang="en-US" sz="2000" b="1" i="0" dirty="0">
                <a:solidFill>
                  <a:srgbClr val="D12477"/>
                </a:solidFill>
              </a:rPr>
              <a:t> o </a:t>
            </a:r>
            <a:r>
              <a:rPr lang="en-US" sz="2000" b="1" i="0" dirty="0" err="1">
                <a:solidFill>
                  <a:srgbClr val="D12477"/>
                </a:solidFill>
              </a:rPr>
              <a:t>público</a:t>
            </a:r>
            <a:r>
              <a:rPr lang="en-US" sz="2000" b="1" i="0" dirty="0">
                <a:solidFill>
                  <a:srgbClr val="D12477"/>
                </a:solidFill>
              </a:rPr>
              <a:t> </a:t>
            </a:r>
            <a:r>
              <a:rPr lang="en-US" sz="2000" b="1" i="0" dirty="0" err="1">
                <a:solidFill>
                  <a:srgbClr val="D12477"/>
                </a:solidFill>
              </a:rPr>
              <a:t>certo</a:t>
            </a:r>
            <a:r>
              <a:rPr lang="en-US" sz="2000" b="1" i="0" dirty="0">
                <a:solidFill>
                  <a:srgbClr val="D12477"/>
                </a:solidFill>
              </a:rPr>
              <a:t>. </a:t>
            </a:r>
          </a:p>
          <a:p>
            <a:pPr marL="0" lvl="0" indent="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 sz="2000" b="1" i="0" dirty="0">
              <a:solidFill>
                <a:srgbClr val="D12477"/>
              </a:solidFill>
            </a:endParaRPr>
          </a:p>
          <a:p>
            <a:pPr marL="457200" lvl="0" indent="-349250" algn="l" rtl="0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1900"/>
              <a:buChar char="●"/>
            </a:pPr>
            <a:r>
              <a:rPr lang="en-US" sz="1600" dirty="0" err="1"/>
              <a:t>Pode</a:t>
            </a:r>
            <a:r>
              <a:rPr lang="en-US" sz="1600" dirty="0"/>
              <a:t> </a:t>
            </a:r>
            <a:r>
              <a:rPr lang="en-US" sz="1600" b="0" i="0" dirty="0" err="1"/>
              <a:t>escolher</a:t>
            </a:r>
            <a:r>
              <a:rPr lang="en-US" sz="1600" b="0" i="0" dirty="0"/>
              <a:t> a </a:t>
            </a:r>
            <a:r>
              <a:rPr lang="en-US" sz="1600" b="0" i="0" dirty="0" err="1"/>
              <a:t>localização</a:t>
            </a:r>
            <a:r>
              <a:rPr lang="en-US" sz="1600" b="0" i="0" dirty="0"/>
              <a:t> </a:t>
            </a:r>
            <a:r>
              <a:rPr lang="en-US" sz="1600" b="0" i="0" dirty="0" err="1"/>
              <a:t>geográfica</a:t>
            </a:r>
            <a:r>
              <a:rPr lang="en-US" sz="1600" b="0" i="0" dirty="0"/>
              <a:t> </a:t>
            </a:r>
            <a:r>
              <a:rPr lang="en-US" sz="1600" b="0" i="0" dirty="0" err="1"/>
              <a:t>onde</a:t>
            </a:r>
            <a:r>
              <a:rPr lang="en-US" sz="1600" b="0" i="0" dirty="0"/>
              <a:t> o </a:t>
            </a:r>
            <a:r>
              <a:rPr lang="en-US" sz="1600" b="0" i="0" dirty="0" err="1"/>
              <a:t>seu</a:t>
            </a:r>
            <a:r>
              <a:rPr lang="en-US" sz="1600" b="0" i="0" dirty="0"/>
              <a:t> </a:t>
            </a:r>
            <a:r>
              <a:rPr lang="en-US" sz="1600" b="0" i="0" dirty="0" err="1"/>
              <a:t>anúncio</a:t>
            </a:r>
            <a:r>
              <a:rPr lang="en-US" sz="1600" b="0" i="0" dirty="0"/>
              <a:t> </a:t>
            </a:r>
            <a:r>
              <a:rPr lang="en-US" sz="1600" b="0" i="0" dirty="0" err="1"/>
              <a:t>será</a:t>
            </a:r>
            <a:r>
              <a:rPr lang="en-US" sz="1600" b="0" i="0" dirty="0"/>
              <a:t> </a:t>
            </a:r>
            <a:r>
              <a:rPr lang="en-US" sz="1600" b="0" i="0" dirty="0" err="1"/>
              <a:t>apresentado</a:t>
            </a:r>
            <a:r>
              <a:rPr lang="en-US" sz="1600" b="0" i="0" dirty="0"/>
              <a:t> </a:t>
            </a:r>
            <a:endParaRPr lang="pt-PT" sz="1600" b="0" i="0" dirty="0"/>
          </a:p>
          <a:p>
            <a:pPr marL="457200" lvl="0" indent="-349250" algn="l" rtl="0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SzPts val="1900"/>
              <a:buChar char="●"/>
            </a:pPr>
            <a:r>
              <a:rPr lang="pt-PT" sz="1600" dirty="0"/>
              <a:t>Por exemplo, </a:t>
            </a:r>
            <a:r>
              <a:rPr lang="pt-PT" sz="1600" b="0" i="0" dirty="0"/>
              <a:t>dentro de um determinado raio da sua loja, ou mesmo abrangendo regiões e países inteiros</a:t>
            </a:r>
          </a:p>
          <a:p>
            <a:pPr marL="4572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 sz="1800" dirty="0"/>
          </a:p>
        </p:txBody>
      </p:sp>
      <p:pic>
        <p:nvPicPr>
          <p:cNvPr id="247" name="Google Shape;247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1237491"/>
            <a:ext cx="4419600" cy="292528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52;p10">
            <a:extLst>
              <a:ext uri="{FF2B5EF4-FFF2-40B4-BE49-F238E27FC236}">
                <a16:creationId xmlns:a16="http://schemas.microsoft.com/office/drawing/2014/main" id="{770BBE06-19E0-FB6C-5376-81D7653E97F9}"/>
              </a:ext>
            </a:extLst>
          </p:cNvPr>
          <p:cNvSpPr txBox="1">
            <a:spLocks/>
          </p:cNvSpPr>
          <p:nvPr/>
        </p:nvSpPr>
        <p:spPr>
          <a:xfrm>
            <a:off x="628650" y="220532"/>
            <a:ext cx="7886700" cy="714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D12477"/>
              </a:buClr>
              <a:buSzPts val="3300"/>
            </a:pPr>
            <a:r>
              <a:rPr lang="pt-PT" sz="2400" dirty="0">
                <a:solidFill>
                  <a:srgbClr val="D12477"/>
                </a:solidFill>
              </a:rPr>
              <a:t>Passo 5 </a:t>
            </a:r>
            <a:r>
              <a:rPr lang="pt-PT" sz="2400" dirty="0"/>
              <a:t>– Defina onde anunciar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0"/>
          <p:cNvSpPr txBox="1">
            <a:spLocks noGrp="1"/>
          </p:cNvSpPr>
          <p:nvPr>
            <p:ph type="title"/>
          </p:nvPr>
        </p:nvSpPr>
        <p:spPr>
          <a:xfrm>
            <a:off x="628650" y="220532"/>
            <a:ext cx="7886700" cy="714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 err="1">
                <a:solidFill>
                  <a:srgbClr val="D12477"/>
                </a:solidFill>
              </a:rPr>
              <a:t>Passo</a:t>
            </a:r>
            <a:r>
              <a:rPr lang="en-US" sz="2400" dirty="0">
                <a:solidFill>
                  <a:srgbClr val="D12477"/>
                </a:solidFill>
              </a:rPr>
              <a:t> 5 </a:t>
            </a:r>
            <a:r>
              <a:rPr lang="en-US" sz="2400" dirty="0"/>
              <a:t>– </a:t>
            </a:r>
            <a:r>
              <a:rPr lang="en-US" sz="2400" dirty="0" err="1"/>
              <a:t>Crie</a:t>
            </a:r>
            <a:r>
              <a:rPr lang="en-US" sz="2400" dirty="0"/>
              <a:t> a </a:t>
            </a:r>
            <a:r>
              <a:rPr lang="en-US" sz="2400" dirty="0" err="1"/>
              <a:t>sua</a:t>
            </a:r>
            <a:r>
              <a:rPr lang="en-US" sz="2400" dirty="0"/>
              <a:t> </a:t>
            </a:r>
            <a:r>
              <a:rPr lang="en-US" sz="2400" dirty="0" err="1"/>
              <a:t>mensagem</a:t>
            </a:r>
            <a:endParaRPr sz="2400" dirty="0"/>
          </a:p>
        </p:txBody>
      </p:sp>
      <p:sp>
        <p:nvSpPr>
          <p:cNvPr id="253" name="Google Shape;253;p10"/>
          <p:cNvSpPr txBox="1">
            <a:spLocks noGrp="1"/>
          </p:cNvSpPr>
          <p:nvPr>
            <p:ph type="body" idx="1"/>
          </p:nvPr>
        </p:nvSpPr>
        <p:spPr>
          <a:xfrm>
            <a:off x="628650" y="1254925"/>
            <a:ext cx="4395000" cy="3078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270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US" sz="1600" b="1" i="0">
                <a:solidFill>
                  <a:srgbClr val="C00000"/>
                </a:solidFill>
              </a:rPr>
              <a:t>A mensagem é essencial - as pessoas clicam nos anúncios que lhes interessam. </a:t>
            </a:r>
            <a:endParaRPr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endParaRPr sz="1600" i="0">
              <a:solidFill>
                <a:schemeClr val="dk1"/>
              </a:solidFill>
            </a:endParaRPr>
          </a:p>
          <a:p>
            <a:pPr marL="45720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 i="0">
                <a:solidFill>
                  <a:schemeClr val="dk1"/>
                </a:solidFill>
              </a:rPr>
              <a:t>O Google Ads facilita a redação de </a:t>
            </a:r>
            <a:r>
              <a:rPr lang="en-US" sz="1600">
                <a:solidFill>
                  <a:schemeClr val="dk1"/>
                </a:solidFill>
              </a:rPr>
              <a:t>um </a:t>
            </a:r>
            <a:r>
              <a:rPr lang="en-US" sz="1600" i="0">
                <a:solidFill>
                  <a:schemeClr val="dk1"/>
                </a:solidFill>
              </a:rPr>
              <a:t>anúncio </a:t>
            </a:r>
            <a:r>
              <a:rPr lang="en-US" sz="1600">
                <a:solidFill>
                  <a:schemeClr val="dk1"/>
                </a:solidFill>
              </a:rPr>
              <a:t>estruturado. </a:t>
            </a:r>
            <a:endParaRPr/>
          </a:p>
          <a:p>
            <a:pPr marL="4572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endParaRPr sz="1600" i="0">
              <a:solidFill>
                <a:schemeClr val="dk1"/>
              </a:solidFill>
            </a:endParaRPr>
          </a:p>
          <a:p>
            <a:pPr marL="457200" lvl="0" indent="-330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</a:rPr>
              <a:t>Enquanto escreve, verá o aspeto do anúncio.</a:t>
            </a: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endParaRPr sz="16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1"/>
          <p:cNvSpPr txBox="1">
            <a:spLocks noGrp="1"/>
          </p:cNvSpPr>
          <p:nvPr>
            <p:ph type="body" idx="1"/>
          </p:nvPr>
        </p:nvSpPr>
        <p:spPr>
          <a:xfrm>
            <a:off x="628650" y="735764"/>
            <a:ext cx="5828134" cy="36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</a:pPr>
            <a:r>
              <a:rPr lang="en-US" sz="1600" b="1" i="0" dirty="0">
                <a:solidFill>
                  <a:schemeClr val="dk1"/>
                </a:solidFill>
              </a:rPr>
              <a:t> O </a:t>
            </a:r>
            <a:r>
              <a:rPr lang="en-US" sz="1600" b="1" i="0" dirty="0" err="1">
                <a:solidFill>
                  <a:schemeClr val="dk1"/>
                </a:solidFill>
              </a:rPr>
              <a:t>utilizador</a:t>
            </a:r>
            <a:r>
              <a:rPr lang="en-US" sz="1600" b="1" i="0" dirty="0">
                <a:solidFill>
                  <a:schemeClr val="dk1"/>
                </a:solidFill>
              </a:rPr>
              <a:t> decide o </a:t>
            </a:r>
            <a:r>
              <a:rPr lang="en-US" sz="1600" b="1" i="0" dirty="0" err="1">
                <a:solidFill>
                  <a:schemeClr val="dk1"/>
                </a:solidFill>
              </a:rPr>
              <a:t>montante</a:t>
            </a:r>
            <a:r>
              <a:rPr lang="en-US" sz="1600" b="1" i="0" dirty="0">
                <a:solidFill>
                  <a:schemeClr val="dk1"/>
                </a:solidFill>
              </a:rPr>
              <a:t> a </a:t>
            </a:r>
            <a:r>
              <a:rPr lang="en-US" sz="1600" b="1" i="0" dirty="0" err="1">
                <a:solidFill>
                  <a:schemeClr val="dk1"/>
                </a:solidFill>
              </a:rPr>
              <a:t>gastar</a:t>
            </a:r>
            <a:r>
              <a:rPr lang="en-US" sz="1600" b="1" i="0" dirty="0">
                <a:solidFill>
                  <a:schemeClr val="dk1"/>
                </a:solidFill>
              </a:rPr>
              <a:t> e </a:t>
            </a:r>
            <a:r>
              <a:rPr lang="en-US" sz="1600" b="1" i="0" dirty="0" err="1">
                <a:solidFill>
                  <a:schemeClr val="dk1"/>
                </a:solidFill>
              </a:rPr>
              <a:t>nunca</a:t>
            </a:r>
            <a:r>
              <a:rPr lang="en-US" sz="1600" b="1" i="0" dirty="0">
                <a:solidFill>
                  <a:schemeClr val="dk1"/>
                </a:solidFill>
              </a:rPr>
              <a:t> </a:t>
            </a:r>
            <a:r>
              <a:rPr lang="en-US" sz="1600" b="1" i="0" dirty="0" err="1">
                <a:solidFill>
                  <a:schemeClr val="dk1"/>
                </a:solidFill>
              </a:rPr>
              <a:t>paga</a:t>
            </a:r>
            <a:r>
              <a:rPr lang="en-US" sz="1600" b="1" i="0" dirty="0">
                <a:solidFill>
                  <a:schemeClr val="dk1"/>
                </a:solidFill>
              </a:rPr>
              <a:t> </a:t>
            </a:r>
            <a:r>
              <a:rPr lang="en-US" sz="1600" b="1" i="0" dirty="0" err="1">
                <a:solidFill>
                  <a:schemeClr val="dk1"/>
                </a:solidFill>
              </a:rPr>
              <a:t>mais</a:t>
            </a:r>
            <a:r>
              <a:rPr lang="en-US" sz="1600" b="1" i="0" dirty="0">
                <a:solidFill>
                  <a:schemeClr val="dk1"/>
                </a:solidFill>
              </a:rPr>
              <a:t> do que o </a:t>
            </a:r>
            <a:r>
              <a:rPr lang="en-US" sz="1600" b="1" i="0" dirty="0" err="1">
                <a:solidFill>
                  <a:schemeClr val="dk1"/>
                </a:solidFill>
              </a:rPr>
              <a:t>montante</a:t>
            </a:r>
            <a:r>
              <a:rPr lang="en-US" sz="1600" b="1" i="0" dirty="0">
                <a:solidFill>
                  <a:schemeClr val="dk1"/>
                </a:solidFill>
              </a:rPr>
              <a:t> </a:t>
            </a:r>
            <a:r>
              <a:rPr lang="en-US" sz="1600" b="1" dirty="0" err="1">
                <a:solidFill>
                  <a:schemeClr val="dk1"/>
                </a:solidFill>
              </a:rPr>
              <a:t>fixado</a:t>
            </a:r>
            <a:r>
              <a:rPr lang="en-US" sz="1600" b="1" i="0" dirty="0">
                <a:solidFill>
                  <a:schemeClr val="dk1"/>
                </a:solidFill>
              </a:rPr>
              <a:t>. </a:t>
            </a:r>
            <a:endParaRPr sz="1600" dirty="0">
              <a:solidFill>
                <a:schemeClr val="dk1"/>
              </a:solidFill>
            </a:endParaRPr>
          </a:p>
          <a:p>
            <a:pPr marL="538163" lvl="0" indent="-360363" algn="l" rtl="0">
              <a:lnSpc>
                <a:spcPts val="24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●"/>
            </a:pPr>
            <a:r>
              <a:rPr lang="en-US" sz="1600" b="0" i="0" dirty="0" err="1"/>
              <a:t>Não</a:t>
            </a:r>
            <a:r>
              <a:rPr lang="en-US" sz="1600" b="0" i="0" dirty="0"/>
              <a:t> </a:t>
            </a:r>
            <a:r>
              <a:rPr lang="en-US" sz="1600" b="0" i="0" dirty="0" err="1"/>
              <a:t>há</a:t>
            </a:r>
            <a:r>
              <a:rPr lang="en-US" sz="1600" b="0" i="0" dirty="0"/>
              <a:t> um </a:t>
            </a:r>
            <a:r>
              <a:rPr lang="en-US" sz="1600" b="0" i="0" dirty="0" err="1"/>
              <a:t>gasto</a:t>
            </a:r>
            <a:r>
              <a:rPr lang="en-US" sz="1600" b="0" i="0" dirty="0"/>
              <a:t> </a:t>
            </a:r>
            <a:r>
              <a:rPr lang="en-US" sz="1600" b="0" i="0" dirty="0" err="1"/>
              <a:t>mínimo</a:t>
            </a:r>
            <a:r>
              <a:rPr lang="en-US" sz="1600" b="0" i="0" dirty="0"/>
              <a:t> e a </a:t>
            </a:r>
            <a:r>
              <a:rPr lang="en-US" sz="1600" b="0" i="0" dirty="0" err="1"/>
              <a:t>campanha</a:t>
            </a:r>
            <a:r>
              <a:rPr lang="en-US" sz="1600" b="0" i="0" dirty="0"/>
              <a:t> </a:t>
            </a:r>
            <a:r>
              <a:rPr lang="en-US" sz="1600" b="0" i="0" dirty="0" err="1"/>
              <a:t>pode</a:t>
            </a:r>
            <a:r>
              <a:rPr lang="en-US" sz="1600" b="0" i="0" dirty="0"/>
              <a:t> ser </a:t>
            </a:r>
            <a:r>
              <a:rPr lang="en-US" sz="1600" dirty="0" err="1"/>
              <a:t>parada</a:t>
            </a:r>
            <a:r>
              <a:rPr lang="en-US" sz="1600" b="0" i="0" dirty="0"/>
              <a:t> </a:t>
            </a:r>
            <a:r>
              <a:rPr lang="en-US" sz="1600" b="0" i="0" dirty="0" err="1"/>
              <a:t>em</a:t>
            </a:r>
            <a:r>
              <a:rPr lang="en-US" sz="1600" b="0" i="0" dirty="0"/>
              <a:t> </a:t>
            </a:r>
            <a:r>
              <a:rPr lang="en-US" sz="1600" b="0" i="0" dirty="0" err="1"/>
              <a:t>qualquer</a:t>
            </a:r>
            <a:r>
              <a:rPr lang="en-US" sz="1600" b="0" i="0" dirty="0"/>
              <a:t> </a:t>
            </a:r>
            <a:r>
              <a:rPr lang="en-US" sz="1600" b="0" i="0" dirty="0" err="1"/>
              <a:t>altura</a:t>
            </a:r>
            <a:r>
              <a:rPr lang="en-US" sz="1600" b="0" i="0" dirty="0"/>
              <a:t>. </a:t>
            </a:r>
            <a:endParaRPr sz="1600" dirty="0"/>
          </a:p>
          <a:p>
            <a:pPr marL="538163" lvl="0" indent="-360363" algn="l" rtl="0">
              <a:lnSpc>
                <a:spcPts val="24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●"/>
            </a:pPr>
            <a:r>
              <a:rPr lang="en-US" sz="1600" dirty="0" err="1"/>
              <a:t>Recomenda</a:t>
            </a:r>
            <a:r>
              <a:rPr lang="en-US" sz="1600" dirty="0"/>
              <a:t>-se um </a:t>
            </a:r>
            <a:r>
              <a:rPr lang="en-US" sz="1600" b="0" i="0" dirty="0" err="1"/>
              <a:t>orçamento</a:t>
            </a:r>
            <a:r>
              <a:rPr lang="en-US" sz="1600" b="0" i="0" dirty="0"/>
              <a:t> </a:t>
            </a:r>
            <a:r>
              <a:rPr lang="en-US" sz="1600" b="0" i="0" dirty="0" err="1"/>
              <a:t>baseado</a:t>
            </a:r>
            <a:r>
              <a:rPr lang="en-US" sz="1600" b="0" i="0" dirty="0"/>
              <a:t> </a:t>
            </a:r>
            <a:r>
              <a:rPr lang="en-US" sz="1600" b="0" i="0" dirty="0" err="1"/>
              <a:t>em</a:t>
            </a:r>
            <a:r>
              <a:rPr lang="en-US" sz="1600" b="0" i="0" dirty="0"/>
              <a:t> </a:t>
            </a:r>
            <a:r>
              <a:rPr lang="en-US" sz="1600" b="0" i="0" dirty="0" err="1"/>
              <a:t>empresas</a:t>
            </a:r>
            <a:r>
              <a:rPr lang="en-US" sz="1600" b="0" i="0" dirty="0"/>
              <a:t> </a:t>
            </a:r>
            <a:r>
              <a:rPr lang="en-US" sz="1600" b="0" i="0" dirty="0" err="1"/>
              <a:t>semelhantes</a:t>
            </a:r>
            <a:r>
              <a:rPr lang="en-US" sz="1600" b="0" i="0" dirty="0"/>
              <a:t> à </a:t>
            </a:r>
            <a:r>
              <a:rPr lang="en-US" sz="1600" b="0" i="0" dirty="0" err="1"/>
              <a:t>sua</a:t>
            </a:r>
            <a:r>
              <a:rPr lang="en-US" sz="1600" b="0" i="0" dirty="0"/>
              <a:t>.</a:t>
            </a:r>
            <a:endParaRPr sz="1600" b="0" i="0" dirty="0"/>
          </a:p>
          <a:p>
            <a:pPr marL="538163" lvl="0" indent="-360363" algn="l" rtl="0">
              <a:lnSpc>
                <a:spcPts val="2400"/>
              </a:lnSpc>
              <a:spcBef>
                <a:spcPts val="750"/>
              </a:spcBef>
              <a:spcAft>
                <a:spcPts val="0"/>
              </a:spcAft>
              <a:buSzPts val="1600"/>
              <a:buChar char="●"/>
            </a:pPr>
            <a:r>
              <a:rPr lang="en-US" sz="1600" dirty="0"/>
              <a:t>A </a:t>
            </a:r>
            <a:r>
              <a:rPr lang="en-US" sz="1600" dirty="0" err="1"/>
              <a:t>plataforma</a:t>
            </a:r>
            <a:r>
              <a:rPr lang="en-US" sz="1600" dirty="0"/>
              <a:t> </a:t>
            </a:r>
            <a:r>
              <a:rPr lang="en-US" sz="1600" dirty="0" err="1"/>
              <a:t>calculará</a:t>
            </a:r>
            <a:r>
              <a:rPr lang="en-US" sz="1600" dirty="0"/>
              <a:t> </a:t>
            </a:r>
            <a:r>
              <a:rPr lang="en-US" sz="1600" dirty="0" err="1"/>
              <a:t>os</a:t>
            </a:r>
            <a:r>
              <a:rPr lang="en-US" sz="1600" dirty="0"/>
              <a:t> </a:t>
            </a:r>
            <a:r>
              <a:rPr lang="en-US" sz="1600" dirty="0" err="1"/>
              <a:t>resultados</a:t>
            </a:r>
            <a:r>
              <a:rPr lang="en-US" sz="1600" dirty="0"/>
              <a:t> </a:t>
            </a:r>
            <a:r>
              <a:rPr lang="en-US" sz="1600" dirty="0" err="1"/>
              <a:t>potenciais</a:t>
            </a:r>
            <a:r>
              <a:rPr lang="en-US" sz="1600" dirty="0"/>
              <a:t> (</a:t>
            </a:r>
            <a:r>
              <a:rPr lang="en-US" sz="1600" dirty="0" err="1"/>
              <a:t>impressões</a:t>
            </a:r>
            <a:r>
              <a:rPr lang="en-US" sz="1600" dirty="0"/>
              <a:t>, cliques) de </a:t>
            </a:r>
            <a:r>
              <a:rPr lang="en-US" sz="1600" dirty="0" err="1"/>
              <a:t>acordo</a:t>
            </a:r>
            <a:r>
              <a:rPr lang="en-US" sz="1600" dirty="0"/>
              <a:t> com o </a:t>
            </a:r>
            <a:r>
              <a:rPr lang="en-US" sz="1600" dirty="0" err="1"/>
              <a:t>seu</a:t>
            </a:r>
            <a:r>
              <a:rPr lang="en-US" sz="1600" dirty="0"/>
              <a:t> </a:t>
            </a:r>
            <a:r>
              <a:rPr lang="en-US" sz="1600" dirty="0" err="1"/>
              <a:t>orçamento</a:t>
            </a:r>
            <a:r>
              <a:rPr lang="en-US" sz="1600" dirty="0"/>
              <a:t>.</a:t>
            </a:r>
            <a:endParaRPr sz="1600" dirty="0"/>
          </a:p>
          <a:p>
            <a:pPr marL="538163" lvl="0" indent="-360363" algn="l" rtl="0">
              <a:lnSpc>
                <a:spcPts val="24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Noto Sans Symbols"/>
              <a:buChar char="●"/>
            </a:pPr>
            <a:r>
              <a:rPr lang="en-US" sz="1600" b="0" i="0" dirty="0"/>
              <a:t>A </a:t>
            </a:r>
            <a:r>
              <a:rPr lang="en-US" sz="1600" b="0" i="0" dirty="0" err="1"/>
              <a:t>maioria</a:t>
            </a:r>
            <a:r>
              <a:rPr lang="en-US" sz="1600" b="0" i="0" dirty="0"/>
              <a:t> dos </a:t>
            </a:r>
            <a:r>
              <a:rPr lang="en-US" sz="1600" b="0" i="0" dirty="0" err="1"/>
              <a:t>anúncios</a:t>
            </a:r>
            <a:r>
              <a:rPr lang="en-US" sz="1600" b="0" i="0" dirty="0"/>
              <a:t> </a:t>
            </a:r>
            <a:r>
              <a:rPr lang="en-US" sz="1600" b="0" i="0" dirty="0" err="1"/>
              <a:t>começa</a:t>
            </a:r>
            <a:r>
              <a:rPr lang="en-US" sz="1600" b="0" i="0" dirty="0"/>
              <a:t> a </a:t>
            </a:r>
            <a:r>
              <a:rPr lang="en-US" sz="1600" b="0" i="0" dirty="0" err="1"/>
              <a:t>ver</a:t>
            </a:r>
            <a:r>
              <a:rPr lang="en-US" sz="1600" b="0" i="0" dirty="0"/>
              <a:t> </a:t>
            </a:r>
            <a:r>
              <a:rPr lang="en-US" sz="1600" b="0" i="0" dirty="0" err="1"/>
              <a:t>resultados</a:t>
            </a:r>
            <a:r>
              <a:rPr lang="en-US" sz="1600" b="0" i="0" dirty="0"/>
              <a:t> </a:t>
            </a:r>
            <a:r>
              <a:rPr lang="en-US" sz="1600" b="0" i="0" dirty="0" err="1"/>
              <a:t>em</a:t>
            </a:r>
            <a:r>
              <a:rPr lang="en-US" sz="1600" b="0" i="0" dirty="0"/>
              <a:t> </a:t>
            </a:r>
            <a:r>
              <a:rPr lang="en-US" sz="1600" b="0" i="0" dirty="0" err="1"/>
              <a:t>alguns</a:t>
            </a:r>
            <a:r>
              <a:rPr lang="en-US" sz="1600" b="0" i="0" dirty="0"/>
              <a:t> </a:t>
            </a:r>
            <a:r>
              <a:rPr lang="en-US" sz="1600" b="0" i="0" dirty="0" err="1"/>
              <a:t>dias</a:t>
            </a:r>
            <a:r>
              <a:rPr lang="en-US" sz="1600" b="0" i="0" dirty="0"/>
              <a:t>.</a:t>
            </a:r>
            <a:endParaRPr sz="1800" dirty="0"/>
          </a:p>
        </p:txBody>
      </p:sp>
      <p:sp>
        <p:nvSpPr>
          <p:cNvPr id="4" name="Google Shape;252;p10">
            <a:extLst>
              <a:ext uri="{FF2B5EF4-FFF2-40B4-BE49-F238E27FC236}">
                <a16:creationId xmlns:a16="http://schemas.microsoft.com/office/drawing/2014/main" id="{AED4EA37-D7E9-B15E-949D-6542C5554DD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25910"/>
            <a:ext cx="7886700" cy="714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 err="1">
                <a:solidFill>
                  <a:srgbClr val="D12477"/>
                </a:solidFill>
              </a:rPr>
              <a:t>Passo</a:t>
            </a:r>
            <a:r>
              <a:rPr lang="en-US" sz="2400" dirty="0">
                <a:solidFill>
                  <a:srgbClr val="D12477"/>
                </a:solidFill>
              </a:rPr>
              <a:t> 6 </a:t>
            </a:r>
            <a:r>
              <a:rPr lang="en-US" sz="2400" dirty="0"/>
              <a:t>– </a:t>
            </a:r>
            <a:r>
              <a:rPr lang="en-US" sz="2400" dirty="0" err="1"/>
              <a:t>Defina</a:t>
            </a:r>
            <a:r>
              <a:rPr lang="en-US" sz="2400" dirty="0"/>
              <a:t> o </a:t>
            </a:r>
            <a:r>
              <a:rPr lang="en-US" sz="2400" dirty="0" err="1"/>
              <a:t>seu</a:t>
            </a:r>
            <a:r>
              <a:rPr lang="en-US" sz="2400" dirty="0"/>
              <a:t> </a:t>
            </a:r>
            <a:r>
              <a:rPr lang="en-US" sz="2400" dirty="0" err="1"/>
              <a:t>orçamento</a:t>
            </a:r>
            <a:endParaRPr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24f40d7f709_0_11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100" cy="3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400"/>
              <a:buNone/>
            </a:pPr>
            <a:r>
              <a:rPr lang="en-US" dirty="0" err="1"/>
              <a:t>Tarefa</a:t>
            </a:r>
            <a:r>
              <a:rPr lang="en-US" dirty="0"/>
              <a:t> (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pequenos</a:t>
            </a:r>
            <a:r>
              <a:rPr lang="en-US" dirty="0"/>
              <a:t> </a:t>
            </a:r>
            <a:r>
              <a:rPr lang="en-US" dirty="0" err="1"/>
              <a:t>grupos</a:t>
            </a:r>
            <a:r>
              <a:rPr lang="en-US" dirty="0"/>
              <a:t>)</a:t>
            </a:r>
            <a:endParaRPr dirty="0"/>
          </a:p>
        </p:txBody>
      </p:sp>
      <p:sp>
        <p:nvSpPr>
          <p:cNvPr id="265" name="Google Shape;265;g24f40d7f709_0_11"/>
          <p:cNvSpPr txBox="1">
            <a:spLocks noGrp="1"/>
          </p:cNvSpPr>
          <p:nvPr>
            <p:ph type="body" idx="2"/>
          </p:nvPr>
        </p:nvSpPr>
        <p:spPr>
          <a:xfrm>
            <a:off x="841411" y="741450"/>
            <a:ext cx="7961700" cy="366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sz="1400" dirty="0" err="1"/>
              <a:t>Utilizando</a:t>
            </a:r>
            <a:r>
              <a:rPr lang="en-US" sz="1400" dirty="0"/>
              <a:t> o material e as </a:t>
            </a:r>
            <a:r>
              <a:rPr lang="en-US" sz="1400" dirty="0" err="1"/>
              <a:t>instruções</a:t>
            </a:r>
            <a:r>
              <a:rPr lang="en-US" sz="1400" dirty="0"/>
              <a:t> do Google Ads, </a:t>
            </a:r>
            <a:r>
              <a:rPr lang="en-US" sz="1400" dirty="0" err="1"/>
              <a:t>crie</a:t>
            </a:r>
            <a:r>
              <a:rPr lang="en-US" sz="1400" dirty="0"/>
              <a:t> </a:t>
            </a:r>
            <a:r>
              <a:rPr lang="en-US" sz="1400" dirty="0" err="1"/>
              <a:t>uma</a:t>
            </a:r>
            <a:r>
              <a:rPr lang="en-US" sz="1400" dirty="0"/>
              <a:t> </a:t>
            </a:r>
            <a:r>
              <a:rPr lang="en-US" sz="1400" dirty="0" err="1"/>
              <a:t>campanha</a:t>
            </a:r>
            <a:r>
              <a:rPr lang="en-US" sz="1400" dirty="0"/>
              <a:t> real no Google Ads. Para </a:t>
            </a:r>
            <a:r>
              <a:rPr lang="en-US" sz="1400" dirty="0" err="1"/>
              <a:t>isso</a:t>
            </a:r>
            <a:r>
              <a:rPr lang="en-US" sz="1400" dirty="0"/>
              <a:t>, </a:t>
            </a:r>
            <a:r>
              <a:rPr lang="en-US" sz="1400" dirty="0" err="1"/>
              <a:t>precisa</a:t>
            </a:r>
            <a:r>
              <a:rPr lang="en-US" sz="1400" dirty="0"/>
              <a:t> de </a:t>
            </a:r>
            <a:r>
              <a:rPr lang="en-US" sz="1400" dirty="0" err="1"/>
              <a:t>uma</a:t>
            </a:r>
            <a:r>
              <a:rPr lang="en-US" sz="1400" dirty="0"/>
              <a:t> </a:t>
            </a:r>
            <a:r>
              <a:rPr lang="en-US" sz="1400" dirty="0" err="1"/>
              <a:t>organização</a:t>
            </a:r>
            <a:r>
              <a:rPr lang="en-US" sz="1400" dirty="0"/>
              <a:t> (e de um </a:t>
            </a:r>
            <a:r>
              <a:rPr lang="en-US" sz="1400" dirty="0" err="1"/>
              <a:t>endereço</a:t>
            </a:r>
            <a:r>
              <a:rPr lang="en-US" sz="1400" dirty="0"/>
              <a:t> URL para </a:t>
            </a:r>
            <a:r>
              <a:rPr lang="en-US" sz="1400" dirty="0" err="1"/>
              <a:t>promover</a:t>
            </a:r>
            <a:r>
              <a:rPr lang="en-US" sz="1400" dirty="0"/>
              <a:t>) que </a:t>
            </a:r>
            <a:r>
              <a:rPr lang="en-US" sz="1400" dirty="0" err="1"/>
              <a:t>possua</a:t>
            </a:r>
            <a:r>
              <a:rPr lang="en-US" sz="1400" dirty="0"/>
              <a:t> um </a:t>
            </a:r>
            <a:r>
              <a:rPr lang="en-US" sz="1400" dirty="0" err="1"/>
              <a:t>sítio</a:t>
            </a:r>
            <a:r>
              <a:rPr lang="en-US" sz="1400" dirty="0"/>
              <a:t> Web.  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sz="1400"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sz="1400" dirty="0" err="1"/>
              <a:t>definir</a:t>
            </a:r>
            <a:r>
              <a:rPr lang="en-US" sz="1400" dirty="0"/>
              <a:t> </a:t>
            </a:r>
            <a:r>
              <a:rPr lang="en-US" sz="1400" dirty="0" err="1"/>
              <a:t>objetivos</a:t>
            </a:r>
            <a:r>
              <a:rPr lang="en-US" sz="1400" dirty="0"/>
              <a:t> para o </a:t>
            </a:r>
            <a:r>
              <a:rPr lang="en-US" sz="1400" dirty="0" err="1"/>
              <a:t>anúncio</a:t>
            </a:r>
            <a:endParaRPr sz="1400"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sz="1400" dirty="0" err="1"/>
              <a:t>criar</a:t>
            </a:r>
            <a:r>
              <a:rPr lang="en-US" sz="1400" dirty="0"/>
              <a:t> um </a:t>
            </a:r>
            <a:r>
              <a:rPr lang="en-US" sz="1400" dirty="0" err="1"/>
              <a:t>anúncio</a:t>
            </a:r>
            <a:r>
              <a:rPr lang="en-US" sz="1400" dirty="0"/>
              <a:t> (</a:t>
            </a:r>
            <a:r>
              <a:rPr lang="en-US" sz="1400" dirty="0" err="1"/>
              <a:t>versão</a:t>
            </a:r>
            <a:r>
              <a:rPr lang="en-US" sz="1400" dirty="0"/>
              <a:t> 1)</a:t>
            </a:r>
            <a:endParaRPr sz="1400"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sz="1400" dirty="0" err="1"/>
              <a:t>publicá</a:t>
            </a:r>
            <a:r>
              <a:rPr lang="en-US" sz="1400" dirty="0"/>
              <a:t>-lo no Google Ads, 3-7 </a:t>
            </a:r>
            <a:r>
              <a:rPr lang="en-US" sz="1400" dirty="0" err="1"/>
              <a:t>dias</a:t>
            </a:r>
            <a:r>
              <a:rPr lang="en-US" sz="1400" dirty="0"/>
              <a:t> para </a:t>
            </a:r>
            <a:r>
              <a:rPr lang="en-US" sz="1400" dirty="0" err="1"/>
              <a:t>obter</a:t>
            </a:r>
            <a:r>
              <a:rPr lang="en-US" sz="1400" dirty="0"/>
              <a:t> </a:t>
            </a:r>
            <a:r>
              <a:rPr lang="en-US" sz="1400" dirty="0" err="1"/>
              <a:t>impressões</a:t>
            </a:r>
            <a:r>
              <a:rPr lang="en-US" sz="1400" dirty="0"/>
              <a:t> </a:t>
            </a:r>
            <a:r>
              <a:rPr lang="en-US" sz="1400" dirty="0" err="1"/>
              <a:t>suficientes</a:t>
            </a:r>
            <a:endParaRPr sz="1400"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sz="1400" dirty="0" err="1"/>
              <a:t>avaliar</a:t>
            </a:r>
            <a:r>
              <a:rPr lang="en-US" sz="1400" dirty="0"/>
              <a:t> </a:t>
            </a:r>
            <a:r>
              <a:rPr lang="en-US" sz="1400" dirty="0" err="1"/>
              <a:t>os</a:t>
            </a:r>
            <a:r>
              <a:rPr lang="en-US" sz="1400" dirty="0"/>
              <a:t> </a:t>
            </a:r>
            <a:r>
              <a:rPr lang="en-US" sz="1400" dirty="0" err="1"/>
              <a:t>resultados</a:t>
            </a:r>
            <a:r>
              <a:rPr lang="en-US" sz="1400" dirty="0"/>
              <a:t> (</a:t>
            </a:r>
            <a:r>
              <a:rPr lang="en-US" sz="1400" dirty="0" err="1"/>
              <a:t>número</a:t>
            </a:r>
            <a:r>
              <a:rPr lang="en-US" sz="1400" dirty="0"/>
              <a:t> de cliques e </a:t>
            </a:r>
            <a:r>
              <a:rPr lang="en-US" sz="1400" dirty="0" err="1"/>
              <a:t>conversão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</a:t>
            </a:r>
            <a:r>
              <a:rPr lang="en-US" sz="1400" dirty="0" err="1"/>
              <a:t>página</a:t>
            </a:r>
            <a:r>
              <a:rPr lang="en-US" sz="1400" dirty="0"/>
              <a:t> de </a:t>
            </a:r>
            <a:r>
              <a:rPr lang="en-US" sz="1400" dirty="0" err="1"/>
              <a:t>destino</a:t>
            </a:r>
            <a:r>
              <a:rPr lang="en-US" sz="1400" dirty="0"/>
              <a:t>) </a:t>
            </a:r>
            <a:endParaRPr sz="1400"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sz="1400" dirty="0"/>
              <a:t>se </a:t>
            </a:r>
            <a:r>
              <a:rPr lang="en-US" sz="1400" dirty="0" err="1"/>
              <a:t>necessário</a:t>
            </a:r>
            <a:r>
              <a:rPr lang="en-US" sz="1400" dirty="0"/>
              <a:t>, </a:t>
            </a:r>
            <a:r>
              <a:rPr lang="en-US" sz="1400" dirty="0" err="1"/>
              <a:t>melhorar</a:t>
            </a:r>
            <a:r>
              <a:rPr lang="en-US" sz="1400" dirty="0"/>
              <a:t> o </a:t>
            </a:r>
            <a:r>
              <a:rPr lang="en-US" sz="1400" dirty="0" err="1"/>
              <a:t>anúncio</a:t>
            </a:r>
            <a:r>
              <a:rPr lang="en-US" sz="1400" dirty="0"/>
              <a:t> e/</a:t>
            </a:r>
            <a:r>
              <a:rPr lang="en-US" sz="1400" dirty="0" err="1"/>
              <a:t>ou</a:t>
            </a:r>
            <a:r>
              <a:rPr lang="en-US" sz="1400" dirty="0"/>
              <a:t> a </a:t>
            </a:r>
            <a:r>
              <a:rPr lang="en-US" sz="1400" dirty="0" err="1"/>
              <a:t>página</a:t>
            </a:r>
            <a:r>
              <a:rPr lang="en-US" sz="1400" dirty="0"/>
              <a:t> de </a:t>
            </a:r>
            <a:r>
              <a:rPr lang="en-US" sz="1400" dirty="0" err="1"/>
              <a:t>destino</a:t>
            </a:r>
            <a:endParaRPr sz="1400"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sz="1400" dirty="0" err="1"/>
              <a:t>criar</a:t>
            </a:r>
            <a:r>
              <a:rPr lang="en-US" sz="1400" dirty="0"/>
              <a:t> um </a:t>
            </a:r>
            <a:r>
              <a:rPr lang="en-US" sz="1400" dirty="0" err="1"/>
              <a:t>anúncio</a:t>
            </a:r>
            <a:r>
              <a:rPr lang="en-US" sz="1400" dirty="0"/>
              <a:t> </a:t>
            </a:r>
            <a:r>
              <a:rPr lang="en-US" sz="1400" dirty="0" err="1"/>
              <a:t>melhorado</a:t>
            </a:r>
            <a:r>
              <a:rPr lang="en-US" sz="1400" dirty="0"/>
              <a:t> (</a:t>
            </a:r>
            <a:r>
              <a:rPr lang="en-US" sz="1400" dirty="0" err="1"/>
              <a:t>versão</a:t>
            </a:r>
            <a:r>
              <a:rPr lang="en-US" sz="1400" dirty="0"/>
              <a:t> 2) e </a:t>
            </a:r>
            <a:r>
              <a:rPr lang="en-US" sz="1400" dirty="0" err="1"/>
              <a:t>publicá</a:t>
            </a:r>
            <a:r>
              <a:rPr lang="en-US" sz="1400" dirty="0"/>
              <a:t>-lo (3-7 </a:t>
            </a:r>
            <a:r>
              <a:rPr lang="en-US" sz="1400" dirty="0" err="1"/>
              <a:t>dias</a:t>
            </a:r>
            <a:r>
              <a:rPr lang="en-US" sz="1400" dirty="0"/>
              <a:t>)</a:t>
            </a:r>
            <a:endParaRPr sz="1400"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sz="1400" dirty="0" err="1"/>
              <a:t>acompanhamento</a:t>
            </a:r>
            <a:r>
              <a:rPr lang="en-US" sz="1400" dirty="0"/>
              <a:t> e </a:t>
            </a:r>
            <a:r>
              <a:rPr lang="en-US" sz="1400" dirty="0" err="1"/>
              <a:t>avaliação</a:t>
            </a:r>
            <a:r>
              <a:rPr lang="en-US" sz="1400" dirty="0"/>
              <a:t> da </a:t>
            </a:r>
            <a:r>
              <a:rPr lang="en-US" sz="1400" dirty="0" err="1"/>
              <a:t>campanha</a:t>
            </a:r>
            <a:endParaRPr sz="1400"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sz="1400" dirty="0" err="1"/>
              <a:t>Faça</a:t>
            </a:r>
            <a:r>
              <a:rPr lang="en-US" sz="1400" dirty="0"/>
              <a:t> um </a:t>
            </a:r>
            <a:r>
              <a:rPr lang="en-US" sz="1400" dirty="0" err="1"/>
              <a:t>pequeno</a:t>
            </a:r>
            <a:r>
              <a:rPr lang="en-US" sz="1400" dirty="0"/>
              <a:t> </a:t>
            </a:r>
            <a:r>
              <a:rPr lang="en-US" sz="1400" dirty="0" err="1"/>
              <a:t>relatório</a:t>
            </a:r>
            <a:r>
              <a:rPr lang="en-US" sz="1400" dirty="0"/>
              <a:t> com a </a:t>
            </a:r>
            <a:r>
              <a:rPr lang="en-US" sz="1400" dirty="0" err="1"/>
              <a:t>sua</a:t>
            </a:r>
            <a:r>
              <a:rPr lang="en-US" sz="1400" dirty="0"/>
              <a:t> </a:t>
            </a:r>
            <a:r>
              <a:rPr lang="en-US" sz="1400" dirty="0" err="1"/>
              <a:t>própria</a:t>
            </a:r>
            <a:r>
              <a:rPr lang="en-US" sz="1400" dirty="0"/>
              <a:t> </a:t>
            </a:r>
            <a:r>
              <a:rPr lang="en-US" sz="1400" dirty="0" err="1"/>
              <a:t>avaliação</a:t>
            </a:r>
            <a:r>
              <a:rPr lang="en-US" sz="1400" dirty="0"/>
              <a:t> (o que é que </a:t>
            </a:r>
            <a:r>
              <a:rPr lang="en-US" sz="1400" dirty="0" err="1"/>
              <a:t>funcionou</a:t>
            </a:r>
            <a:r>
              <a:rPr lang="en-US" sz="1400" dirty="0"/>
              <a:t> </a:t>
            </a:r>
            <a:r>
              <a:rPr lang="en-US" sz="1400" dirty="0" err="1"/>
              <a:t>bem</a:t>
            </a:r>
            <a:r>
              <a:rPr lang="en-US" sz="1400" dirty="0"/>
              <a:t> no </a:t>
            </a:r>
            <a:r>
              <a:rPr lang="en-US" sz="1400" dirty="0" err="1"/>
              <a:t>anúncio</a:t>
            </a:r>
            <a:r>
              <a:rPr lang="en-US" sz="1400" dirty="0"/>
              <a:t> - </a:t>
            </a:r>
            <a:r>
              <a:rPr lang="en-US" sz="1400" dirty="0" err="1"/>
              <a:t>imagem</a:t>
            </a:r>
            <a:r>
              <a:rPr lang="en-US" sz="1400" dirty="0"/>
              <a:t>, </a:t>
            </a:r>
            <a:r>
              <a:rPr lang="en-US" sz="1400" dirty="0" err="1"/>
              <a:t>texto</a:t>
            </a:r>
            <a:r>
              <a:rPr lang="en-US" sz="1400" dirty="0"/>
              <a:t>, </a:t>
            </a:r>
            <a:r>
              <a:rPr lang="en-US" sz="1400" dirty="0" err="1"/>
              <a:t>botão</a:t>
            </a:r>
            <a:r>
              <a:rPr lang="en-US" sz="1400" dirty="0"/>
              <a:t> CTA? </a:t>
            </a:r>
            <a:r>
              <a:rPr lang="en-US" sz="1400" dirty="0" err="1"/>
              <a:t>Ficou</a:t>
            </a:r>
            <a:r>
              <a:rPr lang="en-US" sz="1400" dirty="0"/>
              <a:t> </a:t>
            </a:r>
            <a:r>
              <a:rPr lang="en-US" sz="1400" dirty="0" err="1"/>
              <a:t>satisfeito</a:t>
            </a:r>
            <a:r>
              <a:rPr lang="en-US" sz="1400" dirty="0"/>
              <a:t> com a </a:t>
            </a:r>
            <a:r>
              <a:rPr lang="en-US" sz="1400" dirty="0" err="1"/>
              <a:t>conversão</a:t>
            </a:r>
            <a:r>
              <a:rPr lang="en-US" sz="1400" dirty="0"/>
              <a:t>? O que </a:t>
            </a:r>
            <a:r>
              <a:rPr lang="en-US" sz="1400" dirty="0" err="1"/>
              <a:t>poderia</a:t>
            </a:r>
            <a:r>
              <a:rPr lang="en-US" sz="1400" dirty="0"/>
              <a:t> </a:t>
            </a:r>
            <a:r>
              <a:rPr lang="en-US" sz="1400" dirty="0" err="1"/>
              <a:t>ter</a:t>
            </a:r>
            <a:r>
              <a:rPr lang="en-US" sz="1400" dirty="0"/>
              <a:t> </a:t>
            </a:r>
            <a:r>
              <a:rPr lang="en-US" sz="1400" dirty="0" err="1"/>
              <a:t>sido</a:t>
            </a:r>
            <a:r>
              <a:rPr lang="en-US" sz="1400" dirty="0"/>
              <a:t> </a:t>
            </a:r>
            <a:r>
              <a:rPr lang="en-US" sz="1400" dirty="0" err="1"/>
              <a:t>melhorado</a:t>
            </a:r>
            <a:r>
              <a:rPr lang="en-US" sz="1400" dirty="0"/>
              <a:t> </a:t>
            </a:r>
            <a:r>
              <a:rPr lang="en-US" sz="1400" dirty="0" err="1"/>
              <a:t>adicionalmente</a:t>
            </a:r>
            <a:r>
              <a:rPr lang="en-US" sz="1400" dirty="0"/>
              <a:t>?)</a:t>
            </a: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sz="1400"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7"/>
          <p:cNvSpPr txBox="1">
            <a:spLocks noGrp="1"/>
          </p:cNvSpPr>
          <p:nvPr>
            <p:ph type="title" idx="4294967295"/>
          </p:nvPr>
        </p:nvSpPr>
        <p:spPr>
          <a:xfrm>
            <a:off x="1957387" y="1818481"/>
            <a:ext cx="5229225" cy="1506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/>
              <a:t>Criar campanhas no Facebook e no Instagram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3c283900a6_0_19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100" cy="3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400"/>
              <a:buNone/>
            </a:pPr>
            <a:r>
              <a:rPr lang="en-US" dirty="0" err="1"/>
              <a:t>Pré-atribuição</a:t>
            </a:r>
            <a:r>
              <a:rPr lang="en-US" dirty="0"/>
              <a:t> (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pequenos</a:t>
            </a:r>
            <a:r>
              <a:rPr lang="en-US" dirty="0"/>
              <a:t> </a:t>
            </a:r>
            <a:r>
              <a:rPr lang="en-US" dirty="0" err="1"/>
              <a:t>grupos</a:t>
            </a:r>
            <a:r>
              <a:rPr lang="en-US" dirty="0"/>
              <a:t>)</a:t>
            </a:r>
            <a:endParaRPr dirty="0"/>
          </a:p>
        </p:txBody>
      </p:sp>
      <p:sp>
        <p:nvSpPr>
          <p:cNvPr id="276" name="Google Shape;276;g23c283900a6_0_19"/>
          <p:cNvSpPr txBox="1">
            <a:spLocks noGrp="1"/>
          </p:cNvSpPr>
          <p:nvPr>
            <p:ph type="body" idx="2"/>
          </p:nvPr>
        </p:nvSpPr>
        <p:spPr>
          <a:xfrm>
            <a:off x="840575" y="884800"/>
            <a:ext cx="6614100" cy="33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 err="1"/>
              <a:t>Familiarizar</a:t>
            </a:r>
            <a:r>
              <a:rPr lang="en-US" dirty="0"/>
              <a:t>-se com o </a:t>
            </a:r>
            <a:r>
              <a:rPr lang="en-US" dirty="0" err="1"/>
              <a:t>centro</a:t>
            </a:r>
            <a:r>
              <a:rPr lang="en-US" dirty="0"/>
              <a:t> de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 </a:t>
            </a:r>
            <a:r>
              <a:rPr lang="en-US" u="sng" dirty="0" err="1">
                <a:solidFill>
                  <a:schemeClr val="hlink"/>
                </a:solidFill>
                <a:hlinkClick r:id="rId3"/>
              </a:rPr>
              <a:t>ajuda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 do Meta Business (=Facebook) 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 err="1"/>
              <a:t>Através</a:t>
            </a:r>
            <a:r>
              <a:rPr lang="en-US" dirty="0"/>
              <a:t> das </a:t>
            </a:r>
            <a:r>
              <a:rPr lang="en-US" dirty="0" err="1"/>
              <a:t>instruções</a:t>
            </a:r>
            <a:r>
              <a:rPr lang="en-US" dirty="0"/>
              <a:t> </a:t>
            </a:r>
            <a:r>
              <a:rPr lang="en-US" dirty="0" err="1"/>
              <a:t>aí</a:t>
            </a:r>
            <a:r>
              <a:rPr lang="en-US" dirty="0"/>
              <a:t> </a:t>
            </a:r>
            <a:r>
              <a:rPr lang="en-US" dirty="0" err="1"/>
              <a:t>contidas</a:t>
            </a:r>
            <a:r>
              <a:rPr lang="en-US" dirty="0"/>
              <a:t>,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tarefa</a:t>
            </a:r>
            <a:r>
              <a:rPr lang="en-US" dirty="0"/>
              <a:t> é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instrução</a:t>
            </a:r>
            <a:r>
              <a:rPr lang="en-US" dirty="0"/>
              <a:t> </a:t>
            </a:r>
            <a:r>
              <a:rPr lang="en-US" dirty="0" err="1"/>
              <a:t>concisa</a:t>
            </a:r>
            <a:r>
              <a:rPr lang="en-US" dirty="0"/>
              <a:t> para "</a:t>
            </a:r>
            <a:r>
              <a:rPr lang="en-US" dirty="0" err="1"/>
              <a:t>alguém</a:t>
            </a:r>
            <a:r>
              <a:rPr lang="en-US" dirty="0"/>
              <a:t> da </a:t>
            </a:r>
            <a:r>
              <a:rPr lang="en-US" dirty="0" err="1"/>
              <a:t>equipa</a:t>
            </a:r>
            <a:r>
              <a:rPr lang="en-US" dirty="0"/>
              <a:t> de marketing que </a:t>
            </a:r>
            <a:r>
              <a:rPr lang="en-US" dirty="0" err="1"/>
              <a:t>nunca</a:t>
            </a:r>
            <a:r>
              <a:rPr lang="en-US" dirty="0"/>
              <a:t> </a:t>
            </a:r>
            <a:r>
              <a:rPr lang="en-US" dirty="0" err="1"/>
              <a:t>utilizou</a:t>
            </a:r>
            <a:r>
              <a:rPr lang="en-US" dirty="0"/>
              <a:t> </a:t>
            </a:r>
            <a:r>
              <a:rPr lang="en-US" dirty="0" err="1"/>
              <a:t>anúncios</a:t>
            </a:r>
            <a:r>
              <a:rPr lang="en-US" dirty="0"/>
              <a:t> do Facebook".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US" dirty="0"/>
              <a:t>O que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alcançado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anúncios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US" dirty="0" err="1"/>
              <a:t>Quais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passos</a:t>
            </a:r>
            <a:r>
              <a:rPr lang="en-US" dirty="0"/>
              <a:t> para </a:t>
            </a:r>
            <a:r>
              <a:rPr lang="en-US" dirty="0" err="1"/>
              <a:t>criar</a:t>
            </a:r>
            <a:r>
              <a:rPr lang="en-US" dirty="0"/>
              <a:t> um </a:t>
            </a:r>
            <a:r>
              <a:rPr lang="en-US" dirty="0" err="1"/>
              <a:t>anúncio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US" dirty="0" err="1"/>
              <a:t>Observações</a:t>
            </a:r>
            <a:r>
              <a:rPr lang="en-US" dirty="0"/>
              <a:t> </a:t>
            </a:r>
            <a:r>
              <a:rPr lang="en-US" dirty="0" err="1"/>
              <a:t>especiais</a:t>
            </a:r>
            <a:r>
              <a:rPr lang="en-US" dirty="0"/>
              <a:t> e </a:t>
            </a:r>
            <a:r>
              <a:rPr lang="en-US" dirty="0" err="1"/>
              <a:t>conselhos</a:t>
            </a:r>
            <a:r>
              <a:rPr lang="en-US" dirty="0"/>
              <a:t> para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sucesso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/>
              <a:t>As </a:t>
            </a:r>
            <a:r>
              <a:rPr lang="en-US" dirty="0" err="1"/>
              <a:t>instruções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abranger</a:t>
            </a:r>
            <a:r>
              <a:rPr lang="en-US" dirty="0"/>
              <a:t> </a:t>
            </a:r>
            <a:r>
              <a:rPr lang="en-US" dirty="0" err="1"/>
              <a:t>todas</a:t>
            </a:r>
            <a:r>
              <a:rPr lang="en-US" dirty="0"/>
              <a:t> as </a:t>
            </a:r>
            <a:r>
              <a:rPr lang="en-US" dirty="0" err="1"/>
              <a:t>etapas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e ser </a:t>
            </a:r>
            <a:r>
              <a:rPr lang="en-US" dirty="0" err="1"/>
              <a:t>fáceis</a:t>
            </a:r>
            <a:r>
              <a:rPr lang="en-US" dirty="0"/>
              <a:t> de </a:t>
            </a:r>
            <a:r>
              <a:rPr lang="en-US" dirty="0" err="1"/>
              <a:t>compreender</a:t>
            </a:r>
            <a:r>
              <a:rPr lang="en-US" dirty="0"/>
              <a:t> e </a:t>
            </a:r>
            <a:r>
              <a:rPr lang="en-US" dirty="0" err="1"/>
              <a:t>pôr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prática</a:t>
            </a:r>
            <a:r>
              <a:rPr lang="en-US" dirty="0"/>
              <a:t>. Utilize 12-15 </a:t>
            </a:r>
            <a:r>
              <a:rPr lang="en-US" dirty="0" err="1"/>
              <a:t>diapositivos</a:t>
            </a:r>
            <a:r>
              <a:rPr lang="en-US" dirty="0"/>
              <a:t> ppt, </a:t>
            </a:r>
            <a:r>
              <a:rPr lang="en-US" dirty="0" err="1"/>
              <a:t>podendo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incluir</a:t>
            </a:r>
            <a:r>
              <a:rPr lang="en-US" dirty="0"/>
              <a:t> </a:t>
            </a:r>
            <a:r>
              <a:rPr lang="en-US" dirty="0" err="1"/>
              <a:t>ilustrações</a:t>
            </a:r>
            <a:r>
              <a:rPr lang="en-US" dirty="0"/>
              <a:t> (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exemplo</a:t>
            </a:r>
            <a:r>
              <a:rPr lang="en-US" dirty="0"/>
              <a:t>, </a:t>
            </a:r>
            <a:r>
              <a:rPr lang="en-US" dirty="0" err="1"/>
              <a:t>capturas</a:t>
            </a:r>
            <a:r>
              <a:rPr lang="en-US" dirty="0"/>
              <a:t> de </a:t>
            </a:r>
            <a:r>
              <a:rPr lang="en-US" dirty="0" err="1"/>
              <a:t>ecrã</a:t>
            </a:r>
            <a:r>
              <a:rPr lang="en-US" dirty="0"/>
              <a:t>). 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Tempo </a:t>
            </a:r>
            <a:r>
              <a:rPr lang="en-US" dirty="0" err="1"/>
              <a:t>necessário</a:t>
            </a:r>
            <a:r>
              <a:rPr lang="en-US" dirty="0"/>
              <a:t>: 3-6 horas.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24f40d7f709_0_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Depois de fazer a pré-atribuição, o grupo já tem conhecimentos básicos sobre a criação de uma campanha no Facebook.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O passo seguinte será fazer com que isto aconteça no ambiente real do Meta (Facebook/Instagram). Para tal, o professor ou os seus alunos precisam de uma conta Meta Business*.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80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Conselhos</a:t>
            </a:r>
            <a:r>
              <a:rPr lang="en-US" sz="2400" dirty="0"/>
              <a:t> e </a:t>
            </a:r>
            <a:r>
              <a:rPr lang="en-US" sz="2400" dirty="0" err="1"/>
              <a:t>instruções</a:t>
            </a:r>
            <a:endParaRPr sz="2400" dirty="0"/>
          </a:p>
        </p:txBody>
      </p:sp>
      <p:sp>
        <p:nvSpPr>
          <p:cNvPr id="287" name="Google Shape;287;p18"/>
          <p:cNvSpPr txBox="1">
            <a:spLocks noGrp="1"/>
          </p:cNvSpPr>
          <p:nvPr>
            <p:ph type="body" idx="1"/>
          </p:nvPr>
        </p:nvSpPr>
        <p:spPr>
          <a:xfrm>
            <a:off x="628650" y="984657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en-US" sz="1600" b="1">
                <a:solidFill>
                  <a:srgbClr val="D12477"/>
                </a:solidFill>
              </a:rPr>
              <a:t>Meta Business Suite </a:t>
            </a:r>
            <a:r>
              <a:rPr lang="en-US" sz="1600">
                <a:solidFill>
                  <a:schemeClr val="dk1"/>
                </a:solidFill>
              </a:rPr>
              <a:t>é a plataforma de publicidade para chegar ao Facebook e ao Instagram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en-US" sz="1600"/>
              <a:t>Permite às pequenas empresas e aos criadores de conteúdos gerir todas as suas contas combinadas do Facebook e do Instagram num único local.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en-US" sz="1600">
                <a:solidFill>
                  <a:schemeClr val="dk1"/>
                </a:solidFill>
              </a:rPr>
              <a:t>Para começar, é necessário ter acesso a uma conta organizacional do Facebook que possa ser associada à suite empresarial Meta.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en-US" sz="1600">
                <a:solidFill>
                  <a:schemeClr val="dk1"/>
                </a:solidFill>
              </a:rPr>
              <a:t>Isto é fácil: o Meta BS sugere a associação ao entrar no seu sítio (abaixo).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en-US" sz="1600">
                <a:solidFill>
                  <a:schemeClr val="dk1"/>
                </a:solidFill>
              </a:rPr>
              <a:t>Instruções: </a:t>
            </a:r>
            <a:r>
              <a:rPr lang="en-US" sz="1600" u="sng">
                <a:solidFill>
                  <a:schemeClr val="hlink"/>
                </a:solidFill>
                <a:hlinkClick r:id="rId3"/>
              </a:rPr>
              <a:t>https:</a:t>
            </a:r>
            <a:r>
              <a:rPr lang="en-US" sz="1600"/>
              <a:t>//www.facebook.com/business/ads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0"/>
          <p:cNvSpPr txBox="1"/>
          <p:nvPr/>
        </p:nvSpPr>
        <p:spPr>
          <a:xfrm>
            <a:off x="5619747" y="3308675"/>
            <a:ext cx="32334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 página de Facebook da empresa apresenta as publicações mais recentes, informações de contacto e uma fotografia de perfil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3" name="Google Shape;293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19715" y="1095925"/>
            <a:ext cx="3233432" cy="2101731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94" name="Google Shape;294;p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80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11111"/>
              <a:buFont typeface="Arial"/>
              <a:buNone/>
            </a:pPr>
            <a:r>
              <a:rPr lang="en-US" sz="2400" dirty="0" err="1"/>
              <a:t>Porquê</a:t>
            </a:r>
            <a:r>
              <a:rPr lang="en-US" sz="2400" dirty="0"/>
              <a:t> </a:t>
            </a:r>
            <a:r>
              <a:rPr lang="en-US" sz="2400" dirty="0" err="1"/>
              <a:t>ter</a:t>
            </a:r>
            <a:r>
              <a:rPr lang="en-US" sz="2400" dirty="0"/>
              <a:t> </a:t>
            </a:r>
            <a:r>
              <a:rPr lang="en-US" sz="2400" dirty="0" err="1"/>
              <a:t>uma</a:t>
            </a:r>
            <a:r>
              <a:rPr lang="en-US" sz="2400" dirty="0"/>
              <a:t> </a:t>
            </a:r>
            <a:r>
              <a:rPr lang="en-US" sz="2400" dirty="0" err="1"/>
              <a:t>conta</a:t>
            </a:r>
            <a:r>
              <a:rPr lang="en-US" sz="2400" dirty="0"/>
              <a:t> </a:t>
            </a:r>
            <a:r>
              <a:rPr lang="en-US" sz="2400" dirty="0" err="1"/>
              <a:t>empresarial</a:t>
            </a:r>
            <a:r>
              <a:rPr lang="en-US" sz="2400" dirty="0"/>
              <a:t> no Facebook</a:t>
            </a:r>
            <a:endParaRPr sz="2400" dirty="0"/>
          </a:p>
        </p:txBody>
      </p:sp>
      <p:sp>
        <p:nvSpPr>
          <p:cNvPr id="295" name="Google Shape;295;p20"/>
          <p:cNvSpPr txBox="1"/>
          <p:nvPr/>
        </p:nvSpPr>
        <p:spPr>
          <a:xfrm>
            <a:off x="628650" y="1122083"/>
            <a:ext cx="4373656" cy="3693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Como é habitual no Facebook,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também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conta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empresa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recolhe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gostos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comentários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partilhas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285750" marR="0" lvl="0" indent="-1841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Estes "likers"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pessoas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querem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conscientemente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seguir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publicações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empresa</a:t>
            </a:r>
            <a:r>
              <a:rPr lang="en-US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dirty="0"/>
          </a:p>
          <a:p>
            <a:pPr marL="285750" marR="0" lvl="0" indent="-1841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seguidores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encontrar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facilmente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informações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ofertas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atuais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num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único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local.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1"/>
          <p:cNvSpPr txBox="1">
            <a:spLocks noGrp="1"/>
          </p:cNvSpPr>
          <p:nvPr>
            <p:ph type="body" idx="4294967295"/>
          </p:nvPr>
        </p:nvSpPr>
        <p:spPr>
          <a:xfrm>
            <a:off x="571181" y="752556"/>
            <a:ext cx="3693458" cy="3481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20"/>
              <a:buFont typeface="+mj-lt"/>
              <a:buAutoNum type="arabicPeriod"/>
            </a:pPr>
            <a:r>
              <a:rPr lang="en-US" sz="1400" b="0" i="0" dirty="0"/>
              <a:t>O </a:t>
            </a:r>
            <a:r>
              <a:rPr lang="en-US" sz="1400" b="0" i="0" dirty="0" err="1"/>
              <a:t>primeiro</a:t>
            </a:r>
            <a:r>
              <a:rPr lang="en-US" sz="1400" b="0" i="0" dirty="0"/>
              <a:t> </a:t>
            </a:r>
            <a:r>
              <a:rPr lang="en-US" sz="1400" b="0" i="0" dirty="0" err="1"/>
              <a:t>passo</a:t>
            </a:r>
            <a:r>
              <a:rPr lang="en-US" sz="1400" b="0" i="0" dirty="0"/>
              <a:t> é </a:t>
            </a:r>
            <a:r>
              <a:rPr lang="en-US" sz="1400" b="0" i="0" dirty="0" err="1"/>
              <a:t>iniciar</a:t>
            </a:r>
            <a:r>
              <a:rPr lang="en-US" sz="1400" b="0" i="0" dirty="0"/>
              <a:t> </a:t>
            </a:r>
            <a:r>
              <a:rPr lang="en-US" sz="1400" b="0" i="0" dirty="0" err="1"/>
              <a:t>sessão</a:t>
            </a:r>
            <a:r>
              <a:rPr lang="en-US" sz="1400" b="0" i="0" dirty="0"/>
              <a:t> e </a:t>
            </a:r>
            <a:r>
              <a:rPr lang="en-US" sz="1400" b="0" i="0" dirty="0" err="1"/>
              <a:t>ir</a:t>
            </a:r>
            <a:r>
              <a:rPr lang="en-US" sz="1400" b="0" i="0" dirty="0"/>
              <a:t> </a:t>
            </a:r>
            <a:r>
              <a:rPr lang="en-US" sz="1400" b="0" i="0" dirty="0" err="1"/>
              <a:t>ao</a:t>
            </a:r>
            <a:r>
              <a:rPr lang="en-US" sz="1400" b="0" i="0" dirty="0"/>
              <a:t> "Menu". </a:t>
            </a:r>
            <a:r>
              <a:rPr lang="en-US" sz="1400" b="0" i="0" dirty="0" err="1"/>
              <a:t>Isto</a:t>
            </a:r>
            <a:r>
              <a:rPr lang="en-US" sz="1400" b="0" i="0" dirty="0"/>
              <a:t> </a:t>
            </a:r>
            <a:r>
              <a:rPr lang="en-US" sz="1400" b="0" i="0" dirty="0" err="1"/>
              <a:t>significa</a:t>
            </a:r>
            <a:r>
              <a:rPr lang="en-US" sz="1400" b="0" i="0" dirty="0"/>
              <a:t> as </a:t>
            </a:r>
            <a:r>
              <a:rPr lang="en-US" sz="1400" b="0" i="0" dirty="0" err="1"/>
              <a:t>nove</a:t>
            </a:r>
            <a:r>
              <a:rPr lang="en-US" sz="1400" b="0" i="0" dirty="0"/>
              <a:t> bolas no canto superior </a:t>
            </a:r>
            <a:r>
              <a:rPr lang="en-US" sz="1400" b="0" i="0" dirty="0" err="1"/>
              <a:t>esquerdo</a:t>
            </a:r>
            <a:r>
              <a:rPr lang="en-US" sz="1400" b="0" i="0" dirty="0"/>
              <a:t> da </a:t>
            </a:r>
            <a:r>
              <a:rPr lang="en-US" sz="1400" b="0" i="0" dirty="0" err="1"/>
              <a:t>página</a:t>
            </a:r>
            <a:r>
              <a:rPr lang="en-US" sz="1400" b="0" i="0" dirty="0"/>
              <a:t> </a:t>
            </a:r>
            <a:r>
              <a:rPr lang="en-US" sz="1400" b="0" i="0" dirty="0" err="1"/>
              <a:t>inicial</a:t>
            </a:r>
            <a:r>
              <a:rPr lang="en-US" sz="1400" b="0" i="0" dirty="0"/>
              <a:t> do Facebook. </a:t>
            </a:r>
            <a:r>
              <a:rPr lang="en-US" sz="1400" b="0" i="0" dirty="0" err="1"/>
              <a:t>Depois</a:t>
            </a:r>
            <a:r>
              <a:rPr lang="en-US" sz="1400" b="0" i="0" dirty="0"/>
              <a:t> de </a:t>
            </a:r>
            <a:r>
              <a:rPr lang="en-US" sz="1400" b="0" i="0" dirty="0" err="1"/>
              <a:t>clicar</a:t>
            </a:r>
            <a:r>
              <a:rPr lang="en-US" sz="1400" b="0" i="0" dirty="0"/>
              <a:t> no menu, </a:t>
            </a:r>
            <a:r>
              <a:rPr lang="en-US" sz="1400" b="0" i="0" dirty="0" err="1"/>
              <a:t>selecione</a:t>
            </a:r>
            <a:r>
              <a:rPr lang="en-US" sz="1400" b="0" i="0" dirty="0"/>
              <a:t> "</a:t>
            </a:r>
            <a:r>
              <a:rPr lang="en-US" sz="1400" b="0" i="0" dirty="0" err="1"/>
              <a:t>Página</a:t>
            </a:r>
            <a:r>
              <a:rPr lang="en-US" sz="1400" b="0" i="0" dirty="0"/>
              <a:t>" </a:t>
            </a:r>
            <a:r>
              <a:rPr lang="en-US" sz="1400" b="0" i="0" dirty="0" err="1"/>
              <a:t>em</a:t>
            </a:r>
            <a:r>
              <a:rPr lang="en-US" sz="1400" b="0" i="0" dirty="0"/>
              <a:t> "</a:t>
            </a:r>
            <a:r>
              <a:rPr lang="en-US" sz="1400" b="0" i="0" dirty="0" err="1"/>
              <a:t>Criar</a:t>
            </a:r>
            <a:r>
              <a:rPr lang="en-US" sz="1400" b="0" i="0" dirty="0"/>
              <a:t>".</a:t>
            </a:r>
            <a:endParaRPr lang="pt-PT" sz="1400" b="0" i="0" dirty="0"/>
          </a:p>
          <a:p>
            <a:pPr marL="342900" lvl="0" indent="-342900" algn="l" rtl="0">
              <a:lnSpc>
                <a:spcPts val="21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920"/>
              <a:buFont typeface="+mj-lt"/>
              <a:buAutoNum type="arabicPeriod"/>
            </a:pPr>
            <a:r>
              <a:rPr lang="pt-PT" sz="1400" dirty="0"/>
              <a:t>Em seguida, </a:t>
            </a:r>
            <a:r>
              <a:rPr lang="pt-PT" sz="1400" b="0" i="0" dirty="0"/>
              <a:t>escolha um nome, uma descrição e uma "categoria" para a página </a:t>
            </a:r>
            <a:r>
              <a:rPr lang="pt-PT" sz="1400" dirty="0"/>
              <a:t>e </a:t>
            </a:r>
            <a:r>
              <a:rPr lang="pt-PT" sz="1400" b="0" i="0" dirty="0"/>
              <a:t>especifique o tipo da sua página na categoria </a:t>
            </a:r>
            <a:r>
              <a:rPr lang="pt-PT" sz="1400" dirty="0"/>
              <a:t>(</a:t>
            </a:r>
            <a:r>
              <a:rPr lang="pt-PT" sz="1400" b="0" i="0" dirty="0"/>
              <a:t>por exemplo, pode escolher uma propriedade, uma associação ou mesmo uma loja física).</a:t>
            </a:r>
            <a:endParaRPr lang="pt-PT" sz="1400" dirty="0"/>
          </a:p>
          <a:p>
            <a:pPr marL="342900" lvl="0" indent="-342900" algn="l" rtl="0">
              <a:lnSpc>
                <a:spcPts val="21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920"/>
              <a:buFont typeface="+mj-lt"/>
              <a:buAutoNum type="arabicPeriod"/>
            </a:pPr>
            <a:r>
              <a:rPr lang="en-US" sz="1400" dirty="0">
                <a:solidFill>
                  <a:srgbClr val="161249"/>
                </a:solidFill>
              </a:rPr>
              <a:t>Por </a:t>
            </a:r>
            <a:r>
              <a:rPr lang="en-US" sz="1400" dirty="0" err="1">
                <a:solidFill>
                  <a:srgbClr val="161249"/>
                </a:solidFill>
              </a:rPr>
              <a:t>último</a:t>
            </a:r>
            <a:r>
              <a:rPr lang="en-US" sz="1400" dirty="0">
                <a:solidFill>
                  <a:srgbClr val="161249"/>
                </a:solidFill>
              </a:rPr>
              <a:t>, </a:t>
            </a:r>
            <a:r>
              <a:rPr lang="en-US" sz="1400" dirty="0" err="1">
                <a:solidFill>
                  <a:srgbClr val="161249"/>
                </a:solidFill>
              </a:rPr>
              <a:t>pode</a:t>
            </a:r>
            <a:r>
              <a:rPr lang="en-US" sz="1400" dirty="0">
                <a:solidFill>
                  <a:srgbClr val="161249"/>
                </a:solidFill>
              </a:rPr>
              <a:t> </a:t>
            </a:r>
            <a:r>
              <a:rPr lang="en-US" sz="1400" dirty="0" err="1">
                <a:solidFill>
                  <a:srgbClr val="161249"/>
                </a:solidFill>
              </a:rPr>
              <a:t>adicionar</a:t>
            </a:r>
            <a:r>
              <a:rPr lang="en-US" sz="1400" dirty="0">
                <a:solidFill>
                  <a:srgbClr val="161249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fotografia</a:t>
            </a:r>
            <a:r>
              <a:rPr lang="en-US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perfil</a:t>
            </a:r>
            <a:r>
              <a:rPr lang="en-US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</a:t>
            </a:r>
            <a:r>
              <a:rPr lang="en-US" sz="14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dirty="0"/>
          </a:p>
        </p:txBody>
      </p:sp>
      <p:pic>
        <p:nvPicPr>
          <p:cNvPr id="301" name="Google Shape;301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18593" y="870944"/>
            <a:ext cx="2381250" cy="2857500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2" name="Google Shape;302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74159" y="870944"/>
            <a:ext cx="1828800" cy="2857500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03" name="Google Shape;303;p21"/>
          <p:cNvSpPr txBox="1"/>
          <p:nvPr/>
        </p:nvSpPr>
        <p:spPr>
          <a:xfrm>
            <a:off x="571181" y="106025"/>
            <a:ext cx="3693458" cy="580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Como </a:t>
            </a:r>
            <a:r>
              <a:rPr lang="en-US" sz="2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fazer</a:t>
            </a:r>
            <a:r>
              <a:rPr lang="en-US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2"/>
          <p:cNvSpPr txBox="1">
            <a:spLocks noGrp="1"/>
          </p:cNvSpPr>
          <p:nvPr>
            <p:ph type="title"/>
          </p:nvPr>
        </p:nvSpPr>
        <p:spPr>
          <a:xfrm>
            <a:off x="628648" y="209181"/>
            <a:ext cx="6207987" cy="572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 err="1">
                <a:solidFill>
                  <a:srgbClr val="D12477"/>
                </a:solidFill>
              </a:rPr>
              <a:t>Passo</a:t>
            </a:r>
            <a:r>
              <a:rPr lang="en-US" sz="2400" dirty="0">
                <a:solidFill>
                  <a:srgbClr val="D12477"/>
                </a:solidFill>
              </a:rPr>
              <a:t> 1 </a:t>
            </a:r>
            <a:r>
              <a:rPr lang="en-US" sz="2400" dirty="0"/>
              <a:t>- </a:t>
            </a:r>
            <a:r>
              <a:rPr lang="en-US" sz="2400" dirty="0" err="1"/>
              <a:t>criar</a:t>
            </a:r>
            <a:r>
              <a:rPr lang="en-US" sz="2400" dirty="0"/>
              <a:t> </a:t>
            </a:r>
            <a:r>
              <a:rPr lang="en-US" sz="2400" dirty="0" err="1"/>
              <a:t>campanha</a:t>
            </a:r>
            <a:endParaRPr sz="2400" dirty="0"/>
          </a:p>
        </p:txBody>
      </p:sp>
      <p:sp>
        <p:nvSpPr>
          <p:cNvPr id="309" name="Google Shape;309;p22"/>
          <p:cNvSpPr txBox="1">
            <a:spLocks noGrp="1"/>
          </p:cNvSpPr>
          <p:nvPr>
            <p:ph type="body" idx="1"/>
          </p:nvPr>
        </p:nvSpPr>
        <p:spPr>
          <a:xfrm>
            <a:off x="628650" y="998275"/>
            <a:ext cx="3911100" cy="2674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730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dirty="0" err="1"/>
              <a:t>Quando</a:t>
            </a:r>
            <a:r>
              <a:rPr lang="en-US" sz="1600" dirty="0"/>
              <a:t> </a:t>
            </a:r>
            <a:r>
              <a:rPr lang="en-US" sz="1600" dirty="0" err="1"/>
              <a:t>estiver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/>
              <a:t>sua</a:t>
            </a:r>
            <a:r>
              <a:rPr lang="en-US" sz="1600" dirty="0"/>
              <a:t> </a:t>
            </a:r>
            <a:r>
              <a:rPr lang="en-US" sz="1600" dirty="0" err="1"/>
              <a:t>conta</a:t>
            </a:r>
            <a:r>
              <a:rPr lang="en-US" sz="1600" dirty="0"/>
              <a:t> </a:t>
            </a:r>
            <a:r>
              <a:rPr lang="en-US" sz="1600" dirty="0" err="1"/>
              <a:t>associada</a:t>
            </a:r>
            <a:r>
              <a:rPr lang="en-US" sz="1600" dirty="0"/>
              <a:t> </a:t>
            </a:r>
            <a:r>
              <a:rPr lang="en-US" sz="1600" dirty="0" err="1"/>
              <a:t>ao</a:t>
            </a:r>
            <a:r>
              <a:rPr lang="en-US" sz="1600" dirty="0"/>
              <a:t> Meta, clique </a:t>
            </a:r>
            <a:r>
              <a:rPr lang="en-US" sz="1600" dirty="0" err="1"/>
              <a:t>em</a:t>
            </a:r>
            <a:r>
              <a:rPr lang="en-US" sz="1600" dirty="0"/>
              <a:t> "</a:t>
            </a:r>
            <a:r>
              <a:rPr lang="en-US" sz="1600" dirty="0" err="1"/>
              <a:t>Criar</a:t>
            </a:r>
            <a:r>
              <a:rPr lang="en-US" sz="1600" dirty="0"/>
              <a:t> </a:t>
            </a:r>
            <a:r>
              <a:rPr lang="en-US" sz="1600" dirty="0" err="1"/>
              <a:t>anúncio</a:t>
            </a:r>
            <a:r>
              <a:rPr lang="en-US" sz="1600" dirty="0"/>
              <a:t>"</a:t>
            </a:r>
            <a:endParaRPr sz="1600" dirty="0"/>
          </a:p>
          <a:p>
            <a:pPr marL="285750" lvl="0" indent="-2730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dirty="0" err="1"/>
              <a:t>Introduza</a:t>
            </a:r>
            <a:r>
              <a:rPr lang="en-US" sz="1600" dirty="0"/>
              <a:t> um </a:t>
            </a:r>
            <a:r>
              <a:rPr lang="en-US" sz="1600" dirty="0" err="1"/>
              <a:t>nome</a:t>
            </a:r>
            <a:r>
              <a:rPr lang="en-US" sz="1600" dirty="0"/>
              <a:t> </a:t>
            </a:r>
            <a:r>
              <a:rPr lang="en-US" sz="1600" dirty="0" err="1"/>
              <a:t>descritivo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/>
              <a:t>caixa</a:t>
            </a:r>
            <a:r>
              <a:rPr lang="en-US" sz="1600" dirty="0"/>
              <a:t> de </a:t>
            </a:r>
            <a:r>
              <a:rPr lang="en-US" sz="1600" dirty="0" err="1"/>
              <a:t>texto</a:t>
            </a:r>
            <a:r>
              <a:rPr lang="en-US" sz="1600" dirty="0"/>
              <a:t> do </a:t>
            </a:r>
            <a:r>
              <a:rPr lang="en-US" sz="1600" dirty="0" err="1"/>
              <a:t>nome</a:t>
            </a:r>
            <a:r>
              <a:rPr lang="en-US" sz="1600" dirty="0"/>
              <a:t> do </a:t>
            </a:r>
            <a:r>
              <a:rPr lang="en-US" sz="1600" dirty="0" err="1"/>
              <a:t>anúncio</a:t>
            </a:r>
            <a:r>
              <a:rPr lang="en-US" sz="1600" dirty="0"/>
              <a:t>.</a:t>
            </a:r>
            <a:endParaRPr sz="1600" dirty="0"/>
          </a:p>
          <a:p>
            <a:pPr marL="285750" lvl="0" indent="-2730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/>
              <a:t>Selecione</a:t>
            </a:r>
            <a:r>
              <a:rPr lang="en-US" sz="1600" dirty="0"/>
              <a:t> </a:t>
            </a:r>
            <a:r>
              <a:rPr lang="en-US" sz="1600" dirty="0" err="1"/>
              <a:t>uma</a:t>
            </a:r>
            <a:r>
              <a:rPr lang="en-US" sz="1600" dirty="0"/>
              <a:t> </a:t>
            </a:r>
            <a:r>
              <a:rPr lang="en-US" sz="1600" dirty="0" err="1"/>
              <a:t>página</a:t>
            </a:r>
            <a:r>
              <a:rPr lang="en-US" sz="1600" dirty="0"/>
              <a:t> do Facebook e </a:t>
            </a:r>
            <a:r>
              <a:rPr lang="en-US" sz="1600" dirty="0" err="1"/>
              <a:t>uma</a:t>
            </a:r>
            <a:r>
              <a:rPr lang="en-US" sz="1600" dirty="0"/>
              <a:t> </a:t>
            </a:r>
            <a:r>
              <a:rPr lang="en-US" sz="1600" dirty="0" err="1"/>
              <a:t>conta</a:t>
            </a:r>
            <a:r>
              <a:rPr lang="en-US" sz="1600" dirty="0"/>
              <a:t> do Instagram para </a:t>
            </a:r>
            <a:r>
              <a:rPr lang="en-US" sz="1600" dirty="0" err="1"/>
              <a:t>representar</a:t>
            </a:r>
            <a:r>
              <a:rPr lang="en-US" sz="1600" dirty="0"/>
              <a:t> a </a:t>
            </a:r>
            <a:r>
              <a:rPr lang="en-US" sz="1600" dirty="0" err="1"/>
              <a:t>sua</a:t>
            </a:r>
            <a:r>
              <a:rPr lang="en-US" sz="1600" dirty="0"/>
              <a:t> </a:t>
            </a:r>
            <a:r>
              <a:rPr lang="en-US" sz="1600" dirty="0" err="1"/>
              <a:t>empresa</a:t>
            </a:r>
            <a:r>
              <a:rPr lang="en-US" sz="1600" dirty="0"/>
              <a:t> (</a:t>
            </a:r>
            <a:r>
              <a:rPr lang="en-US" sz="1600" dirty="0" err="1"/>
              <a:t>todos</a:t>
            </a:r>
            <a:r>
              <a:rPr lang="en-US" sz="1600" dirty="0"/>
              <a:t> </a:t>
            </a:r>
            <a:r>
              <a:rPr lang="en-US" sz="1600" dirty="0" err="1"/>
              <a:t>os</a:t>
            </a:r>
            <a:r>
              <a:rPr lang="en-US" sz="1600" dirty="0"/>
              <a:t> </a:t>
            </a:r>
            <a:r>
              <a:rPr lang="en-US" sz="1600" dirty="0" err="1"/>
              <a:t>anúncios</a:t>
            </a:r>
            <a:r>
              <a:rPr lang="en-US" sz="1600" dirty="0"/>
              <a:t> </a:t>
            </a:r>
            <a:r>
              <a:rPr lang="en-US" sz="1600" dirty="0" err="1"/>
              <a:t>têm</a:t>
            </a:r>
            <a:r>
              <a:rPr lang="en-US" sz="1600" dirty="0"/>
              <a:t> de </a:t>
            </a:r>
            <a:r>
              <a:rPr lang="en-US" sz="1600" dirty="0" err="1"/>
              <a:t>ter</a:t>
            </a:r>
            <a:r>
              <a:rPr lang="en-US" sz="1600" dirty="0"/>
              <a:t> </a:t>
            </a:r>
            <a:r>
              <a:rPr lang="en-US" sz="1600" dirty="0" err="1"/>
              <a:t>uma</a:t>
            </a:r>
            <a:r>
              <a:rPr lang="en-US" sz="1600" dirty="0"/>
              <a:t> </a:t>
            </a:r>
            <a:r>
              <a:rPr lang="en-US" sz="1600" dirty="0" err="1"/>
              <a:t>página</a:t>
            </a:r>
            <a:r>
              <a:rPr lang="en-US" sz="1600" dirty="0"/>
              <a:t> do Facebook </a:t>
            </a:r>
            <a:r>
              <a:rPr lang="en-US" sz="1600" dirty="0" err="1"/>
              <a:t>associada</a:t>
            </a:r>
            <a:r>
              <a:rPr lang="en-US" sz="1600" dirty="0"/>
              <a:t>).</a:t>
            </a:r>
            <a:endParaRPr sz="1800" dirty="0"/>
          </a:p>
        </p:txBody>
      </p:sp>
      <p:sp>
        <p:nvSpPr>
          <p:cNvPr id="310" name="Google Shape;310;p22"/>
          <p:cNvSpPr txBox="1"/>
          <p:nvPr/>
        </p:nvSpPr>
        <p:spPr>
          <a:xfrm>
            <a:off x="4939469" y="4213930"/>
            <a:ext cx="391117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Fonte: Facebook, vídeo de instruções da campanha</a:t>
            </a:r>
            <a:endParaRPr sz="12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1" name="Google Shape;31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73500" y="1106500"/>
            <a:ext cx="4171200" cy="220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3"/>
          <p:cNvSpPr txBox="1">
            <a:spLocks noGrp="1"/>
          </p:cNvSpPr>
          <p:nvPr>
            <p:ph type="title"/>
          </p:nvPr>
        </p:nvSpPr>
        <p:spPr>
          <a:xfrm>
            <a:off x="628650" y="202681"/>
            <a:ext cx="7886700" cy="577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>
                <a:solidFill>
                  <a:srgbClr val="D12477"/>
                </a:solidFill>
              </a:rPr>
              <a:t>Etapa 2 </a:t>
            </a:r>
            <a:r>
              <a:rPr lang="en-US" sz="2400" dirty="0"/>
              <a:t>- </a:t>
            </a:r>
            <a:r>
              <a:rPr lang="en-US" sz="2400" dirty="0" err="1"/>
              <a:t>definir</a:t>
            </a:r>
            <a:r>
              <a:rPr lang="en-US" sz="2400" dirty="0"/>
              <a:t> o </a:t>
            </a:r>
            <a:r>
              <a:rPr lang="en-US" sz="2400" dirty="0" err="1"/>
              <a:t>objetivo</a:t>
            </a:r>
            <a:endParaRPr sz="2400" dirty="0"/>
          </a:p>
        </p:txBody>
      </p:sp>
      <p:sp>
        <p:nvSpPr>
          <p:cNvPr id="317" name="Google Shape;317;p23"/>
          <p:cNvSpPr txBox="1">
            <a:spLocks noGrp="1"/>
          </p:cNvSpPr>
          <p:nvPr>
            <p:ph type="body" idx="1"/>
          </p:nvPr>
        </p:nvSpPr>
        <p:spPr>
          <a:xfrm>
            <a:off x="628650" y="1526187"/>
            <a:ext cx="4951754" cy="3096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None/>
            </a:pPr>
            <a:r>
              <a:rPr lang="en-US" sz="1400" b="1" dirty="0" err="1">
                <a:solidFill>
                  <a:srgbClr val="D12477"/>
                </a:solidFill>
              </a:rPr>
              <a:t>Consciencialização</a:t>
            </a:r>
            <a:r>
              <a:rPr lang="en-US" sz="1400" b="1" dirty="0">
                <a:solidFill>
                  <a:srgbClr val="D12477"/>
                </a:solidFill>
              </a:rPr>
              <a:t> </a:t>
            </a:r>
            <a:r>
              <a:rPr lang="en-US" sz="1400" dirty="0"/>
              <a:t>= </a:t>
            </a:r>
            <a:r>
              <a:rPr lang="en-US" sz="1400" b="0" i="0" dirty="0" err="1"/>
              <a:t>mostrar</a:t>
            </a:r>
            <a:r>
              <a:rPr lang="en-US" sz="1400" b="0" i="0" dirty="0"/>
              <a:t> </a:t>
            </a:r>
            <a:r>
              <a:rPr lang="en-US" sz="1400" b="0" i="0" dirty="0" err="1"/>
              <a:t>os</a:t>
            </a:r>
            <a:r>
              <a:rPr lang="en-US" sz="1400" b="0" i="0" dirty="0"/>
              <a:t> </a:t>
            </a:r>
            <a:r>
              <a:rPr lang="en-US" sz="1400" b="0" i="0" dirty="0" err="1"/>
              <a:t>seus</a:t>
            </a:r>
            <a:r>
              <a:rPr lang="en-US" sz="1400" b="0" i="0" dirty="0"/>
              <a:t> </a:t>
            </a:r>
            <a:r>
              <a:rPr lang="en-US" sz="1400" b="0" i="0" dirty="0" err="1"/>
              <a:t>anúncios</a:t>
            </a:r>
            <a:r>
              <a:rPr lang="en-US" sz="1400" b="0" i="0" dirty="0"/>
              <a:t> </a:t>
            </a:r>
            <a:r>
              <a:rPr lang="en-US" sz="1400" b="0" i="0" dirty="0" err="1"/>
              <a:t>às</a:t>
            </a:r>
            <a:r>
              <a:rPr lang="en-US" sz="1400" b="0" i="0" dirty="0"/>
              <a:t> </a:t>
            </a:r>
            <a:r>
              <a:rPr lang="en-US" sz="1400" b="0" i="0" dirty="0" err="1"/>
              <a:t>pessoas</a:t>
            </a:r>
            <a:r>
              <a:rPr lang="en-US" sz="1400" b="0" i="0" dirty="0"/>
              <a:t> com </a:t>
            </a:r>
            <a:r>
              <a:rPr lang="en-US" sz="1400" b="0" i="0" dirty="0" err="1"/>
              <a:t>maior</a:t>
            </a:r>
            <a:r>
              <a:rPr lang="en-US" sz="1400" b="0" i="0" dirty="0"/>
              <a:t> </a:t>
            </a:r>
            <a:r>
              <a:rPr lang="en-US" sz="1400" b="0" i="0" dirty="0" err="1"/>
              <a:t>probabilidade</a:t>
            </a:r>
            <a:r>
              <a:rPr lang="en-US" sz="1400" b="0" i="0" dirty="0"/>
              <a:t> de se </a:t>
            </a:r>
            <a:r>
              <a:rPr lang="en-US" sz="1400" b="0" i="0" dirty="0" err="1"/>
              <a:t>lembrarem</a:t>
            </a:r>
            <a:r>
              <a:rPr lang="en-US" sz="1400" b="0" i="0" dirty="0"/>
              <a:t> deles</a:t>
            </a: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00"/>
              <a:buNone/>
            </a:pPr>
            <a:r>
              <a:rPr lang="en-US" sz="1400" b="1" dirty="0" err="1">
                <a:solidFill>
                  <a:srgbClr val="D12477"/>
                </a:solidFill>
              </a:rPr>
              <a:t>Tráfego</a:t>
            </a:r>
            <a:r>
              <a:rPr lang="en-US" sz="1400" b="1" dirty="0">
                <a:solidFill>
                  <a:srgbClr val="D12477"/>
                </a:solidFill>
              </a:rPr>
              <a:t> </a:t>
            </a:r>
            <a:r>
              <a:rPr lang="en-US" sz="1400" dirty="0"/>
              <a:t>= </a:t>
            </a:r>
            <a:r>
              <a:rPr lang="en-US" sz="1400" b="0" i="0" dirty="0" err="1"/>
              <a:t>enviar</a:t>
            </a:r>
            <a:r>
              <a:rPr lang="en-US" sz="1400" b="0" i="0" dirty="0"/>
              <a:t> </a:t>
            </a:r>
            <a:r>
              <a:rPr lang="en-US" sz="1400" b="0" i="0" dirty="0" err="1"/>
              <a:t>pessoas</a:t>
            </a:r>
            <a:r>
              <a:rPr lang="en-US" sz="1400" b="0" i="0" dirty="0"/>
              <a:t> para um </a:t>
            </a:r>
            <a:r>
              <a:rPr lang="en-US" sz="1400" b="0" i="0" dirty="0" err="1"/>
              <a:t>destino</a:t>
            </a:r>
            <a:r>
              <a:rPr lang="en-US" sz="1400" b="0" i="0" dirty="0"/>
              <a:t>, </a:t>
            </a:r>
            <a:r>
              <a:rPr lang="en-US" sz="1400" b="0" i="0" dirty="0" err="1"/>
              <a:t>como</a:t>
            </a:r>
            <a:r>
              <a:rPr lang="en-US" sz="1400" b="0" i="0" dirty="0"/>
              <a:t> o </a:t>
            </a:r>
            <a:r>
              <a:rPr lang="en-US" sz="1400" b="0" i="0" dirty="0" err="1"/>
              <a:t>seu</a:t>
            </a:r>
            <a:r>
              <a:rPr lang="en-US" sz="1400" b="0" i="0" dirty="0"/>
              <a:t> </a:t>
            </a:r>
            <a:r>
              <a:rPr lang="en-US" sz="1400" b="0" i="0" dirty="0" err="1"/>
              <a:t>sítio</a:t>
            </a:r>
            <a:r>
              <a:rPr lang="en-US" sz="1400" b="0" i="0" dirty="0"/>
              <a:t> Web, </a:t>
            </a:r>
            <a:r>
              <a:rPr lang="en-US" sz="1400" b="0" i="0" dirty="0" err="1"/>
              <a:t>aplicação</a:t>
            </a:r>
            <a:r>
              <a:rPr lang="en-US" sz="1400" b="0" i="0" dirty="0"/>
              <a:t> </a:t>
            </a:r>
            <a:r>
              <a:rPr lang="en-US" sz="1400" b="0" i="0" dirty="0" err="1"/>
              <a:t>ou</a:t>
            </a:r>
            <a:r>
              <a:rPr lang="en-US" sz="1400" b="0" i="0" dirty="0"/>
              <a:t> </a:t>
            </a:r>
            <a:r>
              <a:rPr lang="en-US" sz="1400" b="0" i="0" dirty="0" err="1"/>
              <a:t>evento</a:t>
            </a:r>
            <a:r>
              <a:rPr lang="en-US" sz="1400" b="0" i="0" dirty="0"/>
              <a:t> do Facebook</a:t>
            </a: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00"/>
              <a:buNone/>
            </a:pPr>
            <a:r>
              <a:rPr lang="en-US" sz="1400" b="1" dirty="0">
                <a:solidFill>
                  <a:srgbClr val="D12477"/>
                </a:solidFill>
              </a:rPr>
              <a:t>Leads </a:t>
            </a:r>
            <a:r>
              <a:rPr lang="en-US" sz="1400" dirty="0"/>
              <a:t>= </a:t>
            </a:r>
            <a:r>
              <a:rPr lang="en-US" sz="1400" b="0" i="0" dirty="0" err="1"/>
              <a:t>alcançar</a:t>
            </a:r>
            <a:r>
              <a:rPr lang="en-US" sz="1400" b="0" i="0" dirty="0"/>
              <a:t> </a:t>
            </a:r>
            <a:r>
              <a:rPr lang="en-US" sz="1400" b="0" i="0" dirty="0" err="1"/>
              <a:t>potenciais</a:t>
            </a:r>
            <a:r>
              <a:rPr lang="en-US" sz="1400" b="0" i="0" dirty="0"/>
              <a:t> </a:t>
            </a:r>
            <a:r>
              <a:rPr lang="en-US" sz="1400" b="0" i="0" dirty="0" err="1"/>
              <a:t>compradores</a:t>
            </a:r>
            <a:r>
              <a:rPr lang="en-US" sz="1400" b="0" i="0" dirty="0"/>
              <a:t> </a:t>
            </a: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00"/>
              <a:buNone/>
            </a:pPr>
            <a:r>
              <a:rPr lang="en-US" sz="1400" b="1" dirty="0" err="1">
                <a:solidFill>
                  <a:srgbClr val="D12477"/>
                </a:solidFill>
              </a:rPr>
              <a:t>Promoção</a:t>
            </a:r>
            <a:r>
              <a:rPr lang="en-US" sz="1400" b="1" dirty="0">
                <a:solidFill>
                  <a:srgbClr val="D12477"/>
                </a:solidFill>
              </a:rPr>
              <a:t> da </a:t>
            </a:r>
            <a:r>
              <a:rPr lang="en-US" sz="1400" b="1" dirty="0" err="1">
                <a:solidFill>
                  <a:srgbClr val="D12477"/>
                </a:solidFill>
              </a:rPr>
              <a:t>aplicação</a:t>
            </a:r>
            <a:r>
              <a:rPr lang="en-US" sz="1400" b="1" dirty="0">
                <a:solidFill>
                  <a:srgbClr val="D12477"/>
                </a:solidFill>
              </a:rPr>
              <a:t> </a:t>
            </a:r>
            <a:r>
              <a:rPr lang="en-US" sz="1400" dirty="0"/>
              <a:t>= </a:t>
            </a:r>
            <a:r>
              <a:rPr lang="en-US" sz="1400" b="0" i="0" dirty="0" err="1"/>
              <a:t>encontrar</a:t>
            </a:r>
            <a:r>
              <a:rPr lang="en-US" sz="1400" b="0" i="0" dirty="0"/>
              <a:t> </a:t>
            </a:r>
            <a:r>
              <a:rPr lang="en-US" sz="1400" b="0" i="0" dirty="0" err="1"/>
              <a:t>novas</a:t>
            </a:r>
            <a:r>
              <a:rPr lang="en-US" sz="1400" b="0" i="0" dirty="0"/>
              <a:t> </a:t>
            </a:r>
            <a:r>
              <a:rPr lang="en-US" sz="1400" b="0" i="0" dirty="0" err="1"/>
              <a:t>pessoas</a:t>
            </a:r>
            <a:r>
              <a:rPr lang="en-US" sz="1400" b="0" i="0" dirty="0"/>
              <a:t> que </a:t>
            </a:r>
            <a:r>
              <a:rPr lang="en-US" sz="1400" b="0" i="0" dirty="0" err="1"/>
              <a:t>instalem</a:t>
            </a:r>
            <a:r>
              <a:rPr lang="en-US" sz="1400" b="0" i="0" dirty="0"/>
              <a:t> a </a:t>
            </a:r>
            <a:r>
              <a:rPr lang="en-US" sz="1400" b="0" i="0" dirty="0" err="1"/>
              <a:t>sua</a:t>
            </a:r>
            <a:r>
              <a:rPr lang="en-US" sz="1400" b="0" i="0" dirty="0"/>
              <a:t> </a:t>
            </a:r>
            <a:r>
              <a:rPr lang="en-US" sz="1400" b="0" i="0" dirty="0" err="1"/>
              <a:t>aplicação</a:t>
            </a:r>
            <a:r>
              <a:rPr lang="en-US" sz="1400" b="0" i="0" dirty="0"/>
              <a:t> e </a:t>
            </a:r>
            <a:r>
              <a:rPr lang="en-US" sz="1400" b="0" i="0" dirty="0" err="1"/>
              <a:t>continuem</a:t>
            </a:r>
            <a:r>
              <a:rPr lang="en-US" sz="1400" b="0" i="0" dirty="0"/>
              <a:t> a </a:t>
            </a:r>
            <a:r>
              <a:rPr lang="en-US" sz="1400" b="0" i="0" dirty="0" err="1"/>
              <a:t>utilizá</a:t>
            </a:r>
            <a:r>
              <a:rPr lang="en-US" sz="1400" b="0" i="0" dirty="0"/>
              <a:t>-la</a:t>
            </a: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00"/>
              <a:buNone/>
            </a:pPr>
            <a:r>
              <a:rPr lang="en-US" sz="1400" b="1" i="0" dirty="0" err="1">
                <a:solidFill>
                  <a:srgbClr val="D12477"/>
                </a:solidFill>
              </a:rPr>
              <a:t>Envolvimento</a:t>
            </a:r>
            <a:r>
              <a:rPr lang="en-US" sz="1400" b="1" i="0" dirty="0">
                <a:solidFill>
                  <a:srgbClr val="D12477"/>
                </a:solidFill>
              </a:rPr>
              <a:t> </a:t>
            </a:r>
            <a:r>
              <a:rPr lang="en-US" sz="1400" b="0" i="0" dirty="0"/>
              <a:t>= </a:t>
            </a:r>
            <a:r>
              <a:rPr lang="en-US" sz="1400" b="0" i="0" dirty="0" err="1"/>
              <a:t>obter</a:t>
            </a:r>
            <a:r>
              <a:rPr lang="en-US" sz="1400" b="0" i="0" dirty="0"/>
              <a:t> </a:t>
            </a:r>
            <a:r>
              <a:rPr lang="en-US" sz="1400" b="0" i="0" dirty="0" err="1"/>
              <a:t>mais</a:t>
            </a:r>
            <a:r>
              <a:rPr lang="en-US" sz="1400" b="0" i="0" dirty="0"/>
              <a:t> </a:t>
            </a:r>
            <a:r>
              <a:rPr lang="en-US" sz="1400" b="0" i="0" dirty="0" err="1"/>
              <a:t>visualizações</a:t>
            </a:r>
            <a:r>
              <a:rPr lang="en-US" sz="1400" b="0" i="0" dirty="0"/>
              <a:t> de </a:t>
            </a:r>
            <a:r>
              <a:rPr lang="en-US" sz="1400" b="0" i="0" dirty="0" err="1"/>
              <a:t>vídeos</a:t>
            </a:r>
            <a:r>
              <a:rPr lang="en-US" sz="1400" b="0" i="0" dirty="0"/>
              <a:t>, </a:t>
            </a:r>
            <a:r>
              <a:rPr lang="en-US" sz="1400" b="0" i="0" dirty="0" err="1"/>
              <a:t>gostos</a:t>
            </a:r>
            <a:r>
              <a:rPr lang="en-US" sz="1400" b="0" i="0" dirty="0"/>
              <a:t> de </a:t>
            </a:r>
            <a:r>
              <a:rPr lang="en-US" sz="1400" b="0" i="0" dirty="0" err="1"/>
              <a:t>páginas</a:t>
            </a:r>
            <a:r>
              <a:rPr lang="en-US" sz="1400" b="0" i="0" dirty="0"/>
              <a:t> </a:t>
            </a:r>
            <a:r>
              <a:rPr lang="en-US" sz="1400" b="0" i="0" dirty="0" err="1"/>
              <a:t>ou</a:t>
            </a:r>
            <a:r>
              <a:rPr lang="en-US" sz="1400" b="0" i="0" dirty="0"/>
              <a:t> </a:t>
            </a:r>
            <a:r>
              <a:rPr lang="en-US" sz="1400" b="0" i="0" dirty="0" err="1"/>
              <a:t>respostas</a:t>
            </a:r>
            <a:r>
              <a:rPr lang="en-US" sz="1400" b="0" i="0" dirty="0"/>
              <a:t> a </a:t>
            </a:r>
            <a:r>
              <a:rPr lang="en-US" sz="1400" b="0" i="0" dirty="0" err="1"/>
              <a:t>eventos</a:t>
            </a: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500"/>
              <a:buNone/>
            </a:pPr>
            <a:r>
              <a:rPr lang="en-US" sz="1400" b="1" i="0" dirty="0" err="1">
                <a:solidFill>
                  <a:srgbClr val="D12477"/>
                </a:solidFill>
              </a:rPr>
              <a:t>Vendas</a:t>
            </a:r>
            <a:r>
              <a:rPr lang="en-US" sz="1400" b="1" i="0" dirty="0">
                <a:solidFill>
                  <a:srgbClr val="D12477"/>
                </a:solidFill>
              </a:rPr>
              <a:t> </a:t>
            </a:r>
            <a:r>
              <a:rPr lang="en-US" sz="1400" b="0" i="0" dirty="0"/>
              <a:t>= </a:t>
            </a:r>
            <a:r>
              <a:rPr lang="en-US" sz="1400" b="0" i="0" dirty="0" err="1"/>
              <a:t>encontrar</a:t>
            </a:r>
            <a:r>
              <a:rPr lang="en-US" sz="1400" b="0" i="0" dirty="0"/>
              <a:t> </a:t>
            </a:r>
            <a:r>
              <a:rPr lang="en-US" sz="1400" b="0" i="0" dirty="0" err="1"/>
              <a:t>pessoas</a:t>
            </a:r>
            <a:r>
              <a:rPr lang="en-US" sz="1400" b="0" i="0" dirty="0"/>
              <a:t> </a:t>
            </a:r>
            <a:r>
              <a:rPr lang="en-US" sz="1400" b="0" i="0" dirty="0" err="1"/>
              <a:t>susceptíveis</a:t>
            </a:r>
            <a:r>
              <a:rPr lang="en-US" sz="1400" b="0" i="0" dirty="0"/>
              <a:t> de </a:t>
            </a:r>
            <a:r>
              <a:rPr lang="en-US" sz="1400" b="0" i="0" dirty="0" err="1"/>
              <a:t>comprar</a:t>
            </a:r>
            <a:r>
              <a:rPr lang="en-US" sz="1400" b="0" i="0" dirty="0"/>
              <a:t> o </a:t>
            </a:r>
            <a:r>
              <a:rPr lang="en-US" sz="1400" b="0" i="0" dirty="0" err="1"/>
              <a:t>seu</a:t>
            </a:r>
            <a:r>
              <a:rPr lang="en-US" sz="1400" b="0" i="0" dirty="0"/>
              <a:t> </a:t>
            </a:r>
            <a:r>
              <a:rPr lang="en-US" sz="1400" b="0" i="0" dirty="0" err="1"/>
              <a:t>produto</a:t>
            </a:r>
            <a:r>
              <a:rPr lang="en-US" sz="1400" b="0" i="0" dirty="0"/>
              <a:t> </a:t>
            </a:r>
            <a:r>
              <a:rPr lang="en-US" sz="1400" b="0" i="0" dirty="0" err="1"/>
              <a:t>ou</a:t>
            </a:r>
            <a:r>
              <a:rPr lang="en-US" sz="1400" b="0" i="0" dirty="0"/>
              <a:t> </a:t>
            </a:r>
            <a:r>
              <a:rPr lang="en-US" sz="1400" b="0" i="0" dirty="0" err="1"/>
              <a:t>serviço</a:t>
            </a:r>
            <a:endParaRPr sz="1400" dirty="0"/>
          </a:p>
        </p:txBody>
      </p:sp>
      <p:pic>
        <p:nvPicPr>
          <p:cNvPr id="318" name="Google Shape;318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03182" y="1752286"/>
            <a:ext cx="2890239" cy="3096685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19" name="Google Shape;319;p23"/>
          <p:cNvSpPr txBox="1"/>
          <p:nvPr/>
        </p:nvSpPr>
        <p:spPr>
          <a:xfrm>
            <a:off x="628650" y="779758"/>
            <a:ext cx="8265506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Escolha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melhor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apoia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commercial 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= o Meta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procurará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pessoas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 Facebook e no Instagram,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suscetíveis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realizar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ações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relacionadas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com o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endParaRPr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4"/>
          <p:cNvSpPr txBox="1">
            <a:spLocks noGrp="1"/>
          </p:cNvSpPr>
          <p:nvPr>
            <p:ph type="title"/>
          </p:nvPr>
        </p:nvSpPr>
        <p:spPr>
          <a:xfrm>
            <a:off x="628650" y="210068"/>
            <a:ext cx="7746229" cy="552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>
                <a:solidFill>
                  <a:srgbClr val="D12477"/>
                </a:solidFill>
              </a:rPr>
              <a:t>Etapa 3 </a:t>
            </a:r>
            <a:r>
              <a:rPr lang="en-US" sz="2400" dirty="0"/>
              <a:t>- </a:t>
            </a:r>
            <a:r>
              <a:rPr lang="en-US" sz="2400" dirty="0" err="1"/>
              <a:t>definir</a:t>
            </a:r>
            <a:r>
              <a:rPr lang="en-US" sz="2400" dirty="0"/>
              <a:t> o </a:t>
            </a:r>
            <a:r>
              <a:rPr lang="en-US" sz="2400" dirty="0" err="1"/>
              <a:t>orçamento</a:t>
            </a:r>
            <a:r>
              <a:rPr lang="en-US" sz="2400" dirty="0"/>
              <a:t> e o </a:t>
            </a:r>
            <a:r>
              <a:rPr lang="en-US" sz="2400" dirty="0" err="1"/>
              <a:t>calendário</a:t>
            </a:r>
            <a:endParaRPr sz="2400" dirty="0"/>
          </a:p>
        </p:txBody>
      </p:sp>
      <p:sp>
        <p:nvSpPr>
          <p:cNvPr id="326" name="Google Shape;326;p24"/>
          <p:cNvSpPr txBox="1">
            <a:spLocks noGrp="1"/>
          </p:cNvSpPr>
          <p:nvPr>
            <p:ph type="body" idx="1"/>
          </p:nvPr>
        </p:nvSpPr>
        <p:spPr>
          <a:xfrm>
            <a:off x="628650" y="893717"/>
            <a:ext cx="4456098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en-US" sz="1500" b="1" dirty="0" err="1">
                <a:solidFill>
                  <a:srgbClr val="D12477"/>
                </a:solidFill>
              </a:rPr>
              <a:t>Defina</a:t>
            </a:r>
            <a:r>
              <a:rPr lang="en-US" sz="1500" b="1" dirty="0">
                <a:solidFill>
                  <a:srgbClr val="D12477"/>
                </a:solidFill>
              </a:rPr>
              <a:t> o </a:t>
            </a:r>
            <a:r>
              <a:rPr lang="en-US" sz="1500" b="1" i="0" dirty="0" err="1">
                <a:solidFill>
                  <a:srgbClr val="D12477"/>
                </a:solidFill>
              </a:rPr>
              <a:t>seu</a:t>
            </a:r>
            <a:r>
              <a:rPr lang="en-US" sz="1500" b="1" i="0" dirty="0">
                <a:solidFill>
                  <a:srgbClr val="D12477"/>
                </a:solidFill>
              </a:rPr>
              <a:t> </a:t>
            </a:r>
            <a:r>
              <a:rPr lang="en-US" sz="1500" b="1" i="0" u="none" strike="noStrike" dirty="0" err="1">
                <a:solidFill>
                  <a:srgbClr val="D12477"/>
                </a:solidFill>
              </a:rPr>
              <a:t>orçamento</a:t>
            </a:r>
            <a:r>
              <a:rPr lang="en-US" sz="1500" b="1" i="0" u="none" strike="noStrike" dirty="0">
                <a:solidFill>
                  <a:srgbClr val="D12477"/>
                </a:solidFill>
              </a:rPr>
              <a:t> de </a:t>
            </a:r>
            <a:r>
              <a:rPr lang="en-US" sz="1500" b="1" i="0" u="none" strike="noStrike" dirty="0" err="1">
                <a:solidFill>
                  <a:srgbClr val="D12477"/>
                </a:solidFill>
              </a:rPr>
              <a:t>anúncios</a:t>
            </a:r>
            <a:r>
              <a:rPr lang="en-US" sz="1500" b="1" i="0" u="none" strike="noStrike" dirty="0">
                <a:solidFill>
                  <a:srgbClr val="D12477"/>
                </a:solidFill>
              </a:rPr>
              <a:t> </a:t>
            </a:r>
            <a:r>
              <a:rPr lang="en-US" sz="1500" b="0" i="0" dirty="0"/>
              <a:t>- um </a:t>
            </a:r>
            <a:r>
              <a:rPr lang="en-US" sz="1500" b="0" i="0" dirty="0" err="1"/>
              <a:t>montante</a:t>
            </a:r>
            <a:r>
              <a:rPr lang="en-US" sz="1500" b="0" i="0" dirty="0"/>
              <a:t> total que </a:t>
            </a:r>
            <a:r>
              <a:rPr lang="en-US" sz="1500" b="0" i="0" dirty="0" err="1"/>
              <a:t>pretende</a:t>
            </a:r>
            <a:r>
              <a:rPr lang="en-US" sz="1500" b="0" i="0" dirty="0"/>
              <a:t> </a:t>
            </a:r>
            <a:r>
              <a:rPr lang="en-US" sz="1500" b="0" i="0" dirty="0" err="1"/>
              <a:t>gastar</a:t>
            </a:r>
            <a:r>
              <a:rPr lang="en-US" sz="1500" b="0" i="0" dirty="0"/>
              <a:t> </a:t>
            </a:r>
            <a:r>
              <a:rPr lang="en-US" sz="1500" b="0" i="0" dirty="0" err="1"/>
              <a:t>diariamente</a:t>
            </a:r>
            <a:r>
              <a:rPr lang="en-US" sz="1500" b="0" i="0" dirty="0"/>
              <a:t> </a:t>
            </a:r>
            <a:r>
              <a:rPr lang="en-US" sz="1500" b="0" i="0" dirty="0" err="1"/>
              <a:t>ou</a:t>
            </a:r>
            <a:r>
              <a:rPr lang="en-US" sz="1500" b="0" i="0" dirty="0"/>
              <a:t> </a:t>
            </a:r>
            <a:r>
              <a:rPr lang="en-US" sz="1500" b="0" i="0" dirty="0" err="1"/>
              <a:t>ao</a:t>
            </a:r>
            <a:r>
              <a:rPr lang="en-US" sz="1500" b="0" i="0" dirty="0"/>
              <a:t> </a:t>
            </a:r>
            <a:r>
              <a:rPr lang="en-US" sz="1500" b="0" i="0" dirty="0" err="1"/>
              <a:t>longo</a:t>
            </a:r>
            <a:r>
              <a:rPr lang="en-US" sz="1500" b="0" i="0" dirty="0"/>
              <a:t> da </a:t>
            </a:r>
            <a:r>
              <a:rPr lang="en-US" sz="1500" b="0" i="0" dirty="0" err="1"/>
              <a:t>campanha</a:t>
            </a:r>
            <a:r>
              <a:rPr lang="en-US" sz="1500" b="0" i="0" dirty="0"/>
              <a:t>.</a:t>
            </a:r>
            <a:endParaRPr sz="150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500" dirty="0"/>
              <a:t>O Meta </a:t>
            </a:r>
            <a:r>
              <a:rPr lang="en-US" sz="1500" dirty="0" err="1"/>
              <a:t>mostrar</a:t>
            </a:r>
            <a:r>
              <a:rPr lang="en-US" sz="1500" dirty="0"/>
              <a:t>-</a:t>
            </a:r>
            <a:r>
              <a:rPr lang="en-US" sz="1500" dirty="0" err="1"/>
              <a:t>lhe</a:t>
            </a:r>
            <a:r>
              <a:rPr lang="en-US" sz="1500" dirty="0"/>
              <a:t>-á </a:t>
            </a:r>
            <a:r>
              <a:rPr lang="en-US" sz="1500" dirty="0" err="1"/>
              <a:t>imediatamente</a:t>
            </a:r>
            <a:r>
              <a:rPr lang="en-US" sz="1500" dirty="0"/>
              <a:t> o </a:t>
            </a:r>
            <a:r>
              <a:rPr lang="en-US" sz="1500" dirty="0" err="1"/>
              <a:t>resultado</a:t>
            </a:r>
            <a:r>
              <a:rPr lang="en-US" sz="1500" dirty="0"/>
              <a:t> </a:t>
            </a:r>
            <a:r>
              <a:rPr lang="en-US" sz="1500" dirty="0" err="1"/>
              <a:t>estimado</a:t>
            </a:r>
            <a:r>
              <a:rPr lang="en-US" sz="1500" dirty="0"/>
              <a:t> (</a:t>
            </a:r>
            <a:r>
              <a:rPr lang="en-US" sz="1500" dirty="0" err="1"/>
              <a:t>impressões</a:t>
            </a:r>
            <a:r>
              <a:rPr lang="en-US" sz="1500" dirty="0"/>
              <a:t>, cliques) </a:t>
            </a:r>
            <a:r>
              <a:rPr lang="en-US" sz="1500" dirty="0" err="1"/>
              <a:t>alcançado</a:t>
            </a:r>
            <a:r>
              <a:rPr lang="en-US" sz="1500" dirty="0"/>
              <a:t> com </a:t>
            </a:r>
            <a:r>
              <a:rPr lang="en-US" sz="1500" dirty="0" err="1"/>
              <a:t>este</a:t>
            </a:r>
            <a:r>
              <a:rPr lang="en-US" sz="1500" dirty="0"/>
              <a:t> </a:t>
            </a:r>
            <a:r>
              <a:rPr lang="en-US" sz="1500" dirty="0" err="1"/>
              <a:t>orçamento</a:t>
            </a:r>
            <a:endParaRPr sz="150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500" b="0" i="0" dirty="0" err="1"/>
              <a:t>Também</a:t>
            </a:r>
            <a:r>
              <a:rPr lang="en-US" sz="1500" b="0" i="0" dirty="0"/>
              <a:t> define </a:t>
            </a:r>
            <a:r>
              <a:rPr lang="en-US" sz="1500" b="0" i="0" dirty="0" err="1"/>
              <a:t>uma</a:t>
            </a:r>
            <a:r>
              <a:rPr lang="en-US" sz="1500" b="0" i="0" dirty="0"/>
              <a:t> </a:t>
            </a:r>
            <a:r>
              <a:rPr lang="en-US" sz="1500" b="0" i="0" dirty="0" err="1"/>
              <a:t>licitação</a:t>
            </a:r>
            <a:r>
              <a:rPr lang="en-US" sz="1500" b="0" i="0" dirty="0"/>
              <a:t> - o </a:t>
            </a:r>
            <a:r>
              <a:rPr lang="en-US" sz="1500" b="0" i="0" dirty="0" err="1"/>
              <a:t>montante</a:t>
            </a:r>
            <a:r>
              <a:rPr lang="en-US" sz="1500" b="0" i="0" dirty="0"/>
              <a:t> </a:t>
            </a:r>
            <a:r>
              <a:rPr lang="en-US" sz="1500" b="0" i="0" dirty="0" err="1"/>
              <a:t>máximo</a:t>
            </a:r>
            <a:r>
              <a:rPr lang="en-US" sz="1500" b="0" i="0" dirty="0"/>
              <a:t> que </a:t>
            </a:r>
            <a:r>
              <a:rPr lang="en-US" sz="1500" b="0" i="0" dirty="0" err="1"/>
              <a:t>está</a:t>
            </a:r>
            <a:r>
              <a:rPr lang="en-US" sz="1500" b="0" i="0" dirty="0"/>
              <a:t> </a:t>
            </a:r>
            <a:r>
              <a:rPr lang="en-US" sz="1500" b="0" i="0" dirty="0" err="1"/>
              <a:t>disposto</a:t>
            </a:r>
            <a:r>
              <a:rPr lang="en-US" sz="1500" b="0" i="0" dirty="0"/>
              <a:t> a </a:t>
            </a:r>
            <a:r>
              <a:rPr lang="en-US" sz="1500" b="0" i="0" dirty="0" err="1"/>
              <a:t>pagar</a:t>
            </a:r>
            <a:r>
              <a:rPr lang="en-US" sz="1500" b="0" i="0" dirty="0"/>
              <a:t> </a:t>
            </a:r>
            <a:r>
              <a:rPr lang="en-US" sz="1500" b="0" i="0" dirty="0" err="1"/>
              <a:t>quando</a:t>
            </a:r>
            <a:r>
              <a:rPr lang="en-US" sz="1500" b="0" i="0" dirty="0"/>
              <a:t> </a:t>
            </a:r>
            <a:r>
              <a:rPr lang="en-US" sz="1500" b="0" i="0" dirty="0" err="1"/>
              <a:t>alguém</a:t>
            </a:r>
            <a:r>
              <a:rPr lang="en-US" sz="1500" b="0" i="0" dirty="0"/>
              <a:t> </a:t>
            </a:r>
            <a:r>
              <a:rPr lang="en-US" sz="1500" b="0" i="0" dirty="0" err="1"/>
              <a:t>vê</a:t>
            </a:r>
            <a:r>
              <a:rPr lang="en-US" sz="1500" b="0" i="0" dirty="0"/>
              <a:t> o </a:t>
            </a:r>
            <a:r>
              <a:rPr lang="en-US" sz="1500" b="0" i="0" dirty="0" err="1"/>
              <a:t>seu</a:t>
            </a:r>
            <a:r>
              <a:rPr lang="en-US" sz="1500" b="0" i="0" dirty="0"/>
              <a:t> </a:t>
            </a:r>
            <a:r>
              <a:rPr lang="en-US" sz="1500" b="0" i="0" dirty="0" err="1"/>
              <a:t>anúncio</a:t>
            </a:r>
            <a:r>
              <a:rPr lang="en-US" sz="1500" b="0" i="0" dirty="0"/>
              <a:t> </a:t>
            </a:r>
            <a:r>
              <a:rPr lang="en-US" sz="1500" b="0" i="0" dirty="0" err="1"/>
              <a:t>ou</a:t>
            </a:r>
            <a:r>
              <a:rPr lang="en-US" sz="1500" b="0" i="0" dirty="0"/>
              <a:t> </a:t>
            </a:r>
            <a:r>
              <a:rPr lang="en-US" sz="1500" b="0" i="0" dirty="0" err="1"/>
              <a:t>realiza</a:t>
            </a:r>
            <a:r>
              <a:rPr lang="en-US" sz="1500" b="0" i="0" dirty="0"/>
              <a:t> a </a:t>
            </a:r>
            <a:r>
              <a:rPr lang="en-US" sz="1500" b="0" i="0" dirty="0" err="1"/>
              <a:t>ação</a:t>
            </a:r>
            <a:r>
              <a:rPr lang="en-US" sz="1500" b="0" i="0" dirty="0"/>
              <a:t> </a:t>
            </a:r>
            <a:r>
              <a:rPr lang="en-US" sz="1500" b="0" i="0" dirty="0" err="1"/>
              <a:t>pretendida</a:t>
            </a:r>
            <a:r>
              <a:rPr lang="en-US" sz="1500" b="0" i="0" dirty="0"/>
              <a:t>.</a:t>
            </a:r>
            <a:endParaRPr sz="150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500" b="0" i="0" dirty="0" err="1"/>
              <a:t>Paga</a:t>
            </a:r>
            <a:r>
              <a:rPr lang="en-US" sz="1500" b="0" i="0" dirty="0"/>
              <a:t> </a:t>
            </a:r>
            <a:r>
              <a:rPr lang="en-US" sz="1500" b="0" i="0" dirty="0" err="1"/>
              <a:t>pelos</a:t>
            </a:r>
            <a:r>
              <a:rPr lang="en-US" sz="1500" b="0" i="0" dirty="0"/>
              <a:t> </a:t>
            </a:r>
            <a:r>
              <a:rPr lang="en-US" sz="1500" b="0" i="0" dirty="0" err="1"/>
              <a:t>resultados</a:t>
            </a:r>
            <a:r>
              <a:rPr lang="en-US" sz="1500" b="0" i="0" dirty="0"/>
              <a:t> (</a:t>
            </a:r>
            <a:r>
              <a:rPr lang="en-US" sz="1500" b="0" i="0" dirty="0" err="1"/>
              <a:t>impressões</a:t>
            </a:r>
            <a:r>
              <a:rPr lang="en-US" sz="1500" b="0" i="0" dirty="0"/>
              <a:t>, cliques, </a:t>
            </a:r>
            <a:r>
              <a:rPr lang="en-US" sz="1500" b="0" i="0" dirty="0" err="1"/>
              <a:t>conversões</a:t>
            </a:r>
            <a:r>
              <a:rPr lang="en-US" sz="1500" b="0" i="0" dirty="0"/>
              <a:t>)</a:t>
            </a:r>
            <a:endParaRPr sz="150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500" dirty="0"/>
              <a:t>O </a:t>
            </a:r>
            <a:r>
              <a:rPr lang="en-US" sz="1500" dirty="0" err="1"/>
              <a:t>orçamento</a:t>
            </a:r>
            <a:r>
              <a:rPr lang="en-US" sz="1500" dirty="0"/>
              <a:t> </a:t>
            </a:r>
            <a:r>
              <a:rPr lang="en-US" sz="1500" dirty="0" err="1"/>
              <a:t>pode</a:t>
            </a:r>
            <a:r>
              <a:rPr lang="en-US" sz="1500" dirty="0"/>
              <a:t> ser </a:t>
            </a:r>
            <a:r>
              <a:rPr lang="en-US" sz="1500" dirty="0" err="1"/>
              <a:t>alterado</a:t>
            </a:r>
            <a:r>
              <a:rPr lang="en-US" sz="1500" dirty="0"/>
              <a:t>/</a:t>
            </a:r>
            <a:r>
              <a:rPr lang="en-US" sz="1500" dirty="0" err="1"/>
              <a:t>adicionado</a:t>
            </a:r>
            <a:r>
              <a:rPr lang="en-US" sz="1500" dirty="0"/>
              <a:t> </a:t>
            </a:r>
            <a:r>
              <a:rPr lang="en-US" sz="1500" dirty="0" err="1"/>
              <a:t>em</a:t>
            </a:r>
            <a:r>
              <a:rPr lang="en-US" sz="1500" dirty="0"/>
              <a:t> </a:t>
            </a:r>
            <a:r>
              <a:rPr lang="en-US" sz="1500" dirty="0" err="1"/>
              <a:t>qualquer</a:t>
            </a:r>
            <a:r>
              <a:rPr lang="en-US" sz="1500" dirty="0"/>
              <a:t> </a:t>
            </a:r>
            <a:r>
              <a:rPr lang="en-US" sz="1500" dirty="0" err="1"/>
              <a:t>altura</a:t>
            </a:r>
            <a:r>
              <a:rPr lang="en-US" sz="1500" dirty="0"/>
              <a:t>.</a:t>
            </a:r>
            <a:endParaRPr sz="15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 dirty="0"/>
          </a:p>
        </p:txBody>
      </p:sp>
      <p:pic>
        <p:nvPicPr>
          <p:cNvPr id="327" name="Google Shape;327;p24"/>
          <p:cNvPicPr preferRelativeResize="0"/>
          <p:nvPr/>
        </p:nvPicPr>
        <p:blipFill rotWithShape="1">
          <a:blip r:embed="rId3">
            <a:alphaModFix/>
          </a:blip>
          <a:srcRect t="17878"/>
          <a:stretch/>
        </p:blipFill>
        <p:spPr>
          <a:xfrm>
            <a:off x="5551215" y="962083"/>
            <a:ext cx="3283056" cy="3219333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5"/>
          <p:cNvSpPr txBox="1">
            <a:spLocks noGrp="1"/>
          </p:cNvSpPr>
          <p:nvPr>
            <p:ph type="body" idx="1"/>
          </p:nvPr>
        </p:nvSpPr>
        <p:spPr>
          <a:xfrm>
            <a:off x="628649" y="846550"/>
            <a:ext cx="4578051" cy="3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en-US" sz="1500" b="1" i="0" dirty="0">
                <a:solidFill>
                  <a:srgbClr val="D12477"/>
                </a:solidFill>
              </a:rPr>
              <a:t>O </a:t>
            </a:r>
            <a:r>
              <a:rPr lang="en-US" sz="1500" b="1" i="0" dirty="0" err="1">
                <a:solidFill>
                  <a:srgbClr val="D12477"/>
                </a:solidFill>
              </a:rPr>
              <a:t>utilizador</a:t>
            </a:r>
            <a:r>
              <a:rPr lang="en-US" sz="1500" b="1" i="0" dirty="0">
                <a:solidFill>
                  <a:srgbClr val="D12477"/>
                </a:solidFill>
              </a:rPr>
              <a:t> decide </a:t>
            </a:r>
            <a:r>
              <a:rPr lang="en-US" sz="1500" b="1" i="0" dirty="0" err="1">
                <a:solidFill>
                  <a:srgbClr val="D12477"/>
                </a:solidFill>
              </a:rPr>
              <a:t>quem</a:t>
            </a:r>
            <a:r>
              <a:rPr lang="en-US" sz="1500" b="1" i="0" dirty="0">
                <a:solidFill>
                  <a:srgbClr val="D12477"/>
                </a:solidFill>
              </a:rPr>
              <a:t> </a:t>
            </a:r>
            <a:r>
              <a:rPr lang="en-US" sz="1500" b="1" i="0" dirty="0" err="1">
                <a:solidFill>
                  <a:srgbClr val="D12477"/>
                </a:solidFill>
              </a:rPr>
              <a:t>vê</a:t>
            </a:r>
            <a:r>
              <a:rPr lang="en-US" sz="1500" b="1" i="0" dirty="0">
                <a:solidFill>
                  <a:srgbClr val="D12477"/>
                </a:solidFill>
              </a:rPr>
              <a:t> o </a:t>
            </a:r>
            <a:r>
              <a:rPr lang="en-US" sz="1500" b="1" i="0" dirty="0" err="1">
                <a:solidFill>
                  <a:srgbClr val="D12477"/>
                </a:solidFill>
              </a:rPr>
              <a:t>seu</a:t>
            </a:r>
            <a:r>
              <a:rPr lang="en-US" sz="1500" b="1" i="0" dirty="0">
                <a:solidFill>
                  <a:srgbClr val="D12477"/>
                </a:solidFill>
              </a:rPr>
              <a:t> </a:t>
            </a:r>
            <a:r>
              <a:rPr lang="en-US" sz="1500" b="1" i="0" dirty="0" err="1">
                <a:solidFill>
                  <a:srgbClr val="D12477"/>
                </a:solidFill>
              </a:rPr>
              <a:t>anúncio</a:t>
            </a:r>
            <a:r>
              <a:rPr lang="en-US" sz="1500" b="1" i="0" dirty="0">
                <a:solidFill>
                  <a:srgbClr val="D12477"/>
                </a:solidFill>
              </a:rPr>
              <a:t> e </a:t>
            </a:r>
            <a:r>
              <a:rPr lang="en-US" sz="1500" b="1" i="0" dirty="0" err="1">
                <a:solidFill>
                  <a:srgbClr val="D12477"/>
                </a:solidFill>
              </a:rPr>
              <a:t>onde</a:t>
            </a:r>
            <a:r>
              <a:rPr lang="en-US" sz="1500" b="1" i="0" dirty="0">
                <a:solidFill>
                  <a:srgbClr val="D12477"/>
                </a:solidFill>
              </a:rPr>
              <a:t>.</a:t>
            </a:r>
            <a:br>
              <a:rPr lang="en-US" sz="1500" b="1" i="0" dirty="0">
                <a:solidFill>
                  <a:srgbClr val="D12477"/>
                </a:solidFill>
              </a:rPr>
            </a:br>
            <a:r>
              <a:rPr lang="en-US" sz="1500" b="1" i="0" dirty="0">
                <a:solidFill>
                  <a:srgbClr val="D12477"/>
                </a:solidFill>
              </a:rPr>
              <a:t> </a:t>
            </a:r>
            <a:endParaRPr sz="150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1500" b="1" i="0" dirty="0" err="1">
                <a:solidFill>
                  <a:srgbClr val="D12477"/>
                </a:solidFill>
              </a:rPr>
              <a:t>Crie</a:t>
            </a:r>
            <a:r>
              <a:rPr lang="en-US" sz="1500" b="1" i="0" dirty="0">
                <a:solidFill>
                  <a:srgbClr val="D12477"/>
                </a:solidFill>
              </a:rPr>
              <a:t> o </a:t>
            </a:r>
            <a:r>
              <a:rPr lang="en-US" sz="1500" b="1" i="0" dirty="0" err="1">
                <a:solidFill>
                  <a:srgbClr val="D12477"/>
                </a:solidFill>
              </a:rPr>
              <a:t>público</a:t>
            </a:r>
            <a:r>
              <a:rPr lang="en-US" sz="1500" b="1" i="0" dirty="0">
                <a:solidFill>
                  <a:srgbClr val="D12477"/>
                </a:solidFill>
              </a:rPr>
              <a:t> </a:t>
            </a:r>
            <a:r>
              <a:rPr lang="en-US" sz="1500" b="1" i="0" dirty="0" err="1">
                <a:solidFill>
                  <a:srgbClr val="D12477"/>
                </a:solidFill>
              </a:rPr>
              <a:t>em</a:t>
            </a:r>
            <a:r>
              <a:rPr lang="en-US" sz="1500" b="1" i="0" dirty="0">
                <a:solidFill>
                  <a:srgbClr val="D12477"/>
                </a:solidFill>
              </a:rPr>
              <a:t> </a:t>
            </a:r>
            <a:r>
              <a:rPr lang="en-US" sz="1500" b="1" i="0" dirty="0" err="1">
                <a:solidFill>
                  <a:srgbClr val="D12477"/>
                </a:solidFill>
              </a:rPr>
              <a:t>linha</a:t>
            </a:r>
            <a:r>
              <a:rPr lang="en-US" sz="1500" b="1" i="0" dirty="0">
                <a:solidFill>
                  <a:srgbClr val="D12477"/>
                </a:solidFill>
              </a:rPr>
              <a:t> </a:t>
            </a:r>
            <a:r>
              <a:rPr lang="en-US" sz="1500" b="0" i="0" dirty="0"/>
              <a:t>com base </a:t>
            </a:r>
            <a:r>
              <a:rPr lang="en-US" sz="1500" b="0" i="0" dirty="0" err="1"/>
              <a:t>nas</a:t>
            </a:r>
            <a:r>
              <a:rPr lang="en-US" sz="1500" b="0" i="0" dirty="0"/>
              <a:t> </a:t>
            </a:r>
            <a:r>
              <a:rPr lang="en-US" sz="1500" b="0" i="0" dirty="0" err="1"/>
              <a:t>características</a:t>
            </a:r>
            <a:r>
              <a:rPr lang="en-US" sz="1500" b="0" i="0" dirty="0"/>
              <a:t> de </a:t>
            </a:r>
            <a:r>
              <a:rPr lang="en-US" sz="1500" b="0" i="0" dirty="0" err="1"/>
              <a:t>quem</a:t>
            </a:r>
            <a:r>
              <a:rPr lang="en-US" sz="1500" b="0" i="0" dirty="0"/>
              <a:t> </a:t>
            </a:r>
            <a:r>
              <a:rPr lang="en-US" sz="1500" b="0" i="0" dirty="0" err="1"/>
              <a:t>pretende</a:t>
            </a:r>
            <a:r>
              <a:rPr lang="en-US" sz="1500" b="0" i="0" dirty="0"/>
              <a:t> que </a:t>
            </a:r>
            <a:r>
              <a:rPr lang="en-US" sz="1500" b="0" i="0" dirty="0" err="1"/>
              <a:t>veja</a:t>
            </a:r>
            <a:r>
              <a:rPr lang="en-US" sz="1500" b="0" i="0" dirty="0"/>
              <a:t> o </a:t>
            </a:r>
            <a:r>
              <a:rPr lang="en-US" sz="1500" b="0" i="0" dirty="0" err="1"/>
              <a:t>seu</a:t>
            </a:r>
            <a:r>
              <a:rPr lang="en-US" sz="1500" b="0" i="0" dirty="0"/>
              <a:t> </a:t>
            </a:r>
            <a:r>
              <a:rPr lang="en-US" sz="1500" b="0" i="0" dirty="0" err="1"/>
              <a:t>anúncio</a:t>
            </a:r>
            <a:r>
              <a:rPr lang="en-US" sz="1500" b="0" i="0" dirty="0"/>
              <a:t> e </a:t>
            </a:r>
            <a:r>
              <a:rPr lang="en-US" sz="1500" b="0" i="0" dirty="0" err="1"/>
              <a:t>restrinja</a:t>
            </a:r>
            <a:r>
              <a:rPr lang="en-US" sz="1500" b="0" i="0" dirty="0"/>
              <a:t> o </a:t>
            </a:r>
            <a:r>
              <a:rPr lang="en-US" sz="1500" b="0" i="0" dirty="0" err="1"/>
              <a:t>público</a:t>
            </a:r>
            <a:r>
              <a:rPr lang="en-US" sz="1500" b="0" i="0" dirty="0"/>
              <a:t> do </a:t>
            </a:r>
            <a:r>
              <a:rPr lang="en-US" sz="1500" b="0" i="0" dirty="0" err="1"/>
              <a:t>seu</a:t>
            </a:r>
            <a:r>
              <a:rPr lang="en-US" sz="1500" b="0" i="0" dirty="0"/>
              <a:t> </a:t>
            </a:r>
            <a:r>
              <a:rPr lang="en-US" sz="1500" b="0" i="0" dirty="0" err="1"/>
              <a:t>anúncio</a:t>
            </a:r>
            <a:r>
              <a:rPr lang="en-US" sz="1500" b="0" i="0" dirty="0"/>
              <a:t> </a:t>
            </a:r>
            <a:r>
              <a:rPr lang="en-US" sz="1500" b="0" i="0" dirty="0" err="1"/>
              <a:t>por</a:t>
            </a:r>
            <a:r>
              <a:rPr lang="en-US" sz="1500" b="0" i="0" dirty="0"/>
              <a:t> interesses, </a:t>
            </a:r>
            <a:r>
              <a:rPr lang="en-US" sz="1500" b="0" i="0" dirty="0" err="1"/>
              <a:t>género</a:t>
            </a:r>
            <a:r>
              <a:rPr lang="en-US" sz="1500" b="0" i="0" dirty="0"/>
              <a:t> </a:t>
            </a:r>
            <a:r>
              <a:rPr lang="en-US" sz="1500" b="0" i="0" dirty="0" err="1"/>
              <a:t>ou</a:t>
            </a:r>
            <a:r>
              <a:rPr lang="en-US" sz="1500" b="0" i="0" dirty="0"/>
              <a:t> </a:t>
            </a:r>
            <a:r>
              <a:rPr lang="en-US" sz="1500" b="0" i="0" dirty="0" err="1"/>
              <a:t>localização</a:t>
            </a:r>
            <a:r>
              <a:rPr lang="en-US" sz="1500" b="0" i="0" dirty="0"/>
              <a:t> </a:t>
            </a:r>
            <a:br>
              <a:rPr lang="en-US" sz="1500" b="0" i="0" dirty="0"/>
            </a:br>
            <a:endParaRPr sz="1500" b="0" i="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Noto Sans Symbols"/>
              <a:buChar char="⮚"/>
            </a:pPr>
            <a:r>
              <a:rPr lang="en-US" sz="1500" b="1" i="0" dirty="0">
                <a:solidFill>
                  <a:srgbClr val="D12477"/>
                </a:solidFill>
              </a:rPr>
              <a:t>Utilize a </a:t>
            </a:r>
            <a:r>
              <a:rPr lang="en-US" sz="1500" b="1" i="0" dirty="0" err="1">
                <a:solidFill>
                  <a:srgbClr val="D12477"/>
                </a:solidFill>
              </a:rPr>
              <a:t>segmentação</a:t>
            </a:r>
            <a:r>
              <a:rPr lang="en-US" sz="1500" b="1" i="0" dirty="0">
                <a:solidFill>
                  <a:srgbClr val="D12477"/>
                </a:solidFill>
              </a:rPr>
              <a:t> de </a:t>
            </a:r>
            <a:r>
              <a:rPr lang="en-US" sz="1500" b="1" i="0" dirty="0" err="1">
                <a:solidFill>
                  <a:srgbClr val="D12477"/>
                </a:solidFill>
              </a:rPr>
              <a:t>anúncios</a:t>
            </a:r>
            <a:r>
              <a:rPr lang="en-US" sz="1500" b="1" i="0" dirty="0">
                <a:solidFill>
                  <a:srgbClr val="D12477"/>
                </a:solidFill>
              </a:rPr>
              <a:t> </a:t>
            </a:r>
            <a:r>
              <a:rPr lang="en-US" sz="1500" b="0" i="0" dirty="0"/>
              <a:t>para </a:t>
            </a:r>
            <a:r>
              <a:rPr lang="en-US" sz="1500" b="0" i="0" dirty="0" err="1"/>
              <a:t>encontrar</a:t>
            </a:r>
            <a:r>
              <a:rPr lang="en-US" sz="1500" b="0" i="0" dirty="0"/>
              <a:t> as </a:t>
            </a:r>
            <a:r>
              <a:rPr lang="en-US" sz="1500" b="0" i="0" dirty="0" err="1"/>
              <a:t>pessoas</a:t>
            </a:r>
            <a:r>
              <a:rPr lang="en-US" sz="1500" b="0" i="0" dirty="0"/>
              <a:t> que </a:t>
            </a:r>
            <a:r>
              <a:rPr lang="en-US" sz="1500" b="0" i="0" dirty="0" err="1"/>
              <a:t>têm</a:t>
            </a:r>
            <a:r>
              <a:rPr lang="en-US" sz="1500" b="0" i="0" dirty="0"/>
              <a:t> </a:t>
            </a:r>
            <a:r>
              <a:rPr lang="en-US" sz="1500" b="0" i="0" dirty="0" err="1"/>
              <a:t>maior</a:t>
            </a:r>
            <a:r>
              <a:rPr lang="en-US" sz="1500" b="0" i="0" dirty="0"/>
              <a:t> </a:t>
            </a:r>
            <a:r>
              <a:rPr lang="en-US" sz="1500" b="0" i="0" dirty="0" err="1"/>
              <a:t>probabilidade</a:t>
            </a:r>
            <a:r>
              <a:rPr lang="en-US" sz="1500" b="0" i="0" dirty="0"/>
              <a:t> de </a:t>
            </a:r>
            <a:r>
              <a:rPr lang="en-US" sz="1500" b="0" i="0" dirty="0" err="1"/>
              <a:t>agir</a:t>
            </a:r>
            <a:r>
              <a:rPr lang="en-US" sz="1500" b="0" i="0" dirty="0"/>
              <a:t>. </a:t>
            </a:r>
            <a:r>
              <a:rPr lang="en-US" sz="1500" b="0" i="0" dirty="0" err="1"/>
              <a:t>Assim</a:t>
            </a:r>
            <a:r>
              <a:rPr lang="en-US" sz="1500" b="0" i="0" dirty="0"/>
              <a:t> que o </a:t>
            </a:r>
            <a:r>
              <a:rPr lang="en-US" sz="1500" b="0" i="0" dirty="0" err="1"/>
              <a:t>seu</a:t>
            </a:r>
            <a:r>
              <a:rPr lang="en-US" sz="1500" b="0" i="0" dirty="0"/>
              <a:t> </a:t>
            </a:r>
            <a:r>
              <a:rPr lang="en-US" sz="1500" b="0" i="0" dirty="0" err="1"/>
              <a:t>anúncio</a:t>
            </a:r>
            <a:r>
              <a:rPr lang="en-US" sz="1500" b="0" i="0" dirty="0"/>
              <a:t> </a:t>
            </a:r>
            <a:r>
              <a:rPr lang="en-US" sz="1500" b="0" i="0" dirty="0" err="1"/>
              <a:t>começar</a:t>
            </a:r>
            <a:r>
              <a:rPr lang="en-US" sz="1500" b="0" i="0" dirty="0"/>
              <a:t> a ser </a:t>
            </a:r>
            <a:r>
              <a:rPr lang="en-US" sz="1500" b="0" i="0" dirty="0" err="1"/>
              <a:t>publicado</a:t>
            </a:r>
            <a:r>
              <a:rPr lang="en-US" sz="1500" b="0" i="0" dirty="0"/>
              <a:t>, o Meta </a:t>
            </a:r>
            <a:r>
              <a:rPr lang="en-US" sz="1500" b="0" i="0" dirty="0" err="1"/>
              <a:t>saberá</a:t>
            </a:r>
            <a:r>
              <a:rPr lang="en-US" sz="1500" b="0" i="0" dirty="0"/>
              <a:t> </a:t>
            </a:r>
            <a:r>
              <a:rPr lang="en-US" sz="1500" b="0" i="0" dirty="0" err="1"/>
              <a:t>quem</a:t>
            </a:r>
            <a:r>
              <a:rPr lang="en-US" sz="1500" b="0" i="0" dirty="0"/>
              <a:t> </a:t>
            </a:r>
            <a:r>
              <a:rPr lang="en-US" sz="1500" b="0" i="0" dirty="0" err="1"/>
              <a:t>está</a:t>
            </a:r>
            <a:r>
              <a:rPr lang="en-US" sz="1500" b="0" i="0" dirty="0"/>
              <a:t> a </a:t>
            </a:r>
            <a:r>
              <a:rPr lang="en-US" sz="1500" b="0" i="0" dirty="0" err="1"/>
              <a:t>interagir</a:t>
            </a:r>
            <a:r>
              <a:rPr lang="en-US" sz="1500" b="0" i="0" dirty="0"/>
              <a:t> com </a:t>
            </a:r>
            <a:r>
              <a:rPr lang="en-US" sz="1500" b="0" i="0" dirty="0" err="1"/>
              <a:t>ele</a:t>
            </a:r>
            <a:r>
              <a:rPr lang="en-US" sz="1500" b="0" i="0" dirty="0"/>
              <a:t> e, com o tempo, </a:t>
            </a:r>
            <a:r>
              <a:rPr lang="en-US" sz="1500" b="0" i="0" dirty="0" err="1"/>
              <a:t>reduzirá</a:t>
            </a:r>
            <a:r>
              <a:rPr lang="en-US" sz="1500" b="0" i="0" dirty="0"/>
              <a:t> o </a:t>
            </a:r>
            <a:r>
              <a:rPr lang="en-US" sz="1500" b="0" i="0" dirty="0" err="1"/>
              <a:t>seu</a:t>
            </a:r>
            <a:r>
              <a:rPr lang="en-US" sz="1500" b="0" i="0" dirty="0"/>
              <a:t> </a:t>
            </a:r>
            <a:r>
              <a:rPr lang="en-US" sz="1500" b="0" i="0" dirty="0" err="1"/>
              <a:t>público</a:t>
            </a:r>
            <a:r>
              <a:rPr lang="en-US" sz="1500" b="0" i="0" dirty="0"/>
              <a:t> para </a:t>
            </a:r>
            <a:r>
              <a:rPr lang="en-US" sz="1500" b="0" i="0" dirty="0" err="1"/>
              <a:t>chegar</a:t>
            </a:r>
            <a:r>
              <a:rPr lang="en-US" sz="1500" b="0" i="0" dirty="0"/>
              <a:t> </a:t>
            </a:r>
            <a:r>
              <a:rPr lang="en-US" sz="1500" b="0" i="0" dirty="0" err="1"/>
              <a:t>às</a:t>
            </a:r>
            <a:r>
              <a:rPr lang="en-US" sz="1500" b="0" i="0" dirty="0"/>
              <a:t> </a:t>
            </a:r>
            <a:r>
              <a:rPr lang="en-US" sz="1500" b="0" i="0" dirty="0" err="1"/>
              <a:t>pessoas</a:t>
            </a:r>
            <a:r>
              <a:rPr lang="en-US" sz="1500" b="0" i="0" dirty="0"/>
              <a:t> </a:t>
            </a:r>
            <a:r>
              <a:rPr lang="en-US" sz="1500" b="0" i="0" dirty="0" err="1"/>
              <a:t>certas</a:t>
            </a:r>
            <a:endParaRPr sz="150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 dirty="0">
              <a:solidFill>
                <a:srgbClr val="344854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 dirty="0">
              <a:solidFill>
                <a:srgbClr val="344854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 dirty="0">
              <a:solidFill>
                <a:srgbClr val="344854"/>
              </a:solidFill>
            </a:endParaRPr>
          </a:p>
        </p:txBody>
      </p:sp>
      <p:pic>
        <p:nvPicPr>
          <p:cNvPr id="334" name="Google Shape;334;p25"/>
          <p:cNvPicPr preferRelativeResize="0"/>
          <p:nvPr/>
        </p:nvPicPr>
        <p:blipFill rotWithShape="1">
          <a:blip r:embed="rId3">
            <a:alphaModFix/>
          </a:blip>
          <a:srcRect t="12137"/>
          <a:stretch/>
        </p:blipFill>
        <p:spPr>
          <a:xfrm>
            <a:off x="5365335" y="837437"/>
            <a:ext cx="3466209" cy="3535365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7" name="Google Shape;325;p24">
            <a:extLst>
              <a:ext uri="{FF2B5EF4-FFF2-40B4-BE49-F238E27FC236}">
                <a16:creationId xmlns:a16="http://schemas.microsoft.com/office/drawing/2014/main" id="{057AA76B-0F96-9E85-5D70-35C4A51E8D6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0068"/>
            <a:ext cx="8358837" cy="552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>
                <a:solidFill>
                  <a:srgbClr val="D12477"/>
                </a:solidFill>
              </a:rPr>
              <a:t>Etapa 3 </a:t>
            </a:r>
            <a:r>
              <a:rPr lang="en-US" sz="2400" dirty="0"/>
              <a:t>- </a:t>
            </a:r>
            <a:r>
              <a:rPr lang="en-US" sz="2400" dirty="0" err="1"/>
              <a:t>definir</a:t>
            </a:r>
            <a:r>
              <a:rPr lang="en-US" sz="2400" dirty="0"/>
              <a:t> o </a:t>
            </a:r>
            <a:r>
              <a:rPr lang="en-US" sz="2400" dirty="0" err="1"/>
              <a:t>público</a:t>
            </a:r>
            <a:endParaRPr sz="2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6"/>
          <p:cNvSpPr txBox="1">
            <a:spLocks noGrp="1"/>
          </p:cNvSpPr>
          <p:nvPr>
            <p:ph type="title" idx="4294967295"/>
          </p:nvPr>
        </p:nvSpPr>
        <p:spPr>
          <a:xfrm>
            <a:off x="504825" y="288595"/>
            <a:ext cx="4593157" cy="552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 err="1">
                <a:solidFill>
                  <a:srgbClr val="D12477"/>
                </a:solidFill>
              </a:rPr>
              <a:t>Passo</a:t>
            </a:r>
            <a:r>
              <a:rPr lang="en-US" sz="2400" dirty="0">
                <a:solidFill>
                  <a:srgbClr val="D12477"/>
                </a:solidFill>
              </a:rPr>
              <a:t> 5 </a:t>
            </a:r>
            <a:r>
              <a:rPr lang="en-US" sz="2400" dirty="0"/>
              <a:t>- </a:t>
            </a:r>
            <a:r>
              <a:rPr lang="en-US" sz="2400" dirty="0" err="1"/>
              <a:t>carregue</a:t>
            </a:r>
            <a:r>
              <a:rPr lang="en-US" sz="2400" dirty="0"/>
              <a:t> </a:t>
            </a:r>
            <a:r>
              <a:rPr lang="en-US" sz="2400" dirty="0" err="1"/>
              <a:t>os</a:t>
            </a:r>
            <a:r>
              <a:rPr lang="en-US" sz="2400" dirty="0"/>
              <a:t> </a:t>
            </a:r>
            <a:r>
              <a:rPr lang="en-US" sz="2400" dirty="0" err="1"/>
              <a:t>seus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 err="1"/>
              <a:t>ativos</a:t>
            </a:r>
            <a:r>
              <a:rPr lang="en-US" sz="2400" dirty="0"/>
              <a:t> </a:t>
            </a:r>
            <a:r>
              <a:rPr lang="en-US" sz="2400" dirty="0" err="1"/>
              <a:t>criativos</a:t>
            </a:r>
            <a:endParaRPr sz="2400" dirty="0"/>
          </a:p>
        </p:txBody>
      </p:sp>
      <p:sp>
        <p:nvSpPr>
          <p:cNvPr id="340" name="Google Shape;340;p26"/>
          <p:cNvSpPr txBox="1">
            <a:spLocks noGrp="1"/>
          </p:cNvSpPr>
          <p:nvPr>
            <p:ph type="body" idx="4294967295"/>
          </p:nvPr>
        </p:nvSpPr>
        <p:spPr>
          <a:xfrm>
            <a:off x="504825" y="1328109"/>
            <a:ext cx="4203908" cy="293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en-US" sz="1800" b="1" i="0" dirty="0">
                <a:solidFill>
                  <a:srgbClr val="D12477"/>
                </a:solidFill>
              </a:rPr>
              <a:t>Agora, decide </a:t>
            </a:r>
            <a:r>
              <a:rPr lang="en-US" sz="1800" b="1" i="0" dirty="0" err="1">
                <a:solidFill>
                  <a:srgbClr val="D12477"/>
                </a:solidFill>
              </a:rPr>
              <a:t>como</a:t>
            </a:r>
            <a:r>
              <a:rPr lang="en-US" sz="1800" b="1" i="0" dirty="0">
                <a:solidFill>
                  <a:srgbClr val="D12477"/>
                </a:solidFill>
              </a:rPr>
              <a:t> </a:t>
            </a:r>
            <a:r>
              <a:rPr lang="en-US" sz="1800" b="1" i="0" dirty="0" err="1">
                <a:solidFill>
                  <a:srgbClr val="D12477"/>
                </a:solidFill>
              </a:rPr>
              <a:t>quer</a:t>
            </a:r>
            <a:r>
              <a:rPr lang="en-US" sz="1800" b="1" i="0" dirty="0">
                <a:solidFill>
                  <a:srgbClr val="D12477"/>
                </a:solidFill>
              </a:rPr>
              <a:t> que o </a:t>
            </a:r>
            <a:r>
              <a:rPr lang="en-US" sz="1800" b="1" i="0" dirty="0" err="1">
                <a:solidFill>
                  <a:srgbClr val="D12477"/>
                </a:solidFill>
              </a:rPr>
              <a:t>seu</a:t>
            </a:r>
            <a:r>
              <a:rPr lang="en-US" sz="1800" b="1" i="0" dirty="0">
                <a:solidFill>
                  <a:srgbClr val="D12477"/>
                </a:solidFill>
              </a:rPr>
              <a:t> </a:t>
            </a:r>
            <a:r>
              <a:rPr lang="en-US" sz="1800" b="1" i="0" dirty="0" err="1">
                <a:solidFill>
                  <a:srgbClr val="D12477"/>
                </a:solidFill>
              </a:rPr>
              <a:t>anúncio</a:t>
            </a:r>
            <a:r>
              <a:rPr lang="en-US" sz="1800" b="1" i="0" dirty="0">
                <a:solidFill>
                  <a:srgbClr val="D12477"/>
                </a:solidFill>
              </a:rPr>
              <a:t> </a:t>
            </a:r>
            <a:r>
              <a:rPr lang="en-US" sz="1800" b="1" i="0" dirty="0" err="1">
                <a:solidFill>
                  <a:srgbClr val="D12477"/>
                </a:solidFill>
              </a:rPr>
              <a:t>seja</a:t>
            </a:r>
            <a:r>
              <a:rPr lang="en-US" sz="1800" b="1" i="0" dirty="0">
                <a:solidFill>
                  <a:srgbClr val="D12477"/>
                </a:solidFill>
              </a:rPr>
              <a:t> </a:t>
            </a:r>
            <a:r>
              <a:rPr lang="en-US" sz="1800" b="1" i="0" dirty="0" err="1">
                <a:solidFill>
                  <a:srgbClr val="D12477"/>
                </a:solidFill>
              </a:rPr>
              <a:t>apresentado</a:t>
            </a:r>
            <a:r>
              <a:rPr lang="en-US" sz="1800" b="1" i="0" dirty="0">
                <a:solidFill>
                  <a:srgbClr val="D12477"/>
                </a:solidFill>
              </a:rPr>
              <a:t>.</a:t>
            </a: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b="0" i="0" dirty="0" err="1"/>
              <a:t>Pode</a:t>
            </a:r>
            <a:r>
              <a:rPr lang="en-US" sz="1600" b="0" i="0" dirty="0"/>
              <a:t> </a:t>
            </a:r>
            <a:r>
              <a:rPr lang="en-US" sz="1600" b="0" i="0" dirty="0" err="1"/>
              <a:t>utilizar</a:t>
            </a:r>
            <a:r>
              <a:rPr lang="en-US" sz="1600" b="0" i="0" dirty="0"/>
              <a:t> </a:t>
            </a:r>
            <a:r>
              <a:rPr lang="en-US" sz="1600" b="0" i="0" dirty="0" err="1"/>
              <a:t>texto</a:t>
            </a:r>
            <a:r>
              <a:rPr lang="en-US" sz="1600" b="0" i="0" dirty="0"/>
              <a:t>, imagens e </a:t>
            </a:r>
            <a:r>
              <a:rPr lang="en-US" sz="1600" b="0" i="0" dirty="0" err="1"/>
              <a:t>vídeos</a:t>
            </a:r>
            <a:r>
              <a:rPr lang="en-US" sz="1600" b="0" i="0" dirty="0"/>
              <a:t> para </a:t>
            </a:r>
            <a:r>
              <a:rPr lang="en-US" sz="1600" b="0" i="0" dirty="0" err="1"/>
              <a:t>captar</a:t>
            </a:r>
            <a:r>
              <a:rPr lang="en-US" sz="1600" b="0" i="0" dirty="0"/>
              <a:t> a </a:t>
            </a:r>
            <a:r>
              <a:rPr lang="en-US" sz="1600" b="0" i="0" dirty="0" err="1"/>
              <a:t>atenção</a:t>
            </a:r>
            <a:r>
              <a:rPr lang="en-US" sz="1600" b="0" i="0" dirty="0"/>
              <a:t> das </a:t>
            </a:r>
            <a:r>
              <a:rPr lang="en-US" sz="1600" b="0" i="0" dirty="0" err="1"/>
              <a:t>pessoas</a:t>
            </a:r>
            <a:r>
              <a:rPr lang="en-US" sz="1600" b="0" i="0" dirty="0"/>
              <a:t>. </a:t>
            </a:r>
            <a:endParaRPr sz="1600" dirty="0"/>
          </a:p>
          <a:p>
            <a:pPr marL="171450" lvl="0" indent="-1714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b="0" i="0" dirty="0" err="1"/>
              <a:t>Selecione</a:t>
            </a:r>
            <a:r>
              <a:rPr lang="en-US" sz="1600" b="0" i="0" dirty="0"/>
              <a:t> um </a:t>
            </a:r>
            <a:r>
              <a:rPr lang="en-US" sz="1600" b="0" i="0" dirty="0" err="1"/>
              <a:t>formato</a:t>
            </a:r>
            <a:r>
              <a:rPr lang="en-US" sz="1600" b="0" i="0" dirty="0"/>
              <a:t> de </a:t>
            </a:r>
            <a:r>
              <a:rPr lang="en-US" sz="1600" b="0" i="0" dirty="0" err="1"/>
              <a:t>anúncio</a:t>
            </a:r>
            <a:r>
              <a:rPr lang="en-US" sz="1600" b="0" i="0" dirty="0"/>
              <a:t> (</a:t>
            </a:r>
            <a:r>
              <a:rPr lang="en-US" sz="1600" b="0" i="0" dirty="0" err="1"/>
              <a:t>uma</a:t>
            </a:r>
            <a:r>
              <a:rPr lang="en-US" sz="1600" b="0" i="0" dirty="0"/>
              <a:t> </a:t>
            </a:r>
            <a:r>
              <a:rPr lang="en-US" sz="1600" b="0" i="0" dirty="0" err="1"/>
              <a:t>única</a:t>
            </a:r>
            <a:r>
              <a:rPr lang="en-US" sz="1600" b="0" i="0" dirty="0"/>
              <a:t> </a:t>
            </a:r>
            <a:r>
              <a:rPr lang="en-US" sz="1600" b="0" i="0" dirty="0" err="1"/>
              <a:t>imagem</a:t>
            </a:r>
            <a:r>
              <a:rPr lang="en-US" sz="1600" b="0" i="0" dirty="0"/>
              <a:t> </a:t>
            </a:r>
            <a:r>
              <a:rPr lang="en-US" sz="1600" b="0" i="0" dirty="0" err="1"/>
              <a:t>ou</a:t>
            </a:r>
            <a:r>
              <a:rPr lang="en-US" sz="1600" b="0" i="0" dirty="0"/>
              <a:t> </a:t>
            </a:r>
            <a:r>
              <a:rPr lang="en-US" sz="1600" b="0" i="0" dirty="0" err="1"/>
              <a:t>vídeo</a:t>
            </a:r>
            <a:r>
              <a:rPr lang="en-US" sz="1600" b="0" i="0" dirty="0"/>
              <a:t>, </a:t>
            </a:r>
            <a:r>
              <a:rPr lang="en-US" sz="1600" b="0" i="0" dirty="0" err="1"/>
              <a:t>carrossel</a:t>
            </a:r>
            <a:r>
              <a:rPr lang="en-US" sz="1600" b="0" i="0" dirty="0"/>
              <a:t> </a:t>
            </a:r>
            <a:r>
              <a:rPr lang="en-US" sz="1600" b="0" i="0" dirty="0" err="1"/>
              <a:t>ou</a:t>
            </a:r>
            <a:r>
              <a:rPr lang="en-US" sz="1600" b="0" i="0" dirty="0"/>
              <a:t> </a:t>
            </a:r>
            <a:r>
              <a:rPr lang="en-US" sz="1600" b="0" i="0" dirty="0" err="1"/>
              <a:t>coleção</a:t>
            </a:r>
            <a:r>
              <a:rPr lang="en-US" sz="1600" b="0" i="0" dirty="0"/>
              <a:t>).</a:t>
            </a: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Char char="●"/>
            </a:pPr>
            <a:r>
              <a:rPr lang="en-US" sz="1600" b="0" i="0" dirty="0" err="1"/>
              <a:t>Escolha</a:t>
            </a:r>
            <a:r>
              <a:rPr lang="en-US" sz="1600" b="0" i="0" dirty="0"/>
              <a:t> </a:t>
            </a:r>
            <a:r>
              <a:rPr lang="en-US" sz="1600" b="0" i="0" dirty="0" err="1"/>
              <a:t>os</a:t>
            </a:r>
            <a:r>
              <a:rPr lang="en-US" sz="1600" b="0" i="0" dirty="0"/>
              <a:t> </a:t>
            </a:r>
            <a:r>
              <a:rPr lang="en-US" sz="1600" b="0" i="0" dirty="0" err="1"/>
              <a:t>respectivos</a:t>
            </a:r>
            <a:r>
              <a:rPr lang="en-US" sz="1600" b="0" i="0" dirty="0"/>
              <a:t> </a:t>
            </a:r>
            <a:r>
              <a:rPr lang="en-US" sz="1600" b="0" i="0" dirty="0" err="1"/>
              <a:t>suportes</a:t>
            </a:r>
            <a:r>
              <a:rPr lang="en-US" sz="1600" b="0" i="0" dirty="0"/>
              <a:t> e </a:t>
            </a:r>
            <a:r>
              <a:rPr lang="en-US" sz="1600" b="0" i="0" dirty="0" err="1"/>
              <a:t>carregue-os</a:t>
            </a:r>
            <a:r>
              <a:rPr lang="en-US" sz="1600" b="0" i="0" dirty="0"/>
              <a:t> no </a:t>
            </a:r>
            <a:r>
              <a:rPr lang="en-US" sz="1600" b="0" i="0" dirty="0" err="1"/>
              <a:t>arquivo</a:t>
            </a:r>
            <a:r>
              <a:rPr lang="en-US" sz="1600" b="0" i="0" dirty="0"/>
              <a:t> de </a:t>
            </a:r>
            <a:r>
              <a:rPr lang="en-US" sz="1600" b="0" i="0" dirty="0" err="1"/>
              <a:t>suportes</a:t>
            </a:r>
            <a:r>
              <a:rPr lang="en-US" sz="1600" b="0" i="0" dirty="0"/>
              <a:t>. </a:t>
            </a:r>
            <a:endParaRPr dirty="0"/>
          </a:p>
        </p:txBody>
      </p:sp>
      <p:pic>
        <p:nvPicPr>
          <p:cNvPr id="341" name="Google Shape;341;p26"/>
          <p:cNvPicPr preferRelativeResize="0"/>
          <p:nvPr/>
        </p:nvPicPr>
        <p:blipFill rotWithShape="1">
          <a:blip r:embed="rId3">
            <a:alphaModFix/>
          </a:blip>
          <a:srcRect l="3308" t="10760" r="2063"/>
          <a:stretch/>
        </p:blipFill>
        <p:spPr>
          <a:xfrm>
            <a:off x="5097982" y="735013"/>
            <a:ext cx="3701671" cy="4119892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8"/>
          <p:cNvSpPr txBox="1">
            <a:spLocks noGrp="1"/>
          </p:cNvSpPr>
          <p:nvPr>
            <p:ph type="ctrTitle" idx="4294967295"/>
          </p:nvPr>
        </p:nvSpPr>
        <p:spPr>
          <a:xfrm>
            <a:off x="336545" y="144863"/>
            <a:ext cx="6742632" cy="576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Elementos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um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Facebook</a:t>
            </a:r>
            <a:endParaRPr sz="24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7" name="Google Shape;347;p28" descr="Lähes täydellinen Facebook-mainonta -opas 2022 | Karoliina Behm"/>
          <p:cNvPicPr preferRelativeResize="0"/>
          <p:nvPr/>
        </p:nvPicPr>
        <p:blipFill rotWithShape="1">
          <a:blip r:embed="rId3">
            <a:alphaModFix/>
          </a:blip>
          <a:srcRect r="8549"/>
          <a:stretch/>
        </p:blipFill>
        <p:spPr>
          <a:xfrm>
            <a:off x="4117752" y="912904"/>
            <a:ext cx="4809343" cy="3279229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48" name="Google Shape;348;p28"/>
          <p:cNvSpPr txBox="1"/>
          <p:nvPr/>
        </p:nvSpPr>
        <p:spPr>
          <a:xfrm>
            <a:off x="327999" y="721126"/>
            <a:ext cx="3661565" cy="3870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1.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Título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refere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-se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aos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benefícios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vantagens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recebidos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pelo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endParaRPr sz="13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1400"/>
              <a:buFont typeface="Arial"/>
              <a:buNone/>
            </a:pPr>
            <a:b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2.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Texto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descreva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vantagens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serviço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- para o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endParaRPr sz="13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1400"/>
              <a:buFont typeface="Arial"/>
              <a:buNone/>
            </a:pPr>
            <a:b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3.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Imagem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imagem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tem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grande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impacto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funcionalidade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e o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do Facebook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tem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geralmente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melhor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se a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imagem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tiver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rosto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humano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virado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para a "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câmara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"</a:t>
            </a:r>
            <a:endParaRPr sz="13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1400"/>
              <a:buFont typeface="Arial"/>
              <a:buNone/>
            </a:pPr>
            <a:b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4.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Ligação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escolha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texto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curto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atrativo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para a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ligação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ao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endParaRPr sz="13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121"/>
              </a:buClr>
              <a:buSzPts val="1400"/>
              <a:buFont typeface="Arial"/>
              <a:buNone/>
            </a:pPr>
            <a:b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Descrição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hiperligação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para a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hiperligação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também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dar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descrição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falar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pouco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mais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benefícios</a:t>
            </a:r>
            <a:r>
              <a:rPr lang="en-US" sz="1300" b="0" i="0" u="none" strike="noStrike" cap="none" dirty="0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00" b="0" i="0" u="none" strike="noStrike" cap="none" dirty="0" err="1">
                <a:solidFill>
                  <a:srgbClr val="212121"/>
                </a:solidFill>
                <a:latin typeface="Arial"/>
                <a:ea typeface="Arial"/>
                <a:cs typeface="Arial"/>
                <a:sym typeface="Arial"/>
              </a:rPr>
              <a:t>adicionais</a:t>
            </a:r>
            <a:endParaRPr sz="1300" b="0" i="0" u="none" strike="noStrike" cap="none" dirty="0">
              <a:solidFill>
                <a:srgbClr val="21212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28"/>
          <p:cNvSpPr txBox="1"/>
          <p:nvPr/>
        </p:nvSpPr>
        <p:spPr>
          <a:xfrm>
            <a:off x="7956135" y="2999572"/>
            <a:ext cx="851320" cy="30777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36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1.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Título</a:t>
            </a:r>
            <a:endParaRPr sz="13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28"/>
          <p:cNvSpPr txBox="1"/>
          <p:nvPr/>
        </p:nvSpPr>
        <p:spPr>
          <a:xfrm>
            <a:off x="7723975" y="1288989"/>
            <a:ext cx="1083479" cy="4924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36000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2.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Texto</a:t>
            </a: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endParaRPr sz="13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28"/>
          <p:cNvSpPr txBox="1"/>
          <p:nvPr/>
        </p:nvSpPr>
        <p:spPr>
          <a:xfrm>
            <a:off x="8088185" y="2476961"/>
            <a:ext cx="754719" cy="3398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36000" tIns="108000" rIns="0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3.</a:t>
            </a:r>
            <a:r>
              <a:rPr lang="en-US" sz="12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Imagem</a:t>
            </a:r>
            <a:endParaRPr sz="12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28"/>
          <p:cNvSpPr txBox="1"/>
          <p:nvPr/>
        </p:nvSpPr>
        <p:spPr>
          <a:xfrm>
            <a:off x="7991584" y="3441963"/>
            <a:ext cx="851320" cy="2462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36000" tIns="4570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4.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Ligação</a:t>
            </a:r>
            <a:endParaRPr sz="13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28"/>
          <p:cNvSpPr txBox="1"/>
          <p:nvPr/>
        </p:nvSpPr>
        <p:spPr>
          <a:xfrm>
            <a:off x="7843616" y="3786644"/>
            <a:ext cx="1083479" cy="40011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Ligação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13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descrição</a:t>
            </a:r>
            <a:endParaRPr sz="13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7"/>
          <p:cNvSpPr txBox="1">
            <a:spLocks noGrp="1"/>
          </p:cNvSpPr>
          <p:nvPr>
            <p:ph type="title" idx="4294967295"/>
          </p:nvPr>
        </p:nvSpPr>
        <p:spPr>
          <a:xfrm>
            <a:off x="444381" y="172411"/>
            <a:ext cx="5459413" cy="63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300"/>
              <a:buFont typeface="Arial"/>
              <a:buNone/>
            </a:pPr>
            <a:r>
              <a:rPr lang="en-US" sz="2400" dirty="0" err="1">
                <a:solidFill>
                  <a:srgbClr val="D12477"/>
                </a:solidFill>
              </a:rPr>
              <a:t>Passo</a:t>
            </a:r>
            <a:r>
              <a:rPr lang="en-US" sz="2400" dirty="0">
                <a:solidFill>
                  <a:srgbClr val="D12477"/>
                </a:solidFill>
              </a:rPr>
              <a:t> 6 </a:t>
            </a:r>
            <a:r>
              <a:rPr lang="en-US" sz="2400" dirty="0"/>
              <a:t>- </a:t>
            </a:r>
            <a:r>
              <a:rPr lang="en-US" sz="2400" dirty="0" err="1"/>
              <a:t>publicar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359" name="Google Shape;359;p27"/>
          <p:cNvSpPr txBox="1">
            <a:spLocks noGrp="1"/>
          </p:cNvSpPr>
          <p:nvPr>
            <p:ph type="body" idx="4294967295"/>
          </p:nvPr>
        </p:nvSpPr>
        <p:spPr>
          <a:xfrm>
            <a:off x="444381" y="956072"/>
            <a:ext cx="5161660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 dirty="0"/>
              <a:t>Ao </a:t>
            </a:r>
            <a:r>
              <a:rPr lang="en-US" sz="1800" dirty="0" err="1"/>
              <a:t>confirmar</a:t>
            </a:r>
            <a:r>
              <a:rPr lang="en-US" sz="1800" dirty="0"/>
              <a:t> o </a:t>
            </a:r>
            <a:r>
              <a:rPr lang="en-US" sz="1800" dirty="0" err="1"/>
              <a:t>anúncio</a:t>
            </a:r>
            <a:r>
              <a:rPr lang="en-US" sz="1800" dirty="0"/>
              <a:t>, </a:t>
            </a:r>
            <a:r>
              <a:rPr lang="en-US" sz="1800" dirty="0" err="1"/>
              <a:t>este</a:t>
            </a:r>
            <a:r>
              <a:rPr lang="en-US" sz="1800" dirty="0"/>
              <a:t> </a:t>
            </a:r>
            <a:r>
              <a:rPr lang="en-US" sz="1800" dirty="0" err="1"/>
              <a:t>será</a:t>
            </a:r>
            <a:r>
              <a:rPr lang="en-US" sz="1800" dirty="0"/>
              <a:t> </a:t>
            </a:r>
            <a:r>
              <a:rPr lang="en-US" sz="1800" dirty="0" err="1"/>
              <a:t>processado</a:t>
            </a:r>
            <a:r>
              <a:rPr lang="en-US" sz="1800" dirty="0"/>
              <a:t> pela Meta AI e </a:t>
            </a:r>
            <a:r>
              <a:rPr lang="en-US" sz="1800" dirty="0" err="1"/>
              <a:t>pelos</a:t>
            </a:r>
            <a:r>
              <a:rPr lang="en-US" sz="1800" dirty="0"/>
              <a:t> </a:t>
            </a:r>
            <a:r>
              <a:rPr lang="en-US" sz="1800" dirty="0" err="1"/>
              <a:t>sistemas</a:t>
            </a:r>
            <a:r>
              <a:rPr lang="en-US" sz="1800" dirty="0"/>
              <a:t> de </a:t>
            </a:r>
            <a:r>
              <a:rPr lang="en-US" sz="1800" dirty="0" err="1"/>
              <a:t>leilão</a:t>
            </a:r>
            <a:endParaRPr dirty="0"/>
          </a:p>
          <a:p>
            <a:pPr marL="171450" lvl="0" indent="-171450" algn="l" rtl="0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 dirty="0"/>
              <a:t>Em </a:t>
            </a:r>
            <a:r>
              <a:rPr lang="en-US" sz="1800" dirty="0" err="1"/>
              <a:t>poucas</a:t>
            </a:r>
            <a:r>
              <a:rPr lang="en-US" sz="1800" dirty="0"/>
              <a:t> horas, </a:t>
            </a:r>
            <a:r>
              <a:rPr lang="en-US" sz="1800" dirty="0" err="1"/>
              <a:t>será</a:t>
            </a:r>
            <a:r>
              <a:rPr lang="en-US" sz="1800" dirty="0"/>
              <a:t> </a:t>
            </a:r>
            <a:r>
              <a:rPr lang="en-US" sz="1800" dirty="0" err="1"/>
              <a:t>mostrado</a:t>
            </a:r>
            <a:r>
              <a:rPr lang="en-US" sz="1800" dirty="0"/>
              <a:t> </a:t>
            </a:r>
            <a:r>
              <a:rPr lang="en-US" sz="1800" dirty="0" err="1"/>
              <a:t>aos</a:t>
            </a:r>
            <a:r>
              <a:rPr lang="en-US" sz="1800" dirty="0"/>
              <a:t> </a:t>
            </a:r>
            <a:r>
              <a:rPr lang="en-US" sz="1800" dirty="0" err="1"/>
              <a:t>públicos-alvo</a:t>
            </a:r>
            <a:r>
              <a:rPr lang="en-US" sz="1800" dirty="0"/>
              <a:t> que </a:t>
            </a:r>
            <a:r>
              <a:rPr lang="en-US" sz="1800" dirty="0" err="1"/>
              <a:t>selecionou</a:t>
            </a:r>
            <a:endParaRPr dirty="0"/>
          </a:p>
          <a:p>
            <a:pPr marL="171450" lvl="0" indent="-171450" algn="l" rtl="0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Arial"/>
              <a:buChar char="●"/>
            </a:pPr>
            <a:r>
              <a:rPr lang="en-US" sz="1800" dirty="0" err="1"/>
              <a:t>Pode</a:t>
            </a:r>
            <a:r>
              <a:rPr lang="en-US" sz="1800" dirty="0"/>
              <a:t> </a:t>
            </a:r>
            <a:r>
              <a:rPr lang="en-US" sz="1800" dirty="0" err="1"/>
              <a:t>acompanhar</a:t>
            </a:r>
            <a:r>
              <a:rPr lang="en-US" sz="1800" dirty="0"/>
              <a:t> </a:t>
            </a: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resultados</a:t>
            </a:r>
            <a:r>
              <a:rPr lang="en-US" sz="1800" dirty="0"/>
              <a:t> e o </a:t>
            </a:r>
            <a:r>
              <a:rPr lang="en-US" sz="1800" dirty="0" err="1"/>
              <a:t>dinheiro</a:t>
            </a:r>
            <a:r>
              <a:rPr lang="en-US" sz="1800" dirty="0"/>
              <a:t> </a:t>
            </a:r>
            <a:r>
              <a:rPr lang="en-US" sz="1800" dirty="0" err="1"/>
              <a:t>gasto</a:t>
            </a:r>
            <a:r>
              <a:rPr lang="en-US" sz="1800" dirty="0"/>
              <a:t> online </a:t>
            </a:r>
            <a:endParaRPr dirty="0"/>
          </a:p>
          <a:p>
            <a:pPr marL="171450" lvl="0" indent="-3810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  <a:p>
            <a:pPr marL="171450" lvl="0" indent="-381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pic>
        <p:nvPicPr>
          <p:cNvPr id="360" name="Google Shape;360;p27"/>
          <p:cNvPicPr preferRelativeResize="0"/>
          <p:nvPr/>
        </p:nvPicPr>
        <p:blipFill rotWithShape="1">
          <a:blip r:embed="rId3">
            <a:alphaModFix/>
          </a:blip>
          <a:srcRect l="24709" t="24105" r="18150" b="3596"/>
          <a:stretch/>
        </p:blipFill>
        <p:spPr>
          <a:xfrm>
            <a:off x="6638732" y="1015358"/>
            <a:ext cx="2171700" cy="3528677"/>
          </a:xfrm>
          <a:prstGeom prst="rect">
            <a:avLst/>
          </a:prstGeom>
          <a:noFill/>
          <a:ln w="38100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24e379d30f0_1_3"/>
          <p:cNvSpPr txBox="1">
            <a:spLocks noGrp="1"/>
          </p:cNvSpPr>
          <p:nvPr>
            <p:ph type="body" idx="1"/>
          </p:nvPr>
        </p:nvSpPr>
        <p:spPr>
          <a:xfrm>
            <a:off x="840583" y="280721"/>
            <a:ext cx="6614100" cy="3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400"/>
              <a:buNone/>
            </a:pPr>
            <a:r>
              <a:rPr lang="en-US" dirty="0" err="1"/>
              <a:t>Tarefa</a:t>
            </a:r>
            <a:r>
              <a:rPr lang="en-US" dirty="0"/>
              <a:t> (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pequenos</a:t>
            </a:r>
            <a:r>
              <a:rPr lang="en-US" dirty="0"/>
              <a:t> </a:t>
            </a:r>
            <a:r>
              <a:rPr lang="en-US" dirty="0" err="1"/>
              <a:t>grupos</a:t>
            </a:r>
            <a:r>
              <a:rPr lang="en-US" dirty="0"/>
              <a:t>)</a:t>
            </a:r>
            <a:endParaRPr dirty="0"/>
          </a:p>
        </p:txBody>
      </p:sp>
      <p:sp>
        <p:nvSpPr>
          <p:cNvPr id="366" name="Google Shape;366;g24e379d30f0_1_3"/>
          <p:cNvSpPr txBox="1">
            <a:spLocks noGrp="1"/>
          </p:cNvSpPr>
          <p:nvPr>
            <p:ph type="body" idx="2"/>
          </p:nvPr>
        </p:nvSpPr>
        <p:spPr>
          <a:xfrm>
            <a:off x="840575" y="756600"/>
            <a:ext cx="7961700" cy="366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 err="1"/>
              <a:t>Utilizando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materiais</a:t>
            </a:r>
            <a:r>
              <a:rPr lang="en-US" dirty="0"/>
              <a:t> </a:t>
            </a:r>
            <a:r>
              <a:rPr lang="en-US" dirty="0" err="1"/>
              <a:t>deste</a:t>
            </a:r>
            <a:r>
              <a:rPr lang="en-US" dirty="0"/>
              <a:t> </a:t>
            </a:r>
            <a:r>
              <a:rPr lang="en-US" dirty="0" err="1"/>
              <a:t>módulo</a:t>
            </a:r>
            <a:r>
              <a:rPr lang="en-US" dirty="0"/>
              <a:t>, </a:t>
            </a:r>
            <a:r>
              <a:rPr lang="en-US" dirty="0" err="1"/>
              <a:t>cria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real no Facebook </a:t>
            </a:r>
            <a:r>
              <a:rPr lang="en-US" dirty="0" err="1"/>
              <a:t>seguindo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respectivos</a:t>
            </a:r>
            <a:r>
              <a:rPr lang="en-US" dirty="0"/>
              <a:t> </a:t>
            </a:r>
            <a:r>
              <a:rPr lang="en-US" dirty="0" err="1"/>
              <a:t>passos</a:t>
            </a:r>
            <a:r>
              <a:rPr lang="en-US" dirty="0"/>
              <a:t>: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para o </a:t>
            </a:r>
            <a:r>
              <a:rPr lang="en-US" dirty="0" err="1"/>
              <a:t>anúncio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dirty="0" err="1"/>
              <a:t>criar</a:t>
            </a:r>
            <a:r>
              <a:rPr lang="en-US" dirty="0"/>
              <a:t> um </a:t>
            </a:r>
            <a:r>
              <a:rPr lang="en-US" dirty="0" err="1"/>
              <a:t>anúncio</a:t>
            </a:r>
            <a:r>
              <a:rPr lang="en-US" dirty="0"/>
              <a:t> (</a:t>
            </a:r>
            <a:r>
              <a:rPr lang="en-US" dirty="0" err="1"/>
              <a:t>versão</a:t>
            </a:r>
            <a:r>
              <a:rPr lang="en-US" dirty="0"/>
              <a:t> 1)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dirty="0" err="1"/>
              <a:t>publicá</a:t>
            </a:r>
            <a:r>
              <a:rPr lang="en-US" dirty="0"/>
              <a:t>-lo no Facebook (</a:t>
            </a:r>
            <a:r>
              <a:rPr lang="en-US" dirty="0" err="1"/>
              <a:t>Metaempresa</a:t>
            </a:r>
            <a:r>
              <a:rPr lang="en-US" dirty="0"/>
              <a:t>), 3-7 </a:t>
            </a:r>
            <a:r>
              <a:rPr lang="en-US" dirty="0" err="1"/>
              <a:t>dias</a:t>
            </a:r>
            <a:r>
              <a:rPr lang="en-US" dirty="0"/>
              <a:t> para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impressões</a:t>
            </a:r>
            <a:r>
              <a:rPr lang="en-US" dirty="0"/>
              <a:t> </a:t>
            </a:r>
            <a:r>
              <a:rPr lang="en-US" dirty="0" err="1"/>
              <a:t>suficientes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dirty="0" err="1"/>
              <a:t>avaliar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(</a:t>
            </a:r>
            <a:r>
              <a:rPr lang="en-US" dirty="0" err="1"/>
              <a:t>número</a:t>
            </a:r>
            <a:r>
              <a:rPr lang="en-US" dirty="0"/>
              <a:t> de cliques, </a:t>
            </a:r>
            <a:r>
              <a:rPr lang="en-US" dirty="0" err="1"/>
              <a:t>conversão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 de </a:t>
            </a:r>
            <a:r>
              <a:rPr lang="en-US" dirty="0" err="1"/>
              <a:t>destino</a:t>
            </a:r>
            <a:r>
              <a:rPr lang="en-US" dirty="0"/>
              <a:t>) 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alterações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 de </a:t>
            </a:r>
            <a:r>
              <a:rPr lang="en-US" dirty="0" err="1"/>
              <a:t>destino</a:t>
            </a:r>
            <a:r>
              <a:rPr lang="en-US" dirty="0"/>
              <a:t>, se </a:t>
            </a:r>
            <a:r>
              <a:rPr lang="en-US" dirty="0" err="1"/>
              <a:t>necessário</a:t>
            </a:r>
            <a:r>
              <a:rPr lang="en-US" dirty="0"/>
              <a:t>/</a:t>
            </a:r>
            <a:r>
              <a:rPr lang="en-US" dirty="0" err="1"/>
              <a:t>possível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dirty="0" err="1"/>
              <a:t>criar</a:t>
            </a:r>
            <a:r>
              <a:rPr lang="en-US" dirty="0"/>
              <a:t> um </a:t>
            </a:r>
            <a:r>
              <a:rPr lang="en-US" dirty="0" err="1"/>
              <a:t>anúncio</a:t>
            </a:r>
            <a:r>
              <a:rPr lang="en-US" dirty="0"/>
              <a:t> </a:t>
            </a:r>
            <a:r>
              <a:rPr lang="en-US" dirty="0" err="1"/>
              <a:t>melhorado</a:t>
            </a:r>
            <a:r>
              <a:rPr lang="en-US" dirty="0"/>
              <a:t> (</a:t>
            </a:r>
            <a:r>
              <a:rPr lang="en-US" dirty="0" err="1"/>
              <a:t>versão</a:t>
            </a:r>
            <a:r>
              <a:rPr lang="en-US" dirty="0"/>
              <a:t> 2) e </a:t>
            </a:r>
            <a:r>
              <a:rPr lang="en-US" dirty="0" err="1"/>
              <a:t>publicá</a:t>
            </a:r>
            <a:r>
              <a:rPr lang="en-US" dirty="0"/>
              <a:t>-lo (3-7 </a:t>
            </a:r>
            <a:r>
              <a:rPr lang="en-US" dirty="0" err="1"/>
              <a:t>dias</a:t>
            </a:r>
            <a:r>
              <a:rPr lang="en-US" dirty="0"/>
              <a:t>)</a:t>
            </a:r>
            <a:endParaRPr dirty="0"/>
          </a:p>
          <a:p>
            <a:pPr marL="457200" lvl="0" indent="-3238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en-US" dirty="0" err="1"/>
              <a:t>acompanhamento</a:t>
            </a:r>
            <a:r>
              <a:rPr lang="en-US" dirty="0"/>
              <a:t> e </a:t>
            </a:r>
            <a:r>
              <a:rPr lang="en-US" dirty="0" err="1"/>
              <a:t>avaliação</a:t>
            </a:r>
            <a:r>
              <a:rPr lang="en-US" dirty="0"/>
              <a:t> da </a:t>
            </a:r>
            <a:r>
              <a:rPr lang="en-US" dirty="0" err="1"/>
              <a:t>campanha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r>
              <a:rPr lang="en-US" dirty="0" err="1"/>
              <a:t>Faça</a:t>
            </a:r>
            <a:r>
              <a:rPr lang="en-US" dirty="0"/>
              <a:t> um </a:t>
            </a:r>
            <a:r>
              <a:rPr lang="en-US" dirty="0" err="1"/>
              <a:t>pequeno</a:t>
            </a:r>
            <a:r>
              <a:rPr lang="en-US" dirty="0"/>
              <a:t> </a:t>
            </a:r>
            <a:r>
              <a:rPr lang="en-US" dirty="0" err="1"/>
              <a:t>relatório</a:t>
            </a:r>
            <a:r>
              <a:rPr lang="en-US" dirty="0"/>
              <a:t> com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própria</a:t>
            </a:r>
            <a:r>
              <a:rPr lang="en-US" dirty="0"/>
              <a:t> </a:t>
            </a:r>
            <a:r>
              <a:rPr lang="en-US" dirty="0" err="1"/>
              <a:t>avaliação</a:t>
            </a:r>
            <a:r>
              <a:rPr lang="en-US" dirty="0"/>
              <a:t> (o que é que </a:t>
            </a:r>
            <a:r>
              <a:rPr lang="en-US" dirty="0" err="1"/>
              <a:t>funcionou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no </a:t>
            </a:r>
            <a:r>
              <a:rPr lang="en-US" dirty="0" err="1"/>
              <a:t>anúncio</a:t>
            </a:r>
            <a:r>
              <a:rPr lang="en-US" dirty="0"/>
              <a:t> - </a:t>
            </a:r>
            <a:r>
              <a:rPr lang="en-US" dirty="0" err="1"/>
              <a:t>imagem</a:t>
            </a:r>
            <a:r>
              <a:rPr lang="en-US" dirty="0"/>
              <a:t>, </a:t>
            </a:r>
            <a:r>
              <a:rPr lang="en-US" dirty="0" err="1"/>
              <a:t>texto</a:t>
            </a:r>
            <a:r>
              <a:rPr lang="en-US" dirty="0"/>
              <a:t>, </a:t>
            </a:r>
            <a:r>
              <a:rPr lang="en-US" dirty="0" err="1"/>
              <a:t>botão</a:t>
            </a:r>
            <a:r>
              <a:rPr lang="en-US" dirty="0"/>
              <a:t> CTA? </a:t>
            </a:r>
            <a:r>
              <a:rPr lang="en-US" dirty="0" err="1"/>
              <a:t>Ficou</a:t>
            </a:r>
            <a:r>
              <a:rPr lang="en-US" dirty="0"/>
              <a:t> </a:t>
            </a:r>
            <a:r>
              <a:rPr lang="en-US" dirty="0" err="1"/>
              <a:t>satisfeito</a:t>
            </a:r>
            <a:r>
              <a:rPr lang="en-US" dirty="0"/>
              <a:t> com a </a:t>
            </a:r>
            <a:r>
              <a:rPr lang="en-US" dirty="0" err="1"/>
              <a:t>conversão</a:t>
            </a:r>
            <a:r>
              <a:rPr lang="en-US" dirty="0"/>
              <a:t>? O que </a:t>
            </a:r>
            <a:r>
              <a:rPr lang="en-US" dirty="0" err="1"/>
              <a:t>poderia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sido</a:t>
            </a:r>
            <a:r>
              <a:rPr lang="en-US" dirty="0"/>
              <a:t> </a:t>
            </a:r>
            <a:r>
              <a:rPr lang="en-US" dirty="0" err="1"/>
              <a:t>melhorado</a:t>
            </a:r>
            <a:r>
              <a:rPr lang="en-US" dirty="0"/>
              <a:t> </a:t>
            </a:r>
            <a:r>
              <a:rPr lang="en-US" dirty="0" err="1"/>
              <a:t>adicionalmente</a:t>
            </a:r>
            <a:r>
              <a:rPr lang="en-US" dirty="0"/>
              <a:t>?)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4f40d7f709_0_54"/>
          <p:cNvSpPr txBox="1">
            <a:spLocks noGrp="1"/>
          </p:cNvSpPr>
          <p:nvPr>
            <p:ph type="title" idx="4294967295"/>
          </p:nvPr>
        </p:nvSpPr>
        <p:spPr>
          <a:xfrm>
            <a:off x="1712701" y="1762497"/>
            <a:ext cx="5718597" cy="15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dirty="0" err="1"/>
              <a:t>Comprar</a:t>
            </a:r>
            <a:r>
              <a:rPr lang="en-US" sz="3200" dirty="0"/>
              <a:t> </a:t>
            </a:r>
            <a:r>
              <a:rPr lang="en-US" sz="3200" dirty="0" err="1"/>
              <a:t>uma</a:t>
            </a:r>
            <a:r>
              <a:rPr lang="en-US" sz="3200" dirty="0"/>
              <a:t> </a:t>
            </a:r>
            <a:r>
              <a:rPr lang="en-US" sz="3200" dirty="0" err="1"/>
              <a:t>campanha</a:t>
            </a:r>
            <a:r>
              <a:rPr lang="en-US" sz="3200" dirty="0"/>
              <a:t> de </a:t>
            </a:r>
            <a:r>
              <a:rPr lang="en-US" sz="3200" dirty="0" err="1"/>
              <a:t>anúncios</a:t>
            </a:r>
            <a:r>
              <a:rPr lang="en-US" sz="3200" dirty="0"/>
              <a:t> display </a:t>
            </a:r>
            <a:r>
              <a:rPr lang="en-US" sz="3200" dirty="0" err="1"/>
              <a:t>nos</a:t>
            </a:r>
            <a:r>
              <a:rPr lang="en-US" sz="3200" dirty="0"/>
              <a:t> media</a:t>
            </a:r>
            <a:endParaRPr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24f40d7f709_0_63"/>
          <p:cNvSpPr txBox="1">
            <a:spLocks noGrp="1"/>
          </p:cNvSpPr>
          <p:nvPr>
            <p:ph type="body" idx="1"/>
          </p:nvPr>
        </p:nvSpPr>
        <p:spPr>
          <a:xfrm>
            <a:off x="628650" y="1014665"/>
            <a:ext cx="7886700" cy="3580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361950" algn="l" rtl="0">
              <a:lnSpc>
                <a:spcPts val="2400"/>
              </a:lnSpc>
              <a:spcBef>
                <a:spcPts val="750"/>
              </a:spcBef>
              <a:spcAft>
                <a:spcPts val="600"/>
              </a:spcAft>
              <a:buSzPts val="2100"/>
              <a:buChar char="●"/>
            </a:pPr>
            <a:r>
              <a:rPr lang="en-US" sz="1600" dirty="0" err="1"/>
              <a:t>Pode</a:t>
            </a:r>
            <a:r>
              <a:rPr lang="en-US" sz="1600" dirty="0"/>
              <a:t> ser </a:t>
            </a:r>
            <a:r>
              <a:rPr lang="en-US" sz="1600" dirty="0" err="1"/>
              <a:t>comprada</a:t>
            </a:r>
            <a:r>
              <a:rPr lang="en-US" sz="1600" dirty="0"/>
              <a:t> </a:t>
            </a:r>
            <a:r>
              <a:rPr lang="en-US" sz="1600" dirty="0" err="1"/>
              <a:t>publicidade</a:t>
            </a:r>
            <a:r>
              <a:rPr lang="en-US" sz="1600" dirty="0"/>
              <a:t> </a:t>
            </a:r>
            <a:r>
              <a:rPr lang="en-US" sz="1600" dirty="0" err="1"/>
              <a:t>nos</a:t>
            </a:r>
            <a:r>
              <a:rPr lang="en-US" sz="1600" dirty="0"/>
              <a:t> </a:t>
            </a:r>
            <a:r>
              <a:rPr lang="en-US" sz="1600" dirty="0" err="1"/>
              <a:t>seus</a:t>
            </a:r>
            <a:r>
              <a:rPr lang="en-US" sz="1600" dirty="0"/>
              <a:t> </a:t>
            </a:r>
            <a:r>
              <a:rPr lang="en-US" sz="1600" dirty="0" err="1"/>
              <a:t>meios</a:t>
            </a:r>
            <a:r>
              <a:rPr lang="en-US" sz="1600" dirty="0"/>
              <a:t> de </a:t>
            </a:r>
            <a:r>
              <a:rPr lang="en-US" sz="1600" dirty="0" err="1"/>
              <a:t>comunicação</a:t>
            </a:r>
            <a:r>
              <a:rPr lang="en-US" sz="1600" dirty="0"/>
              <a:t> social </a:t>
            </a:r>
            <a:r>
              <a:rPr lang="en-US" sz="1600" dirty="0" err="1"/>
              <a:t>nacionais</a:t>
            </a:r>
            <a:endParaRPr sz="1600" dirty="0"/>
          </a:p>
          <a:p>
            <a:pPr marL="457200" lvl="0" indent="-361950" algn="l" rtl="0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SzPts val="2100"/>
              <a:buChar char="●"/>
            </a:pPr>
            <a:r>
              <a:rPr lang="en-US" sz="1600" dirty="0" err="1"/>
              <a:t>Todas</a:t>
            </a:r>
            <a:r>
              <a:rPr lang="en-US" sz="1600" dirty="0"/>
              <a:t> as </a:t>
            </a:r>
            <a:r>
              <a:rPr lang="en-US" sz="1600" dirty="0" err="1"/>
              <a:t>informações</a:t>
            </a:r>
            <a:r>
              <a:rPr lang="en-US" sz="1600" dirty="0"/>
              <a:t> </a:t>
            </a:r>
            <a:r>
              <a:rPr lang="en-US" sz="1600" dirty="0" err="1"/>
              <a:t>necessárias</a:t>
            </a:r>
            <a:r>
              <a:rPr lang="en-US" sz="1600" dirty="0"/>
              <a:t> </a:t>
            </a:r>
            <a:r>
              <a:rPr lang="en-US" sz="1600" dirty="0" err="1"/>
              <a:t>podem</a:t>
            </a:r>
            <a:r>
              <a:rPr lang="en-US" sz="1600" dirty="0"/>
              <a:t> ser </a:t>
            </a:r>
            <a:r>
              <a:rPr lang="en-US" sz="1600" dirty="0" err="1"/>
              <a:t>consultadas</a:t>
            </a:r>
            <a:r>
              <a:rPr lang="en-US" sz="1600" dirty="0"/>
              <a:t> </a:t>
            </a:r>
            <a:r>
              <a:rPr lang="en-US" sz="1600" dirty="0" err="1"/>
              <a:t>nos</a:t>
            </a:r>
            <a:r>
              <a:rPr lang="en-US" sz="1600" dirty="0"/>
              <a:t> </a:t>
            </a:r>
            <a:r>
              <a:rPr lang="en-US" sz="1600" dirty="0" err="1"/>
              <a:t>respetivos</a:t>
            </a:r>
            <a:r>
              <a:rPr lang="en-US" sz="1600" dirty="0"/>
              <a:t> </a:t>
            </a:r>
            <a:r>
              <a:rPr lang="en-US" sz="1600" dirty="0" err="1"/>
              <a:t>cartões</a:t>
            </a:r>
            <a:r>
              <a:rPr lang="en-US" sz="1600" dirty="0"/>
              <a:t> de </a:t>
            </a:r>
            <a:r>
              <a:rPr lang="en-US" sz="1600" dirty="0" err="1"/>
              <a:t>imprensa</a:t>
            </a:r>
            <a:r>
              <a:rPr lang="en-US" sz="1600" dirty="0"/>
              <a:t> (</a:t>
            </a:r>
            <a:r>
              <a:rPr lang="en-US" sz="1600" dirty="0" err="1"/>
              <a:t>pesquisar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Internet </a:t>
            </a:r>
            <a:r>
              <a:rPr lang="en-US" sz="1600" dirty="0" err="1"/>
              <a:t>utilizando</a:t>
            </a:r>
            <a:r>
              <a:rPr lang="en-US" sz="1600" dirty="0"/>
              <a:t> o </a:t>
            </a:r>
            <a:r>
              <a:rPr lang="en-US" sz="1600" dirty="0" err="1"/>
              <a:t>nome</a:t>
            </a:r>
            <a:r>
              <a:rPr lang="en-US" sz="1600" dirty="0"/>
              <a:t> do </a:t>
            </a:r>
            <a:r>
              <a:rPr lang="en-US" sz="1600" dirty="0" err="1"/>
              <a:t>meio</a:t>
            </a:r>
            <a:r>
              <a:rPr lang="en-US" sz="1600" dirty="0"/>
              <a:t> de </a:t>
            </a:r>
            <a:r>
              <a:rPr lang="en-US" sz="1600" dirty="0" err="1"/>
              <a:t>comunicação</a:t>
            </a:r>
            <a:r>
              <a:rPr lang="en-US" sz="1600" dirty="0"/>
              <a:t> social + </a:t>
            </a:r>
            <a:r>
              <a:rPr lang="en-US" sz="1600" dirty="0" err="1"/>
              <a:t>cartão</a:t>
            </a:r>
            <a:r>
              <a:rPr lang="en-US" sz="1600" dirty="0"/>
              <a:t> de </a:t>
            </a:r>
            <a:r>
              <a:rPr lang="en-US" sz="1600" dirty="0" err="1"/>
              <a:t>imprensa</a:t>
            </a:r>
            <a:r>
              <a:rPr lang="en-US" sz="1600" dirty="0"/>
              <a:t>)</a:t>
            </a:r>
            <a:endParaRPr sz="1600" dirty="0"/>
          </a:p>
          <a:p>
            <a:pPr marL="457200" lvl="0" indent="-361950" algn="l" rtl="0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SzPts val="2100"/>
              <a:buChar char="●"/>
            </a:pPr>
            <a:r>
              <a:rPr lang="en-US" sz="1600" dirty="0"/>
              <a:t>O </a:t>
            </a:r>
            <a:r>
              <a:rPr lang="en-US" sz="1600" dirty="0" err="1"/>
              <a:t>preço</a:t>
            </a:r>
            <a:r>
              <a:rPr lang="en-US" sz="1600" dirty="0"/>
              <a:t> é CPM (</a:t>
            </a:r>
            <a:r>
              <a:rPr lang="en-US" sz="1600" dirty="0" err="1"/>
              <a:t>custo</a:t>
            </a:r>
            <a:r>
              <a:rPr lang="en-US" sz="1600" dirty="0"/>
              <a:t> </a:t>
            </a:r>
            <a:r>
              <a:rPr lang="en-US" sz="1600" dirty="0" err="1"/>
              <a:t>por</a:t>
            </a:r>
            <a:r>
              <a:rPr lang="en-US" sz="1600" dirty="0"/>
              <a:t> </a:t>
            </a:r>
            <a:r>
              <a:rPr lang="en-US" sz="1600" dirty="0" err="1"/>
              <a:t>milha</a:t>
            </a:r>
            <a:r>
              <a:rPr lang="en-US" sz="1600" dirty="0"/>
              <a:t>), o que </a:t>
            </a:r>
            <a:r>
              <a:rPr lang="en-US" sz="1600" dirty="0" err="1"/>
              <a:t>significa</a:t>
            </a:r>
            <a:r>
              <a:rPr lang="en-US" sz="1600" dirty="0"/>
              <a:t> que </a:t>
            </a:r>
            <a:r>
              <a:rPr lang="en-US" sz="1600" dirty="0" err="1"/>
              <a:t>paga</a:t>
            </a:r>
            <a:r>
              <a:rPr lang="en-US" sz="1600" dirty="0"/>
              <a:t> </a:t>
            </a:r>
            <a:r>
              <a:rPr lang="en-US" sz="1600" dirty="0" err="1"/>
              <a:t>por</a:t>
            </a:r>
            <a:r>
              <a:rPr lang="en-US" sz="1600" dirty="0"/>
              <a:t> </a:t>
            </a:r>
            <a:r>
              <a:rPr lang="en-US" sz="1600" dirty="0" err="1"/>
              <a:t>impressões</a:t>
            </a:r>
            <a:r>
              <a:rPr lang="en-US" sz="1600" dirty="0"/>
              <a:t> (e </a:t>
            </a:r>
            <a:r>
              <a:rPr lang="en-US" sz="1600" dirty="0" err="1"/>
              <a:t>não</a:t>
            </a:r>
            <a:r>
              <a:rPr lang="en-US" sz="1600" dirty="0"/>
              <a:t> </a:t>
            </a:r>
            <a:r>
              <a:rPr lang="en-US" sz="1600" dirty="0" err="1"/>
              <a:t>por</a:t>
            </a:r>
            <a:r>
              <a:rPr lang="en-US" sz="1600" dirty="0"/>
              <a:t> cliques)</a:t>
            </a:r>
            <a:endParaRPr sz="1600" dirty="0"/>
          </a:p>
          <a:p>
            <a:pPr marL="457200" lvl="0" indent="-361950" algn="l" rtl="0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SzPts val="2100"/>
              <a:buChar char="●"/>
            </a:pPr>
            <a:r>
              <a:rPr lang="en-US" sz="1600" dirty="0" err="1"/>
              <a:t>Normalmente</a:t>
            </a:r>
            <a:r>
              <a:rPr lang="en-US" sz="1600" dirty="0"/>
              <a:t>, é </a:t>
            </a:r>
            <a:r>
              <a:rPr lang="en-US" sz="1600" dirty="0" err="1"/>
              <a:t>criado</a:t>
            </a:r>
            <a:r>
              <a:rPr lang="en-US" sz="1600" dirty="0"/>
              <a:t> um plano de </a:t>
            </a:r>
            <a:r>
              <a:rPr lang="en-US" sz="1600" dirty="0" err="1"/>
              <a:t>comunicação</a:t>
            </a:r>
            <a:r>
              <a:rPr lang="en-US" sz="1600" dirty="0"/>
              <a:t> que </a:t>
            </a:r>
            <a:r>
              <a:rPr lang="en-US" sz="1600" dirty="0" err="1"/>
              <a:t>abrange</a:t>
            </a:r>
            <a:r>
              <a:rPr lang="en-US" sz="1600" dirty="0"/>
              <a:t> 2-4 </a:t>
            </a:r>
            <a:r>
              <a:rPr lang="en-US" sz="1600" dirty="0" err="1"/>
              <a:t>meios</a:t>
            </a:r>
            <a:r>
              <a:rPr lang="en-US" sz="1600" dirty="0"/>
              <a:t> de </a:t>
            </a:r>
            <a:r>
              <a:rPr lang="en-US" sz="1600" dirty="0" err="1"/>
              <a:t>comunicação</a:t>
            </a:r>
            <a:r>
              <a:rPr lang="en-US" sz="1600" dirty="0"/>
              <a:t> e </a:t>
            </a:r>
            <a:r>
              <a:rPr lang="en-US" sz="1600" dirty="0" err="1"/>
              <a:t>mensagens</a:t>
            </a:r>
            <a:r>
              <a:rPr lang="en-US" sz="1600" dirty="0"/>
              <a:t> </a:t>
            </a:r>
            <a:r>
              <a:rPr lang="en-US" sz="1600" dirty="0" err="1"/>
              <a:t>essenciais</a:t>
            </a:r>
            <a:r>
              <a:rPr lang="en-US" sz="1600" dirty="0"/>
              <a:t> </a:t>
            </a:r>
            <a:r>
              <a:rPr lang="en-US" sz="1600" dirty="0" err="1"/>
              <a:t>em</a:t>
            </a:r>
            <a:r>
              <a:rPr lang="en-US" sz="1600" dirty="0"/>
              <a:t> </a:t>
            </a:r>
            <a:r>
              <a:rPr lang="en-US" sz="1600" dirty="0" err="1"/>
              <a:t>cada</a:t>
            </a:r>
            <a:r>
              <a:rPr lang="en-US" sz="1600" dirty="0"/>
              <a:t> um deles para </a:t>
            </a:r>
            <a:r>
              <a:rPr lang="en-US" sz="1600" dirty="0" err="1"/>
              <a:t>atingir</a:t>
            </a:r>
            <a:r>
              <a:rPr lang="en-US" sz="1600" dirty="0"/>
              <a:t> </a:t>
            </a:r>
            <a:r>
              <a:rPr lang="en-US" sz="1600" dirty="0" err="1"/>
              <a:t>os</a:t>
            </a:r>
            <a:r>
              <a:rPr lang="en-US" sz="1600" dirty="0"/>
              <a:t> </a:t>
            </a:r>
            <a:r>
              <a:rPr lang="en-US" sz="1600" dirty="0" err="1"/>
              <a:t>públicos-alvo</a:t>
            </a:r>
            <a:r>
              <a:rPr lang="en-US" sz="1600" dirty="0"/>
              <a:t> </a:t>
            </a:r>
            <a:r>
              <a:rPr lang="en-US" sz="1600" dirty="0" err="1"/>
              <a:t>desejados</a:t>
            </a:r>
            <a:r>
              <a:rPr lang="en-US" sz="1600" dirty="0"/>
              <a:t>  </a:t>
            </a:r>
            <a:endParaRPr sz="1600" dirty="0"/>
          </a:p>
        </p:txBody>
      </p:sp>
      <p:sp>
        <p:nvSpPr>
          <p:cNvPr id="377" name="Google Shape;377;g24f40d7f709_0_6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15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400" dirty="0" err="1"/>
              <a:t>Onde</a:t>
            </a:r>
            <a:r>
              <a:rPr lang="en-US" sz="2400" dirty="0"/>
              <a:t> </a:t>
            </a:r>
            <a:r>
              <a:rPr lang="en-US" sz="2400" dirty="0" err="1"/>
              <a:t>comprar</a:t>
            </a:r>
            <a:r>
              <a:rPr lang="en-US" sz="2400" dirty="0"/>
              <a:t> </a:t>
            </a:r>
            <a:r>
              <a:rPr lang="en-US" sz="2400" dirty="0" err="1"/>
              <a:t>publicidade</a:t>
            </a:r>
            <a:r>
              <a:rPr lang="en-US" sz="2400" dirty="0"/>
              <a:t> </a:t>
            </a:r>
            <a:r>
              <a:rPr lang="en-US" sz="2400" dirty="0" err="1"/>
              <a:t>gráfica</a:t>
            </a:r>
            <a:r>
              <a:rPr lang="en-US" sz="2400" dirty="0"/>
              <a:t>?</a:t>
            </a:r>
            <a:endParaRPr sz="24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4f40d7f709_0_16"/>
          <p:cNvSpPr txBox="1">
            <a:spLocks noGrp="1"/>
          </p:cNvSpPr>
          <p:nvPr>
            <p:ph type="title" idx="4294967295"/>
          </p:nvPr>
        </p:nvSpPr>
        <p:spPr>
          <a:xfrm>
            <a:off x="568995" y="155465"/>
            <a:ext cx="6478500" cy="4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</a:pPr>
            <a:r>
              <a:rPr lang="en-US" sz="2400" dirty="0" err="1"/>
              <a:t>Tamanhos</a:t>
            </a:r>
            <a:r>
              <a:rPr lang="en-US" sz="2400" dirty="0"/>
              <a:t> e </a:t>
            </a:r>
            <a:r>
              <a:rPr lang="en-US" sz="2400" dirty="0" err="1"/>
              <a:t>formatos</a:t>
            </a:r>
            <a:r>
              <a:rPr lang="en-US" sz="2400" dirty="0"/>
              <a:t> de banners</a:t>
            </a:r>
            <a:endParaRPr sz="2400" dirty="0"/>
          </a:p>
        </p:txBody>
      </p:sp>
      <p:pic>
        <p:nvPicPr>
          <p:cNvPr id="384" name="Google Shape;384;g24f40d7f709_0_16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46112" y="1427162"/>
            <a:ext cx="3925800" cy="2289300"/>
          </a:xfrm>
          <a:prstGeom prst="rect">
            <a:avLst/>
          </a:prstGeom>
          <a:noFill/>
          <a:ln w="28575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85" name="Google Shape;385;g24f40d7f709_0_16"/>
          <p:cNvSpPr txBox="1">
            <a:spLocks noGrp="1"/>
          </p:cNvSpPr>
          <p:nvPr>
            <p:ph type="body" idx="4294967295"/>
          </p:nvPr>
        </p:nvSpPr>
        <p:spPr>
          <a:xfrm>
            <a:off x="4839638" y="1437807"/>
            <a:ext cx="1970400" cy="34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35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500"/>
              <a:buNone/>
            </a:pPr>
            <a:r>
              <a:rPr lang="en-US" sz="1400" b="1" dirty="0" err="1">
                <a:solidFill>
                  <a:srgbClr val="D12477"/>
                </a:solidFill>
              </a:rPr>
              <a:t>Telemóvel</a:t>
            </a:r>
            <a:r>
              <a:rPr lang="en-US" sz="1400" b="1" dirty="0">
                <a:solidFill>
                  <a:srgbClr val="D12477"/>
                </a:solidFill>
              </a:rPr>
              <a:t>: </a:t>
            </a:r>
            <a:r>
              <a:rPr lang="en-US" sz="1400" dirty="0" err="1"/>
              <a:t>em</a:t>
            </a:r>
            <a:r>
              <a:rPr lang="en-US" sz="1400" dirty="0"/>
              <a:t> </a:t>
            </a:r>
            <a:r>
              <a:rPr lang="en-US" sz="1400" dirty="0" err="1"/>
              <a:t>rápido</a:t>
            </a:r>
            <a:r>
              <a:rPr lang="en-US" sz="1400" dirty="0"/>
              <a:t> </a:t>
            </a:r>
            <a:r>
              <a:rPr lang="en-US" sz="1400" dirty="0" err="1"/>
              <a:t>crescimento</a:t>
            </a:r>
            <a:r>
              <a:rPr lang="en-US" sz="1400" dirty="0"/>
              <a:t>. </a:t>
            </a:r>
            <a:r>
              <a:rPr lang="en-US" sz="1400" dirty="0" err="1"/>
              <a:t>Pelo</a:t>
            </a:r>
            <a:r>
              <a:rPr lang="en-US" sz="1400" dirty="0"/>
              <a:t> </a:t>
            </a:r>
            <a:r>
              <a:rPr lang="en-US" sz="1400" dirty="0" err="1"/>
              <a:t>menos</a:t>
            </a:r>
            <a:r>
              <a:rPr lang="en-US" sz="1400" dirty="0"/>
              <a:t> 2/3 da </a:t>
            </a:r>
            <a:r>
              <a:rPr lang="en-US" sz="1400" dirty="0" err="1"/>
              <a:t>publicidade</a:t>
            </a:r>
            <a:r>
              <a:rPr lang="en-US" sz="1400" dirty="0"/>
              <a:t> display </a:t>
            </a:r>
            <a:r>
              <a:rPr lang="en-US" sz="1400" dirty="0" err="1"/>
              <a:t>em</a:t>
            </a:r>
            <a:r>
              <a:rPr lang="en-US" sz="1400" dirty="0"/>
              <a:t> </a:t>
            </a:r>
            <a:r>
              <a:rPr lang="en-US" sz="1400" dirty="0" err="1"/>
              <a:t>dispositivos</a:t>
            </a:r>
            <a:r>
              <a:rPr lang="en-US" sz="1400" dirty="0"/>
              <a:t> </a:t>
            </a:r>
            <a:r>
              <a:rPr lang="en-US" sz="1400" dirty="0" err="1"/>
              <a:t>móveis</a:t>
            </a:r>
            <a:endParaRPr sz="1400" dirty="0"/>
          </a:p>
        </p:txBody>
      </p:sp>
      <p:sp>
        <p:nvSpPr>
          <p:cNvPr id="386" name="Google Shape;386;g24f40d7f709_0_16"/>
          <p:cNvSpPr txBox="1"/>
          <p:nvPr/>
        </p:nvSpPr>
        <p:spPr>
          <a:xfrm>
            <a:off x="568995" y="821535"/>
            <a:ext cx="3907800" cy="500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tamanhos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dos banners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definidos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píxeis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Seguem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-se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alguns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exemplos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g24f40d7f709_0_16"/>
          <p:cNvSpPr txBox="1"/>
          <p:nvPr/>
        </p:nvSpPr>
        <p:spPr>
          <a:xfrm>
            <a:off x="2339445" y="3828270"/>
            <a:ext cx="2453400" cy="961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Font typeface="Arial"/>
              <a:buNone/>
            </a:pPr>
            <a:r>
              <a:rPr lang="en-US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Desfile</a:t>
            </a:r>
            <a:r>
              <a:rPr lang="en-US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980x400 (dt)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300x300 (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telemóvel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bastante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popular. O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tamanho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grande</a:t>
            </a:r>
            <a:r>
              <a:rPr lang="en-US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chama a </a:t>
            </a:r>
            <a:r>
              <a:rPr lang="en-US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atenção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6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8" name="Google Shape;388;g24f40d7f709_0_16"/>
          <p:cNvPicPr preferRelativeResize="0"/>
          <p:nvPr/>
        </p:nvPicPr>
        <p:blipFill rotWithShape="1">
          <a:blip r:embed="rId4">
            <a:alphaModFix/>
          </a:blip>
          <a:srcRect b="19028"/>
          <a:stretch/>
        </p:blipFill>
        <p:spPr>
          <a:xfrm>
            <a:off x="5708163" y="3088865"/>
            <a:ext cx="3098329" cy="1793509"/>
          </a:xfrm>
          <a:prstGeom prst="rect">
            <a:avLst/>
          </a:prstGeom>
          <a:noFill/>
          <a:ln w="28575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89" name="Google Shape;389;g24f40d7f709_0_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53309" y="754984"/>
            <a:ext cx="1044643" cy="2124369"/>
          </a:xfrm>
          <a:prstGeom prst="rect">
            <a:avLst/>
          </a:prstGeom>
          <a:noFill/>
          <a:ln w="28575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90" name="Google Shape;390;g24f40d7f709_0_16"/>
          <p:cNvCxnSpPr/>
          <p:nvPr/>
        </p:nvCxnSpPr>
        <p:spPr>
          <a:xfrm>
            <a:off x="4572000" y="4240945"/>
            <a:ext cx="1042500" cy="228900"/>
          </a:xfrm>
          <a:prstGeom prst="bentConnector3">
            <a:avLst>
              <a:gd name="adj1" fmla="val 50004"/>
            </a:avLst>
          </a:prstGeom>
          <a:noFill/>
          <a:ln w="28575" cap="flat" cmpd="sng">
            <a:solidFill>
              <a:srgbClr val="D12477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91" name="Google Shape;391;g24f40d7f709_0_16"/>
          <p:cNvCxnSpPr/>
          <p:nvPr/>
        </p:nvCxnSpPr>
        <p:spPr>
          <a:xfrm rot="10800000" flipH="1">
            <a:off x="6835617" y="1593368"/>
            <a:ext cx="775500" cy="223800"/>
          </a:xfrm>
          <a:prstGeom prst="bentConnector3">
            <a:avLst>
              <a:gd name="adj1" fmla="val 49991"/>
            </a:avLst>
          </a:prstGeom>
          <a:noFill/>
          <a:ln w="28575" cap="flat" cmpd="sng">
            <a:solidFill>
              <a:srgbClr val="D12477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24f40d7f709_0_29"/>
          <p:cNvSpPr txBox="1">
            <a:spLocks noGrp="1"/>
          </p:cNvSpPr>
          <p:nvPr>
            <p:ph type="title"/>
          </p:nvPr>
        </p:nvSpPr>
        <p:spPr>
          <a:xfrm>
            <a:off x="338137" y="209109"/>
            <a:ext cx="6831900" cy="8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</a:pPr>
            <a:r>
              <a:rPr lang="en-US" sz="2400" dirty="0"/>
              <a:t>Plano de </a:t>
            </a:r>
            <a:r>
              <a:rPr lang="en-US" sz="2400" dirty="0" err="1"/>
              <a:t>meios</a:t>
            </a:r>
            <a:r>
              <a:rPr lang="en-US" sz="2400" dirty="0"/>
              <a:t> da </a:t>
            </a:r>
            <a:r>
              <a:rPr lang="en-US" sz="2400" dirty="0" err="1"/>
              <a:t>campanha</a:t>
            </a:r>
            <a:r>
              <a:rPr lang="en-US" sz="2400" dirty="0"/>
              <a:t> de </a:t>
            </a:r>
            <a:r>
              <a:rPr lang="en-US" sz="2400" dirty="0" err="1"/>
              <a:t>exibição</a:t>
            </a:r>
            <a:endParaRPr sz="2400" dirty="0"/>
          </a:p>
        </p:txBody>
      </p:sp>
      <p:graphicFrame>
        <p:nvGraphicFramePr>
          <p:cNvPr id="398" name="Google Shape;398;g24f40d7f709_0_29"/>
          <p:cNvGraphicFramePr/>
          <p:nvPr/>
        </p:nvGraphicFramePr>
        <p:xfrm>
          <a:off x="338137" y="983337"/>
          <a:ext cx="8210250" cy="3338145"/>
        </p:xfrm>
        <a:graphic>
          <a:graphicData uri="http://schemas.openxmlformats.org/drawingml/2006/table">
            <a:tbl>
              <a:tblPr>
                <a:noFill/>
                <a:tableStyleId>{87C34302-B4DD-4690-9F5C-AD797CCDEDD3}</a:tableStyleId>
              </a:tblPr>
              <a:tblGrid>
                <a:gridCol w="744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1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3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9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46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4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4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1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1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1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1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Semana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Formato do anúncio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Impressões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cpm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Custo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Duração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42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43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44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45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46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47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 y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Parada de desktop 980x400</a:t>
                      </a:r>
                      <a:endParaRPr sz="1100" u="none" strike="noStrike" cap="none" dirty="0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375000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15000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15.-27.10.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B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B2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 z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Parada de desktop 980x400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400000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37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14800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15.-29.10.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45E2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45E2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45E2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media x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Desfile móvel 300x300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425000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24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10200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23.10.-3.11.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Calibri"/>
                        <a:buNone/>
                      </a:pPr>
                      <a:r>
                        <a:rPr lang="en-US" sz="9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1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1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1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1200000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1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Calibri"/>
                        <a:buNone/>
                      </a:pPr>
                      <a:r>
                        <a:rPr lang="en-US" sz="11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40000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8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8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8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8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8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8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n-US" sz="8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/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61249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161249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CTR médio 1,5%= 1 200 000 x 1,5% =&gt;</a:t>
                      </a:r>
                      <a:endParaRPr sz="180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61249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161249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18000 visitantes da página de destino </a:t>
                      </a:r>
                      <a:endParaRPr sz="180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 b="0" i="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rgbClr val="161249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Calibri"/>
                        <a:buNone/>
                      </a:pPr>
                      <a:endParaRPr sz="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7150" marR="7150" marT="7150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99" name="Google Shape;399;g24f40d7f709_0_29"/>
          <p:cNvSpPr/>
          <p:nvPr/>
        </p:nvSpPr>
        <p:spPr>
          <a:xfrm>
            <a:off x="4812757" y="2888522"/>
            <a:ext cx="2288400" cy="1023000"/>
          </a:xfrm>
          <a:prstGeom prst="wedgeEllipseCallout">
            <a:avLst>
              <a:gd name="adj1" fmla="val -40076"/>
              <a:gd name="adj2" fmla="val -67335"/>
            </a:avLst>
          </a:prstGeom>
          <a:noFill/>
          <a:ln w="285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6000" tIns="34275" rIns="36000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Forma fácil de calcular: 425 x 24= 10 200 (deixar 000's de fora)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24f40d7f709_0_36"/>
          <p:cNvSpPr txBox="1">
            <a:spLocks noGrp="1"/>
          </p:cNvSpPr>
          <p:nvPr>
            <p:ph type="body" idx="1"/>
          </p:nvPr>
        </p:nvSpPr>
        <p:spPr>
          <a:xfrm>
            <a:off x="834353" y="59506"/>
            <a:ext cx="8166577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dirty="0" err="1"/>
              <a:t>Atribuição</a:t>
            </a:r>
            <a:r>
              <a:rPr lang="en-US" dirty="0"/>
              <a:t> '</a:t>
            </a:r>
            <a:r>
              <a:rPr lang="en-US" dirty="0" err="1"/>
              <a:t>comprar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de banners </a:t>
            </a:r>
            <a:r>
              <a:rPr lang="en-US" dirty="0" err="1"/>
              <a:t>nos</a:t>
            </a:r>
            <a:r>
              <a:rPr lang="en-US" dirty="0"/>
              <a:t> media'</a:t>
            </a:r>
            <a:endParaRPr dirty="0"/>
          </a:p>
        </p:txBody>
      </p:sp>
      <p:sp>
        <p:nvSpPr>
          <p:cNvPr id="406" name="Google Shape;406;g24f40d7f709_0_36"/>
          <p:cNvSpPr txBox="1">
            <a:spLocks noGrp="1"/>
          </p:cNvSpPr>
          <p:nvPr>
            <p:ph type="title" idx="4294967295"/>
          </p:nvPr>
        </p:nvSpPr>
        <p:spPr>
          <a:xfrm>
            <a:off x="759202" y="790664"/>
            <a:ext cx="7739400" cy="8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</a:pPr>
            <a:r>
              <a:rPr lang="en-US" sz="1600" b="1" dirty="0">
                <a:solidFill>
                  <a:srgbClr val="D12477"/>
                </a:solidFill>
              </a:rPr>
              <a:t>É um </a:t>
            </a:r>
            <a:r>
              <a:rPr lang="en-US" sz="1600" b="1" dirty="0" err="1">
                <a:solidFill>
                  <a:srgbClr val="D12477"/>
                </a:solidFill>
              </a:rPr>
              <a:t>planeador</a:t>
            </a:r>
            <a:r>
              <a:rPr lang="en-US" sz="1600" b="1" dirty="0">
                <a:solidFill>
                  <a:srgbClr val="D12477"/>
                </a:solidFill>
              </a:rPr>
              <a:t> de </a:t>
            </a:r>
            <a:r>
              <a:rPr lang="en-US" sz="1600" b="1" dirty="0" err="1">
                <a:solidFill>
                  <a:srgbClr val="D12477"/>
                </a:solidFill>
              </a:rPr>
              <a:t>meios</a:t>
            </a:r>
            <a:r>
              <a:rPr lang="en-US" sz="1600" b="1" dirty="0">
                <a:solidFill>
                  <a:srgbClr val="D12477"/>
                </a:solidFill>
              </a:rPr>
              <a:t> de </a:t>
            </a:r>
            <a:r>
              <a:rPr lang="en-US" sz="1600" b="1" dirty="0" err="1">
                <a:solidFill>
                  <a:srgbClr val="D12477"/>
                </a:solidFill>
              </a:rPr>
              <a:t>comunicação</a:t>
            </a:r>
            <a:r>
              <a:rPr lang="en-US" sz="1600" b="1" dirty="0">
                <a:solidFill>
                  <a:srgbClr val="D12477"/>
                </a:solidFill>
              </a:rPr>
              <a:t> social </a:t>
            </a:r>
            <a:r>
              <a:rPr lang="en-US" sz="1600" dirty="0">
                <a:solidFill>
                  <a:srgbClr val="D12477"/>
                </a:solidFill>
              </a:rPr>
              <a:t>que </a:t>
            </a:r>
            <a:r>
              <a:rPr lang="en-US" sz="1600" dirty="0" err="1">
                <a:solidFill>
                  <a:srgbClr val="D12477"/>
                </a:solidFill>
              </a:rPr>
              <a:t>deverá</a:t>
            </a:r>
            <a:r>
              <a:rPr lang="en-US" sz="1600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planear</a:t>
            </a:r>
            <a:r>
              <a:rPr lang="en-US" sz="1600" b="1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uma</a:t>
            </a:r>
            <a:r>
              <a:rPr lang="en-US" sz="1600" b="1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campanha</a:t>
            </a:r>
            <a:r>
              <a:rPr lang="en-US" sz="1600" b="1" dirty="0">
                <a:solidFill>
                  <a:srgbClr val="D12477"/>
                </a:solidFill>
              </a:rPr>
              <a:t> para o </a:t>
            </a:r>
            <a:r>
              <a:rPr lang="en-US" sz="1600" b="1" dirty="0" err="1">
                <a:solidFill>
                  <a:srgbClr val="D12477"/>
                </a:solidFill>
              </a:rPr>
              <a:t>seu</a:t>
            </a:r>
            <a:r>
              <a:rPr lang="en-US" sz="1600" b="1" dirty="0">
                <a:solidFill>
                  <a:srgbClr val="D12477"/>
                </a:solidFill>
              </a:rPr>
              <a:t> </a:t>
            </a:r>
            <a:r>
              <a:rPr lang="en-US" sz="1600" b="1" dirty="0" err="1">
                <a:solidFill>
                  <a:srgbClr val="D12477"/>
                </a:solidFill>
              </a:rPr>
              <a:t>cliente</a:t>
            </a:r>
            <a:r>
              <a:rPr lang="en-US" sz="1600" b="1" dirty="0">
                <a:solidFill>
                  <a:srgbClr val="D12477"/>
                </a:solidFill>
              </a:rPr>
              <a:t>.</a:t>
            </a:r>
            <a:endParaRPr sz="2400" dirty="0">
              <a:solidFill>
                <a:srgbClr val="D12477"/>
              </a:solidFill>
            </a:endParaRPr>
          </a:p>
        </p:txBody>
      </p:sp>
      <p:sp>
        <p:nvSpPr>
          <p:cNvPr id="407" name="Google Shape;407;g24f40d7f709_0_36"/>
          <p:cNvSpPr txBox="1"/>
          <p:nvPr/>
        </p:nvSpPr>
        <p:spPr>
          <a:xfrm>
            <a:off x="759202" y="1322738"/>
            <a:ext cx="8109600" cy="317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925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85"/>
              <a:buFont typeface="+mj-lt"/>
              <a:buAutoNum type="arabicPeriod"/>
            </a:pP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Decida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quem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é o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215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350"/>
              <a:buFont typeface="Arial" panose="020B0604020202020204" pitchFamily="34" charset="0"/>
              <a:buChar char="•"/>
            </a:pP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Que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produto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serviço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? (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ser real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inventado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215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rgbClr val="D12477"/>
              </a:buClr>
              <a:buSzPts val="1350"/>
              <a:buFont typeface="Arial" panose="020B0604020202020204" pitchFamily="34" charset="0"/>
              <a:buChar char="•"/>
            </a:pP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Por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exemplo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btoc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novo hotel,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loja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calçado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linha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novo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carro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nova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marca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comida para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bebé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novo bar... </a:t>
            </a:r>
            <a:b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Btob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seminário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responsáveis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marketing 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vendas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btob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escolher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à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vontade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35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925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rgbClr val="D12477"/>
              </a:buClr>
              <a:buSzPts val="1485"/>
              <a:buFont typeface="+mj-lt"/>
              <a:buAutoNum type="arabicPeriod"/>
            </a:pP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Qual é/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o(s)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grupo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(s)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alvo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925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rgbClr val="D12477"/>
              </a:buClr>
              <a:buSzPts val="1485"/>
              <a:buFont typeface="+mj-lt"/>
              <a:buAutoNum type="arabicPeriod"/>
            </a:pP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Escolha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seus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meios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comunicação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planeie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campanha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atinja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melhor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forma o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público-alvo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Pelo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menos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dois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meios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comunicação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diferentes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35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925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rgbClr val="D12477"/>
              </a:buClr>
              <a:buSzPts val="1485"/>
              <a:buFont typeface="+mj-lt"/>
              <a:buAutoNum type="arabicPeriod"/>
            </a:pP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Orçamento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meios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comunicação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social: 20 000 euros,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período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campanha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1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mês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35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925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rgbClr val="D12477"/>
              </a:buClr>
              <a:buSzPts val="1485"/>
              <a:buFont typeface="+mj-lt"/>
              <a:buAutoNum type="arabicPeriod"/>
            </a:pP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Formatos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publicidade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Anúncios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visualização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Para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computador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telemóvel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É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necessário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utilizar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ambos (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ecrã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cruzado).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Formatos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reais 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existentes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com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preços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correctos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Método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fixação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preços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todos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5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suportes</a:t>
            </a:r>
            <a:r>
              <a:rPr lang="en-US" sz="135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35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CPM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24f40d7f709_0_43"/>
          <p:cNvSpPr txBox="1"/>
          <p:nvPr/>
        </p:nvSpPr>
        <p:spPr>
          <a:xfrm>
            <a:off x="739210" y="788355"/>
            <a:ext cx="6756381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9210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Apresentar</a:t>
            </a:r>
            <a:r>
              <a:rPr lang="en-US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 plano </a:t>
            </a:r>
            <a:r>
              <a:rPr lang="en-US" sz="1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multimédia</a:t>
            </a:r>
            <a:r>
              <a:rPr lang="en-US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Excel: </a:t>
            </a:r>
            <a:endParaRPr sz="1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500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impressões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custo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suporte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formato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500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período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campanha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500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atribuição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orçamento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meio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formato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400" b="0" i="0" u="sng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Em Word.doc: </a:t>
            </a:r>
            <a:endParaRPr sz="1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500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apresentar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produto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serviço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grupo-alvo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500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justificar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sua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sugestão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razão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escolheu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estes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meios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a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estrutura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campanha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formatos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anúncio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500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dar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estimativa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visitantes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chegam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à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página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destino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CTR 1,5%.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Máximo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150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palavras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Fornecer</a:t>
            </a:r>
            <a:r>
              <a:rPr lang="en-US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capturas</a:t>
            </a:r>
            <a:r>
              <a:rPr lang="en-US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ecrã</a:t>
            </a:r>
            <a:r>
              <a:rPr lang="en-US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dos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cartões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multimédia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/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taxas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CPM que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utilizou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7350" marR="0" lvl="0" indent="-190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None/>
            </a:pPr>
            <a:endParaRPr sz="1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Tempo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necessário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6-8 horas</a:t>
            </a:r>
            <a:endParaRPr sz="1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Estar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preparado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discutir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apresentar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4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aula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92100" marR="0" lvl="0" indent="-190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7350" marR="0" lvl="0" indent="-190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None/>
            </a:pPr>
            <a:endParaRPr sz="14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24f40d7f709_0_48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100" cy="3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dirty="0" err="1"/>
              <a:t>Critérios</a:t>
            </a:r>
            <a:r>
              <a:rPr lang="en-US" dirty="0"/>
              <a:t> </a:t>
            </a:r>
            <a:r>
              <a:rPr lang="en-US" sz="2400" dirty="0">
                <a:solidFill>
                  <a:schemeClr val="lt1"/>
                </a:solidFill>
              </a:rPr>
              <a:t>de </a:t>
            </a:r>
            <a:r>
              <a:rPr lang="en-US" sz="2400" dirty="0" err="1">
                <a:solidFill>
                  <a:schemeClr val="lt1"/>
                </a:solidFill>
              </a:rPr>
              <a:t>avaliação</a:t>
            </a:r>
            <a:endParaRPr dirty="0"/>
          </a:p>
        </p:txBody>
      </p:sp>
      <p:sp>
        <p:nvSpPr>
          <p:cNvPr id="420" name="Google Shape;420;g24f40d7f709_0_48"/>
          <p:cNvSpPr txBox="1">
            <a:spLocks noGrp="1"/>
          </p:cNvSpPr>
          <p:nvPr>
            <p:ph type="body" idx="2"/>
          </p:nvPr>
        </p:nvSpPr>
        <p:spPr>
          <a:xfrm>
            <a:off x="840574" y="824975"/>
            <a:ext cx="8082893" cy="33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dirty="0"/>
              <a:t>0: A </a:t>
            </a:r>
            <a:r>
              <a:rPr lang="en-US" sz="1400" dirty="0" err="1"/>
              <a:t>atribuição</a:t>
            </a:r>
            <a:r>
              <a:rPr lang="en-US" sz="1400" dirty="0"/>
              <a:t> </a:t>
            </a:r>
            <a:r>
              <a:rPr lang="en-US" sz="1400" dirty="0" err="1"/>
              <a:t>não</a:t>
            </a:r>
            <a:r>
              <a:rPr lang="en-US" sz="1400" dirty="0"/>
              <a:t> </a:t>
            </a:r>
            <a:r>
              <a:rPr lang="en-US" sz="1400" dirty="0" err="1"/>
              <a:t>foi</a:t>
            </a:r>
            <a:r>
              <a:rPr lang="en-US" sz="1400" dirty="0"/>
              <a:t> </a:t>
            </a:r>
            <a:r>
              <a:rPr lang="en-US" sz="1400" dirty="0" err="1"/>
              <a:t>devolvida</a:t>
            </a:r>
            <a:r>
              <a:rPr lang="en-US" sz="1400" dirty="0"/>
              <a:t> a tempo. </a:t>
            </a:r>
            <a:r>
              <a:rPr lang="en-US" sz="1400" dirty="0" err="1"/>
              <a:t>Os</a:t>
            </a:r>
            <a:r>
              <a:rPr lang="en-US" sz="1400" dirty="0"/>
              <a:t> </a:t>
            </a:r>
            <a:r>
              <a:rPr lang="en-US" sz="1400" dirty="0" err="1"/>
              <a:t>cálculos</a:t>
            </a:r>
            <a:r>
              <a:rPr lang="en-US" sz="1400" dirty="0"/>
              <a:t> </a:t>
            </a:r>
            <a:r>
              <a:rPr lang="en-US" sz="1400" dirty="0" err="1"/>
              <a:t>matemáticos</a:t>
            </a:r>
            <a:r>
              <a:rPr lang="en-US" sz="1400" dirty="0"/>
              <a:t> da </a:t>
            </a:r>
            <a:r>
              <a:rPr lang="en-US" sz="1400" dirty="0" err="1"/>
              <a:t>campanha</a:t>
            </a:r>
            <a:r>
              <a:rPr lang="en-US" sz="1400" dirty="0"/>
              <a:t> (o </a:t>
            </a:r>
            <a:r>
              <a:rPr lang="en-US" sz="1400" dirty="0" err="1"/>
              <a:t>preço</a:t>
            </a:r>
            <a:r>
              <a:rPr lang="en-US" sz="1400" dirty="0"/>
              <a:t> </a:t>
            </a:r>
            <a:r>
              <a:rPr lang="en-US" sz="1400" dirty="0" err="1"/>
              <a:t>cpm</a:t>
            </a:r>
            <a:r>
              <a:rPr lang="en-US" sz="1400" dirty="0"/>
              <a:t> </a:t>
            </a:r>
            <a:r>
              <a:rPr lang="en-US" sz="1400" dirty="0" err="1"/>
              <a:t>correto</a:t>
            </a:r>
            <a:r>
              <a:rPr lang="en-US" sz="1400" dirty="0"/>
              <a:t>, o </a:t>
            </a:r>
            <a:r>
              <a:rPr lang="en-US" sz="1400" dirty="0" err="1"/>
              <a:t>cálculo</a:t>
            </a:r>
            <a:r>
              <a:rPr lang="en-US" sz="1400" dirty="0"/>
              <a:t> </a:t>
            </a:r>
            <a:r>
              <a:rPr lang="en-US" sz="1400" dirty="0" err="1"/>
              <a:t>cpm</a:t>
            </a:r>
            <a:r>
              <a:rPr lang="en-US" sz="1400" dirty="0"/>
              <a:t> x </a:t>
            </a:r>
            <a:r>
              <a:rPr lang="en-US" sz="1400" dirty="0" err="1"/>
              <a:t>impressões</a:t>
            </a:r>
            <a:r>
              <a:rPr lang="en-US" sz="1400" dirty="0"/>
              <a:t> </a:t>
            </a:r>
            <a:r>
              <a:rPr lang="en-US" sz="1400" dirty="0" err="1"/>
              <a:t>correto</a:t>
            </a:r>
            <a:r>
              <a:rPr lang="en-US" sz="1400" dirty="0"/>
              <a:t>, o </a:t>
            </a:r>
            <a:r>
              <a:rPr lang="en-US" sz="1400" dirty="0" err="1"/>
              <a:t>número</a:t>
            </a:r>
            <a:r>
              <a:rPr lang="en-US" sz="1400" dirty="0"/>
              <a:t> de </a:t>
            </a:r>
            <a:r>
              <a:rPr lang="en-US" sz="1400" dirty="0" err="1"/>
              <a:t>visitantes</a:t>
            </a:r>
            <a:r>
              <a:rPr lang="en-US" sz="1400" dirty="0"/>
              <a:t>) </a:t>
            </a:r>
            <a:r>
              <a:rPr lang="en-US" sz="1400" dirty="0" err="1"/>
              <a:t>estão</a:t>
            </a:r>
            <a:r>
              <a:rPr lang="en-US" sz="1400" dirty="0"/>
              <a:t> </a:t>
            </a:r>
            <a:r>
              <a:rPr lang="en-US" sz="1400" dirty="0" err="1"/>
              <a:t>errados</a:t>
            </a:r>
            <a:r>
              <a:rPr lang="en-US" sz="1400" dirty="0"/>
              <a:t> </a:t>
            </a:r>
            <a:r>
              <a:rPr lang="en-US" sz="1400" dirty="0" err="1"/>
              <a:t>ou</a:t>
            </a:r>
            <a:r>
              <a:rPr lang="en-US" sz="1400" dirty="0"/>
              <a:t> </a:t>
            </a:r>
            <a:r>
              <a:rPr lang="en-US" sz="1400" dirty="0" err="1"/>
              <a:t>são</a:t>
            </a:r>
            <a:r>
              <a:rPr lang="en-US" sz="1400" dirty="0"/>
              <a:t> </a:t>
            </a:r>
            <a:r>
              <a:rPr lang="en-US" sz="1400" dirty="0" err="1"/>
              <a:t>inadequados</a:t>
            </a:r>
            <a:r>
              <a:rPr lang="en-US" sz="1400" dirty="0"/>
              <a:t>. O </a:t>
            </a:r>
            <a:r>
              <a:rPr lang="en-US" sz="1400" dirty="0" err="1"/>
              <a:t>período</a:t>
            </a:r>
            <a:r>
              <a:rPr lang="en-US" sz="1400" dirty="0"/>
              <a:t> da </a:t>
            </a:r>
            <a:r>
              <a:rPr lang="en-US" sz="1400" dirty="0" err="1"/>
              <a:t>campanha</a:t>
            </a:r>
            <a:r>
              <a:rPr lang="en-US" sz="1400" dirty="0"/>
              <a:t> </a:t>
            </a:r>
            <a:r>
              <a:rPr lang="en-US" sz="1400" dirty="0" err="1"/>
              <a:t>por</a:t>
            </a:r>
            <a:r>
              <a:rPr lang="en-US" sz="1400" dirty="0"/>
              <a:t> </a:t>
            </a:r>
            <a:r>
              <a:rPr lang="en-US" sz="1400" dirty="0" err="1"/>
              <a:t>meio</a:t>
            </a:r>
            <a:r>
              <a:rPr lang="en-US" sz="1400" dirty="0"/>
              <a:t> de </a:t>
            </a:r>
            <a:r>
              <a:rPr lang="en-US" sz="1400" dirty="0" err="1"/>
              <a:t>comunicação</a:t>
            </a:r>
            <a:r>
              <a:rPr lang="en-US" sz="1400" dirty="0"/>
              <a:t> </a:t>
            </a:r>
            <a:r>
              <a:rPr lang="en-US" sz="1400" dirty="0" err="1"/>
              <a:t>está</a:t>
            </a:r>
            <a:r>
              <a:rPr lang="en-US" sz="1400" dirty="0"/>
              <a:t> </a:t>
            </a:r>
            <a:r>
              <a:rPr lang="en-US" sz="1400" dirty="0" err="1"/>
              <a:t>em</a:t>
            </a:r>
            <a:r>
              <a:rPr lang="en-US" sz="1400" dirty="0"/>
              <a:t> </a:t>
            </a:r>
            <a:r>
              <a:rPr lang="en-US" sz="1400" dirty="0" err="1"/>
              <a:t>falta</a:t>
            </a:r>
            <a:r>
              <a:rPr lang="en-US" sz="1400" dirty="0"/>
              <a:t>. </a:t>
            </a:r>
            <a:r>
              <a:rPr lang="en-US" sz="1400" i="1" dirty="0"/>
              <a:t>O </a:t>
            </a:r>
            <a:r>
              <a:rPr lang="en-US" sz="1400" i="1" dirty="0" err="1"/>
              <a:t>método</a:t>
            </a:r>
            <a:r>
              <a:rPr lang="en-US" sz="1400" i="1" dirty="0"/>
              <a:t> de </a:t>
            </a:r>
            <a:r>
              <a:rPr lang="en-US" sz="1400" i="1" dirty="0" err="1"/>
              <a:t>cálculo</a:t>
            </a:r>
            <a:r>
              <a:rPr lang="en-US" sz="1400" i="1" dirty="0"/>
              <a:t> do </a:t>
            </a:r>
            <a:r>
              <a:rPr lang="en-US" sz="1400" i="1" dirty="0" err="1"/>
              <a:t>preço</a:t>
            </a:r>
            <a:r>
              <a:rPr lang="en-US" sz="1400" i="1" dirty="0"/>
              <a:t> </a:t>
            </a:r>
            <a:r>
              <a:rPr lang="en-US" sz="1400" i="1" dirty="0" err="1"/>
              <a:t>não</a:t>
            </a:r>
            <a:r>
              <a:rPr lang="en-US" sz="1400" i="1" dirty="0"/>
              <a:t> é CPM.</a:t>
            </a:r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endParaRPr sz="1400" dirty="0"/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dirty="0"/>
              <a:t>1-2: O </a:t>
            </a:r>
            <a:r>
              <a:rPr lang="en-US" sz="1400" dirty="0" err="1"/>
              <a:t>método</a:t>
            </a:r>
            <a:r>
              <a:rPr lang="en-US" sz="1400" dirty="0"/>
              <a:t> de </a:t>
            </a:r>
            <a:r>
              <a:rPr lang="en-US" sz="1400" dirty="0" err="1"/>
              <a:t>cálculo</a:t>
            </a:r>
            <a:r>
              <a:rPr lang="en-US" sz="1400" dirty="0"/>
              <a:t> do </a:t>
            </a:r>
            <a:r>
              <a:rPr lang="en-US" sz="1400" dirty="0" err="1"/>
              <a:t>preço</a:t>
            </a:r>
            <a:r>
              <a:rPr lang="en-US" sz="1400" dirty="0"/>
              <a:t> é o CPM e a </a:t>
            </a:r>
            <a:r>
              <a:rPr lang="en-US" sz="1400" dirty="0" err="1"/>
              <a:t>matemática</a:t>
            </a:r>
            <a:r>
              <a:rPr lang="en-US" sz="1400" dirty="0"/>
              <a:t> </a:t>
            </a:r>
            <a:r>
              <a:rPr lang="en-US" sz="1400" dirty="0" err="1"/>
              <a:t>está</a:t>
            </a:r>
            <a:r>
              <a:rPr lang="en-US" sz="1400" dirty="0"/>
              <a:t> </a:t>
            </a:r>
            <a:r>
              <a:rPr lang="en-US" sz="1400" dirty="0" err="1"/>
              <a:t>correcta</a:t>
            </a:r>
            <a:r>
              <a:rPr lang="en-US" sz="1400" dirty="0"/>
              <a:t>, mas a </a:t>
            </a:r>
            <a:r>
              <a:rPr lang="en-US" sz="1400" dirty="0" err="1"/>
              <a:t>campanha</a:t>
            </a:r>
            <a:r>
              <a:rPr lang="en-US" sz="1400" dirty="0"/>
              <a:t> </a:t>
            </a:r>
            <a:r>
              <a:rPr lang="en-US" sz="1400" dirty="0" err="1"/>
              <a:t>consiste</a:t>
            </a:r>
            <a:r>
              <a:rPr lang="en-US" sz="1400" dirty="0"/>
              <a:t> </a:t>
            </a:r>
            <a:r>
              <a:rPr lang="en-US" sz="1400" dirty="0" err="1"/>
              <a:t>apenas</a:t>
            </a:r>
            <a:r>
              <a:rPr lang="en-US" sz="1400" dirty="0"/>
              <a:t> num </a:t>
            </a:r>
            <a:r>
              <a:rPr lang="en-US" sz="1400" dirty="0" err="1"/>
              <a:t>meio</a:t>
            </a:r>
            <a:r>
              <a:rPr lang="en-US" sz="1400" dirty="0"/>
              <a:t> de </a:t>
            </a:r>
            <a:r>
              <a:rPr lang="en-US" sz="1400" dirty="0" err="1"/>
              <a:t>comunicação</a:t>
            </a:r>
            <a:r>
              <a:rPr lang="en-US" sz="1400" dirty="0"/>
              <a:t>. </a:t>
            </a:r>
            <a:r>
              <a:rPr lang="en-US" sz="1400" dirty="0" err="1"/>
              <a:t>Não</a:t>
            </a:r>
            <a:r>
              <a:rPr lang="en-US" sz="1400" dirty="0"/>
              <a:t> </a:t>
            </a:r>
            <a:r>
              <a:rPr lang="en-US" sz="1400" dirty="0" err="1"/>
              <a:t>há</a:t>
            </a:r>
            <a:r>
              <a:rPr lang="en-US" sz="1400" dirty="0"/>
              <a:t> </a:t>
            </a:r>
            <a:r>
              <a:rPr lang="en-US" sz="1400" dirty="0" err="1"/>
              <a:t>argumentação</a:t>
            </a:r>
            <a:r>
              <a:rPr lang="en-US" sz="1400" dirty="0"/>
              <a:t> </a:t>
            </a:r>
            <a:r>
              <a:rPr lang="en-US" sz="1400" dirty="0" err="1"/>
              <a:t>sobre</a:t>
            </a:r>
            <a:r>
              <a:rPr lang="en-US" sz="1400" dirty="0"/>
              <a:t> o </a:t>
            </a:r>
            <a:r>
              <a:rPr lang="en-US" sz="1400" dirty="0" err="1"/>
              <a:t>motivo</a:t>
            </a:r>
            <a:r>
              <a:rPr lang="en-US" sz="1400" dirty="0"/>
              <a:t> da </a:t>
            </a:r>
            <a:r>
              <a:rPr lang="en-US" sz="1400" dirty="0" err="1"/>
              <a:t>escolha</a:t>
            </a:r>
            <a:r>
              <a:rPr lang="en-US" sz="1400" dirty="0"/>
              <a:t> do </a:t>
            </a:r>
            <a:r>
              <a:rPr lang="en-US" sz="1400" dirty="0" err="1"/>
              <a:t>meio</a:t>
            </a:r>
            <a:r>
              <a:rPr lang="en-US" sz="1400" dirty="0"/>
              <a:t> de </a:t>
            </a:r>
            <a:r>
              <a:rPr lang="en-US" sz="1400" dirty="0" err="1"/>
              <a:t>comunicação</a:t>
            </a:r>
            <a:r>
              <a:rPr lang="en-US" sz="1400" dirty="0"/>
              <a:t>. </a:t>
            </a:r>
            <a:r>
              <a:rPr lang="en-US" sz="1400" dirty="0" err="1"/>
              <a:t>Faltam</a:t>
            </a:r>
            <a:r>
              <a:rPr lang="en-US" sz="1400" dirty="0"/>
              <a:t> </a:t>
            </a:r>
            <a:r>
              <a:rPr lang="en-US" sz="1400" dirty="0" err="1"/>
              <a:t>capturas</a:t>
            </a:r>
            <a:r>
              <a:rPr lang="en-US" sz="1400" dirty="0"/>
              <a:t> de </a:t>
            </a:r>
            <a:r>
              <a:rPr lang="en-US" sz="1400" dirty="0" err="1"/>
              <a:t>ecrã</a:t>
            </a:r>
            <a:r>
              <a:rPr lang="en-US" sz="1400" dirty="0"/>
              <a:t> dos </a:t>
            </a:r>
            <a:r>
              <a:rPr lang="en-US" sz="1400" dirty="0" err="1"/>
              <a:t>cartões</a:t>
            </a:r>
            <a:r>
              <a:rPr lang="en-US" sz="1400" dirty="0"/>
              <a:t> de </a:t>
            </a:r>
            <a:r>
              <a:rPr lang="en-US" sz="1400" dirty="0" err="1"/>
              <a:t>meios</a:t>
            </a:r>
            <a:r>
              <a:rPr lang="en-US" sz="1400" dirty="0"/>
              <a:t> / </a:t>
            </a:r>
            <a:r>
              <a:rPr lang="en-US" sz="1400" dirty="0" err="1"/>
              <a:t>tarifas</a:t>
            </a:r>
            <a:r>
              <a:rPr lang="en-US" sz="1400" dirty="0"/>
              <a:t>.</a:t>
            </a:r>
            <a:endParaRPr sz="1400" dirty="0"/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dirty="0"/>
              <a:t>3-4: A </a:t>
            </a:r>
            <a:r>
              <a:rPr lang="en-US" sz="1400" dirty="0" err="1"/>
              <a:t>campanha</a:t>
            </a:r>
            <a:r>
              <a:rPr lang="en-US" sz="1400" dirty="0"/>
              <a:t> </a:t>
            </a:r>
            <a:r>
              <a:rPr lang="en-US" sz="1400" dirty="0" err="1"/>
              <a:t>inclui</a:t>
            </a:r>
            <a:r>
              <a:rPr lang="en-US" sz="1400" dirty="0"/>
              <a:t> </a:t>
            </a:r>
            <a:r>
              <a:rPr lang="en-US" sz="1400" dirty="0" err="1"/>
              <a:t>dois</a:t>
            </a:r>
            <a:r>
              <a:rPr lang="en-US" sz="1400" dirty="0"/>
              <a:t> </a:t>
            </a:r>
            <a:r>
              <a:rPr lang="en-US" sz="1400" dirty="0" err="1"/>
              <a:t>ou</a:t>
            </a:r>
            <a:r>
              <a:rPr lang="en-US" sz="1400" dirty="0"/>
              <a:t> </a:t>
            </a:r>
            <a:r>
              <a:rPr lang="en-US" sz="1400" dirty="0" err="1"/>
              <a:t>mais</a:t>
            </a:r>
            <a:r>
              <a:rPr lang="en-US" sz="1400" dirty="0"/>
              <a:t> </a:t>
            </a:r>
            <a:r>
              <a:rPr lang="en-US" sz="1400" dirty="0" err="1"/>
              <a:t>meios</a:t>
            </a:r>
            <a:r>
              <a:rPr lang="en-US" sz="1400" dirty="0"/>
              <a:t> de </a:t>
            </a:r>
            <a:r>
              <a:rPr lang="en-US" sz="1400" dirty="0" err="1"/>
              <a:t>comunicação</a:t>
            </a:r>
            <a:r>
              <a:rPr lang="en-US" sz="1400" dirty="0"/>
              <a:t>, a </a:t>
            </a:r>
            <a:r>
              <a:rPr lang="en-US" sz="1400" dirty="0" err="1"/>
              <a:t>matemática</a:t>
            </a:r>
            <a:r>
              <a:rPr lang="en-US" sz="1400" dirty="0"/>
              <a:t> </a:t>
            </a:r>
            <a:r>
              <a:rPr lang="en-US" sz="1400" dirty="0" err="1"/>
              <a:t>está</a:t>
            </a:r>
            <a:r>
              <a:rPr lang="en-US" sz="1400" dirty="0"/>
              <a:t> </a:t>
            </a:r>
            <a:r>
              <a:rPr lang="en-US" sz="1400" dirty="0" err="1"/>
              <a:t>correcta</a:t>
            </a:r>
            <a:r>
              <a:rPr lang="en-US" sz="1400" dirty="0"/>
              <a:t> e a </a:t>
            </a:r>
            <a:r>
              <a:rPr lang="en-US" sz="1400" dirty="0" err="1"/>
              <a:t>campanha</a:t>
            </a:r>
            <a:r>
              <a:rPr lang="en-US" sz="1400" dirty="0"/>
              <a:t> </a:t>
            </a:r>
            <a:r>
              <a:rPr lang="en-US" sz="1400" dirty="0" err="1"/>
              <a:t>foi</a:t>
            </a:r>
            <a:r>
              <a:rPr lang="en-US" sz="1400" dirty="0"/>
              <a:t> </a:t>
            </a:r>
            <a:r>
              <a:rPr lang="en-US" sz="1400" dirty="0" err="1"/>
              <a:t>construída</a:t>
            </a:r>
            <a:r>
              <a:rPr lang="en-US" sz="1400" dirty="0"/>
              <a:t> de </a:t>
            </a:r>
            <a:r>
              <a:rPr lang="en-US" sz="1400" dirty="0" err="1"/>
              <a:t>acordo</a:t>
            </a:r>
            <a:r>
              <a:rPr lang="en-US" sz="1400" dirty="0"/>
              <a:t> com as </a:t>
            </a:r>
            <a:r>
              <a:rPr lang="en-US" sz="1400" dirty="0" err="1"/>
              <a:t>instruções</a:t>
            </a:r>
            <a:r>
              <a:rPr lang="en-US" sz="1400" dirty="0"/>
              <a:t>. O </a:t>
            </a:r>
            <a:r>
              <a:rPr lang="en-US" sz="1400" dirty="0" err="1"/>
              <a:t>aluno</a:t>
            </a:r>
            <a:r>
              <a:rPr lang="en-US" sz="1400" dirty="0"/>
              <a:t> </a:t>
            </a:r>
            <a:r>
              <a:rPr lang="en-US" sz="1400" dirty="0" err="1"/>
              <a:t>apresenta</a:t>
            </a:r>
            <a:r>
              <a:rPr lang="en-US" sz="1400" dirty="0"/>
              <a:t> </a:t>
            </a:r>
            <a:r>
              <a:rPr lang="en-US" sz="1400" dirty="0" err="1"/>
              <a:t>argumentos</a:t>
            </a:r>
            <a:r>
              <a:rPr lang="en-US" sz="1400" dirty="0"/>
              <a:t> para as </a:t>
            </a:r>
            <a:r>
              <a:rPr lang="en-US" sz="1400" dirty="0" err="1"/>
              <a:t>suas</a:t>
            </a:r>
            <a:r>
              <a:rPr lang="en-US" sz="1400" dirty="0"/>
              <a:t> </a:t>
            </a:r>
            <a:r>
              <a:rPr lang="en-US" sz="1400" dirty="0" err="1"/>
              <a:t>soluções</a:t>
            </a:r>
            <a:r>
              <a:rPr lang="en-US" sz="1400" dirty="0"/>
              <a:t>. </a:t>
            </a:r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endParaRPr sz="1400" dirty="0"/>
          </a:p>
          <a:p>
            <a:pPr marL="2921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Char char="●"/>
            </a:pPr>
            <a:r>
              <a:rPr lang="en-US" sz="1400" dirty="0"/>
              <a:t>5: A </a:t>
            </a:r>
            <a:r>
              <a:rPr lang="en-US" sz="1400" dirty="0" err="1"/>
              <a:t>campanha</a:t>
            </a:r>
            <a:r>
              <a:rPr lang="en-US" sz="1400" dirty="0"/>
              <a:t> </a:t>
            </a:r>
            <a:r>
              <a:rPr lang="en-US" sz="1400" dirty="0" err="1"/>
              <a:t>inclui</a:t>
            </a:r>
            <a:r>
              <a:rPr lang="en-US" sz="1400" dirty="0"/>
              <a:t> </a:t>
            </a:r>
            <a:r>
              <a:rPr lang="en-US" sz="1400" dirty="0" err="1"/>
              <a:t>dois</a:t>
            </a:r>
            <a:r>
              <a:rPr lang="en-US" sz="1400" dirty="0"/>
              <a:t> </a:t>
            </a:r>
            <a:r>
              <a:rPr lang="en-US" sz="1400" dirty="0" err="1"/>
              <a:t>ou</a:t>
            </a:r>
            <a:r>
              <a:rPr lang="en-US" sz="1400" dirty="0"/>
              <a:t> </a:t>
            </a:r>
            <a:r>
              <a:rPr lang="en-US" sz="1400" dirty="0" err="1"/>
              <a:t>mais</a:t>
            </a:r>
            <a:r>
              <a:rPr lang="en-US" sz="1400" dirty="0"/>
              <a:t> </a:t>
            </a:r>
            <a:r>
              <a:rPr lang="en-US" sz="1400" dirty="0" err="1"/>
              <a:t>meios</a:t>
            </a:r>
            <a:r>
              <a:rPr lang="en-US" sz="1400" dirty="0"/>
              <a:t> de </a:t>
            </a:r>
            <a:r>
              <a:rPr lang="en-US" sz="1400" dirty="0" err="1"/>
              <a:t>comunicação</a:t>
            </a:r>
            <a:r>
              <a:rPr lang="en-US" sz="1400" dirty="0"/>
              <a:t>, a </a:t>
            </a:r>
            <a:r>
              <a:rPr lang="en-US" sz="1400" dirty="0" err="1"/>
              <a:t>matemática</a:t>
            </a:r>
            <a:r>
              <a:rPr lang="en-US" sz="1400" dirty="0"/>
              <a:t> </a:t>
            </a:r>
            <a:r>
              <a:rPr lang="en-US" sz="1400" dirty="0" err="1"/>
              <a:t>está</a:t>
            </a:r>
            <a:r>
              <a:rPr lang="en-US" sz="1400" dirty="0"/>
              <a:t> </a:t>
            </a:r>
            <a:r>
              <a:rPr lang="en-US" sz="1400" dirty="0" err="1"/>
              <a:t>correcta</a:t>
            </a:r>
            <a:r>
              <a:rPr lang="en-US" sz="1400" dirty="0"/>
              <a:t> e a </a:t>
            </a:r>
            <a:r>
              <a:rPr lang="en-US" sz="1400" dirty="0" err="1"/>
              <a:t>campanha</a:t>
            </a:r>
            <a:r>
              <a:rPr lang="en-US" sz="1400" dirty="0"/>
              <a:t> </a:t>
            </a:r>
            <a:r>
              <a:rPr lang="en-US" sz="1400" dirty="0" err="1"/>
              <a:t>foi</a:t>
            </a:r>
            <a:r>
              <a:rPr lang="en-US" sz="1400" dirty="0"/>
              <a:t> </a:t>
            </a:r>
            <a:r>
              <a:rPr lang="en-US" sz="1400" dirty="0" err="1"/>
              <a:t>construída</a:t>
            </a:r>
            <a:r>
              <a:rPr lang="en-US" sz="1400" dirty="0"/>
              <a:t> de </a:t>
            </a:r>
            <a:r>
              <a:rPr lang="en-US" sz="1400" dirty="0" err="1"/>
              <a:t>acordo</a:t>
            </a:r>
            <a:r>
              <a:rPr lang="en-US" sz="1400" dirty="0"/>
              <a:t> com as </a:t>
            </a:r>
            <a:r>
              <a:rPr lang="en-US" sz="1400" dirty="0" err="1"/>
              <a:t>instruções</a:t>
            </a:r>
            <a:r>
              <a:rPr lang="en-US" sz="1400" dirty="0"/>
              <a:t>. O </a:t>
            </a:r>
            <a:r>
              <a:rPr lang="en-US" sz="1400" dirty="0" err="1"/>
              <a:t>aluno</a:t>
            </a:r>
            <a:r>
              <a:rPr lang="en-US" sz="1400" dirty="0"/>
              <a:t> </a:t>
            </a:r>
            <a:r>
              <a:rPr lang="en-US" sz="1400" dirty="0" err="1"/>
              <a:t>apresenta</a:t>
            </a:r>
            <a:r>
              <a:rPr lang="en-US" sz="1400" dirty="0"/>
              <a:t> </a:t>
            </a:r>
            <a:r>
              <a:rPr lang="en-US" sz="1400" dirty="0" err="1"/>
              <a:t>argumentos</a:t>
            </a:r>
            <a:r>
              <a:rPr lang="en-US" sz="1400" dirty="0"/>
              <a:t> para as </a:t>
            </a:r>
            <a:r>
              <a:rPr lang="en-US" sz="1400" dirty="0" err="1"/>
              <a:t>suas</a:t>
            </a:r>
            <a:r>
              <a:rPr lang="en-US" sz="1400" dirty="0"/>
              <a:t> </a:t>
            </a:r>
            <a:r>
              <a:rPr lang="en-US" sz="1400" dirty="0" err="1"/>
              <a:t>soluções</a:t>
            </a:r>
            <a:r>
              <a:rPr lang="en-US" sz="1400" dirty="0"/>
              <a:t>, que </a:t>
            </a:r>
            <a:r>
              <a:rPr lang="en-US" sz="1400" dirty="0" err="1"/>
              <a:t>demonstram</a:t>
            </a:r>
            <a:r>
              <a:rPr lang="en-US" sz="1400" dirty="0"/>
              <a:t> </a:t>
            </a:r>
            <a:r>
              <a:rPr lang="en-US" sz="1400" dirty="0" err="1"/>
              <a:t>conhecimentos</a:t>
            </a:r>
            <a:r>
              <a:rPr lang="en-US" sz="1400" dirty="0"/>
              <a:t> </a:t>
            </a:r>
            <a:r>
              <a:rPr lang="en-US" sz="1400" dirty="0" err="1"/>
              <a:t>especializados</a:t>
            </a:r>
            <a:r>
              <a:rPr lang="en-US" sz="1400" dirty="0"/>
              <a:t>. </a:t>
            </a:r>
            <a:endParaRPr sz="1400" dirty="0"/>
          </a:p>
          <a:p>
            <a:pPr marL="387350" lvl="0" indent="-190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Font typeface="Arial"/>
              <a:buNone/>
            </a:pPr>
            <a:endParaRPr sz="1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sz="1400" dirty="0"/>
          </a:p>
          <a:p>
            <a:pPr marL="292100" lvl="0" indent="-1905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D12477"/>
              </a:buClr>
              <a:buSzPts val="1500"/>
              <a:buFont typeface="Arial"/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4315</Words>
  <Application>Microsoft Office PowerPoint</Application>
  <PresentationFormat>Apresentação no Ecrã (16:9)</PresentationFormat>
  <Paragraphs>354</Paragraphs>
  <Slides>39</Slides>
  <Notes>39</Notes>
  <HiddenSlides>3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39</vt:i4>
      </vt:variant>
    </vt:vector>
  </HeadingPairs>
  <TitlesOfParts>
    <vt:vector size="44" baseType="lpstr">
      <vt:lpstr>Arial</vt:lpstr>
      <vt:lpstr>Calibri</vt:lpstr>
      <vt:lpstr>Noto Sans Symbols</vt:lpstr>
      <vt:lpstr>PT Sans</vt:lpstr>
      <vt:lpstr>DEMS NEW</vt:lpstr>
      <vt:lpstr>Publicidade digital</vt:lpstr>
      <vt:lpstr>Objetivos de aprendizagem</vt:lpstr>
      <vt:lpstr>Tópicos</vt:lpstr>
      <vt:lpstr>Como começar?</vt:lpstr>
      <vt:lpstr>Criar campanhas na plataforma Google</vt:lpstr>
      <vt:lpstr>Apresentação do PowerPoint</vt:lpstr>
      <vt:lpstr>Apresentação do PowerPoint</vt:lpstr>
      <vt:lpstr>Apresentação do PowerPoint</vt:lpstr>
      <vt:lpstr>Apresentação do PowerPoint</vt:lpstr>
      <vt:lpstr>Passo 1 – Selecionar o tipo de campanha</vt:lpstr>
      <vt:lpstr>Este é o seu aspeto:</vt:lpstr>
      <vt:lpstr>Passo 2 – Defina os seus objetivos</vt:lpstr>
      <vt:lpstr>Passo 3 – Defina as suas palavras-chave</vt:lpstr>
      <vt:lpstr>Apresentação do PowerPoint</vt:lpstr>
      <vt:lpstr>Passo 5 – Crie a sua mensagem</vt:lpstr>
      <vt:lpstr>Passo 6 – Defina o seu orçamento</vt:lpstr>
      <vt:lpstr>Apresentação do PowerPoint</vt:lpstr>
      <vt:lpstr>Criar campanhas no Facebook e no Instagram</vt:lpstr>
      <vt:lpstr>Apresentação do PowerPoint</vt:lpstr>
      <vt:lpstr>Apresentação do PowerPoint</vt:lpstr>
      <vt:lpstr>Conselhos e instruções</vt:lpstr>
      <vt:lpstr>Porquê ter uma conta empresarial no Facebook</vt:lpstr>
      <vt:lpstr>Apresentação do PowerPoint</vt:lpstr>
      <vt:lpstr>Passo 1 - criar campanha</vt:lpstr>
      <vt:lpstr>Etapa 2 - definir o objetivo</vt:lpstr>
      <vt:lpstr>Etapa 3 - definir o orçamento e o calendário</vt:lpstr>
      <vt:lpstr>Etapa 3 - definir o público</vt:lpstr>
      <vt:lpstr>Passo 5 - carregue os seus  ativos criativos</vt:lpstr>
      <vt:lpstr>Elementos de um anúncio do Facebook</vt:lpstr>
      <vt:lpstr>Passo 6 - publicar </vt:lpstr>
      <vt:lpstr>Apresentação do PowerPoint</vt:lpstr>
      <vt:lpstr>Comprar uma campanha de anúncios display nos media</vt:lpstr>
      <vt:lpstr>Onde comprar publicidade gráfica?</vt:lpstr>
      <vt:lpstr>Tamanhos e formatos de banners</vt:lpstr>
      <vt:lpstr>Plano de meios da campanha de exibição</vt:lpstr>
      <vt:lpstr>É um planeador de meios de comunicação social que deverá planear uma campanha para o seu cliente.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Publicidade digital</dc:title>
  <dc:creator>Schleutker Kai</dc:creator>
  <cp:keywords>, docId:26DDA9F27C2407367D8706AB262FCC2C</cp:keywords>
  <cp:lastModifiedBy>José Duarte da Rocha Santos</cp:lastModifiedBy>
  <cp:revision>1</cp:revision>
  <dcterms:modified xsi:type="dcterms:W3CDTF">2023-12-18T18:53:40Z</dcterms:modified>
</cp:coreProperties>
</file>