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6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Lst>
  <p:sldSz cx="9144000" cy="5143500" type="screen16x9"/>
  <p:notesSz cx="6858000" cy="9144000"/>
  <p:embeddedFontLst>
    <p:embeddedFont>
      <p:font typeface="Calibri" panose="020F0502020204030204" pitchFamily="34" charset="0"/>
      <p:regular r:id="rId61"/>
      <p:bold r:id="rId62"/>
      <p:italic r:id="rId63"/>
      <p:boldItalic r:id="rId64"/>
    </p:embeddedFont>
    <p:embeddedFont>
      <p:font typeface="Libre Franklin" pitchFamily="2" charset="0"/>
      <p:regular r:id="rId65"/>
      <p:bold r:id="rId66"/>
      <p:italic r:id="rId67"/>
      <p:boldItalic r:id="rId68"/>
    </p:embeddedFont>
    <p:embeddedFont>
      <p:font typeface="Proxima Nova" panose="020B0604020202020204" charset="0"/>
      <p:regular r:id="rId69"/>
      <p:bold r:id="rId70"/>
      <p:italic r:id="rId71"/>
      <p:boldItalic r:id="rId72"/>
    </p:embeddedFont>
    <p:embeddedFont>
      <p:font typeface="PT Sans" panose="020B0503020203020204" pitchFamily="34" charset="0"/>
      <p:regular r:id="rId73"/>
      <p:bold r:id="rId74"/>
      <p:italic r:id="rId75"/>
      <p:boldItalic r:id="rId76"/>
    </p:embeddedFont>
    <p:embeddedFont>
      <p:font typeface="Roboto" panose="02000000000000000000" pitchFamily="2" charset="0"/>
      <p:regular r:id="rId77"/>
      <p:bold r:id="rId78"/>
      <p:italic r:id="rId79"/>
      <p:boldItalic r:id="rId80"/>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690">
          <p15:clr>
            <a:srgbClr val="A4A3A4"/>
          </p15:clr>
        </p15:guide>
        <p15:guide id="2" pos="408">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81" roundtripDataSignature="AMtx7mhAfaUc5NoE5kBdw82IbdTEX90Fx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6D8A50C-20C7-428F-9E1C-8FE7B0FAD462}" v="10" dt="2023-12-12T20:56:59.45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4590" autoAdjust="0"/>
  </p:normalViewPr>
  <p:slideViewPr>
    <p:cSldViewPr snapToGrid="0">
      <p:cViewPr varScale="1">
        <p:scale>
          <a:sx n="107" d="100"/>
          <a:sy n="107" d="100"/>
        </p:scale>
        <p:origin x="1656" y="78"/>
      </p:cViewPr>
      <p:guideLst>
        <p:guide orient="horz" pos="690"/>
        <p:guide pos="40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3.fntdata"/><Relationship Id="rId68" Type="http://schemas.openxmlformats.org/officeDocument/2006/relationships/font" Target="fonts/font8.fntdata"/><Relationship Id="rId84" Type="http://schemas.openxmlformats.org/officeDocument/2006/relationships/theme" Target="theme/theme1.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font" Target="fonts/font14.fntdata"/><Relationship Id="rId79" Type="http://schemas.openxmlformats.org/officeDocument/2006/relationships/font" Target="fonts/font19.fntdata"/><Relationship Id="rId5" Type="http://schemas.openxmlformats.org/officeDocument/2006/relationships/slide" Target="slides/slide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4.fntdata"/><Relationship Id="rId69" Type="http://schemas.openxmlformats.org/officeDocument/2006/relationships/font" Target="fonts/font9.fntdata"/><Relationship Id="rId77"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font" Target="fonts/font12.fntdata"/><Relationship Id="rId80" Type="http://schemas.openxmlformats.org/officeDocument/2006/relationships/font" Target="fonts/font20.fntdata"/><Relationship Id="rId85"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2.fntdata"/><Relationship Id="rId70" Type="http://schemas.openxmlformats.org/officeDocument/2006/relationships/font" Target="fonts/font10.fntdata"/><Relationship Id="rId75" Type="http://schemas.openxmlformats.org/officeDocument/2006/relationships/font" Target="fonts/font15.fntdata"/><Relationship Id="rId83"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font" Target="fonts/font5.fntdata"/><Relationship Id="rId73" Type="http://schemas.openxmlformats.org/officeDocument/2006/relationships/font" Target="fonts/font13.fntdata"/><Relationship Id="rId78" Type="http://schemas.openxmlformats.org/officeDocument/2006/relationships/font" Target="fonts/font18.fntdata"/><Relationship Id="rId81" Type="http://customschemas.google.com/relationships/presentationmetadata" Target="metadata"/><Relationship Id="rId86"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font" Target="fonts/font11.fntdata"/><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font" Target="fonts/font6.fntdata"/><Relationship Id="rId61" Type="http://schemas.openxmlformats.org/officeDocument/2006/relationships/font" Target="fonts/font1.fntdata"/><Relationship Id="rId8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3" Type="http://schemas.openxmlformats.org/officeDocument/2006/relationships/hyperlink" Target="https://www.davechaffey.com/digital-marketing-glossary/race-marketing-planning-model/" TargetMode="External"/><Relationship Id="rId2" Type="http://schemas.openxmlformats.org/officeDocument/2006/relationships/slide" Target="../slides/slide29.xml"/><Relationship Id="rId1" Type="http://schemas.openxmlformats.org/officeDocument/2006/relationships/notesMaster" Target="../notesMasters/notesMaster1.xml"/><Relationship Id="rId4" Type="http://schemas.openxmlformats.org/officeDocument/2006/relationships/hyperlink" Target="https://www.youtube.com/watch?v=Vsk6Bx3Erhw&amp;list=PLnMaC9MSukNqkcIoDiklg8zCY7eT2wjm9&amp;t=9s" TargetMode="Externa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9"/>
        <p:cNvGrpSpPr/>
        <p:nvPr/>
      </p:nvGrpSpPr>
      <p:grpSpPr>
        <a:xfrm>
          <a:off x="0" y="0"/>
          <a:ext cx="0" cy="0"/>
          <a:chOff x="0" y="0"/>
          <a:chExt cx="0" cy="0"/>
        </a:xfrm>
      </p:grpSpPr>
      <p:sp>
        <p:nvSpPr>
          <p:cNvPr id="160" name="Google Shape;160;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1" name="Google Shape;16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Depois de definir a estratégia, esta secção apresenta brevemente os instrumentos para atingir os objetivos, ou seja, onde e como podemos atingir os nossos públicos-alvo nos ambientes digitais. Estas operações constituem a maior parte do trabalho diário das atividades de marketing.  </a:t>
            </a:r>
            <a:r>
              <a:rPr lang="fi" b="1" dirty="0"/>
              <a:t>A sua realização é ensinada mais pormenorizadamente nos módulos "Website e SEO", "Publicidade digital" e "Marketing de conteúdos e redes sociais". </a:t>
            </a:r>
            <a:endParaRPr b="1"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5"/>
        <p:cNvGrpSpPr/>
        <p:nvPr/>
      </p:nvGrpSpPr>
      <p:grpSpPr>
        <a:xfrm>
          <a:off x="0" y="0"/>
          <a:ext cx="0" cy="0"/>
          <a:chOff x="0" y="0"/>
          <a:chExt cx="0" cy="0"/>
        </a:xfrm>
      </p:grpSpPr>
      <p:sp>
        <p:nvSpPr>
          <p:cNvPr id="166" name="Google Shape;166;g1dbe8101a6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67" name="Google Shape;167;g1dbe8101a6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Depois de concluir este curso, saberá como:</a:t>
            </a:r>
            <a:br>
              <a:rPr lang="fi"/>
            </a:br>
            <a:r>
              <a:rPr lang="fi"/>
              <a:t>- Definir grupos-alvo decorrentes da estratégia da empresa</a:t>
            </a:r>
            <a:endParaRPr/>
          </a:p>
          <a:p>
            <a:pPr marL="0" lvl="0" indent="0" algn="l" rtl="0">
              <a:lnSpc>
                <a:spcPct val="100000"/>
              </a:lnSpc>
              <a:spcBef>
                <a:spcPts val="0"/>
              </a:spcBef>
              <a:spcAft>
                <a:spcPts val="0"/>
              </a:spcAft>
              <a:buSzPts val="1100"/>
              <a:buNone/>
            </a:pPr>
            <a:r>
              <a:rPr lang="fi"/>
              <a:t>- Esboço.......etc. </a:t>
            </a:r>
            <a:br>
              <a:rPr lang="fi"/>
            </a:br>
            <a:br>
              <a:rPr lang="fi"/>
            </a:b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2"/>
        <p:cNvGrpSpPr/>
        <p:nvPr/>
      </p:nvGrpSpPr>
      <p:grpSpPr>
        <a:xfrm>
          <a:off x="0" y="0"/>
          <a:ext cx="0" cy="0"/>
          <a:chOff x="0" y="0"/>
          <a:chExt cx="0" cy="0"/>
        </a:xfrm>
      </p:grpSpPr>
      <p:sp>
        <p:nvSpPr>
          <p:cNvPr id="173" name="Google Shape;173;g1dbe8101a6a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4" name="Google Shape;174;g1dbe8101a6a_0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São estes os temas que iremos abordar neste módulo.</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8"/>
        <p:cNvGrpSpPr/>
        <p:nvPr/>
      </p:nvGrpSpPr>
      <p:grpSpPr>
        <a:xfrm>
          <a:off x="0" y="0"/>
          <a:ext cx="0" cy="0"/>
          <a:chOff x="0" y="0"/>
          <a:chExt cx="0" cy="0"/>
        </a:xfrm>
      </p:grpSpPr>
      <p:sp>
        <p:nvSpPr>
          <p:cNvPr id="179" name="Google Shape;179;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0" name="Google Shape;180;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solidFill>
                  <a:srgbClr val="2A2B2C"/>
                </a:solidFill>
              </a:rPr>
              <a:t>Anteriormente, aprendeu a definir uma estratégia de marketing digital. Nesta parte, aprende a passar de uma estratégia para a sua implementação. A implementação da estratégia é o processo de transformar o seu plano estratégico em ação. Quer esteja a executar um novo plano de marketing em linha para aumentar as vendas ou a introduzir um novo software de gestão do trabalho para aumentar a eficiência, o seu plano só tem valor se for implementado. </a:t>
            </a:r>
            <a:endParaRPr>
              <a:solidFill>
                <a:srgbClr val="2A2B2C"/>
              </a:solidFill>
            </a:endParaRPr>
          </a:p>
          <a:p>
            <a:pPr marL="0" lvl="0" indent="0" algn="l" rtl="0">
              <a:lnSpc>
                <a:spcPct val="100000"/>
              </a:lnSpc>
              <a:spcBef>
                <a:spcPts val="0"/>
              </a:spcBef>
              <a:spcAft>
                <a:spcPts val="0"/>
              </a:spcAft>
              <a:buSzPts val="1100"/>
              <a:buNone/>
            </a:pPr>
            <a:endParaRPr/>
          </a:p>
        </p:txBody>
      </p:sp>
      <p:sp>
        <p:nvSpPr>
          <p:cNvPr id="185" name="Google Shape;185;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fi" sz="900" dirty="0"/>
              <a:t>Neste submódulo, abordaremos as táticas e operações de marketing digital, ou seja, quais os instrumentos e canais de marketing a utilizar para atingir as metas e os objetivos definidos. Que segmentos pode definir no seu grupo-alvo e o que é que isso significa para o marketing-mix digital? Qual é a proposta de valor? Qual é a experiência do cliente nos diferentes pontos de contacto de uma empresa/organização/marca? E como medir e controlar essa experiência para a melhorar. Analisaremos os seus principais elementos e a forma como devem ser utilizados em função dos parâmetros estratégicos.</a:t>
            </a:r>
            <a:endParaRPr sz="900" dirty="0"/>
          </a:p>
        </p:txBody>
      </p:sp>
      <p:sp>
        <p:nvSpPr>
          <p:cNvPr id="191" name="Google Shape;191;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4"/>
        <p:cNvGrpSpPr/>
        <p:nvPr/>
      </p:nvGrpSpPr>
      <p:grpSpPr>
        <a:xfrm>
          <a:off x="0" y="0"/>
          <a:ext cx="0" cy="0"/>
          <a:chOff x="0" y="0"/>
          <a:chExt cx="0" cy="0"/>
        </a:xfrm>
      </p:grpSpPr>
      <p:sp>
        <p:nvSpPr>
          <p:cNvPr id="225" name="Google Shape;225;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6" name="Google Shape;226;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28600" algn="l" rtl="0">
              <a:lnSpc>
                <a:spcPct val="100000"/>
              </a:lnSpc>
              <a:spcBef>
                <a:spcPts val="0"/>
              </a:spcBef>
              <a:spcAft>
                <a:spcPts val="0"/>
              </a:spcAft>
              <a:buClr>
                <a:schemeClr val="dk1"/>
              </a:buClr>
              <a:buSzPts val="1100"/>
              <a:buFont typeface="Arial"/>
              <a:buNone/>
            </a:pPr>
            <a:r>
              <a:rPr lang="fi" dirty="0"/>
              <a:t>Estes tópicos foram abordados no início deste módulo. Definir a proposta de valor para o cliente :</a:t>
            </a:r>
            <a:endParaRPr dirty="0"/>
          </a:p>
          <a:p>
            <a:pPr marL="457200" lvl="0" indent="-228600" algn="l" rtl="0">
              <a:lnSpc>
                <a:spcPct val="100000"/>
              </a:lnSpc>
              <a:spcBef>
                <a:spcPts val="0"/>
              </a:spcBef>
              <a:spcAft>
                <a:spcPts val="0"/>
              </a:spcAft>
              <a:buClr>
                <a:schemeClr val="dk1"/>
              </a:buClr>
              <a:buSzPts val="1100"/>
              <a:buFont typeface="Arial"/>
              <a:buNone/>
            </a:pPr>
            <a:r>
              <a:rPr lang="fi" dirty="0">
                <a:solidFill>
                  <a:schemeClr val="dk1"/>
                </a:solidFill>
              </a:rPr>
              <a:t>Uma </a:t>
            </a:r>
            <a:r>
              <a:rPr lang="fi" b="1" dirty="0">
                <a:solidFill>
                  <a:schemeClr val="dk1"/>
                </a:solidFill>
              </a:rPr>
              <a:t>proposta de valor </a:t>
            </a:r>
            <a:r>
              <a:rPr lang="fi" dirty="0">
                <a:solidFill>
                  <a:schemeClr val="dk1"/>
                </a:solidFill>
              </a:rPr>
              <a:t>é uma declaração simples que comunica claramente o(s) benefício(s) do produto ou serviço que promete oferecer aos seus clientes. Em última análise, é o que torna o seu produto atrativo para o seu cliente ideal.</a:t>
            </a:r>
            <a:endParaRPr dirty="0">
              <a:solidFill>
                <a:schemeClr val="dk1"/>
              </a:solidFill>
            </a:endParaRPr>
          </a:p>
          <a:p>
            <a:pPr marL="228600" marR="0" lvl="0" indent="0" algn="l" rtl="0">
              <a:lnSpc>
                <a:spcPct val="100000"/>
              </a:lnSpc>
              <a:spcBef>
                <a:spcPts val="0"/>
              </a:spcBef>
              <a:spcAft>
                <a:spcPts val="0"/>
              </a:spcAft>
              <a:buClr>
                <a:schemeClr val="dk1"/>
              </a:buClr>
              <a:buSzPts val="1100"/>
              <a:buFont typeface="Arial"/>
              <a:buNone/>
            </a:pPr>
            <a:r>
              <a:rPr lang="fi" dirty="0"/>
              <a:t>Numa </a:t>
            </a:r>
            <a:r>
              <a:rPr lang="fi" b="1" dirty="0"/>
              <a:t>mensagem principal</a:t>
            </a:r>
            <a:r>
              <a:rPr lang="fi" dirty="0"/>
              <a:t>, descreve os pontos-chave que pretende que o seu público se lembre da sua marca. É a essência de quem é e do que faz, resumida a algumas frases ou expressões.</a:t>
            </a:r>
            <a:br>
              <a:rPr lang="fi" dirty="0"/>
            </a:br>
            <a:br>
              <a:rPr lang="fi" dirty="0"/>
            </a:br>
            <a:r>
              <a:rPr lang="fi" b="1" dirty="0"/>
              <a:t>Definir segmentos</a:t>
            </a:r>
            <a:br>
              <a:rPr lang="fi" dirty="0"/>
            </a:br>
            <a:r>
              <a:rPr lang="fi" dirty="0"/>
              <a:t>A definição de diferentes segmentos para o seu público-alvo ajuda-o a compreender melhor o seu público-alvo e permite que as empresas satisfaçam uma variedade de necessidades dos clientes, oferecendo diferentes pacotes e incentivos. Serão utilizadas diferentes formas e atividades promocionais para diferentes segmentos com base nas necessidades/desejos e características desses segmentos.</a:t>
            </a:r>
            <a:br>
              <a:rPr lang="fi" dirty="0"/>
            </a:br>
            <a:br>
              <a:rPr lang="fi" dirty="0"/>
            </a:br>
            <a:r>
              <a:rPr lang="fi" b="1" dirty="0"/>
              <a:t>Marketing-mix digital</a:t>
            </a:r>
            <a:br>
              <a:rPr lang="fi" b="1" dirty="0"/>
            </a:br>
            <a:r>
              <a:rPr lang="fi" dirty="0"/>
              <a:t>Depois de definir o seu público-alvo e os seus segmentos, deve analisar onde estão ativos. Que meios e canais utilizam? A fim de selecionar os meios de comunicação adequados para os atingir. </a:t>
            </a:r>
            <a:endParaRPr dirty="0"/>
          </a:p>
          <a:p>
            <a:pPr marL="228600" marR="0" lvl="0" indent="0" algn="l" rtl="0">
              <a:lnSpc>
                <a:spcPct val="100000"/>
              </a:lnSpc>
              <a:spcBef>
                <a:spcPts val="0"/>
              </a:spcBef>
              <a:spcAft>
                <a:spcPts val="0"/>
              </a:spcAft>
              <a:buClr>
                <a:schemeClr val="dk1"/>
              </a:buClr>
              <a:buSzPts val="1100"/>
              <a:buFont typeface="Arial"/>
              <a:buNone/>
            </a:pPr>
            <a:endParaRPr dirty="0"/>
          </a:p>
          <a:p>
            <a:pPr marL="457200" marR="0" lvl="0" indent="-228600" algn="l" rtl="0">
              <a:lnSpc>
                <a:spcPct val="100000"/>
              </a:lnSpc>
              <a:spcBef>
                <a:spcPts val="0"/>
              </a:spcBef>
              <a:spcAft>
                <a:spcPts val="0"/>
              </a:spcAft>
              <a:buClr>
                <a:srgbClr val="000000"/>
              </a:buClr>
              <a:buSzPts val="1100"/>
              <a:buFont typeface="Arial"/>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g21f479b95c8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38" name="Google Shape;238;g21f479b95c8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1"/>
        <p:cNvGrpSpPr/>
        <p:nvPr/>
      </p:nvGrpSpPr>
      <p:grpSpPr>
        <a:xfrm>
          <a:off x="0" y="0"/>
          <a:ext cx="0" cy="0"/>
          <a:chOff x="0" y="0"/>
          <a:chExt cx="0" cy="0"/>
        </a:xfrm>
      </p:grpSpPr>
      <p:sp>
        <p:nvSpPr>
          <p:cNvPr id="242" name="Google Shape;242;g1f683001436_0_10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43" name="Google Shape;243;g1f683001436_0_10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Clr>
                <a:schemeClr val="dk1"/>
              </a:buClr>
              <a:buSzPts val="1100"/>
              <a:buChar char="-"/>
            </a:pPr>
            <a:r>
              <a:rPr lang="fi" dirty="0">
                <a:solidFill>
                  <a:schemeClr val="dk1"/>
                </a:solidFill>
              </a:rPr>
              <a:t>Uma </a:t>
            </a:r>
            <a:r>
              <a:rPr lang="fi" b="1" dirty="0">
                <a:solidFill>
                  <a:schemeClr val="dk1"/>
                </a:solidFill>
              </a:rPr>
              <a:t>proposta de valor </a:t>
            </a:r>
            <a:r>
              <a:rPr lang="fi" dirty="0">
                <a:solidFill>
                  <a:schemeClr val="dk1"/>
                </a:solidFill>
              </a:rPr>
              <a:t>é uma declaração simples que comunica claramente o(s) benefício(s) do produto ou serviço que promete oferecer aos seus clientes. Em última análise, é o que torna o seu produto atrativo para o seu cliente ideal. </a:t>
            </a:r>
            <a:endParaRPr dirty="0">
              <a:solidFill>
                <a:schemeClr val="dk1"/>
              </a:solidFill>
            </a:endParaRPr>
          </a:p>
          <a:p>
            <a:pPr marL="457200" lvl="0" indent="-298450" algn="l" rtl="0">
              <a:lnSpc>
                <a:spcPct val="100000"/>
              </a:lnSpc>
              <a:spcBef>
                <a:spcPts val="0"/>
              </a:spcBef>
              <a:spcAft>
                <a:spcPts val="0"/>
              </a:spcAft>
              <a:buClr>
                <a:schemeClr val="dk1"/>
              </a:buClr>
              <a:buSzPts val="1100"/>
              <a:buChar char="-"/>
            </a:pPr>
            <a:r>
              <a:rPr lang="fi" dirty="0">
                <a:solidFill>
                  <a:schemeClr val="dk1"/>
                </a:solidFill>
              </a:rPr>
              <a:t>Numa </a:t>
            </a:r>
            <a:r>
              <a:rPr lang="fi" b="1" dirty="0">
                <a:solidFill>
                  <a:schemeClr val="dk1"/>
                </a:solidFill>
              </a:rPr>
              <a:t>mensagem principal</a:t>
            </a:r>
            <a:r>
              <a:rPr lang="fi" dirty="0">
                <a:solidFill>
                  <a:schemeClr val="dk1"/>
                </a:solidFill>
              </a:rPr>
              <a:t>, descreve os pontos-chave que pretende que o seu público se lembre da sua marca. É a essência de quem é e do que faz, resumida a algumas frases ou expressões.</a:t>
            </a:r>
            <a:endParaRPr dirty="0">
              <a:solidFill>
                <a:schemeClr val="dk1"/>
              </a:solidFill>
            </a:endParaRPr>
          </a:p>
          <a:p>
            <a:pPr marL="457200" lvl="0" indent="-298450" algn="l" rtl="0">
              <a:lnSpc>
                <a:spcPct val="100000"/>
              </a:lnSpc>
              <a:spcBef>
                <a:spcPts val="0"/>
              </a:spcBef>
              <a:spcAft>
                <a:spcPts val="0"/>
              </a:spcAft>
              <a:buClr>
                <a:schemeClr val="dk1"/>
              </a:buClr>
              <a:buSzPts val="1100"/>
              <a:buChar char="-"/>
            </a:pPr>
            <a:r>
              <a:rPr lang="fi" dirty="0">
                <a:solidFill>
                  <a:schemeClr val="dk1"/>
                </a:solidFill>
              </a:rPr>
              <a:t>Uma </a:t>
            </a:r>
            <a:r>
              <a:rPr lang="fi" b="1" dirty="0">
                <a:solidFill>
                  <a:schemeClr val="dk1"/>
                </a:solidFill>
              </a:rPr>
              <a:t>mensagem de marketing </a:t>
            </a:r>
            <a:r>
              <a:rPr lang="fi" dirty="0">
                <a:solidFill>
                  <a:schemeClr val="dk1"/>
                </a:solidFill>
              </a:rPr>
              <a:t>são as palavras que utiliza para comunicar com o seu público e convencê-lo a fazer negócio consigo. A sua mensagem é fundamental para ajudar o seu público-alvo a atingir os seus objetivos comerciais, uma vez que pode ser a diferença entre uma nova aquisição ou o envio de um cliente para o seu concorrente. </a:t>
            </a:r>
            <a:br>
              <a:rPr lang="fi" dirty="0">
                <a:solidFill>
                  <a:schemeClr val="dk1"/>
                </a:solidFill>
              </a:rPr>
            </a:br>
            <a:endParaRPr dirty="0">
              <a:solidFill>
                <a:schemeClr val="dk1"/>
              </a:solidFill>
            </a:endParaRPr>
          </a:p>
          <a:p>
            <a:pPr marL="0" lvl="0" indent="0" algn="l" rtl="0">
              <a:lnSpc>
                <a:spcPct val="100000"/>
              </a:lnSpc>
              <a:spcBef>
                <a:spcPts val="0"/>
              </a:spcBef>
              <a:spcAft>
                <a:spcPts val="0"/>
              </a:spcAft>
              <a:buSzPts val="1100"/>
              <a:buNone/>
            </a:pPr>
            <a:r>
              <a:rPr lang="fi" dirty="0">
                <a:solidFill>
                  <a:schemeClr val="dk1"/>
                </a:solidFill>
              </a:rPr>
              <a:t>O valor de uma marca precisa de ser traduzido numa mensagem compreensível. Isto também pode ser feito ao longo do tempo; para construir a marca. Raramente se trata de uma campanha individual. </a:t>
            </a:r>
            <a:endParaRPr dirty="0">
              <a:solidFill>
                <a:schemeClr val="dk1"/>
              </a:solidFill>
            </a:endParaRPr>
          </a:p>
          <a:p>
            <a:pPr marL="228600" lvl="0" indent="0" algn="l" rtl="0">
              <a:lnSpc>
                <a:spcPct val="100000"/>
              </a:lnSpc>
              <a:spcBef>
                <a:spcPts val="0"/>
              </a:spcBef>
              <a:spcAft>
                <a:spcPts val="0"/>
              </a:spcAft>
              <a:buClr>
                <a:schemeClr val="dk1"/>
              </a:buClr>
              <a:buSzPts val="1100"/>
              <a:buFont typeface="Arial"/>
              <a:buNone/>
            </a:pPr>
            <a:endParaRPr dirty="0">
              <a:solidFill>
                <a:schemeClr val="dk1"/>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1f683001436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1" name="Google Shape;251;g1f683001436_0_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pt-PT" dirty="0"/>
              <a:t>ESTE DIAPOSITIVO PODE SER ELIMINADO</a:t>
            </a: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Estes critérios são muito importantes se quiser criar uma boa mensagem de marketing. </a:t>
            </a:r>
            <a:endParaRPr/>
          </a:p>
        </p:txBody>
      </p:sp>
      <p:sp>
        <p:nvSpPr>
          <p:cNvPr id="257" name="Google Shape;257;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Fonte: chipotle.com</a:t>
            </a:r>
            <a:br>
              <a:rPr lang="fi" dirty="0"/>
            </a:br>
            <a:r>
              <a:rPr lang="fi" dirty="0"/>
              <a:t>Chipotle</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Achas que esta é uma boa mensagem de marketing ou não? Porquê? </a:t>
            </a:r>
            <a:r>
              <a:rPr lang="fi" dirty="0">
                <a:solidFill>
                  <a:schemeClr val="dk1"/>
                </a:solidFill>
              </a:rPr>
              <a:t>(Pode perguntar sobre elementos específicos para obter respostas mais específicas). </a:t>
            </a:r>
            <a:br>
              <a:rPr lang="fi" dirty="0"/>
            </a:br>
            <a:endParaRPr dirty="0"/>
          </a:p>
          <a:p>
            <a:pPr marL="0" lvl="0" indent="0" algn="l" rtl="0">
              <a:lnSpc>
                <a:spcPct val="100000"/>
              </a:lnSpc>
              <a:spcBef>
                <a:spcPts val="0"/>
              </a:spcBef>
              <a:spcAft>
                <a:spcPts val="0"/>
              </a:spcAft>
              <a:buSzPts val="1100"/>
              <a:buNone/>
            </a:pPr>
            <a:r>
              <a:rPr lang="fi" dirty="0"/>
              <a:t>As pessoas com restrições dietéticas ou preferências alimentares que não se alinham com as ideias dominantes de nutrição não conseguem frequentemente encontrar alimentos que possam comer nos restaurantes de fast-food.</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A mensagem de marketing da Chipotle, mostrada na imagem abaixo, diz "Encontre o seu poder vegetal". A marca está a falar diretamente para as pessoas com necessidades diversas, convidando-as a experimentar o seu menu alargado com opções à base de plantas e fazendo-as saber que reconhece a lacuna no mercado para as suas necessidades.</a:t>
            </a:r>
            <a:endParaRPr dirty="0"/>
          </a:p>
        </p:txBody>
      </p:sp>
      <p:sp>
        <p:nvSpPr>
          <p:cNvPr id="266" name="Google Shape;266;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22e50a1ae58_0_1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2" name="Google Shape;272;g22e50a1ae58_0_1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atividade é mais adequada para ser realizada em pares. Tempo necessário: cerca de 20 minutos. Apresentação: 2-3 grupos apresentam o seu trabalho. Segue-se o debate.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21f479b95c8_0_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8" name="Google Shape;278;g21f479b95c8_0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g19db13479b5_0_2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3" name="Google Shape;283;g19db13479b5_0_2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Todas as ações de marketing custam dinheiro, pelo que a "segmentação" é um princípio fundamental do marketing. Se não conhecermos o nosso público-alvo, não poderemos: a) apresentar mensagens que o agradem, nem b) selecionar os canais certos para o atingir. </a:t>
            </a:r>
          </a:p>
          <a:p>
            <a:pPr marL="0" lvl="0" indent="0" algn="l" rtl="0">
              <a:lnSpc>
                <a:spcPct val="100000"/>
              </a:lnSpc>
              <a:spcBef>
                <a:spcPts val="0"/>
              </a:spcBef>
              <a:spcAft>
                <a:spcPts val="0"/>
              </a:spcAft>
              <a:buSzPts val="1100"/>
              <a:buNone/>
            </a:pPr>
            <a:r>
              <a:rPr lang="fi" dirty="0"/>
              <a:t>Tudo isto significa que se desperdiça muito dinheiro. Quanto melhor identificar o seu público-alvo e as suas necessidades, melhor poderá transmitir mensagens claras, chegar até ele e, assim, obter impacto nas suas atividades de marketing.</a:t>
            </a: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21f479b95c8_0_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21f479b95c8_0_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Pergunta aos alunos: Porque é que acham que eu mostro este vídeo? </a:t>
            </a:r>
            <a:endParaRPr dirty="0"/>
          </a:p>
          <a:p>
            <a:pPr marL="0" lvl="0" indent="0" algn="l" rtl="0">
              <a:lnSpc>
                <a:spcPct val="100000"/>
              </a:lnSpc>
              <a:spcBef>
                <a:spcPts val="0"/>
              </a:spcBef>
              <a:spcAft>
                <a:spcPts val="0"/>
              </a:spcAft>
              <a:buSzPts val="1100"/>
              <a:buNone/>
            </a:pPr>
            <a:r>
              <a:rPr lang="fi" dirty="0"/>
              <a:t>O vídeo em si deve suscitar um vasto leque de reflexões. Peça aos seus alunos para fazerem uma lista das mesmas! Por exemplo: O vídeo contém muitas referências a "públicos" - as diferenças entre as pessoas, as opções para as classificar, etc. Por outro lado, em comunicação e marketing, uma coisa essencial é encontrar semelhanças. Uma dimensão é discutir a mensagem que o vídeo pretende transmitir (é produzido pela televisão dinamarquesa).</a:t>
            </a:r>
            <a:br>
              <a:rPr lang="fi" dirty="0"/>
            </a:br>
            <a:br>
              <a:rPr lang="fi" dirty="0"/>
            </a:br>
            <a:r>
              <a:rPr lang="fi" sz="1050" dirty="0">
                <a:solidFill>
                  <a:srgbClr val="0F0F0F"/>
                </a:solidFill>
                <a:latin typeface="Roboto"/>
                <a:ea typeface="Roboto"/>
                <a:cs typeface="Roboto"/>
                <a:sym typeface="Roboto"/>
              </a:rPr>
              <a:t>Vivemos numa época em que rapidamente colocamos as pessoas em caixas. Certifique-se de que escolhe os "grupos" relevantes ao selecionar o público-alvo. </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21f479b95c8_0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9" name="Google Shape;299;g21f479b95c8_0_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informação demográfica, por si só, pode não ser suficiente para conceber programas e produtos. O Príncipe Carlos e Ozzy Ozbourne são duas personalidades totalmente diferentes com necessidades, problemas e desafios diferentes. Certifique-se de que cria segmentos relevantes.</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1dc0dac36e4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6" name="Google Shape;306;g1dc0dac36e4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Um ponto de contacto pode ser definido como qualquer forma de um comprador interagir com uma marca, quer seja de pessoa para pessoa, através de um sítio Web ou de qualquer forma de comunicação. Quando os clientes interagem com uma marca, têm a oportunidade de comparar as suas percepções anteriores da empresa e formar uma opinião.</a:t>
            </a:r>
            <a:endParaRPr dirty="0"/>
          </a:p>
          <a:p>
            <a:pPr marL="0" lvl="0" indent="0" algn="l" rtl="0">
              <a:lnSpc>
                <a:spcPct val="100000"/>
              </a:lnSpc>
              <a:spcBef>
                <a:spcPts val="0"/>
              </a:spcBef>
              <a:spcAft>
                <a:spcPts val="0"/>
              </a:spcAft>
              <a:buSzPts val="1100"/>
              <a:buNone/>
            </a:pPr>
            <a:br>
              <a:rPr lang="fi" dirty="0"/>
            </a:br>
            <a:r>
              <a:rPr lang="fi" dirty="0"/>
              <a:t>A Roda dos Pontos de Contacto da Marca mostra as várias formas como os consumidores interagem com a marca de uma organização, criando uma maior educação (ou presença) da marca. Quatro pontos de contacto principais representam, de um modo geral, as diferentes dimensões da relação marca-consumidor: pontos de contacto pré-compra (fatores que influenciam a possibilidade de um potencial cliente considerar a compra de uma marca, como a publicidade, o passa palavra, a publicidade digital e a Internet); pontos de contacto de compra (fatores que levam um cliente da consideração à compra, como as vendas no terreno e as lojas físicas); pontos de contacto pós-compra (fatores que reforçam a decisão de compra, como o serviço de apoio ao cliente); e pontos de contacto de influência (fatores que causam uma impressão nos clientes e em várias partes interessadas, como os relatórios anuais, os relatórios dos analistas, o passa palavra e os materiais de recrutamento). A "experiência de compra" é o ponto do processo de compra que converte o potencial cliente em comprador efetivo, se este vir que as vantagens são suficientemente grandes. A Roda dos Pontos de Contacto da Marca demonstra que a força de vendas contribui em grande medida para esta experiência, uma vez que deixa o comprador satisfeito ou insatisfeito com o processo. </a:t>
            </a:r>
            <a:br>
              <a:rPr lang="fi" dirty="0"/>
            </a:br>
            <a:br>
              <a:rPr lang="fi" dirty="0"/>
            </a:br>
            <a:r>
              <a:rPr lang="fi" dirty="0"/>
              <a:t>Ao analisar os pontos de contacto com o cliente, é bom analisar todos os pontos de contacto e não apenas os digitais, a fim de obter uma ideia geral das experiências do cliente e ver onde se pode melhorar com os elementos digitais.</a:t>
            </a: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2"/>
        <p:cNvGrpSpPr/>
        <p:nvPr/>
      </p:nvGrpSpPr>
      <p:grpSpPr>
        <a:xfrm>
          <a:off x="0" y="0"/>
          <a:ext cx="0" cy="0"/>
          <a:chOff x="0" y="0"/>
          <a:chExt cx="0" cy="0"/>
        </a:xfrm>
      </p:grpSpPr>
      <p:sp>
        <p:nvSpPr>
          <p:cNvPr id="313" name="Google Shape;313;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4" name="Google Shape;31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fi"/>
              <a:t>A relação entre estratégia e marketing é abordada no submódulo 2 deste curso.</a:t>
            </a:r>
            <a:endParaRPr/>
          </a:p>
          <a:p>
            <a:pPr marL="0" lvl="0" indent="0" algn="l" rtl="0">
              <a:lnSpc>
                <a:spcPct val="115000"/>
              </a:lnSpc>
              <a:spcBef>
                <a:spcPts val="0"/>
              </a:spcBef>
              <a:spcAft>
                <a:spcPts val="0"/>
              </a:spcAft>
              <a:buClr>
                <a:schemeClr val="dk1"/>
              </a:buClr>
              <a:buSzPts val="1100"/>
              <a:buFont typeface="Arial"/>
              <a:buNone/>
            </a:pPr>
            <a:r>
              <a:rPr lang="fi"/>
              <a:t>Fonte: "How brands grow" de Byron Sharp (parte 2), uma leitura obrigatória. É mais fácil vender a um cliente existente, por isso tenha cuidado para não se concentrar apenas em novos clientes.</a:t>
            </a:r>
            <a:endParaRPr/>
          </a:p>
          <a:p>
            <a:pPr marL="0" lvl="0" indent="0" algn="l" rtl="0">
              <a:lnSpc>
                <a:spcPct val="100000"/>
              </a:lnSpc>
              <a:spcBef>
                <a:spcPts val="0"/>
              </a:spcBef>
              <a:spcAft>
                <a:spcPts val="0"/>
              </a:spcAft>
              <a:buSzPts val="1100"/>
              <a:buNone/>
            </a:pPr>
            <a:endParaRPr/>
          </a:p>
        </p:txBody>
      </p:sp>
      <p:sp>
        <p:nvSpPr>
          <p:cNvPr id="319" name="Google Shape;319;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4"/>
        <p:cNvGrpSpPr/>
        <p:nvPr/>
      </p:nvGrpSpPr>
      <p:grpSpPr>
        <a:xfrm>
          <a:off x="0" y="0"/>
          <a:ext cx="0" cy="0"/>
          <a:chOff x="0" y="0"/>
          <a:chExt cx="0" cy="0"/>
        </a:xfrm>
      </p:grpSpPr>
      <p:sp>
        <p:nvSpPr>
          <p:cNvPr id="325" name="Google Shape;325;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Não é raro que as empresas considerem todo o seu público-alvo como uma massa homogénea. Na realidade, há quem tenha acabado de ouvir falar pela primeira vez de um produto ou serviço e quem tenha estado a comparar diferentes opções durante meses. Além disso, as pessoas tendem a ouvir e a tomar conhecimento de produtos e serviços através de canais e pontos de contacto distintos (como apresentado no diapositivo 17). </a:t>
            </a:r>
            <a:endParaRPr dirty="0"/>
          </a:p>
          <a:p>
            <a:pPr marL="0" lvl="0" indent="0" algn="l" rtl="0">
              <a:lnSpc>
                <a:spcPct val="100000"/>
              </a:lnSpc>
              <a:spcBef>
                <a:spcPts val="0"/>
              </a:spcBef>
              <a:spcAft>
                <a:spcPts val="0"/>
              </a:spcAft>
              <a:buSzPts val="1100"/>
              <a:buNone/>
            </a:pPr>
            <a:endParaRPr dirty="0"/>
          </a:p>
        </p:txBody>
      </p:sp>
      <p:sp>
        <p:nvSpPr>
          <p:cNvPr id="326" name="Google Shape;326;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0"/>
        <p:cNvGrpSpPr/>
        <p:nvPr/>
      </p:nvGrpSpPr>
      <p:grpSpPr>
        <a:xfrm>
          <a:off x="0" y="0"/>
          <a:ext cx="0" cy="0"/>
          <a:chOff x="0" y="0"/>
          <a:chExt cx="0" cy="0"/>
        </a:xfrm>
      </p:grpSpPr>
      <p:sp>
        <p:nvSpPr>
          <p:cNvPr id="331" name="Google Shape;331;g1dc0dac36e4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2" name="Google Shape;332;g1dc0dac36e4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Em seguida, estes modelos são apresentados mais pormenorizadamente. Também é possível encontrar informações adicionais na Internet, utilizando estas palavras de pesquisa.</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6"/>
        <p:cNvGrpSpPr/>
        <p:nvPr/>
      </p:nvGrpSpPr>
      <p:grpSpPr>
        <a:xfrm>
          <a:off x="0" y="0"/>
          <a:ext cx="0" cy="0"/>
          <a:chOff x="0" y="0"/>
          <a:chExt cx="0" cy="0"/>
        </a:xfrm>
      </p:grpSpPr>
      <p:sp>
        <p:nvSpPr>
          <p:cNvPr id="337" name="Google Shape;337;g21f479b95c8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8" name="Google Shape;338;g21f479b95c8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O "Funil de Marketing" é um modelo útil no processo de planeamento de marketing. Dá uma indicação mais próxima dos tópicos relevantes para a publicidade e dos locais onde deve publicitar. </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g21fdb5be240_3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g21fdb5be240_3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Qualquer um de nós tem experiência de processos de compra. Pense em como foi quando planeou a compra do seu carro ou a construção de um novo jardim... . Para um profissional de marketing, é muito importante identificar o carácter das fases de compra e, sobretudo, os pensamentos, as dúvidas e as questões que os potenciais compradores têm. </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1"/>
        <p:cNvGrpSpPr/>
        <p:nvPr/>
      </p:nvGrpSpPr>
      <p:grpSpPr>
        <a:xfrm>
          <a:off x="0" y="0"/>
          <a:ext cx="0" cy="0"/>
          <a:chOff x="0" y="0"/>
          <a:chExt cx="0" cy="0"/>
        </a:xfrm>
      </p:grpSpPr>
      <p:sp>
        <p:nvSpPr>
          <p:cNvPr id="352" name="Google Shape;352;g21fdb5be240_3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3" name="Google Shape;353;g21fdb5be240_3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A identificação dos potenciais pontos de contacto e meios de comunicação onde os compradores se informam ajuda o profissional de marketing a definir os canais e meios de comunicação para atingir os públicos-alvo.</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2e50a1ae58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0" name="Google Shape;360;g22e50a1ae58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dirty="0"/>
              <a:t>Esta atividade é mais adequada para ser realizada em pares. Tempo necessário: cerca de 20 minutos. Apresentação: 2-3 grupos apresentam o seu trabalho. Segue-se o debate.</a:t>
            </a:r>
            <a:endParaRPr dirty="0"/>
          </a:p>
          <a:p>
            <a:pPr marL="457200" lvl="0" indent="-228600" algn="l" rtl="0">
              <a:lnSpc>
                <a:spcPct val="100000"/>
              </a:lnSpc>
              <a:spcBef>
                <a:spcPts val="0"/>
              </a:spcBef>
              <a:spcAft>
                <a:spcPts val="0"/>
              </a:spcAft>
              <a:buSzPts val="1100"/>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21fdb5be240_3_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6" name="Google Shape;366;g21fdb5be240_3_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Como podemos ver, o modelo RACE engloba o ponto de vista do profissional de marketing, sugerindo que tipos de atividades devem ser realizadas para responder às fases dos compradores.</a:t>
            </a:r>
            <a:endParaRPr dirty="0">
              <a:solidFill>
                <a:schemeClr val="dk1"/>
              </a:solidFill>
            </a:endParaRPr>
          </a:p>
          <a:p>
            <a:pPr marL="0" lvl="0" indent="0" algn="l" rtl="0">
              <a:lnSpc>
                <a:spcPct val="100000"/>
              </a:lnSpc>
              <a:spcBef>
                <a:spcPts val="0"/>
              </a:spcBef>
              <a:spcAft>
                <a:spcPts val="0"/>
              </a:spcAft>
              <a:buClr>
                <a:schemeClr val="dk1"/>
              </a:buClr>
              <a:buSzPts val="1100"/>
              <a:buFont typeface="Arial"/>
              <a:buNone/>
            </a:pP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5"/>
        <p:cNvGrpSpPr/>
        <p:nvPr/>
      </p:nvGrpSpPr>
      <p:grpSpPr>
        <a:xfrm>
          <a:off x="0" y="0"/>
          <a:ext cx="0" cy="0"/>
          <a:chOff x="0" y="0"/>
          <a:chExt cx="0" cy="0"/>
        </a:xfrm>
      </p:grpSpPr>
      <p:sp>
        <p:nvSpPr>
          <p:cNvPr id="376" name="Google Shape;376;g21f479b95c8_0_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7" name="Google Shape;377;g21f479b95c8_0_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Fonte: smartinsights.com</a:t>
            </a:r>
            <a:br>
              <a:rPr lang="fi" dirty="0">
                <a:solidFill>
                  <a:schemeClr val="dk1"/>
                </a:solidFill>
              </a:rPr>
            </a:br>
            <a:br>
              <a:rPr lang="fi" dirty="0">
                <a:solidFill>
                  <a:schemeClr val="dk1"/>
                </a:solidFill>
              </a:rPr>
            </a:br>
            <a:r>
              <a:rPr lang="fi" dirty="0">
                <a:solidFill>
                  <a:schemeClr val="dk1"/>
                </a:solidFill>
              </a:rPr>
              <a:t>O RACE abrange o ciclo de vida completo do cliente ou o funil de marketing: Alcançar &gt; Agir &gt; Converter &gt; Envolver (com uma fase inicial de Planeamento para os seus objetivos e finalidade do programa). As quatro etapas da estrutura (R&gt;A&gt;C&gt;E) mapeiam as suas atividades de marketing digital, que procuram envolver os seus potenciais clientes ao longo do seu percurso de tomada de decisão, desde a sensibilização e consideração, passando pela experimentação até à compra. </a:t>
            </a:r>
            <a:br>
              <a:rPr lang="fi" dirty="0">
                <a:solidFill>
                  <a:schemeClr val="dk1"/>
                </a:solidFill>
              </a:rPr>
            </a:br>
            <a:r>
              <a:rPr lang="fi" dirty="0">
                <a:solidFill>
                  <a:schemeClr val="dk1"/>
                </a:solidFill>
              </a:rPr>
              <a:t>Com a estrutura RACE, torna-se mais fácil ver o que está por detrás das árvores e concentrar-se nos componentes que melhorarão as oportunidades de geração de contactos e de vendas para a empresa.</a:t>
            </a:r>
            <a:endParaRPr dirty="0">
              <a:solidFill>
                <a:schemeClr val="dk1"/>
              </a:solidFill>
            </a:endParaRPr>
          </a:p>
          <a:p>
            <a:pPr marL="0" lvl="0" indent="0" algn="l" rtl="0">
              <a:lnSpc>
                <a:spcPct val="100000"/>
              </a:lnSpc>
              <a:spcBef>
                <a:spcPts val="0"/>
              </a:spcBef>
              <a:spcAft>
                <a:spcPts val="0"/>
              </a:spcAft>
              <a:buSzPts val="1100"/>
              <a:buNone/>
            </a:pPr>
            <a:br>
              <a:rPr lang="fi" dirty="0">
                <a:solidFill>
                  <a:schemeClr val="dk1"/>
                </a:solidFill>
              </a:rPr>
            </a:br>
            <a:endParaRPr dirty="0">
              <a:solidFill>
                <a:schemeClr val="dk1"/>
              </a:solidFill>
            </a:endParaRPr>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1cff6b90f0f_0_0: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Fonte Dave Chaffey: </a:t>
            </a:r>
            <a:r>
              <a:rPr lang="fi" u="sng" dirty="0">
                <a:solidFill>
                  <a:schemeClr val="hlink"/>
                </a:solidFill>
                <a:hlinkClick r:id="rId3"/>
              </a:rPr>
              <a:t>https:</a:t>
            </a:r>
            <a:r>
              <a:rPr lang="fi" dirty="0"/>
              <a:t>//www.davechaffey.com/digital-marketing-glossary/race-marketing-planning-model/ </a:t>
            </a:r>
            <a:br>
              <a:rPr lang="fi" dirty="0"/>
            </a:br>
            <a:r>
              <a:rPr lang="fi" dirty="0"/>
              <a:t>Vídeo: </a:t>
            </a:r>
            <a:r>
              <a:rPr lang="fi" u="sng" dirty="0">
                <a:solidFill>
                  <a:schemeClr val="hlink"/>
                </a:solidFill>
                <a:hlinkClick r:id="rId4"/>
              </a:rPr>
              <a:t>A estrutura de planeamento de marketing RACE - YouTube</a:t>
            </a:r>
            <a:endParaRPr dirty="0"/>
          </a:p>
        </p:txBody>
      </p:sp>
      <p:sp>
        <p:nvSpPr>
          <p:cNvPr id="384" name="Google Shape;384;g1cff6b90f0f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23b61c737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1" name="Google Shape;391;g23b61c737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atividade é mais adequada para ser realizada em pares. Tempo necessário: cerca de 20 minutos. Apresentação: 2-3 grupos apresentam o seu trabalho. Segue-se o debate.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5"/>
        <p:cNvGrpSpPr/>
        <p:nvPr/>
      </p:nvGrpSpPr>
      <p:grpSpPr>
        <a:xfrm>
          <a:off x="0" y="0"/>
          <a:ext cx="0" cy="0"/>
          <a:chOff x="0" y="0"/>
          <a:chExt cx="0" cy="0"/>
        </a:xfrm>
      </p:grpSpPr>
      <p:sp>
        <p:nvSpPr>
          <p:cNvPr id="396" name="Google Shape;396;g21f479b95c8_0_86:notes"/>
          <p:cNvSpPr txBox="1">
            <a:spLocks noGrp="1"/>
          </p:cNvSpPr>
          <p:nvPr>
            <p:ph type="body" idx="1"/>
          </p:nvPr>
        </p:nvSpPr>
        <p:spPr>
          <a:xfrm>
            <a:off x="685800" y="4400550"/>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Como podemos ver, o modelo da "viagem do cliente" é bastante semelhante ao "funil de vendas", embora na dimensão horizontal. Assim, podemos considerá-lo como uma alternativa ou um complemento ao funil de vendas, em vez de algo completamente diferente. Mas o percurso do cliente obriga-nos a concentrarmo-nos mais no ponto de vista do cliente. </a:t>
            </a:r>
            <a:br>
              <a:rPr lang="fi" dirty="0"/>
            </a:br>
            <a:r>
              <a:rPr lang="fi" dirty="0"/>
              <a:t>Independentemente do produto ou serviço que vendemos, em todos os setores é importante analisar o percurso dos nossos futuros clientes. Os pontos-chave em que os clientes se deparam com o nosso produto são muitas vezes um fator decisivo para a conclusão ou não de um negócio. A identificação dos pontos de contacto digitais é o fator mais importante para transformar os nossos clientes em clientes pagantes. Neste artigo, vamos mostrar-lhe como cuidar dos seus potenciais clientes em três fases do percurso do cliente utilizando apenas uma ferramenta.</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Quais são os seus principais pontos de contacto digitais?</a:t>
            </a:r>
            <a:endParaRPr dirty="0"/>
          </a:p>
          <a:p>
            <a:pPr marL="0" lvl="0" indent="0" algn="l" rtl="0">
              <a:lnSpc>
                <a:spcPct val="100000"/>
              </a:lnSpc>
              <a:spcBef>
                <a:spcPts val="0"/>
              </a:spcBef>
              <a:spcAft>
                <a:spcPts val="0"/>
              </a:spcAft>
              <a:buSzPts val="1100"/>
              <a:buNone/>
            </a:pPr>
            <a:r>
              <a:rPr lang="fi" dirty="0"/>
              <a:t>Perante a multiplicidade de percursos digitais e tradicionais que conduzem a nossa empresa a um potencial cliente, é fácil perdermo-nos. É difícil determinar quais são as áreas mais importantes e quais não podem nem devem ser negligenciadas. Em suma, são todos os pontos onde podemos iniciar ou melhorar a nossa relação comercial com um cliente ou utilizador. </a:t>
            </a:r>
            <a:br>
              <a:rPr lang="fi" dirty="0"/>
            </a:br>
            <a:br>
              <a:rPr lang="fi" dirty="0"/>
            </a:br>
            <a:endParaRPr dirty="0"/>
          </a:p>
        </p:txBody>
      </p:sp>
      <p:sp>
        <p:nvSpPr>
          <p:cNvPr id="397" name="Google Shape;397;g21f479b95c8_0_8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g19922e704ba_0_2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4" name="Google Shape;404;g19922e704ba_0_2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Fonte: </a:t>
            </a:r>
            <a:r>
              <a:rPr lang="fi" u="sng" dirty="0">
                <a:solidFill>
                  <a:schemeClr val="hlink"/>
                </a:solidFill>
                <a:hlinkClick r:id="rId3"/>
              </a:rPr>
              <a:t>Definição e exemplos de mapas do percurso do cliente - O que é? - Glossário de marketing digital (davechaffey.com)</a:t>
            </a:r>
            <a:br>
              <a:rPr lang="fi" dirty="0"/>
            </a:br>
            <a:r>
              <a:rPr lang="fi" dirty="0"/>
              <a:t>Exemplo retalhista de um percurso de compra omnicanal não linear</a:t>
            </a:r>
            <a:endParaRPr dirty="0"/>
          </a:p>
          <a:p>
            <a:pPr marL="0" lvl="0" indent="0" algn="l" rtl="0">
              <a:lnSpc>
                <a:spcPct val="100000"/>
              </a:lnSpc>
              <a:spcBef>
                <a:spcPts val="0"/>
              </a:spcBef>
              <a:spcAft>
                <a:spcPts val="0"/>
              </a:spcAft>
              <a:buSzPts val="1100"/>
              <a:buNone/>
            </a:pPr>
            <a:r>
              <a:rPr lang="fi" dirty="0"/>
              <a:t>Este exemplo do Boston Consulting Group sobre a venda de um vestido mostra pontos de contacto físicos e digitais fora da loja. Centra-se em diferentes interações digitais no processo de compra. Outros mapas do percurso do cliente apresentam mais pormenores sobre as opções de interações de conteúdos TOFU vs MOFU vs BOFU como parte do mapeamento de conteúdos.</a:t>
            </a:r>
            <a:br>
              <a:rPr lang="fi" dirty="0"/>
            </a:br>
            <a:br>
              <a:rPr lang="fi" dirty="0"/>
            </a:br>
            <a:r>
              <a:rPr lang="fi" dirty="0"/>
              <a:t>Esta ilustração, relacionada com a "compra de um vestido de marca", descreve os canais e os pontos de contacto do cliente e o tipo de sinais que estão envolvidos no processo. Desta forma, é possível esboçar uma "viagem do cliente" para qualquer produto ou serviço. A posição do cliente mostra se a emoção é positiva ou negativa nos diferentes pontos do percurso. Isto dá uma ideia das experiências do cliente com a marca e das oportunidades de melhoria. </a:t>
            </a: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9"/>
        <p:cNvGrpSpPr/>
        <p:nvPr/>
      </p:nvGrpSpPr>
      <p:grpSpPr>
        <a:xfrm>
          <a:off x="0" y="0"/>
          <a:ext cx="0" cy="0"/>
          <a:chOff x="0" y="0"/>
          <a:chExt cx="0" cy="0"/>
        </a:xfrm>
      </p:grpSpPr>
      <p:sp>
        <p:nvSpPr>
          <p:cNvPr id="410" name="Google Shape;410;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1" name="Google Shape;411;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5"/>
        <p:cNvGrpSpPr/>
        <p:nvPr/>
      </p:nvGrpSpPr>
      <p:grpSpPr>
        <a:xfrm>
          <a:off x="0" y="0"/>
          <a:ext cx="0" cy="0"/>
          <a:chOff x="0" y="0"/>
          <a:chExt cx="0" cy="0"/>
        </a:xfrm>
      </p:grpSpPr>
      <p:sp>
        <p:nvSpPr>
          <p:cNvPr id="416" name="Google Shape;416;g1dc0dac36e4_0_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7" name="Google Shape;417;g1dc0dac36e4_0_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0"/>
        <p:cNvGrpSpPr/>
        <p:nvPr/>
      </p:nvGrpSpPr>
      <p:grpSpPr>
        <a:xfrm>
          <a:off x="0" y="0"/>
          <a:ext cx="0" cy="0"/>
          <a:chOff x="0" y="0"/>
          <a:chExt cx="0" cy="0"/>
        </a:xfrm>
      </p:grpSpPr>
      <p:sp>
        <p:nvSpPr>
          <p:cNvPr id="421" name="Google Shape;421;g198c4f3977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2" name="Google Shape;422;g198c4f39775_0_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Esta figura apresenta os domínios dos "instrumentos" digitais disponíveis. A promoção pode ser vista como equivalente ao "marketing digital". Estes serão descritos apenas superficialmente neste módulo de "Introdução". Mais pormenores em "Publicidade digital" e "Marketing de conteúdos e redes sociais</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198c4f39775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198c4f39775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Que tipos de organizações utilizam os canais de comunicação tradicionais? Por exemplo: lojas locais e empresas de serviços.</a:t>
            </a:r>
            <a:endParaRPr dirty="0"/>
          </a:p>
          <a:p>
            <a:pPr marL="0" lvl="0" indent="0" algn="l" rtl="0">
              <a:lnSpc>
                <a:spcPct val="100000"/>
              </a:lnSpc>
              <a:spcBef>
                <a:spcPts val="0"/>
              </a:spcBef>
              <a:spcAft>
                <a:spcPts val="0"/>
              </a:spcAft>
              <a:buSzPts val="1100"/>
              <a:buNone/>
            </a:pPr>
            <a:r>
              <a:rPr lang="fi" dirty="0"/>
              <a:t>Quem se distingue nos meios digitais? Por exemplo: as empresas de comércio eletrónico.</a:t>
            </a:r>
            <a:endParaRPr dirty="0"/>
          </a:p>
          <a:p>
            <a:pPr marL="0" lvl="0" indent="0" algn="l" rtl="0">
              <a:lnSpc>
                <a:spcPct val="100000"/>
              </a:lnSpc>
              <a:spcBef>
                <a:spcPts val="0"/>
              </a:spcBef>
              <a:spcAft>
                <a:spcPts val="0"/>
              </a:spcAft>
              <a:buSzPts val="1100"/>
              <a:buNone/>
            </a:pPr>
            <a:r>
              <a:rPr lang="fi" dirty="0"/>
              <a:t>É claro que a maioria das organizações utiliza tanto os meios tradicionais como os digitais (marketing multicanal).</a:t>
            </a: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198c4f39775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198c4f39775_0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Este fenómeno é evidente quando se seguem os diferentes meios de comunicação social. Certas empresas parecem estar em todo o lado (empresas alimentares nacionais, grandes agências de viagens, retalhistas de automóveis, retalhistas de produtos especiais)</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3"/>
        <p:cNvGrpSpPr/>
        <p:nvPr/>
      </p:nvGrpSpPr>
      <p:grpSpPr>
        <a:xfrm>
          <a:off x="0" y="0"/>
          <a:ext cx="0" cy="0"/>
          <a:chOff x="0" y="0"/>
          <a:chExt cx="0" cy="0"/>
        </a:xfrm>
      </p:grpSpPr>
      <p:sp>
        <p:nvSpPr>
          <p:cNvPr id="444" name="Google Shape;444;g198c4f39775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5" name="Google Shape;445;g198c4f39775_0_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fi" dirty="0">
                <a:solidFill>
                  <a:schemeClr val="dk1"/>
                </a:solidFill>
              </a:rPr>
              <a:t>Este diapositivo explica os conceitos básicos das redes sociais. No módulo "Marketing de conteúdo e redes sociais" encontrará mais materiais.</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Os "media sociais" abrangem uma variedade de plataformas. O que lhes é comum é o facto de diferentes grupos e tipos de pessoas publicarem, comentarem e seguirem histórias, imagens, vídeos e outros conteúdos para visibilidade pública. As "redes sociais" oferecem meios e canais versáteis para uma vasta gama de interesses, incluindo passatempos, temas pessoais e questões profissionais e empresariais. Isto significa que é possível encontrar grupos e indivíduos com interesses específicos.</a:t>
            </a:r>
            <a:br>
              <a:rPr lang="fi" dirty="0"/>
            </a:b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g198c4f39775_0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2" name="Google Shape;452;g198c4f39775_0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Este diapositivo explica os conceitos básicos dos sítios Web. No módulo "Páginas Web e SEO" encontrará mais materiais.</a:t>
            </a:r>
            <a:br>
              <a:rPr lang="fi" dirty="0"/>
            </a:br>
            <a:br>
              <a:rPr lang="fi" dirty="0"/>
            </a:br>
            <a:r>
              <a:rPr lang="fi" dirty="0"/>
              <a:t>Este diapositivo expõe o papel central do sítio Web em qualquer atividade de promoção digital. Como as ações de marketing visam cumprir objetivos específicos (aumentar a notoriedade, criar vendas, melhorar a marca,...), os elementos necessários para os atingir podem ser localizados em sítios Web. Assim, o principal papel dos outros meios digitais (redes sociais, anúncios do Google, marketing por correio eletrónico) é, muitas vezes, direcionar os visitantes para o sítio Web.</a:t>
            </a: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7"/>
        <p:cNvGrpSpPr/>
        <p:nvPr/>
      </p:nvGrpSpPr>
      <p:grpSpPr>
        <a:xfrm>
          <a:off x="0" y="0"/>
          <a:ext cx="0" cy="0"/>
          <a:chOff x="0" y="0"/>
          <a:chExt cx="0" cy="0"/>
        </a:xfrm>
      </p:grpSpPr>
      <p:sp>
        <p:nvSpPr>
          <p:cNvPr id="458" name="Google Shape;458;g198c4f39775_0_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9" name="Google Shape;459;g198c4f39775_0_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Este diapositivo explica os conceitos básicos de SEO. No módulo "Páginas Web e SEO" encontrará mais materiais.</a:t>
            </a:r>
            <a:br>
              <a:rPr lang="fi" dirty="0">
                <a:solidFill>
                  <a:schemeClr val="dk1"/>
                </a:solidFill>
              </a:rPr>
            </a:br>
            <a:br>
              <a:rPr lang="fi" dirty="0"/>
            </a:br>
            <a:r>
              <a:rPr lang="fi" dirty="0"/>
              <a:t>Para quem é que a SEO é essencial? - Para todos os sítios Web que pretendam ser encontrados nas pesquisas na Web. Ou seja, quase todos os sítios Web. Porque é que existiriam de outra forma...? Pode começar o tópico "SEO" perguntando aos seus alunos "Que produtos/serviços acham que são procurados no Google?" "Quais não são?" A discussão tornará evidente que a maioria dos produtos/serviços são procurados no Google (algumas exceções, por exemplo, restaurantes locais e pequenas lojas). Há sítios que quase toda a gente já conhece e encontra diretamente (por exemplo, restaurantes locais), mas que podem ser procurados por viajantes não locais e turistas estrangeiros.</a:t>
            </a: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4"/>
        <p:cNvGrpSpPr/>
        <p:nvPr/>
      </p:nvGrpSpPr>
      <p:grpSpPr>
        <a:xfrm>
          <a:off x="0" y="0"/>
          <a:ext cx="0" cy="0"/>
          <a:chOff x="0" y="0"/>
          <a:chExt cx="0" cy="0"/>
        </a:xfrm>
      </p:grpSpPr>
      <p:sp>
        <p:nvSpPr>
          <p:cNvPr id="465" name="Google Shape;465;g198c4f39775_0_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6" name="Google Shape;466;g198c4f39775_0_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solidFill>
                  <a:schemeClr val="dk1"/>
                </a:solidFill>
              </a:rPr>
              <a:t>Este diapositivo explica os conceitos básicos da publicidade digital. No módulo "Publicidade digital", encontrará mais materiais.</a:t>
            </a:r>
            <a:br>
              <a:rPr lang="fi"/>
            </a:br>
            <a:br>
              <a:rPr lang="fi"/>
            </a:br>
            <a:r>
              <a:rPr lang="fi"/>
              <a:t>A opção de criar e publicar anúncios digitais por si próprio na plataforma Google é uma vantagem para as pequenas organizações, uma vez que não são necessárias empresas de comunicação social. Além disso, este tipo de anúncios pode ser publicado com orçamentos reduzidos (até 10-100 euros). As situações/vantagens da utilização de anúncios são abordadas em mais diapositivos.</a:t>
            </a:r>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4"/>
        <p:cNvGrpSpPr/>
        <p:nvPr/>
      </p:nvGrpSpPr>
      <p:grpSpPr>
        <a:xfrm>
          <a:off x="0" y="0"/>
          <a:ext cx="0" cy="0"/>
          <a:chOff x="0" y="0"/>
          <a:chExt cx="0" cy="0"/>
        </a:xfrm>
      </p:grpSpPr>
      <p:sp>
        <p:nvSpPr>
          <p:cNvPr id="475" name="Google Shape;475;g198c4f39775_0_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6" name="Google Shape;476;g198c4f39775_0_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Este diapositivo explica os princípios básicos do Contentmarketing. No módulo "Marketing de conteúdo e redes sociais" encontrará mais materiais.</a:t>
            </a:r>
            <a:br>
              <a:rPr lang="fi" dirty="0">
                <a:solidFill>
                  <a:schemeClr val="dk1"/>
                </a:solidFill>
              </a:rPr>
            </a:br>
            <a:br>
              <a:rPr lang="fi" dirty="0"/>
            </a:br>
            <a:r>
              <a:rPr lang="fi" dirty="0"/>
              <a:t>O marketing de conteúdos é uma técnica que gira em torno da criação e distribuição de conteúdos valiosos para um grupo-alvo específico. O objetivo é envolver, converter e reter esse grupo-alvo específico.</a:t>
            </a:r>
            <a:br>
              <a:rPr lang="fi" dirty="0"/>
            </a:br>
            <a:br>
              <a:rPr lang="fi" dirty="0"/>
            </a:b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198c4f39775_0_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198c4f39775_0_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solidFill>
                  <a:schemeClr val="dk1"/>
                </a:solidFill>
              </a:rPr>
              <a:t>Este diapositivo explica os princípios básicos do marketing por correio eletrónico. No módulo "Marketing de conteúdo e redes sociais" encontrará mais materiais.</a:t>
            </a:r>
            <a:br>
              <a:rPr lang="fi" dirty="0"/>
            </a:br>
            <a:br>
              <a:rPr lang="fi" dirty="0"/>
            </a:br>
            <a:r>
              <a:rPr lang="fi" dirty="0"/>
              <a:t>O marketing por e-mail é uma forma de Marketing Direto em que uma mensagem é enviada diretamente para o destinatário. No marketing por e-mail, as organizações e empresas enviam e-mails para as partes interessadas ou clientes. Nas mensagens de correio eletrónico encontrará, por exemplo, notícias, ofertas, confirmações de compra ou um inquérito de satisfação do cliente. O exemplo mais conhecido de marketing por correio eletrónico é uma newsletter em que uma organização envia as suas últimas notícias ou ofertas.</a:t>
            </a: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8"/>
        <p:cNvGrpSpPr/>
        <p:nvPr/>
      </p:nvGrpSpPr>
      <p:grpSpPr>
        <a:xfrm>
          <a:off x="0" y="0"/>
          <a:ext cx="0" cy="0"/>
          <a:chOff x="0" y="0"/>
          <a:chExt cx="0" cy="0"/>
        </a:xfrm>
      </p:grpSpPr>
      <p:sp>
        <p:nvSpPr>
          <p:cNvPr id="489" name="Google Shape;489;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O ecossistema do cenário de marketing digital é uma ferramenta valiosa para o ajudar a considerar todo o domínio do marketing digital e a definir prioridades quanto à utilização dos seus recursos.</a:t>
            </a:r>
            <a:br>
              <a:rPr lang="fi" dirty="0"/>
            </a:br>
            <a:br>
              <a:rPr lang="fi" dirty="0"/>
            </a:br>
            <a:r>
              <a:rPr lang="fi" dirty="0"/>
              <a:t>Existem 8 secções no Digital Marketing Landscape a considerar como parte da sua estratégia. Embora note que ferramentas como AR/VR e IA não estão listadas separadamente, elas são normalmente incorporadas noutras ferramentas.</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Mesmo com o burburinho em torno das novas tecnologias inovadoras, a execução das ferramentas de marketing experimentadas e verdadeiras com excelência é a base do seu sucesso.</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fi" dirty="0"/>
              <a:t>No centro está a sua Estratégia Digital - o que está exatamente a tentar alcançar? Determine isto PRIMEIRO. Certifique-se de que associa claramente a sua meta, objetivo, estratégia e tática.</a:t>
            </a:r>
            <a:endParaRPr dirty="0"/>
          </a:p>
        </p:txBody>
      </p:sp>
      <p:sp>
        <p:nvSpPr>
          <p:cNvPr id="490" name="Google Shape;490;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6"/>
        <p:cNvGrpSpPr/>
        <p:nvPr/>
      </p:nvGrpSpPr>
      <p:grpSpPr>
        <a:xfrm>
          <a:off x="0" y="0"/>
          <a:ext cx="0" cy="0"/>
          <a:chOff x="0" y="0"/>
          <a:chExt cx="0" cy="0"/>
        </a:xfrm>
      </p:grpSpPr>
      <p:sp>
        <p:nvSpPr>
          <p:cNvPr id="497" name="Google Shape;497;g23982b51697_0_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8" name="Google Shape;498;g23982b51697_0_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atividade é mais adequada para ser realizada em pares. Tempo necessário: cerca de 20 minutos. Apresentação: 2-3 grupos apresentam o seu trabalho. Segue-se o debate.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
        <p:nvSpPr>
          <p:cNvPr id="504" name="Google Shape;504;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7"/>
        <p:cNvGrpSpPr/>
        <p:nvPr/>
      </p:nvGrpSpPr>
      <p:grpSpPr>
        <a:xfrm>
          <a:off x="0" y="0"/>
          <a:ext cx="0" cy="0"/>
          <a:chOff x="0" y="0"/>
          <a:chExt cx="0" cy="0"/>
        </a:xfrm>
      </p:grpSpPr>
      <p:sp>
        <p:nvSpPr>
          <p:cNvPr id="508" name="Google Shape;508;g238a394e843_0_27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Clr>
                <a:schemeClr val="dk1"/>
              </a:buClr>
              <a:buSzPts val="1200"/>
              <a:buFont typeface="Calibri"/>
              <a:buNone/>
            </a:pPr>
            <a:r>
              <a:rPr lang="fi" sz="1000" dirty="0"/>
              <a:t>Depois de escolher os canais que melhor atingem o grupo-alvo e os diferentes segmentos, é importante definir as metas e os objetivos para monitorizar e avaliar o sucesso do marketing digital. E utilizá-lo para otimização. Certifique-se de que estes objetivos contribuem para os objetivos mais elevados, como os objetivos comerciais, os objetivos estratégicos e os objetivos táticos (como, por exemplo, os objetivos de marketing nas redes sociais). </a:t>
            </a:r>
            <a:br>
              <a:rPr lang="fi" sz="1000" dirty="0"/>
            </a:br>
            <a:br>
              <a:rPr lang="fi" sz="1000" dirty="0"/>
            </a:br>
            <a:r>
              <a:rPr lang="fi" sz="1000" dirty="0">
                <a:solidFill>
                  <a:schemeClr val="dk1"/>
                </a:solidFill>
              </a:rPr>
              <a:t>A chave para uma integração bem sucedida é a incorporação de conteúdos, dados e análises em todos os aspetos da sua execução e estratégia. Certifique-se de que está a incorporar conteúdos excelentes que se destacam. Certifique-se de que dedica tempo a utilizar os dados e a analisá-los para melhorar o seu marketing ao longo do tempo.</a:t>
            </a:r>
            <a:endParaRPr sz="1000" dirty="0"/>
          </a:p>
        </p:txBody>
      </p:sp>
      <p:sp>
        <p:nvSpPr>
          <p:cNvPr id="509" name="Google Shape;509;g238a394e843_0_27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2" name="Google Shape;522;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Este diapositivo apresenta alguns objetivos alternativos que podem ser alcançados através da utilização do marketing digital. </a:t>
            </a: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7"/>
        <p:cNvGrpSpPr/>
        <p:nvPr/>
      </p:nvGrpSpPr>
      <p:grpSpPr>
        <a:xfrm>
          <a:off x="0" y="0"/>
          <a:ext cx="0" cy="0"/>
          <a:chOff x="0" y="0"/>
          <a:chExt cx="0" cy="0"/>
        </a:xfrm>
      </p:grpSpPr>
      <p:sp>
        <p:nvSpPr>
          <p:cNvPr id="528" name="Google Shape;528;g19922e704ba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9" name="Google Shape;529;g19922e704ba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 análise digital é uma medida quantitativa do desempenho do conteúdo em linha, incluindo campanhas publicitárias, redes sociais e sítios Web. Isto significa que a análise digital fornece informações de fontes digitais sobre a forma como os clientes respondem ou interagem com os seus conteúdos e campanhas de marketing.</a:t>
            </a:r>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6"/>
        <p:cNvGrpSpPr/>
        <p:nvPr/>
      </p:nvGrpSpPr>
      <p:grpSpPr>
        <a:xfrm>
          <a:off x="0" y="0"/>
          <a:ext cx="0" cy="0"/>
          <a:chOff x="0" y="0"/>
          <a:chExt cx="0" cy="0"/>
        </a:xfrm>
      </p:grpSpPr>
      <p:sp>
        <p:nvSpPr>
          <p:cNvPr id="537" name="Google Shape;537;p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Ao desenvolver um sítio Web comercial, a análise do sítio Web mostra muitas coisas, por exemplo, as fontes de tráfego dos utilizadores. O diapositivo apresenta uma média das fontes de tráfego do sítio Web, mas é claro que sítios diferentes têm valores diferentes.</a:t>
            </a:r>
            <a:endParaRPr dirty="0"/>
          </a:p>
        </p:txBody>
      </p:sp>
      <p:sp>
        <p:nvSpPr>
          <p:cNvPr id="538" name="Google Shape;53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7"/>
        <p:cNvGrpSpPr/>
        <p:nvPr/>
      </p:nvGrpSpPr>
      <p:grpSpPr>
        <a:xfrm>
          <a:off x="0" y="0"/>
          <a:ext cx="0" cy="0"/>
          <a:chOff x="0" y="0"/>
          <a:chExt cx="0" cy="0"/>
        </a:xfrm>
      </p:grpSpPr>
      <p:sp>
        <p:nvSpPr>
          <p:cNvPr id="558" name="Google Shape;558;p9: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A análise digital torna visível o que acontece quando clicamos em anúncios ou noutras fontes e entramos em sítios Web (a análise Web é apresentada mais pormenorizadamente no módulo 5). Todos os profissionais de marketing e proprietários de sítios Web desejam obter taxas elevadas, mas o sucesso (=conversão) depende da qualidade dos anúncios, do bom funcionamento das páginas de destino e da forma como os visitantes são orientados no sítio Web. A "página de destino” (landing page) é apresentada no módulo 4 (Publicidade digital).</a:t>
            </a:r>
            <a:endParaRPr dirty="0"/>
          </a:p>
        </p:txBody>
      </p:sp>
      <p:sp>
        <p:nvSpPr>
          <p:cNvPr id="559" name="Google Shape;559;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4"/>
        <p:cNvGrpSpPr/>
        <p:nvPr/>
      </p:nvGrpSpPr>
      <p:grpSpPr>
        <a:xfrm>
          <a:off x="0" y="0"/>
          <a:ext cx="0" cy="0"/>
          <a:chOff x="0" y="0"/>
          <a:chExt cx="0" cy="0"/>
        </a:xfrm>
      </p:grpSpPr>
      <p:sp>
        <p:nvSpPr>
          <p:cNvPr id="585" name="Google Shape;585;g19922e704ba_0_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86" name="Google Shape;586;g19922e704ba_0_16: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dirty="0"/>
              <a:t>Um algoritmo na extração de dados (ou aprendizagem automática) é um conjunto de heurísticas e cálculos que cria um modelo a partir dos dados. Para criar um modelo, o algoritmo começa por analisar os dados fornecidos pelo utilizador, procurando tipos específicos de padrões ou tendências. O algoritmo utiliza os resultados desta análise ao longo de muitas iterações para encontrar os parâmetros ideais para a criação do modelo de exploração mineira. Estes parâmetros são então aplicados a todo o conjunto de dados para extrair padrões accionáveis e estatísticas detalhadas. </a:t>
            </a:r>
            <a:endParaRPr dirty="0"/>
          </a:p>
          <a:p>
            <a:pPr marL="0" lvl="0" indent="0" algn="l" rtl="0">
              <a:lnSpc>
                <a:spcPct val="100000"/>
              </a:lnSpc>
              <a:spcBef>
                <a:spcPts val="0"/>
              </a:spcBef>
              <a:spcAft>
                <a:spcPts val="0"/>
              </a:spcAft>
              <a:buSzPts val="1100"/>
              <a:buNone/>
            </a:pPr>
            <a:r>
              <a:rPr lang="fi" dirty="0"/>
              <a:t>O modelo de extração que um algoritmo cria a partir dos seus dados pode assumir várias formas, incluindo:</a:t>
            </a:r>
            <a:endParaRPr dirty="0"/>
          </a:p>
          <a:p>
            <a:pPr marL="0" lvl="0" indent="0" algn="l" rtl="0">
              <a:lnSpc>
                <a:spcPct val="100000"/>
              </a:lnSpc>
              <a:spcBef>
                <a:spcPts val="0"/>
              </a:spcBef>
              <a:spcAft>
                <a:spcPts val="0"/>
              </a:spcAft>
              <a:buSzPts val="1100"/>
              <a:buNone/>
            </a:pPr>
            <a:r>
              <a:rPr lang="fi" dirty="0"/>
              <a:t>Um conjunto de clusters que descreve a forma como os casos num conjunto de dados estão relacionados.</a:t>
            </a:r>
            <a:endParaRPr dirty="0"/>
          </a:p>
          <a:p>
            <a:pPr marL="0" lvl="0" indent="0" algn="l" rtl="0">
              <a:lnSpc>
                <a:spcPct val="100000"/>
              </a:lnSpc>
              <a:spcBef>
                <a:spcPts val="0"/>
              </a:spcBef>
              <a:spcAft>
                <a:spcPts val="0"/>
              </a:spcAft>
              <a:buSzPts val="1100"/>
              <a:buNone/>
            </a:pPr>
            <a:r>
              <a:rPr lang="fi" dirty="0"/>
              <a:t>Uma árvore de decisão que prevê um resultado e descreve como os diferentes critérios afeam esse resultado.</a:t>
            </a:r>
            <a:endParaRPr dirty="0"/>
          </a:p>
          <a:p>
            <a:pPr marL="0" lvl="0" indent="0" algn="l" rtl="0">
              <a:lnSpc>
                <a:spcPct val="100000"/>
              </a:lnSpc>
              <a:spcBef>
                <a:spcPts val="0"/>
              </a:spcBef>
              <a:spcAft>
                <a:spcPts val="0"/>
              </a:spcAft>
              <a:buSzPts val="1100"/>
              <a:buNone/>
            </a:pPr>
            <a:r>
              <a:rPr lang="fi" dirty="0"/>
              <a:t>Um modelo matemático que prevê as vendas. </a:t>
            </a:r>
            <a:endParaRPr dirty="0"/>
          </a:p>
          <a:p>
            <a:pPr marL="0" lvl="0" indent="0" algn="l" rtl="0">
              <a:lnSpc>
                <a:spcPct val="100000"/>
              </a:lnSpc>
              <a:spcBef>
                <a:spcPts val="0"/>
              </a:spcBef>
              <a:spcAft>
                <a:spcPts val="0"/>
              </a:spcAft>
              <a:buSzPts val="1100"/>
              <a:buNone/>
            </a:pPr>
            <a:r>
              <a:rPr lang="fi" dirty="0"/>
              <a:t>Um conjunto de regras que descrevem a forma como os produtos são agrupados numa transação e as probabilidades de os produtos serem comprados em conjunto.</a:t>
            </a:r>
            <a:endParaRPr dirty="0"/>
          </a:p>
        </p:txBody>
      </p:sp>
      <p:sp>
        <p:nvSpPr>
          <p:cNvPr id="587" name="Google Shape;587;g19922e704ba_0_16: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g23982b51697_0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6" name="Google Shape;596;g23982b51697_0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Esta atividade é mais adequada para ser realizada em pares. Tempo necessário: cerca de 20 minutos. Apresentação: 2-3 grupos apresentam o seu trabalho. Segue-se o debate.</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0"/>
        <p:cNvGrpSpPr/>
        <p:nvPr/>
      </p:nvGrpSpPr>
      <p:grpSpPr>
        <a:xfrm>
          <a:off x="0" y="0"/>
          <a:ext cx="0" cy="0"/>
          <a:chOff x="0" y="0"/>
          <a:chExt cx="0" cy="0"/>
        </a:xfrm>
      </p:grpSpPr>
      <p:sp>
        <p:nvSpPr>
          <p:cNvPr id="601" name="Google Shape;601;p4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dirty="0"/>
              <a:t>Dica: para obter ainda mais informações sobre o percurso do cliente e não basear o mapeamento do percurso do cliente em suposições, os alunos podem realizar entrevistas com clientes/potenciais clientes para ter uma melhor noção do percurso do comprador. </a:t>
            </a:r>
            <a:endParaRPr dirty="0"/>
          </a:p>
        </p:txBody>
      </p:sp>
      <p:sp>
        <p:nvSpPr>
          <p:cNvPr id="602" name="Google Shape;602;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g22e50a1ae58_0_13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08" name="Google Shape;608;g22e50a1ae58_0_13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2"/>
        <p:cNvGrpSpPr/>
        <p:nvPr/>
      </p:nvGrpSpPr>
      <p:grpSpPr>
        <a:xfrm>
          <a:off x="0" y="0"/>
          <a:ext cx="0" cy="0"/>
          <a:chOff x="0" y="0"/>
          <a:chExt cx="0" cy="0"/>
        </a:xfrm>
      </p:grpSpPr>
      <p:sp>
        <p:nvSpPr>
          <p:cNvPr id="613" name="Google Shape;613;g198c4f39775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4" name="Google Shape;614;g198c4f39775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8"/>
        <p:cNvGrpSpPr/>
        <p:nvPr/>
      </p:nvGrpSpPr>
      <p:grpSpPr>
        <a:xfrm>
          <a:off x="0" y="0"/>
          <a:ext cx="0" cy="0"/>
          <a:chOff x="0" y="0"/>
          <a:chExt cx="0" cy="0"/>
        </a:xfrm>
      </p:grpSpPr>
      <p:sp>
        <p:nvSpPr>
          <p:cNvPr id="619" name="Google Shape;619;g238a394e843_0_2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0" name="Google Shape;620;g238a394e843_0_2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2540d369300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g2540d36930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8.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2.png"/><Relationship Id="rId1" Type="http://schemas.openxmlformats.org/officeDocument/2006/relationships/slideMaster" Target="../slideMasters/slideMaster1.xml"/><Relationship Id="rId5" Type="http://schemas.openxmlformats.org/officeDocument/2006/relationships/image" Target="../media/image10.png"/><Relationship Id="rId4" Type="http://schemas.openxmlformats.org/officeDocument/2006/relationships/image" Target="../media/image9.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1.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5.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48"/>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48"/>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4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4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8"/>
        <p:cNvGrpSpPr/>
        <p:nvPr/>
      </p:nvGrpSpPr>
      <p:grpSpPr>
        <a:xfrm>
          <a:off x="0" y="0"/>
          <a:ext cx="0" cy="0"/>
          <a:chOff x="0" y="0"/>
          <a:chExt cx="0" cy="0"/>
        </a:xfrm>
      </p:grpSpPr>
      <p:pic>
        <p:nvPicPr>
          <p:cNvPr id="19" name="Google Shape;19;p4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20" name="Google Shape;20;p49"/>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49"/>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2" name="Google Shape;22;p4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3" name="Google Shape;23;p4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
        <p:cNvGrpSpPr/>
        <p:nvPr/>
      </p:nvGrpSpPr>
      <p:grpSpPr>
        <a:xfrm>
          <a:off x="0" y="0"/>
          <a:ext cx="0" cy="0"/>
          <a:chOff x="0" y="0"/>
          <a:chExt cx="0" cy="0"/>
        </a:xfrm>
      </p:grpSpPr>
      <p:sp>
        <p:nvSpPr>
          <p:cNvPr id="25" name="Google Shape;25;p50"/>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50"/>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7" name="Google Shape;27;p5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8" name="Google Shape;28;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9" name="Google Shape;29;p5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30" name="Google Shape;30;p5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31" name="Google Shape;31;p5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2" name="Google Shape;32;p5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3" name="Google Shape;33;p50"/>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4" name="Google Shape;34;p5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35"/>
        <p:cNvGrpSpPr/>
        <p:nvPr/>
      </p:nvGrpSpPr>
      <p:grpSpPr>
        <a:xfrm>
          <a:off x="0" y="0"/>
          <a:ext cx="0" cy="0"/>
          <a:chOff x="0" y="0"/>
          <a:chExt cx="0" cy="0"/>
        </a:xfrm>
      </p:grpSpPr>
      <p:pic>
        <p:nvPicPr>
          <p:cNvPr id="36" name="Google Shape;36;p51"/>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37" name="Google Shape;37;p5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 name="Google Shape;38;p5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39"/>
        <p:cNvGrpSpPr/>
        <p:nvPr/>
      </p:nvGrpSpPr>
      <p:grpSpPr>
        <a:xfrm>
          <a:off x="0" y="0"/>
          <a:ext cx="0" cy="0"/>
          <a:chOff x="0" y="0"/>
          <a:chExt cx="0" cy="0"/>
        </a:xfrm>
      </p:grpSpPr>
      <p:pic>
        <p:nvPicPr>
          <p:cNvPr id="40" name="Google Shape;40;p52"/>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41" name="Google Shape;41;p52"/>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2"/>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43" name="Google Shape;43;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4" name="Google Shape;44;p5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45"/>
        <p:cNvGrpSpPr/>
        <p:nvPr/>
      </p:nvGrpSpPr>
      <p:grpSpPr>
        <a:xfrm>
          <a:off x="0" y="0"/>
          <a:ext cx="0" cy="0"/>
          <a:chOff x="0" y="0"/>
          <a:chExt cx="0" cy="0"/>
        </a:xfrm>
      </p:grpSpPr>
      <p:pic>
        <p:nvPicPr>
          <p:cNvPr id="46" name="Google Shape;46;p53"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47" name="Google Shape;47;p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48" name="Google Shape;48;p5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9" name="Google Shape;49;p53"/>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0" name="Google Shape;50;p5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1" name="Google Shape;51;p5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austavärit puoliksi">
  <p:cSld name="Taustavärit puoliksi">
    <p:spTree>
      <p:nvGrpSpPr>
        <p:cNvPr id="1" name="Shape 52"/>
        <p:cNvGrpSpPr/>
        <p:nvPr/>
      </p:nvGrpSpPr>
      <p:grpSpPr>
        <a:xfrm>
          <a:off x="0" y="0"/>
          <a:ext cx="0" cy="0"/>
          <a:chOff x="0" y="0"/>
          <a:chExt cx="0" cy="0"/>
        </a:xfrm>
      </p:grpSpPr>
      <p:sp>
        <p:nvSpPr>
          <p:cNvPr id="53" name="Google Shape;53;p54"/>
          <p:cNvSpPr/>
          <p:nvPr/>
        </p:nvSpPr>
        <p:spPr>
          <a:xfrm>
            <a:off x="4568190" y="0"/>
            <a:ext cx="4575810" cy="5143500"/>
          </a:xfrm>
          <a:prstGeom prst="rect">
            <a:avLst/>
          </a:prstGeom>
          <a:solidFill>
            <a:srgbClr val="FDE9D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pic>
        <p:nvPicPr>
          <p:cNvPr id="54" name="Google Shape;54;p5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3217772" y="4460707"/>
            <a:ext cx="1274218" cy="488417"/>
          </a:xfrm>
          <a:prstGeom prst="rect">
            <a:avLst/>
          </a:prstGeom>
          <a:noFill/>
          <a:ln>
            <a:noFill/>
          </a:ln>
        </p:spPr>
      </p:pic>
      <p:sp>
        <p:nvSpPr>
          <p:cNvPr id="55" name="Google Shape;55;p54"/>
          <p:cNvSpPr txBox="1">
            <a:spLocks noGrp="1"/>
          </p:cNvSpPr>
          <p:nvPr>
            <p:ph type="title"/>
          </p:nvPr>
        </p:nvSpPr>
        <p:spPr>
          <a:xfrm>
            <a:off x="501015" y="651684"/>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4"/>
          <p:cNvSpPr txBox="1">
            <a:spLocks noGrp="1"/>
          </p:cNvSpPr>
          <p:nvPr>
            <p:ph type="body" idx="1"/>
          </p:nvPr>
        </p:nvSpPr>
        <p:spPr>
          <a:xfrm>
            <a:off x="501015" y="1769886"/>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57" name="Google Shape;57;p5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58" name="Google Shape;58;p5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59"/>
        <p:cNvGrpSpPr/>
        <p:nvPr/>
      </p:nvGrpSpPr>
      <p:grpSpPr>
        <a:xfrm>
          <a:off x="0" y="0"/>
          <a:ext cx="0" cy="0"/>
          <a:chOff x="0" y="0"/>
          <a:chExt cx="0" cy="0"/>
        </a:xfrm>
      </p:grpSpPr>
      <p:sp>
        <p:nvSpPr>
          <p:cNvPr id="60" name="Google Shape;60;p55"/>
          <p:cNvSpPr txBox="1">
            <a:spLocks noGrp="1"/>
          </p:cNvSpPr>
          <p:nvPr>
            <p:ph type="body" idx="1"/>
          </p:nvPr>
        </p:nvSpPr>
        <p:spPr>
          <a:xfrm>
            <a:off x="848795" y="369950"/>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1" name="Google Shape;61;p55"/>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2" name="Google Shape;62;p55"/>
          <p:cNvSpPr/>
          <p:nvPr/>
        </p:nvSpPr>
        <p:spPr>
          <a:xfrm rot="10800000" flipH="1">
            <a:off x="0" y="4625578"/>
            <a:ext cx="9144000" cy="593624"/>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63" name="Google Shape;63;p5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64" name="Google Shape;64;p5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65" name="Google Shape;65;p5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1" y="4703400"/>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6"/>
        <p:cNvGrpSpPr/>
        <p:nvPr/>
      </p:nvGrpSpPr>
      <p:grpSpPr>
        <a:xfrm>
          <a:off x="0" y="0"/>
          <a:ext cx="0" cy="0"/>
          <a:chOff x="0" y="0"/>
          <a:chExt cx="0" cy="0"/>
        </a:xfrm>
      </p:grpSpPr>
      <p:sp>
        <p:nvSpPr>
          <p:cNvPr id="67" name="Google Shape;67;p56"/>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8" name="Google Shape;68;p56"/>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9" name="Google Shape;69;p56"/>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0" name="Google Shape;70;p5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71" name="Google Shape;71;p56"/>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2" name="Google Shape;72;p5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3" name="Google Shape;73;p5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4" name="Google Shape;74;p5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5" name="Google Shape;75;p5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6" name="Google Shape;76;p5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7" name="Google Shape;77;p5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8"/>
        <p:cNvGrpSpPr/>
        <p:nvPr/>
      </p:nvGrpSpPr>
      <p:grpSpPr>
        <a:xfrm>
          <a:off x="0" y="0"/>
          <a:ext cx="0" cy="0"/>
          <a:chOff x="0" y="0"/>
          <a:chExt cx="0" cy="0"/>
        </a:xfrm>
      </p:grpSpPr>
      <p:sp>
        <p:nvSpPr>
          <p:cNvPr id="79" name="Google Shape;79;p57"/>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57"/>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1" name="Google Shape;81;p57"/>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2" name="Google Shape;82;p5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83" name="Google Shape;83;p57"/>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4" name="Google Shape;84;p5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5" name="Google Shape;85;p5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6" name="Google Shape;86;p5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7" name="Google Shape;87;p5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8" name="Google Shape;88;p5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9" name="Google Shape;89;p5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90"/>
        <p:cNvGrpSpPr/>
        <p:nvPr/>
      </p:nvGrpSpPr>
      <p:grpSpPr>
        <a:xfrm>
          <a:off x="0" y="0"/>
          <a:ext cx="0" cy="0"/>
          <a:chOff x="0" y="0"/>
          <a:chExt cx="0" cy="0"/>
        </a:xfrm>
      </p:grpSpPr>
      <p:sp>
        <p:nvSpPr>
          <p:cNvPr id="91" name="Google Shape;91;p5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2" name="Google Shape;92;p5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3" name="Google Shape;93;p5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4" name="Google Shape;94;p5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95" name="Google Shape;95;p58"/>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6" name="Google Shape;96;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7" name="Google Shape;97;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8" name="Google Shape;98;p5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9" name="Google Shape;99;p5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100" name="Google Shape;100;p5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1" name="Google Shape;101;p5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2"/>
        <p:cNvGrpSpPr/>
        <p:nvPr/>
      </p:nvGrpSpPr>
      <p:grpSpPr>
        <a:xfrm>
          <a:off x="0" y="0"/>
          <a:ext cx="0" cy="0"/>
          <a:chOff x="0" y="0"/>
          <a:chExt cx="0" cy="0"/>
        </a:xfrm>
      </p:grpSpPr>
      <p:pic>
        <p:nvPicPr>
          <p:cNvPr id="103" name="Google Shape;103;p59"/>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4" name="Google Shape;104;p59"/>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5" name="Google Shape;105;p59"/>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6" name="Google Shape;106;p59"/>
          <p:cNvSpPr>
            <a:spLocks noGrp="1"/>
          </p:cNvSpPr>
          <p:nvPr>
            <p:ph type="pic" idx="2"/>
          </p:nvPr>
        </p:nvSpPr>
        <p:spPr>
          <a:xfrm>
            <a:off x="5572125" y="1"/>
            <a:ext cx="3571875" cy="5029199"/>
          </a:xfrm>
          <a:prstGeom prst="rect">
            <a:avLst/>
          </a:prstGeom>
          <a:solidFill>
            <a:srgbClr val="D3EEEF"/>
          </a:solidFill>
          <a:ln>
            <a:noFill/>
          </a:ln>
        </p:spPr>
      </p:sp>
      <p:pic>
        <p:nvPicPr>
          <p:cNvPr id="107" name="Google Shape;10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8" name="Google Shape;10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09"/>
        <p:cNvGrpSpPr/>
        <p:nvPr/>
      </p:nvGrpSpPr>
      <p:grpSpPr>
        <a:xfrm>
          <a:off x="0" y="0"/>
          <a:ext cx="0" cy="0"/>
          <a:chOff x="0" y="0"/>
          <a:chExt cx="0" cy="0"/>
        </a:xfrm>
      </p:grpSpPr>
      <p:sp>
        <p:nvSpPr>
          <p:cNvPr id="110" name="Google Shape;110;p60"/>
          <p:cNvSpPr>
            <a:spLocks noGrp="1"/>
          </p:cNvSpPr>
          <p:nvPr>
            <p:ph type="pic" idx="2"/>
          </p:nvPr>
        </p:nvSpPr>
        <p:spPr>
          <a:xfrm>
            <a:off x="0" y="1"/>
            <a:ext cx="9144000" cy="2571749"/>
          </a:xfrm>
          <a:prstGeom prst="rect">
            <a:avLst/>
          </a:prstGeom>
          <a:solidFill>
            <a:srgbClr val="D3EEEF"/>
          </a:solidFill>
          <a:ln>
            <a:noFill/>
          </a:ln>
        </p:spPr>
      </p:sp>
      <p:sp>
        <p:nvSpPr>
          <p:cNvPr id="111" name="Google Shape;111;p60"/>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2" name="Google Shape;112;p60"/>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3" name="Google Shape;113;p60"/>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4" name="Google Shape;114;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5" name="Google Shape;115;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ustom Layout">
  <p:cSld name="Custom Layout">
    <p:spTree>
      <p:nvGrpSpPr>
        <p:cNvPr id="1" name="Shape 116"/>
        <p:cNvGrpSpPr/>
        <p:nvPr/>
      </p:nvGrpSpPr>
      <p:grpSpPr>
        <a:xfrm>
          <a:off x="0" y="0"/>
          <a:ext cx="0" cy="0"/>
          <a:chOff x="0" y="0"/>
          <a:chExt cx="0" cy="0"/>
        </a:xfrm>
      </p:grpSpPr>
      <p:sp>
        <p:nvSpPr>
          <p:cNvPr id="117" name="Google Shape;117;p61"/>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18"/>
        <p:cNvGrpSpPr/>
        <p:nvPr/>
      </p:nvGrpSpPr>
      <p:grpSpPr>
        <a:xfrm>
          <a:off x="0" y="0"/>
          <a:ext cx="0" cy="0"/>
          <a:chOff x="0" y="0"/>
          <a:chExt cx="0" cy="0"/>
        </a:xfrm>
      </p:grpSpPr>
      <p:sp>
        <p:nvSpPr>
          <p:cNvPr id="119" name="Google Shape;119;p6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20" name="Google Shape;120;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1" name="Google Shape;121;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2" name="Google Shape;122;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23" name="Google Shape;123;p62"/>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24" name="Google Shape;124;p62"/>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25" name="Google Shape;125;p62"/>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26" name="Google Shape;126;p62"/>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27"/>
        <p:cNvGrpSpPr/>
        <p:nvPr/>
      </p:nvGrpSpPr>
      <p:grpSpPr>
        <a:xfrm>
          <a:off x="0" y="0"/>
          <a:ext cx="0" cy="0"/>
          <a:chOff x="0" y="0"/>
          <a:chExt cx="0" cy="0"/>
        </a:xfrm>
      </p:grpSpPr>
      <p:sp>
        <p:nvSpPr>
          <p:cNvPr id="128" name="Google Shape;128;p6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5200"/>
              <a:buFont typeface="Arial"/>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29" name="Google Shape;129;p6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800"/>
              <a:buNone/>
              <a:defRPr sz="2800"/>
            </a:lvl1pPr>
            <a:lvl2pPr lvl="1" algn="ctr">
              <a:lnSpc>
                <a:spcPct val="100000"/>
              </a:lnSpc>
              <a:spcBef>
                <a:spcPts val="0"/>
              </a:spcBef>
              <a:spcAft>
                <a:spcPts val="0"/>
              </a:spcAft>
              <a:buClr>
                <a:srgbClr val="161249"/>
              </a:buClr>
              <a:buSzPts val="2800"/>
              <a:buNone/>
              <a:defRPr sz="2800"/>
            </a:lvl2pPr>
            <a:lvl3pPr lvl="2" algn="ctr">
              <a:lnSpc>
                <a:spcPct val="100000"/>
              </a:lnSpc>
              <a:spcBef>
                <a:spcPts val="0"/>
              </a:spcBef>
              <a:spcAft>
                <a:spcPts val="0"/>
              </a:spcAft>
              <a:buClr>
                <a:srgbClr val="161249"/>
              </a:buClr>
              <a:buSzPts val="2800"/>
              <a:buNone/>
              <a:defRPr sz="2800"/>
            </a:lvl3pPr>
            <a:lvl4pPr lvl="3" algn="ctr">
              <a:lnSpc>
                <a:spcPct val="100000"/>
              </a:lnSpc>
              <a:spcBef>
                <a:spcPts val="0"/>
              </a:spcBef>
              <a:spcAft>
                <a:spcPts val="0"/>
              </a:spcAft>
              <a:buClr>
                <a:srgbClr val="161249"/>
              </a:buClr>
              <a:buSzPts val="2800"/>
              <a:buNone/>
              <a:defRPr sz="2800"/>
            </a:lvl4pPr>
            <a:lvl5pPr lvl="4" algn="ctr">
              <a:lnSpc>
                <a:spcPct val="100000"/>
              </a:lnSpc>
              <a:spcBef>
                <a:spcPts val="0"/>
              </a:spcBef>
              <a:spcAft>
                <a:spcPts val="0"/>
              </a:spcAft>
              <a:buClr>
                <a:srgbClr val="161249"/>
              </a:buClr>
              <a:buSzPts val="2800"/>
              <a:buNone/>
              <a:defRPr sz="2800"/>
            </a:lvl5pPr>
            <a:lvl6pPr lvl="5" algn="ctr">
              <a:lnSpc>
                <a:spcPct val="100000"/>
              </a:lnSpc>
              <a:spcBef>
                <a:spcPts val="0"/>
              </a:spcBef>
              <a:spcAft>
                <a:spcPts val="0"/>
              </a:spcAft>
              <a:buClr>
                <a:schemeClr val="dk1"/>
              </a:buClr>
              <a:buSzPts val="2800"/>
              <a:buNone/>
              <a:defRPr sz="2800"/>
            </a:lvl6pPr>
            <a:lvl7pPr lvl="6" algn="ctr">
              <a:lnSpc>
                <a:spcPct val="100000"/>
              </a:lnSpc>
              <a:spcBef>
                <a:spcPts val="0"/>
              </a:spcBef>
              <a:spcAft>
                <a:spcPts val="0"/>
              </a:spcAft>
              <a:buClr>
                <a:schemeClr val="dk1"/>
              </a:buClr>
              <a:buSzPts val="2800"/>
              <a:buNone/>
              <a:defRPr sz="2800"/>
            </a:lvl7pPr>
            <a:lvl8pPr lvl="7" algn="ctr">
              <a:lnSpc>
                <a:spcPct val="100000"/>
              </a:lnSpc>
              <a:spcBef>
                <a:spcPts val="0"/>
              </a:spcBef>
              <a:spcAft>
                <a:spcPts val="0"/>
              </a:spcAft>
              <a:buClr>
                <a:schemeClr val="dk1"/>
              </a:buClr>
              <a:buSzPts val="2800"/>
              <a:buNone/>
              <a:defRPr sz="2800"/>
            </a:lvl8pPr>
            <a:lvl9pPr lvl="8" algn="ctr">
              <a:lnSpc>
                <a:spcPct val="100000"/>
              </a:lnSpc>
              <a:spcBef>
                <a:spcPts val="0"/>
              </a:spcBef>
              <a:spcAft>
                <a:spcPts val="0"/>
              </a:spcAft>
              <a:buClr>
                <a:schemeClr val="dk1"/>
              </a:buClr>
              <a:buSzPts val="2800"/>
              <a:buNone/>
              <a:defRPr sz="2800"/>
            </a:lvl9pPr>
          </a:lstStyle>
          <a:p>
            <a:endParaRPr/>
          </a:p>
        </p:txBody>
      </p:sp>
      <p:sp>
        <p:nvSpPr>
          <p:cNvPr id="130" name="Google Shape;130;p6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31"/>
        <p:cNvGrpSpPr/>
        <p:nvPr/>
      </p:nvGrpSpPr>
      <p:grpSpPr>
        <a:xfrm>
          <a:off x="0" y="0"/>
          <a:ext cx="0" cy="0"/>
          <a:chOff x="0" y="0"/>
          <a:chExt cx="0" cy="0"/>
        </a:xfrm>
      </p:grpSpPr>
      <p:sp>
        <p:nvSpPr>
          <p:cNvPr id="132" name="Google Shape;132;p64"/>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33" name="Google Shape;133;p64"/>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4" name="Google Shape;134;p64"/>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Clr>
                <a:srgbClr val="161249"/>
              </a:buClr>
              <a:buSzPts val="1400"/>
              <a:buChar char="●"/>
              <a:defRPr sz="1400"/>
            </a:lvl1pPr>
            <a:lvl2pPr marL="914400" lvl="1" indent="-304800" algn="l">
              <a:lnSpc>
                <a:spcPct val="115000"/>
              </a:lnSpc>
              <a:spcBef>
                <a:spcPts val="0"/>
              </a:spcBef>
              <a:spcAft>
                <a:spcPts val="0"/>
              </a:spcAft>
              <a:buClr>
                <a:srgbClr val="161249"/>
              </a:buClr>
              <a:buSzPts val="1200"/>
              <a:buChar char="○"/>
              <a:defRPr sz="1200"/>
            </a:lvl2pPr>
            <a:lvl3pPr marL="1371600" lvl="2" indent="-304800" algn="l">
              <a:lnSpc>
                <a:spcPct val="115000"/>
              </a:lnSpc>
              <a:spcBef>
                <a:spcPts val="0"/>
              </a:spcBef>
              <a:spcAft>
                <a:spcPts val="0"/>
              </a:spcAft>
              <a:buClr>
                <a:srgbClr val="161249"/>
              </a:buClr>
              <a:buSzPts val="1200"/>
              <a:buChar char="■"/>
              <a:defRPr sz="1200"/>
            </a:lvl3pPr>
            <a:lvl4pPr marL="1828800" lvl="3" indent="-304800" algn="l">
              <a:lnSpc>
                <a:spcPct val="115000"/>
              </a:lnSpc>
              <a:spcBef>
                <a:spcPts val="0"/>
              </a:spcBef>
              <a:spcAft>
                <a:spcPts val="0"/>
              </a:spcAft>
              <a:buClr>
                <a:srgbClr val="161249"/>
              </a:buClr>
              <a:buSzPts val="1200"/>
              <a:buChar char="●"/>
              <a:defRPr sz="1200"/>
            </a:lvl4pPr>
            <a:lvl5pPr marL="2286000" lvl="4" indent="-304800" algn="l">
              <a:lnSpc>
                <a:spcPct val="115000"/>
              </a:lnSpc>
              <a:spcBef>
                <a:spcPts val="0"/>
              </a:spcBef>
              <a:spcAft>
                <a:spcPts val="0"/>
              </a:spcAft>
              <a:buClr>
                <a:srgbClr val="161249"/>
              </a:buClr>
              <a:buSzPts val="1200"/>
              <a:buChar char="○"/>
              <a:defRPr sz="1200"/>
            </a:lvl5pPr>
            <a:lvl6pPr marL="2743200" lvl="5" indent="-304800" algn="l">
              <a:lnSpc>
                <a:spcPct val="115000"/>
              </a:lnSpc>
              <a:spcBef>
                <a:spcPts val="0"/>
              </a:spcBef>
              <a:spcAft>
                <a:spcPts val="0"/>
              </a:spcAft>
              <a:buClr>
                <a:schemeClr val="dk1"/>
              </a:buClr>
              <a:buSzPts val="1200"/>
              <a:buChar char="■"/>
              <a:defRPr sz="1200"/>
            </a:lvl6pPr>
            <a:lvl7pPr marL="3200400" lvl="6" indent="-304800" algn="l">
              <a:lnSpc>
                <a:spcPct val="115000"/>
              </a:lnSpc>
              <a:spcBef>
                <a:spcPts val="0"/>
              </a:spcBef>
              <a:spcAft>
                <a:spcPts val="0"/>
              </a:spcAft>
              <a:buClr>
                <a:schemeClr val="dk1"/>
              </a:buClr>
              <a:buSzPts val="1200"/>
              <a:buChar char="●"/>
              <a:defRPr sz="1200"/>
            </a:lvl7pPr>
            <a:lvl8pPr marL="3657600" lvl="7" indent="-304800" algn="l">
              <a:lnSpc>
                <a:spcPct val="115000"/>
              </a:lnSpc>
              <a:spcBef>
                <a:spcPts val="0"/>
              </a:spcBef>
              <a:spcAft>
                <a:spcPts val="0"/>
              </a:spcAft>
              <a:buClr>
                <a:schemeClr val="dk1"/>
              </a:buClr>
              <a:buSzPts val="1200"/>
              <a:buChar char="○"/>
              <a:defRPr sz="1200"/>
            </a:lvl8pPr>
            <a:lvl9pPr marL="4114800" lvl="8" indent="-304800" algn="l">
              <a:lnSpc>
                <a:spcPct val="115000"/>
              </a:lnSpc>
              <a:spcBef>
                <a:spcPts val="0"/>
              </a:spcBef>
              <a:spcAft>
                <a:spcPts val="0"/>
              </a:spcAft>
              <a:buClr>
                <a:schemeClr val="dk1"/>
              </a:buClr>
              <a:buSzPts val="1200"/>
              <a:buChar char="■"/>
              <a:defRPr sz="1200"/>
            </a:lvl9pPr>
          </a:lstStyle>
          <a:p>
            <a:endParaRPr/>
          </a:p>
        </p:txBody>
      </p:sp>
      <p:sp>
        <p:nvSpPr>
          <p:cNvPr id="135" name="Google Shape;135;p6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36"/>
        <p:cNvGrpSpPr/>
        <p:nvPr/>
      </p:nvGrpSpPr>
      <p:grpSpPr>
        <a:xfrm>
          <a:off x="0" y="0"/>
          <a:ext cx="0" cy="0"/>
          <a:chOff x="0" y="0"/>
          <a:chExt cx="0" cy="0"/>
        </a:xfrm>
      </p:grpSpPr>
      <p:sp>
        <p:nvSpPr>
          <p:cNvPr id="137" name="Google Shape;137;p6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38"/>
        <p:cNvGrpSpPr/>
        <p:nvPr/>
      </p:nvGrpSpPr>
      <p:grpSpPr>
        <a:xfrm>
          <a:off x="0" y="0"/>
          <a:ext cx="0" cy="0"/>
          <a:chOff x="0" y="0"/>
          <a:chExt cx="0" cy="0"/>
        </a:xfrm>
      </p:grpSpPr>
      <p:sp>
        <p:nvSpPr>
          <p:cNvPr id="139" name="Google Shape;139;p6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40" name="Google Shape;140;p66"/>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1" name="Google Shape;141;p6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142"/>
        <p:cNvGrpSpPr/>
        <p:nvPr/>
      </p:nvGrpSpPr>
      <p:grpSpPr>
        <a:xfrm>
          <a:off x="0" y="0"/>
          <a:ext cx="0" cy="0"/>
          <a:chOff x="0" y="0"/>
          <a:chExt cx="0" cy="0"/>
        </a:xfrm>
      </p:grpSpPr>
      <p:sp>
        <p:nvSpPr>
          <p:cNvPr id="143" name="Google Shape;143;p67"/>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Clr>
                <a:srgbClr val="161249"/>
              </a:buClr>
              <a:buSzPts val="4200"/>
              <a:buFont typeface="Arial"/>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144" name="Google Shape;144;p67"/>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Clr>
                <a:srgbClr val="161249"/>
              </a:buClr>
              <a:buSzPts val="2100"/>
              <a:buNone/>
              <a:defRPr sz="2100"/>
            </a:lvl1pPr>
            <a:lvl2pPr lvl="1" algn="ctr">
              <a:lnSpc>
                <a:spcPct val="100000"/>
              </a:lnSpc>
              <a:spcBef>
                <a:spcPts val="0"/>
              </a:spcBef>
              <a:spcAft>
                <a:spcPts val="0"/>
              </a:spcAft>
              <a:buClr>
                <a:srgbClr val="161249"/>
              </a:buClr>
              <a:buSzPts val="2100"/>
              <a:buNone/>
              <a:defRPr sz="2100"/>
            </a:lvl2pPr>
            <a:lvl3pPr lvl="2" algn="ctr">
              <a:lnSpc>
                <a:spcPct val="100000"/>
              </a:lnSpc>
              <a:spcBef>
                <a:spcPts val="0"/>
              </a:spcBef>
              <a:spcAft>
                <a:spcPts val="0"/>
              </a:spcAft>
              <a:buClr>
                <a:srgbClr val="161249"/>
              </a:buClr>
              <a:buSzPts val="2100"/>
              <a:buNone/>
              <a:defRPr sz="2100"/>
            </a:lvl3pPr>
            <a:lvl4pPr lvl="3" algn="ctr">
              <a:lnSpc>
                <a:spcPct val="100000"/>
              </a:lnSpc>
              <a:spcBef>
                <a:spcPts val="0"/>
              </a:spcBef>
              <a:spcAft>
                <a:spcPts val="0"/>
              </a:spcAft>
              <a:buClr>
                <a:srgbClr val="161249"/>
              </a:buClr>
              <a:buSzPts val="2100"/>
              <a:buNone/>
              <a:defRPr sz="2100"/>
            </a:lvl4pPr>
            <a:lvl5pPr lvl="4" algn="ctr">
              <a:lnSpc>
                <a:spcPct val="100000"/>
              </a:lnSpc>
              <a:spcBef>
                <a:spcPts val="0"/>
              </a:spcBef>
              <a:spcAft>
                <a:spcPts val="0"/>
              </a:spcAft>
              <a:buClr>
                <a:srgbClr val="161249"/>
              </a:buClr>
              <a:buSzPts val="2100"/>
              <a:buNone/>
              <a:defRPr sz="2100"/>
            </a:lvl5pPr>
            <a:lvl6pPr lvl="5" algn="ctr">
              <a:lnSpc>
                <a:spcPct val="100000"/>
              </a:lnSpc>
              <a:spcBef>
                <a:spcPts val="0"/>
              </a:spcBef>
              <a:spcAft>
                <a:spcPts val="0"/>
              </a:spcAft>
              <a:buClr>
                <a:schemeClr val="dk1"/>
              </a:buClr>
              <a:buSzPts val="2100"/>
              <a:buNone/>
              <a:defRPr sz="2100"/>
            </a:lvl6pPr>
            <a:lvl7pPr lvl="6" algn="ctr">
              <a:lnSpc>
                <a:spcPct val="100000"/>
              </a:lnSpc>
              <a:spcBef>
                <a:spcPts val="0"/>
              </a:spcBef>
              <a:spcAft>
                <a:spcPts val="0"/>
              </a:spcAft>
              <a:buClr>
                <a:schemeClr val="dk1"/>
              </a:buClr>
              <a:buSzPts val="2100"/>
              <a:buNone/>
              <a:defRPr sz="2100"/>
            </a:lvl7pPr>
            <a:lvl8pPr lvl="7" algn="ctr">
              <a:lnSpc>
                <a:spcPct val="100000"/>
              </a:lnSpc>
              <a:spcBef>
                <a:spcPts val="0"/>
              </a:spcBef>
              <a:spcAft>
                <a:spcPts val="0"/>
              </a:spcAft>
              <a:buClr>
                <a:schemeClr val="dk1"/>
              </a:buClr>
              <a:buSzPts val="2100"/>
              <a:buNone/>
              <a:defRPr sz="2100"/>
            </a:lvl8pPr>
            <a:lvl9pPr lvl="8" algn="ctr">
              <a:lnSpc>
                <a:spcPct val="100000"/>
              </a:lnSpc>
              <a:spcBef>
                <a:spcPts val="0"/>
              </a:spcBef>
              <a:spcAft>
                <a:spcPts val="0"/>
              </a:spcAft>
              <a:buClr>
                <a:schemeClr val="dk1"/>
              </a:buClr>
              <a:buSzPts val="2100"/>
              <a:buNone/>
              <a:defRPr sz="2100"/>
            </a:lvl9pPr>
          </a:lstStyle>
          <a:p>
            <a:endParaRPr/>
          </a:p>
        </p:txBody>
      </p:sp>
      <p:sp>
        <p:nvSpPr>
          <p:cNvPr id="145" name="Google Shape;145;p67"/>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Clr>
                <a:srgbClr val="161249"/>
              </a:buClr>
              <a:buSzPts val="1800"/>
              <a:buChar char="●"/>
              <a:defRPr/>
            </a:lvl1pPr>
            <a:lvl2pPr marL="914400" lvl="1" indent="-317500" algn="l">
              <a:lnSpc>
                <a:spcPct val="115000"/>
              </a:lnSpc>
              <a:spcBef>
                <a:spcPts val="0"/>
              </a:spcBef>
              <a:spcAft>
                <a:spcPts val="0"/>
              </a:spcAft>
              <a:buClr>
                <a:srgbClr val="161249"/>
              </a:buClr>
              <a:buSzPts val="1400"/>
              <a:buChar char="○"/>
              <a:defRPr/>
            </a:lvl2pPr>
            <a:lvl3pPr marL="1371600" lvl="2" indent="-317500" algn="l">
              <a:lnSpc>
                <a:spcPct val="115000"/>
              </a:lnSpc>
              <a:spcBef>
                <a:spcPts val="0"/>
              </a:spcBef>
              <a:spcAft>
                <a:spcPts val="0"/>
              </a:spcAft>
              <a:buClr>
                <a:srgbClr val="161249"/>
              </a:buClr>
              <a:buSzPts val="1400"/>
              <a:buChar char="■"/>
              <a:defRPr/>
            </a:lvl3pPr>
            <a:lvl4pPr marL="1828800" lvl="3" indent="-317500" algn="l">
              <a:lnSpc>
                <a:spcPct val="115000"/>
              </a:lnSpc>
              <a:spcBef>
                <a:spcPts val="0"/>
              </a:spcBef>
              <a:spcAft>
                <a:spcPts val="0"/>
              </a:spcAft>
              <a:buClr>
                <a:srgbClr val="161249"/>
              </a:buClr>
              <a:buSzPts val="1400"/>
              <a:buChar char="●"/>
              <a:defRPr/>
            </a:lvl4pPr>
            <a:lvl5pPr marL="2286000" lvl="4" indent="-317500" algn="l">
              <a:lnSpc>
                <a:spcPct val="115000"/>
              </a:lnSpc>
              <a:spcBef>
                <a:spcPts val="0"/>
              </a:spcBef>
              <a:spcAft>
                <a:spcPts val="0"/>
              </a:spcAft>
              <a:buClr>
                <a:srgbClr val="161249"/>
              </a:buClr>
              <a:buSzPts val="1400"/>
              <a:buChar char="○"/>
              <a:defRPr/>
            </a:lvl5pPr>
            <a:lvl6pPr marL="2743200" lvl="5" indent="-317500" algn="l">
              <a:lnSpc>
                <a:spcPct val="115000"/>
              </a:lnSpc>
              <a:spcBef>
                <a:spcPts val="0"/>
              </a:spcBef>
              <a:spcAft>
                <a:spcPts val="0"/>
              </a:spcAft>
              <a:buClr>
                <a:schemeClr val="dk1"/>
              </a:buClr>
              <a:buSzPts val="1400"/>
              <a:buChar char="■"/>
              <a:defRPr/>
            </a:lvl6pPr>
            <a:lvl7pPr marL="3200400" lvl="6" indent="-317500" algn="l">
              <a:lnSpc>
                <a:spcPct val="115000"/>
              </a:lnSpc>
              <a:spcBef>
                <a:spcPts val="0"/>
              </a:spcBef>
              <a:spcAft>
                <a:spcPts val="0"/>
              </a:spcAft>
              <a:buClr>
                <a:schemeClr val="dk1"/>
              </a:buClr>
              <a:buSzPts val="1400"/>
              <a:buChar char="●"/>
              <a:defRPr/>
            </a:lvl7pPr>
            <a:lvl8pPr marL="3657600" lvl="7" indent="-317500" algn="l">
              <a:lnSpc>
                <a:spcPct val="115000"/>
              </a:lnSpc>
              <a:spcBef>
                <a:spcPts val="0"/>
              </a:spcBef>
              <a:spcAft>
                <a:spcPts val="0"/>
              </a:spcAft>
              <a:buClr>
                <a:schemeClr val="dk1"/>
              </a:buClr>
              <a:buSzPts val="1400"/>
              <a:buChar char="○"/>
              <a:defRPr/>
            </a:lvl8pPr>
            <a:lvl9pPr marL="4114800" lvl="8" indent="-317500" algn="l">
              <a:lnSpc>
                <a:spcPct val="115000"/>
              </a:lnSpc>
              <a:spcBef>
                <a:spcPts val="0"/>
              </a:spcBef>
              <a:spcAft>
                <a:spcPts val="0"/>
              </a:spcAft>
              <a:buClr>
                <a:schemeClr val="dk1"/>
              </a:buClr>
              <a:buSzPts val="1400"/>
              <a:buChar char="■"/>
              <a:defRPr/>
            </a:lvl9pPr>
          </a:lstStyle>
          <a:p>
            <a:endParaRPr/>
          </a:p>
        </p:txBody>
      </p:sp>
      <p:sp>
        <p:nvSpPr>
          <p:cNvPr id="146" name="Google Shape;146;p6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47"/>
        <p:cNvGrpSpPr/>
        <p:nvPr/>
      </p:nvGrpSpPr>
      <p:grpSpPr>
        <a:xfrm>
          <a:off x="0" y="0"/>
          <a:ext cx="0" cy="0"/>
          <a:chOff x="0" y="0"/>
          <a:chExt cx="0" cy="0"/>
        </a:xfrm>
      </p:grpSpPr>
      <p:sp>
        <p:nvSpPr>
          <p:cNvPr id="148" name="Google Shape;148;p68"/>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Clr>
                <a:srgbClr val="161249"/>
              </a:buClr>
              <a:buSzPts val="3600"/>
              <a:buFont typeface="Arial"/>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49" name="Google Shape;149;p6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150"/>
        <p:cNvGrpSpPr/>
        <p:nvPr/>
      </p:nvGrpSpPr>
      <p:grpSpPr>
        <a:xfrm>
          <a:off x="0" y="0"/>
          <a:ext cx="0" cy="0"/>
          <a:chOff x="0" y="0"/>
          <a:chExt cx="0" cy="0"/>
        </a:xfrm>
      </p:grpSpPr>
      <p:sp>
        <p:nvSpPr>
          <p:cNvPr id="151" name="Google Shape;151;p6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Clr>
                <a:srgbClr val="161249"/>
              </a:buClr>
              <a:buSzPts val="28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2" name="Google Shape;152;p6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text slide">
  <p:cSld name="text slide">
    <p:spTree>
      <p:nvGrpSpPr>
        <p:cNvPr id="1" name="Shape 153"/>
        <p:cNvGrpSpPr/>
        <p:nvPr/>
      </p:nvGrpSpPr>
      <p:grpSpPr>
        <a:xfrm>
          <a:off x="0" y="0"/>
          <a:ext cx="0" cy="0"/>
          <a:chOff x="0" y="0"/>
          <a:chExt cx="0" cy="0"/>
        </a:xfrm>
      </p:grpSpPr>
      <p:sp>
        <p:nvSpPr>
          <p:cNvPr id="154" name="Google Shape;154;p70"/>
          <p:cNvSpPr txBox="1">
            <a:spLocks noGrp="1"/>
          </p:cNvSpPr>
          <p:nvPr>
            <p:ph type="title"/>
          </p:nvPr>
        </p:nvSpPr>
        <p:spPr>
          <a:xfrm>
            <a:off x="414314" y="519113"/>
            <a:ext cx="8316600" cy="986100"/>
          </a:xfrm>
          <a:prstGeom prst="rect">
            <a:avLst/>
          </a:prstGeom>
          <a:noFill/>
          <a:ln>
            <a:noFill/>
          </a:ln>
        </p:spPr>
        <p:txBody>
          <a:bodyPr spcFirstLastPara="1" wrap="square" lIns="0" tIns="34275" rIns="68575" bIns="34275" anchor="t" anchorCtr="0">
            <a:normAutofit/>
          </a:bodyPr>
          <a:lstStyle>
            <a:lvl1pPr lvl="0" algn="l">
              <a:lnSpc>
                <a:spcPct val="90000"/>
              </a:lnSpc>
              <a:spcBef>
                <a:spcPts val="0"/>
              </a:spcBef>
              <a:spcAft>
                <a:spcPts val="0"/>
              </a:spcAft>
              <a:buClr>
                <a:srgbClr val="0099D4"/>
              </a:buClr>
              <a:buSzPts val="1400"/>
              <a:buFont typeface="Arial"/>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55" name="Google Shape;155;p70"/>
          <p:cNvSpPr txBox="1">
            <a:spLocks noGrp="1"/>
          </p:cNvSpPr>
          <p:nvPr>
            <p:ph type="body" idx="1"/>
          </p:nvPr>
        </p:nvSpPr>
        <p:spPr>
          <a:xfrm>
            <a:off x="413147" y="1512945"/>
            <a:ext cx="8316600" cy="3111600"/>
          </a:xfrm>
          <a:prstGeom prst="rect">
            <a:avLst/>
          </a:prstGeom>
          <a:noFill/>
          <a:ln>
            <a:noFill/>
          </a:ln>
        </p:spPr>
        <p:txBody>
          <a:bodyPr spcFirstLastPara="1" wrap="square" lIns="0" tIns="34275" rIns="68575" bIns="34275" anchor="t" anchorCtr="0">
            <a:normAutofit/>
          </a:bodyPr>
          <a:lstStyle>
            <a:lvl1pPr marL="457200" lvl="0" indent="-317500" algn="l">
              <a:lnSpc>
                <a:spcPct val="110000"/>
              </a:lnSpc>
              <a:spcBef>
                <a:spcPts val="500"/>
              </a:spcBef>
              <a:spcAft>
                <a:spcPts val="0"/>
              </a:spcAft>
              <a:buClr>
                <a:srgbClr val="161249"/>
              </a:buClr>
              <a:buSzPts val="1400"/>
              <a:buChar char="●"/>
              <a:defRPr/>
            </a:lvl1pPr>
            <a:lvl2pPr marL="914400" lvl="1" indent="-317500" algn="l">
              <a:lnSpc>
                <a:spcPct val="110000"/>
              </a:lnSpc>
              <a:spcBef>
                <a:spcPts val="500"/>
              </a:spcBef>
              <a:spcAft>
                <a:spcPts val="0"/>
              </a:spcAft>
              <a:buClr>
                <a:srgbClr val="161249"/>
              </a:buClr>
              <a:buSzPts val="1400"/>
              <a:buChar char="○"/>
              <a:defRPr/>
            </a:lvl2pPr>
            <a:lvl3pPr marL="1371600" lvl="2" indent="-317500" algn="l">
              <a:lnSpc>
                <a:spcPct val="110000"/>
              </a:lnSpc>
              <a:spcBef>
                <a:spcPts val="500"/>
              </a:spcBef>
              <a:spcAft>
                <a:spcPts val="0"/>
              </a:spcAft>
              <a:buClr>
                <a:srgbClr val="161249"/>
              </a:buClr>
              <a:buSzPts val="1400"/>
              <a:buChar char="■"/>
              <a:defRPr/>
            </a:lvl3pPr>
            <a:lvl4pPr marL="1828800" lvl="3" indent="-317500" algn="l">
              <a:lnSpc>
                <a:spcPct val="110000"/>
              </a:lnSpc>
              <a:spcBef>
                <a:spcPts val="500"/>
              </a:spcBef>
              <a:spcAft>
                <a:spcPts val="0"/>
              </a:spcAft>
              <a:buClr>
                <a:srgbClr val="161249"/>
              </a:buClr>
              <a:buSzPts val="1400"/>
              <a:buChar char="●"/>
              <a:defRPr/>
            </a:lvl4pPr>
            <a:lvl5pPr marL="2286000" lvl="4" indent="-317500" algn="l">
              <a:lnSpc>
                <a:spcPct val="110000"/>
              </a:lnSpc>
              <a:spcBef>
                <a:spcPts val="500"/>
              </a:spcBef>
              <a:spcAft>
                <a:spcPts val="0"/>
              </a:spcAft>
              <a:buClr>
                <a:srgbClr val="161249"/>
              </a:buClr>
              <a:buSzPts val="1400"/>
              <a:buChar char="○"/>
              <a:defRPr/>
            </a:lvl5pPr>
            <a:lvl6pPr marL="2743200" lvl="5" indent="-317500" algn="l">
              <a:lnSpc>
                <a:spcPct val="90000"/>
              </a:lnSpc>
              <a:spcBef>
                <a:spcPts val="400"/>
              </a:spcBef>
              <a:spcAft>
                <a:spcPts val="0"/>
              </a:spcAft>
              <a:buClr>
                <a:schemeClr val="dk1"/>
              </a:buClr>
              <a:buSzPts val="1400"/>
              <a:buChar char="■"/>
              <a:defRPr/>
            </a:lvl6pPr>
            <a:lvl7pPr marL="3200400" lvl="6" indent="-317500" algn="l">
              <a:lnSpc>
                <a:spcPct val="90000"/>
              </a:lnSpc>
              <a:spcBef>
                <a:spcPts val="400"/>
              </a:spcBef>
              <a:spcAft>
                <a:spcPts val="0"/>
              </a:spcAft>
              <a:buClr>
                <a:schemeClr val="dk1"/>
              </a:buClr>
              <a:buSzPts val="1400"/>
              <a:buChar char="●"/>
              <a:defRPr/>
            </a:lvl7pPr>
            <a:lvl8pPr marL="3657600" lvl="7" indent="-317500" algn="l">
              <a:lnSpc>
                <a:spcPct val="90000"/>
              </a:lnSpc>
              <a:spcBef>
                <a:spcPts val="400"/>
              </a:spcBef>
              <a:spcAft>
                <a:spcPts val="0"/>
              </a:spcAft>
              <a:buClr>
                <a:schemeClr val="dk1"/>
              </a:buClr>
              <a:buSzPts val="1400"/>
              <a:buChar char="○"/>
              <a:defRPr/>
            </a:lvl8pPr>
            <a:lvl9pPr marL="4114800" lvl="8" indent="-317500" algn="l">
              <a:lnSpc>
                <a:spcPct val="90000"/>
              </a:lnSpc>
              <a:spcBef>
                <a:spcPts val="400"/>
              </a:spcBef>
              <a:spcAft>
                <a:spcPts val="0"/>
              </a:spcAft>
              <a:buClr>
                <a:schemeClr val="dk1"/>
              </a:buClr>
              <a:buSzPts val="1400"/>
              <a:buChar char="■"/>
              <a:defRPr/>
            </a:lvl9pPr>
          </a:lstStyle>
          <a:p>
            <a:endParaRPr/>
          </a:p>
        </p:txBody>
      </p:sp>
      <p:sp>
        <p:nvSpPr>
          <p:cNvPr id="156" name="Google Shape;156;p70"/>
          <p:cNvSpPr txBox="1">
            <a:spLocks noGrp="1"/>
          </p:cNvSpPr>
          <p:nvPr>
            <p:ph type="dt" idx="10"/>
          </p:nvPr>
        </p:nvSpPr>
        <p:spPr>
          <a:xfrm>
            <a:off x="359532" y="4767263"/>
            <a:ext cx="2111100" cy="273900"/>
          </a:xfrm>
          <a:prstGeom prst="rect">
            <a:avLst/>
          </a:prstGeom>
          <a:noFill/>
          <a:ln>
            <a:noFill/>
          </a:ln>
        </p:spPr>
        <p:txBody>
          <a:bodyPr spcFirstLastPara="1" wrap="square" lIns="68575" tIns="34275" rIns="68575" bIns="34275" anchor="ctr" anchorCtr="0">
            <a:noAutofit/>
          </a:bodyPr>
          <a:lstStyle>
            <a:lvl1pPr marR="0" lvl="0"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7" name="Google Shape;157;p70"/>
          <p:cNvSpPr txBox="1">
            <a:spLocks noGrp="1"/>
          </p:cNvSpPr>
          <p:nvPr>
            <p:ph type="ftr" idx="11"/>
          </p:nvPr>
        </p:nvSpPr>
        <p:spPr>
          <a:xfrm>
            <a:off x="4951800" y="4767263"/>
            <a:ext cx="3564000" cy="272700"/>
          </a:xfrm>
          <a:prstGeom prst="rect">
            <a:avLst/>
          </a:prstGeom>
          <a:noFill/>
          <a:ln>
            <a:noFill/>
          </a:ln>
        </p:spPr>
        <p:txBody>
          <a:bodyPr spcFirstLastPara="1" wrap="square" lIns="68575" tIns="34275" rIns="68575" bIns="34275" anchor="ctr" anchorCtr="0">
            <a:noAutofit/>
          </a:bodyPr>
          <a:lstStyle>
            <a:lvl1pPr marR="0" lvl="0" algn="r"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100"/>
              <a:buFont typeface="Arial"/>
              <a:buNone/>
              <a:defRPr sz="1100" b="0" i="0" u="none" strike="noStrike" cap="none">
                <a:solidFill>
                  <a:srgbClr val="000000"/>
                </a:solidFill>
                <a:latin typeface="Arial"/>
                <a:ea typeface="Arial"/>
                <a:cs typeface="Arial"/>
                <a:sym typeface="Arial"/>
              </a:defRPr>
            </a:lvl9pPr>
          </a:lstStyle>
          <a:p>
            <a:endParaRPr/>
          </a:p>
        </p:txBody>
      </p:sp>
      <p:sp>
        <p:nvSpPr>
          <p:cNvPr id="158" name="Google Shape;158;p70"/>
          <p:cNvSpPr txBox="1">
            <a:spLocks noGrp="1"/>
          </p:cNvSpPr>
          <p:nvPr>
            <p:ph type="sldNum" idx="12"/>
          </p:nvPr>
        </p:nvSpPr>
        <p:spPr>
          <a:xfrm>
            <a:off x="8730854" y="4767263"/>
            <a:ext cx="274800" cy="273900"/>
          </a:xfrm>
          <a:prstGeom prst="rect">
            <a:avLst/>
          </a:prstGeom>
          <a:noFill/>
          <a:ln>
            <a:noFill/>
          </a:ln>
        </p:spPr>
        <p:txBody>
          <a:bodyPr spcFirstLastPara="1" wrap="square" lIns="68575" tIns="34275" rIns="68575" bIns="3427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f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theme" Target="../theme/theme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9.xml"/><Relationship Id="rId1" Type="http://schemas.openxmlformats.org/officeDocument/2006/relationships/slideLayout" Target="../slideLayouts/slideLayout5.xml"/><Relationship Id="rId4" Type="http://schemas.openxmlformats.org/officeDocument/2006/relationships/hyperlink" Target="https://www.clixpert.com.au/blog/unique-value-proposition-marketing-campaign/" TargetMode="Externa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hyperlink" Target="https://blog.hubspot.com/marketing/marketing-message#:~:text=A%20marketing%20message%20is%20the,customer%20on%20to%20your%20competitor."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hyperlink" Target="https://digitalfloats.com/top-strategies-for-targeting-audience-in-digital-marketing/"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watch?v=jD8tjhVO1Tc" TargetMode="External"/><Relationship Id="rId2" Type="http://schemas.openxmlformats.org/officeDocument/2006/relationships/notesSlide" Target="../notesSlides/notesSlide16.xml"/><Relationship Id="rId1" Type="http://schemas.openxmlformats.org/officeDocument/2006/relationships/slideLayout" Target="../slideLayouts/slideLayout6.xml"/><Relationship Id="rId4" Type="http://schemas.openxmlformats.org/officeDocument/2006/relationships/image" Target="../media/image22.jpg"/></Relationships>
</file>

<file path=ppt/slides/_rels/slide17.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8.xml"/><Relationship Id="rId1" Type="http://schemas.openxmlformats.org/officeDocument/2006/relationships/slideLayout" Target="../slideLayouts/slideLayout5.xml"/><Relationship Id="rId4" Type="http://schemas.openxmlformats.org/officeDocument/2006/relationships/hyperlink" Target="https://commons.wikimedia.org/wiki/File:2_Touch_Point_Wheel.jpg" TargetMode="Externa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hyperlink" Target="https://keap.com/product/sales-funnel" TargetMode="External"/><Relationship Id="rId2" Type="http://schemas.openxmlformats.org/officeDocument/2006/relationships/notesSlide" Target="../notesSlides/notesSlide23.xml"/><Relationship Id="rId1" Type="http://schemas.openxmlformats.org/officeDocument/2006/relationships/slideLayout" Target="../slideLayouts/slideLayout4.xml"/><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5.xml"/><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25.png"/><Relationship Id="rId4" Type="http://schemas.openxmlformats.org/officeDocument/2006/relationships/hyperlink" Target="https://www.youtube.com/watch?v=Vsk6Bx3Erhw&amp;list=PLnMaC9MSukNqkcIoDiklg8zCY7eT2wjm9&amp;t=9s"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8.xml"/><Relationship Id="rId1" Type="http://schemas.openxmlformats.org/officeDocument/2006/relationships/slideLayout" Target="../slideLayouts/slideLayout4.xml"/><Relationship Id="rId4" Type="http://schemas.openxmlformats.org/officeDocument/2006/relationships/image" Target="../media/image28.png"/></Relationships>
</file>

<file path=ppt/slides/_rels/slide2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29.xml"/><Relationship Id="rId1" Type="http://schemas.openxmlformats.org/officeDocument/2006/relationships/slideLayout" Target="../slideLayouts/slideLayout5.xml"/><Relationship Id="rId4" Type="http://schemas.openxmlformats.org/officeDocument/2006/relationships/image" Target="../media/image30.png"/></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8.xml"/></Relationships>
</file>

<file path=ppt/slides/_rels/slide31.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1.xml"/><Relationship Id="rId1" Type="http://schemas.openxmlformats.org/officeDocument/2006/relationships/slideLayout" Target="../slideLayouts/slideLayout2.xml"/><Relationship Id="rId4" Type="http://schemas.openxmlformats.org/officeDocument/2006/relationships/hyperlink" Target="https://deviniti.com/blog/customer-it-service/improve-customer-journey-using-digital-tools/" TargetMode="Externa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2.xml"/><Relationship Id="rId1" Type="http://schemas.openxmlformats.org/officeDocument/2006/relationships/slideLayout" Target="../slideLayouts/slideLayout2.xml"/><Relationship Id="rId4" Type="http://schemas.openxmlformats.org/officeDocument/2006/relationships/hyperlink" Target="https://www.davechaffey.com/digital-marketing-glossary/customer-journey-map/" TargetMode="Externa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3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7.xml"/><Relationship Id="rId1" Type="http://schemas.openxmlformats.org/officeDocument/2006/relationships/slideLayout" Target="../slideLayouts/slideLayout2.xml"/><Relationship Id="rId4" Type="http://schemas.openxmlformats.org/officeDocument/2006/relationships/hyperlink" Target="https://merehead.com/blog/average-marketing-budget-different-business-area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38.xml"/><Relationship Id="rId1" Type="http://schemas.openxmlformats.org/officeDocument/2006/relationships/slideLayout" Target="../slideLayouts/slideLayout5.xml"/></Relationships>
</file>

<file path=ppt/slides/_rels/slide39.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9.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1.xml"/><Relationship Id="rId1" Type="http://schemas.openxmlformats.org/officeDocument/2006/relationships/slideLayout" Target="../slideLayouts/slideLayout4.xml"/><Relationship Id="rId4" Type="http://schemas.openxmlformats.org/officeDocument/2006/relationships/image" Target="../media/image39.png"/></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4.xml"/><Relationship Id="rId4" Type="http://schemas.openxmlformats.org/officeDocument/2006/relationships/hyperlink" Target="https://bootcampdigital.com/blog/the-digital-marketing-landscape-and-ecosystem/" TargetMode="Externa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4.xml"/></Relationships>
</file>

<file path=ppt/slides/_rels/slide47.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7.xml"/><Relationship Id="rId1" Type="http://schemas.openxmlformats.org/officeDocument/2006/relationships/slideLayout" Target="../slideLayouts/slideLayout4.xml"/><Relationship Id="rId4" Type="http://schemas.openxmlformats.org/officeDocument/2006/relationships/image" Target="../media/image44.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4.xml"/></Relationships>
</file>

<file path=ppt/slides/_rels/slide4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9.xml"/><Relationship Id="rId1" Type="http://schemas.openxmlformats.org/officeDocument/2006/relationships/slideLayout" Target="../slideLayouts/slideLayout5.xml"/><Relationship Id="rId4" Type="http://schemas.openxmlformats.org/officeDocument/2006/relationships/hyperlink" Target="https://www.simplilearn.com/web-analytics-guide-for-newbies-article"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s://www.lairedigital.com/blog/6-types-traffic-sources-for-websites" TargetMode="External"/><Relationship Id="rId2" Type="http://schemas.openxmlformats.org/officeDocument/2006/relationships/notesSlide" Target="../notesSlides/notesSlide50.xml"/><Relationship Id="rId1" Type="http://schemas.openxmlformats.org/officeDocument/2006/relationships/slideLayout" Target="../slideLayouts/slideLayout4.xml"/><Relationship Id="rId4" Type="http://schemas.openxmlformats.org/officeDocument/2006/relationships/hyperlink" Target="https://www.arimetrics.com/en/digital-glossary/traffic-source"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51.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52.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8.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8.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8.xml"/></Relationships>
</file>

<file path=ppt/slides/_rels/slide56.xml.rels><?xml version="1.0" encoding="UTF-8" standalone="yes"?>
<Relationships xmlns="http://schemas.openxmlformats.org/package/2006/relationships"><Relationship Id="rId3" Type="http://schemas.openxmlformats.org/officeDocument/2006/relationships/hyperlink" Target="https://www.davechaffey.com/digital-marketing-glossary/customer-journey-map/" TargetMode="External"/><Relationship Id="rId2" Type="http://schemas.openxmlformats.org/officeDocument/2006/relationships/notesSlide" Target="../notesSlides/notesSlide56.xml"/><Relationship Id="rId1" Type="http://schemas.openxmlformats.org/officeDocument/2006/relationships/slideLayout" Target="../slideLayouts/slideLayout2.xml"/><Relationship Id="rId5" Type="http://schemas.openxmlformats.org/officeDocument/2006/relationships/hyperlink" Target="https://www.lairedigital.com/blog/6-types-traffic-sources-for-websites" TargetMode="External"/><Relationship Id="rId4" Type="http://schemas.openxmlformats.org/officeDocument/2006/relationships/hyperlink" Target="https://digitalfloats.com/top-strategies-for-targeting-audience-in-digital-marketing/" TargetMode="External"/></Relationships>
</file>

<file path=ppt/slides/_rels/slide57.xml.rels><?xml version="1.0" encoding="UTF-8" standalone="yes"?>
<Relationships xmlns="http://schemas.openxmlformats.org/package/2006/relationships"><Relationship Id="rId3" Type="http://schemas.openxmlformats.org/officeDocument/2006/relationships/hyperlink" Target="https://blog.hubspot.com/marketing/marketing-message" TargetMode="External"/><Relationship Id="rId2" Type="http://schemas.openxmlformats.org/officeDocument/2006/relationships/notesSlide" Target="../notesSlides/notesSlide57.xml"/><Relationship Id="rId1" Type="http://schemas.openxmlformats.org/officeDocument/2006/relationships/slideLayout" Target="../slideLayouts/slideLayout2.xml"/><Relationship Id="rId5" Type="http://schemas.openxmlformats.org/officeDocument/2006/relationships/hyperlink" Target="https://deviniti.com/blog/customer-it-service/improve-customer-journey-using-digital-tools/" TargetMode="External"/><Relationship Id="rId4" Type="http://schemas.openxmlformats.org/officeDocument/2006/relationships/hyperlink" Target="https://merehead.com/blog/average-marketing-budget-different-business-areas/" TargetMode="Externa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62"/>
        <p:cNvGrpSpPr/>
        <p:nvPr/>
      </p:nvGrpSpPr>
      <p:grpSpPr>
        <a:xfrm>
          <a:off x="0" y="0"/>
          <a:ext cx="0" cy="0"/>
          <a:chOff x="0" y="0"/>
          <a:chExt cx="0" cy="0"/>
        </a:xfrm>
      </p:grpSpPr>
      <p:sp>
        <p:nvSpPr>
          <p:cNvPr id="163" name="Google Shape;163;p1"/>
          <p:cNvSpPr txBox="1">
            <a:spLocks noGrp="1"/>
          </p:cNvSpPr>
          <p:nvPr>
            <p:ph type="ctrTitle"/>
          </p:nvPr>
        </p:nvSpPr>
        <p:spPr>
          <a:xfrm>
            <a:off x="531724" y="2988032"/>
            <a:ext cx="7596278" cy="1884419"/>
          </a:xfrm>
          <a:prstGeom prst="rect">
            <a:avLst/>
          </a:prstGeom>
          <a:noFill/>
          <a:ln>
            <a:noFill/>
          </a:ln>
        </p:spPr>
        <p:txBody>
          <a:bodyPr spcFirstLastPara="1" wrap="square" lIns="91425" tIns="91425" rIns="91425" bIns="91425" anchor="b" anchorCtr="0">
            <a:normAutofit fontScale="90000"/>
          </a:bodyPr>
          <a:lstStyle/>
          <a:p>
            <a:pPr marL="0" lvl="0" indent="0" algn="l" rtl="0">
              <a:lnSpc>
                <a:spcPct val="100000"/>
              </a:lnSpc>
              <a:spcBef>
                <a:spcPts val="0"/>
              </a:spcBef>
              <a:spcAft>
                <a:spcPts val="0"/>
              </a:spcAft>
              <a:buClr>
                <a:schemeClr val="lt1"/>
              </a:buClr>
              <a:buSzPct val="96296"/>
              <a:buFont typeface="Arial"/>
              <a:buNone/>
            </a:pPr>
            <a:br>
              <a:rPr lang="fi" sz="6000"/>
            </a:br>
            <a:br>
              <a:rPr lang="fi" sz="6000"/>
            </a:br>
            <a:br>
              <a:rPr lang="fi" sz="6000"/>
            </a:br>
            <a:br>
              <a:rPr lang="fi" sz="6000"/>
            </a:br>
            <a:br>
              <a:rPr lang="fi" sz="6000"/>
            </a:br>
            <a:r>
              <a:rPr lang="fi" sz="6000"/>
              <a:t>Introdução ao marketing digital</a:t>
            </a:r>
            <a:br>
              <a:rPr lang="fi" sz="4000"/>
            </a:br>
            <a:br>
              <a:rPr lang="fi" sz="4000"/>
            </a:br>
            <a:br>
              <a:rPr lang="fi" sz="4000"/>
            </a:br>
            <a:endParaRPr sz="4000"/>
          </a:p>
        </p:txBody>
      </p:sp>
      <p:sp>
        <p:nvSpPr>
          <p:cNvPr id="164" name="Google Shape;164;p1"/>
          <p:cNvSpPr txBox="1"/>
          <p:nvPr/>
        </p:nvSpPr>
        <p:spPr>
          <a:xfrm>
            <a:off x="531724" y="3283910"/>
            <a:ext cx="8080552" cy="64633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3600"/>
              <a:buFont typeface="Arial"/>
              <a:buNone/>
            </a:pPr>
            <a:r>
              <a:rPr lang="fi" sz="3600" b="1" i="0" u="none" strike="noStrike" cap="none" dirty="0">
                <a:solidFill>
                  <a:schemeClr val="lt1"/>
                </a:solidFill>
                <a:latin typeface="Arial"/>
                <a:ea typeface="Arial"/>
                <a:cs typeface="Arial"/>
                <a:sym typeface="Arial"/>
              </a:rPr>
              <a:t>3. Táticas e operações digitais</a:t>
            </a:r>
            <a:endParaRPr sz="3600" b="1" i="0" u="none" strike="noStrike" cap="none" dirty="0">
              <a:solidFill>
                <a:schemeClr val="lt1"/>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sp>
        <p:nvSpPr>
          <p:cNvPr id="169" name="Google Shape;169;g1dbe8101a6a_0_0"/>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fi" sz="2700" dirty="0"/>
              <a:t>Objetivos de aprendizagem </a:t>
            </a:r>
            <a:br>
              <a:rPr lang="fi" sz="3600" dirty="0"/>
            </a:br>
            <a:endParaRPr sz="3600" dirty="0"/>
          </a:p>
        </p:txBody>
      </p:sp>
      <p:sp>
        <p:nvSpPr>
          <p:cNvPr id="170" name="Google Shape;170;g1dbe8101a6a_0_0"/>
          <p:cNvSpPr txBox="1">
            <a:spLocks noGrp="1"/>
          </p:cNvSpPr>
          <p:nvPr>
            <p:ph type="body" idx="1"/>
          </p:nvPr>
        </p:nvSpPr>
        <p:spPr>
          <a:xfrm>
            <a:off x="628650" y="908529"/>
            <a:ext cx="7886700" cy="290589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chemeClr val="dk1"/>
              </a:buClr>
              <a:buSzPts val="1100"/>
              <a:buFont typeface="Arial"/>
              <a:buNone/>
            </a:pPr>
            <a:r>
              <a:rPr lang="fi" sz="1600"/>
              <a:t>Pré-requisitos: Contexto do marketing digital; Estratégia de marketing digital</a:t>
            </a:r>
            <a:endParaRPr sz="1600"/>
          </a:p>
        </p:txBody>
      </p:sp>
      <p:sp>
        <p:nvSpPr>
          <p:cNvPr id="171" name="Google Shape;171;g1dbe8101a6a_0_0"/>
          <p:cNvSpPr txBox="1">
            <a:spLocks noGrp="1"/>
          </p:cNvSpPr>
          <p:nvPr>
            <p:ph type="body" idx="4294967295"/>
          </p:nvPr>
        </p:nvSpPr>
        <p:spPr>
          <a:xfrm>
            <a:off x="628650" y="1347845"/>
            <a:ext cx="7510208" cy="4170363"/>
          </a:xfrm>
          <a:prstGeom prst="rect">
            <a:avLst/>
          </a:prstGeom>
          <a:noFill/>
          <a:ln>
            <a:noFill/>
          </a:ln>
        </p:spPr>
        <p:txBody>
          <a:bodyPr spcFirstLastPara="1" wrap="square" lIns="91425" tIns="91425" rIns="91425" bIns="91425" anchor="t" anchorCtr="0">
            <a:normAutofit/>
          </a:bodyPr>
          <a:lstStyle/>
          <a:p>
            <a:pPr marL="111888" lvl="0" indent="0" algn="just" rtl="0">
              <a:lnSpc>
                <a:spcPct val="100000"/>
              </a:lnSpc>
              <a:spcBef>
                <a:spcPts val="0"/>
              </a:spcBef>
              <a:spcAft>
                <a:spcPts val="0"/>
              </a:spcAft>
              <a:buClr>
                <a:srgbClr val="11AA81"/>
              </a:buClr>
              <a:buSzPts val="2700"/>
              <a:buNone/>
            </a:pPr>
            <a:r>
              <a:rPr lang="fi" sz="1800" b="1" dirty="0">
                <a:latin typeface="Calibri"/>
                <a:ea typeface="Calibri"/>
                <a:cs typeface="Calibri"/>
                <a:sym typeface="Calibri"/>
              </a:rPr>
              <a:t>O aluno é capaz de</a:t>
            </a:r>
            <a:endParaRPr dirty="0"/>
          </a:p>
          <a:p>
            <a:pPr marL="111888" lvl="0" indent="0" algn="just" rtl="0">
              <a:lnSpc>
                <a:spcPct val="100000"/>
              </a:lnSpc>
              <a:spcBef>
                <a:spcPts val="0"/>
              </a:spcBef>
              <a:spcAft>
                <a:spcPts val="0"/>
              </a:spcAft>
              <a:buClr>
                <a:srgbClr val="11AA81"/>
              </a:buClr>
              <a:buSzPts val="2700"/>
              <a:buNone/>
            </a:pPr>
            <a:endParaRPr sz="1800" b="1" dirty="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dirty="0">
                <a:latin typeface="Calibri"/>
                <a:ea typeface="Calibri"/>
                <a:cs typeface="Calibri"/>
                <a:sym typeface="Calibri"/>
              </a:rPr>
              <a:t>Definir grupos-alvo decorrentes da estratégia da empresa</a:t>
            </a:r>
            <a:endParaRPr sz="1600" dirty="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dirty="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dirty="0">
                <a:latin typeface="Calibri"/>
                <a:ea typeface="Calibri"/>
                <a:cs typeface="Calibri"/>
                <a:sym typeface="Calibri"/>
              </a:rPr>
              <a:t>Definir propostas de valor e mensagens de marketing</a:t>
            </a:r>
            <a:endParaRPr sz="1600" dirty="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dirty="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dirty="0">
                <a:latin typeface="Calibri"/>
                <a:ea typeface="Calibri"/>
                <a:cs typeface="Calibri"/>
                <a:sym typeface="Calibri"/>
              </a:rPr>
              <a:t>Analisar e classificar os canais de marketing digital para atingir os públicos-alvo</a:t>
            </a:r>
            <a:endParaRPr sz="1600" dirty="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dirty="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dirty="0">
                <a:latin typeface="Calibri"/>
                <a:ea typeface="Calibri"/>
                <a:cs typeface="Calibri"/>
                <a:sym typeface="Calibri"/>
              </a:rPr>
              <a:t>Criar esboços para campanhas de marketing digital que respondam a objetivos estratégicos</a:t>
            </a:r>
            <a:endParaRPr sz="1600" dirty="0">
              <a:latin typeface="Calibri"/>
              <a:ea typeface="Calibri"/>
              <a:cs typeface="Calibri"/>
              <a:sym typeface="Calibri"/>
            </a:endParaRPr>
          </a:p>
          <a:p>
            <a:pPr marL="742950" lvl="0" indent="-133350" algn="just" rtl="0">
              <a:lnSpc>
                <a:spcPct val="100000"/>
              </a:lnSpc>
              <a:spcBef>
                <a:spcPts val="0"/>
              </a:spcBef>
              <a:spcAft>
                <a:spcPts val="0"/>
              </a:spcAft>
              <a:buClr>
                <a:srgbClr val="ED7D31"/>
              </a:buClr>
              <a:buSzPts val="2400"/>
              <a:buNone/>
            </a:pPr>
            <a:endParaRPr sz="1600" dirty="0">
              <a:latin typeface="Calibri"/>
              <a:ea typeface="Calibri"/>
              <a:cs typeface="Calibri"/>
              <a:sym typeface="Calibri"/>
            </a:endParaRPr>
          </a:p>
          <a:p>
            <a:pPr marL="397638" lvl="0" indent="-285750" algn="just" rtl="0">
              <a:lnSpc>
                <a:spcPct val="100000"/>
              </a:lnSpc>
              <a:spcBef>
                <a:spcPts val="0"/>
              </a:spcBef>
              <a:spcAft>
                <a:spcPts val="0"/>
              </a:spcAft>
              <a:buClr>
                <a:srgbClr val="ED7D31"/>
              </a:buClr>
              <a:buSzPts val="2400"/>
              <a:buChar char="•"/>
            </a:pPr>
            <a:r>
              <a:rPr lang="fi" sz="1600" dirty="0">
                <a:latin typeface="Calibri"/>
                <a:ea typeface="Calibri"/>
                <a:cs typeface="Calibri"/>
                <a:sym typeface="Calibri"/>
              </a:rPr>
              <a:t>Definir ferramentas e KPIs para medir os resultados</a:t>
            </a:r>
            <a:endParaRPr sz="1600" dirty="0">
              <a:latin typeface="Calibri"/>
              <a:ea typeface="Calibri"/>
              <a:cs typeface="Calibri"/>
              <a:sym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75"/>
        <p:cNvGrpSpPr/>
        <p:nvPr/>
      </p:nvGrpSpPr>
      <p:grpSpPr>
        <a:xfrm>
          <a:off x="0" y="0"/>
          <a:ext cx="0" cy="0"/>
          <a:chOff x="0" y="0"/>
          <a:chExt cx="0" cy="0"/>
        </a:xfrm>
      </p:grpSpPr>
      <p:sp>
        <p:nvSpPr>
          <p:cNvPr id="176" name="Google Shape;176;g1dbe8101a6a_0_5"/>
          <p:cNvSpPr txBox="1">
            <a:spLocks noGrp="1"/>
          </p:cNvSpPr>
          <p:nvPr>
            <p:ph type="title"/>
          </p:nvPr>
        </p:nvSpPr>
        <p:spPr>
          <a:xfrm>
            <a:off x="1113230" y="1548735"/>
            <a:ext cx="2863215" cy="475509"/>
          </a:xfrm>
          <a:prstGeom prst="rect">
            <a:avLst/>
          </a:prstGeom>
          <a:noFill/>
          <a:ln>
            <a:noFill/>
          </a:ln>
        </p:spPr>
        <p:txBody>
          <a:bodyPr spcFirstLastPara="1" wrap="square" lIns="91425" tIns="45700" rIns="91425" bIns="45700" anchor="t" anchorCtr="0">
            <a:normAutofit fontScale="90000"/>
          </a:bodyPr>
          <a:lstStyle/>
          <a:p>
            <a:pPr marL="0" lvl="0" indent="0" algn="l" rtl="0">
              <a:lnSpc>
                <a:spcPct val="90000"/>
              </a:lnSpc>
              <a:spcBef>
                <a:spcPts val="0"/>
              </a:spcBef>
              <a:spcAft>
                <a:spcPts val="0"/>
              </a:spcAft>
              <a:buClr>
                <a:schemeClr val="lt1"/>
              </a:buClr>
              <a:buSzPct val="100000"/>
              <a:buFont typeface="Arial"/>
              <a:buNone/>
            </a:pPr>
            <a:r>
              <a:rPr lang="fi"/>
              <a:t>Tópicos</a:t>
            </a:r>
            <a:endParaRPr/>
          </a:p>
        </p:txBody>
      </p:sp>
      <p:sp>
        <p:nvSpPr>
          <p:cNvPr id="177" name="Google Shape;177;g1dbe8101a6a_0_5"/>
          <p:cNvSpPr txBox="1">
            <a:spLocks noGrp="1"/>
          </p:cNvSpPr>
          <p:nvPr>
            <p:ph type="body" idx="1"/>
          </p:nvPr>
        </p:nvSpPr>
        <p:spPr>
          <a:xfrm>
            <a:off x="3976445" y="377132"/>
            <a:ext cx="4606283" cy="3726661"/>
          </a:xfrm>
          <a:prstGeom prst="rect">
            <a:avLst/>
          </a:prstGeom>
          <a:noFill/>
          <a:ln>
            <a:noFill/>
          </a:ln>
        </p:spPr>
        <p:txBody>
          <a:bodyPr spcFirstLastPara="1" wrap="square" lIns="91425" tIns="45700" rIns="91425" bIns="45700" anchor="t" anchorCtr="0">
            <a:spAutoFit/>
          </a:bodyPr>
          <a:lstStyle/>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Da estratégia à implementação </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Proposta de valor e mensagem de marketing</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Definição de públicos-alvo </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Percurso do cliente e funil de marketing</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Meios e canais digitais</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Definição de objetivos</a:t>
            </a:r>
            <a:endParaRPr sz="1800" b="0" i="0" u="none" strike="noStrike" dirty="0">
              <a:latin typeface="Arial"/>
              <a:ea typeface="Arial"/>
              <a:cs typeface="Arial"/>
              <a:sym typeface="Arial"/>
            </a:endParaRPr>
          </a:p>
          <a:p>
            <a:pPr marL="285750" marR="0" lvl="0" indent="-285750" algn="l" rtl="0">
              <a:lnSpc>
                <a:spcPct val="150000"/>
              </a:lnSpc>
              <a:spcBef>
                <a:spcPts val="0"/>
              </a:spcBef>
              <a:spcAft>
                <a:spcPts val="0"/>
              </a:spcAft>
              <a:buClr>
                <a:schemeClr val="lt1"/>
              </a:buClr>
              <a:buSzPts val="2250"/>
              <a:buFont typeface="Arial"/>
              <a:buChar char="•"/>
            </a:pPr>
            <a:r>
              <a:rPr lang="fi" sz="1800" b="0" i="0" u="none" strike="noStrike" dirty="0">
                <a:latin typeface="Arial"/>
                <a:ea typeface="Arial"/>
                <a:cs typeface="Arial"/>
                <a:sym typeface="Arial"/>
              </a:rPr>
              <a:t>Medir o impacto do marketing</a:t>
            </a:r>
            <a:endParaRPr sz="1800" b="0" i="0" u="none" strike="noStrike" dirty="0">
              <a:latin typeface="Arial"/>
              <a:ea typeface="Arial"/>
              <a:cs typeface="Arial"/>
              <a:sym typeface="Arial"/>
            </a:endParaRPr>
          </a:p>
          <a:p>
            <a:pPr marL="385763" lvl="0" indent="-290513" algn="l" rtl="0">
              <a:lnSpc>
                <a:spcPct val="90000"/>
              </a:lnSpc>
              <a:spcBef>
                <a:spcPts val="750"/>
              </a:spcBef>
              <a:spcAft>
                <a:spcPts val="0"/>
              </a:spcAft>
              <a:buClr>
                <a:schemeClr val="lt1"/>
              </a:buClr>
              <a:buSzPts val="1500"/>
              <a:buFont typeface="Calibri"/>
              <a:buNone/>
            </a:pP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81"/>
        <p:cNvGrpSpPr/>
        <p:nvPr/>
      </p:nvGrpSpPr>
      <p:grpSpPr>
        <a:xfrm>
          <a:off x="0" y="0"/>
          <a:ext cx="0" cy="0"/>
          <a:chOff x="0" y="0"/>
          <a:chExt cx="0" cy="0"/>
        </a:xfrm>
      </p:grpSpPr>
      <p:sp>
        <p:nvSpPr>
          <p:cNvPr id="182" name="Google Shape;182;p8"/>
          <p:cNvSpPr txBox="1">
            <a:spLocks noGrp="1"/>
          </p:cNvSpPr>
          <p:nvPr>
            <p:ph type="title"/>
          </p:nvPr>
        </p:nvSpPr>
        <p:spPr>
          <a:xfrm>
            <a:off x="809613" y="2122950"/>
            <a:ext cx="7524774"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600"/>
              <a:t>Da estratégia à implementação </a:t>
            </a:r>
            <a:endParaRPr sz="36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6"/>
        <p:cNvGrpSpPr/>
        <p:nvPr/>
      </p:nvGrpSpPr>
      <p:grpSpPr>
        <a:xfrm>
          <a:off x="0" y="0"/>
          <a:ext cx="0" cy="0"/>
          <a:chOff x="0" y="0"/>
          <a:chExt cx="0" cy="0"/>
        </a:xfrm>
      </p:grpSpPr>
      <p:sp>
        <p:nvSpPr>
          <p:cNvPr id="187" name="Google Shape;187;p2"/>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dirty="0"/>
              <a:t>Da estratégia à implementação </a:t>
            </a:r>
            <a:endParaRPr sz="2400" dirty="0"/>
          </a:p>
        </p:txBody>
      </p:sp>
      <p:sp>
        <p:nvSpPr>
          <p:cNvPr id="188" name="Google Shape;188;p2"/>
          <p:cNvSpPr txBox="1">
            <a:spLocks noGrp="1"/>
          </p:cNvSpPr>
          <p:nvPr>
            <p:ph type="body" idx="1"/>
          </p:nvPr>
        </p:nvSpPr>
        <p:spPr>
          <a:xfrm>
            <a:off x="628650" y="887589"/>
            <a:ext cx="7886700" cy="2905898"/>
          </a:xfrm>
          <a:prstGeom prst="rect">
            <a:avLst/>
          </a:prstGeom>
          <a:noFill/>
          <a:ln>
            <a:noFill/>
          </a:ln>
        </p:spPr>
        <p:txBody>
          <a:bodyPr spcFirstLastPara="1" wrap="square" lIns="0" tIns="0" rIns="0" bIns="0" anchor="t" anchorCtr="0">
            <a:noAutofit/>
          </a:bodyPr>
          <a:lstStyle/>
          <a:p>
            <a:pPr marL="476250" lvl="0" indent="-342900" algn="l" rtl="0">
              <a:lnSpc>
                <a:spcPct val="100000"/>
              </a:lnSpc>
              <a:spcBef>
                <a:spcPts val="0"/>
              </a:spcBef>
              <a:spcAft>
                <a:spcPts val="0"/>
              </a:spcAft>
              <a:buClr>
                <a:srgbClr val="ED7D31"/>
              </a:buClr>
              <a:buSzPts val="2700"/>
              <a:buFont typeface="Arial"/>
              <a:buChar char="•"/>
            </a:pPr>
            <a:r>
              <a:rPr lang="fi" sz="1800" dirty="0"/>
              <a:t>O marketing deve ser adaptado de acordo com a estratégia definida pela organização (apresentada no submódulo)</a:t>
            </a:r>
            <a:endParaRPr sz="1800" dirty="0"/>
          </a:p>
          <a:p>
            <a:pPr marL="571500" lvl="0" indent="-171450" algn="l" rtl="0">
              <a:lnSpc>
                <a:spcPct val="100000"/>
              </a:lnSpc>
              <a:spcBef>
                <a:spcPts val="0"/>
              </a:spcBef>
              <a:spcAft>
                <a:spcPts val="0"/>
              </a:spcAft>
              <a:buClr>
                <a:srgbClr val="ED7D31"/>
              </a:buClr>
              <a:buSzPts val="2700"/>
              <a:buFont typeface="Arial"/>
              <a:buNone/>
            </a:pPr>
            <a:endParaRPr sz="1800" dirty="0"/>
          </a:p>
          <a:p>
            <a:pPr marL="476250" lvl="0" indent="-342900" algn="l" rtl="0">
              <a:lnSpc>
                <a:spcPct val="100000"/>
              </a:lnSpc>
              <a:spcBef>
                <a:spcPts val="0"/>
              </a:spcBef>
              <a:spcAft>
                <a:spcPts val="0"/>
              </a:spcAft>
              <a:buClr>
                <a:srgbClr val="ED7D31"/>
              </a:buClr>
              <a:buSzPts val="2700"/>
              <a:buFont typeface="Arial"/>
              <a:buChar char="•"/>
            </a:pPr>
            <a:r>
              <a:rPr lang="fi" sz="1800" dirty="0"/>
              <a:t>Os condicionalismos essenciais determinados pela estratégia são </a:t>
            </a:r>
            <a:br>
              <a:rPr lang="fi" sz="1800" dirty="0"/>
            </a:br>
            <a:r>
              <a:rPr lang="fi" sz="1800" dirty="0"/>
              <a:t>- potencial do mercado e dos concorrentes</a:t>
            </a:r>
            <a:br>
              <a:rPr lang="fi" sz="1800" dirty="0"/>
            </a:br>
            <a:r>
              <a:rPr lang="fi" sz="1800" dirty="0"/>
              <a:t>- tipo e objetivo dos visitantes da Web a atingir</a:t>
            </a:r>
            <a:br>
              <a:rPr lang="fi" sz="1800" dirty="0"/>
            </a:br>
            <a:r>
              <a:rPr lang="fi" sz="1800" dirty="0"/>
              <a:t>	- aquisição de novos clientes ("consciencialização")</a:t>
            </a:r>
            <a:br>
              <a:rPr lang="fi" sz="1800" dirty="0"/>
            </a:br>
            <a:r>
              <a:rPr lang="fi" sz="1800" dirty="0"/>
              <a:t>	- envolvimento do cliente ("interesse")</a:t>
            </a:r>
            <a:br>
              <a:rPr lang="fi" sz="1800" dirty="0"/>
            </a:br>
            <a:r>
              <a:rPr lang="fi" sz="1800" dirty="0"/>
              <a:t>	- experiência do cliente ("desejo", "decisão")</a:t>
            </a:r>
            <a:br>
              <a:rPr lang="fi" sz="1800" dirty="0"/>
            </a:br>
            <a:r>
              <a:rPr lang="fi" sz="1800" dirty="0"/>
              <a:t>	- conversão de clientes ("ação")</a:t>
            </a:r>
            <a:endParaRPr sz="1800" dirty="0"/>
          </a:p>
          <a:p>
            <a:pPr marL="571500" lvl="0" indent="-171450" algn="l" rtl="0">
              <a:lnSpc>
                <a:spcPct val="100000"/>
              </a:lnSpc>
              <a:spcBef>
                <a:spcPts val="0"/>
              </a:spcBef>
              <a:spcAft>
                <a:spcPts val="0"/>
              </a:spcAft>
              <a:buClr>
                <a:srgbClr val="ED7D31"/>
              </a:buClr>
              <a:buSzPts val="2700"/>
              <a:buFont typeface="Arial"/>
              <a:buNone/>
            </a:pPr>
            <a:endParaRPr sz="1800" dirty="0"/>
          </a:p>
          <a:p>
            <a:pPr marL="476250" lvl="0" indent="-342900" algn="l" rtl="0">
              <a:lnSpc>
                <a:spcPct val="100000"/>
              </a:lnSpc>
              <a:spcBef>
                <a:spcPts val="0"/>
              </a:spcBef>
              <a:spcAft>
                <a:spcPts val="0"/>
              </a:spcAft>
              <a:buClr>
                <a:srgbClr val="ED7D31"/>
              </a:buClr>
              <a:buSzPts val="2700"/>
              <a:buFont typeface="Arial"/>
              <a:buChar char="•"/>
            </a:pPr>
            <a:r>
              <a:rPr lang="fi" sz="1800" dirty="0"/>
              <a:t>As táticas e operações abrangem a comunicação e os canais digitais selecionados para cumprir estes objetivos estratégicos.</a:t>
            </a:r>
            <a:endParaRPr sz="1800" dirty="0"/>
          </a:p>
          <a:p>
            <a:pPr marL="571500" lvl="0" indent="-171450" algn="l" rtl="0">
              <a:lnSpc>
                <a:spcPct val="100000"/>
              </a:lnSpc>
              <a:spcBef>
                <a:spcPts val="0"/>
              </a:spcBef>
              <a:spcAft>
                <a:spcPts val="0"/>
              </a:spcAft>
              <a:buClr>
                <a:srgbClr val="ED7D31"/>
              </a:buClr>
              <a:buSzPts val="2700"/>
              <a:buFont typeface="Arial"/>
              <a:buNone/>
            </a:pPr>
            <a:endParaRPr sz="1800" dirty="0"/>
          </a:p>
          <a:p>
            <a:pPr marL="571500" lvl="0" indent="-171450" algn="l" rtl="0">
              <a:lnSpc>
                <a:spcPct val="100000"/>
              </a:lnSpc>
              <a:spcBef>
                <a:spcPts val="0"/>
              </a:spcBef>
              <a:spcAft>
                <a:spcPts val="0"/>
              </a:spcAft>
              <a:buClr>
                <a:srgbClr val="ED7D31"/>
              </a:buClr>
              <a:buSzPts val="2700"/>
              <a:buFont typeface="Arial"/>
              <a:buNone/>
            </a:pPr>
            <a:endParaRPr sz="18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grpSp>
        <p:nvGrpSpPr>
          <p:cNvPr id="193" name="Google Shape;193;p4"/>
          <p:cNvGrpSpPr/>
          <p:nvPr/>
        </p:nvGrpSpPr>
        <p:grpSpPr>
          <a:xfrm>
            <a:off x="326010" y="160545"/>
            <a:ext cx="7836214" cy="4492628"/>
            <a:chOff x="297706" y="115894"/>
            <a:chExt cx="8769368" cy="5027619"/>
          </a:xfrm>
        </p:grpSpPr>
        <p:grpSp>
          <p:nvGrpSpPr>
            <p:cNvPr id="194" name="Google Shape;194;p4"/>
            <p:cNvGrpSpPr/>
            <p:nvPr/>
          </p:nvGrpSpPr>
          <p:grpSpPr>
            <a:xfrm>
              <a:off x="297706" y="115894"/>
              <a:ext cx="8769368" cy="5027619"/>
              <a:chOff x="396940" y="148854"/>
              <a:chExt cx="11692484" cy="6703492"/>
            </a:xfrm>
          </p:grpSpPr>
          <p:sp>
            <p:nvSpPr>
              <p:cNvPr id="195" name="Google Shape;195;p4"/>
              <p:cNvSpPr/>
              <p:nvPr/>
            </p:nvSpPr>
            <p:spPr>
              <a:xfrm>
                <a:off x="2232834" y="2690037"/>
                <a:ext cx="8963243" cy="1290024"/>
              </a:xfrm>
              <a:prstGeom prst="rect">
                <a:avLst/>
              </a:prstGeom>
              <a:solidFill>
                <a:srgbClr val="C2F6F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6" name="Google Shape;196;p4"/>
              <p:cNvSpPr/>
              <p:nvPr/>
            </p:nvSpPr>
            <p:spPr>
              <a:xfrm>
                <a:off x="2232835" y="148854"/>
                <a:ext cx="8963243" cy="2541183"/>
              </a:xfrm>
              <a:prstGeom prst="rect">
                <a:avLst/>
              </a:prstGeom>
              <a:solidFill>
                <a:srgbClr val="FED2D2"/>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sp>
            <p:nvSpPr>
              <p:cNvPr id="197" name="Google Shape;197;p4"/>
              <p:cNvSpPr/>
              <p:nvPr/>
            </p:nvSpPr>
            <p:spPr>
              <a:xfrm>
                <a:off x="5629936" y="26047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dirty="0">
                    <a:solidFill>
                      <a:srgbClr val="FFFFFF"/>
                    </a:solidFill>
                    <a:latin typeface="Arial"/>
                    <a:ea typeface="Arial"/>
                    <a:cs typeface="Arial"/>
                    <a:sym typeface="Arial"/>
                  </a:rPr>
                  <a:t>Objetivos empresariais</a:t>
                </a:r>
                <a:endParaRPr sz="1200" b="0" i="0" u="none" strike="noStrike" cap="none" dirty="0">
                  <a:solidFill>
                    <a:srgbClr val="FFFFFF"/>
                  </a:solidFill>
                  <a:latin typeface="Arial"/>
                  <a:ea typeface="Arial"/>
                  <a:cs typeface="Arial"/>
                  <a:sym typeface="Arial"/>
                </a:endParaRPr>
              </a:p>
            </p:txBody>
          </p:sp>
          <p:sp>
            <p:nvSpPr>
              <p:cNvPr id="198" name="Google Shape;198;p4"/>
              <p:cNvSpPr/>
              <p:nvPr/>
            </p:nvSpPr>
            <p:spPr>
              <a:xfrm>
                <a:off x="562993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dirty="0">
                    <a:solidFill>
                      <a:srgbClr val="FFFFFF"/>
                    </a:solidFill>
                    <a:latin typeface="Arial"/>
                    <a:ea typeface="Arial"/>
                    <a:cs typeface="Arial"/>
                    <a:sym typeface="Arial"/>
                  </a:rPr>
                  <a:t>Definir objetivos estratégicos de marketing digital</a:t>
                </a:r>
                <a:endParaRPr sz="1200" b="0" i="0" u="none" strike="noStrike" cap="none" dirty="0">
                  <a:solidFill>
                    <a:srgbClr val="FFFFFF"/>
                  </a:solidFill>
                  <a:latin typeface="Arial"/>
                  <a:ea typeface="Arial"/>
                  <a:cs typeface="Arial"/>
                  <a:sym typeface="Arial"/>
                </a:endParaRPr>
              </a:p>
            </p:txBody>
          </p:sp>
          <p:sp>
            <p:nvSpPr>
              <p:cNvPr id="199" name="Google Shape;199;p4"/>
              <p:cNvSpPr/>
              <p:nvPr/>
            </p:nvSpPr>
            <p:spPr>
              <a:xfrm>
                <a:off x="2759147"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Avaliar o desempenho do marketing digital</a:t>
                </a:r>
                <a:endParaRPr sz="1400" b="0" i="0" u="none" strike="noStrike" cap="none">
                  <a:solidFill>
                    <a:srgbClr val="000000"/>
                  </a:solidFill>
                  <a:latin typeface="Arial"/>
                  <a:ea typeface="Arial"/>
                  <a:cs typeface="Arial"/>
                  <a:sym typeface="Arial"/>
                </a:endParaRPr>
              </a:p>
            </p:txBody>
          </p:sp>
          <p:sp>
            <p:nvSpPr>
              <p:cNvPr id="200" name="Google Shape;200;p4"/>
              <p:cNvSpPr/>
              <p:nvPr/>
            </p:nvSpPr>
            <p:spPr>
              <a:xfrm>
                <a:off x="8500726" y="162056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Avaliar o mercado em linha</a:t>
                </a:r>
                <a:endParaRPr sz="1200" b="0" i="0" u="none" strike="noStrike" cap="none">
                  <a:solidFill>
                    <a:srgbClr val="FFFFFF"/>
                  </a:solidFill>
                  <a:latin typeface="Arial"/>
                  <a:ea typeface="Arial"/>
                  <a:cs typeface="Arial"/>
                  <a:sym typeface="Arial"/>
                </a:endParaRPr>
              </a:p>
            </p:txBody>
          </p:sp>
          <p:sp>
            <p:nvSpPr>
              <p:cNvPr id="201" name="Google Shape;201;p4"/>
              <p:cNvSpPr/>
              <p:nvPr/>
            </p:nvSpPr>
            <p:spPr>
              <a:xfrm>
                <a:off x="396947" y="148854"/>
                <a:ext cx="1835888" cy="2541183"/>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dirty="0">
                    <a:solidFill>
                      <a:srgbClr val="262626"/>
                    </a:solidFill>
                    <a:latin typeface="Arial"/>
                    <a:ea typeface="Arial"/>
                    <a:cs typeface="Arial"/>
                    <a:sym typeface="Arial"/>
                  </a:rPr>
                  <a:t>Definir a oportunidade online</a:t>
                </a:r>
                <a:endParaRPr sz="1050" b="1" i="0" u="none" strike="noStrike" cap="none" dirty="0">
                  <a:solidFill>
                    <a:srgbClr val="262626"/>
                  </a:solidFill>
                  <a:latin typeface="Arial"/>
                  <a:ea typeface="Arial"/>
                  <a:cs typeface="Arial"/>
                  <a:sym typeface="Arial"/>
                </a:endParaRPr>
              </a:p>
            </p:txBody>
          </p:sp>
          <p:sp>
            <p:nvSpPr>
              <p:cNvPr id="202" name="Google Shape;202;p4"/>
              <p:cNvSpPr/>
              <p:nvPr/>
            </p:nvSpPr>
            <p:spPr>
              <a:xfrm>
                <a:off x="2232834" y="3974458"/>
                <a:ext cx="8963243" cy="2623061"/>
              </a:xfrm>
              <a:prstGeom prst="rect">
                <a:avLst/>
              </a:prstGeom>
              <a:solidFill>
                <a:srgbClr val="FDE5B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rgbClr val="FFFFFF"/>
                  </a:solidFill>
                  <a:latin typeface="Arial"/>
                  <a:ea typeface="Arial"/>
                  <a:cs typeface="Arial"/>
                  <a:sym typeface="Arial"/>
                </a:endParaRPr>
              </a:p>
            </p:txBody>
          </p:sp>
          <p:cxnSp>
            <p:nvCxnSpPr>
              <p:cNvPr id="203" name="Google Shape;203;p4"/>
              <p:cNvCxnSpPr/>
              <p:nvPr/>
            </p:nvCxnSpPr>
            <p:spPr>
              <a:xfrm>
                <a:off x="4960086" y="20458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04" name="Google Shape;204;p4"/>
              <p:cNvCxnSpPr/>
              <p:nvPr/>
            </p:nvCxnSpPr>
            <p:spPr>
              <a:xfrm>
                <a:off x="7830876" y="20644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05" name="Google Shape;205;p4"/>
              <p:cNvCxnSpPr/>
              <p:nvPr/>
            </p:nvCxnSpPr>
            <p:spPr>
              <a:xfrm rot="10800000">
                <a:off x="6730406" y="1111081"/>
                <a:ext cx="0" cy="509485"/>
              </a:xfrm>
              <a:prstGeom prst="straightConnector1">
                <a:avLst/>
              </a:prstGeom>
              <a:noFill/>
              <a:ln w="38100" cap="flat" cmpd="sng">
                <a:solidFill>
                  <a:schemeClr val="dk1"/>
                </a:solidFill>
                <a:prstDash val="solid"/>
                <a:round/>
                <a:headEnd type="triangle" w="med" len="med"/>
                <a:tailEnd type="none" w="sm" len="sm"/>
              </a:ln>
            </p:spPr>
          </p:cxnSp>
          <p:sp>
            <p:nvSpPr>
              <p:cNvPr id="206" name="Google Shape;206;p4"/>
              <p:cNvSpPr/>
              <p:nvPr/>
            </p:nvSpPr>
            <p:spPr>
              <a:xfrm>
                <a:off x="562993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Definir a estratégia de marketing digital</a:t>
                </a:r>
                <a:endParaRPr sz="1200" b="0" i="0" u="none" strike="noStrike" cap="none">
                  <a:solidFill>
                    <a:srgbClr val="FFFFFF"/>
                  </a:solidFill>
                  <a:latin typeface="Arial"/>
                  <a:ea typeface="Arial"/>
                  <a:cs typeface="Arial"/>
                  <a:sym typeface="Arial"/>
                </a:endParaRPr>
              </a:p>
            </p:txBody>
          </p:sp>
          <p:sp>
            <p:nvSpPr>
              <p:cNvPr id="207" name="Google Shape;207;p4"/>
              <p:cNvSpPr/>
              <p:nvPr/>
            </p:nvSpPr>
            <p:spPr>
              <a:xfrm>
                <a:off x="2759147"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Definir a proposta de valor para o cliente</a:t>
                </a:r>
                <a:endParaRPr sz="1200" b="0" i="0" u="none" strike="noStrike" cap="none">
                  <a:solidFill>
                    <a:srgbClr val="FFFFFF"/>
                  </a:solidFill>
                  <a:latin typeface="Arial"/>
                  <a:ea typeface="Arial"/>
                  <a:cs typeface="Arial"/>
                  <a:sym typeface="Arial"/>
                </a:endParaRPr>
              </a:p>
            </p:txBody>
          </p:sp>
          <p:sp>
            <p:nvSpPr>
              <p:cNvPr id="208" name="Google Shape;208;p4"/>
              <p:cNvSpPr/>
              <p:nvPr/>
            </p:nvSpPr>
            <p:spPr>
              <a:xfrm>
                <a:off x="8500726" y="2965742"/>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Definir segmentos</a:t>
                </a:r>
                <a:endParaRPr sz="1200" b="0" i="0" u="none" strike="noStrike" cap="none">
                  <a:solidFill>
                    <a:srgbClr val="FFFFFF"/>
                  </a:solidFill>
                  <a:latin typeface="Arial"/>
                  <a:ea typeface="Arial"/>
                  <a:cs typeface="Arial"/>
                  <a:sym typeface="Arial"/>
                </a:endParaRPr>
              </a:p>
            </p:txBody>
          </p:sp>
          <p:cxnSp>
            <p:nvCxnSpPr>
              <p:cNvPr id="209" name="Google Shape;209;p4"/>
              <p:cNvCxnSpPr/>
              <p:nvPr/>
            </p:nvCxnSpPr>
            <p:spPr>
              <a:xfrm>
                <a:off x="4960086" y="3391045"/>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0" name="Google Shape;210;p4"/>
              <p:cNvCxnSpPr/>
              <p:nvPr/>
            </p:nvCxnSpPr>
            <p:spPr>
              <a:xfrm>
                <a:off x="7830876" y="3409640"/>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1" name="Google Shape;211;p4"/>
              <p:cNvCxnSpPr/>
              <p:nvPr/>
            </p:nvCxnSpPr>
            <p:spPr>
              <a:xfrm rot="10800000">
                <a:off x="6730406" y="2456257"/>
                <a:ext cx="0" cy="509485"/>
              </a:xfrm>
              <a:prstGeom prst="straightConnector1">
                <a:avLst/>
              </a:prstGeom>
              <a:noFill/>
              <a:ln w="38100" cap="flat" cmpd="sng">
                <a:solidFill>
                  <a:schemeClr val="dk1"/>
                </a:solidFill>
                <a:prstDash val="solid"/>
                <a:round/>
                <a:headEnd type="triangle" w="med" len="med"/>
                <a:tailEnd type="none" w="sm" len="sm"/>
              </a:ln>
            </p:spPr>
          </p:cxnSp>
          <p:sp>
            <p:nvSpPr>
              <p:cNvPr id="212" name="Google Shape;212;p4"/>
              <p:cNvSpPr/>
              <p:nvPr/>
            </p:nvSpPr>
            <p:spPr>
              <a:xfrm>
                <a:off x="396943" y="3974460"/>
                <a:ext cx="1835888" cy="2623060"/>
              </a:xfrm>
              <a:prstGeom prst="rect">
                <a:avLst/>
              </a:prstGeom>
              <a:solidFill>
                <a:srgbClr val="FEE8E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dirty="0">
                    <a:solidFill>
                      <a:srgbClr val="262626"/>
                    </a:solidFill>
                    <a:latin typeface="Arial"/>
                    <a:ea typeface="Arial"/>
                    <a:cs typeface="Arial"/>
                    <a:sym typeface="Arial"/>
                  </a:rPr>
                  <a:t>Aplicação e prática</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endParaRPr sz="1050" b="1" i="0" u="none" strike="noStrike" cap="none" dirty="0">
                  <a:solidFill>
                    <a:srgbClr val="262626"/>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050"/>
                  <a:buFont typeface="Arial"/>
                  <a:buNone/>
                </a:pPr>
                <a:r>
                  <a:rPr lang="fi" sz="1050" b="1" i="0" u="none" strike="noStrike" cap="none" dirty="0">
                    <a:solidFill>
                      <a:srgbClr val="FF0000"/>
                    </a:solidFill>
                    <a:latin typeface="Arial"/>
                    <a:ea typeface="Arial"/>
                    <a:cs typeface="Arial"/>
                    <a:sym typeface="Arial"/>
                  </a:rPr>
                  <a:t>=Táticas e operações de marketing digital</a:t>
                </a:r>
                <a:endParaRPr sz="1050" b="1" i="0" u="none" strike="noStrike" cap="none" dirty="0">
                  <a:solidFill>
                    <a:srgbClr val="FF0000"/>
                  </a:solidFill>
                  <a:latin typeface="Arial"/>
                  <a:ea typeface="Arial"/>
                  <a:cs typeface="Arial"/>
                  <a:sym typeface="Arial"/>
                </a:endParaRPr>
              </a:p>
            </p:txBody>
          </p:sp>
          <p:sp>
            <p:nvSpPr>
              <p:cNvPr id="213" name="Google Shape;213;p4"/>
              <p:cNvSpPr/>
              <p:nvPr/>
            </p:nvSpPr>
            <p:spPr>
              <a:xfrm>
                <a:off x="396940" y="2688977"/>
                <a:ext cx="1835888" cy="1290024"/>
              </a:xfrm>
              <a:prstGeom prst="rect">
                <a:avLst/>
              </a:prstGeom>
              <a:solidFill>
                <a:srgbClr val="E0FAF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r>
                  <a:rPr lang="fi" sz="1050" b="1" i="0" u="none" strike="noStrike" cap="none">
                    <a:solidFill>
                      <a:srgbClr val="262626"/>
                    </a:solidFill>
                    <a:latin typeface="Arial"/>
                    <a:ea typeface="Arial"/>
                    <a:cs typeface="Arial"/>
                    <a:sym typeface="Arial"/>
                  </a:rPr>
                  <a:t>Seleção da abordagem estratégica</a:t>
                </a:r>
                <a:endParaRPr sz="1050" b="1" i="0" u="none" strike="noStrike" cap="none">
                  <a:solidFill>
                    <a:srgbClr val="262626"/>
                  </a:solidFill>
                  <a:latin typeface="Arial"/>
                  <a:ea typeface="Arial"/>
                  <a:cs typeface="Arial"/>
                  <a:sym typeface="Arial"/>
                </a:endParaRPr>
              </a:p>
            </p:txBody>
          </p:sp>
          <p:sp>
            <p:nvSpPr>
              <p:cNvPr id="214" name="Google Shape;214;p4"/>
              <p:cNvSpPr/>
              <p:nvPr/>
            </p:nvSpPr>
            <p:spPr>
              <a:xfrm>
                <a:off x="562993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Experiência em marketing digital</a:t>
                </a:r>
                <a:endParaRPr sz="1200" b="0" i="0" u="none" strike="noStrike" cap="none">
                  <a:solidFill>
                    <a:srgbClr val="FFFFFF"/>
                  </a:solidFill>
                  <a:latin typeface="Arial"/>
                  <a:ea typeface="Arial"/>
                  <a:cs typeface="Arial"/>
                  <a:sym typeface="Arial"/>
                </a:endParaRPr>
              </a:p>
            </p:txBody>
          </p:sp>
          <p:sp>
            <p:nvSpPr>
              <p:cNvPr id="215" name="Google Shape;215;p4"/>
              <p:cNvSpPr/>
              <p:nvPr/>
            </p:nvSpPr>
            <p:spPr>
              <a:xfrm>
                <a:off x="2759147"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dirty="0">
                    <a:solidFill>
                      <a:srgbClr val="FFFFFF"/>
                    </a:solidFill>
                    <a:latin typeface="Arial"/>
                    <a:ea typeface="Arial"/>
                    <a:cs typeface="Arial"/>
                    <a:sym typeface="Arial"/>
                  </a:rPr>
                  <a:t>Marketing digital relacional</a:t>
                </a:r>
                <a:endParaRPr sz="1400" b="0" i="0" u="none" strike="noStrike" cap="none" dirty="0">
                  <a:solidFill>
                    <a:srgbClr val="000000"/>
                  </a:solidFill>
                  <a:latin typeface="Arial"/>
                  <a:ea typeface="Arial"/>
                  <a:cs typeface="Arial"/>
                  <a:sym typeface="Arial"/>
                </a:endParaRPr>
              </a:p>
            </p:txBody>
          </p:sp>
          <p:sp>
            <p:nvSpPr>
              <p:cNvPr id="216" name="Google Shape;216;p4"/>
              <p:cNvSpPr/>
              <p:nvPr/>
            </p:nvSpPr>
            <p:spPr>
              <a:xfrm>
                <a:off x="8500726" y="4294667"/>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Marketing digital</a:t>
                </a:r>
                <a:endParaRPr sz="1200" b="0" i="0" u="none" strike="noStrike" cap="none">
                  <a:solidFill>
                    <a:srgbClr val="FFFFFF"/>
                  </a:solidFill>
                  <a:latin typeface="Arial"/>
                  <a:ea typeface="Arial"/>
                  <a:cs typeface="Arial"/>
                  <a:sym typeface="Arial"/>
                </a:endParaRPr>
              </a:p>
            </p:txBody>
          </p:sp>
          <p:cxnSp>
            <p:nvCxnSpPr>
              <p:cNvPr id="217" name="Google Shape;217;p4"/>
              <p:cNvCxnSpPr/>
              <p:nvPr/>
            </p:nvCxnSpPr>
            <p:spPr>
              <a:xfrm>
                <a:off x="4960086" y="4719969"/>
                <a:ext cx="669850" cy="0"/>
              </a:xfrm>
              <a:prstGeom prst="straightConnector1">
                <a:avLst/>
              </a:prstGeom>
              <a:noFill/>
              <a:ln w="38100" cap="flat" cmpd="sng">
                <a:solidFill>
                  <a:schemeClr val="dk1"/>
                </a:solidFill>
                <a:prstDash val="solid"/>
                <a:round/>
                <a:headEnd type="none" w="sm" len="sm"/>
                <a:tailEnd type="triangle" w="med" len="med"/>
              </a:ln>
            </p:spPr>
          </p:cxnSp>
          <p:cxnSp>
            <p:nvCxnSpPr>
              <p:cNvPr id="218" name="Google Shape;218;p4"/>
              <p:cNvCxnSpPr/>
              <p:nvPr/>
            </p:nvCxnSpPr>
            <p:spPr>
              <a:xfrm>
                <a:off x="7830876" y="4738564"/>
                <a:ext cx="669850" cy="0"/>
              </a:xfrm>
              <a:prstGeom prst="straightConnector1">
                <a:avLst/>
              </a:prstGeom>
              <a:noFill/>
              <a:ln w="38100" cap="flat" cmpd="sng">
                <a:solidFill>
                  <a:schemeClr val="dk1"/>
                </a:solidFill>
                <a:prstDash val="solid"/>
                <a:round/>
                <a:headEnd type="triangle" w="med" len="med"/>
                <a:tailEnd type="none" w="sm" len="sm"/>
              </a:ln>
            </p:spPr>
          </p:cxnSp>
          <p:cxnSp>
            <p:nvCxnSpPr>
              <p:cNvPr id="219" name="Google Shape;219;p4"/>
              <p:cNvCxnSpPr/>
              <p:nvPr/>
            </p:nvCxnSpPr>
            <p:spPr>
              <a:xfrm rot="10800000">
                <a:off x="6730406" y="3785183"/>
                <a:ext cx="0" cy="509485"/>
              </a:xfrm>
              <a:prstGeom prst="straightConnector1">
                <a:avLst/>
              </a:prstGeom>
              <a:noFill/>
              <a:ln w="38100" cap="flat" cmpd="sng">
                <a:solidFill>
                  <a:schemeClr val="dk1"/>
                </a:solidFill>
                <a:prstDash val="solid"/>
                <a:round/>
                <a:headEnd type="triangle" w="med" len="med"/>
                <a:tailEnd type="none" w="sm" len="sm"/>
              </a:ln>
            </p:spPr>
          </p:cxnSp>
          <p:sp>
            <p:nvSpPr>
              <p:cNvPr id="220" name="Google Shape;220;p4"/>
              <p:cNvSpPr/>
              <p:nvPr/>
            </p:nvSpPr>
            <p:spPr>
              <a:xfrm>
                <a:off x="5629936" y="5632126"/>
                <a:ext cx="2200939" cy="850604"/>
              </a:xfrm>
              <a:prstGeom prst="rect">
                <a:avLst/>
              </a:prstGeom>
              <a:solidFill>
                <a:schemeClr val="accent1"/>
              </a:solidFill>
              <a:ln w="25400" cap="flat" cmpd="sng">
                <a:solidFill>
                  <a:srgbClr val="206CB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200" b="0" i="0" u="none" strike="noStrike" cap="none">
                    <a:solidFill>
                      <a:srgbClr val="FFFFFF"/>
                    </a:solidFill>
                    <a:latin typeface="Arial"/>
                    <a:ea typeface="Arial"/>
                    <a:cs typeface="Arial"/>
                    <a:sym typeface="Arial"/>
                  </a:rPr>
                  <a:t>Medição e controlo</a:t>
                </a:r>
                <a:endParaRPr sz="1200" b="0" i="0" u="none" strike="noStrike" cap="none">
                  <a:solidFill>
                    <a:srgbClr val="FFFFFF"/>
                  </a:solidFill>
                  <a:latin typeface="Arial"/>
                  <a:ea typeface="Arial"/>
                  <a:cs typeface="Arial"/>
                  <a:sym typeface="Arial"/>
                </a:endParaRPr>
              </a:p>
            </p:txBody>
          </p:sp>
          <p:cxnSp>
            <p:nvCxnSpPr>
              <p:cNvPr id="221" name="Google Shape;221;p4"/>
              <p:cNvCxnSpPr/>
              <p:nvPr/>
            </p:nvCxnSpPr>
            <p:spPr>
              <a:xfrm rot="10800000">
                <a:off x="6730406" y="5122641"/>
                <a:ext cx="0" cy="509485"/>
              </a:xfrm>
              <a:prstGeom prst="straightConnector1">
                <a:avLst/>
              </a:prstGeom>
              <a:noFill/>
              <a:ln w="38100" cap="flat" cmpd="sng">
                <a:solidFill>
                  <a:schemeClr val="dk1"/>
                </a:solidFill>
                <a:prstDash val="solid"/>
                <a:round/>
                <a:headEnd type="triangle" w="med" len="med"/>
                <a:tailEnd type="none" w="sm" len="sm"/>
              </a:ln>
            </p:spPr>
          </p:cxnSp>
          <p:sp>
            <p:nvSpPr>
              <p:cNvPr id="222" name="Google Shape;222;p4"/>
              <p:cNvSpPr txBox="1"/>
              <p:nvPr/>
            </p:nvSpPr>
            <p:spPr>
              <a:xfrm rot="-5400000">
                <a:off x="9188424" y="3951346"/>
                <a:ext cx="5181900" cy="6201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1" i="0" u="none" strike="noStrike" cap="none">
                    <a:solidFill>
                      <a:srgbClr val="000000"/>
                    </a:solidFill>
                    <a:latin typeface="Arial"/>
                    <a:ea typeface="Arial"/>
                    <a:cs typeface="Arial"/>
                    <a:sym typeface="Arial"/>
                  </a:rPr>
                  <a:t>Processo de desenvolvimento de estratégias de marketing digital</a:t>
                </a:r>
                <a:r>
                  <a:rPr lang="fi" sz="105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Fonte: Adaptado de Chaffey &amp; Smith, 2017, p. 29.</a:t>
                </a:r>
                <a:endParaRPr sz="1400" b="0" i="0" u="none" strike="noStrike" cap="none">
                  <a:solidFill>
                    <a:srgbClr val="000000"/>
                  </a:solidFill>
                  <a:latin typeface="Arial"/>
                  <a:ea typeface="Arial"/>
                  <a:cs typeface="Arial"/>
                  <a:sym typeface="Arial"/>
                </a:endParaRPr>
              </a:p>
            </p:txBody>
          </p:sp>
        </p:grpSp>
        <p:sp>
          <p:nvSpPr>
            <p:cNvPr id="223" name="Google Shape;223;p4"/>
            <p:cNvSpPr/>
            <p:nvPr/>
          </p:nvSpPr>
          <p:spPr>
            <a:xfrm>
              <a:off x="1820700" y="1733500"/>
              <a:ext cx="6489900" cy="3153300"/>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7"/>
        <p:cNvGrpSpPr/>
        <p:nvPr/>
      </p:nvGrpSpPr>
      <p:grpSpPr>
        <a:xfrm>
          <a:off x="0" y="0"/>
          <a:ext cx="0" cy="0"/>
          <a:chOff x="0" y="0"/>
          <a:chExt cx="0" cy="0"/>
        </a:xfrm>
      </p:grpSpPr>
      <p:sp>
        <p:nvSpPr>
          <p:cNvPr id="228" name="Google Shape;228;p6"/>
          <p:cNvSpPr txBox="1">
            <a:spLocks noGrp="1"/>
          </p:cNvSpPr>
          <p:nvPr>
            <p:ph type="title" idx="4294967295"/>
          </p:nvPr>
        </p:nvSpPr>
        <p:spPr>
          <a:xfrm>
            <a:off x="453231" y="80056"/>
            <a:ext cx="7474223" cy="13843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dirty="0"/>
              <a:t>Elementos essenciais e desafios das táticas de marketing</a:t>
            </a:r>
            <a:br>
              <a:rPr lang="fi" sz="3200" dirty="0"/>
            </a:br>
            <a:endParaRPr sz="3200" dirty="0"/>
          </a:p>
        </p:txBody>
      </p:sp>
      <p:sp>
        <p:nvSpPr>
          <p:cNvPr id="229" name="Google Shape;229;p6"/>
          <p:cNvSpPr txBox="1"/>
          <p:nvPr/>
        </p:nvSpPr>
        <p:spPr>
          <a:xfrm>
            <a:off x="551203" y="2232042"/>
            <a:ext cx="2138967" cy="2077451"/>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Como formar a(s) sua(s) mensagem(ns) principal(is)? </a:t>
            </a: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dirty="0">
                <a:solidFill>
                  <a:srgbClr val="D12477"/>
                </a:solidFill>
                <a:latin typeface="Arial"/>
                <a:ea typeface="Arial"/>
                <a:cs typeface="Arial"/>
                <a:sym typeface="Arial"/>
              </a:rPr>
              <a:t>Tem de ser único.</a:t>
            </a:r>
            <a:endParaRPr sz="1600" b="0" i="0" u="none" strike="noStrike" cap="none" dirty="0">
              <a:solidFill>
                <a:srgbClr val="D12477"/>
              </a:solidFill>
              <a:latin typeface="Arial"/>
              <a:ea typeface="Arial"/>
              <a:cs typeface="Arial"/>
              <a:sym typeface="Arial"/>
            </a:endParaRPr>
          </a:p>
          <a:p>
            <a:pPr marL="0" marR="0" lvl="0" indent="0" algn="l" rtl="0">
              <a:lnSpc>
                <a:spcPct val="150000"/>
              </a:lnSpc>
              <a:spcBef>
                <a:spcPts val="0"/>
              </a:spcBef>
              <a:spcAft>
                <a:spcPts val="0"/>
              </a:spcAft>
              <a:buClr>
                <a:srgbClr val="000000"/>
              </a:buClr>
              <a:buSzPts val="1200"/>
              <a:buFont typeface="Arial"/>
              <a:buNone/>
            </a:pPr>
            <a:r>
              <a:rPr lang="fi" sz="1400" b="0" i="0" u="none" strike="noStrike" cap="none" dirty="0">
                <a:solidFill>
                  <a:srgbClr val="D12477"/>
                </a:solidFill>
                <a:latin typeface="Arial"/>
                <a:ea typeface="Arial"/>
                <a:cs typeface="Arial"/>
                <a:sym typeface="Arial"/>
              </a:rPr>
              <a:t>Tem de ser convincente</a:t>
            </a:r>
            <a:r>
              <a:rPr lang="fi" sz="1600" b="0" i="0" u="none" strike="noStrike" cap="none" dirty="0">
                <a:solidFill>
                  <a:srgbClr val="D12477"/>
                </a:solidFill>
                <a:latin typeface="Arial"/>
                <a:ea typeface="Arial"/>
                <a:cs typeface="Arial"/>
                <a:sym typeface="Arial"/>
              </a:rPr>
              <a:t>.</a:t>
            </a:r>
            <a:endParaRPr sz="1600" b="0" i="0" u="none" strike="noStrike" cap="none" dirty="0">
              <a:solidFill>
                <a:srgbClr val="D12477"/>
              </a:solidFill>
              <a:latin typeface="Arial"/>
              <a:ea typeface="Arial"/>
              <a:cs typeface="Arial"/>
              <a:sym typeface="Arial"/>
            </a:endParaRPr>
          </a:p>
        </p:txBody>
      </p:sp>
      <p:sp>
        <p:nvSpPr>
          <p:cNvPr id="230" name="Google Shape;230;p6"/>
          <p:cNvSpPr txBox="1"/>
          <p:nvPr/>
        </p:nvSpPr>
        <p:spPr>
          <a:xfrm>
            <a:off x="3037608" y="2227207"/>
            <a:ext cx="2703144" cy="252372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Quais são os seus públicos-alvo?</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Devem ser abrangentes.</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Devem ser definíveis.</a:t>
            </a:r>
            <a:br>
              <a:rPr lang="fi" sz="1400" b="0" i="0" u="none" strike="noStrike" cap="none">
                <a:solidFill>
                  <a:srgbClr val="D12477"/>
                </a:solidFill>
                <a:latin typeface="Arial"/>
                <a:ea typeface="Arial"/>
                <a:cs typeface="Arial"/>
                <a:sym typeface="Arial"/>
              </a:rPr>
            </a:br>
            <a:endParaRPr sz="1600" b="0" i="0" u="none" strike="noStrike" cap="none">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400" b="0" i="0" u="none" strike="noStrike" cap="none">
                <a:solidFill>
                  <a:srgbClr val="D12477"/>
                </a:solidFill>
                <a:latin typeface="Arial"/>
                <a:ea typeface="Arial"/>
                <a:cs typeface="Arial"/>
                <a:sym typeface="Arial"/>
              </a:rPr>
              <a:t>Deve ser capaz de indicar os canais onde os alcança.    </a:t>
            </a:r>
            <a:endParaRPr sz="1400" b="0" i="0" u="none" strike="noStrike" cap="none">
              <a:solidFill>
                <a:srgbClr val="D12477"/>
              </a:solidFill>
              <a:latin typeface="Arial"/>
              <a:ea typeface="Arial"/>
              <a:cs typeface="Arial"/>
              <a:sym typeface="Arial"/>
            </a:endParaRPr>
          </a:p>
        </p:txBody>
      </p:sp>
      <p:sp>
        <p:nvSpPr>
          <p:cNvPr id="231" name="Google Shape;231;p6"/>
          <p:cNvSpPr txBox="1"/>
          <p:nvPr/>
        </p:nvSpPr>
        <p:spPr>
          <a:xfrm>
            <a:off x="5949075" y="2214648"/>
            <a:ext cx="2873051" cy="2893059"/>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b="0" i="0" u="none" strike="noStrike" cap="none" dirty="0">
                <a:solidFill>
                  <a:srgbClr val="161249"/>
                </a:solidFill>
                <a:latin typeface="Arial"/>
                <a:ea typeface="Arial"/>
                <a:cs typeface="Arial"/>
                <a:sym typeface="Arial"/>
              </a:rPr>
              <a:t>Em que meios e canais pode chegar aos seus públicos-alvo?</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b="0" i="0" u="none" strike="noStrike" cap="none" dirty="0">
                <a:solidFill>
                  <a:srgbClr val="D12477"/>
                </a:solidFill>
                <a:latin typeface="Arial"/>
                <a:ea typeface="Arial"/>
                <a:cs typeface="Arial"/>
                <a:sym typeface="Arial"/>
              </a:rPr>
              <a:t>Como selecionar os meios de comunicação social certos de entre a abundância deles?</a:t>
            </a:r>
            <a:endParaRPr b="0" i="0" u="none" strike="noStrike" cap="none" dirty="0">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b="0" i="0" u="none" strike="noStrike" cap="none" dirty="0">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b="0" i="0" u="none" strike="noStrike" cap="none" dirty="0">
                <a:solidFill>
                  <a:srgbClr val="D12477"/>
                </a:solidFill>
                <a:latin typeface="Arial"/>
                <a:ea typeface="Arial"/>
                <a:cs typeface="Arial"/>
                <a:sym typeface="Arial"/>
              </a:rPr>
              <a:t>Como encontrar o melhor ROI, ou seja, o impacto em relação ao investimento?</a:t>
            </a:r>
            <a:endParaRPr b="0" i="0" u="none" strike="noStrike" cap="none" dirty="0">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endParaRPr b="0" i="0" u="none" strike="noStrike" cap="none" dirty="0">
              <a:solidFill>
                <a:srgbClr val="D12477"/>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b="0" i="0" u="none" strike="noStrike" cap="none" dirty="0">
                <a:solidFill>
                  <a:srgbClr val="D12477"/>
                </a:solidFill>
                <a:latin typeface="Arial"/>
                <a:ea typeface="Arial"/>
                <a:cs typeface="Arial"/>
                <a:sym typeface="Arial"/>
              </a:rPr>
              <a:t>Como medir o impacto?</a:t>
            </a:r>
            <a:endParaRPr b="0" i="0" u="none" strike="noStrike" cap="none" dirty="0">
              <a:solidFill>
                <a:srgbClr val="D12477"/>
              </a:solidFill>
              <a:latin typeface="Arial"/>
              <a:ea typeface="Arial"/>
              <a:cs typeface="Arial"/>
              <a:sym typeface="Arial"/>
            </a:endParaRPr>
          </a:p>
        </p:txBody>
      </p:sp>
      <p:sp>
        <p:nvSpPr>
          <p:cNvPr id="232" name="Google Shape;232;p6"/>
          <p:cNvSpPr txBox="1"/>
          <p:nvPr/>
        </p:nvSpPr>
        <p:spPr>
          <a:xfrm rot="-5400000">
            <a:off x="-370277" y="3319813"/>
            <a:ext cx="1384301"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11AA81"/>
                </a:solidFill>
                <a:latin typeface="Arial"/>
                <a:ea typeface="Arial"/>
                <a:cs typeface="Arial"/>
                <a:sym typeface="Arial"/>
              </a:rPr>
              <a:t>Desafios</a:t>
            </a:r>
            <a:endParaRPr sz="1400" b="1" i="0" u="none" strike="noStrike" cap="none">
              <a:solidFill>
                <a:srgbClr val="11AA81"/>
              </a:solidFill>
              <a:latin typeface="Arial"/>
              <a:ea typeface="Arial"/>
              <a:cs typeface="Arial"/>
              <a:sym typeface="Arial"/>
            </a:endParaRPr>
          </a:p>
        </p:txBody>
      </p:sp>
      <p:sp>
        <p:nvSpPr>
          <p:cNvPr id="233" name="Google Shape;233;p6"/>
          <p:cNvSpPr/>
          <p:nvPr/>
        </p:nvSpPr>
        <p:spPr>
          <a:xfrm>
            <a:off x="617438" y="1299972"/>
            <a:ext cx="1787992" cy="691545"/>
          </a:xfrm>
          <a:prstGeom prst="rect">
            <a:avLst/>
          </a:prstGeom>
          <a:solidFill>
            <a:srgbClr val="11AA81"/>
          </a:solidFill>
          <a:ln w="12700" cap="flat" cmpd="sng">
            <a:solidFill>
              <a:srgbClr val="367D90"/>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Definir cliente</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Proposta de valor</a:t>
            </a:r>
            <a:endParaRPr sz="1600" b="0" i="0" u="none" strike="noStrike" cap="none">
              <a:solidFill>
                <a:schemeClr val="lt1"/>
              </a:solidFill>
              <a:latin typeface="Arial"/>
              <a:ea typeface="Arial"/>
              <a:cs typeface="Arial"/>
              <a:sym typeface="Arial"/>
            </a:endParaRPr>
          </a:p>
        </p:txBody>
      </p:sp>
      <p:sp>
        <p:nvSpPr>
          <p:cNvPr id="234" name="Google Shape;234;p6"/>
          <p:cNvSpPr/>
          <p:nvPr/>
        </p:nvSpPr>
        <p:spPr>
          <a:xfrm>
            <a:off x="3104552" y="1343744"/>
            <a:ext cx="1787992" cy="610662"/>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Definir segmentos</a:t>
            </a:r>
            <a:endParaRPr sz="1600" b="0" i="0" u="none" strike="noStrike" cap="none">
              <a:solidFill>
                <a:schemeClr val="lt1"/>
              </a:solidFill>
              <a:latin typeface="Arial"/>
              <a:ea typeface="Arial"/>
              <a:cs typeface="Arial"/>
              <a:sym typeface="Arial"/>
            </a:endParaRPr>
          </a:p>
        </p:txBody>
      </p:sp>
      <p:sp>
        <p:nvSpPr>
          <p:cNvPr id="235" name="Google Shape;235;p6"/>
          <p:cNvSpPr/>
          <p:nvPr/>
        </p:nvSpPr>
        <p:spPr>
          <a:xfrm>
            <a:off x="6023881" y="1299972"/>
            <a:ext cx="1984502" cy="691545"/>
          </a:xfrm>
          <a:prstGeom prst="rect">
            <a:avLst/>
          </a:prstGeom>
          <a:solidFill>
            <a:srgbClr val="11AA8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600"/>
              <a:buFont typeface="Arial"/>
              <a:buNone/>
            </a:pPr>
            <a:r>
              <a:rPr lang="fi" sz="1600" b="0" i="0" u="none" strike="noStrike" cap="none">
                <a:solidFill>
                  <a:schemeClr val="lt1"/>
                </a:solidFill>
                <a:latin typeface="Arial"/>
                <a:ea typeface="Arial"/>
                <a:cs typeface="Arial"/>
                <a:sym typeface="Arial"/>
              </a:rPr>
              <a:t>Marketing digital</a:t>
            </a:r>
            <a:endParaRPr sz="1600" b="0" i="0" u="none" strike="noStrike" cap="none">
              <a:solidFill>
                <a:schemeClr val="lt1"/>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g21f479b95c8_0_6"/>
          <p:cNvSpPr txBox="1">
            <a:spLocks noGrp="1"/>
          </p:cNvSpPr>
          <p:nvPr>
            <p:ph type="title"/>
          </p:nvPr>
        </p:nvSpPr>
        <p:spPr>
          <a:xfrm>
            <a:off x="203550" y="2122950"/>
            <a:ext cx="87369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sz="3200"/>
              <a:t>Proposta de valor e mensagem de marketing</a:t>
            </a:r>
            <a:endParaRPr sz="32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4"/>
        <p:cNvGrpSpPr/>
        <p:nvPr/>
      </p:nvGrpSpPr>
      <p:grpSpPr>
        <a:xfrm>
          <a:off x="0" y="0"/>
          <a:ext cx="0" cy="0"/>
          <a:chOff x="0" y="0"/>
          <a:chExt cx="0" cy="0"/>
        </a:xfrm>
      </p:grpSpPr>
      <p:pic>
        <p:nvPicPr>
          <p:cNvPr id="245" name="Google Shape;245;g1f683001436_0_10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238901" y="1016000"/>
            <a:ext cx="3670099" cy="2771425"/>
          </a:xfrm>
          <a:prstGeom prst="rect">
            <a:avLst/>
          </a:prstGeom>
          <a:noFill/>
          <a:ln w="28575" cap="flat" cmpd="sng">
            <a:solidFill>
              <a:srgbClr val="ED7D31"/>
            </a:solidFill>
            <a:prstDash val="solid"/>
            <a:round/>
            <a:headEnd type="none" w="sm" len="sm"/>
            <a:tailEnd type="none" w="sm" len="sm"/>
          </a:ln>
        </p:spPr>
      </p:pic>
      <p:sp>
        <p:nvSpPr>
          <p:cNvPr id="246" name="Google Shape;246;g1f683001436_0_107"/>
          <p:cNvSpPr txBox="1"/>
          <p:nvPr/>
        </p:nvSpPr>
        <p:spPr>
          <a:xfrm>
            <a:off x="7514850" y="3819279"/>
            <a:ext cx="20010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161249"/>
                </a:solidFill>
                <a:latin typeface="Arial"/>
                <a:ea typeface="Arial"/>
                <a:cs typeface="Arial"/>
                <a:sym typeface="Arial"/>
              </a:rPr>
              <a:t>Fonte: </a:t>
            </a:r>
            <a:r>
              <a:rPr lang="fi" sz="1200" b="0" i="0" u="sng" strike="noStrike" cap="none" dirty="0">
                <a:solidFill>
                  <a:schemeClr val="hlink"/>
                </a:solidFill>
                <a:latin typeface="Arial"/>
                <a:ea typeface="Arial"/>
                <a:cs typeface="Arial"/>
                <a:sym typeface="Arial"/>
                <a:hlinkClick r:id="rId4"/>
              </a:rPr>
              <a:t>Clixpert</a:t>
            </a:r>
            <a:endParaRPr sz="1200" b="0" i="0" u="none" strike="noStrike" cap="none" dirty="0">
              <a:solidFill>
                <a:srgbClr val="000000"/>
              </a:solidFill>
              <a:latin typeface="Arial"/>
              <a:ea typeface="Arial"/>
              <a:cs typeface="Arial"/>
              <a:sym typeface="Arial"/>
            </a:endParaRPr>
          </a:p>
        </p:txBody>
      </p:sp>
      <p:sp>
        <p:nvSpPr>
          <p:cNvPr id="247" name="Google Shape;247;g1f683001436_0_107"/>
          <p:cNvSpPr txBox="1">
            <a:spLocks noGrp="1"/>
          </p:cNvSpPr>
          <p:nvPr>
            <p:ph type="title"/>
          </p:nvPr>
        </p:nvSpPr>
        <p:spPr>
          <a:xfrm>
            <a:off x="558849" y="334048"/>
            <a:ext cx="4067175" cy="68195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sz="2400" dirty="0"/>
              <a:t>Proposta de valor</a:t>
            </a:r>
            <a:br>
              <a:rPr lang="fi" sz="2400" dirty="0"/>
            </a:br>
            <a:endParaRPr sz="2400" dirty="0"/>
          </a:p>
        </p:txBody>
      </p:sp>
      <p:sp>
        <p:nvSpPr>
          <p:cNvPr id="248" name="Google Shape;248;g1f683001436_0_107"/>
          <p:cNvSpPr txBox="1">
            <a:spLocks noGrp="1"/>
          </p:cNvSpPr>
          <p:nvPr>
            <p:ph type="body" idx="1"/>
          </p:nvPr>
        </p:nvSpPr>
        <p:spPr>
          <a:xfrm>
            <a:off x="628650" y="1016000"/>
            <a:ext cx="4540450" cy="3657600"/>
          </a:xfrm>
          <a:prstGeom prst="rect">
            <a:avLst/>
          </a:prstGeom>
          <a:noFill/>
          <a:ln>
            <a:noFill/>
          </a:ln>
        </p:spPr>
        <p:txBody>
          <a:bodyPr spcFirstLastPara="1" wrap="square" lIns="91425" tIns="45700" rIns="91425" bIns="45700" anchor="t" anchorCtr="0">
            <a:noAutofit/>
          </a:bodyPr>
          <a:lstStyle/>
          <a:p>
            <a:pPr marL="342900" lvl="0" indent="-342900" algn="l" rtl="0">
              <a:lnSpc>
                <a:spcPct val="120000"/>
              </a:lnSpc>
              <a:spcBef>
                <a:spcPts val="0"/>
              </a:spcBef>
              <a:spcAft>
                <a:spcPts val="0"/>
              </a:spcAft>
              <a:buClr>
                <a:srgbClr val="ED7D31"/>
              </a:buClr>
              <a:buSzPts val="2100"/>
              <a:buFont typeface="Arial"/>
              <a:buChar char="•"/>
            </a:pPr>
            <a:r>
              <a:rPr lang="fi" sz="1400" dirty="0"/>
              <a:t>É necessário para se distinguir da concorrência</a:t>
            </a:r>
            <a:endParaRPr dirty="0"/>
          </a:p>
          <a:p>
            <a:pPr marL="342900" lvl="0" indent="-342900" algn="l" rtl="0">
              <a:lnSpc>
                <a:spcPct val="120000"/>
              </a:lnSpc>
              <a:spcBef>
                <a:spcPts val="750"/>
              </a:spcBef>
              <a:spcAft>
                <a:spcPts val="0"/>
              </a:spcAft>
              <a:buClr>
                <a:srgbClr val="ED7D31"/>
              </a:buClr>
              <a:buSzPts val="2100"/>
              <a:buFont typeface="Arial"/>
              <a:buChar char="•"/>
            </a:pPr>
            <a:r>
              <a:rPr lang="fi" sz="1400" dirty="0"/>
              <a:t>Diz de forma concisa porque é que um produto ou serviço é mais adequado para um determinado cliente.</a:t>
            </a:r>
            <a:endParaRPr dirty="0"/>
          </a:p>
          <a:p>
            <a:pPr marL="342900" lvl="0" indent="-342900" algn="l" rtl="0">
              <a:lnSpc>
                <a:spcPct val="120000"/>
              </a:lnSpc>
              <a:spcBef>
                <a:spcPts val="750"/>
              </a:spcBef>
              <a:spcAft>
                <a:spcPts val="0"/>
              </a:spcAft>
              <a:buClr>
                <a:srgbClr val="ED7D31"/>
              </a:buClr>
              <a:buSzPts val="2100"/>
              <a:buFont typeface="Arial"/>
              <a:buChar char="•"/>
            </a:pPr>
            <a:r>
              <a:rPr lang="fi" sz="1400" dirty="0"/>
              <a:t>Constitui o núcleo das mensagens de marketing</a:t>
            </a:r>
            <a:endParaRPr dirty="0"/>
          </a:p>
          <a:p>
            <a:pPr marL="342900" lvl="0" indent="-342900" algn="l" rtl="0">
              <a:lnSpc>
                <a:spcPct val="120000"/>
              </a:lnSpc>
              <a:spcBef>
                <a:spcPts val="750"/>
              </a:spcBef>
              <a:spcAft>
                <a:spcPts val="0"/>
              </a:spcAft>
              <a:buClr>
                <a:srgbClr val="ED7D31"/>
              </a:buClr>
              <a:buSzPts val="2100"/>
              <a:buFont typeface="Arial"/>
              <a:buChar char="•"/>
            </a:pPr>
            <a:r>
              <a:rPr lang="fi" sz="1400" dirty="0"/>
              <a:t>Exemplos e outras leituras sobre a proposta de valor</a:t>
            </a:r>
            <a:endParaRPr dirty="0"/>
          </a:p>
          <a:p>
            <a:pPr marL="0" lvl="0" indent="0" algn="l" rtl="0">
              <a:lnSpc>
                <a:spcPct val="120000"/>
              </a:lnSpc>
              <a:spcBef>
                <a:spcPts val="750"/>
              </a:spcBef>
              <a:spcAft>
                <a:spcPts val="0"/>
              </a:spcAft>
              <a:buClr>
                <a:srgbClr val="161249"/>
              </a:buClr>
              <a:buSzPts val="1400"/>
              <a:buNone/>
            </a:pPr>
            <a:r>
              <a:rPr lang="fi" sz="1400" dirty="0"/>
              <a:t>Nota: a diferença entre a proposta de valor e a mensagem de marketing é que a proposta de valor é uma declaração de longa data que reflete a marca da empresa, enquanto as mensagens de marketing são criadas para campanhas individuais </a:t>
            </a:r>
            <a:endParaRPr dirty="0"/>
          </a:p>
          <a:p>
            <a:pPr marL="0" lvl="0" indent="0" algn="l" rtl="0">
              <a:lnSpc>
                <a:spcPct val="90000"/>
              </a:lnSpc>
              <a:spcBef>
                <a:spcPts val="750"/>
              </a:spcBef>
              <a:spcAft>
                <a:spcPts val="0"/>
              </a:spcAft>
              <a:buClr>
                <a:srgbClr val="161249"/>
              </a:buClr>
              <a:buSzPts val="1400"/>
              <a:buNone/>
            </a:pPr>
            <a:endParaRPr sz="14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2"/>
        <p:cNvGrpSpPr/>
        <p:nvPr/>
      </p:nvGrpSpPr>
      <p:grpSpPr>
        <a:xfrm>
          <a:off x="0" y="0"/>
          <a:ext cx="0" cy="0"/>
          <a:chOff x="0" y="0"/>
          <a:chExt cx="0" cy="0"/>
        </a:xfrm>
      </p:grpSpPr>
      <p:sp>
        <p:nvSpPr>
          <p:cNvPr id="253" name="Google Shape;253;g1f683001436_0_12"/>
          <p:cNvSpPr txBox="1">
            <a:spLocks noGrp="1"/>
          </p:cNvSpPr>
          <p:nvPr>
            <p:ph type="title"/>
          </p:nvPr>
        </p:nvSpPr>
        <p:spPr>
          <a:xfrm>
            <a:off x="628650" y="273844"/>
            <a:ext cx="7886700" cy="624420"/>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Critérios para uma boa publicidade</a:t>
            </a:r>
            <a:endParaRPr sz="2400" dirty="0"/>
          </a:p>
        </p:txBody>
      </p:sp>
      <p:sp>
        <p:nvSpPr>
          <p:cNvPr id="254" name="Google Shape;254;g1f683001436_0_12"/>
          <p:cNvSpPr txBox="1">
            <a:spLocks noGrp="1"/>
          </p:cNvSpPr>
          <p:nvPr>
            <p:ph type="body" idx="1"/>
          </p:nvPr>
        </p:nvSpPr>
        <p:spPr>
          <a:xfrm>
            <a:off x="628650" y="1007269"/>
            <a:ext cx="7886700" cy="3607594"/>
          </a:xfrm>
          <a:prstGeom prst="rect">
            <a:avLst/>
          </a:prstGeom>
          <a:noFill/>
          <a:ln>
            <a:noFill/>
          </a:ln>
        </p:spPr>
        <p:txBody>
          <a:bodyPr spcFirstLastPara="1" wrap="square" lIns="91425" tIns="91425" rIns="91425" bIns="91425" anchor="t" anchorCtr="0">
            <a:normAutofit fontScale="70000" lnSpcReduction="20000"/>
          </a:bodyPr>
          <a:lstStyle/>
          <a:p>
            <a:pPr marL="457200" lvl="0" indent="-342900" algn="l" rtl="0">
              <a:lnSpc>
                <a:spcPct val="170000"/>
              </a:lnSpc>
              <a:spcBef>
                <a:spcPts val="0"/>
              </a:spcBef>
              <a:spcAft>
                <a:spcPts val="0"/>
              </a:spcAft>
              <a:buClr>
                <a:srgbClr val="ED7D31"/>
              </a:buClr>
              <a:buSzPct val="150000"/>
              <a:buFont typeface="Arial"/>
              <a:buChar char="•"/>
            </a:pPr>
            <a:r>
              <a:rPr lang="fi" dirty="0"/>
              <a:t>Consistente no </a:t>
            </a:r>
            <a:r>
              <a:rPr lang="fi" b="1" dirty="0"/>
              <a:t>aspeto </a:t>
            </a:r>
            <a:r>
              <a:rPr lang="fi" dirty="0"/>
              <a:t>e na </a:t>
            </a:r>
            <a:r>
              <a:rPr lang="fi" b="1" dirty="0"/>
              <a:t>mensagem</a:t>
            </a:r>
            <a:endParaRPr b="1" dirty="0"/>
          </a:p>
          <a:p>
            <a:pPr marL="914400" lvl="1" indent="-317500" algn="l" rtl="0">
              <a:lnSpc>
                <a:spcPct val="170000"/>
              </a:lnSpc>
              <a:spcBef>
                <a:spcPts val="0"/>
              </a:spcBef>
              <a:spcAft>
                <a:spcPts val="0"/>
              </a:spcAft>
              <a:buClr>
                <a:srgbClr val="ED7D31"/>
              </a:buClr>
              <a:buSzPct val="125000"/>
              <a:buFont typeface="Courier New"/>
              <a:buChar char="o"/>
            </a:pPr>
            <a:r>
              <a:rPr lang="fi" dirty="0"/>
              <a:t>Alinhado com a estratégia global da empresa </a:t>
            </a:r>
            <a:endParaRPr dirty="0"/>
          </a:p>
          <a:p>
            <a:pPr marL="914400" lvl="1" indent="-317500" algn="l" rtl="0">
              <a:lnSpc>
                <a:spcPct val="170000"/>
              </a:lnSpc>
              <a:spcBef>
                <a:spcPts val="0"/>
              </a:spcBef>
              <a:spcAft>
                <a:spcPts val="0"/>
              </a:spcAft>
              <a:buClr>
                <a:srgbClr val="ED7D31"/>
              </a:buClr>
              <a:buSzPct val="125000"/>
              <a:buFont typeface="Courier New"/>
              <a:buChar char="o"/>
            </a:pPr>
            <a:r>
              <a:rPr lang="fi" dirty="0"/>
              <a:t>Isto cria ressonância </a:t>
            </a:r>
            <a:endParaRPr dirty="0"/>
          </a:p>
          <a:p>
            <a:pPr marL="457200" lvl="0" indent="-342900" algn="l" rtl="0">
              <a:lnSpc>
                <a:spcPct val="170000"/>
              </a:lnSpc>
              <a:spcBef>
                <a:spcPts val="0"/>
              </a:spcBef>
              <a:spcAft>
                <a:spcPts val="0"/>
              </a:spcAft>
              <a:buClr>
                <a:srgbClr val="ED7D31"/>
              </a:buClr>
              <a:buSzPct val="150000"/>
              <a:buFont typeface="Arial"/>
              <a:buChar char="•"/>
            </a:pPr>
            <a:r>
              <a:rPr lang="fi" dirty="0"/>
              <a:t>Direcionada para os públicos certos e relevante para eles.</a:t>
            </a:r>
            <a:endParaRPr dirty="0"/>
          </a:p>
          <a:p>
            <a:pPr marL="914400" lvl="1" indent="-317500" algn="l" rtl="0">
              <a:lnSpc>
                <a:spcPct val="170000"/>
              </a:lnSpc>
              <a:spcBef>
                <a:spcPts val="0"/>
              </a:spcBef>
              <a:spcAft>
                <a:spcPts val="0"/>
              </a:spcAft>
              <a:buClr>
                <a:srgbClr val="ED7D31"/>
              </a:buClr>
              <a:buSzPct val="125000"/>
              <a:buFont typeface="Courier New"/>
              <a:buChar char="o"/>
            </a:pPr>
            <a:r>
              <a:rPr lang="fi" dirty="0"/>
              <a:t>Encontrar as pessoas certas no momento certo </a:t>
            </a:r>
            <a:endParaRPr dirty="0"/>
          </a:p>
          <a:p>
            <a:pPr marL="457200" lvl="0" indent="-342900" algn="l" rtl="0">
              <a:lnSpc>
                <a:spcPct val="170000"/>
              </a:lnSpc>
              <a:spcBef>
                <a:spcPts val="0"/>
              </a:spcBef>
              <a:spcAft>
                <a:spcPts val="0"/>
              </a:spcAft>
              <a:buClr>
                <a:srgbClr val="ED7D31"/>
              </a:buClr>
              <a:buSzPct val="150000"/>
              <a:buFont typeface="Arial"/>
              <a:buChar char="•"/>
            </a:pPr>
            <a:r>
              <a:rPr lang="fi" dirty="0"/>
              <a:t>Confiança e valor</a:t>
            </a:r>
            <a:endParaRPr dirty="0"/>
          </a:p>
          <a:p>
            <a:pPr marL="914400" lvl="1" indent="-317500" algn="l" rtl="0">
              <a:lnSpc>
                <a:spcPct val="170000"/>
              </a:lnSpc>
              <a:spcBef>
                <a:spcPts val="0"/>
              </a:spcBef>
              <a:spcAft>
                <a:spcPts val="0"/>
              </a:spcAft>
              <a:buClr>
                <a:srgbClr val="ED7D31"/>
              </a:buClr>
              <a:buSzPct val="125000"/>
              <a:buFont typeface="Courier New"/>
              <a:buChar char="o"/>
            </a:pPr>
            <a:r>
              <a:rPr lang="fi" dirty="0"/>
              <a:t>Apresentar provas da sua relevância</a:t>
            </a:r>
            <a:endParaRPr dirty="0"/>
          </a:p>
          <a:p>
            <a:pPr marL="457200" lvl="0" indent="-342900" algn="l" rtl="0">
              <a:lnSpc>
                <a:spcPct val="170000"/>
              </a:lnSpc>
              <a:spcBef>
                <a:spcPts val="0"/>
              </a:spcBef>
              <a:spcAft>
                <a:spcPts val="0"/>
              </a:spcAft>
              <a:buClr>
                <a:srgbClr val="ED7D31"/>
              </a:buClr>
              <a:buSzPct val="150000"/>
              <a:buFont typeface="Arial"/>
              <a:buChar char="•"/>
            </a:pPr>
            <a:r>
              <a:rPr lang="fi" dirty="0"/>
              <a:t> Acessível através de pontos de contacto relevantes para o cliente</a:t>
            </a:r>
            <a:endParaRPr dirty="0"/>
          </a:p>
          <a:p>
            <a:pPr marL="914400" lvl="1" indent="-317500" algn="l" rtl="0">
              <a:lnSpc>
                <a:spcPct val="170000"/>
              </a:lnSpc>
              <a:spcBef>
                <a:spcPts val="0"/>
              </a:spcBef>
              <a:spcAft>
                <a:spcPts val="0"/>
              </a:spcAft>
              <a:buClr>
                <a:srgbClr val="ED7D31"/>
              </a:buClr>
              <a:buSzPct val="125000"/>
              <a:buFont typeface="Courier New"/>
              <a:buChar char="o"/>
            </a:pPr>
            <a:r>
              <a:rPr lang="fi" dirty="0"/>
              <a:t>Saiba para onde se deslocam os seus clientes! </a:t>
            </a:r>
            <a:endParaRPr dirty="0"/>
          </a:p>
          <a:p>
            <a:pPr marL="457200" lvl="0" indent="-342900" algn="l" rtl="0">
              <a:lnSpc>
                <a:spcPct val="170000"/>
              </a:lnSpc>
              <a:spcBef>
                <a:spcPts val="0"/>
              </a:spcBef>
              <a:spcAft>
                <a:spcPts val="0"/>
              </a:spcAft>
              <a:buClr>
                <a:srgbClr val="ED7D31"/>
              </a:buClr>
              <a:buSzPct val="150000"/>
              <a:buFont typeface="Arial"/>
              <a:buChar char="•"/>
            </a:pPr>
            <a:r>
              <a:rPr lang="fi" dirty="0"/>
              <a:t>O seu impacto é mensurável</a:t>
            </a:r>
            <a:endParaRPr dirty="0"/>
          </a:p>
          <a:p>
            <a:pPr marL="914400" lvl="1" indent="-228600" algn="l" rtl="0">
              <a:lnSpc>
                <a:spcPct val="170000"/>
              </a:lnSpc>
              <a:spcBef>
                <a:spcPts val="0"/>
              </a:spcBef>
              <a:spcAft>
                <a:spcPts val="0"/>
              </a:spcAft>
              <a:buClr>
                <a:srgbClr val="161249"/>
              </a:buClr>
              <a:buSzPct val="111111"/>
              <a:buNone/>
            </a:pPr>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8"/>
        <p:cNvGrpSpPr/>
        <p:nvPr/>
      </p:nvGrpSpPr>
      <p:grpSpPr>
        <a:xfrm>
          <a:off x="0" y="0"/>
          <a:ext cx="0" cy="0"/>
          <a:chOff x="0" y="0"/>
          <a:chExt cx="0" cy="0"/>
        </a:xfrm>
      </p:grpSpPr>
      <p:sp>
        <p:nvSpPr>
          <p:cNvPr id="259" name="Google Shape;259;p10"/>
          <p:cNvSpPr txBox="1">
            <a:spLocks noGrp="1"/>
          </p:cNvSpPr>
          <p:nvPr>
            <p:ph type="title"/>
          </p:nvPr>
        </p:nvSpPr>
        <p:spPr>
          <a:xfrm>
            <a:off x="313905" y="0"/>
            <a:ext cx="7886700" cy="692318"/>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3960"/>
              <a:buFont typeface="Arial"/>
              <a:buNone/>
            </a:pPr>
            <a:r>
              <a:rPr lang="fi" sz="2400" dirty="0"/>
              <a:t>Elementos de uma boa mensagem de marketing? </a:t>
            </a:r>
            <a:endParaRPr sz="2400" dirty="0"/>
          </a:p>
        </p:txBody>
      </p:sp>
      <p:sp>
        <p:nvSpPr>
          <p:cNvPr id="260" name="Google Shape;260;p10"/>
          <p:cNvSpPr txBox="1">
            <a:spLocks noGrp="1"/>
          </p:cNvSpPr>
          <p:nvPr>
            <p:ph type="body" idx="1"/>
          </p:nvPr>
        </p:nvSpPr>
        <p:spPr>
          <a:xfrm>
            <a:off x="628650" y="1369219"/>
            <a:ext cx="7886700" cy="2905898"/>
          </a:xfrm>
          <a:prstGeom prst="rect">
            <a:avLst/>
          </a:prstGeom>
          <a:noFill/>
          <a:ln>
            <a:noFill/>
          </a:ln>
        </p:spPr>
        <p:txBody>
          <a:bodyPr spcFirstLastPara="1" wrap="square" lIns="91425" tIns="91425" rIns="91425" bIns="91425" anchor="t" anchorCtr="0">
            <a:normAutofit/>
          </a:bodyPr>
          <a:lstStyle/>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solidFill>
                <a:srgbClr val="232323"/>
              </a:solidFill>
              <a:latin typeface="Libre Franklin"/>
              <a:ea typeface="Libre Franklin"/>
              <a:cs typeface="Libre Franklin"/>
              <a:sym typeface="Libre Franklin"/>
            </a:endParaRPr>
          </a:p>
          <a:p>
            <a:pPr marL="457200" lvl="0" indent="-342900" algn="ctr" rtl="0">
              <a:lnSpc>
                <a:spcPct val="100000"/>
              </a:lnSpc>
              <a:spcBef>
                <a:spcPts val="0"/>
              </a:spcBef>
              <a:spcAft>
                <a:spcPts val="0"/>
              </a:spcAft>
              <a:buClr>
                <a:srgbClr val="161249"/>
              </a:buClr>
              <a:buSzPts val="2100"/>
              <a:buNone/>
            </a:pPr>
            <a:endParaRPr sz="1600" i="1"/>
          </a:p>
        </p:txBody>
      </p:sp>
      <p:sp>
        <p:nvSpPr>
          <p:cNvPr id="261" name="Google Shape;261;p10"/>
          <p:cNvSpPr txBox="1">
            <a:spLocks noGrp="1"/>
          </p:cNvSpPr>
          <p:nvPr>
            <p:ph type="body" idx="4294967295"/>
          </p:nvPr>
        </p:nvSpPr>
        <p:spPr>
          <a:xfrm>
            <a:off x="4707731" y="654436"/>
            <a:ext cx="4264819" cy="4335463"/>
          </a:xfrm>
          <a:prstGeom prst="rect">
            <a:avLst/>
          </a:prstGeom>
          <a:noFill/>
          <a:ln>
            <a:noFill/>
          </a:ln>
        </p:spPr>
        <p:txBody>
          <a:bodyPr spcFirstLastPara="1" wrap="square" lIns="91425" tIns="91425" rIns="91425" bIns="91425" anchor="ctr" anchorCtr="0">
            <a:normAutofit/>
          </a:bodyPr>
          <a:lstStyle/>
          <a:p>
            <a:pPr marL="466468" lvl="0" indent="-342900" algn="l" rtl="0">
              <a:lnSpc>
                <a:spcPct val="100000"/>
              </a:lnSpc>
              <a:spcBef>
                <a:spcPts val="0"/>
              </a:spcBef>
              <a:spcAft>
                <a:spcPts val="0"/>
              </a:spcAft>
              <a:buClr>
                <a:srgbClr val="ED7D31"/>
              </a:buClr>
              <a:buSzPts val="2400"/>
              <a:buChar char="•"/>
            </a:pPr>
            <a:r>
              <a:rPr lang="fi" sz="1600"/>
              <a:t>Responder às necessidades, valores e estilo do cliente</a:t>
            </a:r>
            <a:endParaRPr sz="1600">
              <a:latin typeface="Proxima Nova"/>
              <a:ea typeface="Proxima Nova"/>
              <a:cs typeface="Proxima Nova"/>
              <a:sym typeface="Proxima Nova"/>
            </a:endParaRPr>
          </a:p>
          <a:p>
            <a:pPr marL="571500" lvl="0" indent="-190500" algn="l" rtl="0">
              <a:lnSpc>
                <a:spcPct val="100000"/>
              </a:lnSpc>
              <a:spcBef>
                <a:spcPts val="0"/>
              </a:spcBef>
              <a:spcAft>
                <a:spcPts val="0"/>
              </a:spcAft>
              <a:buClr>
                <a:srgbClr val="ED7D31"/>
              </a:buClr>
              <a:buSzPts val="2400"/>
              <a:buNone/>
            </a:pPr>
            <a:endParaRPr sz="1600">
              <a:latin typeface="Proxima Nova"/>
              <a:ea typeface="Proxima Nova"/>
              <a:cs typeface="Proxima Nova"/>
              <a:sym typeface="Proxima Nova"/>
            </a:endParaRPr>
          </a:p>
          <a:p>
            <a:pPr marL="466468" lvl="0" indent="-342900" algn="l" rtl="0">
              <a:lnSpc>
                <a:spcPct val="100000"/>
              </a:lnSpc>
              <a:spcBef>
                <a:spcPts val="0"/>
              </a:spcBef>
              <a:spcAft>
                <a:spcPts val="0"/>
              </a:spcAft>
              <a:buClr>
                <a:srgbClr val="ED7D31"/>
              </a:buClr>
              <a:buSzPts val="2400"/>
              <a:buChar char="•"/>
            </a:pPr>
            <a:r>
              <a:rPr lang="fi" sz="1600"/>
              <a:t>Descreva as suas </a:t>
            </a:r>
            <a:r>
              <a:rPr lang="fi" sz="1600" b="0" i="0" u="none" strike="noStrike" cap="none">
                <a:latin typeface="Arial"/>
                <a:ea typeface="Arial"/>
                <a:cs typeface="Arial"/>
                <a:sym typeface="Arial"/>
              </a:rPr>
              <a:t>soluções e </a:t>
            </a:r>
            <a:r>
              <a:rPr lang="fi" sz="1600"/>
              <a:t>vantagens </a:t>
            </a:r>
            <a:br>
              <a:rPr lang="fi" sz="1600"/>
            </a:br>
            <a:r>
              <a:rPr lang="fi" sz="1600"/>
              <a:t>(e diferencie-se da concorrência sempre que possível)</a:t>
            </a:r>
            <a:endParaRPr sz="1600"/>
          </a:p>
          <a:p>
            <a:pPr marL="514350" lvl="0" indent="-133350" algn="l" rtl="0">
              <a:lnSpc>
                <a:spcPct val="100000"/>
              </a:lnSpc>
              <a:spcBef>
                <a:spcPts val="0"/>
              </a:spcBef>
              <a:spcAft>
                <a:spcPts val="0"/>
              </a:spcAft>
              <a:buClr>
                <a:srgbClr val="ED7D31"/>
              </a:buClr>
              <a:buSzPts val="2400"/>
              <a:buNone/>
            </a:pPr>
            <a:endParaRPr sz="1600" b="0" i="0" u="none" strike="noStrike" cap="none">
              <a:latin typeface="Arial"/>
              <a:ea typeface="Arial"/>
              <a:cs typeface="Arial"/>
              <a:sym typeface="Arial"/>
            </a:endParaRPr>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Dizer algo original</a:t>
            </a:r>
            <a:endParaRPr sz="1600"/>
          </a:p>
          <a:p>
            <a:pPr marL="571500" lvl="0" indent="-190500" algn="l" rtl="0">
              <a:lnSpc>
                <a:spcPct val="100000"/>
              </a:lnSpc>
              <a:spcBef>
                <a:spcPts val="0"/>
              </a:spcBef>
              <a:spcAft>
                <a:spcPts val="0"/>
              </a:spcAft>
              <a:buClr>
                <a:srgbClr val="ED7D31"/>
              </a:buClr>
              <a:buSzPts val="2400"/>
              <a:buNone/>
            </a:pPr>
            <a:endParaRPr sz="1600"/>
          </a:p>
          <a:p>
            <a:pPr marL="457200" lvl="0" indent="-333632" algn="l" rtl="0">
              <a:lnSpc>
                <a:spcPct val="100000"/>
              </a:lnSpc>
              <a:spcBef>
                <a:spcPts val="0"/>
              </a:spcBef>
              <a:spcAft>
                <a:spcPts val="0"/>
              </a:spcAft>
              <a:buClr>
                <a:srgbClr val="ED7D31"/>
              </a:buClr>
              <a:buSzPts val="2400"/>
              <a:buChar char="•"/>
            </a:pPr>
            <a:r>
              <a:rPr lang="fi" sz="1600" b="0" i="0" u="none" strike="noStrike" cap="none">
                <a:latin typeface="Arial"/>
                <a:ea typeface="Arial"/>
                <a:cs typeface="Arial"/>
                <a:sym typeface="Arial"/>
              </a:rPr>
              <a:t>Manter o texto claro e conciso </a:t>
            </a:r>
            <a:endParaRPr sz="1600"/>
          </a:p>
          <a:p>
            <a:pPr marL="571500" lvl="0" indent="-190500" algn="l" rtl="0">
              <a:lnSpc>
                <a:spcPct val="100000"/>
              </a:lnSpc>
              <a:spcBef>
                <a:spcPts val="0"/>
              </a:spcBef>
              <a:spcAft>
                <a:spcPts val="0"/>
              </a:spcAft>
              <a:buClr>
                <a:srgbClr val="ED7D31"/>
              </a:buClr>
              <a:buSzPts val="2400"/>
              <a:buNone/>
            </a:pPr>
            <a:endParaRPr sz="1600"/>
          </a:p>
          <a:p>
            <a:pPr marL="466468" lvl="0" indent="-342900" algn="l" rtl="0">
              <a:lnSpc>
                <a:spcPct val="100000"/>
              </a:lnSpc>
              <a:spcBef>
                <a:spcPts val="0"/>
              </a:spcBef>
              <a:spcAft>
                <a:spcPts val="0"/>
              </a:spcAft>
              <a:buClr>
                <a:srgbClr val="ED7D31"/>
              </a:buClr>
              <a:buSzPts val="2400"/>
              <a:buChar char="•"/>
            </a:pPr>
            <a:r>
              <a:rPr lang="fi" sz="1600" u="sng">
                <a:solidFill>
                  <a:schemeClr val="hlink"/>
                </a:solidFill>
                <a:hlinkClick r:id="rId3"/>
              </a:rPr>
              <a:t>Mais exemplos e leituras complementares sobre "Como criar uma mensagem de marketing </a:t>
            </a:r>
            <a:endParaRPr sz="1600"/>
          </a:p>
          <a:p>
            <a:pPr marL="457200" lvl="0" indent="-228600" algn="l" rtl="0">
              <a:lnSpc>
                <a:spcPct val="115000"/>
              </a:lnSpc>
              <a:spcBef>
                <a:spcPts val="0"/>
              </a:spcBef>
              <a:spcAft>
                <a:spcPts val="0"/>
              </a:spcAft>
              <a:buClr>
                <a:srgbClr val="161249"/>
              </a:buClr>
              <a:buSzPts val="1730"/>
              <a:buFont typeface="Arial"/>
              <a:buNone/>
            </a:pPr>
            <a:endParaRPr sz="1600"/>
          </a:p>
        </p:txBody>
      </p:sp>
      <p:pic>
        <p:nvPicPr>
          <p:cNvPr id="262" name="Google Shape;262;p1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68870" y="1085250"/>
            <a:ext cx="2838619" cy="970719"/>
          </a:xfrm>
          <a:prstGeom prst="rect">
            <a:avLst/>
          </a:prstGeom>
          <a:noFill/>
          <a:ln>
            <a:noFill/>
          </a:ln>
        </p:spPr>
      </p:pic>
      <p:pic>
        <p:nvPicPr>
          <p:cNvPr id="263" name="Google Shape;263;p1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368870" y="2448901"/>
            <a:ext cx="3547490" cy="1532407"/>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11"/>
          <p:cNvSpPr txBox="1">
            <a:spLocks noGrp="1"/>
          </p:cNvSpPr>
          <p:nvPr>
            <p:ph type="title" idx="4294967295"/>
          </p:nvPr>
        </p:nvSpPr>
        <p:spPr>
          <a:xfrm>
            <a:off x="311942" y="210231"/>
            <a:ext cx="8520113" cy="512345"/>
          </a:xfrm>
          <a:prstGeom prst="rect">
            <a:avLst/>
          </a:prstGeom>
          <a:noFill/>
          <a:ln>
            <a:noFill/>
          </a:ln>
        </p:spPr>
        <p:txBody>
          <a:bodyPr spcFirstLastPara="1" wrap="square" lIns="91425" tIns="91425" rIns="91425" bIns="91425" anchor="ctr" anchorCtr="0">
            <a:normAutofit fontScale="90000"/>
          </a:bodyPr>
          <a:lstStyle/>
          <a:p>
            <a:pPr marL="0" lvl="0" indent="0" algn="l" rtl="0">
              <a:lnSpc>
                <a:spcPct val="100000"/>
              </a:lnSpc>
              <a:spcBef>
                <a:spcPts val="0"/>
              </a:spcBef>
              <a:spcAft>
                <a:spcPts val="0"/>
              </a:spcAft>
              <a:buClr>
                <a:srgbClr val="161249"/>
              </a:buClr>
              <a:buSzPts val="3600"/>
              <a:buFont typeface="Arial"/>
              <a:buNone/>
            </a:pPr>
            <a:r>
              <a:rPr lang="fi" sz="2400" dirty="0"/>
              <a:t>Exemplo de uma mensagem de marketing </a:t>
            </a:r>
            <a:endParaRPr sz="2400" dirty="0"/>
          </a:p>
        </p:txBody>
      </p:sp>
      <p:pic>
        <p:nvPicPr>
          <p:cNvPr id="269" name="Google Shape;269;p1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1237675"/>
            <a:ext cx="8839199" cy="3183249"/>
          </a:xfrm>
          <a:prstGeom prst="rect">
            <a:avLst/>
          </a:prstGeom>
          <a:noFill/>
          <a:ln w="28575" cap="flat" cmpd="sng">
            <a:solidFill>
              <a:srgbClr val="ED7D31"/>
            </a:solidFill>
            <a:prstDash val="solid"/>
            <a:round/>
            <a:headEnd type="none" w="sm" len="sm"/>
            <a:tailEnd type="none" w="sm" len="sm"/>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g22e50a1ae58_0_127"/>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Atividade </a:t>
            </a:r>
            <a:r>
              <a:rPr lang="fi" sz="2400">
                <a:solidFill>
                  <a:schemeClr val="lt1"/>
                </a:solidFill>
              </a:rPr>
              <a:t>na sala de aula </a:t>
            </a:r>
            <a:endParaRPr/>
          </a:p>
        </p:txBody>
      </p:sp>
      <p:sp>
        <p:nvSpPr>
          <p:cNvPr id="275" name="Google Shape;275;g22e50a1ae58_0_127"/>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Font typeface="Arial" panose="020B0604020202020204" pitchFamily="34" charset="0"/>
              <a:buChar char="•"/>
            </a:pPr>
            <a:r>
              <a:rPr lang="fi" sz="1600" dirty="0"/>
              <a:t>Procure uma mensagem de marketing que considere ser uma boa mensagem. </a:t>
            </a:r>
            <a:endParaRPr sz="1600" dirty="0"/>
          </a:p>
          <a:p>
            <a:pPr marL="742950" lvl="0" indent="-285750" algn="l" rtl="0">
              <a:lnSpc>
                <a:spcPct val="100000"/>
              </a:lnSpc>
              <a:spcBef>
                <a:spcPts val="0"/>
              </a:spcBef>
              <a:spcAft>
                <a:spcPts val="0"/>
              </a:spcAft>
              <a:buFont typeface="Arial" panose="020B0604020202020204" pitchFamily="34" charset="0"/>
              <a:buChar char="•"/>
            </a:pPr>
            <a:endParaRPr sz="1600" dirty="0"/>
          </a:p>
          <a:p>
            <a:pPr marL="457200" lvl="0" indent="-330200" algn="l" rtl="0">
              <a:lnSpc>
                <a:spcPct val="100000"/>
              </a:lnSpc>
              <a:spcBef>
                <a:spcPts val="0"/>
              </a:spcBef>
              <a:spcAft>
                <a:spcPts val="0"/>
              </a:spcAft>
              <a:buSzPts val="1600"/>
              <a:buFont typeface="Arial" panose="020B0604020202020204" pitchFamily="34" charset="0"/>
              <a:buChar char="•"/>
            </a:pPr>
            <a:r>
              <a:rPr lang="fi" sz="1600" dirty="0"/>
              <a:t>Analise o que faz com que seja uma boa mensagem (refletir sobre o que aprendeu). </a:t>
            </a:r>
            <a:endParaRPr sz="1600" dirty="0"/>
          </a:p>
          <a:p>
            <a:pPr marL="285750" lvl="0" indent="-285750" algn="l" rtl="0">
              <a:lnSpc>
                <a:spcPct val="100000"/>
              </a:lnSpc>
              <a:spcBef>
                <a:spcPts val="0"/>
              </a:spcBef>
              <a:spcAft>
                <a:spcPts val="0"/>
              </a:spcAft>
              <a:buClr>
                <a:schemeClr val="lt1"/>
              </a:buClr>
              <a:buSzPts val="1600"/>
              <a:buFont typeface="Arial" panose="020B0604020202020204" pitchFamily="34" charset="0"/>
              <a:buChar char="•"/>
            </a:pPr>
            <a:endParaRPr sz="1600" dirty="0"/>
          </a:p>
          <a:p>
            <a:pPr marL="457200" lvl="0" indent="-330200" algn="l" rtl="0">
              <a:lnSpc>
                <a:spcPct val="100000"/>
              </a:lnSpc>
              <a:spcBef>
                <a:spcPts val="0"/>
              </a:spcBef>
              <a:spcAft>
                <a:spcPts val="0"/>
              </a:spcAft>
              <a:buSzPts val="1600"/>
              <a:buFont typeface="Arial" panose="020B0604020202020204" pitchFamily="34" charset="0"/>
              <a:buChar char="•"/>
            </a:pPr>
            <a:r>
              <a:rPr lang="fi" sz="1600" dirty="0"/>
              <a:t>Apresente o seu exemplo na aula.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g21f479b95c8_0_17"/>
          <p:cNvSpPr txBox="1">
            <a:spLocks noGrp="1"/>
          </p:cNvSpPr>
          <p:nvPr>
            <p:ph type="title" idx="4294967295"/>
          </p:nvPr>
        </p:nvSpPr>
        <p:spPr>
          <a:xfrm>
            <a:off x="311150" y="1828347"/>
            <a:ext cx="8521700" cy="841375"/>
          </a:xfrm>
          <a:prstGeom prst="rect">
            <a:avLst/>
          </a:prstGeom>
          <a:noFill/>
          <a:ln>
            <a:noFill/>
          </a:ln>
        </p:spPr>
        <p:txBody>
          <a:bodyPr spcFirstLastPara="1" wrap="square" lIns="91425" tIns="91425" rIns="91425" bIns="91425" anchor="ctr" anchorCtr="0">
            <a:normAutofit/>
          </a:bodyPr>
          <a:lstStyle/>
          <a:p>
            <a:pPr marL="0" lvl="0" indent="0" algn="ctr" rtl="0">
              <a:lnSpc>
                <a:spcPct val="100000"/>
              </a:lnSpc>
              <a:spcBef>
                <a:spcPts val="0"/>
              </a:spcBef>
              <a:spcAft>
                <a:spcPts val="0"/>
              </a:spcAft>
              <a:buClr>
                <a:srgbClr val="161249"/>
              </a:buClr>
              <a:buSzPts val="3600"/>
              <a:buFont typeface="Arial"/>
              <a:buNone/>
            </a:pPr>
            <a:r>
              <a:rPr lang="fi"/>
              <a:t>Definição de públicos-alvo </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sp>
        <p:nvSpPr>
          <p:cNvPr id="285" name="Google Shape;285;g19db13479b5_0_246"/>
          <p:cNvSpPr txBox="1">
            <a:spLocks noGrp="1"/>
          </p:cNvSpPr>
          <p:nvPr>
            <p:ph type="title"/>
          </p:nvPr>
        </p:nvSpPr>
        <p:spPr>
          <a:xfrm>
            <a:off x="628649" y="286853"/>
            <a:ext cx="4067175"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Público-alvo</a:t>
            </a:r>
            <a:r>
              <a:rPr lang="fi" dirty="0"/>
              <a:t>  </a:t>
            </a:r>
            <a:endParaRPr dirty="0"/>
          </a:p>
        </p:txBody>
      </p:sp>
      <p:sp>
        <p:nvSpPr>
          <p:cNvPr id="286" name="Google Shape;286;g19db13479b5_0_246"/>
          <p:cNvSpPr txBox="1">
            <a:spLocks noGrp="1"/>
          </p:cNvSpPr>
          <p:nvPr>
            <p:ph type="body" idx="1"/>
          </p:nvPr>
        </p:nvSpPr>
        <p:spPr>
          <a:xfrm>
            <a:off x="390226" y="891683"/>
            <a:ext cx="4538613" cy="1680067"/>
          </a:xfrm>
          <a:prstGeom prst="rect">
            <a:avLst/>
          </a:prstGeom>
          <a:noFill/>
          <a:ln>
            <a:noFill/>
          </a:ln>
        </p:spPr>
        <p:txBody>
          <a:bodyPr spcFirstLastPara="1" wrap="square" lIns="0" tIns="0" rIns="0" bIns="0" anchor="t" anchorCtr="0">
            <a:noAutofit/>
          </a:bodyPr>
          <a:lstStyle/>
          <a:p>
            <a:pPr marL="457200" lvl="0" indent="-320675" algn="l" rtl="0">
              <a:lnSpc>
                <a:spcPct val="100000"/>
              </a:lnSpc>
              <a:spcBef>
                <a:spcPts val="0"/>
              </a:spcBef>
              <a:spcAft>
                <a:spcPts val="0"/>
              </a:spcAft>
              <a:buClr>
                <a:srgbClr val="ED7D31"/>
              </a:buClr>
              <a:buSzPts val="2250"/>
              <a:buFont typeface="Arial"/>
              <a:buChar char="•"/>
            </a:pPr>
            <a:r>
              <a:rPr lang="fi" sz="1500" dirty="0"/>
              <a:t>As campanhas de marketing digital são direcionadas para os públicos-alvo mencionados na estratégia</a:t>
            </a:r>
            <a:endParaRPr dirty="0"/>
          </a:p>
          <a:p>
            <a:pPr marL="457200" lvl="0" indent="-177800" algn="l" rtl="0">
              <a:lnSpc>
                <a:spcPct val="100000"/>
              </a:lnSpc>
              <a:spcBef>
                <a:spcPts val="0"/>
              </a:spcBef>
              <a:spcAft>
                <a:spcPts val="0"/>
              </a:spcAft>
              <a:buClr>
                <a:srgbClr val="ED7D31"/>
              </a:buClr>
              <a:buSzPts val="2250"/>
              <a:buFont typeface="Arial"/>
              <a:buNone/>
            </a:pPr>
            <a:endParaRPr sz="1500" dirty="0"/>
          </a:p>
          <a:p>
            <a:pPr marL="457200" lvl="0" indent="-320675" algn="l" rtl="0">
              <a:lnSpc>
                <a:spcPct val="100000"/>
              </a:lnSpc>
              <a:spcBef>
                <a:spcPts val="0"/>
              </a:spcBef>
              <a:spcAft>
                <a:spcPts val="0"/>
              </a:spcAft>
              <a:buClr>
                <a:srgbClr val="ED7D31"/>
              </a:buClr>
              <a:buSzPts val="2250"/>
              <a:buFont typeface="Arial"/>
              <a:buChar char="•"/>
            </a:pPr>
            <a:r>
              <a:rPr lang="fi" sz="1500" dirty="0"/>
              <a:t>Um público-alvo é constituído por pessoas que são potenciais utilizadores do produto/serviço e que dele beneficiam</a:t>
            </a:r>
            <a:endParaRPr sz="1350" dirty="0"/>
          </a:p>
        </p:txBody>
      </p:sp>
      <p:pic>
        <p:nvPicPr>
          <p:cNvPr id="287" name="Google Shape;287;g19db13479b5_0_2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110084" y="421410"/>
            <a:ext cx="3856913" cy="2015251"/>
          </a:xfrm>
          <a:prstGeom prst="rect">
            <a:avLst/>
          </a:prstGeom>
          <a:noFill/>
          <a:ln>
            <a:noFill/>
          </a:ln>
        </p:spPr>
      </p:pic>
      <p:sp>
        <p:nvSpPr>
          <p:cNvPr id="288" name="Google Shape;288;g19db13479b5_0_246"/>
          <p:cNvSpPr txBox="1"/>
          <p:nvPr/>
        </p:nvSpPr>
        <p:spPr>
          <a:xfrm>
            <a:off x="7121332" y="2337538"/>
            <a:ext cx="23337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none" strike="noStrike" cap="none" dirty="0">
                <a:solidFill>
                  <a:srgbClr val="000000"/>
                </a:solidFill>
                <a:latin typeface="Arial"/>
                <a:ea typeface="Arial"/>
                <a:cs typeface="Arial"/>
                <a:sym typeface="Arial"/>
              </a:rPr>
              <a:t>fonte: </a:t>
            </a:r>
            <a:r>
              <a:rPr lang="fi" sz="1200" b="0" i="0" u="sng" strike="noStrike" cap="none" dirty="0">
                <a:solidFill>
                  <a:schemeClr val="hlink"/>
                </a:solidFill>
                <a:latin typeface="Arial"/>
                <a:ea typeface="Arial"/>
                <a:cs typeface="Arial"/>
                <a:sym typeface="Arial"/>
                <a:hlinkClick r:id="rId4"/>
              </a:rPr>
              <a:t>Flutuadores digitais</a:t>
            </a:r>
            <a:endParaRPr sz="1200" b="0" i="0" u="none" strike="noStrike" cap="none" dirty="0">
              <a:solidFill>
                <a:srgbClr val="000000"/>
              </a:solidFill>
              <a:latin typeface="Arial"/>
              <a:ea typeface="Arial"/>
              <a:cs typeface="Arial"/>
              <a:sym typeface="Arial"/>
            </a:endParaRPr>
          </a:p>
        </p:txBody>
      </p:sp>
      <p:sp>
        <p:nvSpPr>
          <p:cNvPr id="289" name="Google Shape;289;g19db13479b5_0_246"/>
          <p:cNvSpPr txBox="1"/>
          <p:nvPr/>
        </p:nvSpPr>
        <p:spPr>
          <a:xfrm>
            <a:off x="298050" y="2436661"/>
            <a:ext cx="8547900" cy="2167476"/>
          </a:xfrm>
          <a:prstGeom prst="rect">
            <a:avLst/>
          </a:prstGeom>
          <a:noFill/>
          <a:ln>
            <a:noFill/>
          </a:ln>
        </p:spPr>
        <p:txBody>
          <a:bodyPr spcFirstLastPara="1" wrap="square" lIns="91425" tIns="45700" rIns="91425" bIns="45700" anchor="t" anchorCtr="0">
            <a:spAutoFit/>
          </a:bodyPr>
          <a:lstStyle/>
          <a:p>
            <a:pPr marL="457200" marR="0" lvl="0" indent="-85725" algn="l" rtl="0">
              <a:lnSpc>
                <a:spcPct val="100000"/>
              </a:lnSpc>
              <a:spcBef>
                <a:spcPts val="0"/>
              </a:spcBef>
              <a:spcAft>
                <a:spcPts val="0"/>
              </a:spcAft>
              <a:buClr>
                <a:srgbClr val="ED7D31"/>
              </a:buClr>
              <a:buSzPts val="2250"/>
              <a:buFont typeface="Arial"/>
              <a:buNone/>
            </a:pPr>
            <a:endParaRPr sz="1500" b="0" i="0" u="none" strike="noStrike" cap="none" dirty="0">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Para definir a mensagem e o canal corretos, é necessário definir as características do público-alvo e os meios de comunicação onde este pode ser encontrado</a:t>
            </a:r>
          </a:p>
          <a:p>
            <a:pPr marL="130175" marR="0" lvl="0" algn="l" rtl="0">
              <a:lnSpc>
                <a:spcPct val="100000"/>
              </a:lnSpc>
              <a:spcBef>
                <a:spcPts val="0"/>
              </a:spcBef>
              <a:spcAft>
                <a:spcPts val="0"/>
              </a:spcAft>
              <a:buClr>
                <a:srgbClr val="ED7D31"/>
              </a:buClr>
              <a:buSzPts val="2250"/>
            </a:pPr>
            <a:endParaRPr sz="1500" b="0" i="0" u="none" strike="noStrike" cap="none" dirty="0">
              <a:solidFill>
                <a:srgbClr val="161249"/>
              </a:solidFill>
              <a:latin typeface="Arial"/>
              <a:ea typeface="Arial"/>
              <a:cs typeface="Arial"/>
              <a:sym typeface="Arial"/>
            </a:endParaRPr>
          </a:p>
          <a:p>
            <a:pPr marL="457200" marR="0" lvl="0" indent="-327025"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Há muitas características a ter em conta ao construir uma imagem do seu público-alvo, por exemplo </a:t>
            </a:r>
            <a:endParaRPr sz="1400" b="0" i="0" u="none" strike="noStrike" cap="none" dirty="0">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dirty="0">
                <a:solidFill>
                  <a:srgbClr val="161249"/>
                </a:solidFill>
                <a:latin typeface="Arial"/>
                <a:ea typeface="Arial"/>
                <a:cs typeface="Arial"/>
                <a:sym typeface="Arial"/>
              </a:rPr>
              <a:t>Idade, nível de rendimento, passatempos, localização, orçamento</a:t>
            </a:r>
            <a:endParaRPr sz="1400" b="0" i="0" u="none" strike="noStrike" cap="none" dirty="0">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dirty="0">
                <a:solidFill>
                  <a:srgbClr val="161249"/>
                </a:solidFill>
                <a:latin typeface="Arial"/>
                <a:ea typeface="Arial"/>
                <a:cs typeface="Arial"/>
                <a:sym typeface="Arial"/>
              </a:rPr>
              <a:t>Dispositivo de Internet</a:t>
            </a:r>
            <a:endParaRPr sz="1400" b="0" i="0" u="none" strike="noStrike" cap="none" dirty="0">
              <a:solidFill>
                <a:srgbClr val="000000"/>
              </a:solidFill>
              <a:latin typeface="Arial"/>
              <a:ea typeface="Arial"/>
              <a:cs typeface="Arial"/>
              <a:sym typeface="Arial"/>
            </a:endParaRPr>
          </a:p>
          <a:p>
            <a:pPr marL="977900" marR="0" lvl="2" indent="-295275" algn="l" rtl="0">
              <a:lnSpc>
                <a:spcPct val="115000"/>
              </a:lnSpc>
              <a:spcBef>
                <a:spcPts val="0"/>
              </a:spcBef>
              <a:spcAft>
                <a:spcPts val="0"/>
              </a:spcAft>
              <a:buClr>
                <a:srgbClr val="ED7D31"/>
              </a:buClr>
              <a:buSzPts val="1950"/>
              <a:buFont typeface="Arial"/>
              <a:buChar char="•"/>
            </a:pPr>
            <a:r>
              <a:rPr lang="fi" sz="1300" b="0" i="0" u="none" strike="noStrike" cap="none" dirty="0">
                <a:solidFill>
                  <a:srgbClr val="161249"/>
                </a:solidFill>
                <a:latin typeface="Arial"/>
                <a:ea typeface="Arial"/>
                <a:cs typeface="Arial"/>
                <a:sym typeface="Arial"/>
              </a:rPr>
              <a:t>Histórico de pesquisas na Internet, compras anteriores, contactos anteriores com a sua empresa</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g21f479b95c8_0_34"/>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Seleção - público-alvo</a:t>
            </a:r>
            <a:endParaRPr sz="2400" dirty="0"/>
          </a:p>
        </p:txBody>
      </p:sp>
      <p:sp>
        <p:nvSpPr>
          <p:cNvPr id="295" name="Google Shape;295;g21f479b95c8_0_34"/>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296" name="Google Shape;296;g21f479b95c8_0_34" descr="We live in a time where we quickly put people in boxes. Maybe we have more in common than what we think? Introducing All That We Share. The English version." title="TV 2 | All That We Share">
            <a:hlinkClick r:id="rId3"/>
          </p:cNvPr>
          <p:cNvPicPr preferRelativeResize="0"/>
          <p:nvPr/>
        </p:nvPicPr>
        <p:blipFill rotWithShape="1">
          <a:blip r:embed="rId4">
            <a:alphaModFix/>
          </a:blip>
          <a:srcRect/>
          <a:stretch/>
        </p:blipFill>
        <p:spPr>
          <a:xfrm>
            <a:off x="628650" y="963162"/>
            <a:ext cx="6019800" cy="3386150"/>
          </a:xfrm>
          <a:prstGeom prst="rect">
            <a:avLst/>
          </a:prstGeom>
          <a:noFill/>
          <a:ln>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6"/>
                                        </p:tgtEl>
                                        <p:attrNameLst>
                                          <p:attrName>style.visibility</p:attrName>
                                        </p:attrNameLst>
                                      </p:cBhvr>
                                      <p:to>
                                        <p:strVal val="visible"/>
                                      </p:to>
                                    </p:set>
                                    <p:animEffect transition="in" filter="fade">
                                      <p:cBhvr>
                                        <p:cTn id="7" dur="1000"/>
                                        <p:tgtEl>
                                          <p:spTgt spid="29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g21f479b95c8_0_45"/>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Seleção - público-alvo</a:t>
            </a:r>
            <a:endParaRPr sz="2400" dirty="0"/>
          </a:p>
        </p:txBody>
      </p:sp>
      <p:sp>
        <p:nvSpPr>
          <p:cNvPr id="302" name="Google Shape;302;g21f479b95c8_0_45"/>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pic>
        <p:nvPicPr>
          <p:cNvPr id="303" name="Google Shape;303;g21f479b95c8_0_45"/>
          <p:cNvPicPr preferRelativeResize="0"/>
          <p:nvPr/>
        </p:nvPicPr>
        <p:blipFill rotWithShape="1">
          <a:blip r:embed="rId3">
            <a:alphaModFix/>
          </a:blip>
          <a:srcRect/>
          <a:stretch/>
        </p:blipFill>
        <p:spPr>
          <a:xfrm>
            <a:off x="522103" y="1243012"/>
            <a:ext cx="7334250" cy="2657475"/>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07"/>
        <p:cNvGrpSpPr/>
        <p:nvPr/>
      </p:nvGrpSpPr>
      <p:grpSpPr>
        <a:xfrm>
          <a:off x="0" y="0"/>
          <a:ext cx="0" cy="0"/>
          <a:chOff x="0" y="0"/>
          <a:chExt cx="0" cy="0"/>
        </a:xfrm>
      </p:grpSpPr>
      <p:pic>
        <p:nvPicPr>
          <p:cNvPr id="308" name="Google Shape;308;g1dc0dac36e4_0_30"/>
          <p:cNvPicPr preferRelativeResize="0"/>
          <p:nvPr/>
        </p:nvPicPr>
        <p:blipFill rotWithShape="1">
          <a:blip r:embed="rId3" cstate="email">
            <a:alphaModFix amt="91000"/>
            <a:extLst>
              <a:ext uri="{28A0092B-C50C-407E-A947-70E740481C1C}">
                <a14:useLocalDpi xmlns:a14="http://schemas.microsoft.com/office/drawing/2010/main"/>
              </a:ext>
            </a:extLst>
          </a:blip>
          <a:srcRect/>
          <a:stretch/>
        </p:blipFill>
        <p:spPr>
          <a:xfrm>
            <a:off x="4917057" y="258792"/>
            <a:ext cx="4110793" cy="3993739"/>
          </a:xfrm>
          <a:prstGeom prst="flowChartConnector">
            <a:avLst/>
          </a:prstGeom>
          <a:noFill/>
          <a:ln>
            <a:noFill/>
          </a:ln>
        </p:spPr>
      </p:pic>
      <p:sp>
        <p:nvSpPr>
          <p:cNvPr id="309" name="Google Shape;309;g1dc0dac36e4_0_30"/>
          <p:cNvSpPr txBox="1">
            <a:spLocks noGrp="1"/>
          </p:cNvSpPr>
          <p:nvPr>
            <p:ph type="title"/>
          </p:nvPr>
        </p:nvSpPr>
        <p:spPr>
          <a:xfrm>
            <a:off x="628650" y="342395"/>
            <a:ext cx="4596493"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Pontos de contacto com o cliente </a:t>
            </a:r>
            <a:endParaRPr sz="2400" dirty="0"/>
          </a:p>
        </p:txBody>
      </p:sp>
      <p:sp>
        <p:nvSpPr>
          <p:cNvPr id="310" name="Google Shape;310;g1dc0dac36e4_0_30"/>
          <p:cNvSpPr txBox="1">
            <a:spLocks noGrp="1"/>
          </p:cNvSpPr>
          <p:nvPr>
            <p:ph type="body" idx="1"/>
          </p:nvPr>
        </p:nvSpPr>
        <p:spPr>
          <a:xfrm>
            <a:off x="535567" y="1095374"/>
            <a:ext cx="4474573" cy="339594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endParaRPr sz="1600" dirty="0"/>
          </a:p>
          <a:p>
            <a:pPr marL="457200" lvl="0" indent="-323850" algn="l" rtl="0">
              <a:lnSpc>
                <a:spcPct val="100000"/>
              </a:lnSpc>
              <a:spcBef>
                <a:spcPts val="0"/>
              </a:spcBef>
              <a:spcAft>
                <a:spcPts val="0"/>
              </a:spcAft>
              <a:buClr>
                <a:srgbClr val="ED7D31"/>
              </a:buClr>
              <a:buSzPts val="2000"/>
              <a:buFont typeface="Arial"/>
              <a:buChar char="•"/>
            </a:pPr>
            <a:r>
              <a:rPr lang="fi" sz="1400" dirty="0"/>
              <a:t>Normalmente, uma empresa tem uma série de pontos de encontro com os seus clientes e vice-versa</a:t>
            </a:r>
            <a:endParaRPr sz="1400" dirty="0"/>
          </a:p>
          <a:p>
            <a:pPr marL="742950" lvl="0" indent="-158750" algn="l" rtl="0">
              <a:lnSpc>
                <a:spcPct val="100000"/>
              </a:lnSpc>
              <a:spcBef>
                <a:spcPts val="0"/>
              </a:spcBef>
              <a:spcAft>
                <a:spcPts val="0"/>
              </a:spcAft>
              <a:buClr>
                <a:srgbClr val="ED7D31"/>
              </a:buClr>
              <a:buSzPts val="2000"/>
              <a:buFont typeface="Arial"/>
              <a:buNone/>
            </a:pPr>
            <a:endParaRPr sz="1400" dirty="0"/>
          </a:p>
          <a:p>
            <a:pPr marL="457200" lvl="0" indent="-323850" algn="l" rtl="0">
              <a:lnSpc>
                <a:spcPct val="100000"/>
              </a:lnSpc>
              <a:spcBef>
                <a:spcPts val="0"/>
              </a:spcBef>
              <a:spcAft>
                <a:spcPts val="0"/>
              </a:spcAft>
              <a:buClr>
                <a:srgbClr val="ED7D31"/>
              </a:buClr>
              <a:buSzPts val="2000"/>
              <a:buFont typeface="Arial"/>
              <a:buChar char="•"/>
            </a:pPr>
            <a:r>
              <a:rPr lang="fi" sz="1400" dirty="0"/>
              <a:t>Pode ser o sítio Web, o serviço de assistência ou a loja  </a:t>
            </a:r>
            <a:endParaRPr sz="1400" dirty="0"/>
          </a:p>
          <a:p>
            <a:pPr marL="742950" lvl="0" indent="-158750" algn="l" rtl="0">
              <a:lnSpc>
                <a:spcPct val="100000"/>
              </a:lnSpc>
              <a:spcBef>
                <a:spcPts val="0"/>
              </a:spcBef>
              <a:spcAft>
                <a:spcPts val="0"/>
              </a:spcAft>
              <a:buClr>
                <a:srgbClr val="ED7D31"/>
              </a:buClr>
              <a:buSzPts val="2000"/>
              <a:buFont typeface="Arial"/>
              <a:buNone/>
            </a:pPr>
            <a:endParaRPr sz="1400" dirty="0"/>
          </a:p>
          <a:p>
            <a:pPr marL="457200" lvl="0" indent="-323850" algn="l" rtl="0">
              <a:lnSpc>
                <a:spcPct val="100000"/>
              </a:lnSpc>
              <a:spcBef>
                <a:spcPts val="0"/>
              </a:spcBef>
              <a:spcAft>
                <a:spcPts val="0"/>
              </a:spcAft>
              <a:buClr>
                <a:srgbClr val="ED7D31"/>
              </a:buClr>
              <a:buSzPts val="2000"/>
              <a:buFont typeface="Arial"/>
              <a:buChar char="•"/>
            </a:pPr>
            <a:r>
              <a:rPr lang="fi" sz="1400" dirty="0"/>
              <a:t>Os pontos de contacto digitais são os diferentes momentos em que um cliente entra em contacto com uma empresa através de canais em linha.</a:t>
            </a:r>
            <a:endParaRPr sz="1400" dirty="0"/>
          </a:p>
          <a:p>
            <a:pPr marL="742950" lvl="0" indent="-158750" algn="l" rtl="0">
              <a:lnSpc>
                <a:spcPct val="100000"/>
              </a:lnSpc>
              <a:spcBef>
                <a:spcPts val="0"/>
              </a:spcBef>
              <a:spcAft>
                <a:spcPts val="0"/>
              </a:spcAft>
              <a:buClr>
                <a:srgbClr val="ED7D31"/>
              </a:buClr>
              <a:buSzPts val="2000"/>
              <a:buFont typeface="Arial"/>
              <a:buNone/>
            </a:pPr>
            <a:endParaRPr sz="1400" dirty="0"/>
          </a:p>
          <a:p>
            <a:pPr marL="457200" lvl="0" indent="-323850" algn="l" rtl="0">
              <a:lnSpc>
                <a:spcPct val="100000"/>
              </a:lnSpc>
              <a:spcBef>
                <a:spcPts val="0"/>
              </a:spcBef>
              <a:spcAft>
                <a:spcPts val="0"/>
              </a:spcAft>
              <a:buClr>
                <a:srgbClr val="ED7D31"/>
              </a:buClr>
              <a:buSzPts val="2000"/>
              <a:buFont typeface="Arial"/>
              <a:buChar char="•"/>
            </a:pPr>
            <a:r>
              <a:rPr lang="fi" sz="1400" dirty="0"/>
              <a:t>A definição destes pontos de contacto é necessária para a comunicação com os públicos-alvo</a:t>
            </a:r>
            <a:endParaRPr sz="1400" dirty="0"/>
          </a:p>
        </p:txBody>
      </p:sp>
      <p:sp>
        <p:nvSpPr>
          <p:cNvPr id="311" name="Google Shape;311;g1dc0dac36e4_0_30"/>
          <p:cNvSpPr txBox="1"/>
          <p:nvPr/>
        </p:nvSpPr>
        <p:spPr>
          <a:xfrm>
            <a:off x="5225143" y="4136034"/>
            <a:ext cx="3081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Fonte: </a:t>
            </a:r>
            <a:r>
              <a:rPr lang="fi" sz="1400" b="0" i="0" u="sng" strike="noStrike" cap="none">
                <a:solidFill>
                  <a:schemeClr val="hlink"/>
                </a:solidFill>
                <a:latin typeface="Arial"/>
                <a:ea typeface="Arial"/>
                <a:cs typeface="Arial"/>
                <a:sym typeface="Arial"/>
                <a:hlinkClick r:id="rId4"/>
              </a:rPr>
              <a:t>Wikimedia</a:t>
            </a:r>
            <a:r>
              <a:rPr lang="fi" sz="1400" b="0" i="0" u="none" strike="noStrike" cap="none">
                <a:solidFill>
                  <a:srgbClr val="000000"/>
                </a:solidFill>
                <a:latin typeface="Arial"/>
                <a:ea typeface="Arial"/>
                <a:cs typeface="Arial"/>
                <a:sym typeface="Arial"/>
              </a:rPr>
              <a:t>, Izzy Stangl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15"/>
        <p:cNvGrpSpPr/>
        <p:nvPr/>
      </p:nvGrpSpPr>
      <p:grpSpPr>
        <a:xfrm>
          <a:off x="0" y="0"/>
          <a:ext cx="0" cy="0"/>
          <a:chOff x="0" y="0"/>
          <a:chExt cx="0" cy="0"/>
        </a:xfrm>
      </p:grpSpPr>
      <p:sp>
        <p:nvSpPr>
          <p:cNvPr id="316" name="Google Shape;316;p12"/>
          <p:cNvSpPr txBox="1">
            <a:spLocks noGrp="1"/>
          </p:cNvSpPr>
          <p:nvPr>
            <p:ph type="title"/>
          </p:nvPr>
        </p:nvSpPr>
        <p:spPr>
          <a:xfrm>
            <a:off x="382200" y="2122950"/>
            <a:ext cx="83796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chemeClr val="dk1"/>
              </a:buClr>
              <a:buSzPts val="2700"/>
              <a:buFont typeface="PT Sans"/>
              <a:buNone/>
            </a:pPr>
            <a:r>
              <a:rPr lang="fi"/>
              <a:t>Percurso do cliente </a:t>
            </a:r>
            <a:r>
              <a:rPr lang="fi" sz="3200"/>
              <a:t>e </a:t>
            </a:r>
            <a:r>
              <a:rPr lang="fi"/>
              <a:t>funil de marketing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sp>
        <p:nvSpPr>
          <p:cNvPr id="321" name="Google Shape;321;p13"/>
          <p:cNvSpPr txBox="1">
            <a:spLocks noGrp="1"/>
          </p:cNvSpPr>
          <p:nvPr>
            <p:ph type="title"/>
          </p:nvPr>
        </p:nvSpPr>
        <p:spPr>
          <a:xfrm>
            <a:off x="526596" y="560918"/>
            <a:ext cx="5079817" cy="1289397"/>
          </a:xfrm>
          <a:prstGeom prst="rect">
            <a:avLst/>
          </a:prstGeom>
          <a:noFill/>
          <a:ln>
            <a:noFill/>
          </a:ln>
        </p:spPr>
        <p:txBody>
          <a:bodyPr spcFirstLastPara="1" wrap="square" lIns="91425" tIns="91425" rIns="91425" bIns="91425" anchor="b" anchorCtr="0">
            <a:normAutofit/>
          </a:bodyPr>
          <a:lstStyle/>
          <a:p>
            <a:pPr marL="0" lvl="0" indent="0" algn="l" rtl="0">
              <a:lnSpc>
                <a:spcPct val="90000"/>
              </a:lnSpc>
              <a:spcBef>
                <a:spcPts val="0"/>
              </a:spcBef>
              <a:spcAft>
                <a:spcPts val="0"/>
              </a:spcAft>
              <a:buClr>
                <a:srgbClr val="161249"/>
              </a:buClr>
              <a:buSzPts val="4200"/>
              <a:buFont typeface="Arial"/>
              <a:buNone/>
            </a:pPr>
            <a:r>
              <a:rPr lang="fi" sz="2400" dirty="0"/>
              <a:t>Cada empresa está </a:t>
            </a:r>
            <a:br>
              <a:rPr lang="fi" sz="2400" dirty="0"/>
            </a:br>
            <a:r>
              <a:rPr lang="fi" sz="2400" dirty="0"/>
              <a:t>numa </a:t>
            </a:r>
            <a:br>
              <a:rPr lang="fi" sz="2400" dirty="0"/>
            </a:br>
            <a:r>
              <a:rPr lang="fi" sz="2400" b="1" dirty="0"/>
              <a:t>posição estratégica</a:t>
            </a:r>
            <a:endParaRPr sz="2400" b="1" dirty="0"/>
          </a:p>
        </p:txBody>
      </p:sp>
      <p:sp>
        <p:nvSpPr>
          <p:cNvPr id="322" name="Google Shape;322;p13"/>
          <p:cNvSpPr txBox="1">
            <a:spLocks noGrp="1"/>
          </p:cNvSpPr>
          <p:nvPr>
            <p:ph type="body" idx="1"/>
          </p:nvPr>
        </p:nvSpPr>
        <p:spPr>
          <a:xfrm>
            <a:off x="421369" y="2571750"/>
            <a:ext cx="4067175" cy="2240756"/>
          </a:xfrm>
          <a:prstGeom prst="rect">
            <a:avLst/>
          </a:prstGeom>
          <a:noFill/>
          <a:ln>
            <a:noFill/>
          </a:ln>
        </p:spPr>
        <p:txBody>
          <a:bodyPr spcFirstLastPara="1" wrap="square" lIns="91425" tIns="91425" rIns="91425" bIns="91425" anchor="t" anchorCtr="0">
            <a:normAutofit/>
          </a:bodyPr>
          <a:lstStyle/>
          <a:p>
            <a:pPr marL="457200" marR="0" lvl="0" indent="-342900" algn="l" rtl="0">
              <a:lnSpc>
                <a:spcPct val="105000"/>
              </a:lnSpc>
              <a:spcBef>
                <a:spcPts val="0"/>
              </a:spcBef>
              <a:spcAft>
                <a:spcPts val="0"/>
              </a:spcAft>
              <a:buClr>
                <a:srgbClr val="ED7D31"/>
              </a:buClr>
              <a:buSzPts val="2400"/>
              <a:buFont typeface="Arial"/>
              <a:buChar char="•"/>
            </a:pPr>
            <a:r>
              <a:rPr lang="fi" sz="1600" b="0" i="0" u="none" strike="noStrike" cap="none">
                <a:latin typeface="Arial"/>
                <a:ea typeface="Arial"/>
                <a:cs typeface="Arial"/>
                <a:sym typeface="Arial"/>
              </a:rPr>
              <a:t>As operações de marketing devem ser adaptadas para responder à posição estratégica </a:t>
            </a:r>
            <a:r>
              <a:rPr lang="fi" sz="1600"/>
              <a:t>da sua empresa </a:t>
            </a:r>
            <a:endParaRPr sz="1600"/>
          </a:p>
          <a:p>
            <a:pPr marL="457200" lvl="0" indent="-342900" algn="ctr" rtl="0">
              <a:lnSpc>
                <a:spcPct val="100000"/>
              </a:lnSpc>
              <a:spcBef>
                <a:spcPts val="600"/>
              </a:spcBef>
              <a:spcAft>
                <a:spcPts val="0"/>
              </a:spcAft>
              <a:buClr>
                <a:srgbClr val="161249"/>
              </a:buClr>
              <a:buSzPts val="2100"/>
              <a:buNone/>
            </a:pPr>
            <a:endParaRPr/>
          </a:p>
        </p:txBody>
      </p:sp>
      <p:sp>
        <p:nvSpPr>
          <p:cNvPr id="323" name="Google Shape;323;p13"/>
          <p:cNvSpPr txBox="1"/>
          <p:nvPr/>
        </p:nvSpPr>
        <p:spPr>
          <a:xfrm>
            <a:off x="4488544" y="121388"/>
            <a:ext cx="4655456" cy="4674806"/>
          </a:xfrm>
          <a:prstGeom prst="rect">
            <a:avLst/>
          </a:prstGeom>
          <a:noFill/>
          <a:ln>
            <a:noFill/>
          </a:ln>
        </p:spPr>
        <p:txBody>
          <a:bodyPr spcFirstLastPara="1" wrap="square" lIns="91425" tIns="45700" rIns="91425" bIns="45700" anchor="t" anchorCtr="0">
            <a:spAutoFit/>
          </a:bodyPr>
          <a:lstStyle/>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As empresas ocupam várias posições no seu mercado (por exemplo, recém-chegadas, desafiantes, marcas estabelecidas ou em declínio) </a:t>
            </a:r>
            <a:endParaRPr sz="1400" b="0" i="0" u="none" strike="noStrike" cap="none" dirty="0">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dirty="0">
              <a:solidFill>
                <a:srgbClr val="161249"/>
              </a:solidFill>
              <a:latin typeface="Arial"/>
              <a:ea typeface="Arial"/>
              <a:cs typeface="Arial"/>
              <a:sym typeface="Arial"/>
            </a:endParaRPr>
          </a:p>
          <a:p>
            <a:pPr marL="457200" marR="0" lvl="0" indent="-333632" algn="l" rtl="0">
              <a:lnSpc>
                <a:spcPct val="105000"/>
              </a:lnSpc>
              <a:spcBef>
                <a:spcPts val="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Para além dos públicos-alvo, o "mercado" é composto por concorrentes - estes também devem ser considerados na estratégia </a:t>
            </a:r>
            <a:endParaRPr sz="1400" b="0" i="0" u="none" strike="noStrike" cap="none" dirty="0">
              <a:solidFill>
                <a:srgbClr val="000000"/>
              </a:solidFill>
              <a:latin typeface="Arial"/>
              <a:ea typeface="Arial"/>
              <a:cs typeface="Arial"/>
              <a:sym typeface="Arial"/>
            </a:endParaRPr>
          </a:p>
          <a:p>
            <a:pPr marL="742950" marR="0" lvl="0" indent="-133350" algn="l" rtl="0">
              <a:lnSpc>
                <a:spcPct val="105000"/>
              </a:lnSpc>
              <a:spcBef>
                <a:spcPts val="600"/>
              </a:spcBef>
              <a:spcAft>
                <a:spcPts val="0"/>
              </a:spcAft>
              <a:buClr>
                <a:srgbClr val="ED7D31"/>
              </a:buClr>
              <a:buSzPts val="2400"/>
              <a:buFont typeface="Arial"/>
              <a:buNone/>
            </a:pPr>
            <a:endParaRPr sz="1600" b="0" i="0" u="none" strike="noStrike" cap="none" dirty="0">
              <a:solidFill>
                <a:srgbClr val="161249"/>
              </a:solidFill>
              <a:latin typeface="Arial"/>
              <a:ea typeface="Arial"/>
              <a:cs typeface="Arial"/>
              <a:sym typeface="Arial"/>
            </a:endParaRPr>
          </a:p>
          <a:p>
            <a:pPr marL="457200" marR="0" lvl="0" indent="-333632" algn="l" rtl="0">
              <a:lnSpc>
                <a:spcPct val="105000"/>
              </a:lnSpc>
              <a:spcBef>
                <a:spcPts val="600"/>
              </a:spcBef>
              <a:spcAft>
                <a:spcPts val="0"/>
              </a:spcAft>
              <a:buClr>
                <a:srgbClr val="ED7D31"/>
              </a:buClr>
              <a:buSzPts val="2400"/>
              <a:buFont typeface="Arial"/>
              <a:buChar char="•"/>
            </a:pPr>
            <a:r>
              <a:rPr lang="fi" sz="1600" b="0" i="0" u="none" strike="noStrike" cap="none" dirty="0">
                <a:solidFill>
                  <a:srgbClr val="161249"/>
                </a:solidFill>
                <a:latin typeface="Arial"/>
                <a:ea typeface="Arial"/>
                <a:cs typeface="Arial"/>
                <a:sym typeface="Arial"/>
              </a:rPr>
              <a:t>Implicações: </a:t>
            </a:r>
            <a:endParaRPr sz="1400"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Para todas as organizações, é essencial identificar as suas posições estratégicas </a:t>
            </a:r>
            <a:endParaRPr sz="1400"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Os recém-chegados têm muito mais dificuldade em criar consciência, estabelecer confiança e alcançar novos clientes</a:t>
            </a:r>
            <a:endParaRPr sz="1400" b="0" i="0" u="none" strike="noStrike" cap="none" dirty="0">
              <a:solidFill>
                <a:srgbClr val="000000"/>
              </a:solidFill>
              <a:latin typeface="Arial"/>
              <a:ea typeface="Arial"/>
              <a:cs typeface="Arial"/>
              <a:sym typeface="Arial"/>
            </a:endParaRPr>
          </a:p>
          <a:p>
            <a:pPr marL="914400" marR="0" lvl="1" indent="-310291" algn="l" rtl="0">
              <a:lnSpc>
                <a:spcPct val="105000"/>
              </a:lnSpc>
              <a:spcBef>
                <a:spcPts val="60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As organizações estabelecidas podem esforçar-se mais por reforçar a sua clientela e a sua marca</a:t>
            </a:r>
            <a:endParaRPr sz="1400" b="0" i="0" u="none" strike="noStrike" cap="none" dirty="0">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27"/>
        <p:cNvGrpSpPr/>
        <p:nvPr/>
      </p:nvGrpSpPr>
      <p:grpSpPr>
        <a:xfrm>
          <a:off x="0" y="0"/>
          <a:ext cx="0" cy="0"/>
          <a:chOff x="0" y="0"/>
          <a:chExt cx="0" cy="0"/>
        </a:xfrm>
      </p:grpSpPr>
      <p:sp>
        <p:nvSpPr>
          <p:cNvPr id="328" name="Google Shape;328;p14"/>
          <p:cNvSpPr txBox="1">
            <a:spLocks noGrp="1"/>
          </p:cNvSpPr>
          <p:nvPr>
            <p:ph type="title"/>
          </p:nvPr>
        </p:nvSpPr>
        <p:spPr>
          <a:xfrm>
            <a:off x="230313" y="1195970"/>
            <a:ext cx="4067175" cy="994172"/>
          </a:xfrm>
          <a:prstGeom prst="rect">
            <a:avLst/>
          </a:prstGeom>
          <a:noFill/>
          <a:ln>
            <a:noFill/>
          </a:ln>
        </p:spPr>
        <p:txBody>
          <a:bodyPr spcFirstLastPara="1" wrap="square" lIns="91425" tIns="91425" rIns="91425" bIns="91425" anchor="t" anchorCtr="0">
            <a:noAutofit/>
          </a:bodyPr>
          <a:lstStyle/>
          <a:p>
            <a:pPr marL="0" lvl="0" indent="0" algn="ctr" rtl="0">
              <a:lnSpc>
                <a:spcPct val="90000"/>
              </a:lnSpc>
              <a:spcBef>
                <a:spcPts val="0"/>
              </a:spcBef>
              <a:spcAft>
                <a:spcPts val="0"/>
              </a:spcAft>
              <a:buClr>
                <a:srgbClr val="161249"/>
              </a:buClr>
              <a:buSzPts val="4200"/>
              <a:buFont typeface="Arial"/>
              <a:buNone/>
            </a:pPr>
            <a:r>
              <a:rPr lang="fi" sz="2400" dirty="0"/>
              <a:t>O público-alvo e os seus </a:t>
            </a:r>
            <a:br>
              <a:rPr lang="fi" sz="2400" dirty="0"/>
            </a:br>
            <a:r>
              <a:rPr lang="fi" sz="2400" dirty="0"/>
              <a:t>"processos de compra”</a:t>
            </a:r>
            <a:endParaRPr sz="2400" dirty="0"/>
          </a:p>
        </p:txBody>
      </p:sp>
      <p:sp>
        <p:nvSpPr>
          <p:cNvPr id="329" name="Google Shape;329;p14"/>
          <p:cNvSpPr txBox="1">
            <a:spLocks noGrp="1"/>
          </p:cNvSpPr>
          <p:nvPr>
            <p:ph type="body" idx="1"/>
          </p:nvPr>
        </p:nvSpPr>
        <p:spPr>
          <a:xfrm>
            <a:off x="4846512" y="199829"/>
            <a:ext cx="4067175" cy="4743841"/>
          </a:xfrm>
          <a:prstGeom prst="rect">
            <a:avLst/>
          </a:prstGeom>
          <a:noFill/>
          <a:ln>
            <a:noFill/>
          </a:ln>
        </p:spPr>
        <p:txBody>
          <a:bodyPr spcFirstLastPara="1" wrap="square" lIns="91425" tIns="91425" rIns="91425" bIns="91425" anchor="t" anchorCtr="0">
            <a:normAutofit fontScale="85000" lnSpcReduction="20000"/>
          </a:bodyPr>
          <a:lstStyle/>
          <a:p>
            <a:pPr marL="457200" lvl="0" indent="-314960" algn="l" rtl="0">
              <a:lnSpc>
                <a:spcPct val="110000"/>
              </a:lnSpc>
              <a:spcBef>
                <a:spcPts val="0"/>
              </a:spcBef>
              <a:spcAft>
                <a:spcPts val="0"/>
              </a:spcAft>
              <a:buClr>
                <a:srgbClr val="ED7D31"/>
              </a:buClr>
              <a:buSzPct val="150000"/>
              <a:buFont typeface="Arial"/>
              <a:buChar char="•"/>
            </a:pPr>
            <a:r>
              <a:rPr lang="fi" sz="1600" dirty="0"/>
              <a:t>Apenas alguns bens de consumo são comprados de imediato </a:t>
            </a:r>
            <a:endParaRPr dirty="0"/>
          </a:p>
          <a:p>
            <a:pPr marL="514350" lvl="0" indent="-144780" algn="l" rtl="0">
              <a:lnSpc>
                <a:spcPct val="110000"/>
              </a:lnSpc>
              <a:spcBef>
                <a:spcPts val="600"/>
              </a:spcBef>
              <a:spcAft>
                <a:spcPts val="0"/>
              </a:spcAft>
              <a:buClr>
                <a:srgbClr val="ED7D31"/>
              </a:buClr>
              <a:buSzPct val="150000"/>
              <a:buFont typeface="Arial"/>
              <a:buNone/>
            </a:pPr>
            <a:endParaRPr sz="1600" dirty="0"/>
          </a:p>
          <a:p>
            <a:pPr marL="457200" lvl="0" indent="-314960" algn="l" rtl="0">
              <a:lnSpc>
                <a:spcPct val="110000"/>
              </a:lnSpc>
              <a:spcBef>
                <a:spcPts val="600"/>
              </a:spcBef>
              <a:spcAft>
                <a:spcPts val="0"/>
              </a:spcAft>
              <a:buClr>
                <a:srgbClr val="ED7D31"/>
              </a:buClr>
              <a:buSzPct val="150000"/>
              <a:buFont typeface="Arial"/>
              <a:buChar char="•"/>
            </a:pPr>
            <a:r>
              <a:rPr lang="fi" sz="1600" dirty="0"/>
              <a:t>No comércio de bens especiais e B2B, a maioria das compras envolve um "processo de compra”</a:t>
            </a:r>
            <a:endParaRPr dirty="0"/>
          </a:p>
          <a:p>
            <a:pPr marL="742950" lvl="0" indent="-144780" algn="l" rtl="0">
              <a:lnSpc>
                <a:spcPct val="110000"/>
              </a:lnSpc>
              <a:spcBef>
                <a:spcPts val="600"/>
              </a:spcBef>
              <a:spcAft>
                <a:spcPts val="0"/>
              </a:spcAft>
              <a:buClr>
                <a:srgbClr val="ED7D31"/>
              </a:buClr>
              <a:buSzPct val="150000"/>
              <a:buFont typeface="Arial"/>
              <a:buNone/>
            </a:pPr>
            <a:endParaRPr sz="1600" dirty="0"/>
          </a:p>
          <a:p>
            <a:pPr marL="457200" lvl="0" indent="-314960" algn="l" rtl="0">
              <a:lnSpc>
                <a:spcPct val="110000"/>
              </a:lnSpc>
              <a:spcBef>
                <a:spcPts val="600"/>
              </a:spcBef>
              <a:spcAft>
                <a:spcPts val="0"/>
              </a:spcAft>
              <a:buClr>
                <a:srgbClr val="ED7D31"/>
              </a:buClr>
              <a:buSzPct val="150000"/>
              <a:buFont typeface="Arial"/>
              <a:buChar char="•"/>
            </a:pPr>
            <a:r>
              <a:rPr lang="fi" sz="1600" dirty="0"/>
              <a:t>Este processo envolve a avaliação e a comparação</a:t>
            </a:r>
            <a:endParaRPr dirty="0"/>
          </a:p>
          <a:p>
            <a:pPr marL="514350" lvl="0" indent="-144780" algn="l" rtl="0">
              <a:lnSpc>
                <a:spcPct val="110000"/>
              </a:lnSpc>
              <a:spcBef>
                <a:spcPts val="600"/>
              </a:spcBef>
              <a:spcAft>
                <a:spcPts val="0"/>
              </a:spcAft>
              <a:buClr>
                <a:srgbClr val="ED7D31"/>
              </a:buClr>
              <a:buSzPct val="150000"/>
              <a:buFont typeface="Arial"/>
              <a:buNone/>
            </a:pPr>
            <a:endParaRPr sz="1600" dirty="0"/>
          </a:p>
          <a:p>
            <a:pPr marL="457200" lvl="0" indent="-314960" algn="l" rtl="0">
              <a:lnSpc>
                <a:spcPct val="110000"/>
              </a:lnSpc>
              <a:spcBef>
                <a:spcPts val="600"/>
              </a:spcBef>
              <a:spcAft>
                <a:spcPts val="0"/>
              </a:spcAft>
              <a:buClr>
                <a:srgbClr val="ED7D31"/>
              </a:buClr>
              <a:buSzPct val="150000"/>
              <a:buFont typeface="Arial"/>
              <a:buChar char="•"/>
            </a:pPr>
            <a:r>
              <a:rPr lang="fi" sz="1600" dirty="0"/>
              <a:t>Pode demorar minutos, dias ou meses </a:t>
            </a:r>
            <a:endParaRPr dirty="0"/>
          </a:p>
          <a:p>
            <a:pPr marL="285750" lvl="0" indent="-144780" algn="l" rtl="0">
              <a:lnSpc>
                <a:spcPct val="110000"/>
              </a:lnSpc>
              <a:spcBef>
                <a:spcPts val="600"/>
              </a:spcBef>
              <a:spcAft>
                <a:spcPts val="0"/>
              </a:spcAft>
              <a:buClr>
                <a:srgbClr val="ED7D31"/>
              </a:buClr>
              <a:buSzPct val="150000"/>
              <a:buFont typeface="Arial"/>
              <a:buNone/>
            </a:pPr>
            <a:endParaRPr sz="1600" dirty="0"/>
          </a:p>
          <a:p>
            <a:pPr marL="457200" lvl="0" indent="-314960" algn="l" rtl="0">
              <a:lnSpc>
                <a:spcPct val="110000"/>
              </a:lnSpc>
              <a:spcBef>
                <a:spcPts val="600"/>
              </a:spcBef>
              <a:spcAft>
                <a:spcPts val="0"/>
              </a:spcAft>
              <a:buClr>
                <a:srgbClr val="ED7D31"/>
              </a:buClr>
              <a:buSzPct val="150000"/>
              <a:buFont typeface="Arial"/>
              <a:buChar char="•"/>
            </a:pPr>
            <a:r>
              <a:rPr lang="fi" sz="1600" dirty="0"/>
              <a:t>Neste processo, estão envolvidos vários pontos de contacto digitais com o cliente (anúncios, redes sociais, blogues, sítios Web, etc.)</a:t>
            </a:r>
            <a:endParaRPr dirty="0"/>
          </a:p>
          <a:p>
            <a:pPr marL="514350" lvl="0" indent="-144780" algn="l" rtl="0">
              <a:lnSpc>
                <a:spcPct val="110000"/>
              </a:lnSpc>
              <a:spcBef>
                <a:spcPts val="600"/>
              </a:spcBef>
              <a:spcAft>
                <a:spcPts val="0"/>
              </a:spcAft>
              <a:buClr>
                <a:srgbClr val="ED7D31"/>
              </a:buClr>
              <a:buSzPct val="150000"/>
              <a:buFont typeface="Arial"/>
              <a:buNone/>
            </a:pPr>
            <a:endParaRPr sz="1600" dirty="0"/>
          </a:p>
          <a:p>
            <a:pPr marL="457200" lvl="0" indent="-314960" algn="l" rtl="0">
              <a:lnSpc>
                <a:spcPct val="110000"/>
              </a:lnSpc>
              <a:spcBef>
                <a:spcPts val="600"/>
              </a:spcBef>
              <a:spcAft>
                <a:spcPts val="0"/>
              </a:spcAft>
              <a:buClr>
                <a:srgbClr val="ED7D31"/>
              </a:buClr>
              <a:buSzPct val="150000"/>
              <a:buFont typeface="Arial"/>
              <a:buChar char="•"/>
            </a:pPr>
            <a:r>
              <a:rPr lang="fi" sz="1600" dirty="0"/>
              <a:t>Ter estes aspetos em conta facilita o sucesso do marketing de uma empresa</a:t>
            </a:r>
            <a:endParaRPr dirty="0"/>
          </a:p>
          <a:p>
            <a:pPr marL="514350" lvl="0" indent="-168275" algn="l" rtl="0">
              <a:lnSpc>
                <a:spcPct val="90000"/>
              </a:lnSpc>
              <a:spcBef>
                <a:spcPts val="600"/>
              </a:spcBef>
              <a:spcAft>
                <a:spcPts val="600"/>
              </a:spcAft>
              <a:buClr>
                <a:schemeClr val="accent5"/>
              </a:buClr>
              <a:buSzPct val="125000"/>
              <a:buFont typeface="Arial"/>
              <a:buNone/>
            </a:pPr>
            <a:endParaRPr sz="16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333"/>
        <p:cNvGrpSpPr/>
        <p:nvPr/>
      </p:nvGrpSpPr>
      <p:grpSpPr>
        <a:xfrm>
          <a:off x="0" y="0"/>
          <a:ext cx="0" cy="0"/>
          <a:chOff x="0" y="0"/>
          <a:chExt cx="0" cy="0"/>
        </a:xfrm>
      </p:grpSpPr>
      <p:sp>
        <p:nvSpPr>
          <p:cNvPr id="334" name="Google Shape;334;g1dc0dac36e4_0_0"/>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400" dirty="0"/>
              <a:t>Modelos para descrever o processo de compra</a:t>
            </a:r>
            <a:endParaRPr sz="2400" dirty="0"/>
          </a:p>
        </p:txBody>
      </p:sp>
      <p:sp>
        <p:nvSpPr>
          <p:cNvPr id="335" name="Google Shape;335;g1dc0dac36e4_0_0"/>
          <p:cNvSpPr txBox="1">
            <a:spLocks noGrp="1"/>
          </p:cNvSpPr>
          <p:nvPr>
            <p:ph type="body" idx="1"/>
          </p:nvPr>
        </p:nvSpPr>
        <p:spPr>
          <a:xfrm>
            <a:off x="628650" y="1003438"/>
            <a:ext cx="7886700" cy="3551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rgbClr val="161249"/>
              </a:buClr>
              <a:buSzPts val="1800"/>
              <a:buNone/>
            </a:pPr>
            <a:r>
              <a:rPr lang="fi" sz="1500" dirty="0"/>
              <a:t>Ao longo das últimas décadas, foram criados muitos modelos para descrever o processo de compra.</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As alternativas mais utilizadas são o chamado </a:t>
            </a:r>
            <a:r>
              <a:rPr lang="fi" sz="1500" b="1" dirty="0"/>
              <a:t>Funil de Marketing (também conhecido por AIDA)</a:t>
            </a:r>
            <a:r>
              <a:rPr lang="fi" sz="1500" dirty="0"/>
              <a:t>, a </a:t>
            </a:r>
            <a:r>
              <a:rPr lang="fi" sz="1500" b="1" dirty="0"/>
              <a:t>Viagem do Cliente </a:t>
            </a:r>
            <a:r>
              <a:rPr lang="fi" sz="1500" dirty="0"/>
              <a:t>e os modelos </a:t>
            </a:r>
            <a:r>
              <a:rPr lang="fi" sz="1500" b="1" dirty="0"/>
              <a:t>RACE.</a:t>
            </a:r>
            <a:r>
              <a:rPr lang="fi" sz="1500" dirty="0"/>
              <a:t>  </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Estes modelos são úteis no planeamento de táticas e operações de marketing e publicidade, uma vez que oferecem tópicos para mensagens e canais onde encontrar o cliente. Também se adequam bem aos processos de marketing digital.</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dirty="0"/>
              <a:t>AIDA e Customer Journey são modelos para obter mais informações sobre o ponto de vista do comprador. O RACE ajuda uma organização a responder a estas fases do comprador.</a:t>
            </a:r>
            <a:endParaRPr sz="15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339"/>
        <p:cNvGrpSpPr/>
        <p:nvPr/>
      </p:nvGrpSpPr>
      <p:grpSpPr>
        <a:xfrm>
          <a:off x="0" y="0"/>
          <a:ext cx="0" cy="0"/>
          <a:chOff x="0" y="0"/>
          <a:chExt cx="0" cy="0"/>
        </a:xfrm>
      </p:grpSpPr>
      <p:sp>
        <p:nvSpPr>
          <p:cNvPr id="340" name="Google Shape;340;g21f479b95c8_0_64"/>
          <p:cNvSpPr txBox="1">
            <a:spLocks noGrp="1"/>
          </p:cNvSpPr>
          <p:nvPr>
            <p:ph type="title" idx="4294967295"/>
          </p:nvPr>
        </p:nvSpPr>
        <p:spPr>
          <a:xfrm>
            <a:off x="419448" y="147588"/>
            <a:ext cx="7272269" cy="5730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2400" dirty="0"/>
              <a:t>Funil de marketing (também conhecido como AIDA)</a:t>
            </a:r>
            <a:endParaRPr sz="2400" dirty="0"/>
          </a:p>
        </p:txBody>
      </p:sp>
      <p:sp>
        <p:nvSpPr>
          <p:cNvPr id="341" name="Google Shape;341;g21f479b95c8_0_64"/>
          <p:cNvSpPr txBox="1"/>
          <p:nvPr/>
        </p:nvSpPr>
        <p:spPr>
          <a:xfrm>
            <a:off x="4103700" y="650748"/>
            <a:ext cx="4859700" cy="470895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Todos os dias recebemos um grande número de sinais e mensagens comerciais - a maior parte deles, bem como as empresas que os oferecem, permanecem desconhecidos para nós.</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Antes de passarmos à ação (clicar num link, entrar numa loja, fazer uma compra), queremos saber mais sobre a empresa ou o produto, para ficarmos convencidos.</a:t>
            </a: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r>
              <a:rPr lang="fi" b="0" i="0" u="none" strike="noStrike" cap="none" dirty="0">
                <a:solidFill>
                  <a:srgbClr val="161249"/>
                </a:solidFill>
                <a:latin typeface="Arial"/>
                <a:ea typeface="Arial"/>
                <a:cs typeface="Arial"/>
                <a:sym typeface="Arial"/>
              </a:rPr>
              <a:t>O Funil de Marketing oferece várias implicações:</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o processo de compra engloba um determinado percurso em que o marketing e as vendas desempenham um papel importante </a:t>
            </a:r>
            <a:endParaRPr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na parte superior é necessária publicidade em massa, ao passo que a parte intermédia é o trabalho de vendas, também designado por "nutrir os compradores”</a:t>
            </a:r>
            <a:endParaRPr b="0" i="0" u="none" strike="noStrike" cap="none" dirty="0">
              <a:solidFill>
                <a:srgbClr val="161249"/>
              </a:solidFill>
              <a:latin typeface="Arial"/>
              <a:ea typeface="Arial"/>
              <a:cs typeface="Arial"/>
              <a:sym typeface="Arial"/>
            </a:endParaRPr>
          </a:p>
          <a:p>
            <a:pPr marL="457200" marR="0" lvl="2" indent="-323850" algn="l" rtl="0">
              <a:lnSpc>
                <a:spcPct val="100000"/>
              </a:lnSpc>
              <a:spcBef>
                <a:spcPts val="0"/>
              </a:spcBef>
              <a:spcAft>
                <a:spcPts val="0"/>
              </a:spcAft>
              <a:buClr>
                <a:srgbClr val="ED7D31"/>
              </a:buClr>
              <a:buSzPts val="2250"/>
              <a:buFont typeface="Arial"/>
              <a:buChar char="•"/>
            </a:pPr>
            <a:r>
              <a:rPr lang="fi" b="0" i="0" u="none" strike="noStrike" cap="none" dirty="0">
                <a:solidFill>
                  <a:srgbClr val="161249"/>
                </a:solidFill>
                <a:latin typeface="Arial"/>
                <a:ea typeface="Arial"/>
                <a:cs typeface="Arial"/>
                <a:sym typeface="Arial"/>
              </a:rPr>
              <a:t>apenas alguns processos conduzem à compra (ação)  </a:t>
            </a:r>
            <a:br>
              <a:rPr lang="fi" b="0" i="0" u="none" strike="noStrike" cap="none" dirty="0">
                <a:solidFill>
                  <a:srgbClr val="161249"/>
                </a:solidFill>
                <a:latin typeface="Arial"/>
                <a:ea typeface="Arial"/>
                <a:cs typeface="Arial"/>
                <a:sym typeface="Arial"/>
              </a:rPr>
            </a:br>
            <a:r>
              <a:rPr lang="fi" b="0" i="0" u="none" strike="noStrike" cap="none" dirty="0">
                <a:solidFill>
                  <a:srgbClr val="161249"/>
                </a:solidFill>
                <a:latin typeface="Arial"/>
                <a:ea typeface="Arial"/>
                <a:cs typeface="Arial"/>
                <a:sym typeface="Arial"/>
              </a:rPr>
              <a:t>=&gt; as empresas esforçam-se por melhorar a eficiência do seu funil</a:t>
            </a:r>
            <a:endParaRPr b="0" i="0" u="none" strike="noStrike" cap="none" dirty="0">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161249"/>
              </a:solidFill>
              <a:latin typeface="Arial"/>
              <a:ea typeface="Arial"/>
              <a:cs typeface="Arial"/>
              <a:sym typeface="Arial"/>
            </a:endParaRPr>
          </a:p>
        </p:txBody>
      </p:sp>
      <p:sp>
        <p:nvSpPr>
          <p:cNvPr id="342" name="Google Shape;342;g21f479b95c8_0_64"/>
          <p:cNvSpPr txBox="1"/>
          <p:nvPr/>
        </p:nvSpPr>
        <p:spPr>
          <a:xfrm>
            <a:off x="2292025" y="4400616"/>
            <a:ext cx="174308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200" b="0" i="0" u="sng" strike="noStrike" cap="none" dirty="0">
                <a:solidFill>
                  <a:schemeClr val="hlink"/>
                </a:solidFill>
                <a:latin typeface="Arial"/>
                <a:ea typeface="Arial"/>
                <a:cs typeface="Arial"/>
                <a:sym typeface="Arial"/>
                <a:hlinkClick r:id="rId3"/>
              </a:rPr>
              <a:t>Ler mais </a:t>
            </a:r>
            <a:endParaRPr sz="1200" b="0" i="0" u="none" strike="noStrike" cap="none" dirty="0">
              <a:solidFill>
                <a:srgbClr val="000000"/>
              </a:solidFill>
              <a:latin typeface="Arial"/>
              <a:ea typeface="Arial"/>
              <a:cs typeface="Arial"/>
              <a:sym typeface="Arial"/>
            </a:endParaRPr>
          </a:p>
        </p:txBody>
      </p:sp>
      <p:pic>
        <p:nvPicPr>
          <p:cNvPr id="343" name="Google Shape;343;g21f479b95c8_0_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34617" y="1188719"/>
            <a:ext cx="3398287" cy="3091287"/>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g21fdb5be240_3_9"/>
          <p:cNvSpPr txBox="1">
            <a:spLocks noGrp="1"/>
          </p:cNvSpPr>
          <p:nvPr>
            <p:ph type="title" idx="4294967295"/>
          </p:nvPr>
        </p:nvSpPr>
        <p:spPr>
          <a:xfrm>
            <a:off x="529839" y="18444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433"/>
              <a:buFont typeface="Arial"/>
              <a:buNone/>
            </a:pPr>
            <a:r>
              <a:rPr lang="fi" sz="3200" dirty="0"/>
              <a:t>Funil de marketing e fase de comprador</a:t>
            </a:r>
            <a:endParaRPr sz="3200" dirty="0"/>
          </a:p>
        </p:txBody>
      </p:sp>
      <p:sp>
        <p:nvSpPr>
          <p:cNvPr id="349" name="Google Shape;349;g21fdb5be240_3_9"/>
          <p:cNvSpPr txBox="1"/>
          <p:nvPr/>
        </p:nvSpPr>
        <p:spPr>
          <a:xfrm>
            <a:off x="4103700" y="1017725"/>
            <a:ext cx="4854000" cy="36779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600" b="1" i="0" u="none" strike="noStrike" cap="none" dirty="0">
                <a:solidFill>
                  <a:srgbClr val="161249"/>
                </a:solidFill>
                <a:latin typeface="Arial"/>
                <a:ea typeface="Arial"/>
                <a:cs typeface="Arial"/>
                <a:sym typeface="Arial"/>
              </a:rPr>
              <a:t>O potencial comprador:</a:t>
            </a:r>
            <a:endParaRPr sz="1600" b="1"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6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Toma consciência da sua própria necessidade ou é afetado por uma determinada marca</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Quer saber mais, procura informações sobre a marca/produto/serviço</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O conhecimento aumentou; sobrepõe-se às melhores soluções</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Compara; avalia; pretende ser convencido</a:t>
            </a:r>
            <a:endParaRPr sz="1500" b="0" i="0" u="none" strike="noStrike" cap="none" dirty="0">
              <a:solidFill>
                <a:srgbClr val="161249"/>
              </a:solidFill>
              <a:latin typeface="Arial"/>
              <a:ea typeface="Arial"/>
              <a:cs typeface="Arial"/>
              <a:sym typeface="Arial"/>
            </a:endParaRPr>
          </a:p>
          <a:p>
            <a:pPr marL="285750" marR="0" lvl="0" indent="-166687" algn="l" rtl="0">
              <a:lnSpc>
                <a:spcPct val="100000"/>
              </a:lnSpc>
              <a:spcBef>
                <a:spcPts val="0"/>
              </a:spcBef>
              <a:spcAft>
                <a:spcPts val="0"/>
              </a:spcAft>
              <a:buClr>
                <a:srgbClr val="ED7D31"/>
              </a:buClr>
              <a:buSzPts val="1875"/>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1875"/>
              <a:buFont typeface="Arial"/>
              <a:buChar char="•"/>
            </a:pPr>
            <a:r>
              <a:rPr lang="fi" sz="1500" b="0" i="0" u="none" strike="noStrike" cap="none" dirty="0">
                <a:solidFill>
                  <a:srgbClr val="161249"/>
                </a:solidFill>
                <a:latin typeface="Arial"/>
                <a:ea typeface="Arial"/>
                <a:cs typeface="Arial"/>
                <a:sym typeface="Arial"/>
              </a:rPr>
              <a:t>Selecionou a solução mais adequada; toma uma decisão</a:t>
            </a:r>
            <a:endParaRPr sz="1500" b="0" i="0" u="none" strike="noStrike" cap="none" dirty="0">
              <a:solidFill>
                <a:srgbClr val="161249"/>
              </a:solidFill>
              <a:latin typeface="Arial"/>
              <a:ea typeface="Arial"/>
              <a:cs typeface="Arial"/>
              <a:sym typeface="Arial"/>
            </a:endParaRPr>
          </a:p>
        </p:txBody>
      </p:sp>
      <p:pic>
        <p:nvPicPr>
          <p:cNvPr id="2" name="Google Shape;343;g21f479b95c8_0_64">
            <a:extLst>
              <a:ext uri="{FF2B5EF4-FFF2-40B4-BE49-F238E27FC236}">
                <a16:creationId xmlns:a16="http://schemas.microsoft.com/office/drawing/2014/main" id="{10A6CFB7-5F99-75D5-FE96-0D1B576D76CC}"/>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34617" y="1188719"/>
            <a:ext cx="3398287" cy="3091287"/>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354"/>
        <p:cNvGrpSpPr/>
        <p:nvPr/>
      </p:nvGrpSpPr>
      <p:grpSpPr>
        <a:xfrm>
          <a:off x="0" y="0"/>
          <a:ext cx="0" cy="0"/>
          <a:chOff x="0" y="0"/>
          <a:chExt cx="0" cy="0"/>
        </a:xfrm>
      </p:grpSpPr>
      <p:sp>
        <p:nvSpPr>
          <p:cNvPr id="355" name="Google Shape;355;g21fdb5be240_3_20"/>
          <p:cNvSpPr txBox="1">
            <a:spLocks noGrp="1"/>
          </p:cNvSpPr>
          <p:nvPr>
            <p:ph type="title" idx="4294967295"/>
          </p:nvPr>
        </p:nvSpPr>
        <p:spPr>
          <a:xfrm>
            <a:off x="406895" y="255820"/>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004"/>
              <a:buFont typeface="Arial"/>
              <a:buNone/>
            </a:pPr>
            <a:r>
              <a:rPr lang="fi" sz="2800" dirty="0"/>
              <a:t> Funil de marketing e pontos de contacto do comprador</a:t>
            </a:r>
            <a:endParaRPr sz="2800" dirty="0"/>
          </a:p>
        </p:txBody>
      </p:sp>
      <p:sp>
        <p:nvSpPr>
          <p:cNvPr id="356" name="Google Shape;356;g21fdb5be240_3_20"/>
          <p:cNvSpPr txBox="1"/>
          <p:nvPr/>
        </p:nvSpPr>
        <p:spPr>
          <a:xfrm>
            <a:off x="3967786" y="954014"/>
            <a:ext cx="4981500" cy="4124176"/>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700"/>
              <a:buFont typeface="Arial"/>
              <a:buNone/>
            </a:pPr>
            <a:r>
              <a:rPr lang="fi" sz="1700" b="1" i="0" u="none" strike="noStrike" cap="none" dirty="0">
                <a:solidFill>
                  <a:srgbClr val="161249"/>
                </a:solidFill>
                <a:latin typeface="Arial"/>
                <a:ea typeface="Arial"/>
                <a:cs typeface="Arial"/>
                <a:sym typeface="Arial"/>
              </a:rPr>
              <a:t>Pontos de contacto do comprador (digitais):</a:t>
            </a:r>
            <a:endParaRPr sz="1700" b="1" i="0" u="none" strike="noStrike" cap="none" dirty="0">
              <a:solidFill>
                <a:srgbClr val="161249"/>
              </a:solidFill>
              <a:latin typeface="Arial"/>
              <a:ea typeface="Arial"/>
              <a:cs typeface="Arial"/>
              <a:sym typeface="Arial"/>
            </a:endParaRPr>
          </a:p>
          <a:p>
            <a:pPr marL="285750" marR="0" lvl="0" indent="-152400" algn="l" rtl="0">
              <a:lnSpc>
                <a:spcPct val="100000"/>
              </a:lnSpc>
              <a:spcBef>
                <a:spcPts val="0"/>
              </a:spcBef>
              <a:spcAft>
                <a:spcPts val="0"/>
              </a:spcAft>
              <a:buClr>
                <a:srgbClr val="ED7D31"/>
              </a:buClr>
              <a:buSzPts val="2100"/>
              <a:buFont typeface="Arial"/>
              <a:buNone/>
            </a:pPr>
            <a:endParaRPr sz="14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Publicidade (Google Ads, Display ads, Shopping, Local ads, Youtube ads, ...); </a:t>
            </a:r>
            <a:r>
              <a:rPr lang="fi" sz="1500" dirty="0">
                <a:solidFill>
                  <a:srgbClr val="161249"/>
                </a:solidFill>
              </a:rPr>
              <a:t>blogue</a:t>
            </a:r>
            <a:r>
              <a:rPr lang="fi" sz="1500" b="0" i="0" u="none" strike="noStrike" cap="none" dirty="0">
                <a:solidFill>
                  <a:srgbClr val="161249"/>
                </a:solidFill>
                <a:latin typeface="Arial"/>
                <a:ea typeface="Arial"/>
                <a:cs typeface="Arial"/>
                <a:sym typeface="Arial"/>
              </a:rPr>
              <a:t>s; </a:t>
            </a:r>
            <a:r>
              <a:rPr lang="fi" sz="1500" dirty="0">
                <a:solidFill>
                  <a:srgbClr val="161249"/>
                </a:solidFill>
              </a:rPr>
              <a:t>w</a:t>
            </a:r>
            <a:r>
              <a:rPr lang="fi" sz="1500" b="0" i="0" u="none" strike="noStrike" cap="none" dirty="0">
                <a:solidFill>
                  <a:srgbClr val="161249"/>
                </a:solidFill>
                <a:latin typeface="Arial"/>
                <a:ea typeface="Arial"/>
                <a:cs typeface="Arial"/>
                <a:sym typeface="Arial"/>
              </a:rPr>
              <a:t>ebsites</a:t>
            </a:r>
            <a:endParaRPr sz="1500" b="0" i="0" u="none" strike="noStrike" cap="none" dirty="0">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Conteúdo dos sítios Web das empresas; anúncios nas redes sociais; comentários</a:t>
            </a:r>
            <a:endParaRPr sz="1500" b="0" i="0" u="none" strike="noStrike" cap="none" dirty="0">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Boletins informativos; redes sociais; perguntas e respostas nos sítios Web das empresas; correio eletrónico personificado</a:t>
            </a:r>
            <a:endParaRPr sz="1500" b="0" i="0" u="none" strike="noStrike" cap="none" dirty="0">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Blogues e sítios Web relacionados com o item; redes sociais</a:t>
            </a:r>
            <a:endParaRPr sz="1500" b="0" i="0" u="none" strike="noStrike" cap="none" dirty="0">
              <a:solidFill>
                <a:srgbClr val="161249"/>
              </a:solidFill>
              <a:latin typeface="Arial"/>
              <a:ea typeface="Arial"/>
              <a:cs typeface="Arial"/>
              <a:sym typeface="Arial"/>
            </a:endParaRPr>
          </a:p>
          <a:p>
            <a:pPr marL="285750" marR="0" lvl="0" indent="-142875" algn="l" rtl="0">
              <a:lnSpc>
                <a:spcPct val="100000"/>
              </a:lnSpc>
              <a:spcBef>
                <a:spcPts val="0"/>
              </a:spcBef>
              <a:spcAft>
                <a:spcPts val="0"/>
              </a:spcAft>
              <a:buClr>
                <a:srgbClr val="ED7D31"/>
              </a:buClr>
              <a:buSzPts val="2250"/>
              <a:buFont typeface="Arial"/>
              <a:buNone/>
            </a:pPr>
            <a:endParaRPr sz="1500"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250"/>
              <a:buFont typeface="Arial"/>
              <a:buChar char="•"/>
            </a:pPr>
            <a:r>
              <a:rPr lang="fi" sz="1500" b="0" i="0" u="none" strike="noStrike" cap="none" dirty="0">
                <a:solidFill>
                  <a:srgbClr val="161249"/>
                </a:solidFill>
                <a:latin typeface="Arial"/>
                <a:ea typeface="Arial"/>
                <a:cs typeface="Arial"/>
                <a:sym typeface="Arial"/>
              </a:rPr>
              <a:t>Realização de compras - encomendas e compras online</a:t>
            </a:r>
            <a:endParaRPr sz="1400" b="0" i="0" u="none" strike="noStrike" cap="none" dirty="0">
              <a:solidFill>
                <a:srgbClr val="161249"/>
              </a:solidFill>
              <a:latin typeface="Arial"/>
              <a:ea typeface="Arial"/>
              <a:cs typeface="Arial"/>
              <a:sym typeface="Arial"/>
            </a:endParaRPr>
          </a:p>
        </p:txBody>
      </p:sp>
      <p:pic>
        <p:nvPicPr>
          <p:cNvPr id="2" name="Google Shape;343;g21f479b95c8_0_64">
            <a:extLst>
              <a:ext uri="{FF2B5EF4-FFF2-40B4-BE49-F238E27FC236}">
                <a16:creationId xmlns:a16="http://schemas.microsoft.com/office/drawing/2014/main" id="{11FD1D04-6CDA-8B34-3A6C-BA900EAC3D5C}"/>
              </a:ext>
            </a:extLst>
          </p:cNvP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34617" y="1188719"/>
            <a:ext cx="3398287" cy="3091287"/>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22e50a1ae58_0_0"/>
          <p:cNvSpPr txBox="1">
            <a:spLocks noGrp="1"/>
          </p:cNvSpPr>
          <p:nvPr>
            <p:ph type="body" idx="1"/>
          </p:nvPr>
        </p:nvSpPr>
        <p:spPr>
          <a:xfrm>
            <a:off x="848794" y="384620"/>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Atividade</a:t>
            </a:r>
            <a:r>
              <a:rPr lang="fi" sz="2400" dirty="0">
                <a:solidFill>
                  <a:schemeClr val="lt1"/>
                </a:solidFill>
              </a:rPr>
              <a:t> em sala de aula para aplicar o </a:t>
            </a:r>
            <a:r>
              <a:rPr lang="fi" dirty="0"/>
              <a:t>modelo </a:t>
            </a:r>
            <a:r>
              <a:rPr lang="fi" sz="2400" dirty="0">
                <a:solidFill>
                  <a:schemeClr val="lt1"/>
                </a:solidFill>
              </a:rPr>
              <a:t>AIDA</a:t>
            </a:r>
            <a:endParaRPr dirty="0"/>
          </a:p>
        </p:txBody>
      </p:sp>
      <p:sp>
        <p:nvSpPr>
          <p:cNvPr id="363" name="Google Shape;363;g22e50a1ae58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Escolha uma campanha que tenha chamado a sua atenção. </a:t>
            </a:r>
            <a:endParaRPr sz="1600" dirty="0"/>
          </a:p>
          <a:p>
            <a:pPr marL="342900" lvl="0" indent="-342900" algn="l" rtl="0">
              <a:lnSpc>
                <a:spcPct val="100000"/>
              </a:lnSpc>
              <a:spcBef>
                <a:spcPts val="0"/>
              </a:spcBef>
              <a:spcAft>
                <a:spcPts val="0"/>
              </a:spcAft>
              <a:buClr>
                <a:schemeClr val="lt1"/>
              </a:buClr>
              <a:buSzPts val="1600"/>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Analise a forma como esta campanha se insere no modelo AIDA (ponto de vista do comprador). Como é que cria consciência, interesse, etc.?</a:t>
            </a:r>
            <a:br>
              <a:rPr lang="fi" sz="1600" dirty="0"/>
            </a:br>
            <a:endParaRPr sz="1600" dirty="0"/>
          </a:p>
          <a:p>
            <a:pPr marL="457200" lvl="0" indent="-330200" algn="l" rtl="0">
              <a:lnSpc>
                <a:spcPct val="100000"/>
              </a:lnSpc>
              <a:spcBef>
                <a:spcPts val="0"/>
              </a:spcBef>
              <a:spcAft>
                <a:spcPts val="0"/>
              </a:spcAft>
              <a:buSzPts val="1600"/>
              <a:buAutoNum type="arabicPeriod"/>
            </a:pPr>
            <a:r>
              <a:rPr lang="fi" sz="1600" dirty="0"/>
              <a:t>Apresente o seu exemplo na aula.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67"/>
        <p:cNvGrpSpPr/>
        <p:nvPr/>
      </p:nvGrpSpPr>
      <p:grpSpPr>
        <a:xfrm>
          <a:off x="0" y="0"/>
          <a:ext cx="0" cy="0"/>
          <a:chOff x="0" y="0"/>
          <a:chExt cx="0" cy="0"/>
        </a:xfrm>
      </p:grpSpPr>
      <p:sp>
        <p:nvSpPr>
          <p:cNvPr id="368" name="Google Shape;368;g21fdb5be240_3_33"/>
          <p:cNvSpPr txBox="1">
            <a:spLocks noGrp="1"/>
          </p:cNvSpPr>
          <p:nvPr>
            <p:ph type="title" idx="4294967295"/>
          </p:nvPr>
        </p:nvSpPr>
        <p:spPr>
          <a:xfrm>
            <a:off x="175997" y="176362"/>
            <a:ext cx="7932738" cy="573088"/>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3218"/>
              <a:buFont typeface="Arial"/>
              <a:buNone/>
            </a:pPr>
            <a:r>
              <a:rPr lang="fi" sz="3000" dirty="0"/>
              <a:t> </a:t>
            </a:r>
            <a:r>
              <a:rPr lang="fi" sz="2400" dirty="0"/>
              <a:t>O modelo RACE</a:t>
            </a:r>
            <a:endParaRPr sz="2400" dirty="0"/>
          </a:p>
        </p:txBody>
      </p:sp>
      <p:pic>
        <p:nvPicPr>
          <p:cNvPr id="369" name="Google Shape;369;g21fdb5be240_3_3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046314" y="977334"/>
            <a:ext cx="1910459" cy="3311550"/>
          </a:xfrm>
          <a:prstGeom prst="rect">
            <a:avLst/>
          </a:prstGeom>
          <a:noFill/>
          <a:ln>
            <a:noFill/>
          </a:ln>
        </p:spPr>
      </p:pic>
      <p:sp>
        <p:nvSpPr>
          <p:cNvPr id="370" name="Google Shape;370;g21fdb5be240_3_33"/>
          <p:cNvSpPr txBox="1"/>
          <p:nvPr/>
        </p:nvSpPr>
        <p:spPr>
          <a:xfrm>
            <a:off x="5125034" y="1261426"/>
            <a:ext cx="4144162" cy="3200846"/>
          </a:xfrm>
          <a:prstGeom prst="rect">
            <a:avLst/>
          </a:prstGeom>
          <a:noFill/>
          <a:ln>
            <a:noFill/>
          </a:ln>
        </p:spPr>
        <p:txBody>
          <a:bodyPr spcFirstLastPara="1" wrap="square" lIns="91425" tIns="91425" rIns="91425" bIns="91425" anchor="t" anchorCtr="0">
            <a:spAutoFit/>
          </a:bodyPr>
          <a:lstStyle/>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Elaborar um plano (para diferentes públicos-alvo) </a:t>
            </a:r>
            <a:endParaRPr sz="1400" b="0" i="0" u="none" strike="noStrike" cap="none" dirty="0">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dirty="0">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Abordar e </a:t>
            </a:r>
            <a:r>
              <a:rPr lang="fi" sz="1400" b="1" i="0" u="none" strike="noStrike" cap="none" dirty="0">
                <a:solidFill>
                  <a:srgbClr val="161249"/>
                </a:solidFill>
                <a:latin typeface="Arial"/>
                <a:ea typeface="Arial"/>
                <a:cs typeface="Arial"/>
                <a:sym typeface="Arial"/>
              </a:rPr>
              <a:t>chegar aos </a:t>
            </a:r>
            <a:r>
              <a:rPr lang="fi" sz="1400" b="0" i="0" u="none" strike="noStrike" cap="none" dirty="0">
                <a:solidFill>
                  <a:srgbClr val="161249"/>
                </a:solidFill>
                <a:latin typeface="Arial"/>
                <a:ea typeface="Arial"/>
                <a:cs typeface="Arial"/>
                <a:sym typeface="Arial"/>
              </a:rPr>
              <a:t>clientes - direcionar os clientes certos no momento e local certos</a:t>
            </a:r>
            <a:endParaRPr sz="1400" b="0" i="0" u="none" strike="noStrike" cap="none" dirty="0">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dirty="0">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Tomar </a:t>
            </a:r>
            <a:r>
              <a:rPr lang="fi" sz="1400" b="1" i="0" u="none" strike="noStrike" cap="none" dirty="0">
                <a:solidFill>
                  <a:srgbClr val="161249"/>
                </a:solidFill>
                <a:latin typeface="Arial"/>
                <a:ea typeface="Arial"/>
                <a:cs typeface="Arial"/>
                <a:sym typeface="Arial"/>
              </a:rPr>
              <a:t>medidas </a:t>
            </a:r>
            <a:r>
              <a:rPr lang="fi" sz="1400" b="0" i="0" u="none" strike="noStrike" cap="none" dirty="0">
                <a:solidFill>
                  <a:srgbClr val="161249"/>
                </a:solidFill>
                <a:latin typeface="Arial"/>
                <a:ea typeface="Arial"/>
                <a:cs typeface="Arial"/>
                <a:sym typeface="Arial"/>
              </a:rPr>
              <a:t>- experimentar coisas diferentes e estudar o que funciona melhor</a:t>
            </a:r>
            <a:endParaRPr sz="1400" b="0" i="0" u="none" strike="noStrike" cap="none" dirty="0">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dirty="0">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1" i="0" u="none" strike="noStrike" cap="none" dirty="0">
                <a:solidFill>
                  <a:srgbClr val="161249"/>
                </a:solidFill>
                <a:latin typeface="Arial"/>
                <a:ea typeface="Arial"/>
                <a:cs typeface="Arial"/>
                <a:sym typeface="Arial"/>
              </a:rPr>
              <a:t>Transformar contactos em clientes </a:t>
            </a:r>
            <a:r>
              <a:rPr lang="fi" sz="1400" b="0" i="0" u="none" strike="noStrike" cap="none" dirty="0">
                <a:solidFill>
                  <a:srgbClr val="161249"/>
                </a:solidFill>
                <a:latin typeface="Arial"/>
                <a:ea typeface="Arial"/>
                <a:cs typeface="Arial"/>
                <a:sym typeface="Arial"/>
              </a:rPr>
              <a:t>e rentabilize os seus esforços de marketing</a:t>
            </a:r>
            <a:endParaRPr sz="1400" b="0" i="0" u="none" strike="noStrike" cap="none" dirty="0">
              <a:solidFill>
                <a:srgbClr val="161249"/>
              </a:solidFill>
              <a:latin typeface="Arial"/>
              <a:ea typeface="Arial"/>
              <a:cs typeface="Arial"/>
              <a:sym typeface="Arial"/>
            </a:endParaRPr>
          </a:p>
          <a:p>
            <a:pPr marL="285750" marR="0" lvl="7" indent="-152400" algn="l" rtl="0">
              <a:lnSpc>
                <a:spcPct val="100000"/>
              </a:lnSpc>
              <a:spcBef>
                <a:spcPts val="0"/>
              </a:spcBef>
              <a:spcAft>
                <a:spcPts val="0"/>
              </a:spcAft>
              <a:buClr>
                <a:srgbClr val="ED7D31"/>
              </a:buClr>
              <a:buSzPts val="2100"/>
              <a:buFont typeface="Arial"/>
              <a:buNone/>
            </a:pPr>
            <a:endParaRPr sz="1400" b="0" i="0" u="none" strike="noStrike" cap="none" dirty="0">
              <a:solidFill>
                <a:srgbClr val="161249"/>
              </a:solidFill>
              <a:latin typeface="Arial"/>
              <a:ea typeface="Arial"/>
              <a:cs typeface="Arial"/>
              <a:sym typeface="Arial"/>
            </a:endParaRPr>
          </a:p>
          <a:p>
            <a:pPr marL="285750" marR="0" lvl="7" indent="-285750" algn="l" rtl="0">
              <a:lnSpc>
                <a:spcPct val="100000"/>
              </a:lnSpc>
              <a:spcBef>
                <a:spcPts val="0"/>
              </a:spcBef>
              <a:spcAft>
                <a:spcPts val="0"/>
              </a:spcAft>
              <a:buClr>
                <a:srgbClr val="ED7D31"/>
              </a:buClr>
              <a:buSzPts val="2100"/>
              <a:buFont typeface="Arial"/>
              <a:buChar char="•"/>
            </a:pPr>
            <a:r>
              <a:rPr lang="fi" sz="1400" b="0" i="0" u="none" strike="noStrike" cap="none" dirty="0">
                <a:solidFill>
                  <a:srgbClr val="161249"/>
                </a:solidFill>
                <a:latin typeface="Arial"/>
                <a:ea typeface="Arial"/>
                <a:cs typeface="Arial"/>
                <a:sym typeface="Arial"/>
              </a:rPr>
              <a:t>Fidelizar </a:t>
            </a:r>
            <a:r>
              <a:rPr lang="fi" sz="1400" b="1" i="0" u="none" strike="noStrike" cap="none" dirty="0">
                <a:solidFill>
                  <a:srgbClr val="161249"/>
                </a:solidFill>
                <a:latin typeface="Arial"/>
                <a:ea typeface="Arial"/>
                <a:cs typeface="Arial"/>
                <a:sym typeface="Arial"/>
              </a:rPr>
              <a:t>os </a:t>
            </a:r>
            <a:r>
              <a:rPr lang="fi" sz="1400" b="0" i="0" u="none" strike="noStrike" cap="none" dirty="0">
                <a:solidFill>
                  <a:srgbClr val="161249"/>
                </a:solidFill>
                <a:latin typeface="Arial"/>
                <a:ea typeface="Arial"/>
                <a:cs typeface="Arial"/>
                <a:sym typeface="Arial"/>
              </a:rPr>
              <a:t>clientes - os clientes entusiasmados espalharão boas notícias</a:t>
            </a:r>
            <a:endParaRPr sz="1400" b="0" i="0" u="none" strike="noStrike" cap="none" dirty="0">
              <a:solidFill>
                <a:srgbClr val="161249"/>
              </a:solidFill>
              <a:latin typeface="Arial"/>
              <a:ea typeface="Arial"/>
              <a:cs typeface="Arial"/>
              <a:sym typeface="Arial"/>
            </a:endParaRPr>
          </a:p>
        </p:txBody>
      </p:sp>
      <p:sp>
        <p:nvSpPr>
          <p:cNvPr id="371" name="Google Shape;371;g21fdb5be240_3_33"/>
          <p:cNvSpPr txBox="1"/>
          <p:nvPr/>
        </p:nvSpPr>
        <p:spPr>
          <a:xfrm>
            <a:off x="175997" y="4172104"/>
            <a:ext cx="2499000" cy="3540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100" b="0" i="0" u="none" strike="noStrike" cap="none">
                <a:solidFill>
                  <a:srgbClr val="161249"/>
                </a:solidFill>
                <a:latin typeface="Arial"/>
                <a:ea typeface="Arial"/>
                <a:cs typeface="Arial"/>
                <a:sym typeface="Arial"/>
              </a:rPr>
              <a:t>Fonte da figura: smartinsights.com</a:t>
            </a:r>
            <a:endParaRPr sz="1400" b="0" i="0" u="none" strike="noStrike" cap="none">
              <a:solidFill>
                <a:srgbClr val="161249"/>
              </a:solidFill>
              <a:latin typeface="Arial"/>
              <a:ea typeface="Arial"/>
              <a:cs typeface="Arial"/>
              <a:sym typeface="Arial"/>
            </a:endParaRPr>
          </a:p>
        </p:txBody>
      </p:sp>
      <p:sp>
        <p:nvSpPr>
          <p:cNvPr id="372" name="Google Shape;372;g21fdb5be240_3_33"/>
          <p:cNvSpPr txBox="1"/>
          <p:nvPr/>
        </p:nvSpPr>
        <p:spPr>
          <a:xfrm>
            <a:off x="5359477" y="4628929"/>
            <a:ext cx="3376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Para saber mais: </a:t>
            </a:r>
            <a:r>
              <a:rPr lang="fi" sz="1400" b="0" i="0" u="sng" strike="noStrike" cap="none">
                <a:solidFill>
                  <a:schemeClr val="hlink"/>
                </a:solidFill>
                <a:latin typeface="Arial"/>
                <a:ea typeface="Arial"/>
                <a:cs typeface="Arial"/>
                <a:sym typeface="Arial"/>
                <a:hlinkClick r:id="rId4"/>
              </a:rPr>
              <a:t>vídeo </a:t>
            </a:r>
            <a:r>
              <a:rPr lang="fi" sz="1400" b="0" i="0" u="none" strike="noStrike" cap="none">
                <a:solidFill>
                  <a:srgbClr val="000000"/>
                </a:solidFill>
                <a:latin typeface="Arial"/>
                <a:ea typeface="Arial"/>
                <a:cs typeface="Arial"/>
                <a:sym typeface="Arial"/>
              </a:rPr>
              <a:t>de Dave Chaffey</a:t>
            </a:r>
            <a:endParaRPr sz="1400" b="0" i="0" u="none" strike="noStrike" cap="none">
              <a:solidFill>
                <a:srgbClr val="000000"/>
              </a:solidFill>
              <a:latin typeface="Arial"/>
              <a:ea typeface="Arial"/>
              <a:cs typeface="Arial"/>
              <a:sym typeface="Arial"/>
            </a:endParaRPr>
          </a:p>
        </p:txBody>
      </p:sp>
      <p:sp>
        <p:nvSpPr>
          <p:cNvPr id="373" name="Google Shape;373;g21fdb5be240_3_33"/>
          <p:cNvSpPr txBox="1"/>
          <p:nvPr/>
        </p:nvSpPr>
        <p:spPr>
          <a:xfrm>
            <a:off x="3141584" y="594218"/>
            <a:ext cx="5872271" cy="677108"/>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dirty="0">
                <a:solidFill>
                  <a:srgbClr val="ED7D31"/>
                </a:solidFill>
                <a:latin typeface="Arial"/>
                <a:ea typeface="Arial"/>
                <a:cs typeface="Arial"/>
                <a:sym typeface="Arial"/>
              </a:rPr>
              <a:t>Como é que uma empresa pode responder às fases do comprador:</a:t>
            </a:r>
            <a:endParaRPr sz="2000" b="0" i="0" u="none" strike="noStrike" cap="none" dirty="0">
              <a:solidFill>
                <a:srgbClr val="ED7D31"/>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dirty="0">
              <a:solidFill>
                <a:srgbClr val="ED7D31"/>
              </a:solidFill>
              <a:latin typeface="Arial"/>
              <a:ea typeface="Arial"/>
              <a:cs typeface="Arial"/>
              <a:sym typeface="Arial"/>
            </a:endParaRPr>
          </a:p>
        </p:txBody>
      </p:sp>
      <p:pic>
        <p:nvPicPr>
          <p:cNvPr id="374" name="Google Shape;374;g21fdb5be240_3_33"/>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75997" y="1258775"/>
            <a:ext cx="2970536" cy="2858299"/>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78"/>
        <p:cNvGrpSpPr/>
        <p:nvPr/>
      </p:nvGrpSpPr>
      <p:grpSpPr>
        <a:xfrm>
          <a:off x="0" y="0"/>
          <a:ext cx="0" cy="0"/>
          <a:chOff x="0" y="0"/>
          <a:chExt cx="0" cy="0"/>
        </a:xfrm>
      </p:grpSpPr>
      <p:pic>
        <p:nvPicPr>
          <p:cNvPr id="380" name="Google Shape;380;g21f479b95c8_0_7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9828" y="661262"/>
            <a:ext cx="5285526" cy="3820975"/>
          </a:xfrm>
          <a:prstGeom prst="rect">
            <a:avLst/>
          </a:prstGeom>
          <a:noFill/>
          <a:ln>
            <a:noFill/>
          </a:ln>
        </p:spPr>
      </p:pic>
      <p:pic>
        <p:nvPicPr>
          <p:cNvPr id="381" name="Google Shape;381;g21f479b95c8_0_7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365354" y="1627712"/>
            <a:ext cx="3606225" cy="2017825"/>
          </a:xfrm>
          <a:prstGeom prst="rect">
            <a:avLst/>
          </a:prstGeom>
          <a:noFill/>
          <a:ln>
            <a:noFill/>
          </a:ln>
        </p:spPr>
      </p:pic>
      <p:sp>
        <p:nvSpPr>
          <p:cNvPr id="2" name="Google Shape;368;g21fdb5be240_3_33">
            <a:extLst>
              <a:ext uri="{FF2B5EF4-FFF2-40B4-BE49-F238E27FC236}">
                <a16:creationId xmlns:a16="http://schemas.microsoft.com/office/drawing/2014/main" id="{15F6054B-704A-4D48-1B0E-4118D2F8CEAF}"/>
              </a:ext>
            </a:extLst>
          </p:cNvPr>
          <p:cNvSpPr txBox="1">
            <a:spLocks/>
          </p:cNvSpPr>
          <p:nvPr/>
        </p:nvSpPr>
        <p:spPr>
          <a:xfrm>
            <a:off x="175997" y="176362"/>
            <a:ext cx="7932738" cy="573088"/>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pPr>
              <a:lnSpc>
                <a:spcPct val="100000"/>
              </a:lnSpc>
              <a:buSzPts val="3218"/>
            </a:pPr>
            <a:r>
              <a:rPr lang="pt-PT" sz="3000"/>
              <a:t> </a:t>
            </a:r>
            <a:r>
              <a:rPr lang="pt-PT" sz="2400"/>
              <a:t>O modelo RACE</a:t>
            </a:r>
            <a:endParaRPr lang="pt-PT"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85"/>
        <p:cNvGrpSpPr/>
        <p:nvPr/>
      </p:nvGrpSpPr>
      <p:grpSpPr>
        <a:xfrm>
          <a:off x="0" y="0"/>
          <a:ext cx="0" cy="0"/>
          <a:chOff x="0" y="0"/>
          <a:chExt cx="0" cy="0"/>
        </a:xfrm>
      </p:grpSpPr>
      <p:sp>
        <p:nvSpPr>
          <p:cNvPr id="386" name="Google Shape;386;g1cff6b90f0f_0_0"/>
          <p:cNvSpPr txBox="1"/>
          <p:nvPr/>
        </p:nvSpPr>
        <p:spPr>
          <a:xfrm>
            <a:off x="363713" y="1155458"/>
            <a:ext cx="3830781" cy="92329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900"/>
              <a:buFont typeface="Arial"/>
              <a:buNone/>
            </a:pPr>
            <a:r>
              <a:rPr lang="fi" sz="2400" b="1" i="0" u="none" strike="noStrike" cap="none" dirty="0">
                <a:solidFill>
                  <a:srgbClr val="161249"/>
                </a:solidFill>
                <a:latin typeface="Arial"/>
                <a:ea typeface="Arial"/>
                <a:cs typeface="Arial"/>
                <a:sym typeface="Arial"/>
              </a:rPr>
              <a:t>Outras implicações do modelo RACE</a:t>
            </a:r>
            <a:endParaRPr sz="2400" b="0" i="0" u="none" strike="noStrike" cap="none" dirty="0">
              <a:solidFill>
                <a:srgbClr val="000000"/>
              </a:solidFill>
              <a:latin typeface="Arial"/>
              <a:ea typeface="Arial"/>
              <a:cs typeface="Arial"/>
              <a:sym typeface="Arial"/>
            </a:endParaRPr>
          </a:p>
        </p:txBody>
      </p:sp>
      <p:pic>
        <p:nvPicPr>
          <p:cNvPr id="387" name="Google Shape;387;g1cff6b90f0f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55097" y="0"/>
            <a:ext cx="4088904" cy="5023695"/>
          </a:xfrm>
          <a:prstGeom prst="rect">
            <a:avLst/>
          </a:prstGeom>
          <a:noFill/>
          <a:ln>
            <a:noFill/>
          </a:ln>
        </p:spPr>
      </p:pic>
      <p:pic>
        <p:nvPicPr>
          <p:cNvPr id="388" name="Google Shape;388;g1cff6b90f0f_0_0"/>
          <p:cNvPicPr preferRelativeResize="0"/>
          <p:nvPr/>
        </p:nvPicPr>
        <p:blipFill rotWithShape="1">
          <a:blip r:embed="rId4">
            <a:alphaModFix/>
          </a:blip>
          <a:srcRect/>
          <a:stretch/>
        </p:blipFill>
        <p:spPr>
          <a:xfrm>
            <a:off x="3408682" y="4404570"/>
            <a:ext cx="1571625" cy="6191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sp>
        <p:nvSpPr>
          <p:cNvPr id="393" name="Google Shape;393;g23b61c73700_0_0"/>
          <p:cNvSpPr txBox="1">
            <a:spLocks noGrp="1"/>
          </p:cNvSpPr>
          <p:nvPr>
            <p:ph type="body" idx="1"/>
          </p:nvPr>
        </p:nvSpPr>
        <p:spPr>
          <a:xfrm>
            <a:off x="848794" y="411515"/>
            <a:ext cx="7289400" cy="3324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Atividade</a:t>
            </a:r>
            <a:r>
              <a:rPr lang="fi" sz="2400" dirty="0">
                <a:solidFill>
                  <a:schemeClr val="lt1"/>
                </a:solidFill>
              </a:rPr>
              <a:t> em sala de aula para aplicar o modelo</a:t>
            </a:r>
            <a:r>
              <a:rPr lang="fi" dirty="0"/>
              <a:t> RACE</a:t>
            </a:r>
            <a:endParaRPr dirty="0"/>
          </a:p>
        </p:txBody>
      </p:sp>
      <p:sp>
        <p:nvSpPr>
          <p:cNvPr id="394" name="Google Shape;394;g23b61c73700_0_0"/>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Escolha uma campanha que tenha chamado a sua atenção. </a:t>
            </a:r>
            <a:endParaRPr sz="1600" dirty="0"/>
          </a:p>
          <a:p>
            <a:pPr marL="342900" lvl="0" indent="-342900" algn="l" rtl="0">
              <a:lnSpc>
                <a:spcPct val="100000"/>
              </a:lnSpc>
              <a:spcBef>
                <a:spcPts val="0"/>
              </a:spcBef>
              <a:spcAft>
                <a:spcPts val="0"/>
              </a:spcAft>
              <a:buClr>
                <a:schemeClr val="lt1"/>
              </a:buClr>
              <a:buSzPts val="1600"/>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Analise a forma como esta campanha decorre através do modelo RACE (ponto de vista da empresa). Como é que ela chega aos clientes? Quais são os passos seguintes que levam os clientes a agir e a estabelecer uma relação? </a:t>
            </a:r>
            <a:endParaRPr sz="1600" dirty="0"/>
          </a:p>
          <a:p>
            <a:pPr marL="342900" lvl="0" indent="-342900" algn="l" rtl="0">
              <a:lnSpc>
                <a:spcPct val="100000"/>
              </a:lnSpc>
              <a:spcBef>
                <a:spcPts val="0"/>
              </a:spcBef>
              <a:spcAft>
                <a:spcPts val="0"/>
              </a:spcAft>
              <a:buClr>
                <a:schemeClr val="lt1"/>
              </a:buClr>
              <a:buSzPts val="1600"/>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Apresente o seu exemplo na aula. </a:t>
            </a:r>
            <a:endParaRPr sz="1600" dirty="0"/>
          </a:p>
          <a:p>
            <a:pPr marL="342900" lvl="0" indent="-342900" algn="l" rtl="0">
              <a:lnSpc>
                <a:spcPct val="100000"/>
              </a:lnSpc>
              <a:spcBef>
                <a:spcPts val="0"/>
              </a:spcBef>
              <a:spcAft>
                <a:spcPts val="0"/>
              </a:spcAft>
              <a:buClr>
                <a:schemeClr val="lt1"/>
              </a:buClr>
              <a:buSzPts val="1600"/>
              <a:buFont typeface="+mj-lt"/>
              <a:buAutoNum type="arabicPeriod"/>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98"/>
        <p:cNvGrpSpPr/>
        <p:nvPr/>
      </p:nvGrpSpPr>
      <p:grpSpPr>
        <a:xfrm>
          <a:off x="0" y="0"/>
          <a:ext cx="0" cy="0"/>
          <a:chOff x="0" y="0"/>
          <a:chExt cx="0" cy="0"/>
        </a:xfrm>
      </p:grpSpPr>
      <p:pic>
        <p:nvPicPr>
          <p:cNvPr id="399" name="Google Shape;399;g21f479b95c8_0_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8012" y="780737"/>
            <a:ext cx="7837594" cy="3582025"/>
          </a:xfrm>
          <a:prstGeom prst="rect">
            <a:avLst/>
          </a:prstGeom>
          <a:noFill/>
          <a:ln w="28575" cap="flat" cmpd="sng">
            <a:solidFill>
              <a:srgbClr val="ED7D31"/>
            </a:solidFill>
            <a:prstDash val="solid"/>
            <a:round/>
            <a:headEnd type="none" w="sm" len="sm"/>
            <a:tailEnd type="none" w="sm" len="sm"/>
          </a:ln>
        </p:spPr>
      </p:pic>
      <p:sp>
        <p:nvSpPr>
          <p:cNvPr id="400" name="Google Shape;400;g21f479b95c8_0_86"/>
          <p:cNvSpPr txBox="1"/>
          <p:nvPr/>
        </p:nvSpPr>
        <p:spPr>
          <a:xfrm>
            <a:off x="4476809" y="4453807"/>
            <a:ext cx="3912447"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b="0" i="0" u="none" strike="noStrike" cap="none" dirty="0">
                <a:solidFill>
                  <a:srgbClr val="161249"/>
                </a:solidFill>
                <a:latin typeface="Arial"/>
                <a:ea typeface="Arial"/>
                <a:cs typeface="Arial"/>
                <a:sym typeface="Arial"/>
              </a:rPr>
              <a:t>Fonte e leitura complementar: </a:t>
            </a:r>
            <a:r>
              <a:rPr lang="fi" b="0" i="0" u="sng" strike="noStrike" cap="none" dirty="0">
                <a:solidFill>
                  <a:schemeClr val="hlink"/>
                </a:solidFill>
                <a:latin typeface="Arial"/>
                <a:ea typeface="Arial"/>
                <a:cs typeface="Arial"/>
                <a:sym typeface="Arial"/>
                <a:hlinkClick r:id="rId4"/>
              </a:rPr>
              <a:t>Deviniti.com</a:t>
            </a:r>
            <a:endParaRPr b="0" i="0" u="none" strike="noStrike" cap="none" dirty="0">
              <a:solidFill>
                <a:srgbClr val="000000"/>
              </a:solidFill>
              <a:latin typeface="Arial"/>
              <a:ea typeface="Arial"/>
              <a:cs typeface="Arial"/>
              <a:sym typeface="Arial"/>
            </a:endParaRPr>
          </a:p>
        </p:txBody>
      </p:sp>
      <p:sp>
        <p:nvSpPr>
          <p:cNvPr id="401" name="Google Shape;401;g21f479b95c8_0_86"/>
          <p:cNvSpPr txBox="1">
            <a:spLocks noGrp="1"/>
          </p:cNvSpPr>
          <p:nvPr>
            <p:ph type="title"/>
          </p:nvPr>
        </p:nvSpPr>
        <p:spPr>
          <a:xfrm>
            <a:off x="628650" y="20127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fi" sz="2700" dirty="0"/>
              <a:t>Percurso do cliente</a:t>
            </a:r>
            <a:br>
              <a:rPr lang="fi" dirty="0"/>
            </a:br>
            <a:endParaRPr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6" name="Google Shape;406;g19922e704ba_0_27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203318" y="600101"/>
            <a:ext cx="6456940" cy="4188996"/>
          </a:xfrm>
          <a:prstGeom prst="snip2DiagRect">
            <a:avLst>
              <a:gd name="adj1" fmla="val 0"/>
              <a:gd name="adj2" fmla="val 16667"/>
            </a:avLst>
          </a:prstGeom>
          <a:noFill/>
          <a:ln>
            <a:noFill/>
          </a:ln>
        </p:spPr>
      </p:pic>
      <p:sp>
        <p:nvSpPr>
          <p:cNvPr id="407" name="Google Shape;407;g19922e704ba_0_270"/>
          <p:cNvSpPr txBox="1"/>
          <p:nvPr/>
        </p:nvSpPr>
        <p:spPr>
          <a:xfrm>
            <a:off x="6909175" y="4514000"/>
            <a:ext cx="2042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Fonte: </a:t>
            </a:r>
            <a:r>
              <a:rPr lang="fi" sz="1400" b="0" i="0" u="sng" strike="noStrike" cap="none">
                <a:solidFill>
                  <a:schemeClr val="hlink"/>
                </a:solidFill>
                <a:latin typeface="Arial"/>
                <a:ea typeface="Arial"/>
                <a:cs typeface="Arial"/>
                <a:sym typeface="Arial"/>
                <a:hlinkClick r:id="rId4"/>
              </a:rPr>
              <a:t>Chaffey</a:t>
            </a:r>
            <a:r>
              <a:rPr lang="fi" sz="1400" b="0" i="0" u="none" strike="noStrike" cap="none">
                <a:solidFill>
                  <a:srgbClr val="000000"/>
                </a:solidFill>
                <a:latin typeface="Arial"/>
                <a:ea typeface="Arial"/>
                <a:cs typeface="Arial"/>
                <a:sym typeface="Arial"/>
              </a:rPr>
              <a:t>, 2020</a:t>
            </a:r>
            <a:endParaRPr sz="1400" b="0" i="0" u="none" strike="noStrike" cap="none">
              <a:solidFill>
                <a:srgbClr val="000000"/>
              </a:solidFill>
              <a:latin typeface="Arial"/>
              <a:ea typeface="Arial"/>
              <a:cs typeface="Arial"/>
              <a:sym typeface="Arial"/>
            </a:endParaRPr>
          </a:p>
        </p:txBody>
      </p:sp>
      <p:sp>
        <p:nvSpPr>
          <p:cNvPr id="408" name="Google Shape;408;g19922e704ba_0_270"/>
          <p:cNvSpPr txBox="1"/>
          <p:nvPr/>
        </p:nvSpPr>
        <p:spPr>
          <a:xfrm>
            <a:off x="159656" y="0"/>
            <a:ext cx="7641771" cy="55396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2400" b="1" i="0" u="none" strike="noStrike" cap="none" dirty="0">
                <a:solidFill>
                  <a:srgbClr val="161249"/>
                </a:solidFill>
                <a:latin typeface="Arial"/>
                <a:ea typeface="Arial"/>
                <a:cs typeface="Arial"/>
                <a:sym typeface="Arial"/>
              </a:rPr>
              <a:t>Exemplo de "percurso do cliente" - comprar um vestido</a:t>
            </a:r>
            <a:endParaRPr sz="2400" b="1" i="0" u="none" strike="noStrike" cap="none" dirty="0">
              <a:solidFill>
                <a:srgbClr val="161249"/>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12"/>
        <p:cNvGrpSpPr/>
        <p:nvPr/>
      </p:nvGrpSpPr>
      <p:grpSpPr>
        <a:xfrm>
          <a:off x="0" y="0"/>
          <a:ext cx="0" cy="0"/>
          <a:chOff x="0" y="0"/>
          <a:chExt cx="0" cy="0"/>
        </a:xfrm>
      </p:grpSpPr>
      <p:sp>
        <p:nvSpPr>
          <p:cNvPr id="413" name="Google Shape;413;p15"/>
          <p:cNvSpPr txBox="1">
            <a:spLocks noGrp="1"/>
          </p:cNvSpPr>
          <p:nvPr>
            <p:ph type="body" idx="1"/>
          </p:nvPr>
        </p:nvSpPr>
        <p:spPr>
          <a:xfrm>
            <a:off x="863071" y="337293"/>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Atividade na sala de aula </a:t>
            </a:r>
            <a:endParaRPr/>
          </a:p>
        </p:txBody>
      </p:sp>
      <p:sp>
        <p:nvSpPr>
          <p:cNvPr id="414" name="Google Shape;414;p15"/>
          <p:cNvSpPr txBox="1">
            <a:spLocks noGrp="1"/>
          </p:cNvSpPr>
          <p:nvPr>
            <p:ph type="body" idx="2"/>
          </p:nvPr>
        </p:nvSpPr>
        <p:spPr>
          <a:xfrm>
            <a:off x="863070" y="822755"/>
            <a:ext cx="7393423" cy="3797654"/>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dirty="0"/>
              <a:t>Definir e inspecionar um caso de processo do comprador. Seguem-se algumas sugestões (pode também escolher outras)</a:t>
            </a:r>
            <a:endParaRPr dirty="0"/>
          </a:p>
          <a:p>
            <a:pPr marL="0" lvl="0" indent="0" algn="l" rtl="0">
              <a:lnSpc>
                <a:spcPct val="108000"/>
              </a:lnSpc>
              <a:spcBef>
                <a:spcPts val="0"/>
              </a:spcBef>
              <a:spcAft>
                <a:spcPts val="0"/>
              </a:spcAft>
              <a:buClr>
                <a:schemeClr val="lt1"/>
              </a:buClr>
              <a:buSzPts val="1500"/>
              <a:buNone/>
            </a:pPr>
            <a:endParaRPr dirty="0"/>
          </a:p>
          <a:p>
            <a:pPr marL="342900" lvl="1" indent="0" algn="l" rtl="0">
              <a:lnSpc>
                <a:spcPct val="100000"/>
              </a:lnSpc>
              <a:spcBef>
                <a:spcPts val="0"/>
              </a:spcBef>
              <a:spcAft>
                <a:spcPts val="0"/>
              </a:spcAft>
              <a:buClr>
                <a:schemeClr val="lt1"/>
              </a:buClr>
              <a:buSzPts val="1500"/>
              <a:buNone/>
            </a:pPr>
            <a:r>
              <a:rPr lang="fi" sz="1500" dirty="0"/>
              <a:t>um veículo (carro, bicicleta, barco, ...)</a:t>
            </a:r>
            <a:endParaRPr dirty="0"/>
          </a:p>
          <a:p>
            <a:pPr marL="342900" lvl="1" indent="0" algn="l" rtl="0">
              <a:lnSpc>
                <a:spcPct val="100000"/>
              </a:lnSpc>
              <a:spcBef>
                <a:spcPts val="0"/>
              </a:spcBef>
              <a:spcAft>
                <a:spcPts val="0"/>
              </a:spcAft>
              <a:buClr>
                <a:schemeClr val="lt1"/>
              </a:buClr>
              <a:buSzPts val="1500"/>
              <a:buNone/>
            </a:pPr>
            <a:r>
              <a:rPr lang="fi" sz="1500" dirty="0"/>
              <a:t>eletrónica de consumo</a:t>
            </a:r>
            <a:endParaRPr dirty="0"/>
          </a:p>
          <a:p>
            <a:pPr marL="342900" lvl="1" indent="0" algn="l" rtl="0">
              <a:lnSpc>
                <a:spcPct val="100000"/>
              </a:lnSpc>
              <a:spcBef>
                <a:spcPts val="0"/>
              </a:spcBef>
              <a:spcAft>
                <a:spcPts val="0"/>
              </a:spcAft>
              <a:buClr>
                <a:schemeClr val="lt1"/>
              </a:buClr>
              <a:buSzPts val="1500"/>
              <a:buNone/>
            </a:pPr>
            <a:r>
              <a:rPr lang="fi" sz="1500" dirty="0"/>
              <a:t>hobby ou desporto </a:t>
            </a:r>
            <a:endParaRPr dirty="0"/>
          </a:p>
          <a:p>
            <a:pPr marL="342900" lvl="1" indent="0" algn="l" rtl="0">
              <a:lnSpc>
                <a:spcPct val="100000"/>
              </a:lnSpc>
              <a:spcBef>
                <a:spcPts val="0"/>
              </a:spcBef>
              <a:spcAft>
                <a:spcPts val="0"/>
              </a:spcAft>
              <a:buClr>
                <a:schemeClr val="lt1"/>
              </a:buClr>
              <a:buSzPts val="1500"/>
              <a:buNone/>
            </a:pPr>
            <a:r>
              <a:rPr lang="fi" sz="1500" dirty="0"/>
              <a:t>cuidados de saúde (individual, familiar, animal de estimação,...)</a:t>
            </a:r>
            <a:endParaRPr dirty="0"/>
          </a:p>
          <a:p>
            <a:pPr marL="342900" lvl="1" indent="0" algn="l" rtl="0">
              <a:lnSpc>
                <a:spcPct val="100000"/>
              </a:lnSpc>
              <a:spcBef>
                <a:spcPts val="0"/>
              </a:spcBef>
              <a:spcAft>
                <a:spcPts val="0"/>
              </a:spcAft>
              <a:buClr>
                <a:schemeClr val="lt1"/>
              </a:buClr>
              <a:buSzPts val="1500"/>
              <a:buNone/>
            </a:pPr>
            <a:r>
              <a:rPr lang="fi" sz="1500" dirty="0"/>
              <a:t>decoração de interiores </a:t>
            </a:r>
            <a:endParaRPr dirty="0"/>
          </a:p>
          <a:p>
            <a:pPr marL="342900" lvl="1" indent="0" algn="l" rtl="0">
              <a:lnSpc>
                <a:spcPct val="100000"/>
              </a:lnSpc>
              <a:spcBef>
                <a:spcPts val="0"/>
              </a:spcBef>
              <a:spcAft>
                <a:spcPts val="0"/>
              </a:spcAft>
              <a:buClr>
                <a:schemeClr val="lt1"/>
              </a:buClr>
              <a:buSzPts val="1500"/>
              <a:buNone/>
            </a:pPr>
            <a:r>
              <a:rPr lang="fi" sz="1500" dirty="0"/>
              <a:t>outros </a:t>
            </a:r>
            <a:endParaRPr dirty="0"/>
          </a:p>
          <a:p>
            <a:pPr marL="0" lvl="0" indent="0" algn="l" rtl="0">
              <a:lnSpc>
                <a:spcPct val="108000"/>
              </a:lnSpc>
              <a:spcBef>
                <a:spcPts val="0"/>
              </a:spcBef>
              <a:spcAft>
                <a:spcPts val="0"/>
              </a:spcAft>
              <a:buClr>
                <a:schemeClr val="lt1"/>
              </a:buClr>
              <a:buSzPts val="1500"/>
              <a:buNone/>
            </a:pPr>
            <a:endParaRPr dirty="0"/>
          </a:p>
          <a:p>
            <a:pPr marL="285750" lvl="0" indent="-285750" algn="l" rtl="0">
              <a:lnSpc>
                <a:spcPct val="100000"/>
              </a:lnSpc>
              <a:spcBef>
                <a:spcPts val="0"/>
              </a:spcBef>
              <a:spcAft>
                <a:spcPts val="0"/>
              </a:spcAft>
              <a:buClr>
                <a:schemeClr val="lt1"/>
              </a:buClr>
              <a:buSzPts val="2250"/>
              <a:buFont typeface="Arial"/>
              <a:buChar char="•"/>
            </a:pPr>
            <a:r>
              <a:rPr lang="fi" dirty="0"/>
              <a:t>Descobrir como funcionam as diferentes fases do processo de compra? </a:t>
            </a:r>
            <a:endParaRPr dirty="0"/>
          </a:p>
          <a:p>
            <a:pPr marL="285750" lvl="0" indent="-285750" algn="l" rtl="0">
              <a:lnSpc>
                <a:spcPct val="100000"/>
              </a:lnSpc>
              <a:spcBef>
                <a:spcPts val="0"/>
              </a:spcBef>
              <a:spcAft>
                <a:spcPts val="0"/>
              </a:spcAft>
              <a:buClr>
                <a:schemeClr val="lt1"/>
              </a:buClr>
              <a:buSzPts val="2250"/>
              <a:buFont typeface="Arial"/>
              <a:buChar char="•"/>
            </a:pPr>
            <a:r>
              <a:rPr lang="fi" dirty="0"/>
              <a:t>Que tipos de estímulos podem levar à "tomada de consciência". </a:t>
            </a:r>
            <a:endParaRPr dirty="0"/>
          </a:p>
          <a:p>
            <a:pPr marL="285750" lvl="0" indent="-285750" algn="l" rtl="0">
              <a:lnSpc>
                <a:spcPct val="100000"/>
              </a:lnSpc>
              <a:spcBef>
                <a:spcPts val="0"/>
              </a:spcBef>
              <a:spcAft>
                <a:spcPts val="0"/>
              </a:spcAft>
              <a:buClr>
                <a:schemeClr val="lt1"/>
              </a:buClr>
              <a:buSzPts val="2250"/>
              <a:buFont typeface="Arial"/>
              <a:buChar char="•"/>
            </a:pPr>
            <a:r>
              <a:rPr lang="fi" dirty="0"/>
              <a:t>Qual a intensidade do processo de procura de informação? </a:t>
            </a:r>
            <a:endParaRPr dirty="0"/>
          </a:p>
          <a:p>
            <a:pPr marL="285750" lvl="0" indent="-285750" algn="l" rtl="0">
              <a:lnSpc>
                <a:spcPct val="100000"/>
              </a:lnSpc>
              <a:spcBef>
                <a:spcPts val="0"/>
              </a:spcBef>
              <a:spcAft>
                <a:spcPts val="0"/>
              </a:spcAft>
              <a:buClr>
                <a:schemeClr val="lt1"/>
              </a:buClr>
              <a:buSzPts val="2250"/>
              <a:buFont typeface="Arial"/>
              <a:buChar char="•"/>
            </a:pPr>
            <a:r>
              <a:rPr lang="fi" dirty="0"/>
              <a:t>O que é necessário para proceder à "compra"? </a:t>
            </a:r>
            <a:endParaRPr dirty="0"/>
          </a:p>
          <a:p>
            <a:pPr marL="285750" lvl="0" indent="-285750" algn="l" rtl="0">
              <a:lnSpc>
                <a:spcPct val="100000"/>
              </a:lnSpc>
              <a:spcBef>
                <a:spcPts val="0"/>
              </a:spcBef>
              <a:spcAft>
                <a:spcPts val="0"/>
              </a:spcAft>
              <a:buClr>
                <a:schemeClr val="lt1"/>
              </a:buClr>
              <a:buSzPts val="2250"/>
              <a:buFont typeface="Arial"/>
              <a:buChar char="•"/>
            </a:pPr>
            <a:r>
              <a:rPr lang="fi" dirty="0"/>
              <a:t>O que significa "retenção" do ponto de vista do vendedor/comprador?</a:t>
            </a:r>
            <a:endParaRPr dirty="0"/>
          </a:p>
          <a:p>
            <a:pPr marL="285750" lvl="0" indent="-285750" algn="l" rtl="0">
              <a:lnSpc>
                <a:spcPct val="100000"/>
              </a:lnSpc>
              <a:spcBef>
                <a:spcPts val="0"/>
              </a:spcBef>
              <a:spcAft>
                <a:spcPts val="0"/>
              </a:spcAft>
              <a:buClr>
                <a:schemeClr val="lt1"/>
              </a:buClr>
              <a:buSzPts val="2250"/>
              <a:buFont typeface="Arial"/>
              <a:buChar char="•"/>
            </a:pPr>
            <a:r>
              <a:rPr lang="fi" dirty="0"/>
              <a:t>Que canais e meios de comunicação estão envolvidos nas diferentes fases?</a:t>
            </a:r>
            <a:endParaRPr dirty="0"/>
          </a:p>
          <a:p>
            <a:pPr marL="0" lvl="0" indent="0" algn="l" rtl="0">
              <a:lnSpc>
                <a:spcPct val="108000"/>
              </a:lnSpc>
              <a:spcBef>
                <a:spcPts val="0"/>
              </a:spcBef>
              <a:spcAft>
                <a:spcPts val="0"/>
              </a:spcAft>
              <a:buClr>
                <a:schemeClr val="lt1"/>
              </a:buClr>
              <a:buSzPts val="1500"/>
              <a:buNone/>
            </a:pPr>
            <a:endParaRPr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18"/>
        <p:cNvGrpSpPr/>
        <p:nvPr/>
      </p:nvGrpSpPr>
      <p:grpSpPr>
        <a:xfrm>
          <a:off x="0" y="0"/>
          <a:ext cx="0" cy="0"/>
          <a:chOff x="0" y="0"/>
          <a:chExt cx="0" cy="0"/>
        </a:xfrm>
      </p:grpSpPr>
      <p:sp>
        <p:nvSpPr>
          <p:cNvPr id="419" name="Google Shape;419;g1dc0dac36e4_0_25"/>
          <p:cNvSpPr txBox="1">
            <a:spLocks noGrp="1"/>
          </p:cNvSpPr>
          <p:nvPr>
            <p:ph type="title"/>
          </p:nvPr>
        </p:nvSpPr>
        <p:spPr>
          <a:xfrm>
            <a:off x="496500" y="2122950"/>
            <a:ext cx="8151000" cy="448800"/>
          </a:xfrm>
          <a:prstGeom prst="rect">
            <a:avLst/>
          </a:prstGeom>
          <a:noFill/>
          <a:ln>
            <a:noFill/>
          </a:ln>
        </p:spPr>
        <p:txBody>
          <a:bodyPr spcFirstLastPara="1" wrap="square" lIns="0" tIns="0" rIns="0" bIns="0" anchor="t" anchorCtr="0">
            <a:noAutofit/>
          </a:bodyPr>
          <a:lstStyle/>
          <a:p>
            <a:pPr marL="0" lvl="0" indent="0" algn="ctr" rtl="0">
              <a:lnSpc>
                <a:spcPct val="100000"/>
              </a:lnSpc>
              <a:spcBef>
                <a:spcPts val="0"/>
              </a:spcBef>
              <a:spcAft>
                <a:spcPts val="0"/>
              </a:spcAft>
              <a:buClr>
                <a:srgbClr val="161249"/>
              </a:buClr>
              <a:buSzPts val="2700"/>
              <a:buFont typeface="Arial"/>
              <a:buNone/>
            </a:pPr>
            <a:r>
              <a:rPr lang="fi" sz="3600"/>
              <a:t>Meios e canais digitais </a:t>
            </a:r>
            <a:endParaRPr sz="360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23"/>
        <p:cNvGrpSpPr/>
        <p:nvPr/>
      </p:nvGrpSpPr>
      <p:grpSpPr>
        <a:xfrm>
          <a:off x="0" y="0"/>
          <a:ext cx="0" cy="0"/>
          <a:chOff x="0" y="0"/>
          <a:chExt cx="0" cy="0"/>
        </a:xfrm>
      </p:grpSpPr>
      <p:sp>
        <p:nvSpPr>
          <p:cNvPr id="424" name="Google Shape;424;g198c4f39775_0_1"/>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Meios e canais digitais  </a:t>
            </a:r>
            <a:endParaRPr sz="2400" dirty="0"/>
          </a:p>
        </p:txBody>
      </p:sp>
      <p:sp>
        <p:nvSpPr>
          <p:cNvPr id="425" name="Google Shape;425;g198c4f39775_0_1"/>
          <p:cNvSpPr txBox="1">
            <a:spLocks noGrp="1"/>
          </p:cNvSpPr>
          <p:nvPr>
            <p:ph type="body" idx="1"/>
          </p:nvPr>
        </p:nvSpPr>
        <p:spPr>
          <a:xfrm>
            <a:off x="628650" y="1067294"/>
            <a:ext cx="7886700" cy="1419363"/>
          </a:xfrm>
          <a:prstGeom prst="rect">
            <a:avLst/>
          </a:prstGeom>
          <a:noFill/>
          <a:ln>
            <a:noFill/>
          </a:ln>
        </p:spPr>
        <p:txBody>
          <a:bodyPr spcFirstLastPara="1" wrap="square" lIns="0" tIns="0" rIns="0" bIns="0" anchor="t" anchorCtr="0">
            <a:noAutofit/>
          </a:bodyPr>
          <a:lstStyle/>
          <a:p>
            <a:pPr marL="457200" lvl="0" indent="-317500" algn="l" rtl="0">
              <a:lnSpc>
                <a:spcPct val="100000"/>
              </a:lnSpc>
              <a:spcBef>
                <a:spcPts val="0"/>
              </a:spcBef>
              <a:spcAft>
                <a:spcPts val="0"/>
              </a:spcAft>
              <a:buClr>
                <a:srgbClr val="ED7D31"/>
              </a:buClr>
              <a:buSzPts val="2400"/>
              <a:buFont typeface="Arial"/>
              <a:buChar char="•"/>
            </a:pPr>
            <a:r>
              <a:rPr lang="fi" sz="1600"/>
              <a:t>Depois de definir os públicos-alvo e a sua fase no processo de compra, o profissional de marketing tem restrições para escolher os canais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A imagem apresenta a gama de meios e instrumentos digitais disponíveis</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Através deles, é possível chegar a qualquer grupo-alvo em "ecossistemas e ambientes" digitais.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a:t>A sua escolha e utilização são determinadas em função da estratégia, da mensagem e dos grupos-alvo </a:t>
            </a:r>
            <a:endParaRPr sz="1600"/>
          </a:p>
          <a:p>
            <a:pPr marL="514350" lvl="0" indent="-133350" algn="l" rtl="0">
              <a:lnSpc>
                <a:spcPct val="100000"/>
              </a:lnSpc>
              <a:spcBef>
                <a:spcPts val="0"/>
              </a:spcBef>
              <a:spcAft>
                <a:spcPts val="0"/>
              </a:spcAft>
              <a:buClr>
                <a:srgbClr val="ED7D31"/>
              </a:buClr>
              <a:buSzPts val="2400"/>
              <a:buFont typeface="Arial"/>
              <a:buNone/>
            </a:pPr>
            <a:endParaRPr sz="1600"/>
          </a:p>
          <a:p>
            <a:pPr marL="457200" lvl="0" indent="-317500" algn="l" rtl="0">
              <a:lnSpc>
                <a:spcPct val="100000"/>
              </a:lnSpc>
              <a:spcBef>
                <a:spcPts val="0"/>
              </a:spcBef>
              <a:spcAft>
                <a:spcPts val="0"/>
              </a:spcAft>
              <a:buClr>
                <a:srgbClr val="ED7D31"/>
              </a:buClr>
              <a:buSzPts val="2400"/>
              <a:buFont typeface="Arial"/>
              <a:buChar char="•"/>
            </a:pPr>
            <a:r>
              <a:rPr lang="fi" sz="1600" b="1"/>
              <a:t>Nota: </a:t>
            </a:r>
            <a:r>
              <a:rPr lang="fi" sz="1600"/>
              <a:t>O melhor resultado será alcançado quando os instrumentos e meios digitais forem combinados com os meios de marketing tradicionais (marketing multicanal)</a:t>
            </a:r>
            <a:endParaRPr sz="160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sp>
        <p:nvSpPr>
          <p:cNvPr id="430" name="Google Shape;430;g198c4f39775_0_24"/>
          <p:cNvSpPr txBox="1">
            <a:spLocks noGrp="1"/>
          </p:cNvSpPr>
          <p:nvPr>
            <p:ph type="title"/>
          </p:nvPr>
        </p:nvSpPr>
        <p:spPr>
          <a:xfrm>
            <a:off x="628649" y="256180"/>
            <a:ext cx="7966307" cy="4694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Meios de comunicação tradicionais - digitais?</a:t>
            </a:r>
            <a:endParaRPr sz="2400" dirty="0"/>
          </a:p>
        </p:txBody>
      </p:sp>
      <p:sp>
        <p:nvSpPr>
          <p:cNvPr id="431" name="Google Shape;431;g198c4f39775_0_24"/>
          <p:cNvSpPr txBox="1">
            <a:spLocks noGrp="1"/>
          </p:cNvSpPr>
          <p:nvPr>
            <p:ph type="body" idx="1"/>
          </p:nvPr>
        </p:nvSpPr>
        <p:spPr>
          <a:xfrm>
            <a:off x="647700" y="3978215"/>
            <a:ext cx="5102262" cy="590261"/>
          </a:xfrm>
          <a:prstGeom prst="rect">
            <a:avLst/>
          </a:prstGeom>
          <a:noFill/>
          <a:ln>
            <a:noFill/>
          </a:ln>
        </p:spPr>
        <p:txBody>
          <a:bodyPr spcFirstLastPara="1" wrap="square" lIns="0" tIns="0" rIns="0" bIns="0" anchor="t" anchorCtr="0">
            <a:noAutofit/>
          </a:bodyPr>
          <a:lstStyle/>
          <a:p>
            <a:pPr marL="285750" lvl="0" indent="-285750" algn="l" rtl="0">
              <a:lnSpc>
                <a:spcPct val="100000"/>
              </a:lnSpc>
              <a:spcBef>
                <a:spcPts val="0"/>
              </a:spcBef>
              <a:spcAft>
                <a:spcPts val="0"/>
              </a:spcAft>
              <a:buClr>
                <a:srgbClr val="ED7D31"/>
              </a:buClr>
              <a:buSzPts val="2400"/>
              <a:buFont typeface="Arial"/>
              <a:buChar char="•"/>
            </a:pPr>
            <a:r>
              <a:rPr lang="fi" sz="1400" dirty="0"/>
              <a:t>É óbvio que existem grandes variações entre os diferentes tipos de organizações</a:t>
            </a:r>
            <a:endParaRPr sz="1400" dirty="0"/>
          </a:p>
          <a:p>
            <a:pPr marL="0" lvl="0" indent="0" algn="l" rtl="0">
              <a:lnSpc>
                <a:spcPct val="100000"/>
              </a:lnSpc>
              <a:spcBef>
                <a:spcPts val="0"/>
              </a:spcBef>
              <a:spcAft>
                <a:spcPts val="0"/>
              </a:spcAft>
              <a:buClr>
                <a:srgbClr val="161249"/>
              </a:buClr>
              <a:buSzPts val="1500"/>
              <a:buNone/>
            </a:pPr>
            <a:endParaRPr sz="1600" dirty="0"/>
          </a:p>
        </p:txBody>
      </p:sp>
      <p:sp>
        <p:nvSpPr>
          <p:cNvPr id="432" name="Google Shape;432;g198c4f39775_0_24"/>
          <p:cNvSpPr txBox="1"/>
          <p:nvPr/>
        </p:nvSpPr>
        <p:spPr>
          <a:xfrm>
            <a:off x="7089090" y="3559378"/>
            <a:ext cx="1867035" cy="369302"/>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fi" sz="1200" b="0" i="0" u="none" strike="noStrike" cap="none" dirty="0">
                <a:solidFill>
                  <a:srgbClr val="161249"/>
                </a:solidFill>
                <a:latin typeface="Arial"/>
                <a:ea typeface="Arial"/>
                <a:cs typeface="Arial"/>
                <a:sym typeface="Arial"/>
              </a:rPr>
              <a:t>Fonte: Statista (2022)</a:t>
            </a:r>
            <a:endParaRPr sz="1200" b="0" i="0" u="none" strike="noStrike" cap="none" dirty="0">
              <a:solidFill>
                <a:srgbClr val="161249"/>
              </a:solidFill>
              <a:latin typeface="Arial"/>
              <a:ea typeface="Arial"/>
              <a:cs typeface="Arial"/>
              <a:sym typeface="Arial"/>
            </a:endParaRPr>
          </a:p>
        </p:txBody>
      </p:sp>
      <p:pic>
        <p:nvPicPr>
          <p:cNvPr id="433" name="Google Shape;433;g198c4f39775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694350" y="860894"/>
            <a:ext cx="5261775" cy="2648949"/>
          </a:xfrm>
          <a:prstGeom prst="rect">
            <a:avLst/>
          </a:prstGeom>
          <a:noFill/>
          <a:ln w="28575" cap="flat" cmpd="sng">
            <a:solidFill>
              <a:srgbClr val="ED7D31"/>
            </a:solidFill>
            <a:prstDash val="solid"/>
            <a:round/>
            <a:headEnd type="none" w="sm" len="sm"/>
            <a:tailEnd type="none" w="sm" len="sm"/>
          </a:ln>
        </p:spPr>
      </p:pic>
      <p:sp>
        <p:nvSpPr>
          <p:cNvPr id="434" name="Google Shape;434;g198c4f39775_0_24"/>
          <p:cNvSpPr txBox="1"/>
          <p:nvPr/>
        </p:nvSpPr>
        <p:spPr>
          <a:xfrm>
            <a:off x="549043" y="1165285"/>
            <a:ext cx="3065700" cy="2677616"/>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Devido à concorrência, as despesas de publicidade das organizações não param de aumentar, desde 2017</a:t>
            </a:r>
            <a:endParaRPr b="0" i="0" u="none" strike="noStrike" cap="none" dirty="0">
              <a:solidFill>
                <a:srgbClr val="000000"/>
              </a:solidFill>
              <a:latin typeface="Arial"/>
              <a:ea typeface="Arial"/>
              <a:cs typeface="Arial"/>
              <a:sym typeface="Arial"/>
            </a:endParaRPr>
          </a:p>
          <a:p>
            <a:pPr marL="285750" marR="0" lvl="0" indent="-133350" algn="l" rtl="0">
              <a:lnSpc>
                <a:spcPct val="100000"/>
              </a:lnSpc>
              <a:spcBef>
                <a:spcPts val="0"/>
              </a:spcBef>
              <a:spcAft>
                <a:spcPts val="0"/>
              </a:spcAft>
              <a:buClr>
                <a:srgbClr val="ED7D31"/>
              </a:buClr>
              <a:buSzPts val="2400"/>
              <a:buFont typeface="Arial"/>
              <a:buNone/>
            </a:pPr>
            <a:endParaRPr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A quota dos meios digitais está a aumentar, mas os meios de marketing tradicionais continuam a ser essencialmente utilizados</a:t>
            </a:r>
          </a:p>
          <a:p>
            <a:pPr marL="285750" marR="0" lvl="0" indent="-285750" algn="l" rtl="0">
              <a:lnSpc>
                <a:spcPct val="100000"/>
              </a:lnSpc>
              <a:spcBef>
                <a:spcPts val="0"/>
              </a:spcBef>
              <a:spcAft>
                <a:spcPts val="0"/>
              </a:spcAft>
              <a:buClr>
                <a:srgbClr val="ED7D31"/>
              </a:buClr>
              <a:buSzPts val="2400"/>
              <a:buFont typeface="Arial"/>
              <a:buChar char="•"/>
            </a:pPr>
            <a:endParaRPr b="0" i="0" u="none" strike="noStrike" cap="none" dirty="0">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ED7D31"/>
              </a:buClr>
              <a:buSzPts val="2400"/>
              <a:buFont typeface="Arial"/>
              <a:buChar char="•"/>
            </a:pPr>
            <a:r>
              <a:rPr lang="fi" b="0" i="0" u="none" strike="noStrike" cap="none" dirty="0">
                <a:solidFill>
                  <a:srgbClr val="161249"/>
                </a:solidFill>
                <a:latin typeface="Arial"/>
                <a:ea typeface="Arial"/>
                <a:cs typeface="Arial"/>
                <a:sym typeface="Arial"/>
              </a:rPr>
              <a:t>O gráfico mostra uma média de todos os anunciantes</a:t>
            </a:r>
            <a:endParaRPr b="0" i="0" u="none" strike="noStrike" cap="none" dirty="0">
              <a:solidFill>
                <a:srgbClr val="000000"/>
              </a:solidFill>
              <a:latin typeface="Arial"/>
              <a:ea typeface="Arial"/>
              <a:cs typeface="Aria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438"/>
        <p:cNvGrpSpPr/>
        <p:nvPr/>
      </p:nvGrpSpPr>
      <p:grpSpPr>
        <a:xfrm>
          <a:off x="0" y="0"/>
          <a:ext cx="0" cy="0"/>
          <a:chOff x="0" y="0"/>
          <a:chExt cx="0" cy="0"/>
        </a:xfrm>
      </p:grpSpPr>
      <p:sp>
        <p:nvSpPr>
          <p:cNvPr id="439" name="Google Shape;439;g198c4f39775_0_30"/>
          <p:cNvSpPr txBox="1">
            <a:spLocks noGrp="1"/>
          </p:cNvSpPr>
          <p:nvPr>
            <p:ph type="title"/>
          </p:nvPr>
        </p:nvSpPr>
        <p:spPr>
          <a:xfrm>
            <a:off x="366959" y="376851"/>
            <a:ext cx="8237400" cy="448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Alguns áras promovem mais do que outras</a:t>
            </a:r>
            <a:endParaRPr sz="2400" dirty="0"/>
          </a:p>
        </p:txBody>
      </p:sp>
      <p:sp>
        <p:nvSpPr>
          <p:cNvPr id="440" name="Google Shape;440;g198c4f39775_0_30"/>
          <p:cNvSpPr txBox="1">
            <a:spLocks noGrp="1"/>
          </p:cNvSpPr>
          <p:nvPr>
            <p:ph type="body" idx="1"/>
          </p:nvPr>
        </p:nvSpPr>
        <p:spPr>
          <a:xfrm>
            <a:off x="366959" y="1085652"/>
            <a:ext cx="3246900" cy="345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1500"/>
              <a:buNone/>
            </a:pPr>
            <a:r>
              <a:rPr lang="fi" sz="1600"/>
              <a:t>A necessidade de promoção é vital quando a concorrência é grande (por exemplo, produtos alimentares, eletrónica de consumo, etc.)</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As empresas de maior dimensão tendem a utilizar uma percentagem mais elevada do seu orçamento total em marketing</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r>
              <a:rPr lang="fi" sz="1600"/>
              <a:t>Em geral, as empresas B2C gastam orçamentos mais elevados do que as empresas B2B</a:t>
            </a:r>
            <a:endParaRPr sz="1600"/>
          </a:p>
          <a:p>
            <a:pPr marL="0" lvl="0" indent="0" algn="l" rtl="0">
              <a:lnSpc>
                <a:spcPct val="100000"/>
              </a:lnSpc>
              <a:spcBef>
                <a:spcPts val="0"/>
              </a:spcBef>
              <a:spcAft>
                <a:spcPts val="0"/>
              </a:spcAft>
              <a:buClr>
                <a:srgbClr val="161249"/>
              </a:buClr>
              <a:buSzPts val="1500"/>
              <a:buNone/>
            </a:pPr>
            <a:endParaRPr sz="1600"/>
          </a:p>
          <a:p>
            <a:pPr marL="0" lvl="0" indent="0" algn="l" rtl="0">
              <a:lnSpc>
                <a:spcPct val="100000"/>
              </a:lnSpc>
              <a:spcBef>
                <a:spcPts val="0"/>
              </a:spcBef>
              <a:spcAft>
                <a:spcPts val="0"/>
              </a:spcAft>
              <a:buClr>
                <a:srgbClr val="161249"/>
              </a:buClr>
              <a:buSzPts val="1500"/>
              <a:buNone/>
            </a:pPr>
            <a:endParaRPr sz="1600"/>
          </a:p>
        </p:txBody>
      </p:sp>
      <p:pic>
        <p:nvPicPr>
          <p:cNvPr id="441" name="Google Shape;441;g198c4f39775_0_3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651808" y="1149677"/>
            <a:ext cx="5312510" cy="3072234"/>
          </a:xfrm>
          <a:prstGeom prst="rect">
            <a:avLst/>
          </a:prstGeom>
          <a:noFill/>
          <a:ln w="28575" cap="flat" cmpd="sng">
            <a:solidFill>
              <a:srgbClr val="ED7D31"/>
            </a:solidFill>
            <a:prstDash val="solid"/>
            <a:round/>
            <a:headEnd type="none" w="sm" len="sm"/>
            <a:tailEnd type="none" w="sm" len="sm"/>
          </a:ln>
        </p:spPr>
      </p:pic>
      <p:sp>
        <p:nvSpPr>
          <p:cNvPr id="442" name="Google Shape;442;g198c4f39775_0_30"/>
          <p:cNvSpPr txBox="1"/>
          <p:nvPr/>
        </p:nvSpPr>
        <p:spPr>
          <a:xfrm>
            <a:off x="6933405" y="4300725"/>
            <a:ext cx="377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Fonte: </a:t>
            </a:r>
            <a:r>
              <a:rPr lang="fi" sz="1400" b="0" i="0" u="sng" strike="noStrike" cap="none">
                <a:solidFill>
                  <a:schemeClr val="hlink"/>
                </a:solidFill>
                <a:latin typeface="Arial"/>
                <a:ea typeface="Arial"/>
                <a:cs typeface="Arial"/>
                <a:sym typeface="Arial"/>
                <a:hlinkClick r:id="rId4"/>
              </a:rPr>
              <a:t>Merehead, </a:t>
            </a:r>
            <a:r>
              <a:rPr lang="fi" sz="1400" b="0" i="0" u="none" strike="noStrike" cap="none">
                <a:solidFill>
                  <a:srgbClr val="000000"/>
                </a:solidFill>
                <a:latin typeface="Arial"/>
                <a:ea typeface="Arial"/>
                <a:cs typeface="Arial"/>
                <a:sym typeface="Arial"/>
              </a:rPr>
              <a:t>2021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446"/>
        <p:cNvGrpSpPr/>
        <p:nvPr/>
      </p:nvGrpSpPr>
      <p:grpSpPr>
        <a:xfrm>
          <a:off x="0" y="0"/>
          <a:ext cx="0" cy="0"/>
          <a:chOff x="0" y="0"/>
          <a:chExt cx="0" cy="0"/>
        </a:xfrm>
      </p:grpSpPr>
      <p:sp>
        <p:nvSpPr>
          <p:cNvPr id="447" name="Google Shape;447;g198c4f39775_0_43"/>
          <p:cNvSpPr txBox="1">
            <a:spLocks noGrp="1"/>
          </p:cNvSpPr>
          <p:nvPr>
            <p:ph type="title"/>
          </p:nvPr>
        </p:nvSpPr>
        <p:spPr>
          <a:xfrm>
            <a:off x="628650" y="306274"/>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Redes sociais  </a:t>
            </a:r>
            <a:endParaRPr sz="2400" dirty="0"/>
          </a:p>
        </p:txBody>
      </p:sp>
      <p:sp>
        <p:nvSpPr>
          <p:cNvPr id="448" name="Google Shape;448;g198c4f39775_0_43"/>
          <p:cNvSpPr txBox="1">
            <a:spLocks noGrp="1"/>
          </p:cNvSpPr>
          <p:nvPr>
            <p:ph type="body" idx="1"/>
          </p:nvPr>
        </p:nvSpPr>
        <p:spPr>
          <a:xfrm>
            <a:off x="628650" y="1036863"/>
            <a:ext cx="8221436" cy="3293107"/>
          </a:xfrm>
          <a:prstGeom prst="rect">
            <a:avLst/>
          </a:prstGeom>
          <a:noFill/>
          <a:ln>
            <a:noFill/>
          </a:ln>
        </p:spPr>
        <p:txBody>
          <a:bodyPr spcFirstLastPara="1" wrap="square" lIns="91425" tIns="91425" rIns="91425" bIns="91425" anchor="t" anchorCtr="0">
            <a:normAutofit fontScale="77500" lnSpcReduction="20000"/>
          </a:bodyPr>
          <a:lstStyle/>
          <a:p>
            <a:pPr marL="133350" lvl="0" indent="0" algn="l" rtl="0">
              <a:lnSpc>
                <a:spcPct val="120000"/>
              </a:lnSpc>
              <a:spcBef>
                <a:spcPts val="0"/>
              </a:spcBef>
              <a:spcAft>
                <a:spcPts val="0"/>
              </a:spcAft>
              <a:buClr>
                <a:srgbClr val="161249"/>
              </a:buClr>
              <a:buSzPct val="108107"/>
              <a:buNone/>
            </a:pPr>
            <a:r>
              <a:rPr lang="fi" sz="1500" b="1" dirty="0"/>
              <a:t>O quê e porquê</a:t>
            </a:r>
            <a:r>
              <a:rPr lang="fi" sz="1500" dirty="0"/>
              <a:t>? </a:t>
            </a:r>
            <a:endParaRPr sz="1500" dirty="0"/>
          </a:p>
          <a:p>
            <a:pPr marL="457200" lvl="0" indent="-323884" algn="l" rtl="0">
              <a:lnSpc>
                <a:spcPct val="120000"/>
              </a:lnSpc>
              <a:spcBef>
                <a:spcPts val="0"/>
              </a:spcBef>
              <a:spcAft>
                <a:spcPts val="0"/>
              </a:spcAft>
              <a:buClr>
                <a:srgbClr val="ED7D31"/>
              </a:buClr>
              <a:buSzPct val="108107"/>
              <a:buChar char="●"/>
            </a:pPr>
            <a:r>
              <a:rPr lang="fi" sz="1500" dirty="0"/>
              <a:t>As "redes sociais" abrangem uma variedade de plataformas onde todos podem publicar e comentar (por exemplo, Facebook, Instagram, LinkedIn, blogues, Youtube, Twitter, TikTok) </a:t>
            </a:r>
            <a:endParaRPr sz="1500" dirty="0"/>
          </a:p>
          <a:p>
            <a:pPr marL="457200" lvl="0" indent="-323884" algn="l" rtl="0">
              <a:lnSpc>
                <a:spcPct val="120000"/>
              </a:lnSpc>
              <a:spcBef>
                <a:spcPts val="0"/>
              </a:spcBef>
              <a:spcAft>
                <a:spcPts val="0"/>
              </a:spcAft>
              <a:buClr>
                <a:srgbClr val="ED7D31"/>
              </a:buClr>
              <a:buSzPct val="108107"/>
              <a:buChar char="●"/>
            </a:pPr>
            <a:r>
              <a:rPr lang="fi" sz="1500" dirty="0"/>
              <a:t>Aqueles que publicam "posts" interessantes ganham seguidores (a maioria das pessoas são seguidores, apenas alguns são editores)</a:t>
            </a:r>
            <a:endParaRPr sz="1500" dirty="0"/>
          </a:p>
          <a:p>
            <a:pPr marL="457200" lvl="0" indent="-323884" algn="l" rtl="0">
              <a:lnSpc>
                <a:spcPct val="120000"/>
              </a:lnSpc>
              <a:spcBef>
                <a:spcPts val="0"/>
              </a:spcBef>
              <a:spcAft>
                <a:spcPts val="0"/>
              </a:spcAft>
              <a:buClr>
                <a:srgbClr val="ED7D31"/>
              </a:buClr>
              <a:buSzPct val="108107"/>
              <a:buChar char="●"/>
            </a:pPr>
            <a:r>
              <a:rPr lang="fi" sz="1500" dirty="0"/>
              <a:t>As publicações podem ser mais partilhadas nas redes e tornar-se "virais", o que cria uma "publicidade ganha</a:t>
            </a:r>
            <a:endParaRPr sz="1500" dirty="0"/>
          </a:p>
          <a:p>
            <a:pPr marL="457200" lvl="0" indent="-323884" algn="l" rtl="0">
              <a:lnSpc>
                <a:spcPct val="120000"/>
              </a:lnSpc>
              <a:spcBef>
                <a:spcPts val="0"/>
              </a:spcBef>
              <a:spcAft>
                <a:spcPts val="0"/>
              </a:spcAft>
              <a:buClr>
                <a:srgbClr val="ED7D31"/>
              </a:buClr>
              <a:buSzPct val="108107"/>
              <a:buChar char="●"/>
            </a:pPr>
            <a:r>
              <a:rPr lang="fi" sz="1500" dirty="0"/>
              <a:t>As plataformas de redes sociais também permitem a publicidade a grupos-alvo cuidadosamente seleccionados</a:t>
            </a:r>
            <a:endParaRPr sz="1500" dirty="0"/>
          </a:p>
          <a:p>
            <a:pPr marL="0" lvl="0" indent="0" algn="l" rtl="0">
              <a:lnSpc>
                <a:spcPct val="120000"/>
              </a:lnSpc>
              <a:spcBef>
                <a:spcPts val="0"/>
              </a:spcBef>
              <a:spcAft>
                <a:spcPts val="0"/>
              </a:spcAft>
              <a:buClr>
                <a:srgbClr val="161249"/>
              </a:buClr>
              <a:buSzPct val="129729"/>
              <a:buNone/>
            </a:pPr>
            <a:endParaRPr sz="1500" dirty="0"/>
          </a:p>
          <a:p>
            <a:pPr marL="0" lvl="0" indent="0" algn="l" rtl="0">
              <a:lnSpc>
                <a:spcPct val="120000"/>
              </a:lnSpc>
              <a:spcBef>
                <a:spcPts val="0"/>
              </a:spcBef>
              <a:spcAft>
                <a:spcPts val="0"/>
              </a:spcAft>
              <a:buClr>
                <a:srgbClr val="161249"/>
              </a:buClr>
              <a:buSzPct val="129729"/>
              <a:buNone/>
            </a:pPr>
            <a:r>
              <a:rPr lang="fi" sz="1500" b="1" dirty="0"/>
              <a:t>Como? </a:t>
            </a:r>
            <a:endParaRPr sz="1500" b="1" dirty="0"/>
          </a:p>
          <a:p>
            <a:pPr marL="457200" lvl="0" indent="-323884" algn="l" rtl="0">
              <a:lnSpc>
                <a:spcPct val="120000"/>
              </a:lnSpc>
              <a:spcBef>
                <a:spcPts val="0"/>
              </a:spcBef>
              <a:spcAft>
                <a:spcPts val="0"/>
              </a:spcAft>
              <a:buClr>
                <a:srgbClr val="ED7D31"/>
              </a:buClr>
              <a:buSzPct val="108107"/>
              <a:buFont typeface="Noto Sans Symbols"/>
              <a:buChar char="⮚"/>
            </a:pPr>
            <a:r>
              <a:rPr lang="fi" sz="1500" dirty="0"/>
              <a:t>Crie contas nas plataformas das redes sociais onde os seus clientes provavelmente estarão</a:t>
            </a:r>
            <a:endParaRPr sz="1500" dirty="0"/>
          </a:p>
          <a:p>
            <a:pPr marL="457200" lvl="0" indent="-323884" algn="l" rtl="0">
              <a:lnSpc>
                <a:spcPct val="120000"/>
              </a:lnSpc>
              <a:spcBef>
                <a:spcPts val="0"/>
              </a:spcBef>
              <a:spcAft>
                <a:spcPts val="0"/>
              </a:spcAft>
              <a:buClr>
                <a:srgbClr val="ED7D31"/>
              </a:buClr>
              <a:buSzPct val="108107"/>
              <a:buFont typeface="Noto Sans Symbols"/>
              <a:buChar char="⮚"/>
            </a:pPr>
            <a:r>
              <a:rPr lang="fi" sz="1500" dirty="0"/>
              <a:t>Comece a publicar conteúdos que pensa poderem interessar aos seus públicos-alvo, tendo em conta os </a:t>
            </a:r>
            <a:endParaRPr sz="1500" dirty="0"/>
          </a:p>
          <a:p>
            <a:pPr marL="457200" lvl="0" indent="0" algn="l" rtl="0">
              <a:lnSpc>
                <a:spcPct val="120000"/>
              </a:lnSpc>
              <a:spcBef>
                <a:spcPts val="0"/>
              </a:spcBef>
              <a:spcAft>
                <a:spcPts val="0"/>
              </a:spcAft>
              <a:buClr>
                <a:srgbClr val="ED7D31"/>
              </a:buClr>
              <a:buSzPct val="129729"/>
              <a:buNone/>
            </a:pPr>
            <a:r>
              <a:rPr lang="fi" sz="1500" dirty="0"/>
              <a:t>tipo adequado de conteúdo dos respetivos suportes</a:t>
            </a:r>
            <a:endParaRPr sz="1500" dirty="0"/>
          </a:p>
          <a:p>
            <a:pPr marL="457200" lvl="0" indent="-323884" algn="l" rtl="0">
              <a:lnSpc>
                <a:spcPct val="120000"/>
              </a:lnSpc>
              <a:spcBef>
                <a:spcPts val="0"/>
              </a:spcBef>
              <a:spcAft>
                <a:spcPts val="0"/>
              </a:spcAft>
              <a:buClr>
                <a:srgbClr val="ED7D31"/>
              </a:buClr>
              <a:buSzPct val="108107"/>
              <a:buFont typeface="Noto Sans Symbols"/>
              <a:buChar char="⮚"/>
            </a:pPr>
            <a:r>
              <a:rPr lang="fi" sz="1500" dirty="0"/>
              <a:t>Promova as suas publicações e/ou criar novos anúncios, utilize as ferramentas de segmentação das respetivas redes sociais</a:t>
            </a:r>
            <a:endParaRPr sz="1500" dirty="0"/>
          </a:p>
          <a:p>
            <a:pPr marL="457200" lvl="0" indent="-323884" algn="l" rtl="0">
              <a:lnSpc>
                <a:spcPct val="120000"/>
              </a:lnSpc>
              <a:spcBef>
                <a:spcPts val="0"/>
              </a:spcBef>
              <a:spcAft>
                <a:spcPts val="0"/>
              </a:spcAft>
              <a:buClr>
                <a:srgbClr val="ED7D31"/>
              </a:buClr>
              <a:buSzPct val="108107"/>
              <a:buFont typeface="Noto Sans Symbols"/>
              <a:buChar char="⮚"/>
            </a:pPr>
            <a:r>
              <a:rPr lang="fi" sz="1500" dirty="0"/>
              <a:t>Mantendo-se durante algum tempo, tem a opção de alcançar novos públicos e ativá-los</a:t>
            </a:r>
            <a:endParaRPr sz="1500" dirty="0"/>
          </a:p>
        </p:txBody>
      </p:sp>
      <p:pic>
        <p:nvPicPr>
          <p:cNvPr id="449" name="Google Shape;449;g198c4f39775_0_4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769636" y="322846"/>
            <a:ext cx="1745714" cy="977600"/>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g198c4f39775_0_48"/>
          <p:cNvSpPr txBox="1">
            <a:spLocks noGrp="1"/>
          </p:cNvSpPr>
          <p:nvPr>
            <p:ph type="title"/>
          </p:nvPr>
        </p:nvSpPr>
        <p:spPr>
          <a:xfrm>
            <a:off x="628650" y="254651"/>
            <a:ext cx="4067175" cy="686643"/>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Website</a:t>
            </a:r>
            <a:endParaRPr sz="2400" dirty="0"/>
          </a:p>
        </p:txBody>
      </p:sp>
      <p:sp>
        <p:nvSpPr>
          <p:cNvPr id="455" name="Google Shape;455;g198c4f39775_0_48"/>
          <p:cNvSpPr txBox="1">
            <a:spLocks noGrp="1"/>
          </p:cNvSpPr>
          <p:nvPr>
            <p:ph type="body" idx="1"/>
          </p:nvPr>
        </p:nvSpPr>
        <p:spPr>
          <a:xfrm>
            <a:off x="639850" y="1106105"/>
            <a:ext cx="8111949" cy="2931289"/>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rgbClr val="161249"/>
              </a:buClr>
              <a:buSzPts val="1800"/>
              <a:buNone/>
            </a:pPr>
            <a:r>
              <a:rPr lang="fi" sz="1300" b="1" dirty="0"/>
              <a:t>O quê e porquê</a:t>
            </a:r>
            <a:r>
              <a:rPr lang="fi" sz="1300" dirty="0"/>
              <a:t>? </a:t>
            </a:r>
            <a:endParaRPr sz="1300" dirty="0"/>
          </a:p>
          <a:p>
            <a:pPr marL="457200" lvl="0" indent="-323850" algn="l" rtl="0">
              <a:lnSpc>
                <a:spcPct val="100000"/>
              </a:lnSpc>
              <a:spcBef>
                <a:spcPts val="0"/>
              </a:spcBef>
              <a:spcAft>
                <a:spcPts val="0"/>
              </a:spcAft>
              <a:buClr>
                <a:srgbClr val="ED7D31"/>
              </a:buClr>
              <a:buSzPts val="1500"/>
              <a:buChar char="●"/>
            </a:pPr>
            <a:r>
              <a:rPr lang="fi" sz="1300" dirty="0"/>
              <a:t>Cada vez mais pesquisas de produtos e serviços são feitas na Internet - "se não está lá, não existe”</a:t>
            </a:r>
            <a:endParaRPr sz="1300" dirty="0"/>
          </a:p>
          <a:p>
            <a:pPr marL="457200" lvl="0" indent="-323850" algn="l" rtl="0">
              <a:lnSpc>
                <a:spcPct val="100000"/>
              </a:lnSpc>
              <a:spcBef>
                <a:spcPts val="0"/>
              </a:spcBef>
              <a:spcAft>
                <a:spcPts val="0"/>
              </a:spcAft>
              <a:buClr>
                <a:srgbClr val="ED7D31"/>
              </a:buClr>
              <a:buSzPts val="1500"/>
              <a:buChar char="●"/>
            </a:pPr>
            <a:r>
              <a:rPr lang="fi" sz="1300" dirty="0"/>
              <a:t>O website permite localizar uma vasta gama de informações e torná-las visíveis para todo o mundo</a:t>
            </a:r>
            <a:endParaRPr sz="1300" dirty="0"/>
          </a:p>
          <a:p>
            <a:pPr marL="457200" lvl="0" indent="-323850" algn="l" rtl="0">
              <a:lnSpc>
                <a:spcPct val="100000"/>
              </a:lnSpc>
              <a:spcBef>
                <a:spcPts val="0"/>
              </a:spcBef>
              <a:spcAft>
                <a:spcPts val="0"/>
              </a:spcAft>
              <a:buClr>
                <a:srgbClr val="ED7D31"/>
              </a:buClr>
              <a:buSzPts val="1500"/>
              <a:buChar char="●"/>
            </a:pPr>
            <a:r>
              <a:rPr lang="fi" sz="1300" dirty="0"/>
              <a:t>Estas informações podem ser apresentadas sob a forma de texto, descrições de produtos, elementos visuais, vídeos e ligações</a:t>
            </a:r>
            <a:endParaRPr sz="1300" dirty="0"/>
          </a:p>
          <a:p>
            <a:pPr marL="457200" lvl="0" indent="-323850" algn="l" rtl="0">
              <a:lnSpc>
                <a:spcPct val="100000"/>
              </a:lnSpc>
              <a:spcBef>
                <a:spcPts val="0"/>
              </a:spcBef>
              <a:spcAft>
                <a:spcPts val="0"/>
              </a:spcAft>
              <a:buClr>
                <a:srgbClr val="ED7D31"/>
              </a:buClr>
              <a:buSzPts val="1500"/>
              <a:buChar char="●"/>
            </a:pPr>
            <a:r>
              <a:rPr lang="fi" sz="1300" dirty="0"/>
              <a:t>É acessível a qualquer pessoa, em qualquer lugar e a qualquer momento - tornando a organização disponível 24 horas por dia, 7 dias por semana</a:t>
            </a:r>
            <a:endParaRPr sz="1300" dirty="0"/>
          </a:p>
          <a:p>
            <a:pPr marL="457200" lvl="0" indent="-323850" algn="l" rtl="0">
              <a:lnSpc>
                <a:spcPct val="100000"/>
              </a:lnSpc>
              <a:spcBef>
                <a:spcPts val="0"/>
              </a:spcBef>
              <a:spcAft>
                <a:spcPts val="0"/>
              </a:spcAft>
              <a:buClr>
                <a:srgbClr val="ED7D31"/>
              </a:buClr>
              <a:buSzPts val="1500"/>
              <a:buChar char="●"/>
            </a:pPr>
            <a:r>
              <a:rPr lang="fi" sz="1300" dirty="0"/>
              <a:t>Um website qualificado permite melhorar a marca da organização</a:t>
            </a:r>
            <a:endParaRPr sz="1300" dirty="0"/>
          </a:p>
          <a:p>
            <a:pPr marL="457200" lvl="0" indent="-323850" algn="l" rtl="0">
              <a:lnSpc>
                <a:spcPct val="100000"/>
              </a:lnSpc>
              <a:spcBef>
                <a:spcPts val="0"/>
              </a:spcBef>
              <a:spcAft>
                <a:spcPts val="0"/>
              </a:spcAft>
              <a:buClr>
                <a:srgbClr val="ED7D31"/>
              </a:buClr>
              <a:buSzPts val="1500"/>
              <a:buChar char="●"/>
            </a:pPr>
            <a:r>
              <a:rPr lang="fi" sz="1300" dirty="0"/>
              <a:t>O seu papel é também central, uma vez que a maior parte das suas redes sociais e anúncios conduzem ao sítio Web </a:t>
            </a:r>
            <a:endParaRPr sz="1300" dirty="0"/>
          </a:p>
          <a:p>
            <a:pPr marL="0" lvl="0" indent="0" algn="l" rtl="0">
              <a:lnSpc>
                <a:spcPct val="100000"/>
              </a:lnSpc>
              <a:spcBef>
                <a:spcPts val="0"/>
              </a:spcBef>
              <a:spcAft>
                <a:spcPts val="0"/>
              </a:spcAft>
              <a:buClr>
                <a:srgbClr val="161249"/>
              </a:buClr>
              <a:buSzPts val="1800"/>
              <a:buNone/>
            </a:pPr>
            <a:endParaRPr sz="1300" dirty="0"/>
          </a:p>
          <a:p>
            <a:pPr marL="0" lvl="0" indent="0" algn="l" rtl="0">
              <a:lnSpc>
                <a:spcPct val="100000"/>
              </a:lnSpc>
              <a:spcBef>
                <a:spcPts val="0"/>
              </a:spcBef>
              <a:spcAft>
                <a:spcPts val="0"/>
              </a:spcAft>
              <a:buClr>
                <a:srgbClr val="161249"/>
              </a:buClr>
              <a:buSzPts val="1800"/>
              <a:buNone/>
            </a:pPr>
            <a:r>
              <a:rPr lang="fi" sz="1300" b="1" dirty="0"/>
              <a:t>Como?</a:t>
            </a:r>
            <a:endParaRPr sz="1300" b="1" dirty="0"/>
          </a:p>
          <a:p>
            <a:pPr marL="457200" lvl="0" indent="-323850" algn="l" rtl="0">
              <a:lnSpc>
                <a:spcPct val="100000"/>
              </a:lnSpc>
              <a:spcBef>
                <a:spcPts val="0"/>
              </a:spcBef>
              <a:spcAft>
                <a:spcPts val="0"/>
              </a:spcAft>
              <a:buClr>
                <a:srgbClr val="ED7D31"/>
              </a:buClr>
              <a:buSzPts val="1500"/>
              <a:buChar char="➢"/>
            </a:pPr>
            <a:r>
              <a:rPr lang="fi" sz="1300" dirty="0"/>
              <a:t>As organizações mais pequenas fazem-no sozinhas (Wordpress, WIX, etc.); as maiores unidades subcontratam a elaboração do website</a:t>
            </a:r>
            <a:endParaRPr sz="1300" dirty="0"/>
          </a:p>
          <a:p>
            <a:pPr marL="457200" lvl="0" indent="-323850" algn="l" rtl="0">
              <a:lnSpc>
                <a:spcPct val="100000"/>
              </a:lnSpc>
              <a:spcBef>
                <a:spcPts val="0"/>
              </a:spcBef>
              <a:spcAft>
                <a:spcPts val="0"/>
              </a:spcAft>
              <a:buClr>
                <a:srgbClr val="ED7D31"/>
              </a:buClr>
              <a:buSzPts val="1500"/>
              <a:buChar char="➢"/>
            </a:pPr>
            <a:r>
              <a:rPr lang="fi" sz="1300" dirty="0"/>
              <a:t>Os sítios Web devem ser planeados para os grupos-alvo e os seus representantes ("buyer personas")</a:t>
            </a:r>
            <a:endParaRPr sz="1300" dirty="0"/>
          </a:p>
        </p:txBody>
      </p:sp>
      <p:pic>
        <p:nvPicPr>
          <p:cNvPr id="456" name="Google Shape;456;g198c4f39775_0_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55224" y="213925"/>
            <a:ext cx="1785375" cy="1034900"/>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460"/>
        <p:cNvGrpSpPr/>
        <p:nvPr/>
      </p:nvGrpSpPr>
      <p:grpSpPr>
        <a:xfrm>
          <a:off x="0" y="0"/>
          <a:ext cx="0" cy="0"/>
          <a:chOff x="0" y="0"/>
          <a:chExt cx="0" cy="0"/>
        </a:xfrm>
      </p:grpSpPr>
      <p:sp>
        <p:nvSpPr>
          <p:cNvPr id="461" name="Google Shape;461;g198c4f39775_0_53"/>
          <p:cNvSpPr txBox="1">
            <a:spLocks noGrp="1"/>
          </p:cNvSpPr>
          <p:nvPr>
            <p:ph type="title"/>
          </p:nvPr>
        </p:nvSpPr>
        <p:spPr>
          <a:xfrm>
            <a:off x="628650" y="291014"/>
            <a:ext cx="6841671"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111"/>
              <a:buFont typeface="Arial"/>
              <a:buNone/>
            </a:pPr>
            <a:r>
              <a:rPr lang="fi" sz="2400" dirty="0"/>
              <a:t>SEO (otimização para motores de pesquisa) </a:t>
            </a:r>
            <a:endParaRPr sz="2400" dirty="0"/>
          </a:p>
        </p:txBody>
      </p:sp>
      <p:sp>
        <p:nvSpPr>
          <p:cNvPr id="462" name="Google Shape;462;g198c4f39775_0_53"/>
          <p:cNvSpPr txBox="1">
            <a:spLocks noGrp="1"/>
          </p:cNvSpPr>
          <p:nvPr>
            <p:ph type="body" idx="1"/>
          </p:nvPr>
        </p:nvSpPr>
        <p:spPr>
          <a:xfrm>
            <a:off x="628650" y="1061358"/>
            <a:ext cx="7911193" cy="3355522"/>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0000"/>
              </a:lnSpc>
              <a:spcBef>
                <a:spcPts val="0"/>
              </a:spcBef>
              <a:spcAft>
                <a:spcPts val="0"/>
              </a:spcAft>
              <a:buClr>
                <a:srgbClr val="161249"/>
              </a:buClr>
              <a:buSzPct val="121621"/>
              <a:buNone/>
            </a:pPr>
            <a:r>
              <a:rPr lang="fi" sz="1600" b="1" dirty="0"/>
              <a:t>O quê e porquê?</a:t>
            </a:r>
            <a:endParaRPr sz="1600" b="1" dirty="0"/>
          </a:p>
          <a:p>
            <a:pPr marL="457200" lvl="0" indent="-323850" algn="l" rtl="0">
              <a:lnSpc>
                <a:spcPct val="110000"/>
              </a:lnSpc>
              <a:spcBef>
                <a:spcPts val="0"/>
              </a:spcBef>
              <a:spcAft>
                <a:spcPts val="0"/>
              </a:spcAft>
              <a:buClr>
                <a:srgbClr val="ED7D31"/>
              </a:buClr>
              <a:buSzPct val="101351"/>
              <a:buChar char="●"/>
            </a:pPr>
            <a:r>
              <a:rPr lang="fi" sz="1600" dirty="0"/>
              <a:t>Os motores de pesquisa (por exemplo, o Google) procuram organizar as páginas Web relevantes, de modo a oferecer resultados adequados a cada utilizador (caso contrário, o Google não tem atividade)</a:t>
            </a:r>
            <a:endParaRPr sz="1600" dirty="0"/>
          </a:p>
          <a:p>
            <a:pPr marL="457200" lvl="0" indent="-323850" algn="l" rtl="0">
              <a:lnSpc>
                <a:spcPct val="110000"/>
              </a:lnSpc>
              <a:spcBef>
                <a:spcPts val="0"/>
              </a:spcBef>
              <a:spcAft>
                <a:spcPts val="0"/>
              </a:spcAft>
              <a:buClr>
                <a:srgbClr val="ED7D31"/>
              </a:buClr>
              <a:buSzPct val="101351"/>
              <a:buChar char="●"/>
            </a:pPr>
            <a:r>
              <a:rPr lang="fi" sz="1600" dirty="0"/>
              <a:t>Para o conseguir, o Google analisa e classifica continuamente cada sítio Web, para definir a quantidade de informações úteis que incluem para cada pesquisa  </a:t>
            </a:r>
            <a:endParaRPr sz="1600" dirty="0"/>
          </a:p>
          <a:p>
            <a:pPr marL="457200" lvl="0" indent="-323850" algn="l" rtl="0">
              <a:lnSpc>
                <a:spcPct val="110000"/>
              </a:lnSpc>
              <a:spcBef>
                <a:spcPts val="0"/>
              </a:spcBef>
              <a:spcAft>
                <a:spcPts val="0"/>
              </a:spcAft>
              <a:buClr>
                <a:srgbClr val="ED7D31"/>
              </a:buClr>
              <a:buSzPct val="101351"/>
              <a:buChar char="●"/>
            </a:pPr>
            <a:r>
              <a:rPr lang="fi" sz="1600" dirty="0"/>
              <a:t>Os resultados de pesquisa são também a fonte mais importante de tráfego de um sítio Web </a:t>
            </a:r>
            <a:endParaRPr sz="1600" dirty="0"/>
          </a:p>
          <a:p>
            <a:pPr marL="457200" lvl="0" indent="-323850" algn="l" rtl="0">
              <a:lnSpc>
                <a:spcPct val="110000"/>
              </a:lnSpc>
              <a:spcBef>
                <a:spcPts val="0"/>
              </a:spcBef>
              <a:spcAft>
                <a:spcPts val="0"/>
              </a:spcAft>
              <a:buClr>
                <a:srgbClr val="ED7D31"/>
              </a:buClr>
              <a:buSzPct val="101351"/>
              <a:buChar char="●"/>
            </a:pPr>
            <a:r>
              <a:rPr lang="fi" sz="1600" dirty="0"/>
              <a:t>Por esta razão, é vital ter uma boa posição na página de resultados do motor de pesquisa (SERP)</a:t>
            </a:r>
            <a:endParaRPr sz="1600" dirty="0"/>
          </a:p>
          <a:p>
            <a:pPr marL="457200" lvl="0" indent="-323850" algn="l" rtl="0">
              <a:lnSpc>
                <a:spcPct val="110000"/>
              </a:lnSpc>
              <a:spcBef>
                <a:spcPts val="0"/>
              </a:spcBef>
              <a:spcAft>
                <a:spcPts val="0"/>
              </a:spcAft>
              <a:buClr>
                <a:srgbClr val="ED7D31"/>
              </a:buClr>
              <a:buSzPct val="101351"/>
              <a:buChar char="●"/>
            </a:pPr>
            <a:r>
              <a:rPr lang="fi" sz="1600" dirty="0"/>
              <a:t>SEO refere-se a todas as atividades que melhoram a posição nos resultados de pesquisa, de acordo com os critérios do Google para a "qualidade do sítio Web</a:t>
            </a:r>
            <a:endParaRPr sz="1600" dirty="0"/>
          </a:p>
          <a:p>
            <a:pPr marL="0" lvl="0" indent="0" algn="l" rtl="0">
              <a:lnSpc>
                <a:spcPct val="110000"/>
              </a:lnSpc>
              <a:spcBef>
                <a:spcPts val="0"/>
              </a:spcBef>
              <a:spcAft>
                <a:spcPts val="0"/>
              </a:spcAft>
              <a:buClr>
                <a:srgbClr val="161249"/>
              </a:buClr>
              <a:buSzPct val="121621"/>
              <a:buNone/>
            </a:pPr>
            <a:r>
              <a:rPr lang="fi" sz="1600" b="1" dirty="0"/>
              <a:t>Como?</a:t>
            </a:r>
            <a:endParaRPr sz="1600" b="1" dirty="0"/>
          </a:p>
          <a:p>
            <a:pPr marL="457200" lvl="0" indent="-323850" algn="l" rtl="0">
              <a:lnSpc>
                <a:spcPct val="110000"/>
              </a:lnSpc>
              <a:spcBef>
                <a:spcPts val="0"/>
              </a:spcBef>
              <a:spcAft>
                <a:spcPts val="0"/>
              </a:spcAft>
              <a:buClr>
                <a:srgbClr val="ED7D31"/>
              </a:buClr>
              <a:buSzPct val="101351"/>
              <a:buChar char="➢"/>
            </a:pPr>
            <a:r>
              <a:rPr lang="fi" sz="1600" dirty="0"/>
              <a:t>A SEO pode ser conduzida de várias formas: direcionando o tráfego para o sítio Web, ligando o sítio Web a outros sítios Web, definindo as palavras-chave e adicionando conteúdo relacionado com elas, escrevendo metatextos significativos e garantindo o desempenho técnico e a segurança</a:t>
            </a:r>
            <a:endParaRPr sz="1600" b="1" dirty="0"/>
          </a:p>
        </p:txBody>
      </p:sp>
      <p:pic>
        <p:nvPicPr>
          <p:cNvPr id="463" name="Google Shape;463;g198c4f39775_0_5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110805" y="397415"/>
            <a:ext cx="1542095" cy="994172"/>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467"/>
        <p:cNvGrpSpPr/>
        <p:nvPr/>
      </p:nvGrpSpPr>
      <p:grpSpPr>
        <a:xfrm>
          <a:off x="0" y="0"/>
          <a:ext cx="0" cy="0"/>
          <a:chOff x="0" y="0"/>
          <a:chExt cx="0" cy="0"/>
        </a:xfrm>
      </p:grpSpPr>
      <p:sp>
        <p:nvSpPr>
          <p:cNvPr id="468" name="Google Shape;468;g198c4f39775_0_58"/>
          <p:cNvSpPr txBox="1">
            <a:spLocks noGrp="1"/>
          </p:cNvSpPr>
          <p:nvPr>
            <p:ph type="body" idx="4294967295"/>
          </p:nvPr>
        </p:nvSpPr>
        <p:spPr>
          <a:xfrm>
            <a:off x="561882" y="720045"/>
            <a:ext cx="5446713" cy="4145870"/>
          </a:xfrm>
          <a:prstGeom prst="rect">
            <a:avLst/>
          </a:prstGeom>
          <a:noFill/>
          <a:ln>
            <a:noFill/>
          </a:ln>
        </p:spPr>
        <p:txBody>
          <a:bodyPr spcFirstLastPara="1" wrap="square" lIns="91425" tIns="91425" rIns="91425" bIns="91425" anchor="t" anchorCtr="0">
            <a:noAutofit/>
          </a:bodyPr>
          <a:lstStyle/>
          <a:p>
            <a:pPr marL="0" lvl="0" indent="0" algn="l" rtl="0">
              <a:lnSpc>
                <a:spcPts val="1600"/>
              </a:lnSpc>
              <a:spcBef>
                <a:spcPts val="0"/>
              </a:spcBef>
              <a:spcAft>
                <a:spcPts val="0"/>
              </a:spcAft>
              <a:buClr>
                <a:srgbClr val="161249"/>
              </a:buClr>
              <a:buSzPct val="121621"/>
              <a:buNone/>
            </a:pPr>
            <a:r>
              <a:rPr lang="fi" sz="1400" b="1" dirty="0"/>
              <a:t>O quê e porquê?</a:t>
            </a:r>
            <a:endParaRPr sz="1400" b="1" dirty="0"/>
          </a:p>
          <a:p>
            <a:pPr marL="457200" lvl="0" indent="-323850" algn="l" rtl="0">
              <a:lnSpc>
                <a:spcPts val="1600"/>
              </a:lnSpc>
              <a:spcBef>
                <a:spcPts val="0"/>
              </a:spcBef>
              <a:spcAft>
                <a:spcPts val="0"/>
              </a:spcAft>
              <a:buClr>
                <a:srgbClr val="ED7D31"/>
              </a:buClr>
              <a:buSzPct val="101351"/>
              <a:buChar char="●"/>
            </a:pPr>
            <a:r>
              <a:rPr lang="fi" sz="1400" b="1" dirty="0"/>
              <a:t>A publicidade nos motores de pesquisa </a:t>
            </a:r>
            <a:r>
              <a:rPr lang="fi" sz="1400" dirty="0"/>
              <a:t>(SEA) permite aparecer no topo dos resultados de pesquisa com um anúncio</a:t>
            </a:r>
            <a:endParaRPr sz="1400" dirty="0"/>
          </a:p>
          <a:p>
            <a:pPr marL="457200" lvl="0" indent="-323850" algn="l" rtl="0">
              <a:lnSpc>
                <a:spcPts val="1600"/>
              </a:lnSpc>
              <a:spcBef>
                <a:spcPts val="0"/>
              </a:spcBef>
              <a:spcAft>
                <a:spcPts val="0"/>
              </a:spcAft>
              <a:buClr>
                <a:srgbClr val="ED7D31"/>
              </a:buClr>
              <a:buSzPct val="101351"/>
              <a:buChar char="●"/>
            </a:pPr>
            <a:r>
              <a:rPr lang="fi" sz="1400" dirty="0"/>
              <a:t>São mostrados aos utilizadores que utilizam determinadas palavras de pesquisa</a:t>
            </a:r>
            <a:endParaRPr sz="1400" dirty="0"/>
          </a:p>
          <a:p>
            <a:pPr marL="457200" lvl="0" indent="-323850" algn="l" rtl="0">
              <a:lnSpc>
                <a:spcPts val="1600"/>
              </a:lnSpc>
              <a:spcBef>
                <a:spcPts val="0"/>
              </a:spcBef>
              <a:spcAft>
                <a:spcPts val="0"/>
              </a:spcAft>
              <a:buClr>
                <a:srgbClr val="ED7D31"/>
              </a:buClr>
              <a:buSzPct val="101351"/>
              <a:buChar char="●"/>
            </a:pPr>
            <a:r>
              <a:rPr lang="fi" sz="1400" dirty="0"/>
              <a:t>Isto ajuda a direcionar o tráfego para um sítio Web e a dar a conhecer novos produtos ou empresas a um público mais vasto</a:t>
            </a:r>
            <a:endParaRPr sz="1400" dirty="0"/>
          </a:p>
          <a:p>
            <a:pPr marL="457200" lvl="0" indent="-323850" algn="l" rtl="0">
              <a:lnSpc>
                <a:spcPts val="1600"/>
              </a:lnSpc>
              <a:spcBef>
                <a:spcPts val="0"/>
              </a:spcBef>
              <a:spcAft>
                <a:spcPts val="0"/>
              </a:spcAft>
              <a:buClr>
                <a:srgbClr val="ED7D31"/>
              </a:buClr>
              <a:buSzPct val="101351"/>
              <a:buChar char="●"/>
            </a:pPr>
            <a:r>
              <a:rPr lang="fi" sz="1400" b="1" dirty="0"/>
              <a:t>A publicidade gráfica </a:t>
            </a:r>
            <a:r>
              <a:rPr lang="fi" sz="1400" dirty="0"/>
              <a:t>tem lugar em muitos tipos de meios digitais, atingindo audiências específicas através de redes de visualização</a:t>
            </a:r>
            <a:endParaRPr sz="1400" dirty="0"/>
          </a:p>
          <a:p>
            <a:pPr marL="457200" lvl="0" indent="-323850" algn="l" rtl="0">
              <a:lnSpc>
                <a:spcPts val="1600"/>
              </a:lnSpc>
              <a:spcBef>
                <a:spcPts val="0"/>
              </a:spcBef>
              <a:spcAft>
                <a:spcPts val="0"/>
              </a:spcAft>
              <a:buClr>
                <a:srgbClr val="ED7D31"/>
              </a:buClr>
              <a:buSzPct val="101351"/>
              <a:buChar char="●"/>
            </a:pPr>
            <a:r>
              <a:rPr lang="fi" sz="1400" dirty="0"/>
              <a:t>Ajuda a aumentar a notoriedade da marca, chegando aos potenciais clientes que ainda não a conhecem</a:t>
            </a:r>
            <a:endParaRPr sz="1400" b="1" dirty="0"/>
          </a:p>
          <a:p>
            <a:pPr marL="0" lvl="0" indent="0" algn="l" rtl="0">
              <a:lnSpc>
                <a:spcPts val="1600"/>
              </a:lnSpc>
              <a:spcBef>
                <a:spcPts val="0"/>
              </a:spcBef>
              <a:spcAft>
                <a:spcPts val="0"/>
              </a:spcAft>
              <a:buClr>
                <a:srgbClr val="161249"/>
              </a:buClr>
              <a:buSzPct val="121621"/>
              <a:buNone/>
            </a:pPr>
            <a:r>
              <a:rPr lang="fi" sz="1400" b="1" dirty="0"/>
              <a:t>Como?</a:t>
            </a:r>
            <a:endParaRPr sz="1400" dirty="0"/>
          </a:p>
          <a:p>
            <a:pPr marL="457200" lvl="0" indent="-323850" algn="l" rtl="0">
              <a:lnSpc>
                <a:spcPts val="1600"/>
              </a:lnSpc>
              <a:spcBef>
                <a:spcPts val="0"/>
              </a:spcBef>
              <a:spcAft>
                <a:spcPts val="0"/>
              </a:spcAft>
              <a:buClr>
                <a:srgbClr val="ED7D31"/>
              </a:buClr>
              <a:buSzPct val="101351"/>
              <a:buChar char="➢"/>
            </a:pPr>
            <a:r>
              <a:rPr lang="fi" sz="1400" dirty="0"/>
              <a:t>Os SEA podem ser comprados e colocados diretamente nas plataformas dos motores de pesquisa</a:t>
            </a:r>
            <a:endParaRPr sz="1400" dirty="0"/>
          </a:p>
          <a:p>
            <a:pPr marL="457200" lvl="0" indent="-323850" algn="l" rtl="0">
              <a:lnSpc>
                <a:spcPts val="1600"/>
              </a:lnSpc>
              <a:spcBef>
                <a:spcPts val="0"/>
              </a:spcBef>
              <a:spcAft>
                <a:spcPts val="0"/>
              </a:spcAft>
              <a:buClr>
                <a:srgbClr val="ED7D31"/>
              </a:buClr>
              <a:buSzPct val="101351"/>
              <a:buChar char="➢"/>
            </a:pPr>
            <a:r>
              <a:rPr lang="fi" sz="1400" dirty="0"/>
              <a:t>A publicidade gráfica pode ser comprada em empresas de meios digitais  </a:t>
            </a:r>
            <a:endParaRPr sz="1400" dirty="0"/>
          </a:p>
        </p:txBody>
      </p:sp>
      <p:sp>
        <p:nvSpPr>
          <p:cNvPr id="469" name="Google Shape;469;g198c4f39775_0_58"/>
          <p:cNvSpPr txBox="1">
            <a:spLocks noGrp="1"/>
          </p:cNvSpPr>
          <p:nvPr>
            <p:ph type="title" idx="4294967295"/>
          </p:nvPr>
        </p:nvSpPr>
        <p:spPr>
          <a:xfrm>
            <a:off x="561882" y="146957"/>
            <a:ext cx="5446713" cy="573087"/>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 sz="2400" dirty="0"/>
              <a:t>Anúncios - Publicidade digital </a:t>
            </a:r>
            <a:endParaRPr sz="2400" dirty="0"/>
          </a:p>
        </p:txBody>
      </p:sp>
      <p:pic>
        <p:nvPicPr>
          <p:cNvPr id="470" name="Google Shape;470;g198c4f39775_0_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45662" y="3306020"/>
            <a:ext cx="2550525" cy="1020200"/>
          </a:xfrm>
          <a:prstGeom prst="rect">
            <a:avLst/>
          </a:prstGeom>
          <a:noFill/>
          <a:ln w="28575" cap="flat" cmpd="sng">
            <a:solidFill>
              <a:srgbClr val="ED7D31"/>
            </a:solidFill>
            <a:prstDash val="solid"/>
            <a:round/>
            <a:headEnd type="none" w="sm" len="sm"/>
            <a:tailEnd type="none" w="sm" len="sm"/>
          </a:ln>
        </p:spPr>
      </p:pic>
      <p:pic>
        <p:nvPicPr>
          <p:cNvPr id="471" name="Google Shape;471;g198c4f39775_0_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6141563" y="786039"/>
            <a:ext cx="2758724" cy="1908828"/>
          </a:xfrm>
          <a:prstGeom prst="rect">
            <a:avLst/>
          </a:prstGeom>
          <a:noFill/>
          <a:ln w="28575" cap="flat" cmpd="sng">
            <a:solidFill>
              <a:srgbClr val="ED7D31"/>
            </a:solidFill>
            <a:prstDash val="solid"/>
            <a:round/>
            <a:headEnd type="none" w="sm" len="sm"/>
            <a:tailEnd type="none" w="sm" len="sm"/>
          </a:ln>
        </p:spPr>
      </p:pic>
      <p:sp>
        <p:nvSpPr>
          <p:cNvPr id="472" name="Google Shape;472;g198c4f39775_0_58"/>
          <p:cNvSpPr txBox="1"/>
          <p:nvPr/>
        </p:nvSpPr>
        <p:spPr>
          <a:xfrm>
            <a:off x="6815725" y="2694867"/>
            <a:ext cx="27588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dirty="0">
                <a:solidFill>
                  <a:srgbClr val="161249"/>
                </a:solidFill>
                <a:latin typeface="Arial"/>
                <a:ea typeface="Arial"/>
                <a:cs typeface="Arial"/>
                <a:sym typeface="Arial"/>
              </a:rPr>
              <a:t>publicidade nos motores de </a:t>
            </a:r>
            <a:r>
              <a:rPr lang="pt-PT" sz="1400" b="0" i="0" u="none" strike="noStrike" cap="none" dirty="0">
                <a:solidFill>
                  <a:srgbClr val="161249"/>
                </a:solidFill>
                <a:latin typeface="Arial"/>
                <a:ea typeface="Arial"/>
                <a:cs typeface="Arial"/>
                <a:sym typeface="Arial"/>
              </a:rPr>
              <a:t>pesquisa</a:t>
            </a:r>
            <a:endParaRPr sz="1400" b="0" i="0" u="none" strike="noStrike" cap="none" dirty="0">
              <a:solidFill>
                <a:srgbClr val="161249"/>
              </a:solidFill>
              <a:latin typeface="Arial"/>
              <a:ea typeface="Arial"/>
              <a:cs typeface="Arial"/>
              <a:sym typeface="Arial"/>
            </a:endParaRPr>
          </a:p>
        </p:txBody>
      </p:sp>
      <p:sp>
        <p:nvSpPr>
          <p:cNvPr id="473" name="Google Shape;473;g198c4f39775_0_58"/>
          <p:cNvSpPr txBox="1"/>
          <p:nvPr/>
        </p:nvSpPr>
        <p:spPr>
          <a:xfrm>
            <a:off x="6456610" y="4357461"/>
            <a:ext cx="291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publicidade display (=banner)</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477"/>
        <p:cNvGrpSpPr/>
        <p:nvPr/>
      </p:nvGrpSpPr>
      <p:grpSpPr>
        <a:xfrm>
          <a:off x="0" y="0"/>
          <a:ext cx="0" cy="0"/>
          <a:chOff x="0" y="0"/>
          <a:chExt cx="0" cy="0"/>
        </a:xfrm>
      </p:grpSpPr>
      <p:sp>
        <p:nvSpPr>
          <p:cNvPr id="478" name="Google Shape;478;g198c4f39775_0_63"/>
          <p:cNvSpPr txBox="1">
            <a:spLocks noGrp="1"/>
          </p:cNvSpPr>
          <p:nvPr>
            <p:ph type="title"/>
          </p:nvPr>
        </p:nvSpPr>
        <p:spPr>
          <a:xfrm>
            <a:off x="628650" y="130297"/>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Marketing de conteúdos</a:t>
            </a:r>
            <a:endParaRPr sz="2400" dirty="0"/>
          </a:p>
        </p:txBody>
      </p:sp>
      <p:pic>
        <p:nvPicPr>
          <p:cNvPr id="479" name="Google Shape;479;g198c4f39775_0_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519373" y="305676"/>
            <a:ext cx="2399525" cy="1390900"/>
          </a:xfrm>
          <a:prstGeom prst="rect">
            <a:avLst/>
          </a:prstGeom>
          <a:noFill/>
          <a:ln>
            <a:noFill/>
          </a:ln>
        </p:spPr>
      </p:pic>
      <p:sp>
        <p:nvSpPr>
          <p:cNvPr id="480" name="Google Shape;480;g198c4f39775_0_63"/>
          <p:cNvSpPr txBox="1">
            <a:spLocks noGrp="1"/>
          </p:cNvSpPr>
          <p:nvPr>
            <p:ph type="body" idx="1"/>
          </p:nvPr>
        </p:nvSpPr>
        <p:spPr>
          <a:xfrm>
            <a:off x="628650" y="811346"/>
            <a:ext cx="7780564" cy="3856219"/>
          </a:xfrm>
          <a:prstGeom prst="rect">
            <a:avLst/>
          </a:prstGeom>
          <a:noFill/>
          <a:ln>
            <a:noFill/>
          </a:ln>
        </p:spPr>
        <p:txBody>
          <a:bodyPr spcFirstLastPara="1" wrap="square" lIns="91425" tIns="108000" rIns="91425" bIns="91425" anchor="t" anchorCtr="0">
            <a:spAutoFit/>
          </a:bodyPr>
          <a:lstStyle/>
          <a:p>
            <a:pPr marL="0" lvl="0" indent="0" algn="l" rtl="0">
              <a:lnSpc>
                <a:spcPts val="1500"/>
              </a:lnSpc>
              <a:spcBef>
                <a:spcPts val="0"/>
              </a:spcBef>
              <a:spcAft>
                <a:spcPts val="0"/>
              </a:spcAft>
              <a:buClr>
                <a:srgbClr val="161249"/>
              </a:buClr>
              <a:buSzPts val="1800"/>
              <a:buNone/>
            </a:pPr>
            <a:r>
              <a:rPr lang="fi" sz="1400" b="1" dirty="0"/>
              <a:t>O quê e porquê?</a:t>
            </a:r>
            <a:endParaRPr sz="1400" b="1" dirty="0"/>
          </a:p>
          <a:p>
            <a:pPr marL="457200" lvl="0" indent="-323850" algn="l" rtl="0">
              <a:lnSpc>
                <a:spcPts val="1500"/>
              </a:lnSpc>
              <a:spcBef>
                <a:spcPts val="0"/>
              </a:spcBef>
              <a:spcAft>
                <a:spcPts val="0"/>
              </a:spcAft>
              <a:buClr>
                <a:srgbClr val="ED7D31"/>
              </a:buClr>
              <a:buSzPts val="1500"/>
              <a:buChar char="●"/>
            </a:pPr>
            <a:r>
              <a:rPr lang="fi" sz="1400" dirty="0"/>
              <a:t>O marketing de conteúdos é uma estratégia de marketing utilizada para atrair, envolver, </a:t>
            </a:r>
            <a:br>
              <a:rPr lang="fi" sz="1400" dirty="0"/>
            </a:br>
            <a:r>
              <a:rPr lang="fi" sz="1400" dirty="0"/>
              <a:t>e reter um público através da criação e partilha de artigos relevantes, </a:t>
            </a:r>
            <a:br>
              <a:rPr lang="fi" sz="1400" dirty="0"/>
            </a:br>
            <a:r>
              <a:rPr lang="fi" sz="1400" dirty="0"/>
              <a:t>vídeos, podcasts e outros meios de comunicação</a:t>
            </a:r>
            <a:endParaRPr sz="1400" dirty="0"/>
          </a:p>
          <a:p>
            <a:pPr marL="457200" lvl="0" indent="-323850" algn="l" rtl="0">
              <a:lnSpc>
                <a:spcPts val="1500"/>
              </a:lnSpc>
              <a:spcBef>
                <a:spcPts val="0"/>
              </a:spcBef>
              <a:spcAft>
                <a:spcPts val="0"/>
              </a:spcAft>
              <a:buClr>
                <a:srgbClr val="ED7D31"/>
              </a:buClr>
              <a:buSzPts val="1500"/>
              <a:buChar char="●"/>
            </a:pPr>
            <a:r>
              <a:rPr lang="fi" sz="1400" dirty="0"/>
              <a:t>É frequentemente utilizado pelas empresas para atingir os seguintes objetivos: atrair a atenção e gerar oportunidades, expandir a sua base de clientes, gerar ou aumentar as vendas em linha, aumentar o conhecimento ou a credibilidade da marca e envolver uma comunidade de utilizadores em linha. </a:t>
            </a:r>
            <a:endParaRPr sz="1400" dirty="0"/>
          </a:p>
          <a:p>
            <a:pPr marL="457200" lvl="0" indent="-323850" algn="l" rtl="0">
              <a:lnSpc>
                <a:spcPts val="1500"/>
              </a:lnSpc>
              <a:spcBef>
                <a:spcPts val="0"/>
              </a:spcBef>
              <a:spcAft>
                <a:spcPts val="0"/>
              </a:spcAft>
              <a:buClr>
                <a:srgbClr val="ED7D31"/>
              </a:buClr>
              <a:buSzPts val="1500"/>
              <a:buChar char="●"/>
            </a:pPr>
            <a:r>
              <a:rPr lang="fi" sz="1400" dirty="0"/>
              <a:t>O marketing de conteúdos atrai novos clientes através da criação e partilha de conteúdos valiosos e gratuitos. Ajuda as empresas a criar uma lealdade sustentável à marca, fornece informações valiosas aos consumidores e cria uma vontade de comprar produtos da empresa no futuro</a:t>
            </a:r>
            <a:endParaRPr sz="1400" dirty="0"/>
          </a:p>
          <a:p>
            <a:pPr marL="0" lvl="0" indent="0" algn="l" rtl="0">
              <a:lnSpc>
                <a:spcPts val="1500"/>
              </a:lnSpc>
              <a:spcBef>
                <a:spcPts val="0"/>
              </a:spcBef>
              <a:spcAft>
                <a:spcPts val="0"/>
              </a:spcAft>
              <a:buClr>
                <a:srgbClr val="161249"/>
              </a:buClr>
              <a:buSzPts val="1800"/>
              <a:buNone/>
            </a:pPr>
            <a:r>
              <a:rPr lang="fi" sz="1400" b="1" dirty="0"/>
              <a:t>Como?</a:t>
            </a:r>
            <a:endParaRPr sz="1400" b="1" dirty="0"/>
          </a:p>
          <a:p>
            <a:pPr marL="457200" lvl="0" indent="-323850" algn="l" rtl="0">
              <a:lnSpc>
                <a:spcPts val="1500"/>
              </a:lnSpc>
              <a:spcBef>
                <a:spcPts val="0"/>
              </a:spcBef>
              <a:spcAft>
                <a:spcPts val="0"/>
              </a:spcAft>
              <a:buClr>
                <a:srgbClr val="ED7D31"/>
              </a:buClr>
              <a:buSzPts val="1500"/>
              <a:buChar char="➢"/>
            </a:pPr>
            <a:r>
              <a:rPr lang="fi" sz="1400" dirty="0"/>
              <a:t>Tudo começa com as necessidades dos seus grupos-alvo e a sua posição no "percurso do cliente</a:t>
            </a:r>
            <a:endParaRPr sz="1400" dirty="0"/>
          </a:p>
          <a:p>
            <a:pPr marL="457200" lvl="0" indent="-323850" algn="l" rtl="0">
              <a:lnSpc>
                <a:spcPts val="1500"/>
              </a:lnSpc>
              <a:spcBef>
                <a:spcPts val="0"/>
              </a:spcBef>
              <a:spcAft>
                <a:spcPts val="0"/>
              </a:spcAft>
              <a:buClr>
                <a:srgbClr val="ED7D31"/>
              </a:buClr>
              <a:buSzPts val="1500"/>
              <a:buChar char="➢"/>
            </a:pPr>
            <a:r>
              <a:rPr lang="fi" sz="1400" dirty="0"/>
              <a:t>Um bom conteúdo dá-lhes respostas às suas perguntas, dicas úteis ou outras informações valiosas</a:t>
            </a:r>
            <a:endParaRPr sz="1400" dirty="0"/>
          </a:p>
          <a:p>
            <a:pPr marL="457200" lvl="0" indent="-323850" algn="l" rtl="0">
              <a:lnSpc>
                <a:spcPts val="1500"/>
              </a:lnSpc>
              <a:spcBef>
                <a:spcPts val="0"/>
              </a:spcBef>
              <a:spcAft>
                <a:spcPts val="0"/>
              </a:spcAft>
              <a:buClr>
                <a:srgbClr val="ED7D31"/>
              </a:buClr>
              <a:buSzPts val="1500"/>
              <a:buChar char="➢"/>
            </a:pPr>
            <a:r>
              <a:rPr lang="fi" sz="1400" dirty="0"/>
              <a:t>A sua forma e os seus canais devem ser seleccionados de acordo com a localização dos grupos-alvo   </a:t>
            </a:r>
            <a:endParaRPr sz="1400"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484"/>
        <p:cNvGrpSpPr/>
        <p:nvPr/>
      </p:nvGrpSpPr>
      <p:grpSpPr>
        <a:xfrm>
          <a:off x="0" y="0"/>
          <a:ext cx="0" cy="0"/>
          <a:chOff x="0" y="0"/>
          <a:chExt cx="0" cy="0"/>
        </a:xfrm>
      </p:grpSpPr>
      <p:sp>
        <p:nvSpPr>
          <p:cNvPr id="485" name="Google Shape;485;g198c4f39775_0_68"/>
          <p:cNvSpPr txBox="1">
            <a:spLocks noGrp="1"/>
          </p:cNvSpPr>
          <p:nvPr>
            <p:ph type="title"/>
          </p:nvPr>
        </p:nvSpPr>
        <p:spPr>
          <a:xfrm>
            <a:off x="623618" y="293313"/>
            <a:ext cx="5588923"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667"/>
              <a:buFont typeface="Arial"/>
              <a:buNone/>
            </a:pPr>
            <a:r>
              <a:rPr lang="fi" sz="2400" dirty="0"/>
              <a:t>Marketing por correio eletrónico</a:t>
            </a:r>
            <a:endParaRPr sz="2400" dirty="0"/>
          </a:p>
        </p:txBody>
      </p:sp>
      <p:sp>
        <p:nvSpPr>
          <p:cNvPr id="486" name="Google Shape;486;g198c4f39775_0_68"/>
          <p:cNvSpPr txBox="1">
            <a:spLocks noGrp="1"/>
          </p:cNvSpPr>
          <p:nvPr>
            <p:ph type="body" idx="1"/>
          </p:nvPr>
        </p:nvSpPr>
        <p:spPr>
          <a:xfrm>
            <a:off x="623618" y="1073659"/>
            <a:ext cx="8144414" cy="3466585"/>
          </a:xfrm>
          <a:prstGeom prst="rect">
            <a:avLst/>
          </a:prstGeom>
          <a:noFill/>
          <a:ln>
            <a:noFill/>
          </a:ln>
        </p:spPr>
        <p:txBody>
          <a:bodyPr spcFirstLastPara="1" wrap="square" lIns="91425" tIns="91425" rIns="91425" bIns="91425" anchor="t" anchorCtr="0">
            <a:normAutofit fontScale="92500"/>
          </a:bodyPr>
          <a:lstStyle/>
          <a:p>
            <a:pPr marL="0" lvl="0" indent="0" algn="l" rtl="0">
              <a:lnSpc>
                <a:spcPct val="115000"/>
              </a:lnSpc>
              <a:spcBef>
                <a:spcPts val="0"/>
              </a:spcBef>
              <a:spcAft>
                <a:spcPts val="0"/>
              </a:spcAft>
              <a:buClr>
                <a:srgbClr val="161249"/>
              </a:buClr>
              <a:buSzPts val="1800"/>
              <a:buNone/>
            </a:pPr>
            <a:r>
              <a:rPr lang="fi" sz="1500" b="1" dirty="0"/>
              <a:t>O quê e porquê?</a:t>
            </a:r>
            <a:endParaRPr sz="1500" b="1" dirty="0"/>
          </a:p>
          <a:p>
            <a:pPr marL="457200" lvl="0" indent="-323850" algn="l" rtl="0">
              <a:lnSpc>
                <a:spcPct val="115000"/>
              </a:lnSpc>
              <a:spcBef>
                <a:spcPts val="0"/>
              </a:spcBef>
              <a:spcAft>
                <a:spcPts val="0"/>
              </a:spcAft>
              <a:buClr>
                <a:srgbClr val="ED7D31"/>
              </a:buClr>
              <a:buSzPts val="1500"/>
              <a:buChar char="●"/>
            </a:pPr>
            <a:r>
              <a:rPr lang="fi" sz="1500" dirty="0"/>
              <a:t>Um formulário de marketing onde se pode enviar mensagens específicas a clientes registados em grandes quantidades</a:t>
            </a:r>
            <a:endParaRPr sz="1500" dirty="0"/>
          </a:p>
          <a:p>
            <a:pPr marL="457200" lvl="0" indent="-323850" algn="l" rtl="0">
              <a:lnSpc>
                <a:spcPct val="115000"/>
              </a:lnSpc>
              <a:spcBef>
                <a:spcPts val="0"/>
              </a:spcBef>
              <a:spcAft>
                <a:spcPts val="0"/>
              </a:spcAft>
              <a:buClr>
                <a:srgbClr val="ED7D31"/>
              </a:buClr>
              <a:buSzPts val="1500"/>
              <a:buChar char="●"/>
            </a:pPr>
            <a:r>
              <a:rPr lang="fi" sz="1500" dirty="0"/>
              <a:t>Tem despesas reduzidas e os e-mails chegam aos destinatários sem qualquer "filtro de algoritmo”</a:t>
            </a:r>
            <a:endParaRPr sz="1500" dirty="0"/>
          </a:p>
          <a:p>
            <a:pPr marL="457200" lvl="0" indent="-323850" algn="l" rtl="0">
              <a:lnSpc>
                <a:spcPct val="115000"/>
              </a:lnSpc>
              <a:spcBef>
                <a:spcPts val="0"/>
              </a:spcBef>
              <a:spcAft>
                <a:spcPts val="0"/>
              </a:spcAft>
              <a:buClr>
                <a:srgbClr val="ED7D31"/>
              </a:buClr>
              <a:buSzPts val="1500"/>
              <a:buChar char="●"/>
            </a:pPr>
            <a:r>
              <a:rPr lang="fi" sz="1500" dirty="0"/>
              <a:t>As campanhas de marketing por correio eletrónico podem ser utilizadas para promover ofertas especiais, lançamentos de novos produtos, publicações ou a sua marca em geral</a:t>
            </a:r>
            <a:endParaRPr sz="1500" dirty="0"/>
          </a:p>
          <a:p>
            <a:pPr marL="457200" lvl="0" indent="-323850" algn="l" rtl="0">
              <a:lnSpc>
                <a:spcPct val="115000"/>
              </a:lnSpc>
              <a:spcBef>
                <a:spcPts val="0"/>
              </a:spcBef>
              <a:spcAft>
                <a:spcPts val="0"/>
              </a:spcAft>
              <a:buClr>
                <a:srgbClr val="ED7D31"/>
              </a:buClr>
              <a:buSzPts val="1500"/>
              <a:buChar char="●"/>
            </a:pPr>
            <a:r>
              <a:rPr lang="fi" sz="1500" dirty="0"/>
              <a:t>Uma forma de reforçar a fidelidade à marca e aos clientes</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r>
              <a:rPr lang="fi" sz="1500" b="1" dirty="0"/>
              <a:t>Como?</a:t>
            </a:r>
            <a:endParaRPr sz="1500" dirty="0"/>
          </a:p>
          <a:p>
            <a:pPr marL="457200" lvl="0" indent="-323850" algn="l" rtl="0">
              <a:lnSpc>
                <a:spcPct val="115000"/>
              </a:lnSpc>
              <a:spcBef>
                <a:spcPts val="0"/>
              </a:spcBef>
              <a:spcAft>
                <a:spcPts val="0"/>
              </a:spcAft>
              <a:buClr>
                <a:srgbClr val="ED7D31"/>
              </a:buClr>
              <a:buSzPts val="1500"/>
              <a:buChar char="➢"/>
            </a:pPr>
            <a:r>
              <a:rPr lang="fi" sz="1500" dirty="0"/>
              <a:t>O texto de apresentação e as imagens das mensagens eletrónicas devem ser pessoais e atrativos</a:t>
            </a:r>
            <a:endParaRPr sz="1500" dirty="0"/>
          </a:p>
          <a:p>
            <a:pPr marL="457200" lvl="0" indent="-323850" algn="l" rtl="0">
              <a:lnSpc>
                <a:spcPct val="115000"/>
              </a:lnSpc>
              <a:spcBef>
                <a:spcPts val="0"/>
              </a:spcBef>
              <a:spcAft>
                <a:spcPts val="0"/>
              </a:spcAft>
              <a:buClr>
                <a:srgbClr val="ED7D31"/>
              </a:buClr>
              <a:buSzPts val="1500"/>
              <a:buChar char="➢"/>
            </a:pPr>
            <a:r>
              <a:rPr lang="fi" sz="1500" dirty="0"/>
              <a:t>Quando são úteis e apelativas, os destinatários envolvem-se e continuam a abri-las</a:t>
            </a:r>
            <a:endParaRPr sz="1500" dirty="0"/>
          </a:p>
          <a:p>
            <a:pPr marL="0" lvl="0" indent="0" algn="l" rtl="0">
              <a:lnSpc>
                <a:spcPct val="115000"/>
              </a:lnSpc>
              <a:spcBef>
                <a:spcPts val="0"/>
              </a:spcBef>
              <a:spcAft>
                <a:spcPts val="0"/>
              </a:spcAft>
              <a:buClr>
                <a:srgbClr val="161249"/>
              </a:buClr>
              <a:buSzPts val="1800"/>
              <a:buNone/>
            </a:pPr>
            <a:endParaRPr sz="1500" dirty="0"/>
          </a:p>
        </p:txBody>
      </p:sp>
      <p:pic>
        <p:nvPicPr>
          <p:cNvPr id="487" name="Google Shape;487;g198c4f39775_0_6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992868" y="198974"/>
            <a:ext cx="1517450" cy="1182850"/>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91"/>
        <p:cNvGrpSpPr/>
        <p:nvPr/>
      </p:nvGrpSpPr>
      <p:grpSpPr>
        <a:xfrm>
          <a:off x="0" y="0"/>
          <a:ext cx="0" cy="0"/>
          <a:chOff x="0" y="0"/>
          <a:chExt cx="0" cy="0"/>
        </a:xfrm>
      </p:grpSpPr>
      <p:pic>
        <p:nvPicPr>
          <p:cNvPr id="492" name="Google Shape;492;p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55868" y="820263"/>
            <a:ext cx="4705644" cy="3829463"/>
          </a:xfrm>
          <a:prstGeom prst="rect">
            <a:avLst/>
          </a:prstGeom>
          <a:noFill/>
          <a:ln>
            <a:noFill/>
          </a:ln>
        </p:spPr>
      </p:pic>
      <p:sp>
        <p:nvSpPr>
          <p:cNvPr id="493" name="Google Shape;493;p3"/>
          <p:cNvSpPr txBox="1">
            <a:spLocks noGrp="1"/>
          </p:cNvSpPr>
          <p:nvPr>
            <p:ph type="body" idx="4294967295"/>
          </p:nvPr>
        </p:nvSpPr>
        <p:spPr>
          <a:xfrm>
            <a:off x="500332" y="820263"/>
            <a:ext cx="3987800" cy="3678237"/>
          </a:xfrm>
          <a:prstGeom prst="rect">
            <a:avLst/>
          </a:prstGeom>
          <a:noFill/>
          <a:ln>
            <a:noFill/>
          </a:ln>
        </p:spPr>
        <p:txBody>
          <a:bodyPr spcFirstLastPara="1" wrap="square" lIns="91425" tIns="91425" rIns="91425" bIns="91425" anchor="t" anchorCtr="0">
            <a:normAutofit fontScale="92500" lnSpcReduction="10000"/>
          </a:bodyPr>
          <a:lstStyle/>
          <a:p>
            <a:pPr marL="457200" lvl="0" indent="-323850" algn="l" rtl="0">
              <a:lnSpc>
                <a:spcPct val="115000"/>
              </a:lnSpc>
              <a:spcBef>
                <a:spcPts val="0"/>
              </a:spcBef>
              <a:spcAft>
                <a:spcPts val="0"/>
              </a:spcAft>
              <a:buClr>
                <a:srgbClr val="ED7D31"/>
              </a:buClr>
              <a:buSzPts val="1500"/>
              <a:buChar char="●"/>
            </a:pPr>
            <a:r>
              <a:rPr lang="fi" sz="1500" dirty="0"/>
              <a:t>Adequado para recém-chegados/</a:t>
            </a:r>
            <a:r>
              <a:rPr lang="fi" sz="1500" b="1" dirty="0"/>
              <a:t> sensibilização</a:t>
            </a:r>
            <a:r>
              <a:rPr lang="fi" sz="1500" dirty="0"/>
              <a:t>: </a:t>
            </a:r>
            <a:endParaRPr sz="1500" dirty="0"/>
          </a:p>
          <a:p>
            <a:pPr marL="914400" lvl="1" indent="-323850" algn="l" rtl="0">
              <a:lnSpc>
                <a:spcPct val="115000"/>
              </a:lnSpc>
              <a:spcBef>
                <a:spcPts val="0"/>
              </a:spcBef>
              <a:spcAft>
                <a:spcPts val="0"/>
              </a:spcAft>
              <a:buClr>
                <a:srgbClr val="ED7D31"/>
              </a:buClr>
              <a:buSzPts val="1500"/>
              <a:buChar char="○"/>
            </a:pPr>
            <a:r>
              <a:rPr lang="fi" sz="1500" dirty="0"/>
              <a:t>social </a:t>
            </a:r>
            <a:endParaRPr sz="1500" dirty="0"/>
          </a:p>
          <a:p>
            <a:pPr marL="914400" lvl="1" indent="-323850" algn="l" rtl="0">
              <a:lnSpc>
                <a:spcPct val="115000"/>
              </a:lnSpc>
              <a:spcBef>
                <a:spcPts val="0"/>
              </a:spcBef>
              <a:spcAft>
                <a:spcPts val="0"/>
              </a:spcAft>
              <a:buClr>
                <a:srgbClr val="ED7D31"/>
              </a:buClr>
              <a:buSzPts val="1500"/>
              <a:buChar char="○"/>
            </a:pPr>
            <a:r>
              <a:rPr lang="fi" sz="1500" dirty="0"/>
              <a:t>website (+mobile opt.)</a:t>
            </a:r>
            <a:endParaRPr sz="1500" dirty="0"/>
          </a:p>
          <a:p>
            <a:pPr marL="914400" lvl="1" indent="-323850" algn="l" rtl="0">
              <a:lnSpc>
                <a:spcPct val="115000"/>
              </a:lnSpc>
              <a:spcBef>
                <a:spcPts val="0"/>
              </a:spcBef>
              <a:spcAft>
                <a:spcPts val="0"/>
              </a:spcAft>
              <a:buClr>
                <a:srgbClr val="ED7D31"/>
              </a:buClr>
              <a:buSzPts val="1500"/>
              <a:buChar char="○"/>
            </a:pPr>
            <a:r>
              <a:rPr lang="fi" sz="1500" dirty="0"/>
              <a:t>SEO</a:t>
            </a:r>
            <a:endParaRPr sz="1500" dirty="0"/>
          </a:p>
          <a:p>
            <a:pPr marL="914400" lvl="1" indent="-323850" algn="l" rtl="0">
              <a:lnSpc>
                <a:spcPct val="115000"/>
              </a:lnSpc>
              <a:spcBef>
                <a:spcPts val="0"/>
              </a:spcBef>
              <a:spcAft>
                <a:spcPts val="0"/>
              </a:spcAft>
              <a:buClr>
                <a:srgbClr val="ED7D31"/>
              </a:buClr>
              <a:buSzPts val="1500"/>
              <a:buChar char="○"/>
            </a:pPr>
            <a:r>
              <a:rPr lang="fi" sz="1500" dirty="0"/>
              <a:t>iniciar o marketing de conteúdos</a:t>
            </a:r>
            <a:endParaRPr sz="1500" dirty="0"/>
          </a:p>
          <a:p>
            <a:pPr marL="914400" lvl="1" indent="-323850" algn="l" rtl="0">
              <a:lnSpc>
                <a:spcPct val="115000"/>
              </a:lnSpc>
              <a:spcBef>
                <a:spcPts val="0"/>
              </a:spcBef>
              <a:spcAft>
                <a:spcPts val="0"/>
              </a:spcAft>
              <a:buClr>
                <a:srgbClr val="ED7D31"/>
              </a:buClr>
              <a:buSzPts val="1500"/>
              <a:buChar char="○"/>
            </a:pPr>
            <a:r>
              <a:rPr lang="fi" sz="1500" dirty="0"/>
              <a:t>anúncios</a:t>
            </a:r>
            <a:endParaRPr sz="1500" dirty="0"/>
          </a:p>
          <a:p>
            <a:pPr marL="0" lvl="0" indent="0" algn="l" rtl="0">
              <a:lnSpc>
                <a:spcPct val="115000"/>
              </a:lnSpc>
              <a:spcBef>
                <a:spcPts val="0"/>
              </a:spcBef>
              <a:spcAft>
                <a:spcPts val="0"/>
              </a:spcAft>
              <a:buClr>
                <a:srgbClr val="161249"/>
              </a:buClr>
              <a:buSzPts val="1800"/>
              <a:buNone/>
            </a:pPr>
            <a:endParaRPr sz="1500" dirty="0"/>
          </a:p>
          <a:p>
            <a:pPr marL="0" lvl="0" indent="0" algn="l" rtl="0">
              <a:lnSpc>
                <a:spcPct val="115000"/>
              </a:lnSpc>
              <a:spcBef>
                <a:spcPts val="0"/>
              </a:spcBef>
              <a:spcAft>
                <a:spcPts val="0"/>
              </a:spcAft>
              <a:buClr>
                <a:srgbClr val="161249"/>
              </a:buClr>
              <a:buSzPts val="1800"/>
              <a:buNone/>
            </a:pPr>
            <a:endParaRPr sz="1500" dirty="0"/>
          </a:p>
          <a:p>
            <a:pPr marL="457200" lvl="0" indent="-323850" algn="l" rtl="0">
              <a:lnSpc>
                <a:spcPct val="115000"/>
              </a:lnSpc>
              <a:spcBef>
                <a:spcPts val="0"/>
              </a:spcBef>
              <a:spcAft>
                <a:spcPts val="0"/>
              </a:spcAft>
              <a:buClr>
                <a:srgbClr val="ED7D31"/>
              </a:buClr>
              <a:buSzPts val="1500"/>
              <a:buChar char="●"/>
            </a:pPr>
            <a:r>
              <a:rPr lang="fi" sz="1500" dirty="0"/>
              <a:t>Adequado para impulsionar uma empresa</a:t>
            </a:r>
            <a:r>
              <a:rPr lang="fi" sz="1500" b="1" dirty="0"/>
              <a:t> existente </a:t>
            </a:r>
            <a:endParaRPr sz="1500" dirty="0"/>
          </a:p>
          <a:p>
            <a:pPr marL="914400" lvl="1" indent="-323850" algn="l" rtl="0">
              <a:lnSpc>
                <a:spcPct val="115000"/>
              </a:lnSpc>
              <a:spcBef>
                <a:spcPts val="0"/>
              </a:spcBef>
              <a:spcAft>
                <a:spcPts val="0"/>
              </a:spcAft>
              <a:buClr>
                <a:srgbClr val="ED7D31"/>
              </a:buClr>
              <a:buSzPts val="1500"/>
              <a:buChar char="○"/>
            </a:pPr>
            <a:r>
              <a:rPr lang="fi" sz="1500" dirty="0"/>
              <a:t>marketing de conteúdos contínuo</a:t>
            </a:r>
            <a:endParaRPr sz="1500" dirty="0"/>
          </a:p>
          <a:p>
            <a:pPr marL="914400" lvl="1" indent="-323850" algn="l" rtl="0">
              <a:lnSpc>
                <a:spcPct val="115000"/>
              </a:lnSpc>
              <a:spcBef>
                <a:spcPts val="0"/>
              </a:spcBef>
              <a:spcAft>
                <a:spcPts val="0"/>
              </a:spcAft>
              <a:buClr>
                <a:srgbClr val="ED7D31"/>
              </a:buClr>
              <a:buSzPts val="1500"/>
              <a:buChar char="○"/>
            </a:pPr>
            <a:r>
              <a:rPr lang="fi" sz="1500" dirty="0"/>
              <a:t>correio eletrónico</a:t>
            </a:r>
            <a:endParaRPr sz="1500" dirty="0"/>
          </a:p>
          <a:p>
            <a:pPr marL="914400" lvl="1" indent="-323850" algn="l" rtl="0">
              <a:lnSpc>
                <a:spcPct val="115000"/>
              </a:lnSpc>
              <a:spcBef>
                <a:spcPts val="0"/>
              </a:spcBef>
              <a:spcAft>
                <a:spcPts val="0"/>
              </a:spcAft>
              <a:buClr>
                <a:srgbClr val="ED7D31"/>
              </a:buClr>
              <a:buSzPts val="1500"/>
              <a:buChar char="○"/>
            </a:pPr>
            <a:r>
              <a:rPr lang="fi" sz="1500" dirty="0"/>
              <a:t>marketing de conversação</a:t>
            </a:r>
            <a:endParaRPr sz="1500" dirty="0"/>
          </a:p>
          <a:p>
            <a:pPr marL="914400" lvl="1" indent="-323850" algn="l" rtl="0">
              <a:lnSpc>
                <a:spcPct val="115000"/>
              </a:lnSpc>
              <a:spcBef>
                <a:spcPts val="0"/>
              </a:spcBef>
              <a:spcAft>
                <a:spcPts val="0"/>
              </a:spcAft>
              <a:buClr>
                <a:srgbClr val="ED7D31"/>
              </a:buClr>
              <a:buSzPts val="1500"/>
              <a:buChar char="○"/>
            </a:pPr>
            <a:r>
              <a:rPr lang="fi" sz="1500" dirty="0"/>
              <a:t>CRM</a:t>
            </a:r>
            <a:endParaRPr sz="1500" dirty="0"/>
          </a:p>
          <a:p>
            <a:pPr marL="0" lvl="0" indent="0" algn="l" rtl="0">
              <a:lnSpc>
                <a:spcPct val="115000"/>
              </a:lnSpc>
              <a:spcBef>
                <a:spcPts val="0"/>
              </a:spcBef>
              <a:spcAft>
                <a:spcPts val="0"/>
              </a:spcAft>
              <a:buClr>
                <a:srgbClr val="161249"/>
              </a:buClr>
              <a:buSzPts val="1800"/>
              <a:buNone/>
            </a:pPr>
            <a:endParaRPr sz="1500" dirty="0"/>
          </a:p>
        </p:txBody>
      </p:sp>
      <p:sp>
        <p:nvSpPr>
          <p:cNvPr id="494" name="Google Shape;494;p3"/>
          <p:cNvSpPr txBox="1">
            <a:spLocks noGrp="1"/>
          </p:cNvSpPr>
          <p:nvPr>
            <p:ph type="title" idx="4294967295"/>
          </p:nvPr>
        </p:nvSpPr>
        <p:spPr>
          <a:xfrm>
            <a:off x="500332" y="101125"/>
            <a:ext cx="8521700" cy="571500"/>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111111"/>
              <a:buFont typeface="Arial"/>
              <a:buNone/>
            </a:pPr>
            <a:r>
              <a:rPr lang="fi" dirty="0"/>
              <a:t> </a:t>
            </a:r>
            <a:r>
              <a:rPr lang="fi" sz="2700" dirty="0"/>
              <a:t>Instrumentos para diferentes fases</a:t>
            </a:r>
            <a:endParaRPr sz="2700" dirty="0"/>
          </a:p>
        </p:txBody>
      </p:sp>
      <p:sp>
        <p:nvSpPr>
          <p:cNvPr id="495" name="Google Shape;495;p3"/>
          <p:cNvSpPr txBox="1"/>
          <p:nvPr/>
        </p:nvSpPr>
        <p:spPr>
          <a:xfrm>
            <a:off x="3218400" y="4440575"/>
            <a:ext cx="2507700" cy="4002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fi" u="sng">
                <a:solidFill>
                  <a:schemeClr val="hlink"/>
                </a:solidFill>
                <a:hlinkClick r:id="rId4"/>
              </a:rPr>
              <a:t>Ler mais</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99"/>
        <p:cNvGrpSpPr/>
        <p:nvPr/>
      </p:nvGrpSpPr>
      <p:grpSpPr>
        <a:xfrm>
          <a:off x="0" y="0"/>
          <a:ext cx="0" cy="0"/>
          <a:chOff x="0" y="0"/>
          <a:chExt cx="0" cy="0"/>
        </a:xfrm>
      </p:grpSpPr>
      <p:sp>
        <p:nvSpPr>
          <p:cNvPr id="500" name="Google Shape;500;g23982b51697_0_6"/>
          <p:cNvSpPr txBox="1">
            <a:spLocks noGrp="1"/>
          </p:cNvSpPr>
          <p:nvPr>
            <p:ph type="body" idx="1"/>
          </p:nvPr>
        </p:nvSpPr>
        <p:spPr>
          <a:xfrm>
            <a:off x="848794" y="411515"/>
            <a:ext cx="7289400" cy="665100"/>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Atividade</a:t>
            </a:r>
            <a:r>
              <a:rPr lang="fi" sz="2400" dirty="0">
                <a:solidFill>
                  <a:schemeClr val="lt1"/>
                </a:solidFill>
              </a:rPr>
              <a:t> em sala de aula </a:t>
            </a:r>
            <a:r>
              <a:rPr lang="fi" dirty="0"/>
              <a:t>para analisar os diferentes instrumentos</a:t>
            </a:r>
            <a:endParaRPr dirty="0"/>
          </a:p>
        </p:txBody>
      </p:sp>
      <p:sp>
        <p:nvSpPr>
          <p:cNvPr id="501" name="Google Shape;501;g23982b51697_0_6"/>
          <p:cNvSpPr txBox="1">
            <a:spLocks noGrp="1"/>
          </p:cNvSpPr>
          <p:nvPr>
            <p:ph type="body" idx="2"/>
          </p:nvPr>
        </p:nvSpPr>
        <p:spPr>
          <a:xfrm>
            <a:off x="848794" y="1267632"/>
            <a:ext cx="6614100"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Volte à campanha que escolheu para aplicar o modelo RACE.  </a:t>
            </a:r>
            <a:br>
              <a:rPr lang="fi" sz="1600" dirty="0"/>
            </a:br>
            <a:endParaRPr sz="1600" dirty="0"/>
          </a:p>
          <a:p>
            <a:pPr marL="457200" lvl="0" indent="-330200" algn="l" rtl="0">
              <a:lnSpc>
                <a:spcPct val="100000"/>
              </a:lnSpc>
              <a:spcBef>
                <a:spcPts val="0"/>
              </a:spcBef>
              <a:spcAft>
                <a:spcPts val="0"/>
              </a:spcAft>
              <a:buSzPts val="1600"/>
              <a:buAutoNum type="arabicPeriod"/>
            </a:pPr>
            <a:r>
              <a:rPr lang="fi" sz="1600" dirty="0"/>
              <a:t>Analise que instrumentos são utilizados para esta campanha nas diferentes fases.  </a:t>
            </a:r>
            <a:endParaRPr sz="1600" dirty="0"/>
          </a:p>
          <a:p>
            <a:pPr marL="342900" lvl="0" indent="-342900" algn="l" rtl="0">
              <a:lnSpc>
                <a:spcPct val="100000"/>
              </a:lnSpc>
              <a:spcBef>
                <a:spcPts val="0"/>
              </a:spcBef>
              <a:spcAft>
                <a:spcPts val="0"/>
              </a:spcAft>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Pense se considera estes instrumentos adequados e explique porquê. </a:t>
            </a:r>
            <a:endParaRPr sz="1600" dirty="0"/>
          </a:p>
          <a:p>
            <a:pPr marL="342900" lvl="0" indent="-342900" algn="l" rtl="0">
              <a:lnSpc>
                <a:spcPct val="100000"/>
              </a:lnSpc>
              <a:spcBef>
                <a:spcPts val="0"/>
              </a:spcBef>
              <a:spcAft>
                <a:spcPts val="0"/>
              </a:spcAft>
              <a:buClr>
                <a:schemeClr val="lt1"/>
              </a:buClr>
              <a:buSzPts val="1600"/>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Apresente o seu exemplo na aula. </a:t>
            </a: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2"/>
          <p:cNvSpPr txBox="1">
            <a:spLocks noGrp="1"/>
          </p:cNvSpPr>
          <p:nvPr>
            <p:ph type="title" idx="4294967295"/>
          </p:nvPr>
        </p:nvSpPr>
        <p:spPr>
          <a:xfrm>
            <a:off x="417512" y="2000250"/>
            <a:ext cx="8308975" cy="571500"/>
          </a:xfrm>
          <a:prstGeom prst="rect">
            <a:avLst/>
          </a:prstGeom>
          <a:noFill/>
          <a:ln>
            <a:noFill/>
          </a:ln>
        </p:spPr>
        <p:txBody>
          <a:bodyPr spcFirstLastPara="1" wrap="square" lIns="91425" tIns="91425" rIns="91425" bIns="91425" anchor="t" anchorCtr="0">
            <a:noAutofit/>
          </a:bodyPr>
          <a:lstStyle/>
          <a:p>
            <a:pPr marL="0" lvl="0" indent="0" algn="ctr" rtl="0">
              <a:lnSpc>
                <a:spcPct val="100000"/>
              </a:lnSpc>
              <a:spcBef>
                <a:spcPts val="0"/>
              </a:spcBef>
              <a:spcAft>
                <a:spcPts val="0"/>
              </a:spcAft>
              <a:buClr>
                <a:srgbClr val="161249"/>
              </a:buClr>
              <a:buSzPts val="2800"/>
              <a:buFont typeface="Arial"/>
              <a:buNone/>
            </a:pPr>
            <a:r>
              <a:rPr lang="fi" sz="3620" dirty="0"/>
              <a:t>Objetivos e medidas</a:t>
            </a:r>
            <a:endParaRPr sz="3620" dirty="0"/>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10"/>
        <p:cNvGrpSpPr/>
        <p:nvPr/>
      </p:nvGrpSpPr>
      <p:grpSpPr>
        <a:xfrm>
          <a:off x="0" y="0"/>
          <a:ext cx="0" cy="0"/>
          <a:chOff x="0" y="0"/>
          <a:chExt cx="0" cy="0"/>
        </a:xfrm>
      </p:grpSpPr>
      <p:pic>
        <p:nvPicPr>
          <p:cNvPr id="511" name="Google Shape;511;g238a394e843_0_279" descr="https://ad962edbae8ba7b03b7f-d10007df79b5b7a4e475a291e50a08cf.ssl.cf3.rackcdn.com/tam-sam-som/tam-sam-som.png"/>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872652" y="577290"/>
            <a:ext cx="983048" cy="999787"/>
          </a:xfrm>
          <a:prstGeom prst="rect">
            <a:avLst/>
          </a:prstGeom>
          <a:noFill/>
          <a:ln>
            <a:noFill/>
          </a:ln>
        </p:spPr>
      </p:pic>
      <p:sp>
        <p:nvSpPr>
          <p:cNvPr id="512" name="Google Shape;512;g238a394e843_0_279"/>
          <p:cNvSpPr txBox="1"/>
          <p:nvPr/>
        </p:nvSpPr>
        <p:spPr>
          <a:xfrm>
            <a:off x="5872652" y="1882453"/>
            <a:ext cx="2793000" cy="19164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TAM </a:t>
            </a:r>
            <a:r>
              <a:rPr lang="fi" sz="1200" b="0" i="0" u="none" strike="noStrike" cap="none">
                <a:solidFill>
                  <a:srgbClr val="151149"/>
                </a:solidFill>
                <a:latin typeface="Arial"/>
                <a:ea typeface="Arial"/>
                <a:cs typeface="Arial"/>
                <a:sym typeface="Arial"/>
              </a:rPr>
              <a:t>ou Mercado Total Disponível é a procura total de um produto ou serviço no mercado.</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SAM </a:t>
            </a:r>
            <a:r>
              <a:rPr lang="fi" sz="1200" b="0" i="0" u="none" strike="noStrike" cap="none">
                <a:solidFill>
                  <a:srgbClr val="151149"/>
                </a:solidFill>
                <a:latin typeface="Arial"/>
                <a:ea typeface="Arial"/>
                <a:cs typeface="Arial"/>
                <a:sym typeface="Arial"/>
              </a:rPr>
              <a:t>ou Serviceable Available Market é o segmento do TAM visado pelos seus produtos e serviços e que está ao seu alcance geográfico.</a:t>
            </a:r>
            <a:endParaRPr sz="1350" b="0" i="0" u="none" strike="noStrike" cap="none">
              <a:solidFill>
                <a:srgbClr val="1511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200"/>
              <a:buFont typeface="Arial"/>
              <a:buNone/>
            </a:pPr>
            <a:r>
              <a:rPr lang="fi" sz="1200" b="1" i="0" u="none" strike="noStrike" cap="none">
                <a:solidFill>
                  <a:srgbClr val="151149"/>
                </a:solidFill>
                <a:latin typeface="Arial"/>
                <a:ea typeface="Arial"/>
                <a:cs typeface="Arial"/>
                <a:sym typeface="Arial"/>
              </a:rPr>
              <a:t>SOM </a:t>
            </a:r>
            <a:r>
              <a:rPr lang="fi" sz="1200" b="0" i="0" u="none" strike="noStrike" cap="none">
                <a:solidFill>
                  <a:srgbClr val="151149"/>
                </a:solidFill>
                <a:latin typeface="Arial"/>
                <a:ea typeface="Arial"/>
                <a:cs typeface="Arial"/>
                <a:sym typeface="Arial"/>
              </a:rPr>
              <a:t>ou Serviceable Obtainable Market é a parte do SAM que pode ser capturada.</a:t>
            </a:r>
            <a:endParaRPr sz="1350" b="0" i="0" u="none" strike="noStrike" cap="none">
              <a:solidFill>
                <a:srgbClr val="151149"/>
              </a:solidFill>
              <a:latin typeface="Arial"/>
              <a:ea typeface="Arial"/>
              <a:cs typeface="Arial"/>
              <a:sym typeface="Arial"/>
            </a:endParaRPr>
          </a:p>
        </p:txBody>
      </p:sp>
      <p:sp>
        <p:nvSpPr>
          <p:cNvPr id="513" name="Google Shape;513;g238a394e843_0_279"/>
          <p:cNvSpPr txBox="1"/>
          <p:nvPr/>
        </p:nvSpPr>
        <p:spPr>
          <a:xfrm>
            <a:off x="5872652" y="3865004"/>
            <a:ext cx="2460300" cy="438600"/>
          </a:xfrm>
          <a:prstGeom prst="rect">
            <a:avLst/>
          </a:prstGeom>
          <a:noFill/>
          <a:ln>
            <a:noFill/>
          </a:ln>
        </p:spPr>
        <p:txBody>
          <a:bodyPr spcFirstLastPara="1" wrap="square" lIns="68550" tIns="34275" rIns="68550"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51149"/>
                </a:solidFill>
                <a:latin typeface="Arial"/>
                <a:ea typeface="Arial"/>
                <a:cs typeface="Arial"/>
                <a:sym typeface="Arial"/>
              </a:rPr>
              <a:t>NPbT= Lucro normalizado antes de impostos</a:t>
            </a:r>
            <a:endParaRPr sz="1200" b="0" i="0" u="none" strike="noStrike" cap="none">
              <a:solidFill>
                <a:srgbClr val="151149"/>
              </a:solidFill>
              <a:latin typeface="Arial"/>
              <a:ea typeface="Arial"/>
              <a:cs typeface="Arial"/>
              <a:sym typeface="Arial"/>
            </a:endParaRPr>
          </a:p>
        </p:txBody>
      </p:sp>
      <p:pic>
        <p:nvPicPr>
          <p:cNvPr id="514" name="Google Shape;514;g238a394e843_0_2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71731" y="1259187"/>
            <a:ext cx="5225100" cy="2856506"/>
          </a:xfrm>
          <a:prstGeom prst="rect">
            <a:avLst/>
          </a:prstGeom>
          <a:noFill/>
          <a:ln>
            <a:noFill/>
          </a:ln>
          <a:effectLst>
            <a:outerShdw blurRad="63500" sx="102000" sy="102000" algn="ctr" rotWithShape="0">
              <a:srgbClr val="000000">
                <a:alpha val="40000"/>
              </a:srgbClr>
            </a:outerShdw>
          </a:effectLst>
        </p:spPr>
      </p:pic>
      <p:sp>
        <p:nvSpPr>
          <p:cNvPr id="515" name="Google Shape;515;g238a394e843_0_279"/>
          <p:cNvSpPr txBox="1"/>
          <p:nvPr/>
        </p:nvSpPr>
        <p:spPr>
          <a:xfrm>
            <a:off x="444155" y="304847"/>
            <a:ext cx="5225100" cy="572700"/>
          </a:xfrm>
          <a:prstGeom prst="rect">
            <a:avLst/>
          </a:prstGeom>
          <a:no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3000"/>
              <a:buFont typeface="Arial"/>
              <a:buNone/>
            </a:pPr>
            <a:r>
              <a:rPr lang="fi" sz="2400" b="1" i="0" u="none" strike="noStrike" cap="none" dirty="0">
                <a:solidFill>
                  <a:srgbClr val="151149"/>
                </a:solidFill>
                <a:latin typeface="Arial"/>
                <a:ea typeface="Arial"/>
                <a:cs typeface="Arial"/>
                <a:sym typeface="Arial"/>
              </a:rPr>
              <a:t>Níveis de objetivo</a:t>
            </a:r>
            <a:endParaRPr sz="2400" b="0" i="0" u="none" strike="noStrike" cap="none" dirty="0">
              <a:solidFill>
                <a:srgbClr val="151149"/>
              </a:solidFill>
              <a:latin typeface="Arial"/>
              <a:ea typeface="Arial"/>
              <a:cs typeface="Arial"/>
              <a:sym typeface="Arial"/>
            </a:endParaRPr>
          </a:p>
        </p:txBody>
      </p:sp>
      <p:sp>
        <p:nvSpPr>
          <p:cNvPr id="516" name="Google Shape;516;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7" name="Google Shape;517;g238a394e843_0_279"/>
          <p:cNvSpPr txBox="1"/>
          <p:nvPr/>
        </p:nvSpPr>
        <p:spPr>
          <a:xfrm>
            <a:off x="2286000" y="2423577"/>
            <a:ext cx="4572000" cy="307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
        <p:nvSpPr>
          <p:cNvPr id="518" name="Google Shape;518;g238a394e843_0_279"/>
          <p:cNvSpPr txBox="1"/>
          <p:nvPr/>
        </p:nvSpPr>
        <p:spPr>
          <a:xfrm>
            <a:off x="371731" y="4176617"/>
            <a:ext cx="22161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151149"/>
                </a:solidFill>
                <a:latin typeface="Arial"/>
                <a:ea typeface="Arial"/>
                <a:cs typeface="Arial"/>
                <a:sym typeface="Arial"/>
              </a:rPr>
              <a:t>Fonte: Barker et al., 2017, p. 34.</a:t>
            </a:r>
            <a:endParaRPr sz="1050" b="0" i="0" u="none" strike="noStrike" cap="none">
              <a:solidFill>
                <a:srgbClr val="151149"/>
              </a:solidFill>
              <a:latin typeface="Arial"/>
              <a:ea typeface="Arial"/>
              <a:cs typeface="Arial"/>
              <a:sym typeface="Arial"/>
            </a:endParaRPr>
          </a:p>
        </p:txBody>
      </p:sp>
      <p:sp>
        <p:nvSpPr>
          <p:cNvPr id="519" name="Google Shape;519;g238a394e843_0_279"/>
          <p:cNvSpPr txBox="1"/>
          <p:nvPr/>
        </p:nvSpPr>
        <p:spPr>
          <a:xfrm>
            <a:off x="6855700" y="1283345"/>
            <a:ext cx="2216100" cy="230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900" b="0" i="0" u="none" strike="noStrike" cap="none">
                <a:solidFill>
                  <a:srgbClr val="151149"/>
                </a:solidFill>
                <a:latin typeface="Arial"/>
                <a:ea typeface="Arial"/>
                <a:cs typeface="Arial"/>
                <a:sym typeface="Arial"/>
              </a:rPr>
              <a:t>Fonte: Adaptado de HubSpot</a:t>
            </a:r>
            <a:endParaRPr sz="900" b="0" i="0" u="none" strike="noStrike" cap="none">
              <a:solidFill>
                <a:srgbClr val="151149"/>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5"/>
          <p:cNvSpPr txBox="1">
            <a:spLocks noGrp="1"/>
          </p:cNvSpPr>
          <p:nvPr>
            <p:ph type="body" idx="4294967295"/>
          </p:nvPr>
        </p:nvSpPr>
        <p:spPr>
          <a:xfrm>
            <a:off x="311150" y="1040382"/>
            <a:ext cx="4000500" cy="3416300"/>
          </a:xfrm>
          <a:prstGeom prst="rect">
            <a:avLst/>
          </a:prstGeom>
          <a:noFill/>
          <a:ln>
            <a:noFill/>
          </a:ln>
        </p:spPr>
        <p:txBody>
          <a:bodyPr spcFirstLastPara="1" wrap="square" lIns="91425" tIns="91425" rIns="91425" bIns="91425" anchor="t" anchorCtr="0">
            <a:normAutofit fontScale="85000" lnSpcReduction="10000"/>
          </a:bodyPr>
          <a:lstStyle/>
          <a:p>
            <a:pPr marL="0" lvl="0" indent="0" algn="l" rtl="0">
              <a:lnSpc>
                <a:spcPct val="115000"/>
              </a:lnSpc>
              <a:spcBef>
                <a:spcPts val="0"/>
              </a:spcBef>
              <a:spcAft>
                <a:spcPts val="0"/>
              </a:spcAft>
              <a:buClr>
                <a:srgbClr val="161249"/>
              </a:buClr>
              <a:buSzPts val="1400"/>
              <a:buNone/>
            </a:pP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fornecer informações sobre os produtos</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aumentar a sensibilização</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direcionar o tráfego para o sítio web</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criar vendas</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criar uma comunidade </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incentivar os clientes a regressar</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reforçar o perfil de competências</a:t>
            </a:r>
            <a:endParaRPr>
              <a:solidFill>
                <a:schemeClr val="dk1"/>
              </a:solidFill>
            </a:endParaRPr>
          </a:p>
          <a:p>
            <a:pPr marL="457200" lvl="0" indent="-317500" algn="l" rtl="0">
              <a:lnSpc>
                <a:spcPct val="115000"/>
              </a:lnSpc>
              <a:spcBef>
                <a:spcPts val="0"/>
              </a:spcBef>
              <a:spcAft>
                <a:spcPts val="0"/>
              </a:spcAft>
              <a:buClr>
                <a:srgbClr val="ED7D31"/>
              </a:buClr>
              <a:buSzPts val="1400"/>
              <a:buChar char="●"/>
            </a:pPr>
            <a:r>
              <a:rPr lang="fi">
                <a:solidFill>
                  <a:schemeClr val="dk1"/>
                </a:solidFill>
              </a:rPr>
              <a:t>reforçar a marca da empresa </a:t>
            </a:r>
            <a:endParaRPr>
              <a:solidFill>
                <a:schemeClr val="dk1"/>
              </a:solidFill>
            </a:endParaRPr>
          </a:p>
          <a:p>
            <a:pPr marL="0" lvl="0" indent="0" algn="l" rtl="0">
              <a:lnSpc>
                <a:spcPct val="115000"/>
              </a:lnSpc>
              <a:spcBef>
                <a:spcPts val="0"/>
              </a:spcBef>
              <a:spcAft>
                <a:spcPts val="0"/>
              </a:spcAft>
              <a:buClr>
                <a:srgbClr val="161249"/>
              </a:buClr>
              <a:buSzPts val="1400"/>
              <a:buNone/>
            </a:pPr>
            <a:endParaRPr/>
          </a:p>
          <a:p>
            <a:pPr marL="0" lvl="0" indent="0" algn="l" rtl="0">
              <a:lnSpc>
                <a:spcPct val="115000"/>
              </a:lnSpc>
              <a:spcBef>
                <a:spcPts val="0"/>
              </a:spcBef>
              <a:spcAft>
                <a:spcPts val="0"/>
              </a:spcAft>
              <a:buClr>
                <a:srgbClr val="161249"/>
              </a:buClr>
              <a:buSzPts val="1400"/>
              <a:buNone/>
            </a:pPr>
            <a:endParaRPr/>
          </a:p>
          <a:p>
            <a:pPr marL="0" lvl="0" indent="0" algn="l" rtl="0">
              <a:lnSpc>
                <a:spcPct val="115000"/>
              </a:lnSpc>
              <a:spcBef>
                <a:spcPts val="0"/>
              </a:spcBef>
              <a:spcAft>
                <a:spcPts val="0"/>
              </a:spcAft>
              <a:buClr>
                <a:srgbClr val="161249"/>
              </a:buClr>
              <a:buSzPts val="1400"/>
              <a:buNone/>
            </a:pPr>
            <a:endParaRPr/>
          </a:p>
        </p:txBody>
      </p:sp>
      <p:sp>
        <p:nvSpPr>
          <p:cNvPr id="525" name="Google Shape;525;p5"/>
          <p:cNvSpPr txBox="1">
            <a:spLocks noGrp="1"/>
          </p:cNvSpPr>
          <p:nvPr>
            <p:ph type="title" idx="4294967295"/>
          </p:nvPr>
        </p:nvSpPr>
        <p:spPr>
          <a:xfrm>
            <a:off x="571502" y="558889"/>
            <a:ext cx="8521700" cy="573088"/>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ct val="111111"/>
              <a:buFont typeface="Arial"/>
              <a:buNone/>
            </a:pPr>
            <a:r>
              <a:rPr lang="fi" sz="2400" dirty="0"/>
              <a:t>Exemplo de objetivos... e KPIs</a:t>
            </a:r>
            <a:endParaRPr sz="2400" dirty="0"/>
          </a:p>
        </p:txBody>
      </p:sp>
      <p:sp>
        <p:nvSpPr>
          <p:cNvPr id="526" name="Google Shape;526;p5"/>
          <p:cNvSpPr txBox="1">
            <a:spLocks noGrp="1"/>
          </p:cNvSpPr>
          <p:nvPr>
            <p:ph type="body" idx="4294967295"/>
          </p:nvPr>
        </p:nvSpPr>
        <p:spPr>
          <a:xfrm>
            <a:off x="5143500" y="1093788"/>
            <a:ext cx="4000500" cy="3416300"/>
          </a:xfrm>
          <a:prstGeom prst="rect">
            <a:avLst/>
          </a:prstGeom>
          <a:noFill/>
          <a:ln>
            <a:noFill/>
          </a:ln>
        </p:spPr>
        <p:txBody>
          <a:bodyPr spcFirstLastPara="1" wrap="square" lIns="91425" tIns="91425" rIns="91425" bIns="91425" anchor="t" anchorCtr="0">
            <a:normAutofit fontScale="85000" lnSpcReduction="20000"/>
          </a:bodyPr>
          <a:lstStyle/>
          <a:p>
            <a:pPr marL="0" lvl="0" indent="0" algn="l" rtl="0">
              <a:lnSpc>
                <a:spcPct val="115000"/>
              </a:lnSpc>
              <a:spcBef>
                <a:spcPts val="0"/>
              </a:spcBef>
              <a:spcAft>
                <a:spcPts val="0"/>
              </a:spcAft>
              <a:buClr>
                <a:srgbClr val="161249"/>
              </a:buClr>
              <a:buSzPct val="72072"/>
              <a:buNone/>
            </a:pPr>
            <a:endParaRPr dirty="0"/>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número de contactos com clientes</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sensibilização %</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taxas de visitantes no sítio Web</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vendas €</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membros em comunidades de redes sociais</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taxas de visitantes recorrentes, tempo passado no sítio</a:t>
            </a:r>
            <a:endParaRPr dirty="0">
              <a:solidFill>
                <a:schemeClr val="dk1"/>
              </a:solidFill>
            </a:endParaRPr>
          </a:p>
          <a:p>
            <a:pPr marL="457200" lvl="0" indent="-317522" algn="l" rtl="0">
              <a:lnSpc>
                <a:spcPct val="115000"/>
              </a:lnSpc>
              <a:spcBef>
                <a:spcPts val="0"/>
              </a:spcBef>
              <a:spcAft>
                <a:spcPts val="0"/>
              </a:spcAft>
              <a:buClr>
                <a:srgbClr val="ED7D31"/>
              </a:buClr>
              <a:buSzPct val="72072"/>
              <a:buChar char="➢"/>
            </a:pPr>
            <a:r>
              <a:rPr lang="fi" dirty="0">
                <a:solidFill>
                  <a:schemeClr val="dk1"/>
                </a:solidFill>
              </a:rPr>
              <a:t>sondagens sobre marca e lealdade, NPS</a:t>
            </a:r>
            <a:endParaRPr dirty="0">
              <a:solidFill>
                <a:schemeClr val="dk1"/>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530"/>
        <p:cNvGrpSpPr/>
        <p:nvPr/>
      </p:nvGrpSpPr>
      <p:grpSpPr>
        <a:xfrm>
          <a:off x="0" y="0"/>
          <a:ext cx="0" cy="0"/>
          <a:chOff x="0" y="0"/>
          <a:chExt cx="0" cy="0"/>
        </a:xfrm>
      </p:grpSpPr>
      <p:pic>
        <p:nvPicPr>
          <p:cNvPr id="531" name="Google Shape;531;g19922e704ba_0_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110344" y="971550"/>
            <a:ext cx="2813556" cy="1793165"/>
          </a:xfrm>
          <a:prstGeom prst="rect">
            <a:avLst/>
          </a:prstGeom>
          <a:noFill/>
          <a:ln>
            <a:noFill/>
          </a:ln>
        </p:spPr>
      </p:pic>
      <p:sp>
        <p:nvSpPr>
          <p:cNvPr id="532" name="Google Shape;532;g19922e704ba_0_0"/>
          <p:cNvSpPr txBox="1">
            <a:spLocks noGrp="1"/>
          </p:cNvSpPr>
          <p:nvPr>
            <p:ph type="title"/>
          </p:nvPr>
        </p:nvSpPr>
        <p:spPr>
          <a:xfrm>
            <a:off x="334115" y="174920"/>
            <a:ext cx="4067175" cy="994172"/>
          </a:xfrm>
          <a:prstGeom prst="rect">
            <a:avLst/>
          </a:prstGeom>
          <a:noFill/>
          <a:ln>
            <a:noFill/>
          </a:ln>
        </p:spPr>
        <p:txBody>
          <a:bodyPr spcFirstLastPara="1" wrap="square" lIns="91425" tIns="91425" rIns="91425" bIns="91425" anchor="t" anchorCtr="0">
            <a:normAutofit/>
          </a:bodyPr>
          <a:lstStyle/>
          <a:p>
            <a:pPr marL="0" lvl="0" indent="0" algn="l" rtl="0">
              <a:lnSpc>
                <a:spcPct val="100000"/>
              </a:lnSpc>
              <a:spcBef>
                <a:spcPts val="0"/>
              </a:spcBef>
              <a:spcAft>
                <a:spcPts val="0"/>
              </a:spcAft>
              <a:buClr>
                <a:srgbClr val="161249"/>
              </a:buClr>
              <a:buSzPts val="3333"/>
              <a:buFont typeface="Arial"/>
              <a:buNone/>
            </a:pPr>
            <a:r>
              <a:rPr lang="fi" sz="2400" dirty="0"/>
              <a:t>Análise digital</a:t>
            </a:r>
            <a:endParaRPr sz="2400" dirty="0"/>
          </a:p>
        </p:txBody>
      </p:sp>
      <p:sp>
        <p:nvSpPr>
          <p:cNvPr id="533" name="Google Shape;533;g19922e704ba_0_0"/>
          <p:cNvSpPr txBox="1"/>
          <p:nvPr/>
        </p:nvSpPr>
        <p:spPr>
          <a:xfrm>
            <a:off x="334115" y="672006"/>
            <a:ext cx="5878906" cy="272379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O quê e porquê?</a:t>
            </a:r>
            <a:endParaRPr sz="1500" b="1"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As plataformas digitais permitem medir o desempenho,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ações e o comportamento dos visitantes.</a:t>
            </a:r>
            <a:endParaRPr sz="15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Os processos de recolha, comunicação e análise de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esses dados são designados por </a:t>
            </a:r>
            <a:r>
              <a:rPr lang="fi" sz="1500" b="0" i="1" u="none" strike="noStrike" cap="none" dirty="0">
                <a:solidFill>
                  <a:srgbClr val="161249"/>
                </a:solidFill>
                <a:latin typeface="Arial"/>
                <a:ea typeface="Arial"/>
                <a:cs typeface="Arial"/>
                <a:sym typeface="Arial"/>
              </a:rPr>
              <a:t>análise da Web</a:t>
            </a:r>
            <a:r>
              <a:rPr lang="fi" sz="1500" b="0" i="0" u="none" strike="noStrike" cap="none" dirty="0">
                <a:solidFill>
                  <a:srgbClr val="161249"/>
                </a:solidFill>
                <a:latin typeface="Arial"/>
                <a:ea typeface="Arial"/>
                <a:cs typeface="Arial"/>
                <a:sym typeface="Arial"/>
              </a:rPr>
              <a:t>.</a:t>
            </a:r>
            <a:endParaRPr sz="15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Podem ser obtidos dados versáteis, por exemplo, de sítios Web, contas Facebook e IG, blogues, anúncios e </a:t>
            </a:r>
            <a:br>
              <a:rPr lang="fi" sz="1500" b="0" i="0" u="none" strike="noStrike" cap="none" dirty="0">
                <a:solidFill>
                  <a:srgbClr val="161249"/>
                </a:solidFill>
                <a:latin typeface="Arial"/>
                <a:ea typeface="Arial"/>
                <a:cs typeface="Arial"/>
                <a:sym typeface="Arial"/>
              </a:rPr>
            </a:br>
            <a:r>
              <a:rPr lang="fi" sz="1500" b="0" i="0" u="none" strike="noStrike" cap="none" dirty="0">
                <a:solidFill>
                  <a:srgbClr val="161249"/>
                </a:solidFill>
                <a:latin typeface="Arial"/>
                <a:ea typeface="Arial"/>
                <a:cs typeface="Arial"/>
                <a:sym typeface="Arial"/>
              </a:rPr>
              <a:t>campanhas de banners, etc.</a:t>
            </a:r>
            <a:endParaRPr sz="1500" b="0" i="0" u="none" strike="noStrike" cap="none" dirty="0">
              <a:solidFill>
                <a:srgbClr val="161249"/>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Estes dados ajudam virtualmente a lançar campanhas mais bem sucedidas e a melhorar a experiência do cliente </a:t>
            </a:r>
            <a:endParaRPr sz="1500" b="0" i="0" u="none" strike="noStrike" cap="none" dirty="0">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500"/>
              <a:buFont typeface="Arial"/>
              <a:buNone/>
            </a:pPr>
            <a:endParaRPr sz="1500" b="0" i="0" u="none" strike="noStrike" cap="none" dirty="0">
              <a:solidFill>
                <a:srgbClr val="161249"/>
              </a:solidFill>
              <a:latin typeface="Arial"/>
              <a:ea typeface="Arial"/>
              <a:cs typeface="Arial"/>
              <a:sym typeface="Arial"/>
            </a:endParaRPr>
          </a:p>
        </p:txBody>
      </p:sp>
      <p:sp>
        <p:nvSpPr>
          <p:cNvPr id="534" name="Google Shape;534;g19922e704ba_0_0"/>
          <p:cNvSpPr txBox="1"/>
          <p:nvPr/>
        </p:nvSpPr>
        <p:spPr>
          <a:xfrm>
            <a:off x="7379747" y="2764715"/>
            <a:ext cx="1544154" cy="369302"/>
          </a:xfrm>
          <a:prstGeom prst="rect">
            <a:avLst/>
          </a:prstGeom>
          <a:noFill/>
          <a:ln>
            <a:noFill/>
          </a:ln>
        </p:spPr>
        <p:txBody>
          <a:bodyPr spcFirstLastPara="1" wrap="square" lIns="91425" tIns="91425" rIns="91425" bIns="91425" anchor="t" anchorCtr="0">
            <a:spAutoFit/>
          </a:bodyPr>
          <a:lstStyle/>
          <a:p>
            <a:pPr marL="0" marR="0" lvl="0" indent="0" algn="r" rtl="0">
              <a:lnSpc>
                <a:spcPct val="100000"/>
              </a:lnSpc>
              <a:spcBef>
                <a:spcPts val="0"/>
              </a:spcBef>
              <a:spcAft>
                <a:spcPts val="0"/>
              </a:spcAft>
              <a:buClr>
                <a:srgbClr val="000000"/>
              </a:buClr>
              <a:buSzPts val="1400"/>
              <a:buFont typeface="Arial"/>
              <a:buNone/>
            </a:pPr>
            <a:r>
              <a:rPr lang="fi" sz="1200" b="0" i="0" u="none" strike="noStrike" cap="none" dirty="0">
                <a:solidFill>
                  <a:srgbClr val="000000"/>
                </a:solidFill>
                <a:latin typeface="Arial"/>
                <a:ea typeface="Arial"/>
                <a:cs typeface="Arial"/>
                <a:sym typeface="Arial"/>
              </a:rPr>
              <a:t>Fonte: </a:t>
            </a:r>
            <a:r>
              <a:rPr lang="fi" sz="1200" b="0" i="0" u="sng" strike="noStrike" cap="none" dirty="0">
                <a:solidFill>
                  <a:schemeClr val="hlink"/>
                </a:solidFill>
                <a:latin typeface="Arial"/>
                <a:ea typeface="Arial"/>
                <a:cs typeface="Arial"/>
                <a:sym typeface="Arial"/>
                <a:hlinkClick r:id="rId4"/>
              </a:rPr>
              <a:t>Simplilearn</a:t>
            </a:r>
            <a:endParaRPr sz="1200" b="0" i="0" u="none" strike="noStrike" cap="none" dirty="0">
              <a:solidFill>
                <a:srgbClr val="000000"/>
              </a:solidFill>
              <a:latin typeface="Arial"/>
              <a:ea typeface="Arial"/>
              <a:cs typeface="Arial"/>
              <a:sym typeface="Arial"/>
            </a:endParaRPr>
          </a:p>
        </p:txBody>
      </p:sp>
      <p:sp>
        <p:nvSpPr>
          <p:cNvPr id="535" name="Google Shape;535;g19922e704ba_0_0"/>
          <p:cNvSpPr txBox="1"/>
          <p:nvPr/>
        </p:nvSpPr>
        <p:spPr>
          <a:xfrm>
            <a:off x="334115" y="3235225"/>
            <a:ext cx="8409835" cy="124649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500"/>
              <a:buFont typeface="Arial"/>
              <a:buNone/>
            </a:pPr>
            <a:r>
              <a:rPr lang="fi" sz="1500" b="1" i="0" u="none" strike="noStrike" cap="none" dirty="0">
                <a:solidFill>
                  <a:srgbClr val="161249"/>
                </a:solidFill>
                <a:latin typeface="Arial"/>
                <a:ea typeface="Arial"/>
                <a:cs typeface="Arial"/>
                <a:sym typeface="Arial"/>
              </a:rPr>
              <a:t>Como?</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Partir dos seus objetivos e KPIs e das ações relevantes para os medir</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Incluir os elementos de análise necessários no código do seu sítio Web</a:t>
            </a:r>
            <a:endParaRPr sz="1400" b="0" i="0" u="none" strike="noStrike" cap="none" dirty="0">
              <a:solidFill>
                <a:srgbClr val="000000"/>
              </a:solidFill>
              <a:latin typeface="Arial"/>
              <a:ea typeface="Arial"/>
              <a:cs typeface="Arial"/>
              <a:sym typeface="Arial"/>
            </a:endParaRPr>
          </a:p>
          <a:p>
            <a:pPr marL="457200" marR="0" lvl="0" indent="-323850" algn="l" rtl="0">
              <a:lnSpc>
                <a:spcPct val="100000"/>
              </a:lnSpc>
              <a:spcBef>
                <a:spcPts val="0"/>
              </a:spcBef>
              <a:spcAft>
                <a:spcPts val="0"/>
              </a:spcAft>
              <a:buClr>
                <a:srgbClr val="ED7D31"/>
              </a:buClr>
              <a:buSzPts val="1500"/>
              <a:buFont typeface="Arial"/>
              <a:buChar char="●"/>
            </a:pPr>
            <a:r>
              <a:rPr lang="fi" sz="1500" b="0" i="0" u="none" strike="noStrike" cap="none" dirty="0">
                <a:solidFill>
                  <a:srgbClr val="161249"/>
                </a:solidFill>
                <a:latin typeface="Arial"/>
                <a:ea typeface="Arial"/>
                <a:cs typeface="Arial"/>
                <a:sym typeface="Arial"/>
              </a:rPr>
              <a:t>Como ferramentas, pode-se utilizar o Google Analytics ou uma vasta gama de outras ferramentas analíticas </a:t>
            </a:r>
            <a:r>
              <a:rPr lang="fi" sz="1500" b="0" i="1" u="none" strike="noStrike" cap="none" dirty="0">
                <a:solidFill>
                  <a:srgbClr val="161249"/>
                </a:solidFill>
                <a:latin typeface="Arial"/>
                <a:ea typeface="Arial"/>
                <a:cs typeface="Arial"/>
                <a:sym typeface="Arial"/>
              </a:rPr>
              <a:t>baseadas em algoritmos </a:t>
            </a:r>
            <a:endParaRPr sz="1500" b="1" i="0" u="none" strike="noStrike" cap="none" dirty="0">
              <a:solidFill>
                <a:srgbClr val="161249"/>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539"/>
        <p:cNvGrpSpPr/>
        <p:nvPr/>
      </p:nvGrpSpPr>
      <p:grpSpPr>
        <a:xfrm>
          <a:off x="0" y="0"/>
          <a:ext cx="0" cy="0"/>
          <a:chOff x="0" y="0"/>
          <a:chExt cx="0" cy="0"/>
        </a:xfrm>
      </p:grpSpPr>
      <p:sp>
        <p:nvSpPr>
          <p:cNvPr id="540" name="Google Shape;540;p7"/>
          <p:cNvSpPr/>
          <p:nvPr/>
        </p:nvSpPr>
        <p:spPr>
          <a:xfrm>
            <a:off x="2971809" y="2449329"/>
            <a:ext cx="1419900" cy="946500"/>
          </a:xfrm>
          <a:prstGeom prst="roundRect">
            <a:avLst>
              <a:gd name="adj" fmla="val 16667"/>
            </a:avLst>
          </a:prstGeom>
          <a:solidFill>
            <a:srgbClr val="ED7D3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Sítio Web da empresa</a:t>
            </a:r>
            <a:endParaRPr sz="1400" b="0" i="0" u="none" strike="noStrike" cap="none">
              <a:solidFill>
                <a:schemeClr val="lt1"/>
              </a:solidFill>
              <a:latin typeface="PT Sans"/>
              <a:ea typeface="PT Sans"/>
              <a:cs typeface="PT Sans"/>
              <a:sym typeface="PT Sans"/>
            </a:endParaRPr>
          </a:p>
        </p:txBody>
      </p:sp>
      <p:sp>
        <p:nvSpPr>
          <p:cNvPr id="541" name="Google Shape;541;p7"/>
          <p:cNvSpPr/>
          <p:nvPr/>
        </p:nvSpPr>
        <p:spPr>
          <a:xfrm>
            <a:off x="647700" y="847300"/>
            <a:ext cx="1217400" cy="13398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Motores de pesquisa </a:t>
            </a:r>
            <a:endParaRPr sz="1100" b="0" i="0" u="none" strike="noStrike" cap="none">
              <a:solidFill>
                <a:srgbClr val="000000"/>
              </a:solidFill>
              <a:latin typeface="Arial"/>
              <a:ea typeface="Arial"/>
              <a:cs typeface="Arial"/>
              <a:sym typeface="Arial"/>
            </a:endParaRPr>
          </a:p>
        </p:txBody>
      </p:sp>
      <p:sp>
        <p:nvSpPr>
          <p:cNvPr id="542" name="Google Shape;542;p7"/>
          <p:cNvSpPr/>
          <p:nvPr/>
        </p:nvSpPr>
        <p:spPr>
          <a:xfrm>
            <a:off x="2245675" y="3989494"/>
            <a:ext cx="1140937" cy="729246"/>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Páginas de referência </a:t>
            </a:r>
            <a:endParaRPr sz="1100" b="0" i="0" u="none" strike="noStrike" cap="none" dirty="0">
              <a:solidFill>
                <a:srgbClr val="000000"/>
              </a:solidFill>
              <a:latin typeface="Arial"/>
              <a:ea typeface="Arial"/>
              <a:cs typeface="Arial"/>
              <a:sym typeface="Arial"/>
            </a:endParaRPr>
          </a:p>
        </p:txBody>
      </p:sp>
      <p:sp>
        <p:nvSpPr>
          <p:cNvPr id="543" name="Google Shape;543;p7"/>
          <p:cNvSpPr/>
          <p:nvPr/>
        </p:nvSpPr>
        <p:spPr>
          <a:xfrm>
            <a:off x="2776845" y="614597"/>
            <a:ext cx="767799" cy="8349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Redes sociais </a:t>
            </a:r>
            <a:endParaRPr sz="1100" b="0" i="0" u="none" strike="noStrike" cap="none" dirty="0">
              <a:solidFill>
                <a:srgbClr val="000000"/>
              </a:solidFill>
              <a:latin typeface="Arial"/>
              <a:ea typeface="Arial"/>
              <a:cs typeface="Arial"/>
              <a:sym typeface="Arial"/>
            </a:endParaRPr>
          </a:p>
        </p:txBody>
      </p:sp>
      <p:sp>
        <p:nvSpPr>
          <p:cNvPr id="544" name="Google Shape;544;p7"/>
          <p:cNvSpPr/>
          <p:nvPr/>
        </p:nvSpPr>
        <p:spPr>
          <a:xfrm>
            <a:off x="3903049" y="4179499"/>
            <a:ext cx="1035299" cy="505455"/>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dirty="0">
                <a:solidFill>
                  <a:schemeClr val="lt1"/>
                </a:solidFill>
                <a:latin typeface="PT Sans"/>
                <a:ea typeface="PT Sans"/>
                <a:cs typeface="PT Sans"/>
                <a:sym typeface="PT Sans"/>
              </a:rPr>
              <a:t>Correio eletrónico </a:t>
            </a:r>
            <a:endParaRPr sz="1100" b="0" i="0" u="none" strike="noStrike" cap="none" dirty="0">
              <a:solidFill>
                <a:srgbClr val="000000"/>
              </a:solidFill>
              <a:latin typeface="Arial"/>
              <a:ea typeface="Arial"/>
              <a:cs typeface="Arial"/>
              <a:sym typeface="Arial"/>
            </a:endParaRPr>
          </a:p>
        </p:txBody>
      </p:sp>
      <p:sp>
        <p:nvSpPr>
          <p:cNvPr id="545" name="Google Shape;545;p7"/>
          <p:cNvSpPr/>
          <p:nvPr/>
        </p:nvSpPr>
        <p:spPr>
          <a:xfrm>
            <a:off x="734700" y="3125550"/>
            <a:ext cx="1217400" cy="6156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Campanhas </a:t>
            </a:r>
            <a:endParaRPr sz="1100" b="0" i="0" u="none" strike="noStrike" cap="none">
              <a:solidFill>
                <a:srgbClr val="000000"/>
              </a:solidFill>
              <a:latin typeface="Arial"/>
              <a:ea typeface="Arial"/>
              <a:cs typeface="Arial"/>
              <a:sym typeface="Arial"/>
            </a:endParaRPr>
          </a:p>
        </p:txBody>
      </p:sp>
      <p:sp>
        <p:nvSpPr>
          <p:cNvPr id="546" name="Google Shape;546;p7"/>
          <p:cNvSpPr/>
          <p:nvPr/>
        </p:nvSpPr>
        <p:spPr>
          <a:xfrm>
            <a:off x="3903050" y="765737"/>
            <a:ext cx="1035300" cy="946500"/>
          </a:xfrm>
          <a:prstGeom prst="roundRect">
            <a:avLst>
              <a:gd name="adj" fmla="val 16667"/>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fi" sz="1400" b="0" i="0" u="none" strike="noStrike" cap="none">
                <a:solidFill>
                  <a:schemeClr val="lt1"/>
                </a:solidFill>
                <a:latin typeface="PT Sans"/>
                <a:ea typeface="PT Sans"/>
                <a:cs typeface="PT Sans"/>
                <a:sym typeface="PT Sans"/>
              </a:rPr>
              <a:t>Tráfego</a:t>
            </a:r>
            <a:r>
              <a:rPr lang="fi">
                <a:solidFill>
                  <a:schemeClr val="lt1"/>
                </a:solidFill>
                <a:latin typeface="PT Sans"/>
                <a:ea typeface="PT Sans"/>
                <a:cs typeface="PT Sans"/>
                <a:sym typeface="PT Sans"/>
              </a:rPr>
              <a:t> direto </a:t>
            </a:r>
            <a:endParaRPr sz="1100" b="0" i="0" u="none" strike="noStrike" cap="none">
              <a:solidFill>
                <a:srgbClr val="000000"/>
              </a:solidFill>
              <a:latin typeface="Arial"/>
              <a:ea typeface="Arial"/>
              <a:cs typeface="Arial"/>
              <a:sym typeface="Arial"/>
            </a:endParaRPr>
          </a:p>
        </p:txBody>
      </p:sp>
      <p:sp>
        <p:nvSpPr>
          <p:cNvPr id="547" name="Google Shape;547;p7"/>
          <p:cNvSpPr/>
          <p:nvPr/>
        </p:nvSpPr>
        <p:spPr>
          <a:xfrm rot="1228548">
            <a:off x="2115512" y="2185514"/>
            <a:ext cx="426229" cy="351896"/>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8" name="Google Shape;548;p7"/>
          <p:cNvSpPr/>
          <p:nvPr/>
        </p:nvSpPr>
        <p:spPr>
          <a:xfrm rot="7154457">
            <a:off x="3880883" y="1920378"/>
            <a:ext cx="609233" cy="35176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49" name="Google Shape;549;p7"/>
          <p:cNvSpPr/>
          <p:nvPr/>
        </p:nvSpPr>
        <p:spPr>
          <a:xfrm rot="-2484950">
            <a:off x="3042327" y="3526740"/>
            <a:ext cx="386837" cy="351758"/>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0" name="Google Shape;550;p7"/>
          <p:cNvSpPr/>
          <p:nvPr/>
        </p:nvSpPr>
        <p:spPr>
          <a:xfrm rot="-651779">
            <a:off x="2248924" y="3129371"/>
            <a:ext cx="633553" cy="35160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1" name="Google Shape;551;p7"/>
          <p:cNvSpPr/>
          <p:nvPr/>
        </p:nvSpPr>
        <p:spPr>
          <a:xfrm rot="-5949094">
            <a:off x="3880873" y="3611891"/>
            <a:ext cx="609255" cy="351557"/>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2" name="Google Shape;552;p7"/>
          <p:cNvSpPr/>
          <p:nvPr/>
        </p:nvSpPr>
        <p:spPr>
          <a:xfrm rot="4262848">
            <a:off x="2994149" y="1686010"/>
            <a:ext cx="483089" cy="351503"/>
          </a:xfrm>
          <a:prstGeom prst="rightArrow">
            <a:avLst>
              <a:gd name="adj1" fmla="val 50000"/>
              <a:gd name="adj2" fmla="val 50000"/>
            </a:avLst>
          </a:prstGeom>
          <a:solidFill>
            <a:schemeClr val="accent1"/>
          </a:solidFill>
          <a:ln w="12700" cap="flat" cmpd="sng">
            <a:solidFill>
              <a:srgbClr val="00464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PT Sans"/>
              <a:ea typeface="PT Sans"/>
              <a:cs typeface="PT Sans"/>
              <a:sym typeface="PT Sans"/>
            </a:endParaRPr>
          </a:p>
        </p:txBody>
      </p:sp>
      <p:sp>
        <p:nvSpPr>
          <p:cNvPr id="553" name="Google Shape;553;p7"/>
          <p:cNvSpPr txBox="1">
            <a:spLocks noGrp="1"/>
          </p:cNvSpPr>
          <p:nvPr>
            <p:ph type="title" idx="4294967295"/>
          </p:nvPr>
        </p:nvSpPr>
        <p:spPr>
          <a:xfrm>
            <a:off x="197651" y="82430"/>
            <a:ext cx="7886700" cy="6510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400" dirty="0"/>
              <a:t>Quais são as fontes de tráfego do nosso sítio Web?</a:t>
            </a:r>
            <a:endParaRPr sz="2400" dirty="0"/>
          </a:p>
        </p:txBody>
      </p:sp>
      <p:sp>
        <p:nvSpPr>
          <p:cNvPr id="554" name="Google Shape;554;p7"/>
          <p:cNvSpPr txBox="1"/>
          <p:nvPr/>
        </p:nvSpPr>
        <p:spPr>
          <a:xfrm>
            <a:off x="5338900" y="750100"/>
            <a:ext cx="3422700" cy="1046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555" name="Google Shape;555;p7"/>
          <p:cNvSpPr txBox="1"/>
          <p:nvPr/>
        </p:nvSpPr>
        <p:spPr>
          <a:xfrm>
            <a:off x="5413536" y="4364950"/>
            <a:ext cx="2288100" cy="553968"/>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1200" dirty="0"/>
              <a:t>Ler mais: </a:t>
            </a:r>
            <a:endParaRPr sz="1200" dirty="0"/>
          </a:p>
          <a:p>
            <a:pPr marL="0" lvl="0" indent="0" algn="l" rtl="0">
              <a:spcBef>
                <a:spcPts val="0"/>
              </a:spcBef>
              <a:spcAft>
                <a:spcPts val="0"/>
              </a:spcAft>
              <a:buNone/>
            </a:pPr>
            <a:r>
              <a:rPr lang="fi" sz="1200" u="sng" dirty="0">
                <a:solidFill>
                  <a:schemeClr val="hlink"/>
                </a:solidFill>
                <a:hlinkClick r:id="rId3"/>
              </a:rPr>
              <a:t>Laire digital</a:t>
            </a:r>
            <a:r>
              <a:rPr lang="fi" sz="1200" dirty="0"/>
              <a:t>; </a:t>
            </a:r>
            <a:r>
              <a:rPr lang="fi" sz="1200" u="sng" dirty="0">
                <a:solidFill>
                  <a:schemeClr val="hlink"/>
                </a:solidFill>
                <a:hlinkClick r:id="rId4"/>
              </a:rPr>
              <a:t>Arimetrics</a:t>
            </a:r>
            <a:endParaRPr sz="1200" dirty="0"/>
          </a:p>
        </p:txBody>
      </p:sp>
      <p:sp>
        <p:nvSpPr>
          <p:cNvPr id="556" name="Google Shape;556;p7"/>
          <p:cNvSpPr txBox="1"/>
          <p:nvPr/>
        </p:nvSpPr>
        <p:spPr>
          <a:xfrm>
            <a:off x="5361050" y="755400"/>
            <a:ext cx="3611700" cy="3323957"/>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fi" sz="1200" b="1" dirty="0"/>
              <a:t>Motores de pesquisa</a:t>
            </a:r>
            <a:r>
              <a:rPr lang="fi" sz="1200" dirty="0"/>
              <a:t>: Visitantes que descobrem o seu sítio web a partir de um motor de </a:t>
            </a:r>
            <a:r>
              <a:rPr lang="pt-PT" sz="1200" dirty="0"/>
              <a:t>pesquisa</a:t>
            </a:r>
            <a:r>
              <a:rPr lang="fi" sz="1200" dirty="0"/>
              <a:t>.</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Tráfego direto:</a:t>
            </a:r>
            <a:r>
              <a:rPr lang="fi" sz="1200" dirty="0"/>
              <a:t> Visitantes que visitam o seu sítio digitando o seu URL no browser.</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Redes sociais: </a:t>
            </a:r>
            <a:r>
              <a:rPr lang="fi" sz="1200" dirty="0"/>
              <a:t>Utilizadores que clicam numa hiperligação em publicações ou anúncios nas redes sociais.</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Campanhas:</a:t>
            </a:r>
            <a:r>
              <a:rPr lang="fi" sz="1200" dirty="0"/>
              <a:t> Os seus anúncios noutros sítios ou motores de </a:t>
            </a:r>
            <a:r>
              <a:rPr lang="pt-PT" sz="1200" dirty="0"/>
              <a:t>pesquisa.</a:t>
            </a:r>
            <a:endParaRPr sz="1200" dirty="0"/>
          </a:p>
          <a:p>
            <a:pPr marL="0" lvl="0" indent="0" algn="l" rtl="0">
              <a:spcBef>
                <a:spcPts val="0"/>
              </a:spcBef>
              <a:spcAft>
                <a:spcPts val="0"/>
              </a:spcAft>
              <a:buNone/>
            </a:pPr>
            <a:endParaRPr sz="1200" dirty="0"/>
          </a:p>
          <a:p>
            <a:pPr marL="0" lvl="0" indent="0" algn="l" rtl="0">
              <a:spcBef>
                <a:spcPts val="0"/>
              </a:spcBef>
              <a:spcAft>
                <a:spcPts val="0"/>
              </a:spcAft>
              <a:buNone/>
            </a:pPr>
            <a:r>
              <a:rPr lang="fi" sz="1200" b="1" dirty="0"/>
              <a:t>Correio eletrónico:</a:t>
            </a:r>
            <a:r>
              <a:rPr lang="fi" sz="1200" dirty="0"/>
              <a:t> Ligação clicada no seu e-mail</a:t>
            </a:r>
            <a:endParaRPr sz="1200" dirty="0"/>
          </a:p>
          <a:p>
            <a:pPr marL="0" lvl="0" indent="0" algn="l" rtl="0">
              <a:spcBef>
                <a:spcPts val="0"/>
              </a:spcBef>
              <a:spcAft>
                <a:spcPts val="0"/>
              </a:spcAft>
              <a:buNone/>
            </a:pPr>
            <a:br>
              <a:rPr lang="fi" sz="1200" b="1" dirty="0"/>
            </a:br>
            <a:r>
              <a:rPr lang="fi" sz="1200" b="1" dirty="0"/>
              <a:t>Páginas de tráfego de referência</a:t>
            </a:r>
            <a:r>
              <a:rPr lang="fi" sz="1200" dirty="0"/>
              <a:t>: Visitantes que visitam o seu site clicando num URL de outro site.</a:t>
            </a:r>
            <a:endParaRPr sz="12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560"/>
        <p:cNvGrpSpPr/>
        <p:nvPr/>
      </p:nvGrpSpPr>
      <p:grpSpPr>
        <a:xfrm>
          <a:off x="0" y="0"/>
          <a:ext cx="0" cy="0"/>
          <a:chOff x="0" y="0"/>
          <a:chExt cx="0" cy="0"/>
        </a:xfrm>
      </p:grpSpPr>
      <p:cxnSp>
        <p:nvCxnSpPr>
          <p:cNvPr id="561" name="Google Shape;561;p9"/>
          <p:cNvCxnSpPr/>
          <p:nvPr/>
        </p:nvCxnSpPr>
        <p:spPr>
          <a:xfrm flipH="1">
            <a:off x="2848088" y="2215094"/>
            <a:ext cx="3590181" cy="1989278"/>
          </a:xfrm>
          <a:prstGeom prst="straightConnector1">
            <a:avLst/>
          </a:prstGeom>
          <a:noFill/>
          <a:ln w="28575" cap="flat" cmpd="sng">
            <a:solidFill>
              <a:srgbClr val="ED7D31"/>
            </a:solidFill>
            <a:prstDash val="solid"/>
            <a:miter lim="800000"/>
            <a:headEnd type="none" w="sm" len="sm"/>
            <a:tailEnd type="triangle" w="med" len="med"/>
          </a:ln>
        </p:spPr>
      </p:cxnSp>
      <p:cxnSp>
        <p:nvCxnSpPr>
          <p:cNvPr id="562" name="Google Shape;562;p9"/>
          <p:cNvCxnSpPr/>
          <p:nvPr/>
        </p:nvCxnSpPr>
        <p:spPr>
          <a:xfrm flipH="1">
            <a:off x="4613931" y="2285628"/>
            <a:ext cx="2132368" cy="1909388"/>
          </a:xfrm>
          <a:prstGeom prst="straightConnector1">
            <a:avLst/>
          </a:prstGeom>
          <a:noFill/>
          <a:ln w="28575" cap="flat" cmpd="sng">
            <a:solidFill>
              <a:srgbClr val="ED7D31"/>
            </a:solidFill>
            <a:prstDash val="solid"/>
            <a:miter lim="800000"/>
            <a:headEnd type="none" w="sm" len="sm"/>
            <a:tailEnd type="triangle" w="med" len="med"/>
          </a:ln>
        </p:spPr>
      </p:cxnSp>
      <p:cxnSp>
        <p:nvCxnSpPr>
          <p:cNvPr id="563" name="Google Shape;563;p9"/>
          <p:cNvCxnSpPr>
            <a:endCxn id="564" idx="0"/>
          </p:cNvCxnSpPr>
          <p:nvPr/>
        </p:nvCxnSpPr>
        <p:spPr>
          <a:xfrm flipH="1">
            <a:off x="6363821" y="2236228"/>
            <a:ext cx="1042800" cy="2009100"/>
          </a:xfrm>
          <a:prstGeom prst="straightConnector1">
            <a:avLst/>
          </a:prstGeom>
          <a:noFill/>
          <a:ln w="28575" cap="flat" cmpd="sng">
            <a:solidFill>
              <a:srgbClr val="ED7D31"/>
            </a:solidFill>
            <a:prstDash val="solid"/>
            <a:miter lim="800000"/>
            <a:headEnd type="none" w="sm" len="sm"/>
            <a:tailEnd type="triangle" w="med" len="med"/>
          </a:ln>
        </p:spPr>
      </p:cxnSp>
      <p:cxnSp>
        <p:nvCxnSpPr>
          <p:cNvPr id="565" name="Google Shape;565;p9"/>
          <p:cNvCxnSpPr/>
          <p:nvPr/>
        </p:nvCxnSpPr>
        <p:spPr>
          <a:xfrm>
            <a:off x="7565043" y="2377234"/>
            <a:ext cx="500620" cy="1817782"/>
          </a:xfrm>
          <a:prstGeom prst="straightConnector1">
            <a:avLst/>
          </a:prstGeom>
          <a:noFill/>
          <a:ln w="28575" cap="flat" cmpd="sng">
            <a:solidFill>
              <a:srgbClr val="ED7D31"/>
            </a:solidFill>
            <a:prstDash val="solid"/>
            <a:miter lim="800000"/>
            <a:headEnd type="none" w="sm" len="sm"/>
            <a:tailEnd type="triangle" w="med" len="med"/>
          </a:ln>
        </p:spPr>
      </p:cxnSp>
      <p:sp>
        <p:nvSpPr>
          <p:cNvPr id="566" name="Google Shape;566;p9"/>
          <p:cNvSpPr/>
          <p:nvPr/>
        </p:nvSpPr>
        <p:spPr>
          <a:xfrm>
            <a:off x="5764075" y="694388"/>
            <a:ext cx="3254799" cy="1773765"/>
          </a:xfrm>
          <a:prstGeom prst="cloudCallout">
            <a:avLst>
              <a:gd name="adj1" fmla="val -20833"/>
              <a:gd name="adj2" fmla="val 62500"/>
            </a:avLst>
          </a:prstGeom>
          <a:solidFill>
            <a:srgbClr val="B6DDE7"/>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500"/>
              <a:buFont typeface="Arial"/>
              <a:buNone/>
            </a:pPr>
            <a:r>
              <a:rPr lang="fi" sz="1600" b="1" i="0" u="none" strike="noStrike" cap="none">
                <a:solidFill>
                  <a:srgbClr val="161249"/>
                </a:solidFill>
                <a:latin typeface="Arial"/>
                <a:ea typeface="Arial"/>
                <a:cs typeface="Arial"/>
                <a:sym typeface="Arial"/>
              </a:rPr>
              <a:t>O que pode ser feito para melhorar as taxas </a:t>
            </a:r>
            <a:r>
              <a:rPr lang="fi" sz="1600" b="1">
                <a:solidFill>
                  <a:srgbClr val="161249"/>
                </a:solidFill>
              </a:rPr>
              <a:t>("conversão")?</a:t>
            </a:r>
            <a:endParaRPr sz="1100" b="1" i="0" u="none" strike="noStrike" cap="none">
              <a:solidFill>
                <a:srgbClr val="161249"/>
              </a:solidFill>
              <a:latin typeface="Arial"/>
              <a:ea typeface="Arial"/>
              <a:cs typeface="Arial"/>
              <a:sym typeface="Arial"/>
            </a:endParaRPr>
          </a:p>
        </p:txBody>
      </p:sp>
      <p:sp>
        <p:nvSpPr>
          <p:cNvPr id="567" name="Google Shape;567;p9"/>
          <p:cNvSpPr txBox="1"/>
          <p:nvPr/>
        </p:nvSpPr>
        <p:spPr>
          <a:xfrm>
            <a:off x="771840" y="164905"/>
            <a:ext cx="6897300" cy="438551"/>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3000"/>
              <a:buFont typeface="Arial"/>
              <a:buNone/>
            </a:pPr>
            <a:r>
              <a:rPr lang="fi" sz="2400" b="1" i="0" u="none" strike="noStrike" cap="none" dirty="0">
                <a:solidFill>
                  <a:srgbClr val="161249"/>
                </a:solidFill>
                <a:latin typeface="Arial"/>
                <a:ea typeface="Arial"/>
                <a:cs typeface="Arial"/>
                <a:sym typeface="Arial"/>
              </a:rPr>
              <a:t>O que acontece depois do "clique"? </a:t>
            </a:r>
            <a:endParaRPr sz="2400" b="1" i="0" u="none" strike="noStrike" cap="none" dirty="0">
              <a:solidFill>
                <a:srgbClr val="161249"/>
              </a:solidFill>
              <a:latin typeface="Arial"/>
              <a:ea typeface="Arial"/>
              <a:cs typeface="Arial"/>
              <a:sym typeface="Arial"/>
            </a:endParaRPr>
          </a:p>
        </p:txBody>
      </p:sp>
      <p:sp>
        <p:nvSpPr>
          <p:cNvPr id="568" name="Google Shape;568;p9"/>
          <p:cNvSpPr txBox="1"/>
          <p:nvPr/>
        </p:nvSpPr>
        <p:spPr>
          <a:xfrm>
            <a:off x="825370" y="3184658"/>
            <a:ext cx="1122600" cy="28470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100.000 ver  </a:t>
            </a:r>
            <a:endParaRPr sz="1100" b="0" i="0" u="none" strike="noStrike" cap="none">
              <a:solidFill>
                <a:srgbClr val="000000"/>
              </a:solidFill>
              <a:latin typeface="Arial"/>
              <a:ea typeface="Arial"/>
              <a:cs typeface="Arial"/>
              <a:sym typeface="Arial"/>
            </a:endParaRPr>
          </a:p>
        </p:txBody>
      </p:sp>
      <p:sp>
        <p:nvSpPr>
          <p:cNvPr id="569" name="Google Shape;569;p9"/>
          <p:cNvSpPr txBox="1"/>
          <p:nvPr/>
        </p:nvSpPr>
        <p:spPr>
          <a:xfrm>
            <a:off x="1879667" y="2556514"/>
            <a:ext cx="860244" cy="284700"/>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CTR 5%</a:t>
            </a:r>
            <a:endParaRPr sz="1100" b="1" i="0" u="none" strike="noStrike" cap="none" dirty="0">
              <a:solidFill>
                <a:srgbClr val="000000"/>
              </a:solidFill>
              <a:latin typeface="Arial"/>
              <a:ea typeface="Arial"/>
              <a:cs typeface="Arial"/>
              <a:sym typeface="Arial"/>
            </a:endParaRPr>
          </a:p>
        </p:txBody>
      </p:sp>
      <p:sp>
        <p:nvSpPr>
          <p:cNvPr id="570" name="Google Shape;570;p9"/>
          <p:cNvSpPr txBox="1"/>
          <p:nvPr/>
        </p:nvSpPr>
        <p:spPr>
          <a:xfrm>
            <a:off x="3499093" y="2571750"/>
            <a:ext cx="1668899" cy="284663"/>
          </a:xfrm>
          <a:prstGeom prst="rect">
            <a:avLst/>
          </a:prstGeom>
          <a:solidFill>
            <a:srgbClr val="DAEEF3"/>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taxa de rejeição 70%</a:t>
            </a:r>
            <a:endParaRPr sz="1100" b="1" i="0" u="none" strike="noStrike" cap="none" dirty="0">
              <a:solidFill>
                <a:srgbClr val="000000"/>
              </a:solidFill>
              <a:latin typeface="Arial"/>
              <a:ea typeface="Arial"/>
              <a:cs typeface="Arial"/>
              <a:sym typeface="Arial"/>
            </a:endParaRPr>
          </a:p>
        </p:txBody>
      </p:sp>
      <p:sp>
        <p:nvSpPr>
          <p:cNvPr id="571" name="Google Shape;571;p9"/>
          <p:cNvSpPr txBox="1"/>
          <p:nvPr/>
        </p:nvSpPr>
        <p:spPr>
          <a:xfrm>
            <a:off x="1249734" y="4228389"/>
            <a:ext cx="1908000" cy="284663"/>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95.000 não clicam...</a:t>
            </a:r>
            <a:endParaRPr sz="1100" b="1" i="0" u="none" strike="noStrike" cap="none">
              <a:solidFill>
                <a:schemeClr val="dk1"/>
              </a:solidFill>
              <a:latin typeface="Arial"/>
              <a:ea typeface="Arial"/>
              <a:cs typeface="Arial"/>
              <a:sym typeface="Arial"/>
            </a:endParaRPr>
          </a:p>
        </p:txBody>
      </p:sp>
      <p:sp>
        <p:nvSpPr>
          <p:cNvPr id="572" name="Google Shape;572;p9"/>
          <p:cNvSpPr txBox="1"/>
          <p:nvPr/>
        </p:nvSpPr>
        <p:spPr>
          <a:xfrm>
            <a:off x="3560988" y="4226674"/>
            <a:ext cx="1632900" cy="500100"/>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chemeClr val="dk1"/>
                </a:solidFill>
                <a:latin typeface="Arial"/>
                <a:ea typeface="Arial"/>
                <a:cs typeface="Arial"/>
                <a:sym typeface="Arial"/>
              </a:rPr>
              <a:t>3.500 saem imediatamente...</a:t>
            </a:r>
            <a:endParaRPr sz="1100" b="1" i="0" u="none" strike="noStrike" cap="none">
              <a:solidFill>
                <a:schemeClr val="dk1"/>
              </a:solidFill>
              <a:latin typeface="Arial"/>
              <a:ea typeface="Arial"/>
              <a:cs typeface="Arial"/>
              <a:sym typeface="Arial"/>
            </a:endParaRPr>
          </a:p>
        </p:txBody>
      </p:sp>
      <p:sp>
        <p:nvSpPr>
          <p:cNvPr id="564" name="Google Shape;564;p9"/>
          <p:cNvSpPr txBox="1"/>
          <p:nvPr/>
        </p:nvSpPr>
        <p:spPr>
          <a:xfrm>
            <a:off x="5514581" y="4245328"/>
            <a:ext cx="1698480"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1.200 não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b="1" dirty="0">
                <a:solidFill>
                  <a:schemeClr val="dk1"/>
                </a:solidFill>
              </a:rPr>
              <a:t>r</a:t>
            </a:r>
            <a:r>
              <a:rPr lang="fi" sz="1400" b="1" i="0" u="none" strike="noStrike" cap="none" dirty="0">
                <a:solidFill>
                  <a:schemeClr val="dk1"/>
                </a:solidFill>
                <a:latin typeface="Arial"/>
                <a:ea typeface="Arial"/>
                <a:cs typeface="Arial"/>
                <a:sym typeface="Arial"/>
              </a:rPr>
              <a:t>egressam...</a:t>
            </a:r>
            <a:endParaRPr sz="1100" b="1" i="0" u="none" strike="noStrike" cap="none" dirty="0">
              <a:solidFill>
                <a:schemeClr val="dk1"/>
              </a:solidFill>
              <a:latin typeface="Arial"/>
              <a:ea typeface="Arial"/>
              <a:cs typeface="Arial"/>
              <a:sym typeface="Arial"/>
            </a:endParaRPr>
          </a:p>
        </p:txBody>
      </p:sp>
      <p:sp>
        <p:nvSpPr>
          <p:cNvPr id="573" name="Google Shape;573;p9"/>
          <p:cNvSpPr txBox="1"/>
          <p:nvPr/>
        </p:nvSpPr>
        <p:spPr>
          <a:xfrm>
            <a:off x="7415970" y="4199058"/>
            <a:ext cx="1450392" cy="500107"/>
          </a:xfrm>
          <a:prstGeom prst="rect">
            <a:avLst/>
          </a:prstGeom>
          <a:solidFill>
            <a:srgbClr val="E36C09"/>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250 não </a:t>
            </a:r>
            <a:endParaRPr sz="1400" b="0" i="0" u="none" strike="noStrike" cap="none" dirty="0">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1" i="0" u="none" strike="noStrike" cap="none" dirty="0">
                <a:solidFill>
                  <a:schemeClr val="dk1"/>
                </a:solidFill>
                <a:latin typeface="Arial"/>
                <a:ea typeface="Arial"/>
                <a:cs typeface="Arial"/>
                <a:sym typeface="Arial"/>
              </a:rPr>
              <a:t>compram...</a:t>
            </a:r>
            <a:endParaRPr sz="1100" b="1" i="0" u="none" strike="noStrike" cap="none" dirty="0">
              <a:solidFill>
                <a:schemeClr val="dk1"/>
              </a:solidFill>
              <a:latin typeface="Arial"/>
              <a:ea typeface="Arial"/>
              <a:cs typeface="Arial"/>
              <a:sym typeface="Arial"/>
            </a:endParaRPr>
          </a:p>
        </p:txBody>
      </p:sp>
      <p:sp>
        <p:nvSpPr>
          <p:cNvPr id="574" name="Google Shape;574;p9"/>
          <p:cNvSpPr/>
          <p:nvPr/>
        </p:nvSpPr>
        <p:spPr>
          <a:xfrm>
            <a:off x="875359" y="694389"/>
            <a:ext cx="1864551" cy="825514"/>
          </a:xfrm>
          <a:prstGeom prst="wedgeRectCallout">
            <a:avLst>
              <a:gd name="adj1" fmla="val -19780"/>
              <a:gd name="adj2" fmla="val 75516"/>
            </a:avLst>
          </a:prstGeom>
          <a:solidFill>
            <a:srgbClr val="4F81BD"/>
          </a:solidFill>
          <a:ln w="9525" cap="flat" cmpd="sng">
            <a:solidFill>
              <a:schemeClr val="dk1"/>
            </a:solidFill>
            <a:prstDash val="solid"/>
            <a:miter lim="800000"/>
            <a:headEnd type="none" w="sm" len="sm"/>
            <a:tailEnd type="none" w="sm" len="sm"/>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100"/>
              <a:buFont typeface="Arial"/>
              <a:buNone/>
            </a:pPr>
            <a:r>
              <a:rPr lang="fi" sz="1600" b="1" i="0" u="none" strike="noStrike" cap="none" dirty="0">
                <a:solidFill>
                  <a:schemeClr val="lt1"/>
                </a:solidFill>
                <a:latin typeface="Arial"/>
                <a:ea typeface="Arial"/>
                <a:cs typeface="Arial"/>
                <a:sym typeface="Arial"/>
              </a:rPr>
              <a:t>Por exemplo, um banner publicitário:</a:t>
            </a:r>
            <a:endParaRPr sz="1600" b="1" i="0" u="none" strike="noStrike" cap="none" dirty="0">
              <a:solidFill>
                <a:schemeClr val="lt1"/>
              </a:solidFill>
              <a:latin typeface="Arial"/>
              <a:ea typeface="Arial"/>
              <a:cs typeface="Arial"/>
              <a:sym typeface="Arial"/>
            </a:endParaRPr>
          </a:p>
        </p:txBody>
      </p:sp>
      <p:pic>
        <p:nvPicPr>
          <p:cNvPr id="575" name="Google Shape;575;p9" descr="What is a Banner Ad? [+4 Tips for Creating Stunning Banner Ads]"/>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7004" y="1803242"/>
            <a:ext cx="4566060" cy="593589"/>
          </a:xfrm>
          <a:prstGeom prst="rect">
            <a:avLst/>
          </a:prstGeom>
          <a:noFill/>
          <a:ln w="28575" cap="flat" cmpd="sng">
            <a:solidFill>
              <a:srgbClr val="ED7D31"/>
            </a:solidFill>
            <a:prstDash val="solid"/>
            <a:round/>
            <a:headEnd type="none" w="sm" len="sm"/>
            <a:tailEnd type="none" w="sm" len="sm"/>
          </a:ln>
        </p:spPr>
      </p:pic>
      <p:sp>
        <p:nvSpPr>
          <p:cNvPr id="576" name="Google Shape;576;p9"/>
          <p:cNvSpPr txBox="1"/>
          <p:nvPr/>
        </p:nvSpPr>
        <p:spPr>
          <a:xfrm>
            <a:off x="2275123" y="3207458"/>
            <a:ext cx="1533068"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5.000 clique para aceder ao sítio</a:t>
            </a:r>
            <a:endParaRPr sz="1400" b="0" i="0" u="none" strike="noStrike" cap="none">
              <a:solidFill>
                <a:schemeClr val="dk1"/>
              </a:solidFill>
              <a:latin typeface="Arial"/>
              <a:ea typeface="Arial"/>
              <a:cs typeface="Arial"/>
              <a:sym typeface="Arial"/>
            </a:endParaRPr>
          </a:p>
        </p:txBody>
      </p:sp>
      <p:sp>
        <p:nvSpPr>
          <p:cNvPr id="577" name="Google Shape;577;p9"/>
          <p:cNvSpPr txBox="1"/>
          <p:nvPr/>
        </p:nvSpPr>
        <p:spPr>
          <a:xfrm>
            <a:off x="4058501" y="3222836"/>
            <a:ext cx="1839162"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1.500 ficar e ler</a:t>
            </a:r>
            <a:endParaRPr sz="1400" b="0" i="0" u="none" strike="noStrike" cap="none">
              <a:solidFill>
                <a:schemeClr val="dk1"/>
              </a:solidFill>
              <a:latin typeface="Arial"/>
              <a:ea typeface="Arial"/>
              <a:cs typeface="Arial"/>
              <a:sym typeface="Arial"/>
            </a:endParaRPr>
          </a:p>
        </p:txBody>
      </p:sp>
      <p:sp>
        <p:nvSpPr>
          <p:cNvPr id="578" name="Google Shape;578;p9"/>
          <p:cNvSpPr txBox="1"/>
          <p:nvPr/>
        </p:nvSpPr>
        <p:spPr>
          <a:xfrm>
            <a:off x="6190281" y="3229675"/>
            <a:ext cx="1010100" cy="284700"/>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300 retorno  </a:t>
            </a:r>
            <a:endParaRPr sz="1100" b="0" i="0" u="none" strike="noStrike" cap="none">
              <a:solidFill>
                <a:srgbClr val="000000"/>
              </a:solidFill>
              <a:latin typeface="Arial"/>
              <a:ea typeface="Arial"/>
              <a:cs typeface="Arial"/>
              <a:sym typeface="Arial"/>
            </a:endParaRPr>
          </a:p>
        </p:txBody>
      </p:sp>
      <p:sp>
        <p:nvSpPr>
          <p:cNvPr id="579" name="Google Shape;579;p9"/>
          <p:cNvSpPr txBox="1"/>
          <p:nvPr/>
        </p:nvSpPr>
        <p:spPr>
          <a:xfrm>
            <a:off x="7376007" y="3229675"/>
            <a:ext cx="1010099" cy="284663"/>
          </a:xfrm>
          <a:prstGeom prst="rect">
            <a:avLst/>
          </a:prstGeom>
          <a:solidFill>
            <a:srgbClr val="FABF8E"/>
          </a:solidFill>
          <a:ln w="9525" cap="flat" cmpd="sng">
            <a:solidFill>
              <a:schemeClr val="dk1"/>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chemeClr val="dk1"/>
                </a:solidFill>
                <a:latin typeface="Arial"/>
                <a:ea typeface="Arial"/>
                <a:cs typeface="Arial"/>
                <a:sym typeface="Arial"/>
              </a:rPr>
              <a:t>  50 comprar</a:t>
            </a:r>
            <a:endParaRPr sz="1400" b="0" i="0" u="none" strike="noStrike" cap="none">
              <a:solidFill>
                <a:schemeClr val="dk1"/>
              </a:solidFill>
              <a:latin typeface="Arial"/>
              <a:ea typeface="Arial"/>
              <a:cs typeface="Arial"/>
              <a:sym typeface="Arial"/>
            </a:endParaRPr>
          </a:p>
        </p:txBody>
      </p:sp>
      <p:sp>
        <p:nvSpPr>
          <p:cNvPr id="580" name="Google Shape;580;p9"/>
          <p:cNvSpPr/>
          <p:nvPr/>
        </p:nvSpPr>
        <p:spPr>
          <a:xfrm rot="3591182">
            <a:off x="1698439" y="3589301"/>
            <a:ext cx="67634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1" name="Google Shape;581;p9"/>
          <p:cNvSpPr/>
          <p:nvPr/>
        </p:nvSpPr>
        <p:spPr>
          <a:xfrm rot="3591182">
            <a:off x="3640443" y="3578746"/>
            <a:ext cx="718260"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2" name="Google Shape;582;p9"/>
          <p:cNvSpPr/>
          <p:nvPr/>
        </p:nvSpPr>
        <p:spPr>
          <a:xfrm rot="3591182">
            <a:off x="5693244" y="3605528"/>
            <a:ext cx="699798"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
        <p:nvSpPr>
          <p:cNvPr id="583" name="Google Shape;583;p9"/>
          <p:cNvSpPr/>
          <p:nvPr/>
        </p:nvSpPr>
        <p:spPr>
          <a:xfrm rot="3591182">
            <a:off x="8064044" y="3617249"/>
            <a:ext cx="644123" cy="523522"/>
          </a:xfrm>
          <a:prstGeom prst="stripedRightArrow">
            <a:avLst>
              <a:gd name="adj1" fmla="val 50000"/>
              <a:gd name="adj2" fmla="val 50000"/>
            </a:avLst>
          </a:prstGeom>
          <a:solidFill>
            <a:schemeClr val="accent1"/>
          </a:solidFill>
          <a:ln w="12700" cap="flat" cmpd="sng">
            <a:solidFill>
              <a:srgbClr val="395E89"/>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588"/>
        <p:cNvGrpSpPr/>
        <p:nvPr/>
      </p:nvGrpSpPr>
      <p:grpSpPr>
        <a:xfrm>
          <a:off x="0" y="0"/>
          <a:ext cx="0" cy="0"/>
          <a:chOff x="0" y="0"/>
          <a:chExt cx="0" cy="0"/>
        </a:xfrm>
      </p:grpSpPr>
      <p:pic>
        <p:nvPicPr>
          <p:cNvPr id="589" name="Google Shape;589;g19922e704ba_0_16" descr="Image"/>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295774" y="1363286"/>
            <a:ext cx="4632124" cy="2886031"/>
          </a:xfrm>
          <a:prstGeom prst="rect">
            <a:avLst/>
          </a:prstGeom>
          <a:noFill/>
          <a:ln>
            <a:noFill/>
          </a:ln>
        </p:spPr>
      </p:pic>
      <p:sp>
        <p:nvSpPr>
          <p:cNvPr id="590" name="Google Shape;590;g19922e704ba_0_16"/>
          <p:cNvSpPr txBox="1">
            <a:spLocks noGrp="1"/>
          </p:cNvSpPr>
          <p:nvPr>
            <p:ph type="sldNum" idx="12"/>
          </p:nvPr>
        </p:nvSpPr>
        <p:spPr>
          <a:xfrm>
            <a:off x="8869363" y="4767263"/>
            <a:ext cx="274637" cy="274637"/>
          </a:xfrm>
          <a:prstGeom prst="rect">
            <a:avLst/>
          </a:prstGeom>
          <a:noFill/>
          <a:ln>
            <a:noFill/>
          </a:ln>
        </p:spPr>
        <p:txBody>
          <a:bodyPr spcFirstLastPara="1" wrap="square" lIns="68575" tIns="34275" rIns="68575" bIns="34275" anchor="ctr" anchorCtr="0">
            <a:normAutofit fontScale="62500" lnSpcReduction="20000"/>
          </a:bodyPr>
          <a:lstStyle/>
          <a:p>
            <a:pPr marL="0" marR="0" lvl="0" indent="0" algn="r" rtl="0">
              <a:lnSpc>
                <a:spcPct val="100000"/>
              </a:lnSpc>
              <a:spcBef>
                <a:spcPts val="0"/>
              </a:spcBef>
              <a:spcAft>
                <a:spcPts val="0"/>
              </a:spcAft>
              <a:buClr>
                <a:srgbClr val="000000"/>
              </a:buClr>
              <a:buSzPct val="108107"/>
              <a:buFont typeface="Arial"/>
              <a:buNone/>
            </a:pPr>
            <a:fld id="{00000000-1234-1234-1234-123412341234}" type="slidenum">
              <a:rPr lang="fi" sz="1400" b="0" i="0" u="none" strike="noStrike" cap="none">
                <a:solidFill>
                  <a:srgbClr val="000000"/>
                </a:solidFill>
                <a:latin typeface="Arial"/>
                <a:ea typeface="Arial"/>
                <a:cs typeface="Arial"/>
                <a:sym typeface="Arial"/>
              </a:rPr>
              <a:t>52</a:t>
            </a:fld>
            <a:endParaRPr sz="1400" b="0" i="0" u="none" strike="noStrike" cap="none">
              <a:solidFill>
                <a:srgbClr val="000000"/>
              </a:solidFill>
              <a:latin typeface="Arial"/>
              <a:ea typeface="Arial"/>
              <a:cs typeface="Arial"/>
              <a:sym typeface="Arial"/>
            </a:endParaRPr>
          </a:p>
        </p:txBody>
      </p:sp>
      <p:sp>
        <p:nvSpPr>
          <p:cNvPr id="591" name="Google Shape;591;g19922e704ba_0_16"/>
          <p:cNvSpPr txBox="1">
            <a:spLocks noGrp="1"/>
          </p:cNvSpPr>
          <p:nvPr>
            <p:ph type="body" idx="4294967295"/>
          </p:nvPr>
        </p:nvSpPr>
        <p:spPr>
          <a:xfrm>
            <a:off x="610986" y="919340"/>
            <a:ext cx="4562475" cy="3433763"/>
          </a:xfrm>
          <a:prstGeom prst="rect">
            <a:avLst/>
          </a:prstGeom>
          <a:noFill/>
          <a:ln>
            <a:noFill/>
          </a:ln>
        </p:spPr>
        <p:txBody>
          <a:bodyPr spcFirstLastPara="1" wrap="square" lIns="0" tIns="34275" rIns="68575" bIns="34275" anchor="t" anchorCtr="0">
            <a:noAutofit/>
          </a:bodyPr>
          <a:lstStyle/>
          <a:p>
            <a:pPr marL="215900" lvl="0" indent="-202952" algn="l" rtl="0">
              <a:lnSpc>
                <a:spcPct val="100000"/>
              </a:lnSpc>
              <a:spcBef>
                <a:spcPts val="0"/>
              </a:spcBef>
              <a:spcAft>
                <a:spcPts val="0"/>
              </a:spcAft>
              <a:buClr>
                <a:srgbClr val="ED7D31"/>
              </a:buClr>
              <a:buSzPts val="2259"/>
              <a:buFont typeface="Arial"/>
              <a:buChar char="•"/>
            </a:pPr>
            <a:r>
              <a:rPr lang="fi" sz="1506" dirty="0"/>
              <a:t>Com o crescimento exponencial dos dados digitais, é necessário estruturá-los e ordená-los, através da aplicação de algoritmos, para que se tornem úteis </a:t>
            </a:r>
            <a:endParaRPr sz="1506" dirty="0"/>
          </a:p>
          <a:p>
            <a:pPr marL="0" lvl="0" indent="0" algn="l" rtl="0">
              <a:lnSpc>
                <a:spcPct val="100000"/>
              </a:lnSpc>
              <a:spcBef>
                <a:spcPts val="0"/>
              </a:spcBef>
              <a:spcAft>
                <a:spcPts val="0"/>
              </a:spcAft>
              <a:buClr>
                <a:srgbClr val="002060"/>
              </a:buClr>
              <a:buSzPts val="1506"/>
              <a:buNone/>
            </a:pPr>
            <a:endParaRPr sz="1506" dirty="0"/>
          </a:p>
          <a:p>
            <a:pPr marL="285750" lvl="1" indent="-285750" algn="l" rtl="0">
              <a:lnSpc>
                <a:spcPct val="100000"/>
              </a:lnSpc>
              <a:spcBef>
                <a:spcPts val="0"/>
              </a:spcBef>
              <a:spcAft>
                <a:spcPts val="0"/>
              </a:spcAft>
              <a:buClr>
                <a:srgbClr val="ED7D31"/>
              </a:buClr>
              <a:buSzPts val="1500"/>
              <a:buFont typeface="Courier New"/>
              <a:buChar char="o"/>
            </a:pPr>
            <a:r>
              <a:rPr lang="fi" sz="1500" dirty="0"/>
              <a:t>Um </a:t>
            </a:r>
            <a:r>
              <a:rPr lang="fi" sz="1500" b="1" dirty="0"/>
              <a:t>algoritmo </a:t>
            </a:r>
            <a:r>
              <a:rPr lang="fi" sz="1500" dirty="0"/>
              <a:t>é uma fórmula matemática que inclui fatores que são considerados essenciais no fenómeno</a:t>
            </a:r>
            <a:endParaRPr sz="1500" dirty="0"/>
          </a:p>
          <a:p>
            <a:pPr marL="203200" lvl="1" indent="-107950" algn="l" rtl="0">
              <a:lnSpc>
                <a:spcPct val="100000"/>
              </a:lnSpc>
              <a:spcBef>
                <a:spcPts val="0"/>
              </a:spcBef>
              <a:spcAft>
                <a:spcPts val="0"/>
              </a:spcAft>
              <a:buClr>
                <a:srgbClr val="002060"/>
              </a:buClr>
              <a:buSzPts val="1500"/>
              <a:buNone/>
            </a:pPr>
            <a:endParaRPr sz="1500" dirty="0"/>
          </a:p>
          <a:p>
            <a:pPr marL="0" lvl="0" indent="0" algn="l" rtl="0">
              <a:lnSpc>
                <a:spcPct val="100000"/>
              </a:lnSpc>
              <a:spcBef>
                <a:spcPts val="0"/>
              </a:spcBef>
              <a:spcAft>
                <a:spcPts val="0"/>
              </a:spcAft>
              <a:buClr>
                <a:srgbClr val="161249"/>
              </a:buClr>
              <a:buSzPts val="1400"/>
              <a:buNone/>
            </a:pPr>
            <a:r>
              <a:rPr lang="fi" sz="1500" dirty="0"/>
              <a:t>Por exemplo, na análise de sítios Web: quantidade de visitantes, tempo passado no sítio Web, quantidade de palavras-chave, ... </a:t>
            </a:r>
            <a:endParaRPr sz="1500" dirty="0"/>
          </a:p>
          <a:p>
            <a:pPr marL="0" lvl="0" indent="0" algn="l" rtl="0">
              <a:lnSpc>
                <a:spcPct val="100000"/>
              </a:lnSpc>
              <a:spcBef>
                <a:spcPts val="0"/>
              </a:spcBef>
              <a:spcAft>
                <a:spcPts val="0"/>
              </a:spcAft>
              <a:buClr>
                <a:srgbClr val="161249"/>
              </a:buClr>
              <a:buSzPts val="605"/>
              <a:buNone/>
            </a:pPr>
            <a:endParaRPr sz="1506" dirty="0"/>
          </a:p>
          <a:p>
            <a:pPr marL="285750" lvl="1" indent="-285750" algn="l" rtl="0">
              <a:lnSpc>
                <a:spcPct val="100000"/>
              </a:lnSpc>
              <a:spcBef>
                <a:spcPts val="0"/>
              </a:spcBef>
              <a:spcAft>
                <a:spcPts val="0"/>
              </a:spcAft>
              <a:buClr>
                <a:srgbClr val="ED7D31"/>
              </a:buClr>
              <a:buSzPts val="1506"/>
              <a:buFont typeface="Courier New"/>
              <a:buChar char="o"/>
            </a:pPr>
            <a:r>
              <a:rPr lang="fi" sz="1506" dirty="0"/>
              <a:t>Desta forma, as interacções sociais, culturais e sociais estão a ser traduzidas em dados legíveis </a:t>
            </a:r>
            <a:endParaRPr sz="1506" dirty="0"/>
          </a:p>
          <a:p>
            <a:pPr marL="0" lvl="0" indent="0" algn="l" rtl="0">
              <a:lnSpc>
                <a:spcPct val="100000"/>
              </a:lnSpc>
              <a:spcBef>
                <a:spcPts val="500"/>
              </a:spcBef>
              <a:spcAft>
                <a:spcPts val="0"/>
              </a:spcAft>
              <a:buClr>
                <a:srgbClr val="161249"/>
              </a:buClr>
              <a:buSzPts val="770"/>
              <a:buNone/>
            </a:pPr>
            <a:endParaRPr sz="1190" dirty="0"/>
          </a:p>
        </p:txBody>
      </p:sp>
      <p:sp>
        <p:nvSpPr>
          <p:cNvPr id="592" name="Google Shape;592;g19922e704ba_0_16"/>
          <p:cNvSpPr txBox="1">
            <a:spLocks noGrp="1"/>
          </p:cNvSpPr>
          <p:nvPr>
            <p:ph type="title" idx="4294967295"/>
          </p:nvPr>
        </p:nvSpPr>
        <p:spPr>
          <a:xfrm>
            <a:off x="610986" y="247775"/>
            <a:ext cx="8316912" cy="603250"/>
          </a:xfrm>
          <a:prstGeom prst="rect">
            <a:avLst/>
          </a:prstGeom>
          <a:noFill/>
          <a:ln>
            <a:noFill/>
          </a:ln>
        </p:spPr>
        <p:txBody>
          <a:bodyPr spcFirstLastPara="1" wrap="square" lIns="0" tIns="34275" rIns="68575" bIns="34275" anchor="t" anchorCtr="0">
            <a:noAutofit/>
          </a:bodyPr>
          <a:lstStyle/>
          <a:p>
            <a:pPr marL="0" lvl="0" indent="0" algn="l" rtl="0">
              <a:lnSpc>
                <a:spcPct val="90000"/>
              </a:lnSpc>
              <a:spcBef>
                <a:spcPts val="0"/>
              </a:spcBef>
              <a:spcAft>
                <a:spcPts val="0"/>
              </a:spcAft>
              <a:buClr>
                <a:srgbClr val="0099D4"/>
              </a:buClr>
              <a:buSzPct val="117857"/>
              <a:buFont typeface="Arial"/>
              <a:buNone/>
            </a:pPr>
            <a:r>
              <a:rPr lang="fi" sz="2400" dirty="0"/>
              <a:t>A base da análise: os algoritmos</a:t>
            </a:r>
            <a:endParaRPr sz="2400" dirty="0"/>
          </a:p>
        </p:txBody>
      </p:sp>
      <p:sp>
        <p:nvSpPr>
          <p:cNvPr id="593" name="Google Shape;593;g19922e704ba_0_16"/>
          <p:cNvSpPr txBox="1"/>
          <p:nvPr/>
        </p:nvSpPr>
        <p:spPr>
          <a:xfrm>
            <a:off x="7992864" y="4360866"/>
            <a:ext cx="1080300" cy="183300"/>
          </a:xfrm>
          <a:prstGeom prst="rect">
            <a:avLst/>
          </a:prstGeom>
          <a:noFill/>
          <a:ln>
            <a:noFill/>
          </a:ln>
        </p:spPr>
        <p:txBody>
          <a:bodyPr spcFirstLastPara="1" wrap="square" lIns="0" tIns="34275" rIns="68575" bIns="34275" anchor="t" anchorCtr="0">
            <a:normAutofit fontScale="62500" lnSpcReduction="20000"/>
          </a:bodyPr>
          <a:lstStyle/>
          <a:p>
            <a:pPr marL="0" marR="0" lvl="0" indent="0" algn="l" rtl="0">
              <a:lnSpc>
                <a:spcPct val="100000"/>
              </a:lnSpc>
              <a:spcBef>
                <a:spcPts val="0"/>
              </a:spcBef>
              <a:spcAft>
                <a:spcPts val="0"/>
              </a:spcAft>
              <a:buClr>
                <a:srgbClr val="000000"/>
              </a:buClr>
              <a:buSzPct val="100000"/>
              <a:buFont typeface="Arial"/>
              <a:buNone/>
            </a:pPr>
            <a:r>
              <a:rPr lang="fi" sz="1400" b="0" i="0" u="none" strike="noStrike" cap="none">
                <a:solidFill>
                  <a:srgbClr val="002060"/>
                </a:solidFill>
                <a:latin typeface="Arial"/>
                <a:ea typeface="Arial"/>
                <a:cs typeface="Arial"/>
                <a:sym typeface="Arial"/>
              </a:rPr>
              <a:t>(Urricchio, 2011)</a:t>
            </a:r>
            <a:endParaRPr sz="11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ct val="100000"/>
              <a:buFont typeface="Arial"/>
              <a:buNone/>
            </a:pPr>
            <a:endParaRPr sz="1400" b="0" i="0" u="none" strike="noStrike" cap="none">
              <a:solidFill>
                <a:schemeClr val="dk1"/>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sp>
        <p:nvSpPr>
          <p:cNvPr id="598" name="Google Shape;598;g23982b51697_0_11"/>
          <p:cNvSpPr txBox="1">
            <a:spLocks noGrp="1"/>
          </p:cNvSpPr>
          <p:nvPr>
            <p:ph type="body" idx="1"/>
          </p:nvPr>
        </p:nvSpPr>
        <p:spPr>
          <a:xfrm>
            <a:off x="848794" y="42472"/>
            <a:ext cx="8047780" cy="997196"/>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Atividade</a:t>
            </a:r>
            <a:r>
              <a:rPr lang="fi" sz="2400" dirty="0">
                <a:solidFill>
                  <a:schemeClr val="lt1"/>
                </a:solidFill>
              </a:rPr>
              <a:t> em sala de aula para definir objetivos </a:t>
            </a:r>
            <a:r>
              <a:rPr lang="fi" dirty="0"/>
              <a:t>de monitorização e avaliação dos diferentes instrumentos ou canais </a:t>
            </a:r>
            <a:endParaRPr dirty="0"/>
          </a:p>
        </p:txBody>
      </p:sp>
      <p:sp>
        <p:nvSpPr>
          <p:cNvPr id="599" name="Google Shape;599;g23982b51697_0_11"/>
          <p:cNvSpPr txBox="1">
            <a:spLocks noGrp="1"/>
          </p:cNvSpPr>
          <p:nvPr>
            <p:ph type="body" idx="2"/>
          </p:nvPr>
        </p:nvSpPr>
        <p:spPr>
          <a:xfrm>
            <a:off x="848793" y="1267632"/>
            <a:ext cx="7257093" cy="2836200"/>
          </a:xfrm>
          <a:prstGeom prst="rect">
            <a:avLst/>
          </a:prstGeom>
          <a:noFill/>
          <a:ln>
            <a:noFill/>
          </a:ln>
        </p:spPr>
        <p:txBody>
          <a:bodyPr spcFirstLastPara="1" wrap="square" lIns="0" tIns="0" rIns="0" bIns="0" anchor="t" anchorCtr="0">
            <a:noAutofit/>
          </a:bodyPr>
          <a:lstStyle/>
          <a:p>
            <a:pPr marL="457200" lvl="0" indent="-330200" algn="l" rtl="0">
              <a:lnSpc>
                <a:spcPct val="100000"/>
              </a:lnSpc>
              <a:spcBef>
                <a:spcPts val="0"/>
              </a:spcBef>
              <a:spcAft>
                <a:spcPts val="0"/>
              </a:spcAft>
              <a:buSzPts val="1600"/>
              <a:buAutoNum type="arabicPeriod"/>
            </a:pPr>
            <a:r>
              <a:rPr lang="fi" sz="1600" dirty="0"/>
              <a:t>Volte aos diferentes instrumentos que utilizaria para a campanha que analisou. </a:t>
            </a:r>
            <a:endParaRPr sz="1600" dirty="0"/>
          </a:p>
          <a:p>
            <a:pPr marL="800100" lvl="0" indent="-342900" algn="l" rtl="0">
              <a:lnSpc>
                <a:spcPct val="100000"/>
              </a:lnSpc>
              <a:spcBef>
                <a:spcPts val="0"/>
              </a:spcBef>
              <a:spcAft>
                <a:spcPts val="0"/>
              </a:spcAft>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Defina os diferentes objetivos e os indicadores de desempenho que pode utilizar para monitorizar e avaliar o êxito dos diferentes instrumentos. </a:t>
            </a:r>
            <a:endParaRPr sz="1600" dirty="0"/>
          </a:p>
          <a:p>
            <a:pPr marL="342900" lvl="0" indent="-342900" algn="l" rtl="0">
              <a:lnSpc>
                <a:spcPct val="100000"/>
              </a:lnSpc>
              <a:spcBef>
                <a:spcPts val="0"/>
              </a:spcBef>
              <a:spcAft>
                <a:spcPts val="0"/>
              </a:spcAft>
              <a:buFont typeface="+mj-lt"/>
              <a:buAutoNum type="arabicPeriod"/>
            </a:pPr>
            <a:endParaRPr sz="1600" dirty="0"/>
          </a:p>
          <a:p>
            <a:pPr marL="457200" lvl="0" indent="-330200" algn="l" rtl="0">
              <a:lnSpc>
                <a:spcPct val="100000"/>
              </a:lnSpc>
              <a:spcBef>
                <a:spcPts val="0"/>
              </a:spcBef>
              <a:spcAft>
                <a:spcPts val="0"/>
              </a:spcAft>
              <a:buSzPts val="1600"/>
              <a:buAutoNum type="arabicPeriod"/>
            </a:pPr>
            <a:r>
              <a:rPr lang="fi" sz="1600" dirty="0"/>
              <a:t>Explique de que forma estes objetivos e KPI's contribuem para os objetivos comerciais e de marketing.</a:t>
            </a:r>
            <a:br>
              <a:rPr lang="fi" sz="1600" dirty="0"/>
            </a:br>
            <a:endParaRPr sz="1600" dirty="0"/>
          </a:p>
          <a:p>
            <a:pPr marL="457200" lvl="0" indent="-330200" algn="l" rtl="0">
              <a:lnSpc>
                <a:spcPct val="100000"/>
              </a:lnSpc>
              <a:spcBef>
                <a:spcPts val="0"/>
              </a:spcBef>
              <a:spcAft>
                <a:spcPts val="0"/>
              </a:spcAft>
              <a:buSzPts val="1600"/>
              <a:buAutoNum type="arabicPeriod"/>
            </a:pPr>
            <a:r>
              <a:rPr lang="fi" sz="1600" dirty="0"/>
              <a:t>Apresente o seu exemplo na aula. </a:t>
            </a:r>
            <a:endParaRPr sz="1600" dirty="0"/>
          </a:p>
          <a:p>
            <a:pPr marL="457200" lvl="0" indent="0" algn="l" rtl="0">
              <a:lnSpc>
                <a:spcPct val="100000"/>
              </a:lnSpc>
              <a:spcBef>
                <a:spcPts val="0"/>
              </a:spcBef>
              <a:spcAft>
                <a:spcPts val="0"/>
              </a:spcAft>
              <a:buNone/>
            </a:pPr>
            <a:endParaRPr sz="1600"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0"/>
              </a:spcBef>
              <a:spcAft>
                <a:spcPts val="0"/>
              </a:spcAft>
              <a:buClr>
                <a:schemeClr val="lt1"/>
              </a:buClr>
              <a:buSzPts val="1500"/>
              <a:buNone/>
            </a:pPr>
            <a:endParaRPr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03"/>
        <p:cNvGrpSpPr/>
        <p:nvPr/>
      </p:nvGrpSpPr>
      <p:grpSpPr>
        <a:xfrm>
          <a:off x="0" y="0"/>
          <a:ext cx="0" cy="0"/>
          <a:chOff x="0" y="0"/>
          <a:chExt cx="0" cy="0"/>
        </a:xfrm>
      </p:grpSpPr>
      <p:sp>
        <p:nvSpPr>
          <p:cNvPr id="604" name="Google Shape;604;p46"/>
          <p:cNvSpPr txBox="1">
            <a:spLocks noGrp="1"/>
          </p:cNvSpPr>
          <p:nvPr>
            <p:ph type="body" idx="1"/>
          </p:nvPr>
        </p:nvSpPr>
        <p:spPr>
          <a:xfrm>
            <a:off x="863071" y="318192"/>
            <a:ext cx="7751741"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Tarefa "Escolha de canais de marketing digital" </a:t>
            </a:r>
            <a:endParaRPr dirty="0"/>
          </a:p>
        </p:txBody>
      </p:sp>
      <p:sp>
        <p:nvSpPr>
          <p:cNvPr id="605" name="Google Shape;605;p46"/>
          <p:cNvSpPr txBox="1">
            <a:spLocks noGrp="1"/>
          </p:cNvSpPr>
          <p:nvPr>
            <p:ph type="body" idx="2"/>
          </p:nvPr>
        </p:nvSpPr>
        <p:spPr>
          <a:xfrm>
            <a:off x="863070" y="709651"/>
            <a:ext cx="7751741" cy="38808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sz="1600" b="1" dirty="0"/>
              <a:t>Trabalho de grupo - caso selecionado pelos próprios alunos (os alunos podem escolher uma empresa)</a:t>
            </a:r>
            <a:endParaRPr dirty="0"/>
          </a:p>
          <a:p>
            <a:pPr marL="0" lvl="0" indent="0" algn="l" rtl="0">
              <a:lnSpc>
                <a:spcPct val="100000"/>
              </a:lnSpc>
              <a:spcBef>
                <a:spcPts val="0"/>
              </a:spcBef>
              <a:spcAft>
                <a:spcPts val="0"/>
              </a:spcAft>
              <a:buClr>
                <a:schemeClr val="lt1"/>
              </a:buClr>
              <a:buSzPts val="1500"/>
              <a:buNone/>
            </a:pPr>
            <a:endParaRPr dirty="0"/>
          </a:p>
          <a:p>
            <a:pPr marL="0" lvl="0" indent="0" algn="l" rtl="0">
              <a:lnSpc>
                <a:spcPct val="100000"/>
              </a:lnSpc>
              <a:spcBef>
                <a:spcPts val="0"/>
              </a:spcBef>
              <a:spcAft>
                <a:spcPts val="0"/>
              </a:spcAft>
              <a:buClr>
                <a:schemeClr val="lt1"/>
              </a:buClr>
              <a:buSzPts val="1500"/>
              <a:buNone/>
            </a:pPr>
            <a:r>
              <a:rPr lang="fi" dirty="0"/>
              <a:t>A sua empresa trabalha há vários anos no mercado dos bens de consumo. Pretende aumentar as vendas e planear uma campanha de marketing nos meios digitais. Crie um plano para cada fase de compra (A-C-P-R-A) aplicando o percurso do cliente. Utilize o material do curso e fontes da Internet.</a:t>
            </a:r>
            <a:endParaRPr dirty="0"/>
          </a:p>
          <a:p>
            <a:pPr marL="0" lvl="0" indent="0" algn="l" rtl="0">
              <a:lnSpc>
                <a:spcPct val="100000"/>
              </a:lnSpc>
              <a:spcBef>
                <a:spcPts val="0"/>
              </a:spcBef>
              <a:spcAft>
                <a:spcPts val="0"/>
              </a:spcAft>
              <a:buClr>
                <a:schemeClr val="lt1"/>
              </a:buClr>
              <a:buSzPts val="1500"/>
              <a:buNone/>
            </a:pPr>
            <a:endParaRPr dirty="0"/>
          </a:p>
          <a:p>
            <a:pPr marL="457200" lvl="0" indent="-323850" algn="l" rtl="0">
              <a:lnSpc>
                <a:spcPct val="100000"/>
              </a:lnSpc>
              <a:spcBef>
                <a:spcPts val="0"/>
              </a:spcBef>
              <a:spcAft>
                <a:spcPts val="600"/>
              </a:spcAft>
              <a:buClr>
                <a:schemeClr val="lt1"/>
              </a:buClr>
              <a:buSzPts val="1500"/>
              <a:buAutoNum type="arabicPeriod"/>
            </a:pPr>
            <a:r>
              <a:rPr lang="fi" dirty="0"/>
              <a:t>Escolha uma empresa e familiarize-se com ela através do seu sítio Web.</a:t>
            </a:r>
            <a:endParaRPr dirty="0"/>
          </a:p>
          <a:p>
            <a:pPr marL="457200" lvl="0" indent="-323850" algn="l" rtl="0">
              <a:lnSpc>
                <a:spcPct val="100000"/>
              </a:lnSpc>
              <a:spcBef>
                <a:spcPts val="0"/>
              </a:spcBef>
              <a:spcAft>
                <a:spcPts val="600"/>
              </a:spcAft>
              <a:buClr>
                <a:schemeClr val="lt1"/>
              </a:buClr>
              <a:buSzPts val="1500"/>
              <a:buAutoNum type="arabicPeriod"/>
            </a:pPr>
            <a:r>
              <a:rPr lang="fi" dirty="0"/>
              <a:t>Defina 3-4 grupos-alvo. Imagine-os em diferentes fases do seu percurso de compra.</a:t>
            </a:r>
            <a:endParaRPr dirty="0"/>
          </a:p>
          <a:p>
            <a:pPr marL="457200" lvl="0" indent="-323850" algn="l" rtl="0">
              <a:lnSpc>
                <a:spcPct val="100000"/>
              </a:lnSpc>
              <a:spcBef>
                <a:spcPts val="0"/>
              </a:spcBef>
              <a:spcAft>
                <a:spcPts val="600"/>
              </a:spcAft>
              <a:buSzPts val="1500"/>
              <a:buAutoNum type="arabicPeriod"/>
            </a:pPr>
            <a:r>
              <a:rPr lang="fi" dirty="0"/>
              <a:t>Crie uma persona para cada grupo-alvo. </a:t>
            </a:r>
            <a:endParaRPr dirty="0"/>
          </a:p>
          <a:p>
            <a:pPr marL="457200" lvl="0" indent="-323850" algn="l" rtl="0">
              <a:lnSpc>
                <a:spcPct val="100000"/>
              </a:lnSpc>
              <a:spcBef>
                <a:spcPts val="0"/>
              </a:spcBef>
              <a:spcAft>
                <a:spcPts val="600"/>
              </a:spcAft>
              <a:buSzPts val="1500"/>
              <a:buAutoNum type="arabicPeriod"/>
            </a:pPr>
            <a:r>
              <a:rPr lang="fi" dirty="0"/>
              <a:t>Preencha um mapa do percurso do cliente e descubra quais são as experiências do ponto de vista do cliente. </a:t>
            </a:r>
            <a:endParaRPr lang="pt-PT" dirty="0"/>
          </a:p>
          <a:p>
            <a:pPr marL="457200" lvl="0" indent="-323850" algn="l" rtl="0">
              <a:lnSpc>
                <a:spcPct val="100000"/>
              </a:lnSpc>
              <a:spcBef>
                <a:spcPts val="0"/>
              </a:spcBef>
              <a:spcAft>
                <a:spcPts val="200"/>
              </a:spcAft>
              <a:buSzPts val="1500"/>
              <a:buAutoNum type="arabicPeriod"/>
            </a:pPr>
            <a:r>
              <a:rPr lang="pt-PT" dirty="0"/>
              <a:t>Com base na sua visão do negócio, planeie uma mensagem principal (3-4 frases) para cada grupo, incentivando-os a avançar no processo de compra.</a:t>
            </a:r>
            <a:endParaRPr lang="pt-PT"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1" name="Google Shape;611;g22e50a1ae58_0_137"/>
          <p:cNvSpPr txBox="1">
            <a:spLocks noGrp="1"/>
          </p:cNvSpPr>
          <p:nvPr>
            <p:ph type="body" idx="2"/>
          </p:nvPr>
        </p:nvSpPr>
        <p:spPr>
          <a:xfrm>
            <a:off x="863075" y="716475"/>
            <a:ext cx="7516650" cy="4151700"/>
          </a:xfrm>
          <a:prstGeom prst="rect">
            <a:avLst/>
          </a:prstGeom>
          <a:noFill/>
          <a:ln>
            <a:noFill/>
          </a:ln>
        </p:spPr>
        <p:txBody>
          <a:bodyPr spcFirstLastPara="1" wrap="square" lIns="0" tIns="0" rIns="0" bIns="0" anchor="t" anchorCtr="0">
            <a:noAutofit/>
          </a:bodyPr>
          <a:lstStyle/>
          <a:p>
            <a:pPr marL="0" indent="0">
              <a:lnSpc>
                <a:spcPct val="100000"/>
              </a:lnSpc>
            </a:pPr>
            <a:r>
              <a:rPr lang="pt-PT" sz="1400" b="1" dirty="0"/>
              <a:t>Trabalho de grupo - caso selecionado pelos próprios alunos (os alunos podem escolher uma empresa)</a:t>
            </a:r>
            <a:endParaRPr lang="pt-PT" dirty="0"/>
          </a:p>
          <a:p>
            <a:pPr marL="0" lvl="0" indent="0" algn="l" rtl="0">
              <a:lnSpc>
                <a:spcPct val="100000"/>
              </a:lnSpc>
              <a:spcBef>
                <a:spcPts val="0"/>
              </a:spcBef>
              <a:spcAft>
                <a:spcPts val="0"/>
              </a:spcAft>
              <a:buNone/>
            </a:pPr>
            <a:endParaRPr lang="fi" dirty="0"/>
          </a:p>
          <a:p>
            <a:pPr marL="0" lvl="0" indent="0" algn="l" rtl="0">
              <a:lnSpc>
                <a:spcPct val="100000"/>
              </a:lnSpc>
              <a:spcBef>
                <a:spcPts val="0"/>
              </a:spcBef>
              <a:spcAft>
                <a:spcPts val="0"/>
              </a:spcAft>
              <a:buNone/>
            </a:pPr>
            <a:r>
              <a:rPr lang="fi" dirty="0"/>
              <a:t>6. Defina os meios e canais digitais para atingir os grupos-alvo (para cada mensagem).</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7. Defina objetivos e kpi's para esses meios e canais digitais utilizando as diferentes fases de um quadro de funil de marketing digital. </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8. Defina como vai monitorizar, medir e avaliar as acções para aprender e melhorar. </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None/>
            </a:pPr>
            <a:r>
              <a:rPr lang="fi" dirty="0"/>
              <a:t>9. Apresente em 12-15 diapositivos ppt. Indicar 7-8 fontes utilizadas (para os tópicos de argumentação 1-4).</a:t>
            </a:r>
            <a:endParaRPr dirty="0"/>
          </a:p>
          <a:p>
            <a:pPr marL="0" lvl="0" indent="0" algn="l" rtl="0">
              <a:lnSpc>
                <a:spcPct val="100000"/>
              </a:lnSpc>
              <a:spcBef>
                <a:spcPts val="0"/>
              </a:spcBef>
              <a:spcAft>
                <a:spcPts val="0"/>
              </a:spcAft>
              <a:buNone/>
            </a:pPr>
            <a:endParaRPr dirty="0"/>
          </a:p>
          <a:p>
            <a:pPr marL="0" lvl="0" indent="0" algn="l" rtl="0">
              <a:lnSpc>
                <a:spcPct val="100000"/>
              </a:lnSpc>
              <a:spcBef>
                <a:spcPts val="0"/>
              </a:spcBef>
              <a:spcAft>
                <a:spcPts val="0"/>
              </a:spcAft>
              <a:buClr>
                <a:schemeClr val="lt1"/>
              </a:buClr>
              <a:buSzPts val="1500"/>
              <a:buNone/>
            </a:pPr>
            <a:endParaRPr sz="1400" dirty="0"/>
          </a:p>
          <a:p>
            <a:pPr marL="457200" lvl="0" indent="-228600" algn="l" rtl="0">
              <a:lnSpc>
                <a:spcPct val="100000"/>
              </a:lnSpc>
              <a:spcBef>
                <a:spcPts val="0"/>
              </a:spcBef>
              <a:spcAft>
                <a:spcPts val="0"/>
              </a:spcAft>
              <a:buClr>
                <a:schemeClr val="lt1"/>
              </a:buClr>
              <a:buSzPts val="1800"/>
              <a:buNone/>
            </a:pPr>
            <a:endParaRPr sz="1400" dirty="0"/>
          </a:p>
          <a:p>
            <a:pPr marL="0" lvl="0" indent="0" algn="l" rtl="0">
              <a:lnSpc>
                <a:spcPct val="100000"/>
              </a:lnSpc>
              <a:spcBef>
                <a:spcPts val="0"/>
              </a:spcBef>
              <a:spcAft>
                <a:spcPts val="0"/>
              </a:spcAft>
              <a:buClr>
                <a:schemeClr val="lt1"/>
              </a:buClr>
              <a:buSzPts val="1500"/>
              <a:buNone/>
            </a:pPr>
            <a:endParaRPr sz="1400" dirty="0"/>
          </a:p>
          <a:p>
            <a:pPr marL="0" lvl="0" indent="0" algn="l" rtl="0">
              <a:lnSpc>
                <a:spcPct val="115714"/>
              </a:lnSpc>
              <a:spcBef>
                <a:spcPts val="0"/>
              </a:spcBef>
              <a:spcAft>
                <a:spcPts val="0"/>
              </a:spcAft>
              <a:buClr>
                <a:schemeClr val="lt1"/>
              </a:buClr>
              <a:buSzPts val="1400"/>
              <a:buNone/>
            </a:pPr>
            <a:endParaRPr sz="1400" dirty="0"/>
          </a:p>
        </p:txBody>
      </p:sp>
      <p:sp>
        <p:nvSpPr>
          <p:cNvPr id="4" name="Google Shape;604;p46">
            <a:extLst>
              <a:ext uri="{FF2B5EF4-FFF2-40B4-BE49-F238E27FC236}">
                <a16:creationId xmlns:a16="http://schemas.microsoft.com/office/drawing/2014/main" id="{58AB8DB4-5376-8F72-4DF7-338BBF8F3520}"/>
              </a:ext>
            </a:extLst>
          </p:cNvPr>
          <p:cNvSpPr txBox="1">
            <a:spLocks noGrp="1"/>
          </p:cNvSpPr>
          <p:nvPr>
            <p:ph type="body" idx="1"/>
          </p:nvPr>
        </p:nvSpPr>
        <p:spPr>
          <a:xfrm>
            <a:off x="863071" y="318192"/>
            <a:ext cx="7751741" cy="6647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dirty="0"/>
              <a:t>Tarefa "Escolha de canais de marketing digital" </a:t>
            </a:r>
            <a:endParaRPr dirty="0"/>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Shape 615"/>
        <p:cNvGrpSpPr/>
        <p:nvPr/>
      </p:nvGrpSpPr>
      <p:grpSpPr>
        <a:xfrm>
          <a:off x="0" y="0"/>
          <a:ext cx="0" cy="0"/>
          <a:chOff x="0" y="0"/>
          <a:chExt cx="0" cy="0"/>
        </a:xfrm>
      </p:grpSpPr>
      <p:sp>
        <p:nvSpPr>
          <p:cNvPr id="616" name="Google Shape;616;g198c4f39775_0_10"/>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dirty="0"/>
              <a:t>Fontes</a:t>
            </a:r>
            <a:endParaRPr sz="2400" dirty="0"/>
          </a:p>
        </p:txBody>
      </p:sp>
      <p:sp>
        <p:nvSpPr>
          <p:cNvPr id="617" name="Google Shape;617;g198c4f39775_0_10"/>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just" rtl="0">
              <a:lnSpc>
                <a:spcPct val="100000"/>
              </a:lnSpc>
              <a:spcBef>
                <a:spcPts val="0"/>
              </a:spcBef>
              <a:spcAft>
                <a:spcPts val="0"/>
              </a:spcAft>
              <a:buNone/>
            </a:pPr>
            <a:r>
              <a:rPr lang="pt-PT" sz="1400" dirty="0" err="1">
                <a:solidFill>
                  <a:srgbClr val="151149"/>
                </a:solidFill>
              </a:rPr>
              <a:t>Barker</a:t>
            </a:r>
            <a:r>
              <a:rPr lang="pt-PT" sz="1400" dirty="0">
                <a:solidFill>
                  <a:srgbClr val="151149"/>
                </a:solidFill>
              </a:rPr>
              <a:t>, M. S., </a:t>
            </a:r>
            <a:r>
              <a:rPr lang="pt-PT" sz="1400" dirty="0" err="1">
                <a:solidFill>
                  <a:srgbClr val="151149"/>
                </a:solidFill>
              </a:rPr>
              <a:t>Barker</a:t>
            </a:r>
            <a:r>
              <a:rPr lang="pt-PT" sz="1400" dirty="0">
                <a:solidFill>
                  <a:srgbClr val="151149"/>
                </a:solidFill>
              </a:rPr>
              <a:t>, D. I., </a:t>
            </a:r>
            <a:r>
              <a:rPr lang="pt-PT" sz="1400" dirty="0" err="1">
                <a:solidFill>
                  <a:srgbClr val="151149"/>
                </a:solidFill>
              </a:rPr>
              <a:t>Bormann</a:t>
            </a:r>
            <a:r>
              <a:rPr lang="pt-PT" sz="1400" dirty="0">
                <a:solidFill>
                  <a:srgbClr val="151149"/>
                </a:solidFill>
              </a:rPr>
              <a:t>, N. F., </a:t>
            </a:r>
            <a:r>
              <a:rPr lang="pt-PT" sz="1400" dirty="0" err="1">
                <a:solidFill>
                  <a:srgbClr val="151149"/>
                </a:solidFill>
              </a:rPr>
              <a:t>Roberts</a:t>
            </a:r>
            <a:r>
              <a:rPr lang="pt-PT" sz="1400" dirty="0">
                <a:solidFill>
                  <a:srgbClr val="151149"/>
                </a:solidFill>
              </a:rPr>
              <a:t>, M. L., &amp; </a:t>
            </a:r>
            <a:r>
              <a:rPr lang="pt-PT" sz="1400" dirty="0" err="1">
                <a:solidFill>
                  <a:srgbClr val="151149"/>
                </a:solidFill>
              </a:rPr>
              <a:t>Zahay</a:t>
            </a:r>
            <a:r>
              <a:rPr lang="pt-PT" sz="1400" dirty="0">
                <a:solidFill>
                  <a:srgbClr val="151149"/>
                </a:solidFill>
              </a:rPr>
              <a:t>, D. (2017). </a:t>
            </a:r>
            <a:r>
              <a:rPr lang="pt-PT" sz="1400" i="1" dirty="0">
                <a:solidFill>
                  <a:srgbClr val="151149"/>
                </a:solidFill>
              </a:rPr>
              <a:t>Social Media Marketing: a </a:t>
            </a:r>
            <a:r>
              <a:rPr lang="pt-PT" sz="1400" i="1" dirty="0" err="1">
                <a:solidFill>
                  <a:srgbClr val="151149"/>
                </a:solidFill>
              </a:rPr>
              <a:t>Strategic</a:t>
            </a:r>
            <a:r>
              <a:rPr lang="pt-PT" sz="1400" i="1" dirty="0">
                <a:solidFill>
                  <a:srgbClr val="151149"/>
                </a:solidFill>
              </a:rPr>
              <a:t> </a:t>
            </a:r>
            <a:r>
              <a:rPr lang="pt-PT" sz="1400" i="1" dirty="0" err="1">
                <a:solidFill>
                  <a:srgbClr val="151149"/>
                </a:solidFill>
              </a:rPr>
              <a:t>Approach</a:t>
            </a:r>
            <a:r>
              <a:rPr lang="pt-PT" sz="1400" dirty="0">
                <a:solidFill>
                  <a:srgbClr val="151149"/>
                </a:solidFill>
              </a:rPr>
              <a:t> (2</a:t>
            </a:r>
            <a:r>
              <a:rPr lang="pt-PT" sz="1400" baseline="30000" dirty="0">
                <a:solidFill>
                  <a:srgbClr val="151149"/>
                </a:solidFill>
              </a:rPr>
              <a:t>nd </a:t>
            </a:r>
            <a:r>
              <a:rPr lang="pt-PT" sz="1400" dirty="0">
                <a:solidFill>
                  <a:srgbClr val="151149"/>
                </a:solidFill>
              </a:rPr>
              <a:t>ed.). </a:t>
            </a:r>
            <a:r>
              <a:rPr lang="pt-PT" sz="1400" dirty="0" err="1">
                <a:solidFill>
                  <a:srgbClr val="151149"/>
                </a:solidFill>
              </a:rPr>
              <a:t>Cengage</a:t>
            </a:r>
            <a:r>
              <a:rPr lang="pt-PT" sz="1400" dirty="0">
                <a:solidFill>
                  <a:srgbClr val="151149"/>
                </a:solidFill>
              </a:rPr>
              <a:t> </a:t>
            </a:r>
            <a:r>
              <a:rPr lang="pt-PT" sz="1400" dirty="0" err="1">
                <a:solidFill>
                  <a:srgbClr val="151149"/>
                </a:solidFill>
              </a:rPr>
              <a:t>Learning</a:t>
            </a:r>
            <a:endParaRPr lang="pt-PT" sz="1400" dirty="0">
              <a:solidFill>
                <a:srgbClr val="151149"/>
              </a:solidFill>
            </a:endParaRPr>
          </a:p>
          <a:p>
            <a:pPr marL="0" lvl="0" indent="0" algn="l" rtl="0">
              <a:lnSpc>
                <a:spcPct val="100000"/>
              </a:lnSpc>
              <a:spcBef>
                <a:spcPts val="1000"/>
              </a:spcBef>
              <a:spcAft>
                <a:spcPts val="0"/>
              </a:spcAft>
              <a:buNone/>
            </a:pPr>
            <a:r>
              <a:rPr lang="pt-PT" sz="1400" dirty="0" err="1">
                <a:solidFill>
                  <a:srgbClr val="151149"/>
                </a:solidFill>
              </a:rPr>
              <a:t>Chaffey</a:t>
            </a:r>
            <a:r>
              <a:rPr lang="pt-PT" sz="1400" dirty="0">
                <a:solidFill>
                  <a:srgbClr val="151149"/>
                </a:solidFill>
              </a:rPr>
              <a:t>, D., &amp; </a:t>
            </a:r>
            <a:r>
              <a:rPr lang="pt-PT" sz="1400" dirty="0" err="1">
                <a:solidFill>
                  <a:srgbClr val="151149"/>
                </a:solidFill>
              </a:rPr>
              <a:t>Ellis-Chadwick</a:t>
            </a:r>
            <a:r>
              <a:rPr lang="pt-PT" sz="1400" dirty="0">
                <a:solidFill>
                  <a:srgbClr val="151149"/>
                </a:solidFill>
              </a:rPr>
              <a:t>, F. (2016). </a:t>
            </a:r>
            <a:r>
              <a:rPr lang="pt-PT" sz="1400" i="1" dirty="0">
                <a:solidFill>
                  <a:srgbClr val="151149"/>
                </a:solidFill>
              </a:rPr>
              <a:t>Digital marketing: </a:t>
            </a:r>
            <a:r>
              <a:rPr lang="pt-PT" sz="1400" i="1" dirty="0" err="1">
                <a:solidFill>
                  <a:srgbClr val="151149"/>
                </a:solidFill>
              </a:rPr>
              <a:t>strategy</a:t>
            </a:r>
            <a:r>
              <a:rPr lang="pt-PT" sz="1400" i="1" dirty="0">
                <a:solidFill>
                  <a:srgbClr val="151149"/>
                </a:solidFill>
              </a:rPr>
              <a:t>, </a:t>
            </a:r>
            <a:r>
              <a:rPr lang="pt-PT" sz="1400" i="1" dirty="0" err="1">
                <a:solidFill>
                  <a:srgbClr val="151149"/>
                </a:solidFill>
              </a:rPr>
              <a:t>implementation</a:t>
            </a:r>
            <a:r>
              <a:rPr lang="pt-PT" sz="1400" i="1" dirty="0">
                <a:solidFill>
                  <a:srgbClr val="151149"/>
                </a:solidFill>
              </a:rPr>
              <a:t> </a:t>
            </a:r>
            <a:r>
              <a:rPr lang="pt-PT" sz="1400" i="1" dirty="0" err="1">
                <a:solidFill>
                  <a:srgbClr val="151149"/>
                </a:solidFill>
              </a:rPr>
              <a:t>and</a:t>
            </a:r>
            <a:r>
              <a:rPr lang="pt-PT" sz="1400" i="1" dirty="0">
                <a:solidFill>
                  <a:srgbClr val="151149"/>
                </a:solidFill>
              </a:rPr>
              <a:t> </a:t>
            </a:r>
            <a:r>
              <a:rPr lang="pt-PT" sz="1400" i="1" dirty="0" err="1">
                <a:solidFill>
                  <a:srgbClr val="151149"/>
                </a:solidFill>
              </a:rPr>
              <a:t>practice</a:t>
            </a:r>
            <a:r>
              <a:rPr lang="pt-PT" sz="1400" i="1" dirty="0">
                <a:solidFill>
                  <a:srgbClr val="151149"/>
                </a:solidFill>
              </a:rPr>
              <a:t> </a:t>
            </a:r>
            <a:r>
              <a:rPr lang="pt-PT" sz="1400" dirty="0">
                <a:solidFill>
                  <a:srgbClr val="151149"/>
                </a:solidFill>
              </a:rPr>
              <a:t>(6</a:t>
            </a:r>
            <a:r>
              <a:rPr lang="pt-PT" sz="1400" baseline="30000" dirty="0">
                <a:solidFill>
                  <a:srgbClr val="151149"/>
                </a:solidFill>
              </a:rPr>
              <a:t>th</a:t>
            </a:r>
            <a:r>
              <a:rPr lang="pt-PT" sz="1400" dirty="0">
                <a:solidFill>
                  <a:srgbClr val="151149"/>
                </a:solidFill>
              </a:rPr>
              <a:t> ed). </a:t>
            </a:r>
            <a:r>
              <a:rPr lang="pt-PT" sz="1400" dirty="0" err="1">
                <a:solidFill>
                  <a:srgbClr val="151149"/>
                </a:solidFill>
              </a:rPr>
              <a:t>Pearson</a:t>
            </a:r>
            <a:r>
              <a:rPr lang="pt-PT" sz="1400" dirty="0">
                <a:solidFill>
                  <a:srgbClr val="151149"/>
                </a:solidFill>
              </a:rPr>
              <a:t> </a:t>
            </a:r>
            <a:r>
              <a:rPr lang="pt-PT" sz="1400" dirty="0" err="1">
                <a:solidFill>
                  <a:srgbClr val="151149"/>
                </a:solidFill>
              </a:rPr>
              <a:t>Education</a:t>
            </a:r>
            <a:r>
              <a:rPr lang="pt-PT" sz="1400" dirty="0">
                <a:solidFill>
                  <a:srgbClr val="151149"/>
                </a:solidFill>
              </a:rPr>
              <a:t> </a:t>
            </a:r>
            <a:r>
              <a:rPr lang="pt-PT" sz="1400" dirty="0" err="1">
                <a:solidFill>
                  <a:srgbClr val="151149"/>
                </a:solidFill>
              </a:rPr>
              <a:t>Limited</a:t>
            </a:r>
            <a:r>
              <a:rPr lang="pt-PT" sz="1400" dirty="0">
                <a:solidFill>
                  <a:srgbClr val="151149"/>
                </a:solidFill>
              </a:rPr>
              <a:t>.</a:t>
            </a:r>
          </a:p>
          <a:p>
            <a:pPr marL="0" lvl="0" indent="0" algn="l" rtl="0">
              <a:lnSpc>
                <a:spcPct val="100000"/>
              </a:lnSpc>
              <a:spcBef>
                <a:spcPts val="1000"/>
              </a:spcBef>
              <a:spcAft>
                <a:spcPts val="0"/>
              </a:spcAft>
              <a:buClr>
                <a:schemeClr val="dk1"/>
              </a:buClr>
              <a:buSzPts val="1100"/>
              <a:buFont typeface="Arial"/>
              <a:buNone/>
            </a:pPr>
            <a:r>
              <a:rPr lang="pt-PT" sz="1400" dirty="0" err="1">
                <a:solidFill>
                  <a:srgbClr val="151149"/>
                </a:solidFill>
              </a:rPr>
              <a:t>Chaffey</a:t>
            </a:r>
            <a:r>
              <a:rPr lang="pt-PT" sz="1400" dirty="0">
                <a:solidFill>
                  <a:srgbClr val="151149"/>
                </a:solidFill>
              </a:rPr>
              <a:t>, D., &amp; Smith, PR (2017). </a:t>
            </a:r>
            <a:r>
              <a:rPr lang="pt-PT" sz="1400" i="1" dirty="0">
                <a:solidFill>
                  <a:srgbClr val="151149"/>
                </a:solidFill>
              </a:rPr>
              <a:t>Digital Marketing </a:t>
            </a:r>
            <a:r>
              <a:rPr lang="pt-PT" sz="1400" i="1" dirty="0" err="1">
                <a:solidFill>
                  <a:srgbClr val="151149"/>
                </a:solidFill>
              </a:rPr>
              <a:t>Excellence</a:t>
            </a:r>
            <a:r>
              <a:rPr lang="pt-PT" sz="1400" i="1" dirty="0">
                <a:solidFill>
                  <a:srgbClr val="151149"/>
                </a:solidFill>
              </a:rPr>
              <a:t> </a:t>
            </a:r>
            <a:r>
              <a:rPr lang="pt-PT" sz="1400" dirty="0">
                <a:solidFill>
                  <a:srgbClr val="151149"/>
                </a:solidFill>
              </a:rPr>
              <a:t>(5</a:t>
            </a:r>
            <a:r>
              <a:rPr lang="pt-PT" sz="1400" baseline="30000" dirty="0">
                <a:solidFill>
                  <a:srgbClr val="151149"/>
                </a:solidFill>
              </a:rPr>
              <a:t>th</a:t>
            </a:r>
            <a:r>
              <a:rPr lang="pt-PT" sz="1400" dirty="0">
                <a:solidFill>
                  <a:srgbClr val="151149"/>
                </a:solidFill>
              </a:rPr>
              <a:t> ed.). Routledge</a:t>
            </a:r>
          </a:p>
          <a:p>
            <a:pPr marL="0" lvl="0" indent="0" algn="l" rtl="0">
              <a:spcBef>
                <a:spcPts val="1200"/>
              </a:spcBef>
              <a:spcAft>
                <a:spcPts val="0"/>
              </a:spcAft>
              <a:buClr>
                <a:srgbClr val="161249"/>
              </a:buClr>
              <a:buSzPts val="2100"/>
              <a:buFont typeface="Arial"/>
              <a:buNone/>
            </a:pPr>
            <a:r>
              <a:rPr lang="pt-PT" sz="1400" dirty="0" err="1"/>
              <a:t>Chaffey</a:t>
            </a:r>
            <a:r>
              <a:rPr lang="pt-PT" sz="1400" dirty="0"/>
              <a:t> (2012): </a:t>
            </a:r>
            <a:r>
              <a:rPr lang="pt-PT" sz="1400" i="1" dirty="0"/>
              <a:t>Digital Marketing - </a:t>
            </a:r>
            <a:r>
              <a:rPr lang="pt-PT" sz="1400" i="1" dirty="0" err="1"/>
              <a:t>Strategy</a:t>
            </a:r>
            <a:r>
              <a:rPr lang="pt-PT" sz="1400" i="1" dirty="0"/>
              <a:t>, </a:t>
            </a:r>
            <a:r>
              <a:rPr lang="pt-PT" sz="1400" i="1" dirty="0" err="1"/>
              <a:t>Implementation</a:t>
            </a:r>
            <a:r>
              <a:rPr lang="pt-PT" sz="1400" i="1" dirty="0"/>
              <a:t> </a:t>
            </a:r>
            <a:r>
              <a:rPr lang="pt-PT" sz="1400" i="1" dirty="0" err="1"/>
              <a:t>and</a:t>
            </a:r>
            <a:r>
              <a:rPr lang="pt-PT" sz="1400" i="1" dirty="0"/>
              <a:t> </a:t>
            </a:r>
            <a:r>
              <a:rPr lang="pt-PT" sz="1400" i="1" dirty="0" err="1"/>
              <a:t>Practice</a:t>
            </a:r>
            <a:endParaRPr lang="pt-PT" sz="1400" i="1" dirty="0"/>
          </a:p>
          <a:p>
            <a:pPr marL="0" lvl="0" indent="0" algn="l" rtl="0">
              <a:lnSpc>
                <a:spcPct val="100000"/>
              </a:lnSpc>
              <a:spcBef>
                <a:spcPts val="0"/>
              </a:spcBef>
              <a:spcAft>
                <a:spcPts val="0"/>
              </a:spcAft>
              <a:buNone/>
            </a:pPr>
            <a:br>
              <a:rPr lang="pt-PT" sz="1400" dirty="0">
                <a:solidFill>
                  <a:srgbClr val="151149"/>
                </a:solidFill>
              </a:rPr>
            </a:br>
            <a:r>
              <a:rPr lang="pt-PT" sz="1400" dirty="0" err="1">
                <a:solidFill>
                  <a:srgbClr val="151149"/>
                </a:solidFill>
              </a:rPr>
              <a:t>Chaffey</a:t>
            </a:r>
            <a:r>
              <a:rPr lang="pt-PT" sz="1400" dirty="0">
                <a:solidFill>
                  <a:srgbClr val="151149"/>
                </a:solidFill>
              </a:rPr>
              <a:t>, D. (2020, </a:t>
            </a:r>
            <a:r>
              <a:rPr lang="pt-PT" sz="1400" dirty="0" err="1">
                <a:solidFill>
                  <a:srgbClr val="151149"/>
                </a:solidFill>
              </a:rPr>
              <a:t>July</a:t>
            </a:r>
            <a:r>
              <a:rPr lang="pt-PT" sz="1400" dirty="0">
                <a:solidFill>
                  <a:srgbClr val="151149"/>
                </a:solidFill>
              </a:rPr>
              <a:t> 8). </a:t>
            </a:r>
            <a:r>
              <a:rPr lang="pt-PT" sz="1400" i="1" dirty="0" err="1">
                <a:solidFill>
                  <a:srgbClr val="151149"/>
                </a:solidFill>
              </a:rPr>
              <a:t>Customer</a:t>
            </a:r>
            <a:r>
              <a:rPr lang="pt-PT" sz="1400" i="1" dirty="0">
                <a:solidFill>
                  <a:srgbClr val="151149"/>
                </a:solidFill>
              </a:rPr>
              <a:t> </a:t>
            </a:r>
            <a:r>
              <a:rPr lang="pt-PT" sz="1400" i="1" dirty="0" err="1">
                <a:solidFill>
                  <a:srgbClr val="151149"/>
                </a:solidFill>
              </a:rPr>
              <a:t>journey</a:t>
            </a:r>
            <a:r>
              <a:rPr lang="pt-PT" sz="1400" i="1" dirty="0">
                <a:solidFill>
                  <a:srgbClr val="151149"/>
                </a:solidFill>
              </a:rPr>
              <a:t> </a:t>
            </a:r>
            <a:r>
              <a:rPr lang="pt-PT" sz="1400" i="1" dirty="0" err="1">
                <a:solidFill>
                  <a:srgbClr val="151149"/>
                </a:solidFill>
              </a:rPr>
              <a:t>map</a:t>
            </a:r>
            <a:r>
              <a:rPr lang="pt-PT" sz="1400" i="1" dirty="0">
                <a:solidFill>
                  <a:srgbClr val="151149"/>
                </a:solidFill>
              </a:rPr>
              <a:t>, </a:t>
            </a:r>
            <a:br>
              <a:rPr lang="pt-PT" sz="1400" dirty="0">
                <a:solidFill>
                  <a:srgbClr val="151149"/>
                </a:solidFill>
              </a:rPr>
            </a:br>
            <a:r>
              <a:rPr lang="pt-PT" sz="1400" u="sng" dirty="0" err="1">
                <a:solidFill>
                  <a:schemeClr val="hlink"/>
                </a:solidFill>
                <a:hlinkClick r:id="rId3"/>
              </a:rPr>
              <a:t>Customer</a:t>
            </a:r>
            <a:r>
              <a:rPr lang="pt-PT" sz="1400" u="sng" dirty="0">
                <a:solidFill>
                  <a:schemeClr val="hlink"/>
                </a:solidFill>
                <a:hlinkClick r:id="rId3"/>
              </a:rPr>
              <a:t> </a:t>
            </a:r>
            <a:r>
              <a:rPr lang="pt-PT" sz="1400" u="sng" dirty="0" err="1">
                <a:solidFill>
                  <a:schemeClr val="hlink"/>
                </a:solidFill>
                <a:hlinkClick r:id="rId3"/>
              </a:rPr>
              <a:t>journey</a:t>
            </a:r>
            <a:r>
              <a:rPr lang="pt-PT" sz="1400" u="sng" dirty="0">
                <a:solidFill>
                  <a:schemeClr val="hlink"/>
                </a:solidFill>
                <a:hlinkClick r:id="rId3"/>
              </a:rPr>
              <a:t> </a:t>
            </a:r>
            <a:r>
              <a:rPr lang="pt-PT" sz="1400" u="sng" dirty="0" err="1">
                <a:solidFill>
                  <a:schemeClr val="hlink"/>
                </a:solidFill>
                <a:hlinkClick r:id="rId3"/>
              </a:rPr>
              <a:t>map</a:t>
            </a:r>
            <a:r>
              <a:rPr lang="pt-PT" sz="1400" u="sng" dirty="0">
                <a:solidFill>
                  <a:schemeClr val="hlink"/>
                </a:solidFill>
                <a:hlinkClick r:id="rId3"/>
              </a:rPr>
              <a:t> </a:t>
            </a:r>
            <a:r>
              <a:rPr lang="pt-PT" sz="1400" u="sng" dirty="0" err="1">
                <a:solidFill>
                  <a:schemeClr val="hlink"/>
                </a:solidFill>
                <a:hlinkClick r:id="rId3"/>
              </a:rPr>
              <a:t>definition</a:t>
            </a:r>
            <a:r>
              <a:rPr lang="pt-PT" sz="1400" u="sng" dirty="0">
                <a:solidFill>
                  <a:schemeClr val="hlink"/>
                </a:solidFill>
                <a:hlinkClick r:id="rId3"/>
              </a:rPr>
              <a:t> </a:t>
            </a:r>
            <a:r>
              <a:rPr lang="pt-PT" sz="1400" u="sng" dirty="0" err="1">
                <a:solidFill>
                  <a:schemeClr val="hlink"/>
                </a:solidFill>
                <a:hlinkClick r:id="rId3"/>
              </a:rPr>
              <a:t>and</a:t>
            </a:r>
            <a:r>
              <a:rPr lang="pt-PT" sz="1400" u="sng" dirty="0">
                <a:solidFill>
                  <a:schemeClr val="hlink"/>
                </a:solidFill>
                <a:hlinkClick r:id="rId3"/>
              </a:rPr>
              <a:t> </a:t>
            </a:r>
            <a:r>
              <a:rPr lang="pt-PT" sz="1400" u="sng" dirty="0" err="1">
                <a:solidFill>
                  <a:schemeClr val="hlink"/>
                </a:solidFill>
                <a:hlinkClick r:id="rId3"/>
              </a:rPr>
              <a:t>examples</a:t>
            </a:r>
            <a:r>
              <a:rPr lang="pt-PT" sz="1400" u="sng" dirty="0">
                <a:solidFill>
                  <a:schemeClr val="hlink"/>
                </a:solidFill>
                <a:hlinkClick r:id="rId3"/>
              </a:rPr>
              <a:t> - </a:t>
            </a:r>
            <a:r>
              <a:rPr lang="pt-PT" sz="1400" u="sng" dirty="0" err="1">
                <a:solidFill>
                  <a:schemeClr val="hlink"/>
                </a:solidFill>
                <a:hlinkClick r:id="rId3"/>
              </a:rPr>
              <a:t>What</a:t>
            </a:r>
            <a:r>
              <a:rPr lang="pt-PT" sz="1400" u="sng" dirty="0">
                <a:solidFill>
                  <a:schemeClr val="hlink"/>
                </a:solidFill>
                <a:hlinkClick r:id="rId3"/>
              </a:rPr>
              <a:t> </a:t>
            </a:r>
            <a:r>
              <a:rPr lang="pt-PT" sz="1400" u="sng" dirty="0" err="1">
                <a:solidFill>
                  <a:schemeClr val="hlink"/>
                </a:solidFill>
                <a:hlinkClick r:id="rId3"/>
              </a:rPr>
              <a:t>is</a:t>
            </a:r>
            <a:r>
              <a:rPr lang="pt-PT" sz="1400" u="sng" dirty="0">
                <a:solidFill>
                  <a:schemeClr val="hlink"/>
                </a:solidFill>
                <a:hlinkClick r:id="rId3"/>
              </a:rPr>
              <a:t>? - Digital marketing </a:t>
            </a:r>
            <a:r>
              <a:rPr lang="pt-PT" sz="1400" u="sng" dirty="0" err="1">
                <a:solidFill>
                  <a:schemeClr val="hlink"/>
                </a:solidFill>
                <a:hlinkClick r:id="rId3"/>
              </a:rPr>
              <a:t>Glossary</a:t>
            </a:r>
            <a:r>
              <a:rPr lang="pt-PT" sz="1400" u="sng" dirty="0">
                <a:solidFill>
                  <a:schemeClr val="hlink"/>
                </a:solidFill>
                <a:hlinkClick r:id="rId3"/>
              </a:rPr>
              <a:t> (davechaffey.com)</a:t>
            </a:r>
            <a:endParaRPr lang="pt-PT" sz="1400" dirty="0">
              <a:solidFill>
                <a:srgbClr val="151149"/>
              </a:solidFill>
            </a:endParaRPr>
          </a:p>
          <a:p>
            <a:pPr marL="0" lvl="0" indent="0" algn="l" rtl="0">
              <a:lnSpc>
                <a:spcPct val="100000"/>
              </a:lnSpc>
              <a:spcBef>
                <a:spcPts val="1000"/>
              </a:spcBef>
              <a:spcAft>
                <a:spcPts val="0"/>
              </a:spcAft>
              <a:buNone/>
            </a:pPr>
            <a:r>
              <a:rPr lang="pt-PT" sz="1400" dirty="0">
                <a:solidFill>
                  <a:srgbClr val="151149"/>
                </a:solidFill>
              </a:rPr>
              <a:t>Digital </a:t>
            </a:r>
            <a:r>
              <a:rPr lang="pt-PT" sz="1400" dirty="0" err="1">
                <a:solidFill>
                  <a:srgbClr val="151149"/>
                </a:solidFill>
              </a:rPr>
              <a:t>Floats</a:t>
            </a:r>
            <a:r>
              <a:rPr lang="pt-PT" sz="1400" dirty="0">
                <a:solidFill>
                  <a:srgbClr val="151149"/>
                </a:solidFill>
              </a:rPr>
              <a:t> (2018, </a:t>
            </a:r>
            <a:r>
              <a:rPr lang="pt-PT" sz="1400" dirty="0" err="1">
                <a:solidFill>
                  <a:srgbClr val="151149"/>
                </a:solidFill>
              </a:rPr>
              <a:t>July</a:t>
            </a:r>
            <a:r>
              <a:rPr lang="pt-PT" sz="1400" dirty="0">
                <a:solidFill>
                  <a:srgbClr val="151149"/>
                </a:solidFill>
              </a:rPr>
              <a:t> 28) </a:t>
            </a:r>
            <a:r>
              <a:rPr lang="pt-PT" sz="1400" i="1" dirty="0">
                <a:solidFill>
                  <a:srgbClr val="151149"/>
                </a:solidFill>
              </a:rPr>
              <a:t>Top </a:t>
            </a:r>
            <a:r>
              <a:rPr lang="pt-PT" sz="1400" i="1" dirty="0" err="1">
                <a:solidFill>
                  <a:srgbClr val="151149"/>
                </a:solidFill>
              </a:rPr>
              <a:t>Strategies</a:t>
            </a:r>
            <a:r>
              <a:rPr lang="pt-PT" sz="1400" i="1" dirty="0">
                <a:solidFill>
                  <a:srgbClr val="151149"/>
                </a:solidFill>
              </a:rPr>
              <a:t> for </a:t>
            </a:r>
            <a:r>
              <a:rPr lang="pt-PT" sz="1400" i="1" dirty="0" err="1">
                <a:solidFill>
                  <a:srgbClr val="151149"/>
                </a:solidFill>
              </a:rPr>
              <a:t>Targeting</a:t>
            </a:r>
            <a:r>
              <a:rPr lang="pt-PT" sz="1400" i="1" dirty="0">
                <a:solidFill>
                  <a:srgbClr val="151149"/>
                </a:solidFill>
              </a:rPr>
              <a:t> </a:t>
            </a:r>
            <a:r>
              <a:rPr lang="pt-PT" sz="1400" i="1" dirty="0" err="1">
                <a:solidFill>
                  <a:srgbClr val="151149"/>
                </a:solidFill>
              </a:rPr>
              <a:t>Audience</a:t>
            </a:r>
            <a:r>
              <a:rPr lang="pt-PT" sz="1400" i="1" dirty="0">
                <a:solidFill>
                  <a:srgbClr val="151149"/>
                </a:solidFill>
              </a:rPr>
              <a:t> in Digital Marketing, </a:t>
            </a:r>
            <a:br>
              <a:rPr lang="pt-PT" sz="1400" i="1" dirty="0">
                <a:solidFill>
                  <a:srgbClr val="151149"/>
                </a:solidFill>
              </a:rPr>
            </a:br>
            <a:r>
              <a:rPr lang="pt-PT" sz="1400" u="sng" dirty="0">
                <a:solidFill>
                  <a:schemeClr val="hlink"/>
                </a:solidFill>
                <a:hlinkClick r:id="rId4"/>
              </a:rPr>
              <a:t>Top </a:t>
            </a:r>
            <a:r>
              <a:rPr lang="pt-PT" sz="1400" u="sng" dirty="0" err="1">
                <a:solidFill>
                  <a:schemeClr val="hlink"/>
                </a:solidFill>
                <a:hlinkClick r:id="rId4"/>
              </a:rPr>
              <a:t>Strategies</a:t>
            </a:r>
            <a:r>
              <a:rPr lang="pt-PT" sz="1400" u="sng" dirty="0">
                <a:solidFill>
                  <a:schemeClr val="hlink"/>
                </a:solidFill>
                <a:hlinkClick r:id="rId4"/>
              </a:rPr>
              <a:t> for </a:t>
            </a:r>
            <a:r>
              <a:rPr lang="pt-PT" sz="1400" u="sng" dirty="0" err="1">
                <a:solidFill>
                  <a:schemeClr val="hlink"/>
                </a:solidFill>
                <a:hlinkClick r:id="rId4"/>
              </a:rPr>
              <a:t>Targeting</a:t>
            </a:r>
            <a:r>
              <a:rPr lang="pt-PT" sz="1400" u="sng" dirty="0">
                <a:solidFill>
                  <a:schemeClr val="hlink"/>
                </a:solidFill>
                <a:hlinkClick r:id="rId4"/>
              </a:rPr>
              <a:t> </a:t>
            </a:r>
            <a:r>
              <a:rPr lang="pt-PT" sz="1400" u="sng" dirty="0" err="1">
                <a:solidFill>
                  <a:schemeClr val="hlink"/>
                </a:solidFill>
                <a:hlinkClick r:id="rId4"/>
              </a:rPr>
              <a:t>Audience</a:t>
            </a:r>
            <a:r>
              <a:rPr lang="pt-PT" sz="1400" u="sng" dirty="0">
                <a:solidFill>
                  <a:schemeClr val="hlink"/>
                </a:solidFill>
                <a:hlinkClick r:id="rId4"/>
              </a:rPr>
              <a:t> in Digital Marketing | Digital </a:t>
            </a:r>
            <a:r>
              <a:rPr lang="pt-PT" sz="1400" u="sng" dirty="0" err="1">
                <a:solidFill>
                  <a:schemeClr val="hlink"/>
                </a:solidFill>
                <a:hlinkClick r:id="rId4"/>
              </a:rPr>
              <a:t>Floats</a:t>
            </a:r>
            <a:endParaRPr lang="pt-PT" sz="1400" i="1" dirty="0">
              <a:solidFill>
                <a:srgbClr val="151149"/>
              </a:solidFill>
            </a:endParaRPr>
          </a:p>
          <a:p>
            <a:pPr marL="0" lvl="0" indent="0" algn="l" rtl="0">
              <a:lnSpc>
                <a:spcPct val="100000"/>
              </a:lnSpc>
              <a:spcBef>
                <a:spcPts val="1000"/>
              </a:spcBef>
              <a:spcAft>
                <a:spcPts val="0"/>
              </a:spcAft>
              <a:buClr>
                <a:schemeClr val="dk1"/>
              </a:buClr>
              <a:buSzPts val="1100"/>
              <a:buFont typeface="Arial"/>
              <a:buNone/>
            </a:pPr>
            <a:r>
              <a:rPr lang="pt-PT" sz="1400" dirty="0">
                <a:solidFill>
                  <a:srgbClr val="151149"/>
                </a:solidFill>
              </a:rPr>
              <a:t>Laura </a:t>
            </a:r>
            <a:r>
              <a:rPr lang="pt-PT" sz="1400" dirty="0" err="1">
                <a:solidFill>
                  <a:srgbClr val="151149"/>
                </a:solidFill>
              </a:rPr>
              <a:t>Laire</a:t>
            </a:r>
            <a:r>
              <a:rPr lang="pt-PT" sz="1400" dirty="0">
                <a:solidFill>
                  <a:srgbClr val="151149"/>
                </a:solidFill>
              </a:rPr>
              <a:t> (2021, </a:t>
            </a:r>
            <a:r>
              <a:rPr lang="pt-PT" sz="1400" dirty="0" err="1">
                <a:solidFill>
                  <a:srgbClr val="151149"/>
                </a:solidFill>
              </a:rPr>
              <a:t>December</a:t>
            </a:r>
            <a:r>
              <a:rPr lang="pt-PT" sz="1400" dirty="0">
                <a:solidFill>
                  <a:srgbClr val="151149"/>
                </a:solidFill>
              </a:rPr>
              <a:t> 31) </a:t>
            </a:r>
            <a:r>
              <a:rPr lang="pt-PT" sz="1400" i="1" dirty="0">
                <a:solidFill>
                  <a:srgbClr val="151149"/>
                </a:solidFill>
              </a:rPr>
              <a:t>Website </a:t>
            </a:r>
            <a:r>
              <a:rPr lang="pt-PT" sz="1400" i="1" dirty="0" err="1">
                <a:solidFill>
                  <a:srgbClr val="151149"/>
                </a:solidFill>
              </a:rPr>
              <a:t>Traffic</a:t>
            </a:r>
            <a:r>
              <a:rPr lang="pt-PT" sz="1400" i="1" dirty="0">
                <a:solidFill>
                  <a:srgbClr val="151149"/>
                </a:solidFill>
              </a:rPr>
              <a:t> </a:t>
            </a:r>
            <a:r>
              <a:rPr lang="pt-PT" sz="1400" i="1" dirty="0" err="1">
                <a:solidFill>
                  <a:srgbClr val="151149"/>
                </a:solidFill>
              </a:rPr>
              <a:t>Sources</a:t>
            </a:r>
            <a:r>
              <a:rPr lang="pt-PT" sz="1400" i="1" dirty="0">
                <a:solidFill>
                  <a:srgbClr val="151149"/>
                </a:solidFill>
              </a:rPr>
              <a:t> </a:t>
            </a:r>
            <a:r>
              <a:rPr lang="pt-PT" sz="1400" i="1" dirty="0" err="1">
                <a:solidFill>
                  <a:srgbClr val="151149"/>
                </a:solidFill>
              </a:rPr>
              <a:t>Breakdown</a:t>
            </a:r>
            <a:r>
              <a:rPr lang="pt-PT" sz="1400" i="1" dirty="0">
                <a:solidFill>
                  <a:srgbClr val="151149"/>
                </a:solidFill>
              </a:rPr>
              <a:t>: </a:t>
            </a:r>
            <a:r>
              <a:rPr lang="pt-PT" sz="1400" i="1" dirty="0" err="1">
                <a:solidFill>
                  <a:srgbClr val="151149"/>
                </a:solidFill>
              </a:rPr>
              <a:t>What’s</a:t>
            </a:r>
            <a:r>
              <a:rPr lang="pt-PT" sz="1400" i="1" dirty="0">
                <a:solidFill>
                  <a:srgbClr val="151149"/>
                </a:solidFill>
              </a:rPr>
              <a:t> </a:t>
            </a:r>
            <a:r>
              <a:rPr lang="pt-PT" sz="1400" i="1" dirty="0" err="1">
                <a:solidFill>
                  <a:srgbClr val="151149"/>
                </a:solidFill>
              </a:rPr>
              <a:t>the</a:t>
            </a:r>
            <a:r>
              <a:rPr lang="pt-PT" sz="1400" i="1" dirty="0">
                <a:solidFill>
                  <a:srgbClr val="151149"/>
                </a:solidFill>
              </a:rPr>
              <a:t> </a:t>
            </a:r>
            <a:r>
              <a:rPr lang="pt-PT" sz="1400" i="1" dirty="0" err="1">
                <a:solidFill>
                  <a:srgbClr val="151149"/>
                </a:solidFill>
              </a:rPr>
              <a:t>Difference</a:t>
            </a:r>
            <a:r>
              <a:rPr lang="pt-PT" sz="1400" i="1" dirty="0">
                <a:solidFill>
                  <a:srgbClr val="151149"/>
                </a:solidFill>
              </a:rPr>
              <a:t>?</a:t>
            </a:r>
            <a:br>
              <a:rPr lang="pt-PT" sz="1400" i="1" dirty="0">
                <a:solidFill>
                  <a:srgbClr val="151149"/>
                </a:solidFill>
              </a:rPr>
            </a:br>
            <a:r>
              <a:rPr lang="pt-PT" sz="1400" u="sng" dirty="0">
                <a:solidFill>
                  <a:schemeClr val="hlink"/>
                </a:solidFill>
                <a:hlinkClick r:id="rId5"/>
              </a:rPr>
              <a:t>Website </a:t>
            </a:r>
            <a:r>
              <a:rPr lang="pt-PT" sz="1400" u="sng" dirty="0" err="1">
                <a:solidFill>
                  <a:schemeClr val="hlink"/>
                </a:solidFill>
                <a:hlinkClick r:id="rId5"/>
              </a:rPr>
              <a:t>Traffic</a:t>
            </a:r>
            <a:r>
              <a:rPr lang="pt-PT" sz="1400" u="sng" dirty="0">
                <a:solidFill>
                  <a:schemeClr val="hlink"/>
                </a:solidFill>
                <a:hlinkClick r:id="rId5"/>
              </a:rPr>
              <a:t> </a:t>
            </a:r>
            <a:r>
              <a:rPr lang="pt-PT" sz="1400" u="sng" dirty="0" err="1">
                <a:solidFill>
                  <a:schemeClr val="hlink"/>
                </a:solidFill>
                <a:hlinkClick r:id="rId5"/>
              </a:rPr>
              <a:t>Sources</a:t>
            </a:r>
            <a:r>
              <a:rPr lang="pt-PT" sz="1400" u="sng" dirty="0">
                <a:solidFill>
                  <a:schemeClr val="hlink"/>
                </a:solidFill>
                <a:hlinkClick r:id="rId5"/>
              </a:rPr>
              <a:t> </a:t>
            </a:r>
            <a:r>
              <a:rPr lang="pt-PT" sz="1400" u="sng" dirty="0" err="1">
                <a:solidFill>
                  <a:schemeClr val="hlink"/>
                </a:solidFill>
                <a:hlinkClick r:id="rId5"/>
              </a:rPr>
              <a:t>Breakdown</a:t>
            </a:r>
            <a:r>
              <a:rPr lang="pt-PT" sz="1400" u="sng" dirty="0">
                <a:solidFill>
                  <a:schemeClr val="hlink"/>
                </a:solidFill>
                <a:hlinkClick r:id="rId5"/>
              </a:rPr>
              <a:t>: </a:t>
            </a:r>
            <a:r>
              <a:rPr lang="pt-PT" sz="1400" u="sng" dirty="0" err="1">
                <a:solidFill>
                  <a:schemeClr val="hlink"/>
                </a:solidFill>
                <a:hlinkClick r:id="rId5"/>
              </a:rPr>
              <a:t>What’s</a:t>
            </a:r>
            <a:r>
              <a:rPr lang="pt-PT" sz="1400" u="sng" dirty="0">
                <a:solidFill>
                  <a:schemeClr val="hlink"/>
                </a:solidFill>
                <a:hlinkClick r:id="rId5"/>
              </a:rPr>
              <a:t> </a:t>
            </a:r>
            <a:r>
              <a:rPr lang="pt-PT" sz="1400" u="sng" dirty="0" err="1">
                <a:solidFill>
                  <a:schemeClr val="hlink"/>
                </a:solidFill>
                <a:hlinkClick r:id="rId5"/>
              </a:rPr>
              <a:t>the</a:t>
            </a:r>
            <a:r>
              <a:rPr lang="pt-PT" sz="1400" u="sng" dirty="0">
                <a:solidFill>
                  <a:schemeClr val="hlink"/>
                </a:solidFill>
                <a:hlinkClick r:id="rId5"/>
              </a:rPr>
              <a:t> </a:t>
            </a:r>
            <a:r>
              <a:rPr lang="pt-PT" sz="1400" u="sng" dirty="0" err="1">
                <a:solidFill>
                  <a:schemeClr val="hlink"/>
                </a:solidFill>
                <a:hlinkClick r:id="rId5"/>
              </a:rPr>
              <a:t>Difference</a:t>
            </a:r>
            <a:r>
              <a:rPr lang="pt-PT" sz="1400" u="sng" dirty="0">
                <a:solidFill>
                  <a:schemeClr val="hlink"/>
                </a:solidFill>
                <a:hlinkClick r:id="rId5"/>
              </a:rPr>
              <a:t>? (lairedigital.com)</a:t>
            </a:r>
            <a:endParaRPr lang="pt-PT" sz="1400" i="1" dirty="0">
              <a:solidFill>
                <a:srgbClr val="151149"/>
              </a:solidFill>
            </a:endParaRPr>
          </a:p>
          <a:p>
            <a:pPr marL="0" lvl="0" indent="0" algn="l" rtl="0">
              <a:lnSpc>
                <a:spcPct val="100000"/>
              </a:lnSpc>
              <a:spcBef>
                <a:spcPts val="1000"/>
              </a:spcBef>
              <a:spcAft>
                <a:spcPts val="0"/>
              </a:spcAft>
              <a:buNone/>
            </a:pPr>
            <a:endParaRPr sz="1400" dirty="0">
              <a:solidFill>
                <a:srgbClr val="151149"/>
              </a:solidFill>
            </a:endParaRPr>
          </a:p>
          <a:p>
            <a:pPr marL="0" lvl="0" indent="0" algn="l" rtl="0">
              <a:lnSpc>
                <a:spcPct val="100000"/>
              </a:lnSpc>
              <a:spcBef>
                <a:spcPts val="1000"/>
              </a:spcBef>
              <a:spcAft>
                <a:spcPts val="0"/>
              </a:spcAft>
              <a:buNone/>
            </a:pPr>
            <a:endParaRPr sz="1400" i="1" dirty="0">
              <a:solidFill>
                <a:srgbClr val="151149"/>
              </a:solidFill>
            </a:endParaRPr>
          </a:p>
          <a:p>
            <a:pPr marL="0" lvl="0" indent="0" algn="l" rtl="0">
              <a:lnSpc>
                <a:spcPct val="100000"/>
              </a:lnSpc>
              <a:spcBef>
                <a:spcPts val="1000"/>
              </a:spcBef>
              <a:spcAft>
                <a:spcPts val="0"/>
              </a:spcAft>
              <a:buNone/>
            </a:pPr>
            <a:endParaRPr sz="1400" dirty="0">
              <a:solidFill>
                <a:srgbClr val="151149"/>
              </a:solidFill>
            </a:endParaRPr>
          </a:p>
          <a:p>
            <a:pPr marL="0" lvl="0" indent="0" algn="just" rtl="0">
              <a:lnSpc>
                <a:spcPct val="100000"/>
              </a:lnSpc>
              <a:spcBef>
                <a:spcPts val="1000"/>
              </a:spcBef>
              <a:spcAft>
                <a:spcPts val="1000"/>
              </a:spcAft>
              <a:buClr>
                <a:schemeClr val="dk1"/>
              </a:buClr>
              <a:buSzPts val="1600"/>
              <a:buFont typeface="Arial"/>
              <a:buNone/>
            </a:pPr>
            <a:endParaRPr sz="1400" dirty="0">
              <a:solidFill>
                <a:srgbClr val="151149"/>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Shape 621"/>
        <p:cNvGrpSpPr/>
        <p:nvPr/>
      </p:nvGrpSpPr>
      <p:grpSpPr>
        <a:xfrm>
          <a:off x="0" y="0"/>
          <a:ext cx="0" cy="0"/>
          <a:chOff x="0" y="0"/>
          <a:chExt cx="0" cy="0"/>
        </a:xfrm>
      </p:grpSpPr>
      <p:sp>
        <p:nvSpPr>
          <p:cNvPr id="622" name="Google Shape;622;g238a394e843_0_274"/>
          <p:cNvSpPr txBox="1">
            <a:spLocks noGrp="1"/>
          </p:cNvSpPr>
          <p:nvPr>
            <p:ph type="title"/>
          </p:nvPr>
        </p:nvSpPr>
        <p:spPr>
          <a:xfrm>
            <a:off x="628650" y="273844"/>
            <a:ext cx="78867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700"/>
              <a:buFont typeface="Arial"/>
              <a:buNone/>
            </a:pPr>
            <a:r>
              <a:rPr lang="fi" sz="2400"/>
              <a:t>Fontes</a:t>
            </a:r>
            <a:endParaRPr sz="2400"/>
          </a:p>
        </p:txBody>
      </p:sp>
      <p:sp>
        <p:nvSpPr>
          <p:cNvPr id="623" name="Google Shape;623;g238a394e843_0_274"/>
          <p:cNvSpPr txBox="1">
            <a:spLocks noGrp="1"/>
          </p:cNvSpPr>
          <p:nvPr>
            <p:ph type="body" idx="1"/>
          </p:nvPr>
        </p:nvSpPr>
        <p:spPr>
          <a:xfrm>
            <a:off x="647700" y="807300"/>
            <a:ext cx="7886700" cy="3720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None/>
            </a:pPr>
            <a:r>
              <a:rPr lang="en-US" sz="1400" dirty="0">
                <a:solidFill>
                  <a:srgbClr val="151149"/>
                </a:solidFill>
              </a:rPr>
              <a:t>Needle, F. (2021, December 15) </a:t>
            </a:r>
            <a:r>
              <a:rPr lang="en-US" sz="1400" i="1" dirty="0">
                <a:solidFill>
                  <a:srgbClr val="151149"/>
                </a:solidFill>
              </a:rPr>
              <a:t>How To Identify Your Core Marketing Message,  </a:t>
            </a:r>
            <a:r>
              <a:rPr lang="en-US" sz="1400" dirty="0">
                <a:solidFill>
                  <a:srgbClr val="151149"/>
                </a:solidFill>
              </a:rPr>
              <a:t> </a:t>
            </a:r>
            <a:r>
              <a:rPr lang="en-US" sz="1400" u="sng" dirty="0">
                <a:solidFill>
                  <a:schemeClr val="hlink"/>
                </a:solidFill>
                <a:hlinkClick r:id="rId3"/>
              </a:rPr>
              <a:t>https://blog.hubspot.com/marketing/marketing-message</a:t>
            </a:r>
            <a:endParaRPr lang="en-US" sz="1400" dirty="0">
              <a:solidFill>
                <a:schemeClr val="dk1"/>
              </a:solidFill>
              <a:highlight>
                <a:srgbClr val="FFFFFF"/>
              </a:highlight>
            </a:endParaRPr>
          </a:p>
          <a:p>
            <a:pPr marL="0" lvl="0" indent="0" algn="l" rtl="0">
              <a:lnSpc>
                <a:spcPct val="100000"/>
              </a:lnSpc>
              <a:spcBef>
                <a:spcPts val="1000"/>
              </a:spcBef>
              <a:spcAft>
                <a:spcPts val="0"/>
              </a:spcAft>
              <a:buNone/>
            </a:pPr>
            <a:r>
              <a:rPr lang="en-US" sz="1400" dirty="0" err="1">
                <a:solidFill>
                  <a:schemeClr val="dk1"/>
                </a:solidFill>
                <a:highlight>
                  <a:srgbClr val="FFFFFF"/>
                </a:highlight>
                <a:latin typeface="Roboto"/>
                <a:ea typeface="Roboto"/>
                <a:cs typeface="Roboto"/>
                <a:sym typeface="Roboto"/>
              </a:rPr>
              <a:t>Neher</a:t>
            </a:r>
            <a:r>
              <a:rPr lang="en-US" sz="1400" dirty="0">
                <a:solidFill>
                  <a:schemeClr val="dk1"/>
                </a:solidFill>
                <a:highlight>
                  <a:srgbClr val="FFFFFF"/>
                </a:highlight>
                <a:latin typeface="Roboto"/>
                <a:ea typeface="Roboto"/>
                <a:cs typeface="Roboto"/>
                <a:sym typeface="Roboto"/>
              </a:rPr>
              <a:t>, K. (2019)</a:t>
            </a:r>
            <a:r>
              <a:rPr lang="en-US" sz="1400" i="1" dirty="0">
                <a:solidFill>
                  <a:schemeClr val="dk1"/>
                </a:solidFill>
                <a:highlight>
                  <a:srgbClr val="FFFFFF"/>
                </a:highlight>
                <a:latin typeface="Roboto"/>
                <a:ea typeface="Roboto"/>
                <a:cs typeface="Roboto"/>
                <a:sym typeface="Roboto"/>
              </a:rPr>
              <a:t> </a:t>
            </a:r>
            <a:r>
              <a:rPr lang="en-US" sz="1400" i="1" dirty="0">
                <a:solidFill>
                  <a:schemeClr val="dk1"/>
                </a:solidFill>
                <a:highlight>
                  <a:srgbClr val="FFFFFF"/>
                </a:highlight>
              </a:rPr>
              <a:t>Digital Marketing That Actually Works</a:t>
            </a:r>
            <a:endParaRPr lang="en-US" sz="1400" i="1" dirty="0">
              <a:solidFill>
                <a:schemeClr val="dk1"/>
              </a:solidFill>
              <a:highlight>
                <a:srgbClr val="FFFFFF"/>
              </a:highlight>
              <a:latin typeface="Roboto"/>
              <a:ea typeface="Roboto"/>
              <a:cs typeface="Roboto"/>
              <a:sym typeface="Roboto"/>
            </a:endParaRPr>
          </a:p>
          <a:p>
            <a:pPr marL="0" lvl="0" indent="0" algn="l" rtl="0">
              <a:lnSpc>
                <a:spcPct val="100000"/>
              </a:lnSpc>
              <a:spcBef>
                <a:spcPts val="1000"/>
              </a:spcBef>
              <a:spcAft>
                <a:spcPts val="0"/>
              </a:spcAft>
              <a:buNone/>
            </a:pPr>
            <a:r>
              <a:rPr lang="en-US" sz="1400" dirty="0" err="1">
                <a:solidFill>
                  <a:schemeClr val="dk1"/>
                </a:solidFill>
                <a:highlight>
                  <a:srgbClr val="FFFFFF"/>
                </a:highlight>
              </a:rPr>
              <a:t>Shepetyuk</a:t>
            </a:r>
            <a:r>
              <a:rPr lang="en-US" sz="1400" dirty="0">
                <a:solidFill>
                  <a:schemeClr val="dk1"/>
                </a:solidFill>
                <a:highlight>
                  <a:srgbClr val="FFFFFF"/>
                </a:highlight>
              </a:rPr>
              <a:t>, I. (2023, March 14) </a:t>
            </a:r>
            <a:r>
              <a:rPr lang="en-US" sz="1400" i="1" dirty="0">
                <a:solidFill>
                  <a:schemeClr val="dk1"/>
                </a:solidFill>
                <a:highlight>
                  <a:srgbClr val="FFFFFF"/>
                </a:highlight>
              </a:rPr>
              <a:t>What is the average marketing budget by industry?</a:t>
            </a:r>
            <a:r>
              <a:rPr lang="en-US" sz="1400" dirty="0">
                <a:solidFill>
                  <a:schemeClr val="dk1"/>
                </a:solidFill>
                <a:highlight>
                  <a:srgbClr val="FFFFFF"/>
                </a:highlight>
              </a:rPr>
              <a:t> </a:t>
            </a:r>
            <a:br>
              <a:rPr lang="en-US" sz="1400" dirty="0">
                <a:solidFill>
                  <a:schemeClr val="dk1"/>
                </a:solidFill>
                <a:highlight>
                  <a:srgbClr val="FFFFFF"/>
                </a:highlight>
              </a:rPr>
            </a:br>
            <a:r>
              <a:rPr lang="en-US" sz="1400" u="sng" dirty="0">
                <a:solidFill>
                  <a:schemeClr val="hlink"/>
                </a:solidFill>
                <a:hlinkClick r:id="rId4"/>
              </a:rPr>
              <a:t>What is the Average Marketing Budget by Industry? - </a:t>
            </a:r>
            <a:r>
              <a:rPr lang="en-US" sz="1400" u="sng" dirty="0" err="1">
                <a:solidFill>
                  <a:schemeClr val="hlink"/>
                </a:solidFill>
                <a:hlinkClick r:id="rId4"/>
              </a:rPr>
              <a:t>Merehead</a:t>
            </a:r>
            <a:endParaRPr lang="en-US" sz="1400" i="1" dirty="0">
              <a:solidFill>
                <a:schemeClr val="dk1"/>
              </a:solidFill>
            </a:endParaRPr>
          </a:p>
          <a:p>
            <a:pPr marL="0" lvl="0" indent="0" algn="l" rtl="0">
              <a:lnSpc>
                <a:spcPct val="100000"/>
              </a:lnSpc>
              <a:spcBef>
                <a:spcPts val="1000"/>
              </a:spcBef>
              <a:spcAft>
                <a:spcPts val="0"/>
              </a:spcAft>
              <a:buNone/>
            </a:pPr>
            <a:r>
              <a:rPr lang="en-US" sz="1400" dirty="0" err="1">
                <a:solidFill>
                  <a:srgbClr val="151149"/>
                </a:solidFill>
              </a:rPr>
              <a:t>Wísnik</a:t>
            </a:r>
            <a:r>
              <a:rPr lang="en-US" sz="1400" dirty="0">
                <a:solidFill>
                  <a:srgbClr val="151149"/>
                </a:solidFill>
              </a:rPr>
              <a:t>, M. (2021, February 11) </a:t>
            </a:r>
            <a:r>
              <a:rPr lang="en-US" sz="1400" i="1" dirty="0">
                <a:solidFill>
                  <a:srgbClr val="151149"/>
                </a:solidFill>
              </a:rPr>
              <a:t>How to improve the customer journey using digital tools,</a:t>
            </a:r>
            <a:br>
              <a:rPr lang="en-US" sz="1400" i="1" dirty="0">
                <a:solidFill>
                  <a:srgbClr val="151149"/>
                </a:solidFill>
              </a:rPr>
            </a:br>
            <a:r>
              <a:rPr lang="en-US" sz="1400" u="sng" dirty="0">
                <a:solidFill>
                  <a:schemeClr val="hlink"/>
                </a:solidFill>
                <a:hlinkClick r:id="rId5"/>
              </a:rPr>
              <a:t>How to improve the customer journey using digital tools (deviniti.com)</a:t>
            </a:r>
            <a:endParaRPr sz="1400" dirty="0">
              <a:solidFill>
                <a:schemeClr val="dk1"/>
              </a:solidFill>
            </a:endParaRPr>
          </a:p>
          <a:p>
            <a:pPr marL="0" lvl="0" indent="0" algn="just" rtl="0">
              <a:lnSpc>
                <a:spcPct val="100000"/>
              </a:lnSpc>
              <a:spcBef>
                <a:spcPts val="1000"/>
              </a:spcBef>
              <a:spcAft>
                <a:spcPts val="1000"/>
              </a:spcAft>
              <a:buNone/>
            </a:pPr>
            <a:endParaRPr sz="1400" dirty="0">
              <a:solidFill>
                <a:srgbClr val="151149"/>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4" name="Google Shape;626;g1e426d90ee6_0_0">
            <a:extLst>
              <a:ext uri="{FF2B5EF4-FFF2-40B4-BE49-F238E27FC236}">
                <a16:creationId xmlns:a16="http://schemas.microsoft.com/office/drawing/2014/main" id="{9BE2C20B-D02C-52EE-65FC-7258B9CB4776}"/>
              </a:ext>
            </a:extLst>
          </p:cNvPr>
          <p:cNvSpPr txBox="1">
            <a:spLocks noGrp="1"/>
          </p:cNvSpPr>
          <p:nvPr>
            <p:ph type="body" idx="1"/>
          </p:nvPr>
        </p:nvSpPr>
        <p:spPr>
          <a:xfrm>
            <a:off x="628649" y="655325"/>
            <a:ext cx="7390493" cy="302404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750"/>
              </a:spcBef>
              <a:spcAft>
                <a:spcPts val="0"/>
              </a:spcAft>
              <a:buClr>
                <a:srgbClr val="FFFFFF"/>
              </a:buClr>
              <a:buSzPts val="1500"/>
              <a:buNone/>
            </a:pPr>
            <a:r>
              <a:rPr lang="en-US" dirty="0">
                <a:solidFill>
                  <a:srgbClr val="FFFFFF"/>
                </a:solidFill>
              </a:rPr>
              <a:t>O material DEMS </a:t>
            </a:r>
            <a:r>
              <a:rPr lang="en-US" dirty="0" err="1">
                <a:solidFill>
                  <a:srgbClr val="FFFFFF"/>
                </a:solidFill>
              </a:rPr>
              <a:t>tem</a:t>
            </a:r>
            <a:r>
              <a:rPr lang="en-US" dirty="0">
                <a:solidFill>
                  <a:srgbClr val="FFFFFF"/>
                </a:solidFill>
              </a:rPr>
              <a:t> </a:t>
            </a:r>
            <a:r>
              <a:rPr lang="en-US" dirty="0" err="1">
                <a:solidFill>
                  <a:srgbClr val="FFFFFF"/>
                </a:solidFill>
              </a:rPr>
              <a:t>como</a:t>
            </a:r>
            <a:r>
              <a:rPr lang="en-US" dirty="0">
                <a:solidFill>
                  <a:srgbClr val="FFFFFF"/>
                </a:solidFill>
              </a:rPr>
              <a:t> </a:t>
            </a:r>
            <a:r>
              <a:rPr lang="en-US" dirty="0" err="1">
                <a:solidFill>
                  <a:srgbClr val="FFFFFF"/>
                </a:solidFill>
              </a:rPr>
              <a:t>objetivo</a:t>
            </a:r>
            <a:r>
              <a:rPr lang="en-US" dirty="0">
                <a:solidFill>
                  <a:srgbClr val="FFFFFF"/>
                </a:solidFill>
              </a:rPr>
              <a:t> </a:t>
            </a:r>
            <a:r>
              <a:rPr lang="en-US" dirty="0" err="1">
                <a:solidFill>
                  <a:srgbClr val="FFFFFF"/>
                </a:solidFill>
              </a:rPr>
              <a:t>melhorar</a:t>
            </a:r>
            <a:r>
              <a:rPr lang="en-US" dirty="0">
                <a:solidFill>
                  <a:srgbClr val="FFFFFF"/>
                </a:solidFill>
              </a:rPr>
              <a:t> as </a:t>
            </a:r>
            <a:r>
              <a:rPr lang="en-US" dirty="0" err="1">
                <a:solidFill>
                  <a:srgbClr val="FFFFFF"/>
                </a:solidFill>
              </a:rPr>
              <a:t>competências</a:t>
            </a:r>
            <a:r>
              <a:rPr lang="en-US" dirty="0">
                <a:solidFill>
                  <a:srgbClr val="FFFFFF"/>
                </a:solidFill>
              </a:rPr>
              <a:t> de marketing digital no </a:t>
            </a:r>
            <a:r>
              <a:rPr lang="en-US" dirty="0" err="1">
                <a:solidFill>
                  <a:srgbClr val="FFFFFF"/>
                </a:solidFill>
              </a:rPr>
              <a:t>ensino</a:t>
            </a:r>
            <a:r>
              <a:rPr lang="en-US" dirty="0">
                <a:solidFill>
                  <a:srgbClr val="FFFFFF"/>
                </a:solidFill>
              </a:rPr>
              <a:t> superior, </a:t>
            </a:r>
            <a:r>
              <a:rPr lang="en-US" dirty="0" err="1">
                <a:solidFill>
                  <a:srgbClr val="FFFFFF"/>
                </a:solidFill>
              </a:rPr>
              <a:t>respondendo</a:t>
            </a:r>
            <a:r>
              <a:rPr lang="en-US" dirty="0">
                <a:solidFill>
                  <a:srgbClr val="FFFFFF"/>
                </a:solidFill>
              </a:rPr>
              <a:t> </a:t>
            </a:r>
            <a:r>
              <a:rPr lang="en-US" dirty="0" err="1">
                <a:solidFill>
                  <a:srgbClr val="FFFFFF"/>
                </a:solidFill>
              </a:rPr>
              <a:t>às</a:t>
            </a:r>
            <a:r>
              <a:rPr lang="en-US" dirty="0">
                <a:solidFill>
                  <a:srgbClr val="FFFFFF"/>
                </a:solidFill>
              </a:rPr>
              <a:t> </a:t>
            </a:r>
            <a:r>
              <a:rPr lang="en-US" dirty="0" err="1">
                <a:solidFill>
                  <a:srgbClr val="FFFFFF"/>
                </a:solidFill>
              </a:rPr>
              <a:t>necessidades</a:t>
            </a:r>
            <a:r>
              <a:rPr lang="en-US" dirty="0">
                <a:solidFill>
                  <a:srgbClr val="FFFFFF"/>
                </a:solidFill>
              </a:rPr>
              <a:t> das </a:t>
            </a:r>
            <a:r>
              <a:rPr lang="en-US" dirty="0" err="1">
                <a:solidFill>
                  <a:srgbClr val="FFFFFF"/>
                </a:solidFill>
              </a:rPr>
              <a:t>empresas</a:t>
            </a:r>
            <a:r>
              <a:rPr lang="en-US" dirty="0">
                <a:solidFill>
                  <a:srgbClr val="FFFFFF"/>
                </a:solidFill>
              </a:rPr>
              <a:t> e </a:t>
            </a:r>
            <a:r>
              <a:rPr lang="en-US" dirty="0" err="1">
                <a:solidFill>
                  <a:srgbClr val="FFFFFF"/>
                </a:solidFill>
              </a:rPr>
              <a:t>organizações</a:t>
            </a:r>
            <a:r>
              <a:rPr lang="en-US" dirty="0">
                <a:solidFill>
                  <a:srgbClr val="FFFFFF"/>
                </a:solidFill>
              </a:rPr>
              <a:t>. É </a:t>
            </a:r>
            <a:r>
              <a:rPr lang="en-US" dirty="0" err="1">
                <a:solidFill>
                  <a:srgbClr val="FFFFFF"/>
                </a:solidFill>
              </a:rPr>
              <a:t>disponibilizado</a:t>
            </a:r>
            <a:r>
              <a:rPr lang="en-US" dirty="0">
                <a:solidFill>
                  <a:srgbClr val="FFFFFF"/>
                </a:solidFill>
              </a:rPr>
              <a:t> </a:t>
            </a:r>
            <a:r>
              <a:rPr lang="en-US" dirty="0" err="1">
                <a:solidFill>
                  <a:srgbClr val="FFFFFF"/>
                </a:solidFill>
              </a:rPr>
              <a:t>acesso</a:t>
            </a:r>
            <a:r>
              <a:rPr lang="en-US" dirty="0">
                <a:solidFill>
                  <a:srgbClr val="FFFFFF"/>
                </a:solidFill>
              </a:rPr>
              <a:t> a um </a:t>
            </a:r>
            <a:r>
              <a:rPr lang="en-US" dirty="0" err="1">
                <a:solidFill>
                  <a:srgbClr val="FFFFFF"/>
                </a:solidFill>
              </a:rPr>
              <a:t>vasto</a:t>
            </a:r>
            <a:r>
              <a:rPr lang="en-US" dirty="0">
                <a:solidFill>
                  <a:srgbClr val="FFFFFF"/>
                </a:solidFill>
              </a:rPr>
              <a:t> conjunto de </a:t>
            </a:r>
            <a:r>
              <a:rPr lang="en-US" dirty="0" err="1">
                <a:solidFill>
                  <a:srgbClr val="FFFFFF"/>
                </a:solidFill>
              </a:rPr>
              <a:t>diapositivos</a:t>
            </a:r>
            <a:r>
              <a:rPr lang="en-US" dirty="0">
                <a:solidFill>
                  <a:srgbClr val="FFFFFF"/>
                </a:solidFill>
              </a:rPr>
              <a:t> com </a:t>
            </a:r>
            <a:r>
              <a:rPr lang="en-US" dirty="0" err="1">
                <a:solidFill>
                  <a:srgbClr val="FFFFFF"/>
                </a:solidFill>
              </a:rPr>
              <a:t>atividades</a:t>
            </a:r>
            <a:r>
              <a:rPr lang="en-US" dirty="0">
                <a:solidFill>
                  <a:srgbClr val="FFFFFF"/>
                </a:solidFill>
              </a:rPr>
              <a:t> e </a:t>
            </a:r>
            <a:r>
              <a:rPr lang="en-US" dirty="0" err="1">
                <a:solidFill>
                  <a:srgbClr val="FFFFFF"/>
                </a:solidFill>
              </a:rPr>
              <a:t>trabalhos</a:t>
            </a:r>
            <a:r>
              <a:rPr lang="en-US" dirty="0">
                <a:solidFill>
                  <a:srgbClr val="FFFFFF"/>
                </a:solidFill>
              </a:rPr>
              <a:t> </a:t>
            </a:r>
            <a:r>
              <a:rPr lang="en-US" dirty="0" err="1">
                <a:solidFill>
                  <a:srgbClr val="FFFFFF"/>
                </a:solidFill>
              </a:rPr>
              <a:t>em</a:t>
            </a:r>
            <a:r>
              <a:rPr lang="en-US" dirty="0">
                <a:solidFill>
                  <a:srgbClr val="FFFFFF"/>
                </a:solidFill>
              </a:rPr>
              <a:t> sala de aula, </a:t>
            </a:r>
            <a:r>
              <a:rPr lang="en-US" dirty="0" err="1">
                <a:solidFill>
                  <a:srgbClr val="FFFFFF"/>
                </a:solidFill>
              </a:rPr>
              <a:t>bem</a:t>
            </a:r>
            <a:r>
              <a:rPr lang="en-US" dirty="0">
                <a:solidFill>
                  <a:srgbClr val="FFFFFF"/>
                </a:solidFill>
              </a:rPr>
              <a:t> </a:t>
            </a:r>
            <a:r>
              <a:rPr lang="en-US" dirty="0" err="1">
                <a:solidFill>
                  <a:srgbClr val="FFFFFF"/>
                </a:solidFill>
              </a:rPr>
              <a:t>como</a:t>
            </a:r>
            <a:r>
              <a:rPr lang="en-US" dirty="0">
                <a:solidFill>
                  <a:srgbClr val="FFFFFF"/>
                </a:solidFill>
              </a:rPr>
              <a:t> a </a:t>
            </a:r>
            <a:r>
              <a:rPr lang="en-US" dirty="0" err="1">
                <a:solidFill>
                  <a:srgbClr val="FFFFFF"/>
                </a:solidFill>
              </a:rPr>
              <a:t>instruções</a:t>
            </a:r>
            <a:r>
              <a:rPr lang="en-US" dirty="0">
                <a:solidFill>
                  <a:srgbClr val="FFFFFF"/>
                </a:solidFill>
              </a:rPr>
              <a:t> de </a:t>
            </a:r>
            <a:r>
              <a:rPr lang="en-US" dirty="0" err="1">
                <a:solidFill>
                  <a:srgbClr val="FFFFFF"/>
                </a:solidFill>
              </a:rPr>
              <a:t>utilização</a:t>
            </a:r>
            <a:r>
              <a:rPr lang="en-US" dirty="0">
                <a:solidFill>
                  <a:srgbClr val="FFFFFF"/>
                </a:solidFill>
              </a:rPr>
              <a:t> </a:t>
            </a:r>
            <a:r>
              <a:rPr lang="en-US" dirty="0" err="1">
                <a:solidFill>
                  <a:srgbClr val="FFFFFF"/>
                </a:solidFill>
              </a:rPr>
              <a:t>detalhadas</a:t>
            </a:r>
            <a:r>
              <a:rPr lang="en-US" dirty="0">
                <a:solidFill>
                  <a:srgbClr val="FFFFFF"/>
                </a:solidFill>
              </a:rPr>
              <a:t> para o professor. É livre de </a:t>
            </a:r>
            <a:r>
              <a:rPr lang="en-US" dirty="0" err="1">
                <a:solidFill>
                  <a:srgbClr val="FFFFFF"/>
                </a:solidFill>
              </a:rPr>
              <a:t>utilizar</a:t>
            </a:r>
            <a:r>
              <a:rPr lang="en-US" dirty="0">
                <a:solidFill>
                  <a:srgbClr val="FFFFFF"/>
                </a:solidFill>
              </a:rPr>
              <a:t> </a:t>
            </a:r>
            <a:r>
              <a:rPr lang="en-US" dirty="0" err="1">
                <a:solidFill>
                  <a:srgbClr val="FFFFFF"/>
                </a:solidFill>
              </a:rPr>
              <a:t>parte</a:t>
            </a:r>
            <a:r>
              <a:rPr lang="en-US" dirty="0">
                <a:solidFill>
                  <a:srgbClr val="FFFFFF"/>
                </a:solidFill>
              </a:rPr>
              <a:t> </a:t>
            </a:r>
            <a:r>
              <a:rPr lang="en-US" dirty="0" err="1">
                <a:solidFill>
                  <a:srgbClr val="FFFFFF"/>
                </a:solidFill>
              </a:rPr>
              <a:t>ou</a:t>
            </a:r>
            <a:r>
              <a:rPr lang="en-US" dirty="0">
                <a:solidFill>
                  <a:srgbClr val="FFFFFF"/>
                </a:solidFill>
              </a:rPr>
              <a:t> a </a:t>
            </a:r>
            <a:r>
              <a:rPr lang="en-US" dirty="0" err="1">
                <a:solidFill>
                  <a:srgbClr val="FFFFFF"/>
                </a:solidFill>
              </a:rPr>
              <a:t>totalidade</a:t>
            </a:r>
            <a:r>
              <a:rPr lang="en-US" dirty="0">
                <a:solidFill>
                  <a:srgbClr val="FFFFFF"/>
                </a:solidFill>
              </a:rPr>
              <a:t> do material </a:t>
            </a:r>
            <a:r>
              <a:rPr lang="en-US" dirty="0" err="1">
                <a:solidFill>
                  <a:srgbClr val="FFFFFF"/>
                </a:solidFill>
              </a:rPr>
              <a:t>disponível</a:t>
            </a:r>
            <a:r>
              <a:rPr lang="en-US" dirty="0">
                <a:solidFill>
                  <a:srgbClr val="FFFFFF"/>
                </a:solidFill>
              </a:rPr>
              <a:t>.</a:t>
            </a:r>
            <a:endParaRPr dirty="0">
              <a:solidFill>
                <a:srgbClr val="FFFFFF"/>
              </a:solidFill>
            </a:endParaRPr>
          </a:p>
          <a:p>
            <a:pPr marL="0" lvl="0" indent="0" algn="l" rtl="0">
              <a:lnSpc>
                <a:spcPct val="90000"/>
              </a:lnSpc>
              <a:spcBef>
                <a:spcPts val="750"/>
              </a:spcBef>
              <a:spcAft>
                <a:spcPts val="0"/>
              </a:spcAft>
              <a:buClr>
                <a:srgbClr val="FFFFFF"/>
              </a:buClr>
              <a:buSzPts val="1500"/>
              <a:buNone/>
            </a:pPr>
            <a:endParaRPr dirty="0">
              <a:solidFill>
                <a:srgbClr val="FFFFFF"/>
              </a:solidFill>
            </a:endParaRPr>
          </a:p>
          <a:p>
            <a:pPr marL="0" lvl="0" indent="0" algn="l" rtl="0">
              <a:lnSpc>
                <a:spcPct val="90000"/>
              </a:lnSpc>
              <a:spcBef>
                <a:spcPts val="750"/>
              </a:spcBef>
              <a:spcAft>
                <a:spcPts val="0"/>
              </a:spcAft>
              <a:buClr>
                <a:srgbClr val="FFFFFF"/>
              </a:buClr>
              <a:buSzPts val="1500"/>
              <a:buNone/>
            </a:pPr>
            <a:r>
              <a:rPr lang="en-US" dirty="0">
                <a:solidFill>
                  <a:srgbClr val="FFFFFF"/>
                </a:solidFill>
              </a:rPr>
              <a:t>O material </a:t>
            </a:r>
            <a:r>
              <a:rPr lang="en-US" dirty="0" err="1">
                <a:solidFill>
                  <a:srgbClr val="FFFFFF"/>
                </a:solidFill>
              </a:rPr>
              <a:t>inclui</a:t>
            </a:r>
            <a:r>
              <a:rPr lang="en-US" dirty="0">
                <a:solidFill>
                  <a:srgbClr val="FFFFFF"/>
                </a:solidFill>
              </a:rPr>
              <a:t> </a:t>
            </a:r>
            <a:r>
              <a:rPr lang="en-US" dirty="0" err="1">
                <a:solidFill>
                  <a:srgbClr val="FFFFFF"/>
                </a:solidFill>
              </a:rPr>
              <a:t>conteúdos</a:t>
            </a:r>
            <a:r>
              <a:rPr lang="en-US" dirty="0">
                <a:solidFill>
                  <a:srgbClr val="FFFFFF"/>
                </a:solidFill>
              </a:rPr>
              <a:t> e </a:t>
            </a:r>
            <a:r>
              <a:rPr lang="en-US" dirty="0" err="1">
                <a:solidFill>
                  <a:srgbClr val="FFFFFF"/>
                </a:solidFill>
              </a:rPr>
              <a:t>números</a:t>
            </a:r>
            <a:r>
              <a:rPr lang="en-US" dirty="0">
                <a:solidFill>
                  <a:srgbClr val="FFFFFF"/>
                </a:solidFill>
              </a:rPr>
              <a:t> </a:t>
            </a:r>
            <a:r>
              <a:rPr lang="en-US" dirty="0" err="1">
                <a:solidFill>
                  <a:srgbClr val="FFFFFF"/>
                </a:solidFill>
              </a:rPr>
              <a:t>retirados</a:t>
            </a:r>
            <a:r>
              <a:rPr lang="en-US" dirty="0">
                <a:solidFill>
                  <a:srgbClr val="FFFFFF"/>
                </a:solidFill>
              </a:rPr>
              <a:t> da Internet, </a:t>
            </a:r>
            <a:r>
              <a:rPr lang="en-US" dirty="0" err="1">
                <a:solidFill>
                  <a:srgbClr val="FFFFFF"/>
                </a:solidFill>
              </a:rPr>
              <a:t>pelo</a:t>
            </a:r>
            <a:r>
              <a:rPr lang="en-US" dirty="0">
                <a:solidFill>
                  <a:srgbClr val="FFFFFF"/>
                </a:solidFill>
              </a:rPr>
              <a:t> que </a:t>
            </a:r>
            <a:r>
              <a:rPr lang="en-US" dirty="0" err="1">
                <a:solidFill>
                  <a:srgbClr val="FFFFFF"/>
                </a:solidFill>
              </a:rPr>
              <a:t>está</a:t>
            </a:r>
            <a:r>
              <a:rPr lang="en-US" dirty="0">
                <a:solidFill>
                  <a:srgbClr val="FFFFFF"/>
                </a:solidFill>
              </a:rPr>
              <a:t> </a:t>
            </a:r>
            <a:r>
              <a:rPr lang="en-US" dirty="0" err="1">
                <a:solidFill>
                  <a:srgbClr val="FFFFFF"/>
                </a:solidFill>
              </a:rPr>
              <a:t>sujeito</a:t>
            </a:r>
            <a:r>
              <a:rPr lang="en-US" dirty="0">
                <a:solidFill>
                  <a:srgbClr val="FFFFFF"/>
                </a:solidFill>
              </a:rPr>
              <a:t> a </a:t>
            </a:r>
            <a:r>
              <a:rPr lang="en-US" dirty="0" err="1">
                <a:solidFill>
                  <a:srgbClr val="FFFFFF"/>
                </a:solidFill>
              </a:rPr>
              <a:t>alterações</a:t>
            </a:r>
            <a:r>
              <a:rPr lang="en-US" dirty="0">
                <a:solidFill>
                  <a:srgbClr val="FFFFFF"/>
                </a:solidFill>
              </a:rPr>
              <a:t>. As </a:t>
            </a:r>
            <a:r>
              <a:rPr lang="en-US" dirty="0" err="1">
                <a:solidFill>
                  <a:srgbClr val="FFFFFF"/>
                </a:solidFill>
              </a:rPr>
              <a:t>fontes</a:t>
            </a:r>
            <a:r>
              <a:rPr lang="en-US" dirty="0">
                <a:solidFill>
                  <a:srgbClr val="FFFFFF"/>
                </a:solidFill>
              </a:rPr>
              <a:t> </a:t>
            </a:r>
            <a:r>
              <a:rPr lang="en-US" dirty="0" err="1">
                <a:solidFill>
                  <a:srgbClr val="FFFFFF"/>
                </a:solidFill>
              </a:rPr>
              <a:t>foram</a:t>
            </a:r>
            <a:r>
              <a:rPr lang="en-US" dirty="0">
                <a:solidFill>
                  <a:srgbClr val="FFFFFF"/>
                </a:solidFill>
              </a:rPr>
              <a:t> </a:t>
            </a:r>
            <a:r>
              <a:rPr lang="en-US" dirty="0" err="1">
                <a:solidFill>
                  <a:srgbClr val="FFFFFF"/>
                </a:solidFill>
              </a:rPr>
              <a:t>anunciadas</a:t>
            </a:r>
            <a:r>
              <a:rPr lang="en-US" dirty="0">
                <a:solidFill>
                  <a:srgbClr val="FFFFFF"/>
                </a:solidFill>
              </a:rPr>
              <a:t> de </a:t>
            </a:r>
            <a:r>
              <a:rPr lang="en-US" dirty="0" err="1">
                <a:solidFill>
                  <a:srgbClr val="FFFFFF"/>
                </a:solidFill>
              </a:rPr>
              <a:t>acordo</a:t>
            </a:r>
            <a:r>
              <a:rPr lang="en-US" dirty="0">
                <a:solidFill>
                  <a:srgbClr val="FFFFFF"/>
                </a:solidFill>
              </a:rPr>
              <a:t> com as </a:t>
            </a:r>
            <a:r>
              <a:rPr lang="en-US" dirty="0" err="1">
                <a:solidFill>
                  <a:srgbClr val="FFFFFF"/>
                </a:solidFill>
              </a:rPr>
              <a:t>regras</a:t>
            </a:r>
            <a:r>
              <a:rPr lang="en-US" dirty="0">
                <a:solidFill>
                  <a:srgbClr val="FFFFFF"/>
                </a:solidFill>
              </a:rPr>
              <a:t> de </a:t>
            </a:r>
            <a:r>
              <a:rPr lang="en-US" dirty="0" err="1">
                <a:solidFill>
                  <a:srgbClr val="FFFFFF"/>
                </a:solidFill>
              </a:rPr>
              <a:t>utilização</a:t>
            </a:r>
            <a:r>
              <a:rPr lang="en-US" dirty="0">
                <a:solidFill>
                  <a:srgbClr val="FFFFFF"/>
                </a:solidFill>
              </a:rPr>
              <a:t> livre. O material </a:t>
            </a:r>
            <a:r>
              <a:rPr lang="en-US" dirty="0" err="1">
                <a:solidFill>
                  <a:srgbClr val="FFFFFF"/>
                </a:solidFill>
              </a:rPr>
              <a:t>na</a:t>
            </a:r>
            <a:r>
              <a:rPr lang="en-US" dirty="0">
                <a:solidFill>
                  <a:srgbClr val="FFFFFF"/>
                </a:solidFill>
              </a:rPr>
              <a:t> </a:t>
            </a:r>
            <a:r>
              <a:rPr lang="en-US" dirty="0" err="1">
                <a:solidFill>
                  <a:srgbClr val="FFFFFF"/>
                </a:solidFill>
              </a:rPr>
              <a:t>sua</a:t>
            </a:r>
            <a:r>
              <a:rPr lang="en-US" dirty="0">
                <a:solidFill>
                  <a:srgbClr val="FFFFFF"/>
                </a:solidFill>
              </a:rPr>
              <a:t> </a:t>
            </a:r>
            <a:r>
              <a:rPr lang="en-US" dirty="0" err="1">
                <a:solidFill>
                  <a:srgbClr val="FFFFFF"/>
                </a:solidFill>
              </a:rPr>
              <a:t>totalidade</a:t>
            </a:r>
            <a:r>
              <a:rPr lang="en-US" dirty="0">
                <a:solidFill>
                  <a:srgbClr val="FFFFFF"/>
                </a:solidFill>
              </a:rPr>
              <a:t> </a:t>
            </a:r>
            <a:r>
              <a:rPr lang="en-US" dirty="0" err="1">
                <a:solidFill>
                  <a:srgbClr val="FFFFFF"/>
                </a:solidFill>
              </a:rPr>
              <a:t>pode</a:t>
            </a:r>
            <a:r>
              <a:rPr lang="en-US" dirty="0">
                <a:solidFill>
                  <a:srgbClr val="FFFFFF"/>
                </a:solidFill>
              </a:rPr>
              <a:t> ser </a:t>
            </a:r>
            <a:r>
              <a:rPr lang="en-US" dirty="0" err="1">
                <a:solidFill>
                  <a:srgbClr val="FFFFFF"/>
                </a:solidFill>
              </a:rPr>
              <a:t>visualizado</a:t>
            </a:r>
            <a:r>
              <a:rPr lang="en-US" dirty="0">
                <a:solidFill>
                  <a:srgbClr val="FFFFFF"/>
                </a:solidFill>
              </a:rPr>
              <a:t> e </a:t>
            </a:r>
            <a:r>
              <a:rPr lang="en-US" dirty="0" err="1">
                <a:solidFill>
                  <a:srgbClr val="FFFFFF"/>
                </a:solidFill>
              </a:rPr>
              <a:t>descarregado</a:t>
            </a:r>
            <a:r>
              <a:rPr lang="en-US" dirty="0">
                <a:solidFill>
                  <a:srgbClr val="FFFFFF"/>
                </a:solidFill>
              </a:rPr>
              <a:t> a </a:t>
            </a:r>
            <a:r>
              <a:rPr lang="en-US" dirty="0" err="1">
                <a:solidFill>
                  <a:srgbClr val="FFFFFF"/>
                </a:solidFill>
              </a:rPr>
              <a:t>partir</a:t>
            </a:r>
            <a:r>
              <a:rPr lang="en-US" dirty="0">
                <a:solidFill>
                  <a:srgbClr val="FFFFFF"/>
                </a:solidFill>
              </a:rPr>
              <a:t> de www.dems.pro. Todo o material é </a:t>
            </a:r>
            <a:r>
              <a:rPr lang="en-US" dirty="0" err="1">
                <a:solidFill>
                  <a:srgbClr val="FFFFFF"/>
                </a:solidFill>
              </a:rPr>
              <a:t>produzido</a:t>
            </a:r>
            <a:r>
              <a:rPr lang="en-US" dirty="0">
                <a:solidFill>
                  <a:srgbClr val="FFFFFF"/>
                </a:solidFill>
              </a:rPr>
              <a:t> para </a:t>
            </a:r>
            <a:r>
              <a:rPr lang="en-US" dirty="0" err="1">
                <a:solidFill>
                  <a:srgbClr val="FFFFFF"/>
                </a:solidFill>
              </a:rPr>
              <a:t>utilização</a:t>
            </a:r>
            <a:r>
              <a:rPr lang="en-US" dirty="0">
                <a:solidFill>
                  <a:srgbClr val="FFFFFF"/>
                </a:solidFill>
              </a:rPr>
              <a:t> livre e </a:t>
            </a:r>
            <a:r>
              <a:rPr lang="en-US" dirty="0" err="1">
                <a:solidFill>
                  <a:srgbClr val="FFFFFF"/>
                </a:solidFill>
              </a:rPr>
              <a:t>cofinanciado</a:t>
            </a:r>
            <a:r>
              <a:rPr lang="en-US" dirty="0">
                <a:solidFill>
                  <a:srgbClr val="FFFFFF"/>
                </a:solidFill>
              </a:rPr>
              <a:t> </a:t>
            </a:r>
            <a:r>
              <a:rPr lang="en-US" dirty="0" err="1">
                <a:solidFill>
                  <a:srgbClr val="FFFFFF"/>
                </a:solidFill>
              </a:rPr>
              <a:t>pelo</a:t>
            </a:r>
            <a:r>
              <a:rPr lang="en-US" dirty="0">
                <a:solidFill>
                  <a:srgbClr val="FFFFFF"/>
                </a:solidFill>
              </a:rPr>
              <a:t> </a:t>
            </a:r>
            <a:r>
              <a:rPr lang="en-US" dirty="0" err="1">
                <a:solidFill>
                  <a:srgbClr val="FFFFFF"/>
                </a:solidFill>
              </a:rPr>
              <a:t>programa</a:t>
            </a:r>
            <a:r>
              <a:rPr lang="en-US" dirty="0">
                <a:solidFill>
                  <a:srgbClr val="FFFFFF"/>
                </a:solidFill>
              </a:rPr>
              <a:t> Erasmus +.</a:t>
            </a:r>
            <a:endParaRPr dirty="0">
              <a:solidFill>
                <a:srgbClr val="FFFFFF"/>
              </a:solidFill>
            </a:endParaRPr>
          </a:p>
        </p:txBody>
      </p:sp>
    </p:spTree>
  </p:cSld>
  <p:clrMapOvr>
    <a:masterClrMapping/>
  </p:clrMapOvr>
</p:sld>
</file>

<file path=ppt/theme/theme1.xml><?xml version="1.0" encoding="utf-8"?>
<a:theme xmlns:a="http://schemas.openxmlformats.org/drawingml/2006/main" name="DEMS">
  <a:themeElements>
    <a:clrScheme name="Office 2007-2010">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8592</Words>
  <Application>Microsoft Office PowerPoint</Application>
  <PresentationFormat>On-screen Show (16:9)</PresentationFormat>
  <Paragraphs>582</Paragraphs>
  <Slides>58</Slides>
  <Notes>58</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58</vt:i4>
      </vt:variant>
    </vt:vector>
  </HeadingPairs>
  <TitlesOfParts>
    <vt:vector size="67" baseType="lpstr">
      <vt:lpstr>Arial</vt:lpstr>
      <vt:lpstr>Calibri</vt:lpstr>
      <vt:lpstr>PT Sans</vt:lpstr>
      <vt:lpstr>Roboto</vt:lpstr>
      <vt:lpstr>Noto Sans Symbols</vt:lpstr>
      <vt:lpstr>Libre Franklin</vt:lpstr>
      <vt:lpstr>Courier New</vt:lpstr>
      <vt:lpstr>Proxima Nova</vt:lpstr>
      <vt:lpstr>DEMS</vt:lpstr>
      <vt:lpstr>     Introdução ao marketing digital   </vt:lpstr>
      <vt:lpstr>Objetivos de aprendizagem  </vt:lpstr>
      <vt:lpstr>Tópicos</vt:lpstr>
      <vt:lpstr>Da estratégia à implementação </vt:lpstr>
      <vt:lpstr>Da estratégia à implementação </vt:lpstr>
      <vt:lpstr>PowerPoint Presentation</vt:lpstr>
      <vt:lpstr>Elementos essenciais e desafios das táticas de marketing </vt:lpstr>
      <vt:lpstr>Proposta de valor e mensagem de marketing</vt:lpstr>
      <vt:lpstr>Proposta de valor </vt:lpstr>
      <vt:lpstr>Critérios para uma boa publicidade</vt:lpstr>
      <vt:lpstr>Elementos de uma boa mensagem de marketing? </vt:lpstr>
      <vt:lpstr>Exemplo de uma mensagem de marketing </vt:lpstr>
      <vt:lpstr>PowerPoint Presentation</vt:lpstr>
      <vt:lpstr>Definição de públicos-alvo </vt:lpstr>
      <vt:lpstr>Público-alvo  </vt:lpstr>
      <vt:lpstr>Seleção - público-alvo</vt:lpstr>
      <vt:lpstr>Seleção - público-alvo</vt:lpstr>
      <vt:lpstr>Pontos de contacto com o cliente </vt:lpstr>
      <vt:lpstr>Percurso do cliente e funil de marketing </vt:lpstr>
      <vt:lpstr>Cada empresa está  numa  posição estratégica</vt:lpstr>
      <vt:lpstr>O público-alvo e os seus  "processos de compra”</vt:lpstr>
      <vt:lpstr>Modelos para descrever o processo de compra</vt:lpstr>
      <vt:lpstr>Funil de marketing (também conhecido como AIDA)</vt:lpstr>
      <vt:lpstr>Funil de marketing e fase de comprador</vt:lpstr>
      <vt:lpstr> Funil de marketing e pontos de contacto do comprador</vt:lpstr>
      <vt:lpstr>PowerPoint Presentation</vt:lpstr>
      <vt:lpstr> O modelo RACE</vt:lpstr>
      <vt:lpstr>PowerPoint Presentation</vt:lpstr>
      <vt:lpstr>PowerPoint Presentation</vt:lpstr>
      <vt:lpstr>PowerPoint Presentation</vt:lpstr>
      <vt:lpstr>Percurso do cliente </vt:lpstr>
      <vt:lpstr>PowerPoint Presentation</vt:lpstr>
      <vt:lpstr>PowerPoint Presentation</vt:lpstr>
      <vt:lpstr>Meios e canais digitais </vt:lpstr>
      <vt:lpstr>Meios e canais digitais  </vt:lpstr>
      <vt:lpstr>Meios de comunicação tradicionais - digitais?</vt:lpstr>
      <vt:lpstr>Alguns áras promovem mais do que outras</vt:lpstr>
      <vt:lpstr>Redes sociais  </vt:lpstr>
      <vt:lpstr>Website</vt:lpstr>
      <vt:lpstr>SEO (otimização para motores de pesquisa) </vt:lpstr>
      <vt:lpstr>Anúncios - Publicidade digital </vt:lpstr>
      <vt:lpstr>Marketing de conteúdos</vt:lpstr>
      <vt:lpstr>Marketing por correio eletrónico</vt:lpstr>
      <vt:lpstr> Instrumentos para diferentes fases</vt:lpstr>
      <vt:lpstr>PowerPoint Presentation</vt:lpstr>
      <vt:lpstr>Objetivos e medidas</vt:lpstr>
      <vt:lpstr>PowerPoint Presentation</vt:lpstr>
      <vt:lpstr>Exemplo de objetivos... e KPIs</vt:lpstr>
      <vt:lpstr>Análise digital</vt:lpstr>
      <vt:lpstr>Quais são as fontes de tráfego do nosso sítio Web?</vt:lpstr>
      <vt:lpstr>PowerPoint Presentation</vt:lpstr>
      <vt:lpstr>A base da análise: os algoritmos</vt:lpstr>
      <vt:lpstr>PowerPoint Presentation</vt:lpstr>
      <vt:lpstr>PowerPoint Presentation</vt:lpstr>
      <vt:lpstr>PowerPoint Presentation</vt:lpstr>
      <vt:lpstr>Fontes</vt:lpstr>
      <vt:lpstr>Fontes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Introduction to Digital Marketing</dc:title>
  <dc:creator>Schleutker Kai</dc:creator>
  <cp:keywords>, docId:E93F680C745B1B516A3EFC3C1AD1F9FE</cp:keywords>
  <cp:lastModifiedBy>Koskimies-Chiba Sanni</cp:lastModifiedBy>
  <cp:revision>2</cp:revision>
  <dcterms:modified xsi:type="dcterms:W3CDTF">2024-01-18T10:27:01Z</dcterms:modified>
</cp:coreProperties>
</file>