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6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67"/>
      <p:bold r:id="rId68"/>
      <p:italic r:id="rId69"/>
      <p:boldItalic r:id="rId70"/>
    </p:embeddedFont>
    <p:embeddedFont>
      <p:font typeface="Dancing Script" panose="020B0604020202020204" charset="0"/>
      <p:regular r:id="rId71"/>
      <p:bold r:id="rId72"/>
    </p:embeddedFont>
    <p:embeddedFont>
      <p:font typeface="Roboto" panose="02000000000000000000" pitchFamily="2" charset="0"/>
      <p:regular r:id="rId73"/>
      <p:bold r:id="rId74"/>
      <p:italic r:id="rId75"/>
      <p:boldItalic r:id="rId7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8" roundtripDataSignature="AMtx7mgef+5LU+eJbwu7YTUOAYX2GrbOo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999C86-0426-40E6-A0D9-4C67D194C171}" v="34" dt="2023-12-12T19:21:12.151"/>
  </p1510:revLst>
</p1510:revInfo>
</file>

<file path=ppt/tableStyles.xml><?xml version="1.0" encoding="utf-8"?>
<a:tblStyleLst xmlns:a="http://schemas.openxmlformats.org/drawingml/2006/main" def="{7F810729-2096-4495-9946-B26703FF68C0}">
  <a:tblStyle styleId="{7F810729-2096-4495-9946-B26703FF68C0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7EEFC"/>
          </a:solidFill>
        </a:fill>
      </a:tcStyle>
    </a:wholeTbl>
    <a:band1H>
      <a:tcTxStyle b="off" i="off"/>
      <a:tcStyle>
        <a:tcBdr/>
        <a:fill>
          <a:solidFill>
            <a:srgbClr val="CBDCF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BDCF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0401" autoAdjust="0"/>
  </p:normalViewPr>
  <p:slideViewPr>
    <p:cSldViewPr snapToGrid="0">
      <p:cViewPr varScale="1">
        <p:scale>
          <a:sx n="66" d="100"/>
          <a:sy n="66" d="100"/>
        </p:scale>
        <p:origin x="1227" y="2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font" Target="fonts/font2.fntdata"/><Relationship Id="rId84" Type="http://schemas.microsoft.com/office/2015/10/relationships/revisionInfo" Target="revisionInfo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font" Target="fonts/font8.fntdata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3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6.fntdata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4.fntdata"/><Relationship Id="rId75" Type="http://schemas.openxmlformats.org/officeDocument/2006/relationships/font" Target="fonts/font9.fntdata"/><Relationship Id="rId83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7.fntdata"/><Relationship Id="rId78" Type="http://customschemas.google.com/relationships/presentationmetadata" Target="metadata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10.fntdata"/><Relationship Id="rId7" Type="http://schemas.openxmlformats.org/officeDocument/2006/relationships/slide" Target="slides/slide6.xml"/><Relationship Id="rId71" Type="http://schemas.openxmlformats.org/officeDocument/2006/relationships/font" Target="fonts/font5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10999C86-0426-40E6-A0D9-4C67D194C171}"/>
    <pc:docChg chg="undo redo custSel addSld delSld modSld">
      <pc:chgData name="José Duarte da Rocha Santos" userId="7ba73717-3b97-4ba8-9d16-3c9c2d510606" providerId="ADAL" clId="{10999C86-0426-40E6-A0D9-4C67D194C171}" dt="2023-12-12T19:55:13.440" v="2398" actId="20577"/>
      <pc:docMkLst>
        <pc:docMk/>
      </pc:docMkLst>
      <pc:sldChg chg="del">
        <pc:chgData name="José Duarte da Rocha Santos" userId="7ba73717-3b97-4ba8-9d16-3c9c2d510606" providerId="ADAL" clId="{10999C86-0426-40E6-A0D9-4C67D194C171}" dt="2023-12-12T15:26:05.132" v="0" actId="47"/>
        <pc:sldMkLst>
          <pc:docMk/>
          <pc:sldMk cId="0" sldId="257"/>
        </pc:sldMkLst>
      </pc:sldChg>
      <pc:sldChg chg="modSp mod">
        <pc:chgData name="José Duarte da Rocha Santos" userId="7ba73717-3b97-4ba8-9d16-3c9c2d510606" providerId="ADAL" clId="{10999C86-0426-40E6-A0D9-4C67D194C171}" dt="2023-12-12T16:12:28.860" v="1387" actId="20577"/>
        <pc:sldMkLst>
          <pc:docMk/>
          <pc:sldMk cId="0" sldId="258"/>
        </pc:sldMkLst>
        <pc:spChg chg="mod">
          <ac:chgData name="José Duarte da Rocha Santos" userId="7ba73717-3b97-4ba8-9d16-3c9c2d510606" providerId="ADAL" clId="{10999C86-0426-40E6-A0D9-4C67D194C171}" dt="2023-12-12T16:12:28.860" v="1387" actId="20577"/>
          <ac:spMkLst>
            <pc:docMk/>
            <pc:sldMk cId="0" sldId="258"/>
            <ac:spMk id="15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6:14:58.779" v="1421" actId="20577"/>
        <pc:sldMkLst>
          <pc:docMk/>
          <pc:sldMk cId="0" sldId="259"/>
        </pc:sldMkLst>
        <pc:spChg chg="mod">
          <ac:chgData name="José Duarte da Rocha Santos" userId="7ba73717-3b97-4ba8-9d16-3c9c2d510606" providerId="ADAL" clId="{10999C86-0426-40E6-A0D9-4C67D194C171}" dt="2023-12-12T16:14:58.779" v="1421" actId="20577"/>
          <ac:spMkLst>
            <pc:docMk/>
            <pc:sldMk cId="0" sldId="259"/>
            <ac:spMk id="165" creationId="{00000000-0000-0000-0000-000000000000}"/>
          </ac:spMkLst>
        </pc:spChg>
      </pc:sldChg>
      <pc:sldChg chg="delSp modSp mod modNotes modNotesTx">
        <pc:chgData name="José Duarte da Rocha Santos" userId="7ba73717-3b97-4ba8-9d16-3c9c2d510606" providerId="ADAL" clId="{10999C86-0426-40E6-A0D9-4C67D194C171}" dt="2023-12-12T19:20:31.247" v="2384" actId="6549"/>
        <pc:sldMkLst>
          <pc:docMk/>
          <pc:sldMk cId="0" sldId="262"/>
        </pc:sldMkLst>
        <pc:spChg chg="del mod">
          <ac:chgData name="José Duarte da Rocha Santos" userId="7ba73717-3b97-4ba8-9d16-3c9c2d510606" providerId="ADAL" clId="{10999C86-0426-40E6-A0D9-4C67D194C171}" dt="2023-12-12T15:28:35.518" v="23" actId="478"/>
          <ac:spMkLst>
            <pc:docMk/>
            <pc:sldMk cId="0" sldId="262"/>
            <ac:spMk id="18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5:28:50.088" v="25" actId="27636"/>
          <ac:spMkLst>
            <pc:docMk/>
            <pc:sldMk cId="0" sldId="262"/>
            <ac:spMk id="183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6:34.065" v="1427" actId="20577"/>
          <ac:spMkLst>
            <pc:docMk/>
            <pc:sldMk cId="0" sldId="262"/>
            <ac:spMk id="184" creationId="{00000000-0000-0000-0000-000000000000}"/>
          </ac:spMkLst>
        </pc:spChg>
      </pc:sldChg>
      <pc:sldChg chg="delSp modSp mod modNotes">
        <pc:chgData name="José Duarte da Rocha Santos" userId="7ba73717-3b97-4ba8-9d16-3c9c2d510606" providerId="ADAL" clId="{10999C86-0426-40E6-A0D9-4C67D194C171}" dt="2023-12-12T16:17:11.481" v="1437" actId="6549"/>
        <pc:sldMkLst>
          <pc:docMk/>
          <pc:sldMk cId="0" sldId="263"/>
        </pc:sldMkLst>
        <pc:spChg chg="del mod">
          <ac:chgData name="José Duarte da Rocha Santos" userId="7ba73717-3b97-4ba8-9d16-3c9c2d510606" providerId="ADAL" clId="{10999C86-0426-40E6-A0D9-4C67D194C171}" dt="2023-12-12T16:16:53.519" v="1429" actId="478"/>
          <ac:spMkLst>
            <pc:docMk/>
            <pc:sldMk cId="0" sldId="263"/>
            <ac:spMk id="190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5:28:55.544" v="27" actId="27636"/>
          <ac:spMkLst>
            <pc:docMk/>
            <pc:sldMk cId="0" sldId="263"/>
            <ac:spMk id="19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7:11.481" v="1437" actId="6549"/>
          <ac:spMkLst>
            <pc:docMk/>
            <pc:sldMk cId="0" sldId="263"/>
            <ac:spMk id="192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10999C86-0426-40E6-A0D9-4C67D194C171}" dt="2023-12-12T16:37:32.496" v="1686" actId="20577"/>
        <pc:sldMkLst>
          <pc:docMk/>
          <pc:sldMk cId="0" sldId="264"/>
        </pc:sldMkLst>
        <pc:spChg chg="add del mod">
          <ac:chgData name="José Duarte da Rocha Santos" userId="7ba73717-3b97-4ba8-9d16-3c9c2d510606" providerId="ADAL" clId="{10999C86-0426-40E6-A0D9-4C67D194C171}" dt="2023-12-12T15:29:10.202" v="36" actId="478"/>
          <ac:spMkLst>
            <pc:docMk/>
            <pc:sldMk cId="0" sldId="264"/>
            <ac:spMk id="3" creationId="{C19A8611-DF60-8DAC-AD0C-2AAE3CA0075E}"/>
          </ac:spMkLst>
        </pc:spChg>
        <pc:spChg chg="add mod">
          <ac:chgData name="José Duarte da Rocha Santos" userId="7ba73717-3b97-4ba8-9d16-3c9c2d510606" providerId="ADAL" clId="{10999C86-0426-40E6-A0D9-4C67D194C171}" dt="2023-12-12T15:29:06.166" v="30" actId="27636"/>
          <ac:spMkLst>
            <pc:docMk/>
            <pc:sldMk cId="0" sldId="264"/>
            <ac:spMk id="4" creationId="{5E75110E-929F-8C1A-5872-8725D12DE4DB}"/>
          </ac:spMkLst>
        </pc:spChg>
        <pc:spChg chg="del mod">
          <ac:chgData name="José Duarte da Rocha Santos" userId="7ba73717-3b97-4ba8-9d16-3c9c2d510606" providerId="ADAL" clId="{10999C86-0426-40E6-A0D9-4C67D194C171}" dt="2023-12-12T15:29:05.210" v="28" actId="478"/>
          <ac:spMkLst>
            <pc:docMk/>
            <pc:sldMk cId="0" sldId="264"/>
            <ac:spMk id="199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3:41.308" v="1394"/>
          <ac:spMkLst>
            <pc:docMk/>
            <pc:sldMk cId="0" sldId="264"/>
            <ac:spMk id="200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6:38:28.143" v="1735" actId="20577"/>
        <pc:sldMkLst>
          <pc:docMk/>
          <pc:sldMk cId="0" sldId="265"/>
        </pc:sldMkLst>
        <pc:spChg chg="add del mod">
          <ac:chgData name="José Duarte da Rocha Santos" userId="7ba73717-3b97-4ba8-9d16-3c9c2d510606" providerId="ADAL" clId="{10999C86-0426-40E6-A0D9-4C67D194C171}" dt="2023-12-12T15:29:21.503" v="41" actId="478"/>
          <ac:spMkLst>
            <pc:docMk/>
            <pc:sldMk cId="0" sldId="265"/>
            <ac:spMk id="3" creationId="{9ACB694C-655C-5340-D64E-DB3E3F4AFC9A}"/>
          </ac:spMkLst>
        </pc:spChg>
        <pc:spChg chg="add mod">
          <ac:chgData name="José Duarte da Rocha Santos" userId="7ba73717-3b97-4ba8-9d16-3c9c2d510606" providerId="ADAL" clId="{10999C86-0426-40E6-A0D9-4C67D194C171}" dt="2023-12-12T15:29:22.218" v="42"/>
          <ac:spMkLst>
            <pc:docMk/>
            <pc:sldMk cId="0" sldId="265"/>
            <ac:spMk id="4" creationId="{077BE643-54FE-FCA5-D31B-CBE9D0175500}"/>
          </ac:spMkLst>
        </pc:spChg>
        <pc:spChg chg="del">
          <ac:chgData name="José Duarte da Rocha Santos" userId="7ba73717-3b97-4ba8-9d16-3c9c2d510606" providerId="ADAL" clId="{10999C86-0426-40E6-A0D9-4C67D194C171}" dt="2023-12-12T15:29:14.337" v="37" actId="478"/>
          <ac:spMkLst>
            <pc:docMk/>
            <pc:sldMk cId="0" sldId="265"/>
            <ac:spMk id="205" creationId="{00000000-0000-0000-0000-000000000000}"/>
          </ac:spMkLst>
        </pc:spChg>
        <pc:spChg chg="del mod">
          <ac:chgData name="José Duarte da Rocha Santos" userId="7ba73717-3b97-4ba8-9d16-3c9c2d510606" providerId="ADAL" clId="{10999C86-0426-40E6-A0D9-4C67D194C171}" dt="2023-12-12T15:29:16.171" v="39" actId="478"/>
          <ac:spMkLst>
            <pc:docMk/>
            <pc:sldMk cId="0" sldId="265"/>
            <ac:spMk id="207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10999C86-0426-40E6-A0D9-4C67D194C171}" dt="2023-12-12T16:39:39.883" v="1755" actId="20577"/>
        <pc:sldMkLst>
          <pc:docMk/>
          <pc:sldMk cId="0" sldId="266"/>
        </pc:sldMkLst>
        <pc:spChg chg="add del mod">
          <ac:chgData name="José Duarte da Rocha Santos" userId="7ba73717-3b97-4ba8-9d16-3c9c2d510606" providerId="ADAL" clId="{10999C86-0426-40E6-A0D9-4C67D194C171}" dt="2023-12-12T15:29:38.495" v="45" actId="478"/>
          <ac:spMkLst>
            <pc:docMk/>
            <pc:sldMk cId="0" sldId="266"/>
            <ac:spMk id="3" creationId="{55AA4450-0F11-1DF8-52A2-12796796260F}"/>
          </ac:spMkLst>
        </pc:spChg>
        <pc:spChg chg="add del mod">
          <ac:chgData name="José Duarte da Rocha Santos" userId="7ba73717-3b97-4ba8-9d16-3c9c2d510606" providerId="ADAL" clId="{10999C86-0426-40E6-A0D9-4C67D194C171}" dt="2023-12-12T15:29:46.890" v="49" actId="478"/>
          <ac:spMkLst>
            <pc:docMk/>
            <pc:sldMk cId="0" sldId="266"/>
            <ac:spMk id="5" creationId="{3E630194-9AC0-1622-94E8-0F9EEF5B6BA9}"/>
          </ac:spMkLst>
        </pc:spChg>
        <pc:spChg chg="add mod">
          <ac:chgData name="José Duarte da Rocha Santos" userId="7ba73717-3b97-4ba8-9d16-3c9c2d510606" providerId="ADAL" clId="{10999C86-0426-40E6-A0D9-4C67D194C171}" dt="2023-12-12T15:30:35.962" v="126" actId="20577"/>
          <ac:spMkLst>
            <pc:docMk/>
            <pc:sldMk cId="0" sldId="266"/>
            <ac:spMk id="6" creationId="{17918D26-625B-0E02-4598-D5E47DCCD4CE}"/>
          </ac:spMkLst>
        </pc:spChg>
        <pc:spChg chg="del">
          <ac:chgData name="José Duarte da Rocha Santos" userId="7ba73717-3b97-4ba8-9d16-3c9c2d510606" providerId="ADAL" clId="{10999C86-0426-40E6-A0D9-4C67D194C171}" dt="2023-12-12T15:29:34.580" v="43" actId="478"/>
          <ac:spMkLst>
            <pc:docMk/>
            <pc:sldMk cId="0" sldId="266"/>
            <ac:spMk id="213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5:29:43.979" v="46" actId="478"/>
          <ac:spMkLst>
            <pc:docMk/>
            <pc:sldMk cId="0" sldId="266"/>
            <ac:spMk id="215" creationId="{00000000-0000-0000-0000-000000000000}"/>
          </ac:spMkLst>
        </pc:spChg>
        <pc:spChg chg="add del mod">
          <ac:chgData name="José Duarte da Rocha Santos" userId="7ba73717-3b97-4ba8-9d16-3c9c2d510606" providerId="ADAL" clId="{10999C86-0426-40E6-A0D9-4C67D194C171}" dt="2023-12-12T16:17:49.190" v="1438" actId="20577"/>
          <ac:spMkLst>
            <pc:docMk/>
            <pc:sldMk cId="0" sldId="266"/>
            <ac:spMk id="216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10999C86-0426-40E6-A0D9-4C67D194C171}" dt="2023-12-12T17:12:35.626" v="1769" actId="20577"/>
        <pc:sldMkLst>
          <pc:docMk/>
          <pc:sldMk cId="0" sldId="267"/>
        </pc:sldMkLst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22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23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3:07.998" v="182" actId="6549"/>
          <ac:spMkLst>
            <pc:docMk/>
            <pc:sldMk cId="0" sldId="267"/>
            <ac:spMk id="224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3:11.678" v="183" actId="20577"/>
          <ac:spMkLst>
            <pc:docMk/>
            <pc:sldMk cId="0" sldId="267"/>
            <ac:spMk id="225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26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3:04.029" v="181" actId="20577"/>
          <ac:spMkLst>
            <pc:docMk/>
            <pc:sldMk cId="0" sldId="267"/>
            <ac:spMk id="227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45.172" v="163" actId="20577"/>
          <ac:spMkLst>
            <pc:docMk/>
            <pc:sldMk cId="0" sldId="267"/>
            <ac:spMk id="228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29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33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34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35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39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40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41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57.053" v="175" actId="20577"/>
          <ac:spMkLst>
            <pc:docMk/>
            <pc:sldMk cId="0" sldId="267"/>
            <ac:spMk id="242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43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47" creationId="{00000000-0000-0000-0000-000000000000}"/>
          </ac:spMkLst>
        </pc:spChg>
        <pc:spChg chg="mod topLvl">
          <ac:chgData name="José Duarte da Rocha Santos" userId="7ba73717-3b97-4ba8-9d16-3c9c2d510606" providerId="ADAL" clId="{10999C86-0426-40E6-A0D9-4C67D194C171}" dt="2023-12-12T15:32:33.245" v="154" actId="165"/>
          <ac:spMkLst>
            <pc:docMk/>
            <pc:sldMk cId="0" sldId="267"/>
            <ac:spMk id="249" creationId="{00000000-0000-0000-0000-000000000000}"/>
          </ac:spMkLst>
        </pc:spChg>
        <pc:grpChg chg="add del mod">
          <ac:chgData name="José Duarte da Rocha Santos" userId="7ba73717-3b97-4ba8-9d16-3c9c2d510606" providerId="ADAL" clId="{10999C86-0426-40E6-A0D9-4C67D194C171}" dt="2023-12-12T15:32:33.245" v="154" actId="165"/>
          <ac:grpSpMkLst>
            <pc:docMk/>
            <pc:sldMk cId="0" sldId="267"/>
            <ac:grpSpMk id="221" creationId="{00000000-0000-0000-0000-000000000000}"/>
          </ac:grpSpMkLst>
        </pc:grp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30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31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32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36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37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38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44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45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46" creationId="{00000000-0000-0000-0000-000000000000}"/>
          </ac:cxnSpMkLst>
        </pc:cxnChg>
        <pc:cxnChg chg="mod topLvl">
          <ac:chgData name="José Duarte da Rocha Santos" userId="7ba73717-3b97-4ba8-9d16-3c9c2d510606" providerId="ADAL" clId="{10999C86-0426-40E6-A0D9-4C67D194C171}" dt="2023-12-12T15:32:33.245" v="154" actId="165"/>
          <ac:cxnSpMkLst>
            <pc:docMk/>
            <pc:sldMk cId="0" sldId="267"/>
            <ac:cxnSpMk id="248" creationId="{00000000-0000-0000-0000-000000000000}"/>
          </ac:cxnSpMkLst>
        </pc:cxnChg>
      </pc:sldChg>
      <pc:sldChg chg="modSp mod modNotes modNotesTx">
        <pc:chgData name="José Duarte da Rocha Santos" userId="7ba73717-3b97-4ba8-9d16-3c9c2d510606" providerId="ADAL" clId="{10999C86-0426-40E6-A0D9-4C67D194C171}" dt="2023-12-12T17:27:23.493" v="1902" actId="20577"/>
        <pc:sldMkLst>
          <pc:docMk/>
          <pc:sldMk cId="0" sldId="268"/>
        </pc:sldMkLst>
        <pc:spChg chg="mod">
          <ac:chgData name="José Duarte da Rocha Santos" userId="7ba73717-3b97-4ba8-9d16-3c9c2d510606" providerId="ADAL" clId="{10999C86-0426-40E6-A0D9-4C67D194C171}" dt="2023-12-12T16:12:47.807" v="1388" actId="255"/>
          <ac:spMkLst>
            <pc:docMk/>
            <pc:sldMk cId="0" sldId="268"/>
            <ac:spMk id="256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3:10.819" v="1390" actId="20577"/>
          <ac:spMkLst>
            <pc:docMk/>
            <pc:sldMk cId="0" sldId="268"/>
            <ac:spMk id="25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6:18:44.739" v="1440" actId="27636"/>
        <pc:sldMkLst>
          <pc:docMk/>
          <pc:sldMk cId="0" sldId="269"/>
        </pc:sldMkLst>
        <pc:spChg chg="mod">
          <ac:chgData name="José Duarte da Rocha Santos" userId="7ba73717-3b97-4ba8-9d16-3c9c2d510606" providerId="ADAL" clId="{10999C86-0426-40E6-A0D9-4C67D194C171}" dt="2023-12-12T16:18:44.739" v="1440" actId="27636"/>
          <ac:spMkLst>
            <pc:docMk/>
            <pc:sldMk cId="0" sldId="269"/>
            <ac:spMk id="263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8:12:55.707" v="1948" actId="20577"/>
        <pc:sldMkLst>
          <pc:docMk/>
          <pc:sldMk cId="0" sldId="270"/>
        </pc:sldMkLst>
        <pc:spChg chg="mod">
          <ac:chgData name="José Duarte da Rocha Santos" userId="7ba73717-3b97-4ba8-9d16-3c9c2d510606" providerId="ADAL" clId="{10999C86-0426-40E6-A0D9-4C67D194C171}" dt="2023-12-12T16:19:06.442" v="1443" actId="1076"/>
          <ac:spMkLst>
            <pc:docMk/>
            <pc:sldMk cId="0" sldId="270"/>
            <ac:spMk id="270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5:34:22.582" v="195" actId="6549"/>
          <ac:spMkLst>
            <pc:docMk/>
            <pc:sldMk cId="0" sldId="270"/>
            <ac:spMk id="27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6:18:59.879" v="1441" actId="255"/>
        <pc:sldMkLst>
          <pc:docMk/>
          <pc:sldMk cId="0" sldId="271"/>
        </pc:sldMkLst>
        <pc:spChg chg="mod">
          <ac:chgData name="José Duarte da Rocha Santos" userId="7ba73717-3b97-4ba8-9d16-3c9c2d510606" providerId="ADAL" clId="{10999C86-0426-40E6-A0D9-4C67D194C171}" dt="2023-12-12T16:18:59.879" v="1441" actId="255"/>
          <ac:spMkLst>
            <pc:docMk/>
            <pc:sldMk cId="0" sldId="271"/>
            <ac:spMk id="276" creationId="{00000000-0000-0000-0000-000000000000}"/>
          </ac:spMkLst>
        </pc:spChg>
        <pc:picChg chg="mod">
          <ac:chgData name="José Duarte da Rocha Santos" userId="7ba73717-3b97-4ba8-9d16-3c9c2d510606" providerId="ADAL" clId="{10999C86-0426-40E6-A0D9-4C67D194C171}" dt="2023-12-12T16:12:53.628" v="1389" actId="1076"/>
          <ac:picMkLst>
            <pc:docMk/>
            <pc:sldMk cId="0" sldId="271"/>
            <ac:picMk id="279" creationId="{00000000-0000-0000-0000-000000000000}"/>
          </ac:picMkLst>
        </pc:picChg>
      </pc:sldChg>
      <pc:sldChg chg="modSp mod">
        <pc:chgData name="José Duarte da Rocha Santos" userId="7ba73717-3b97-4ba8-9d16-3c9c2d510606" providerId="ADAL" clId="{10999C86-0426-40E6-A0D9-4C67D194C171}" dt="2023-12-12T16:14:07.087" v="1408" actId="20577"/>
        <pc:sldMkLst>
          <pc:docMk/>
          <pc:sldMk cId="0" sldId="272"/>
        </pc:sldMkLst>
        <pc:spChg chg="mod">
          <ac:chgData name="José Duarte da Rocha Santos" userId="7ba73717-3b97-4ba8-9d16-3c9c2d510606" providerId="ADAL" clId="{10999C86-0426-40E6-A0D9-4C67D194C171}" dt="2023-12-12T16:14:07.087" v="1408" actId="20577"/>
          <ac:spMkLst>
            <pc:docMk/>
            <pc:sldMk cId="0" sldId="272"/>
            <ac:spMk id="285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9:21:22.173" v="2391" actId="6549"/>
        <pc:sldMkLst>
          <pc:docMk/>
          <pc:sldMk cId="0" sldId="273"/>
        </pc:sldMkLst>
        <pc:spChg chg="add del mod">
          <ac:chgData name="José Duarte da Rocha Santos" userId="7ba73717-3b97-4ba8-9d16-3c9c2d510606" providerId="ADAL" clId="{10999C86-0426-40E6-A0D9-4C67D194C171}" dt="2023-12-12T15:42:05.514" v="357" actId="478"/>
          <ac:spMkLst>
            <pc:docMk/>
            <pc:sldMk cId="0" sldId="273"/>
            <ac:spMk id="3" creationId="{CAB82CB0-CA41-88B3-7667-277AF093DB83}"/>
          </ac:spMkLst>
        </pc:spChg>
        <pc:spChg chg="add mod">
          <ac:chgData name="José Duarte da Rocha Santos" userId="7ba73717-3b97-4ba8-9d16-3c9c2d510606" providerId="ADAL" clId="{10999C86-0426-40E6-A0D9-4C67D194C171}" dt="2023-12-12T15:42:09.171" v="363" actId="20577"/>
          <ac:spMkLst>
            <pc:docMk/>
            <pc:sldMk cId="0" sldId="273"/>
            <ac:spMk id="4" creationId="{C7D2B26C-1F17-420F-CDA5-6031DF6AB12F}"/>
          </ac:spMkLst>
        </pc:spChg>
        <pc:spChg chg="del mod">
          <ac:chgData name="José Duarte da Rocha Santos" userId="7ba73717-3b97-4ba8-9d16-3c9c2d510606" providerId="ADAL" clId="{10999C86-0426-40E6-A0D9-4C67D194C171}" dt="2023-12-12T15:42:02.581" v="355" actId="478"/>
          <ac:spMkLst>
            <pc:docMk/>
            <pc:sldMk cId="0" sldId="273"/>
            <ac:spMk id="29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8:14:21.700" v="1961" actId="6549"/>
          <ac:spMkLst>
            <pc:docMk/>
            <pc:sldMk cId="0" sldId="273"/>
            <ac:spMk id="292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10999C86-0426-40E6-A0D9-4C67D194C171}" dt="2023-12-12T18:41:14.966" v="1980" actId="20577"/>
        <pc:sldMkLst>
          <pc:docMk/>
          <pc:sldMk cId="0" sldId="274"/>
        </pc:sldMkLst>
        <pc:spChg chg="mod">
          <ac:chgData name="José Duarte da Rocha Santos" userId="7ba73717-3b97-4ba8-9d16-3c9c2d510606" providerId="ADAL" clId="{10999C86-0426-40E6-A0D9-4C67D194C171}" dt="2023-12-12T15:41:10.836" v="306" actId="14100"/>
          <ac:spMkLst>
            <pc:docMk/>
            <pc:sldMk cId="0" sldId="274"/>
            <ac:spMk id="298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8:41:14.966" v="1980" actId="20577"/>
          <ac:spMkLst>
            <pc:docMk/>
            <pc:sldMk cId="0" sldId="274"/>
            <ac:spMk id="299" creationId="{00000000-0000-0000-0000-000000000000}"/>
          </ac:spMkLst>
        </pc:spChg>
      </pc:sldChg>
      <pc:sldChg chg="addSp delSp modSp mod modNotes">
        <pc:chgData name="José Duarte da Rocha Santos" userId="7ba73717-3b97-4ba8-9d16-3c9c2d510606" providerId="ADAL" clId="{10999C86-0426-40E6-A0D9-4C67D194C171}" dt="2023-12-12T16:19:59.588" v="1448" actId="948"/>
        <pc:sldMkLst>
          <pc:docMk/>
          <pc:sldMk cId="0" sldId="276"/>
        </pc:sldMkLst>
        <pc:spChg chg="add del mod">
          <ac:chgData name="José Duarte da Rocha Santos" userId="7ba73717-3b97-4ba8-9d16-3c9c2d510606" providerId="ADAL" clId="{10999C86-0426-40E6-A0D9-4C67D194C171}" dt="2023-12-12T15:41:34.448" v="312" actId="478"/>
          <ac:spMkLst>
            <pc:docMk/>
            <pc:sldMk cId="0" sldId="276"/>
            <ac:spMk id="3" creationId="{D3986EB4-F8E9-D837-852C-ED1D8A724183}"/>
          </ac:spMkLst>
        </pc:spChg>
        <pc:spChg chg="add mod">
          <ac:chgData name="José Duarte da Rocha Santos" userId="7ba73717-3b97-4ba8-9d16-3c9c2d510606" providerId="ADAL" clId="{10999C86-0426-40E6-A0D9-4C67D194C171}" dt="2023-12-12T15:41:47.632" v="354" actId="20577"/>
          <ac:spMkLst>
            <pc:docMk/>
            <pc:sldMk cId="0" sldId="276"/>
            <ac:spMk id="4" creationId="{79C8DA69-A7EA-1F3F-6296-27BC7F4C8854}"/>
          </ac:spMkLst>
        </pc:spChg>
        <pc:spChg chg="del">
          <ac:chgData name="José Duarte da Rocha Santos" userId="7ba73717-3b97-4ba8-9d16-3c9c2d510606" providerId="ADAL" clId="{10999C86-0426-40E6-A0D9-4C67D194C171}" dt="2023-12-12T15:41:22.070" v="307" actId="478"/>
          <ac:spMkLst>
            <pc:docMk/>
            <pc:sldMk cId="0" sldId="276"/>
            <ac:spMk id="313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5:41:28.820" v="308" actId="478"/>
          <ac:spMkLst>
            <pc:docMk/>
            <pc:sldMk cId="0" sldId="276"/>
            <ac:spMk id="315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9:59.588" v="1448" actId="948"/>
          <ac:spMkLst>
            <pc:docMk/>
            <pc:sldMk cId="0" sldId="276"/>
            <ac:spMk id="316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8:45:50.321" v="1999" actId="20577"/>
        <pc:sldMkLst>
          <pc:docMk/>
          <pc:sldMk cId="0" sldId="277"/>
        </pc:sldMkLst>
        <pc:spChg chg="add del mod">
          <ac:chgData name="José Duarte da Rocha Santos" userId="7ba73717-3b97-4ba8-9d16-3c9c2d510606" providerId="ADAL" clId="{10999C86-0426-40E6-A0D9-4C67D194C171}" dt="2023-12-12T15:42:46.286" v="369" actId="478"/>
          <ac:spMkLst>
            <pc:docMk/>
            <pc:sldMk cId="0" sldId="277"/>
            <ac:spMk id="3" creationId="{1A76F408-B91C-BD8C-D311-7B6069264AAD}"/>
          </ac:spMkLst>
        </pc:spChg>
        <pc:spChg chg="add mod">
          <ac:chgData name="José Duarte da Rocha Santos" userId="7ba73717-3b97-4ba8-9d16-3c9c2d510606" providerId="ADAL" clId="{10999C86-0426-40E6-A0D9-4C67D194C171}" dt="2023-12-12T15:43:17.649" v="466" actId="14100"/>
          <ac:spMkLst>
            <pc:docMk/>
            <pc:sldMk cId="0" sldId="277"/>
            <ac:spMk id="4" creationId="{6C656B72-D6C4-1D13-C230-7A55FBE4427F}"/>
          </ac:spMkLst>
        </pc:spChg>
        <pc:spChg chg="del">
          <ac:chgData name="José Duarte da Rocha Santos" userId="7ba73717-3b97-4ba8-9d16-3c9c2d510606" providerId="ADAL" clId="{10999C86-0426-40E6-A0D9-4C67D194C171}" dt="2023-12-12T15:42:44.532" v="368" actId="478"/>
          <ac:spMkLst>
            <pc:docMk/>
            <pc:sldMk cId="0" sldId="277"/>
            <ac:spMk id="32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5:43:18.134" v="467" actId="1076"/>
          <ac:spMkLst>
            <pc:docMk/>
            <pc:sldMk cId="0" sldId="277"/>
            <ac:spMk id="322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5:42:40.870" v="367" actId="478"/>
          <ac:spMkLst>
            <pc:docMk/>
            <pc:sldMk cId="0" sldId="277"/>
            <ac:spMk id="323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5:43:34.306" v="473" actId="20577"/>
          <ac:spMkLst>
            <pc:docMk/>
            <pc:sldMk cId="0" sldId="277"/>
            <ac:spMk id="324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10999C86-0426-40E6-A0D9-4C67D194C171}" dt="2023-12-12T16:20:29.864" v="1454" actId="20577"/>
        <pc:sldMkLst>
          <pc:docMk/>
          <pc:sldMk cId="0" sldId="278"/>
        </pc:sldMkLst>
        <pc:spChg chg="add del mod">
          <ac:chgData name="José Duarte da Rocha Santos" userId="7ba73717-3b97-4ba8-9d16-3c9c2d510606" providerId="ADAL" clId="{10999C86-0426-40E6-A0D9-4C67D194C171}" dt="2023-12-12T15:45:03.301" v="516" actId="478"/>
          <ac:spMkLst>
            <pc:docMk/>
            <pc:sldMk cId="0" sldId="278"/>
            <ac:spMk id="3" creationId="{75F65D57-D17B-AEB0-B2D2-E89390718B86}"/>
          </ac:spMkLst>
        </pc:spChg>
        <pc:spChg chg="add mod">
          <ac:chgData name="José Duarte da Rocha Santos" userId="7ba73717-3b97-4ba8-9d16-3c9c2d510606" providerId="ADAL" clId="{10999C86-0426-40E6-A0D9-4C67D194C171}" dt="2023-12-12T15:45:28.080" v="590" actId="20577"/>
          <ac:spMkLst>
            <pc:docMk/>
            <pc:sldMk cId="0" sldId="278"/>
            <ac:spMk id="4" creationId="{7E4E2609-7E0D-44E5-3C95-E28F906D909F}"/>
          </ac:spMkLst>
        </pc:spChg>
        <pc:spChg chg="del">
          <ac:chgData name="José Duarte da Rocha Santos" userId="7ba73717-3b97-4ba8-9d16-3c9c2d510606" providerId="ADAL" clId="{10999C86-0426-40E6-A0D9-4C67D194C171}" dt="2023-12-12T15:45:01.742" v="515" actId="478"/>
          <ac:spMkLst>
            <pc:docMk/>
            <pc:sldMk cId="0" sldId="278"/>
            <ac:spMk id="329" creationId="{00000000-0000-0000-0000-000000000000}"/>
          </ac:spMkLst>
        </pc:spChg>
        <pc:spChg chg="del mod">
          <ac:chgData name="José Duarte da Rocha Santos" userId="7ba73717-3b97-4ba8-9d16-3c9c2d510606" providerId="ADAL" clId="{10999C86-0426-40E6-A0D9-4C67D194C171}" dt="2023-12-12T15:44:58.403" v="514" actId="478"/>
          <ac:spMkLst>
            <pc:docMk/>
            <pc:sldMk cId="0" sldId="278"/>
            <ac:spMk id="33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20:29.864" v="1454" actId="20577"/>
          <ac:spMkLst>
            <pc:docMk/>
            <pc:sldMk cId="0" sldId="278"/>
            <ac:spMk id="33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6:13:41.308" v="1394"/>
        <pc:sldMkLst>
          <pc:docMk/>
          <pc:sldMk cId="0" sldId="279"/>
        </pc:sldMkLst>
        <pc:spChg chg="mod">
          <ac:chgData name="José Duarte da Rocha Santos" userId="7ba73717-3b97-4ba8-9d16-3c9c2d510606" providerId="ADAL" clId="{10999C86-0426-40E6-A0D9-4C67D194C171}" dt="2023-12-12T16:13:41.308" v="1394"/>
          <ac:spMkLst>
            <pc:docMk/>
            <pc:sldMk cId="0" sldId="279"/>
            <ac:spMk id="337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10999C86-0426-40E6-A0D9-4C67D194C171}" dt="2023-12-12T18:46:49.049" v="2005" actId="20577"/>
        <pc:sldMkLst>
          <pc:docMk/>
          <pc:sldMk cId="0" sldId="280"/>
        </pc:sldMkLst>
        <pc:spChg chg="mod">
          <ac:chgData name="José Duarte da Rocha Santos" userId="7ba73717-3b97-4ba8-9d16-3c9c2d510606" providerId="ADAL" clId="{10999C86-0426-40E6-A0D9-4C67D194C171}" dt="2023-12-12T15:45:39.267" v="591" actId="255"/>
          <ac:spMkLst>
            <pc:docMk/>
            <pc:sldMk cId="0" sldId="280"/>
            <ac:spMk id="343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8:47:04.752" v="2006" actId="20577"/>
        <pc:sldMkLst>
          <pc:docMk/>
          <pc:sldMk cId="0" sldId="281"/>
        </pc:sldMkLst>
        <pc:spChg chg="mod">
          <ac:chgData name="José Duarte da Rocha Santos" userId="7ba73717-3b97-4ba8-9d16-3c9c2d510606" providerId="ADAL" clId="{10999C86-0426-40E6-A0D9-4C67D194C171}" dt="2023-12-12T15:45:46.185" v="592" actId="255"/>
          <ac:spMkLst>
            <pc:docMk/>
            <pc:sldMk cId="0" sldId="281"/>
            <ac:spMk id="349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10999C86-0426-40E6-A0D9-4C67D194C171}" dt="2023-12-12T16:13:41.308" v="1394"/>
        <pc:sldMkLst>
          <pc:docMk/>
          <pc:sldMk cId="0" sldId="282"/>
        </pc:sldMkLst>
        <pc:spChg chg="mod">
          <ac:chgData name="José Duarte da Rocha Santos" userId="7ba73717-3b97-4ba8-9d16-3c9c2d510606" providerId="ADAL" clId="{10999C86-0426-40E6-A0D9-4C67D194C171}" dt="2023-12-12T15:46:52.337" v="599" actId="20577"/>
          <ac:spMkLst>
            <pc:docMk/>
            <pc:sldMk cId="0" sldId="282"/>
            <ac:spMk id="354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10999C86-0426-40E6-A0D9-4C67D194C171}" dt="2023-12-12T18:48:01.089" v="2015" actId="20577"/>
        <pc:sldMkLst>
          <pc:docMk/>
          <pc:sldMk cId="0" sldId="283"/>
        </pc:sldMkLst>
        <pc:spChg chg="mod">
          <ac:chgData name="José Duarte da Rocha Santos" userId="7ba73717-3b97-4ba8-9d16-3c9c2d510606" providerId="ADAL" clId="{10999C86-0426-40E6-A0D9-4C67D194C171}" dt="2023-12-12T15:50:18.362" v="660" actId="20577"/>
          <ac:spMkLst>
            <pc:docMk/>
            <pc:sldMk cId="0" sldId="283"/>
            <ac:spMk id="363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5:50:05.839" v="657" actId="20577"/>
        <pc:sldMkLst>
          <pc:docMk/>
          <pc:sldMk cId="0" sldId="284"/>
        </pc:sldMkLst>
        <pc:spChg chg="mod">
          <ac:chgData name="José Duarte da Rocha Santos" userId="7ba73717-3b97-4ba8-9d16-3c9c2d510606" providerId="ADAL" clId="{10999C86-0426-40E6-A0D9-4C67D194C171}" dt="2023-12-12T15:49:56.138" v="651" actId="20577"/>
          <ac:spMkLst>
            <pc:docMk/>
            <pc:sldMk cId="0" sldId="284"/>
            <ac:spMk id="369" creationId="{00000000-0000-0000-0000-000000000000}"/>
          </ac:spMkLst>
        </pc:spChg>
        <pc:graphicFrameChg chg="modGraphic">
          <ac:chgData name="José Duarte da Rocha Santos" userId="7ba73717-3b97-4ba8-9d16-3c9c2d510606" providerId="ADAL" clId="{10999C86-0426-40E6-A0D9-4C67D194C171}" dt="2023-12-12T15:50:05.839" v="657" actId="20577"/>
          <ac:graphicFrameMkLst>
            <pc:docMk/>
            <pc:sldMk cId="0" sldId="284"/>
            <ac:graphicFrameMk id="370" creationId="{00000000-0000-0000-0000-000000000000}"/>
          </ac:graphicFrameMkLst>
        </pc:graphicFrameChg>
      </pc:sldChg>
      <pc:sldChg chg="modSp mod modNotes">
        <pc:chgData name="José Duarte da Rocha Santos" userId="7ba73717-3b97-4ba8-9d16-3c9c2d510606" providerId="ADAL" clId="{10999C86-0426-40E6-A0D9-4C67D194C171}" dt="2023-12-12T16:13:41.308" v="1394"/>
        <pc:sldMkLst>
          <pc:docMk/>
          <pc:sldMk cId="0" sldId="285"/>
        </pc:sldMkLst>
        <pc:spChg chg="mod">
          <ac:chgData name="José Duarte da Rocha Santos" userId="7ba73717-3b97-4ba8-9d16-3c9c2d510606" providerId="ADAL" clId="{10999C86-0426-40E6-A0D9-4C67D194C171}" dt="2023-12-12T15:49:46.837" v="648" actId="14100"/>
          <ac:spMkLst>
            <pc:docMk/>
            <pc:sldMk cId="0" sldId="285"/>
            <ac:spMk id="375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3:41.308" v="1394"/>
          <ac:spMkLst>
            <pc:docMk/>
            <pc:sldMk cId="0" sldId="285"/>
            <ac:spMk id="377" creationId="{00000000-0000-0000-0000-000000000000}"/>
          </ac:spMkLst>
        </pc:spChg>
      </pc:sldChg>
      <pc:sldChg chg="addSp delSp modSp mod modNotes">
        <pc:chgData name="José Duarte da Rocha Santos" userId="7ba73717-3b97-4ba8-9d16-3c9c2d510606" providerId="ADAL" clId="{10999C86-0426-40E6-A0D9-4C67D194C171}" dt="2023-12-12T16:15:37.050" v="1423"/>
        <pc:sldMkLst>
          <pc:docMk/>
          <pc:sldMk cId="0" sldId="286"/>
        </pc:sldMkLst>
        <pc:spChg chg="add mod">
          <ac:chgData name="José Duarte da Rocha Santos" userId="7ba73717-3b97-4ba8-9d16-3c9c2d510606" providerId="ADAL" clId="{10999C86-0426-40E6-A0D9-4C67D194C171}" dt="2023-12-12T15:50:43.663" v="662"/>
          <ac:spMkLst>
            <pc:docMk/>
            <pc:sldMk cId="0" sldId="286"/>
            <ac:spMk id="2" creationId="{A124F423-163E-9294-5AA7-A9C5A5FC62A4}"/>
          </ac:spMkLst>
        </pc:spChg>
        <pc:spChg chg="mod">
          <ac:chgData name="José Duarte da Rocha Santos" userId="7ba73717-3b97-4ba8-9d16-3c9c2d510606" providerId="ADAL" clId="{10999C86-0426-40E6-A0D9-4C67D194C171}" dt="2023-12-12T15:51:00.093" v="665" actId="20577"/>
          <ac:spMkLst>
            <pc:docMk/>
            <pc:sldMk cId="0" sldId="286"/>
            <ac:spMk id="383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5:50:43.169" v="661" actId="478"/>
          <ac:spMkLst>
            <pc:docMk/>
            <pc:sldMk cId="0" sldId="286"/>
            <ac:spMk id="386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8:50:04.243" v="2034" actId="6549"/>
        <pc:sldMkLst>
          <pc:docMk/>
          <pc:sldMk cId="0" sldId="288"/>
        </pc:sldMkLst>
        <pc:spChg chg="mod">
          <ac:chgData name="José Duarte da Rocha Santos" userId="7ba73717-3b97-4ba8-9d16-3c9c2d510606" providerId="ADAL" clId="{10999C86-0426-40E6-A0D9-4C67D194C171}" dt="2023-12-12T15:51:17.484" v="668" actId="14100"/>
          <ac:spMkLst>
            <pc:docMk/>
            <pc:sldMk cId="0" sldId="288"/>
            <ac:spMk id="403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22:11.212" v="1463" actId="20577"/>
          <ac:spMkLst>
            <pc:docMk/>
            <pc:sldMk cId="0" sldId="288"/>
            <ac:spMk id="40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8:50:46.068" v="2048" actId="20577"/>
        <pc:sldMkLst>
          <pc:docMk/>
          <pc:sldMk cId="0" sldId="289"/>
        </pc:sldMkLst>
        <pc:spChg chg="mod">
          <ac:chgData name="José Duarte da Rocha Santos" userId="7ba73717-3b97-4ba8-9d16-3c9c2d510606" providerId="ADAL" clId="{10999C86-0426-40E6-A0D9-4C67D194C171}" dt="2023-12-12T18:50:46.068" v="2048" actId="20577"/>
          <ac:spMkLst>
            <pc:docMk/>
            <pc:sldMk cId="0" sldId="289"/>
            <ac:spMk id="410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8:50:39.265" v="2041" actId="20577"/>
        <pc:sldMkLst>
          <pc:docMk/>
          <pc:sldMk cId="0" sldId="290"/>
        </pc:sldMkLst>
        <pc:spChg chg="mod">
          <ac:chgData name="José Duarte da Rocha Santos" userId="7ba73717-3b97-4ba8-9d16-3c9c2d510606" providerId="ADAL" clId="{10999C86-0426-40E6-A0D9-4C67D194C171}" dt="2023-12-12T18:50:39.265" v="2041" actId="20577"/>
          <ac:spMkLst>
            <pc:docMk/>
            <pc:sldMk cId="0" sldId="290"/>
            <ac:spMk id="417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5:37.050" v="1423"/>
          <ac:spMkLst>
            <pc:docMk/>
            <pc:sldMk cId="0" sldId="290"/>
            <ac:spMk id="418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8:51:14.453" v="2083" actId="20577"/>
        <pc:sldMkLst>
          <pc:docMk/>
          <pc:sldMk cId="0" sldId="291"/>
        </pc:sldMkLst>
        <pc:spChg chg="add del mod">
          <ac:chgData name="José Duarte da Rocha Santos" userId="7ba73717-3b97-4ba8-9d16-3c9c2d510606" providerId="ADAL" clId="{10999C86-0426-40E6-A0D9-4C67D194C171}" dt="2023-12-12T15:53:20.308" v="742" actId="478"/>
          <ac:spMkLst>
            <pc:docMk/>
            <pc:sldMk cId="0" sldId="291"/>
            <ac:spMk id="3" creationId="{C5BDBF22-2D0C-D5EF-7562-BAEB3BEE3FFE}"/>
          </ac:spMkLst>
        </pc:spChg>
        <pc:spChg chg="add del mod">
          <ac:chgData name="José Duarte da Rocha Santos" userId="7ba73717-3b97-4ba8-9d16-3c9c2d510606" providerId="ADAL" clId="{10999C86-0426-40E6-A0D9-4C67D194C171}" dt="2023-12-12T18:50:58.155" v="2071" actId="20577"/>
          <ac:spMkLst>
            <pc:docMk/>
            <pc:sldMk cId="0" sldId="291"/>
            <ac:spMk id="4" creationId="{528B589E-9705-FE21-8993-7357CC8CDE8A}"/>
          </ac:spMkLst>
        </pc:spChg>
        <pc:spChg chg="del">
          <ac:chgData name="José Duarte da Rocha Santos" userId="7ba73717-3b97-4ba8-9d16-3c9c2d510606" providerId="ADAL" clId="{10999C86-0426-40E6-A0D9-4C67D194C171}" dt="2023-12-12T15:53:16.444" v="739" actId="478"/>
          <ac:spMkLst>
            <pc:docMk/>
            <pc:sldMk cId="0" sldId="291"/>
            <ac:spMk id="423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5:53:18.569" v="740" actId="478"/>
          <ac:spMkLst>
            <pc:docMk/>
            <pc:sldMk cId="0" sldId="291"/>
            <ac:spMk id="425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8:51:14.453" v="2083" actId="20577"/>
          <ac:spMkLst>
            <pc:docMk/>
            <pc:sldMk cId="0" sldId="291"/>
            <ac:spMk id="42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8:51:46.683" v="2088" actId="20577"/>
        <pc:sldMkLst>
          <pc:docMk/>
          <pc:sldMk cId="0" sldId="293"/>
        </pc:sldMkLst>
        <pc:spChg chg="mod">
          <ac:chgData name="José Duarte da Rocha Santos" userId="7ba73717-3b97-4ba8-9d16-3c9c2d510606" providerId="ADAL" clId="{10999C86-0426-40E6-A0D9-4C67D194C171}" dt="2023-12-12T15:54:48.168" v="762" actId="1076"/>
          <ac:spMkLst>
            <pc:docMk/>
            <pc:sldMk cId="0" sldId="293"/>
            <ac:spMk id="436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5:54:18.915" v="752" actId="255"/>
          <ac:spMkLst>
            <pc:docMk/>
            <pc:sldMk cId="0" sldId="293"/>
            <ac:spMk id="438" creationId="{00000000-0000-0000-0000-000000000000}"/>
          </ac:spMkLst>
        </pc:spChg>
        <pc:graphicFrameChg chg="mod modGraphic">
          <ac:chgData name="José Duarte da Rocha Santos" userId="7ba73717-3b97-4ba8-9d16-3c9c2d510606" providerId="ADAL" clId="{10999C86-0426-40E6-A0D9-4C67D194C171}" dt="2023-12-12T18:51:46.683" v="2088" actId="20577"/>
          <ac:graphicFrameMkLst>
            <pc:docMk/>
            <pc:sldMk cId="0" sldId="293"/>
            <ac:graphicFrameMk id="437" creationId="{00000000-0000-0000-0000-000000000000}"/>
          </ac:graphicFrameMkLst>
        </pc:graphicFrameChg>
      </pc:sldChg>
      <pc:sldChg chg="addSp delSp modSp mod">
        <pc:chgData name="José Duarte da Rocha Santos" userId="7ba73717-3b97-4ba8-9d16-3c9c2d510606" providerId="ADAL" clId="{10999C86-0426-40E6-A0D9-4C67D194C171}" dt="2023-12-12T16:25:02.745" v="1568" actId="255"/>
        <pc:sldMkLst>
          <pc:docMk/>
          <pc:sldMk cId="0" sldId="294"/>
        </pc:sldMkLst>
        <pc:spChg chg="add mod">
          <ac:chgData name="José Duarte da Rocha Santos" userId="7ba73717-3b97-4ba8-9d16-3c9c2d510606" providerId="ADAL" clId="{10999C86-0426-40E6-A0D9-4C67D194C171}" dt="2023-12-12T15:54:55.169" v="765"/>
          <ac:spMkLst>
            <pc:docMk/>
            <pc:sldMk cId="0" sldId="294"/>
            <ac:spMk id="2" creationId="{E3A7959A-E7CC-0305-ADB5-490C4B77C735}"/>
          </ac:spMkLst>
        </pc:spChg>
        <pc:spChg chg="del mod">
          <ac:chgData name="José Duarte da Rocha Santos" userId="7ba73717-3b97-4ba8-9d16-3c9c2d510606" providerId="ADAL" clId="{10999C86-0426-40E6-A0D9-4C67D194C171}" dt="2023-12-12T15:54:54.359" v="764" actId="478"/>
          <ac:spMkLst>
            <pc:docMk/>
            <pc:sldMk cId="0" sldId="294"/>
            <ac:spMk id="443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25:02.745" v="1568" actId="255"/>
          <ac:spMkLst>
            <pc:docMk/>
            <pc:sldMk cId="0" sldId="294"/>
            <ac:spMk id="445" creationId="{00000000-0000-0000-0000-000000000000}"/>
          </ac:spMkLst>
        </pc:spChg>
        <pc:graphicFrameChg chg="modGraphic">
          <ac:chgData name="José Duarte da Rocha Santos" userId="7ba73717-3b97-4ba8-9d16-3c9c2d510606" providerId="ADAL" clId="{10999C86-0426-40E6-A0D9-4C67D194C171}" dt="2023-12-12T16:02:42.126" v="980" actId="20577"/>
          <ac:graphicFrameMkLst>
            <pc:docMk/>
            <pc:sldMk cId="0" sldId="294"/>
            <ac:graphicFrameMk id="444" creationId="{00000000-0000-0000-0000-000000000000}"/>
          </ac:graphicFrameMkLst>
        </pc:graphicFrameChg>
      </pc:sldChg>
      <pc:sldChg chg="addSp delSp modSp mod">
        <pc:chgData name="José Duarte da Rocha Santos" userId="7ba73717-3b97-4ba8-9d16-3c9c2d510606" providerId="ADAL" clId="{10999C86-0426-40E6-A0D9-4C67D194C171}" dt="2023-12-12T19:22:07.508" v="2392" actId="6549"/>
        <pc:sldMkLst>
          <pc:docMk/>
          <pc:sldMk cId="0" sldId="295"/>
        </pc:sldMkLst>
        <pc:spChg chg="add mod">
          <ac:chgData name="José Duarte da Rocha Santos" userId="7ba73717-3b97-4ba8-9d16-3c9c2d510606" providerId="ADAL" clId="{10999C86-0426-40E6-A0D9-4C67D194C171}" dt="2023-12-12T16:02:50.720" v="981" actId="1076"/>
          <ac:spMkLst>
            <pc:docMk/>
            <pc:sldMk cId="0" sldId="295"/>
            <ac:spMk id="2" creationId="{E341DA37-A90C-FA94-1A17-4EB2C4827E39}"/>
          </ac:spMkLst>
        </pc:spChg>
        <pc:spChg chg="del mod">
          <ac:chgData name="José Duarte da Rocha Santos" userId="7ba73717-3b97-4ba8-9d16-3c9c2d510606" providerId="ADAL" clId="{10999C86-0426-40E6-A0D9-4C67D194C171}" dt="2023-12-12T16:01:18.014" v="935" actId="478"/>
          <ac:spMkLst>
            <pc:docMk/>
            <pc:sldMk cId="0" sldId="295"/>
            <ac:spMk id="450" creationId="{00000000-0000-0000-0000-000000000000}"/>
          </ac:spMkLst>
        </pc:spChg>
        <pc:graphicFrameChg chg="modGraphic">
          <ac:chgData name="José Duarte da Rocha Santos" userId="7ba73717-3b97-4ba8-9d16-3c9c2d510606" providerId="ADAL" clId="{10999C86-0426-40E6-A0D9-4C67D194C171}" dt="2023-12-12T19:22:07.508" v="2392" actId="6549"/>
          <ac:graphicFrameMkLst>
            <pc:docMk/>
            <pc:sldMk cId="0" sldId="295"/>
            <ac:graphicFrameMk id="451" creationId="{00000000-0000-0000-0000-000000000000}"/>
          </ac:graphicFrameMkLst>
        </pc:graphicFrameChg>
      </pc:sldChg>
      <pc:sldChg chg="addSp delSp modSp mod">
        <pc:chgData name="José Duarte da Rocha Santos" userId="7ba73717-3b97-4ba8-9d16-3c9c2d510606" providerId="ADAL" clId="{10999C86-0426-40E6-A0D9-4C67D194C171}" dt="2023-12-12T18:52:35.538" v="2096" actId="20577"/>
        <pc:sldMkLst>
          <pc:docMk/>
          <pc:sldMk cId="0" sldId="296"/>
        </pc:sldMkLst>
        <pc:spChg chg="add mod">
          <ac:chgData name="José Duarte da Rocha Santos" userId="7ba73717-3b97-4ba8-9d16-3c9c2d510606" providerId="ADAL" clId="{10999C86-0426-40E6-A0D9-4C67D194C171}" dt="2023-12-12T16:02:56.461" v="983"/>
          <ac:spMkLst>
            <pc:docMk/>
            <pc:sldMk cId="0" sldId="296"/>
            <ac:spMk id="2" creationId="{4D940FB6-CF8B-B006-EE4B-341A929C8843}"/>
          </ac:spMkLst>
        </pc:spChg>
        <pc:spChg chg="del">
          <ac:chgData name="José Duarte da Rocha Santos" userId="7ba73717-3b97-4ba8-9d16-3c9c2d510606" providerId="ADAL" clId="{10999C86-0426-40E6-A0D9-4C67D194C171}" dt="2023-12-12T16:02:56.020" v="982" actId="478"/>
          <ac:spMkLst>
            <pc:docMk/>
            <pc:sldMk cId="0" sldId="296"/>
            <ac:spMk id="457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25:11.369" v="1569" actId="255"/>
          <ac:spMkLst>
            <pc:docMk/>
            <pc:sldMk cId="0" sldId="296"/>
            <ac:spMk id="459" creationId="{00000000-0000-0000-0000-000000000000}"/>
          </ac:spMkLst>
        </pc:spChg>
        <pc:graphicFrameChg chg="modGraphic">
          <ac:chgData name="José Duarte da Rocha Santos" userId="7ba73717-3b97-4ba8-9d16-3c9c2d510606" providerId="ADAL" clId="{10999C86-0426-40E6-A0D9-4C67D194C171}" dt="2023-12-12T18:52:35.538" v="2096" actId="20577"/>
          <ac:graphicFrameMkLst>
            <pc:docMk/>
            <pc:sldMk cId="0" sldId="296"/>
            <ac:graphicFrameMk id="458" creationId="{00000000-0000-0000-0000-000000000000}"/>
          </ac:graphicFrameMkLst>
        </pc:graphicFrameChg>
      </pc:sldChg>
      <pc:sldChg chg="addSp delSp modSp mod">
        <pc:chgData name="José Duarte da Rocha Santos" userId="7ba73717-3b97-4ba8-9d16-3c9c2d510606" providerId="ADAL" clId="{10999C86-0426-40E6-A0D9-4C67D194C171}" dt="2023-12-12T19:02:20.934" v="2108" actId="20577"/>
        <pc:sldMkLst>
          <pc:docMk/>
          <pc:sldMk cId="0" sldId="297"/>
        </pc:sldMkLst>
        <pc:spChg chg="add mod">
          <ac:chgData name="José Duarte da Rocha Santos" userId="7ba73717-3b97-4ba8-9d16-3c9c2d510606" providerId="ADAL" clId="{10999C86-0426-40E6-A0D9-4C67D194C171}" dt="2023-12-12T16:05:38.926" v="1132"/>
          <ac:spMkLst>
            <pc:docMk/>
            <pc:sldMk cId="0" sldId="297"/>
            <ac:spMk id="2" creationId="{FD5EF27D-8339-4D6A-31CE-9AC268A5899C}"/>
          </ac:spMkLst>
        </pc:spChg>
        <pc:spChg chg="del">
          <ac:chgData name="José Duarte da Rocha Santos" userId="7ba73717-3b97-4ba8-9d16-3c9c2d510606" providerId="ADAL" clId="{10999C86-0426-40E6-A0D9-4C67D194C171}" dt="2023-12-12T16:05:38.177" v="1131" actId="478"/>
          <ac:spMkLst>
            <pc:docMk/>
            <pc:sldMk cId="0" sldId="297"/>
            <ac:spMk id="464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25:18.343" v="1570" actId="255"/>
          <ac:spMkLst>
            <pc:docMk/>
            <pc:sldMk cId="0" sldId="297"/>
            <ac:spMk id="466" creationId="{00000000-0000-0000-0000-000000000000}"/>
          </ac:spMkLst>
        </pc:spChg>
        <pc:graphicFrameChg chg="modGraphic">
          <ac:chgData name="José Duarte da Rocha Santos" userId="7ba73717-3b97-4ba8-9d16-3c9c2d510606" providerId="ADAL" clId="{10999C86-0426-40E6-A0D9-4C67D194C171}" dt="2023-12-12T19:02:20.934" v="2108" actId="20577"/>
          <ac:graphicFrameMkLst>
            <pc:docMk/>
            <pc:sldMk cId="0" sldId="297"/>
            <ac:graphicFrameMk id="465" creationId="{00000000-0000-0000-0000-000000000000}"/>
          </ac:graphicFrameMkLst>
        </pc:graphicFrameChg>
      </pc:sldChg>
      <pc:sldChg chg="addSp delSp modSp mod">
        <pc:chgData name="José Duarte da Rocha Santos" userId="7ba73717-3b97-4ba8-9d16-3c9c2d510606" providerId="ADAL" clId="{10999C86-0426-40E6-A0D9-4C67D194C171}" dt="2023-12-12T16:26:26.904" v="1584" actId="255"/>
        <pc:sldMkLst>
          <pc:docMk/>
          <pc:sldMk cId="0" sldId="298"/>
        </pc:sldMkLst>
        <pc:spChg chg="add mod">
          <ac:chgData name="José Duarte da Rocha Santos" userId="7ba73717-3b97-4ba8-9d16-3c9c2d510606" providerId="ADAL" clId="{10999C86-0426-40E6-A0D9-4C67D194C171}" dt="2023-12-12T16:05:43.744" v="1134"/>
          <ac:spMkLst>
            <pc:docMk/>
            <pc:sldMk cId="0" sldId="298"/>
            <ac:spMk id="2" creationId="{B10BECBB-253F-0E4D-1314-E494EBBB15EE}"/>
          </ac:spMkLst>
        </pc:spChg>
        <pc:spChg chg="del">
          <ac:chgData name="José Duarte da Rocha Santos" userId="7ba73717-3b97-4ba8-9d16-3c9c2d510606" providerId="ADAL" clId="{10999C86-0426-40E6-A0D9-4C67D194C171}" dt="2023-12-12T16:05:43.305" v="1133" actId="478"/>
          <ac:spMkLst>
            <pc:docMk/>
            <pc:sldMk cId="0" sldId="298"/>
            <ac:spMk id="47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25:33.550" v="1580" actId="255"/>
          <ac:spMkLst>
            <pc:docMk/>
            <pc:sldMk cId="0" sldId="298"/>
            <ac:spMk id="473" creationId="{00000000-0000-0000-0000-000000000000}"/>
          </ac:spMkLst>
        </pc:spChg>
        <pc:graphicFrameChg chg="modGraphic">
          <ac:chgData name="José Duarte da Rocha Santos" userId="7ba73717-3b97-4ba8-9d16-3c9c2d510606" providerId="ADAL" clId="{10999C86-0426-40E6-A0D9-4C67D194C171}" dt="2023-12-12T16:26:26.904" v="1584" actId="255"/>
          <ac:graphicFrameMkLst>
            <pc:docMk/>
            <pc:sldMk cId="0" sldId="298"/>
            <ac:graphicFrameMk id="472" creationId="{00000000-0000-0000-0000-000000000000}"/>
          </ac:graphicFrameMkLst>
        </pc:graphicFrameChg>
      </pc:sldChg>
      <pc:sldChg chg="modSp mod">
        <pc:chgData name="José Duarte da Rocha Santos" userId="7ba73717-3b97-4ba8-9d16-3c9c2d510606" providerId="ADAL" clId="{10999C86-0426-40E6-A0D9-4C67D194C171}" dt="2023-12-12T16:31:51.466" v="1594" actId="20577"/>
        <pc:sldMkLst>
          <pc:docMk/>
          <pc:sldMk cId="0" sldId="299"/>
        </pc:sldMkLst>
        <pc:spChg chg="mod">
          <ac:chgData name="José Duarte da Rocha Santos" userId="7ba73717-3b97-4ba8-9d16-3c9c2d510606" providerId="ADAL" clId="{10999C86-0426-40E6-A0D9-4C67D194C171}" dt="2023-12-12T16:31:51.466" v="1594" actId="20577"/>
          <ac:spMkLst>
            <pc:docMk/>
            <pc:sldMk cId="0" sldId="299"/>
            <ac:spMk id="479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9:03:30.534" v="2138" actId="20577"/>
        <pc:sldMkLst>
          <pc:docMk/>
          <pc:sldMk cId="0" sldId="300"/>
        </pc:sldMkLst>
        <pc:spChg chg="mod">
          <ac:chgData name="José Duarte da Rocha Santos" userId="7ba73717-3b97-4ba8-9d16-3c9c2d510606" providerId="ADAL" clId="{10999C86-0426-40E6-A0D9-4C67D194C171}" dt="2023-12-12T16:06:04.510" v="1147" actId="20577"/>
          <ac:spMkLst>
            <pc:docMk/>
            <pc:sldMk cId="0" sldId="300"/>
            <ac:spMk id="484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9:03:49.443" v="2140" actId="20577"/>
        <pc:sldMkLst>
          <pc:docMk/>
          <pc:sldMk cId="0" sldId="302"/>
        </pc:sldMkLst>
        <pc:spChg chg="mod">
          <ac:chgData name="José Duarte da Rocha Santos" userId="7ba73717-3b97-4ba8-9d16-3c9c2d510606" providerId="ADAL" clId="{10999C86-0426-40E6-A0D9-4C67D194C171}" dt="2023-12-12T16:06:25.122" v="1152" actId="14100"/>
          <ac:spMkLst>
            <pc:docMk/>
            <pc:sldMk cId="0" sldId="302"/>
            <ac:spMk id="497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4:16.598" v="1409"/>
          <ac:spMkLst>
            <pc:docMk/>
            <pc:sldMk cId="0" sldId="302"/>
            <ac:spMk id="498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10999C86-0426-40E6-A0D9-4C67D194C171}" dt="2023-12-12T19:04:09.684" v="2147" actId="6549"/>
        <pc:sldMkLst>
          <pc:docMk/>
          <pc:sldMk cId="0" sldId="303"/>
        </pc:sldMkLst>
        <pc:spChg chg="add del mod">
          <ac:chgData name="José Duarte da Rocha Santos" userId="7ba73717-3b97-4ba8-9d16-3c9c2d510606" providerId="ADAL" clId="{10999C86-0426-40E6-A0D9-4C67D194C171}" dt="2023-12-12T16:06:42.318" v="1156" actId="478"/>
          <ac:spMkLst>
            <pc:docMk/>
            <pc:sldMk cId="0" sldId="303"/>
            <ac:spMk id="3" creationId="{C997189A-D4AB-5FBB-1C6A-01CF737CC2F4}"/>
          </ac:spMkLst>
        </pc:spChg>
        <pc:spChg chg="add mod">
          <ac:chgData name="José Duarte da Rocha Santos" userId="7ba73717-3b97-4ba8-9d16-3c9c2d510606" providerId="ADAL" clId="{10999C86-0426-40E6-A0D9-4C67D194C171}" dt="2023-12-12T16:06:46.470" v="1162" actId="20577"/>
          <ac:spMkLst>
            <pc:docMk/>
            <pc:sldMk cId="0" sldId="303"/>
            <ac:spMk id="4" creationId="{C6D37B41-B4E0-5B6E-802D-1E9B5366BFF0}"/>
          </ac:spMkLst>
        </pc:spChg>
        <pc:spChg chg="del">
          <ac:chgData name="José Duarte da Rocha Santos" userId="7ba73717-3b97-4ba8-9d16-3c9c2d510606" providerId="ADAL" clId="{10999C86-0426-40E6-A0D9-4C67D194C171}" dt="2023-12-12T16:06:30.849" v="1153" actId="478"/>
          <ac:spMkLst>
            <pc:docMk/>
            <pc:sldMk cId="0" sldId="303"/>
            <ac:spMk id="503" creationId="{00000000-0000-0000-0000-000000000000}"/>
          </ac:spMkLst>
        </pc:spChg>
        <pc:spChg chg="del mod">
          <ac:chgData name="José Duarte da Rocha Santos" userId="7ba73717-3b97-4ba8-9d16-3c9c2d510606" providerId="ADAL" clId="{10999C86-0426-40E6-A0D9-4C67D194C171}" dt="2023-12-12T16:06:35.436" v="1154" actId="478"/>
          <ac:spMkLst>
            <pc:docMk/>
            <pc:sldMk cId="0" sldId="303"/>
            <ac:spMk id="505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14:16.598" v="1409"/>
          <ac:spMkLst>
            <pc:docMk/>
            <pc:sldMk cId="0" sldId="303"/>
            <ac:spMk id="506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9:22:49.011" v="2393" actId="20577"/>
        <pc:sldMkLst>
          <pc:docMk/>
          <pc:sldMk cId="0" sldId="304"/>
        </pc:sldMkLst>
        <pc:spChg chg="add del mod">
          <ac:chgData name="José Duarte da Rocha Santos" userId="7ba73717-3b97-4ba8-9d16-3c9c2d510606" providerId="ADAL" clId="{10999C86-0426-40E6-A0D9-4C67D194C171}" dt="2023-12-12T16:07:00.240" v="1165" actId="478"/>
          <ac:spMkLst>
            <pc:docMk/>
            <pc:sldMk cId="0" sldId="304"/>
            <ac:spMk id="3" creationId="{4149DFDB-BDF0-7528-3AC5-19CE495F45C0}"/>
          </ac:spMkLst>
        </pc:spChg>
        <pc:spChg chg="add mod">
          <ac:chgData name="José Duarte da Rocha Santos" userId="7ba73717-3b97-4ba8-9d16-3c9c2d510606" providerId="ADAL" clId="{10999C86-0426-40E6-A0D9-4C67D194C171}" dt="2023-12-12T16:07:10.800" v="1180" actId="20577"/>
          <ac:spMkLst>
            <pc:docMk/>
            <pc:sldMk cId="0" sldId="304"/>
            <ac:spMk id="4" creationId="{403A60AE-EC90-DBB1-0158-5EC1404B5158}"/>
          </ac:spMkLst>
        </pc:spChg>
        <pc:spChg chg="del">
          <ac:chgData name="José Duarte da Rocha Santos" userId="7ba73717-3b97-4ba8-9d16-3c9c2d510606" providerId="ADAL" clId="{10999C86-0426-40E6-A0D9-4C67D194C171}" dt="2023-12-12T16:06:54.395" v="1163" actId="478"/>
          <ac:spMkLst>
            <pc:docMk/>
            <pc:sldMk cId="0" sldId="304"/>
            <ac:spMk id="511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6:56.882" v="1164" actId="478"/>
          <ac:spMkLst>
            <pc:docMk/>
            <pc:sldMk cId="0" sldId="304"/>
            <ac:spMk id="513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9:05:52.746" v="2233" actId="20577"/>
        <pc:sldMkLst>
          <pc:docMk/>
          <pc:sldMk cId="0" sldId="305"/>
        </pc:sldMkLst>
        <pc:spChg chg="add del mod">
          <ac:chgData name="José Duarte da Rocha Santos" userId="7ba73717-3b97-4ba8-9d16-3c9c2d510606" providerId="ADAL" clId="{10999C86-0426-40E6-A0D9-4C67D194C171}" dt="2023-12-12T16:07:21.874" v="1183" actId="478"/>
          <ac:spMkLst>
            <pc:docMk/>
            <pc:sldMk cId="0" sldId="305"/>
            <ac:spMk id="3" creationId="{74185553-F7E1-CCEB-77D7-0B770959B0A5}"/>
          </ac:spMkLst>
        </pc:spChg>
        <pc:spChg chg="add mod">
          <ac:chgData name="José Duarte da Rocha Santos" userId="7ba73717-3b97-4ba8-9d16-3c9c2d510606" providerId="ADAL" clId="{10999C86-0426-40E6-A0D9-4C67D194C171}" dt="2023-12-12T16:07:29.637" v="1195" actId="20577"/>
          <ac:spMkLst>
            <pc:docMk/>
            <pc:sldMk cId="0" sldId="305"/>
            <ac:spMk id="4" creationId="{931280ED-DCB5-39F0-7CD5-0DF93E92B320}"/>
          </ac:spMkLst>
        </pc:spChg>
        <pc:spChg chg="del">
          <ac:chgData name="José Duarte da Rocha Santos" userId="7ba73717-3b97-4ba8-9d16-3c9c2d510606" providerId="ADAL" clId="{10999C86-0426-40E6-A0D9-4C67D194C171}" dt="2023-12-12T16:07:16.379" v="1181" actId="478"/>
          <ac:spMkLst>
            <pc:docMk/>
            <pc:sldMk cId="0" sldId="305"/>
            <ac:spMk id="519" creationId="{00000000-0000-0000-0000-000000000000}"/>
          </ac:spMkLst>
        </pc:spChg>
        <pc:spChg chg="del mod">
          <ac:chgData name="José Duarte da Rocha Santos" userId="7ba73717-3b97-4ba8-9d16-3c9c2d510606" providerId="ADAL" clId="{10999C86-0426-40E6-A0D9-4C67D194C171}" dt="2023-12-12T16:32:19.914" v="1597" actId="478"/>
          <ac:spMkLst>
            <pc:docMk/>
            <pc:sldMk cId="0" sldId="305"/>
            <ac:spMk id="520" creationId="{00000000-0000-0000-0000-000000000000}"/>
          </ac:spMkLst>
        </pc:spChg>
        <pc:spChg chg="del mod">
          <ac:chgData name="José Duarte da Rocha Santos" userId="7ba73717-3b97-4ba8-9d16-3c9c2d510606" providerId="ADAL" clId="{10999C86-0426-40E6-A0D9-4C67D194C171}" dt="2023-12-12T16:07:17.857" v="1182" actId="478"/>
          <ac:spMkLst>
            <pc:docMk/>
            <pc:sldMk cId="0" sldId="305"/>
            <ac:spMk id="521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32:25.709" v="1598" actId="2710"/>
          <ac:spMkLst>
            <pc:docMk/>
            <pc:sldMk cId="0" sldId="305"/>
            <ac:spMk id="52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10999C86-0426-40E6-A0D9-4C67D194C171}" dt="2023-12-12T16:33:23.133" v="1627" actId="20577"/>
        <pc:sldMkLst>
          <pc:docMk/>
          <pc:sldMk cId="0" sldId="306"/>
        </pc:sldMkLst>
        <pc:spChg chg="add del mod">
          <ac:chgData name="José Duarte da Rocha Santos" userId="7ba73717-3b97-4ba8-9d16-3c9c2d510606" providerId="ADAL" clId="{10999C86-0426-40E6-A0D9-4C67D194C171}" dt="2023-12-12T16:07:42.984" v="1199" actId="478"/>
          <ac:spMkLst>
            <pc:docMk/>
            <pc:sldMk cId="0" sldId="306"/>
            <ac:spMk id="3" creationId="{F038018C-E781-97D5-A1D5-5E2E21422485}"/>
          </ac:spMkLst>
        </pc:spChg>
        <pc:spChg chg="add mod">
          <ac:chgData name="José Duarte da Rocha Santos" userId="7ba73717-3b97-4ba8-9d16-3c9c2d510606" providerId="ADAL" clId="{10999C86-0426-40E6-A0D9-4C67D194C171}" dt="2023-12-12T16:32:38.965" v="1600" actId="20577"/>
          <ac:spMkLst>
            <pc:docMk/>
            <pc:sldMk cId="0" sldId="306"/>
            <ac:spMk id="4" creationId="{DD78F5A3-2E8F-793B-24B1-649078A0F1FA}"/>
          </ac:spMkLst>
        </pc:spChg>
        <pc:spChg chg="del">
          <ac:chgData name="José Duarte da Rocha Santos" userId="7ba73717-3b97-4ba8-9d16-3c9c2d510606" providerId="ADAL" clId="{10999C86-0426-40E6-A0D9-4C67D194C171}" dt="2023-12-12T16:07:36.494" v="1196" actId="478"/>
          <ac:spMkLst>
            <pc:docMk/>
            <pc:sldMk cId="0" sldId="306"/>
            <ac:spMk id="527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7:37.314" v="1197" actId="478"/>
          <ac:spMkLst>
            <pc:docMk/>
            <pc:sldMk cId="0" sldId="306"/>
            <ac:spMk id="529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33:23.133" v="1627" actId="20577"/>
          <ac:spMkLst>
            <pc:docMk/>
            <pc:sldMk cId="0" sldId="306"/>
            <ac:spMk id="53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10999C86-0426-40E6-A0D9-4C67D194C171}" dt="2023-12-12T16:08:05.403" v="1220" actId="20577"/>
        <pc:sldMkLst>
          <pc:docMk/>
          <pc:sldMk cId="0" sldId="307"/>
        </pc:sldMkLst>
        <pc:spChg chg="add del mod">
          <ac:chgData name="José Duarte da Rocha Santos" userId="7ba73717-3b97-4ba8-9d16-3c9c2d510606" providerId="ADAL" clId="{10999C86-0426-40E6-A0D9-4C67D194C171}" dt="2023-12-12T16:07:59.445" v="1210" actId="478"/>
          <ac:spMkLst>
            <pc:docMk/>
            <pc:sldMk cId="0" sldId="307"/>
            <ac:spMk id="3" creationId="{BF52DCB3-2610-30A7-5FDA-FD819313A4BE}"/>
          </ac:spMkLst>
        </pc:spChg>
        <pc:spChg chg="add mod">
          <ac:chgData name="José Duarte da Rocha Santos" userId="7ba73717-3b97-4ba8-9d16-3c9c2d510606" providerId="ADAL" clId="{10999C86-0426-40E6-A0D9-4C67D194C171}" dt="2023-12-12T16:08:05.403" v="1220" actId="20577"/>
          <ac:spMkLst>
            <pc:docMk/>
            <pc:sldMk cId="0" sldId="307"/>
            <ac:spMk id="4" creationId="{BA7921F8-2154-4DD2-80ED-EF60D08E1029}"/>
          </ac:spMkLst>
        </pc:spChg>
        <pc:spChg chg="del">
          <ac:chgData name="José Duarte da Rocha Santos" userId="7ba73717-3b97-4ba8-9d16-3c9c2d510606" providerId="ADAL" clId="{10999C86-0426-40E6-A0D9-4C67D194C171}" dt="2023-12-12T16:07:54.455" v="1208" actId="478"/>
          <ac:spMkLst>
            <pc:docMk/>
            <pc:sldMk cId="0" sldId="307"/>
            <ac:spMk id="535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7:56.050" v="1209" actId="478"/>
          <ac:spMkLst>
            <pc:docMk/>
            <pc:sldMk cId="0" sldId="307"/>
            <ac:spMk id="537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9:06:54.021" v="2237" actId="20577"/>
        <pc:sldMkLst>
          <pc:docMk/>
          <pc:sldMk cId="0" sldId="308"/>
        </pc:sldMkLst>
        <pc:spChg chg="add del mod">
          <ac:chgData name="José Duarte da Rocha Santos" userId="7ba73717-3b97-4ba8-9d16-3c9c2d510606" providerId="ADAL" clId="{10999C86-0426-40E6-A0D9-4C67D194C171}" dt="2023-12-12T16:08:17.389" v="1223" actId="478"/>
          <ac:spMkLst>
            <pc:docMk/>
            <pc:sldMk cId="0" sldId="308"/>
            <ac:spMk id="3" creationId="{3D6D0BED-95A5-54B9-D864-4EAE8BECCB0E}"/>
          </ac:spMkLst>
        </pc:spChg>
        <pc:spChg chg="add mod">
          <ac:chgData name="José Duarte da Rocha Santos" userId="7ba73717-3b97-4ba8-9d16-3c9c2d510606" providerId="ADAL" clId="{10999C86-0426-40E6-A0D9-4C67D194C171}" dt="2023-12-12T16:08:24.835" v="1242" actId="20577"/>
          <ac:spMkLst>
            <pc:docMk/>
            <pc:sldMk cId="0" sldId="308"/>
            <ac:spMk id="4" creationId="{6E1D3C10-5D23-1E2C-6A38-40589F375797}"/>
          </ac:spMkLst>
        </pc:spChg>
        <pc:spChg chg="del">
          <ac:chgData name="José Duarte da Rocha Santos" userId="7ba73717-3b97-4ba8-9d16-3c9c2d510606" providerId="ADAL" clId="{10999C86-0426-40E6-A0D9-4C67D194C171}" dt="2023-12-12T16:08:09.338" v="1221" actId="478"/>
          <ac:spMkLst>
            <pc:docMk/>
            <pc:sldMk cId="0" sldId="308"/>
            <ac:spMk id="543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8:12.630" v="1222" actId="478"/>
          <ac:spMkLst>
            <pc:docMk/>
            <pc:sldMk cId="0" sldId="308"/>
            <ac:spMk id="545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10999C86-0426-40E6-A0D9-4C67D194C171}" dt="2023-12-12T19:23:01.258" v="2394" actId="6549"/>
        <pc:sldMkLst>
          <pc:docMk/>
          <pc:sldMk cId="0" sldId="310"/>
        </pc:sldMkLst>
        <pc:spChg chg="add del mod">
          <ac:chgData name="José Duarte da Rocha Santos" userId="7ba73717-3b97-4ba8-9d16-3c9c2d510606" providerId="ADAL" clId="{10999C86-0426-40E6-A0D9-4C67D194C171}" dt="2023-12-12T16:08:35.123" v="1247" actId="478"/>
          <ac:spMkLst>
            <pc:docMk/>
            <pc:sldMk cId="0" sldId="310"/>
            <ac:spMk id="3" creationId="{2E83A39D-1535-2318-EBF9-2E7837E88010}"/>
          </ac:spMkLst>
        </pc:spChg>
        <pc:spChg chg="add mod">
          <ac:chgData name="José Duarte da Rocha Santos" userId="7ba73717-3b97-4ba8-9d16-3c9c2d510606" providerId="ADAL" clId="{10999C86-0426-40E6-A0D9-4C67D194C171}" dt="2023-12-12T16:08:45.552" v="1264" actId="20577"/>
          <ac:spMkLst>
            <pc:docMk/>
            <pc:sldMk cId="0" sldId="310"/>
            <ac:spMk id="4" creationId="{38A5BE66-1C27-775D-A22D-6714116141F1}"/>
          </ac:spMkLst>
        </pc:spChg>
        <pc:spChg chg="del mod">
          <ac:chgData name="José Duarte da Rocha Santos" userId="7ba73717-3b97-4ba8-9d16-3c9c2d510606" providerId="ADAL" clId="{10999C86-0426-40E6-A0D9-4C67D194C171}" dt="2023-12-12T16:08:29.928" v="1244" actId="478"/>
          <ac:spMkLst>
            <pc:docMk/>
            <pc:sldMk cId="0" sldId="310"/>
            <ac:spMk id="557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8:32.206" v="1246" actId="478"/>
          <ac:spMkLst>
            <pc:docMk/>
            <pc:sldMk cId="0" sldId="310"/>
            <ac:spMk id="558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8:31.348" v="1245" actId="478"/>
          <ac:spMkLst>
            <pc:docMk/>
            <pc:sldMk cId="0" sldId="310"/>
            <ac:spMk id="559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34:18.753" v="1664" actId="20577"/>
          <ac:spMkLst>
            <pc:docMk/>
            <pc:sldMk cId="0" sldId="310"/>
            <ac:spMk id="560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10999C86-0426-40E6-A0D9-4C67D194C171}" dt="2023-12-12T19:12:21.474" v="2248" actId="6549"/>
        <pc:sldMkLst>
          <pc:docMk/>
          <pc:sldMk cId="0" sldId="312"/>
        </pc:sldMkLst>
        <pc:spChg chg="add del mod">
          <ac:chgData name="José Duarte da Rocha Santos" userId="7ba73717-3b97-4ba8-9d16-3c9c2d510606" providerId="ADAL" clId="{10999C86-0426-40E6-A0D9-4C67D194C171}" dt="2023-12-12T16:09:01.294" v="1268" actId="478"/>
          <ac:spMkLst>
            <pc:docMk/>
            <pc:sldMk cId="0" sldId="312"/>
            <ac:spMk id="3" creationId="{734817FF-EDDE-A112-BCB9-573FB6B3CB98}"/>
          </ac:spMkLst>
        </pc:spChg>
        <pc:spChg chg="add mod">
          <ac:chgData name="José Duarte da Rocha Santos" userId="7ba73717-3b97-4ba8-9d16-3c9c2d510606" providerId="ADAL" clId="{10999C86-0426-40E6-A0D9-4C67D194C171}" dt="2023-12-12T16:09:09.567" v="1296" actId="6549"/>
          <ac:spMkLst>
            <pc:docMk/>
            <pc:sldMk cId="0" sldId="312"/>
            <ac:spMk id="4" creationId="{C298D761-93B0-C88B-DB10-D425B5DEA5B1}"/>
          </ac:spMkLst>
        </pc:spChg>
        <pc:spChg chg="del">
          <ac:chgData name="José Duarte da Rocha Santos" userId="7ba73717-3b97-4ba8-9d16-3c9c2d510606" providerId="ADAL" clId="{10999C86-0426-40E6-A0D9-4C67D194C171}" dt="2023-12-12T16:08:54.287" v="1265" actId="478"/>
          <ac:spMkLst>
            <pc:docMk/>
            <pc:sldMk cId="0" sldId="312"/>
            <ac:spMk id="571" creationId="{00000000-0000-0000-0000-000000000000}"/>
          </ac:spMkLst>
        </pc:spChg>
        <pc:spChg chg="del mod">
          <ac:chgData name="José Duarte da Rocha Santos" userId="7ba73717-3b97-4ba8-9d16-3c9c2d510606" providerId="ADAL" clId="{10999C86-0426-40E6-A0D9-4C67D194C171}" dt="2023-12-12T16:08:57.402" v="1267" actId="478"/>
          <ac:spMkLst>
            <pc:docMk/>
            <pc:sldMk cId="0" sldId="312"/>
            <ac:spMk id="573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10999C86-0426-40E6-A0D9-4C67D194C171}" dt="2023-12-12T19:07:58.181" v="2239" actId="20577"/>
        <pc:sldMkLst>
          <pc:docMk/>
          <pc:sldMk cId="0" sldId="313"/>
        </pc:sldMkLst>
        <pc:spChg chg="mod">
          <ac:chgData name="José Duarte da Rocha Santos" userId="7ba73717-3b97-4ba8-9d16-3c9c2d510606" providerId="ADAL" clId="{10999C86-0426-40E6-A0D9-4C67D194C171}" dt="2023-12-12T16:09:16.825" v="1297" actId="255"/>
          <ac:spMkLst>
            <pc:docMk/>
            <pc:sldMk cId="0" sldId="313"/>
            <ac:spMk id="581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10999C86-0426-40E6-A0D9-4C67D194C171}" dt="2023-12-12T19:13:16.159" v="2254" actId="20577"/>
        <pc:sldMkLst>
          <pc:docMk/>
          <pc:sldMk cId="0" sldId="314"/>
        </pc:sldMkLst>
      </pc:sldChg>
      <pc:sldChg chg="addSp delSp modSp mod">
        <pc:chgData name="José Duarte da Rocha Santos" userId="7ba73717-3b97-4ba8-9d16-3c9c2d510606" providerId="ADAL" clId="{10999C86-0426-40E6-A0D9-4C67D194C171}" dt="2023-12-12T16:09:55.782" v="1338" actId="255"/>
        <pc:sldMkLst>
          <pc:docMk/>
          <pc:sldMk cId="0" sldId="315"/>
        </pc:sldMkLst>
        <pc:spChg chg="add del mod">
          <ac:chgData name="José Duarte da Rocha Santos" userId="7ba73717-3b97-4ba8-9d16-3c9c2d510606" providerId="ADAL" clId="{10999C86-0426-40E6-A0D9-4C67D194C171}" dt="2023-12-12T16:09:27.234" v="1300" actId="478"/>
          <ac:spMkLst>
            <pc:docMk/>
            <pc:sldMk cId="0" sldId="315"/>
            <ac:spMk id="3" creationId="{B46DBAFA-9270-CC4A-EFC1-E96012C4F044}"/>
          </ac:spMkLst>
        </pc:spChg>
        <pc:spChg chg="add mod">
          <ac:chgData name="José Duarte da Rocha Santos" userId="7ba73717-3b97-4ba8-9d16-3c9c2d510606" providerId="ADAL" clId="{10999C86-0426-40E6-A0D9-4C67D194C171}" dt="2023-12-12T16:09:43.421" v="1337" actId="20577"/>
          <ac:spMkLst>
            <pc:docMk/>
            <pc:sldMk cId="0" sldId="315"/>
            <ac:spMk id="4" creationId="{C645283B-7A11-04C3-2E39-4742916B963B}"/>
          </ac:spMkLst>
        </pc:spChg>
        <pc:spChg chg="del">
          <ac:chgData name="José Duarte da Rocha Santos" userId="7ba73717-3b97-4ba8-9d16-3c9c2d510606" providerId="ADAL" clId="{10999C86-0426-40E6-A0D9-4C67D194C171}" dt="2023-12-12T16:09:23.905" v="1298" actId="478"/>
          <ac:spMkLst>
            <pc:docMk/>
            <pc:sldMk cId="0" sldId="315"/>
            <ac:spMk id="592" creationId="{00000000-0000-0000-0000-000000000000}"/>
          </ac:spMkLst>
        </pc:spChg>
        <pc:spChg chg="del">
          <ac:chgData name="José Duarte da Rocha Santos" userId="7ba73717-3b97-4ba8-9d16-3c9c2d510606" providerId="ADAL" clId="{10999C86-0426-40E6-A0D9-4C67D194C171}" dt="2023-12-12T16:09:26.084" v="1299" actId="478"/>
          <ac:spMkLst>
            <pc:docMk/>
            <pc:sldMk cId="0" sldId="315"/>
            <ac:spMk id="594" creationId="{00000000-0000-0000-0000-000000000000}"/>
          </ac:spMkLst>
        </pc:spChg>
        <pc:spChg chg="mod">
          <ac:chgData name="José Duarte da Rocha Santos" userId="7ba73717-3b97-4ba8-9d16-3c9c2d510606" providerId="ADAL" clId="{10999C86-0426-40E6-A0D9-4C67D194C171}" dt="2023-12-12T16:09:55.782" v="1338" actId="255"/>
          <ac:spMkLst>
            <pc:docMk/>
            <pc:sldMk cId="0" sldId="315"/>
            <ac:spMk id="595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10999C86-0426-40E6-A0D9-4C67D194C171}" dt="2023-12-12T19:18:29.277" v="2383" actId="20577"/>
        <pc:sldMkLst>
          <pc:docMk/>
          <pc:sldMk cId="0" sldId="316"/>
        </pc:sldMkLst>
        <pc:spChg chg="mod">
          <ac:chgData name="José Duarte da Rocha Santos" userId="7ba73717-3b97-4ba8-9d16-3c9c2d510606" providerId="ADAL" clId="{10999C86-0426-40E6-A0D9-4C67D194C171}" dt="2023-12-12T16:10:24.657" v="1341" actId="6549"/>
          <ac:spMkLst>
            <pc:docMk/>
            <pc:sldMk cId="0" sldId="316"/>
            <ac:spMk id="60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6:10:32.615" v="1342" actId="255"/>
        <pc:sldMkLst>
          <pc:docMk/>
          <pc:sldMk cId="0" sldId="317"/>
        </pc:sldMkLst>
        <pc:spChg chg="mod">
          <ac:chgData name="José Duarte da Rocha Santos" userId="7ba73717-3b97-4ba8-9d16-3c9c2d510606" providerId="ADAL" clId="{10999C86-0426-40E6-A0D9-4C67D194C171}" dt="2023-12-12T16:10:32.615" v="1342" actId="255"/>
          <ac:spMkLst>
            <pc:docMk/>
            <pc:sldMk cId="0" sldId="317"/>
            <ac:spMk id="60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10999C86-0426-40E6-A0D9-4C67D194C171}" dt="2023-12-12T16:10:45.602" v="1356" actId="20577"/>
        <pc:sldMkLst>
          <pc:docMk/>
          <pc:sldMk cId="0" sldId="319"/>
        </pc:sldMkLst>
        <pc:spChg chg="add mod">
          <ac:chgData name="José Duarte da Rocha Santos" userId="7ba73717-3b97-4ba8-9d16-3c9c2d510606" providerId="ADAL" clId="{10999C86-0426-40E6-A0D9-4C67D194C171}" dt="2023-12-12T16:10:45.602" v="1356" actId="20577"/>
          <ac:spMkLst>
            <pc:docMk/>
            <pc:sldMk cId="0" sldId="319"/>
            <ac:spMk id="2" creationId="{33894346-B541-6557-23C5-B2FB5A15EBF9}"/>
          </ac:spMkLst>
        </pc:spChg>
        <pc:spChg chg="del">
          <ac:chgData name="José Duarte da Rocha Santos" userId="7ba73717-3b97-4ba8-9d16-3c9c2d510606" providerId="ADAL" clId="{10999C86-0426-40E6-A0D9-4C67D194C171}" dt="2023-12-12T16:10:40.178" v="1343" actId="478"/>
          <ac:spMkLst>
            <pc:docMk/>
            <pc:sldMk cId="0" sldId="319"/>
            <ac:spMk id="62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10999C86-0426-40E6-A0D9-4C67D194C171}" dt="2023-12-12T19:55:13.440" v="2398" actId="20577"/>
        <pc:sldMkLst>
          <pc:docMk/>
          <pc:sldMk cId="0" sldId="320"/>
        </pc:sldMkLst>
        <pc:spChg chg="mod">
          <ac:chgData name="José Duarte da Rocha Santos" userId="7ba73717-3b97-4ba8-9d16-3c9c2d510606" providerId="ADAL" clId="{10999C86-0426-40E6-A0D9-4C67D194C171}" dt="2023-12-12T19:55:13.440" v="2398" actId="20577"/>
          <ac:spMkLst>
            <pc:docMk/>
            <pc:sldMk cId="0" sldId="320"/>
            <ac:spMk id="626" creationId="{00000000-0000-0000-0000-000000000000}"/>
          </ac:spMkLst>
        </pc:spChg>
      </pc:sldChg>
      <pc:sldChg chg="add del">
        <pc:chgData name="José Duarte da Rocha Santos" userId="7ba73717-3b97-4ba8-9d16-3c9c2d510606" providerId="ADAL" clId="{10999C86-0426-40E6-A0D9-4C67D194C171}" dt="2023-12-12T15:42:28.757" v="365" actId="47"/>
        <pc:sldMkLst>
          <pc:docMk/>
          <pc:sldMk cId="1965654467" sldId="321"/>
        </pc:sldMkLst>
      </pc:sldChg>
      <pc:sldChg chg="add del">
        <pc:chgData name="José Duarte da Rocha Santos" userId="7ba73717-3b97-4ba8-9d16-3c9c2d510606" providerId="ADAL" clId="{10999C86-0426-40E6-A0D9-4C67D194C171}" dt="2023-12-12T16:20:50.046" v="1455" actId="47"/>
        <pc:sldMkLst>
          <pc:docMk/>
          <pc:sldMk cId="2583145516" sldId="321"/>
        </pc:sldMkLst>
      </pc:sldChg>
      <pc:sldChg chg="add del">
        <pc:chgData name="José Duarte da Rocha Santos" userId="7ba73717-3b97-4ba8-9d16-3c9c2d510606" providerId="ADAL" clId="{10999C86-0426-40E6-A0D9-4C67D194C171}" dt="2023-12-12T15:44:45.019" v="511" actId="47"/>
        <pc:sldMkLst>
          <pc:docMk/>
          <pc:sldMk cId="3424473729" sldId="32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valiq.com/social-media-competitive-audit-course/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f6844db22d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g1f6844db22d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No sub-</a:t>
            </a:r>
            <a:r>
              <a:rPr lang="en-US" sz="900" dirty="0" err="1"/>
              <a:t>módulo</a:t>
            </a:r>
            <a:r>
              <a:rPr lang="en-US" sz="900" dirty="0"/>
              <a:t> "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", </a:t>
            </a:r>
            <a:r>
              <a:rPr lang="en-US" sz="900" dirty="0" err="1"/>
              <a:t>tentaremos</a:t>
            </a:r>
            <a:r>
              <a:rPr lang="en-US" sz="900" dirty="0"/>
              <a:t> </a:t>
            </a:r>
            <a:r>
              <a:rPr lang="en-US" sz="900" dirty="0" err="1"/>
              <a:t>abordar</a:t>
            </a:r>
            <a:r>
              <a:rPr lang="en-US" sz="900" dirty="0"/>
              <a:t> 12 </a:t>
            </a:r>
            <a:r>
              <a:rPr lang="en-US" sz="900" dirty="0" err="1"/>
              <a:t>pontos</a:t>
            </a:r>
            <a:r>
              <a:rPr lang="en-US" sz="900" dirty="0"/>
              <a:t>. </a:t>
            </a:r>
            <a:r>
              <a:rPr lang="en-US" sz="900" dirty="0" err="1"/>
              <a:t>Começaremos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fazer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breve </a:t>
            </a:r>
            <a:r>
              <a:rPr lang="en-US" sz="900" dirty="0" err="1"/>
              <a:t>abordagem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conceito</a:t>
            </a:r>
            <a:r>
              <a:rPr lang="en-US" sz="900" dirty="0"/>
              <a:t> de </a:t>
            </a:r>
            <a:r>
              <a:rPr lang="en-US" sz="900" dirty="0" err="1"/>
              <a:t>estratégia</a:t>
            </a:r>
            <a:r>
              <a:rPr lang="en-US" sz="900" dirty="0"/>
              <a:t>. De </a:t>
            </a:r>
            <a:r>
              <a:rPr lang="en-US" sz="900" dirty="0" err="1"/>
              <a:t>seguida</a:t>
            </a:r>
            <a:r>
              <a:rPr lang="en-US" sz="900" dirty="0"/>
              <a:t>, </a:t>
            </a:r>
            <a:r>
              <a:rPr lang="en-US" sz="900" dirty="0" err="1"/>
              <a:t>utilizando</a:t>
            </a:r>
            <a:r>
              <a:rPr lang="en-US" sz="900" dirty="0"/>
              <a:t> um </a:t>
            </a:r>
            <a:r>
              <a:rPr lang="en-US" sz="900" dirty="0" err="1"/>
              <a:t>modelo</a:t>
            </a:r>
            <a:r>
              <a:rPr lang="en-US" sz="900" dirty="0"/>
              <a:t> que é </a:t>
            </a:r>
            <a:r>
              <a:rPr lang="en-US" sz="900" dirty="0" err="1"/>
              <a:t>apresentado</a:t>
            </a:r>
            <a:r>
              <a:rPr lang="en-US" sz="900" dirty="0"/>
              <a:t>, </a:t>
            </a:r>
            <a:r>
              <a:rPr lang="en-US" sz="900" dirty="0" err="1"/>
              <a:t>seguiremos</a:t>
            </a:r>
            <a:r>
              <a:rPr lang="en-US" sz="900" dirty="0"/>
              <a:t> um conjunto de </a:t>
            </a:r>
            <a:r>
              <a:rPr lang="en-US" sz="900" dirty="0" err="1"/>
              <a:t>passos</a:t>
            </a:r>
            <a:r>
              <a:rPr lang="en-US" sz="900" dirty="0"/>
              <a:t>, </a:t>
            </a:r>
            <a:r>
              <a:rPr lang="en-US" sz="900" dirty="0" err="1"/>
              <a:t>tentando</a:t>
            </a:r>
            <a:r>
              <a:rPr lang="en-US" sz="900" dirty="0"/>
              <a:t> responder </a:t>
            </a:r>
            <a:r>
              <a:rPr lang="en-US" sz="900" dirty="0" err="1"/>
              <a:t>basicamente</a:t>
            </a:r>
            <a:r>
              <a:rPr lang="en-US" sz="900" dirty="0"/>
              <a:t> a </a:t>
            </a:r>
            <a:r>
              <a:rPr lang="en-US" sz="900" dirty="0" err="1"/>
              <a:t>três</a:t>
            </a:r>
            <a:r>
              <a:rPr lang="en-US" sz="900" dirty="0"/>
              <a:t> </a:t>
            </a:r>
            <a:r>
              <a:rPr lang="en-US" sz="900" dirty="0" err="1"/>
              <a:t>questões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Onde</a:t>
            </a:r>
            <a:r>
              <a:rPr lang="en-US" sz="900" dirty="0"/>
              <a:t> é que </a:t>
            </a:r>
            <a:r>
              <a:rPr lang="en-US" sz="900" dirty="0" err="1"/>
              <a:t>estamos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Para </a:t>
            </a:r>
            <a:r>
              <a:rPr lang="en-US" sz="900" dirty="0" err="1"/>
              <a:t>onde</a:t>
            </a:r>
            <a:r>
              <a:rPr lang="en-US" sz="900" dirty="0"/>
              <a:t> é que </a:t>
            </a:r>
            <a:r>
              <a:rPr lang="en-US" sz="900" dirty="0" err="1"/>
              <a:t>queremos</a:t>
            </a:r>
            <a:r>
              <a:rPr lang="en-US" sz="900" dirty="0"/>
              <a:t> </a:t>
            </a:r>
            <a:r>
              <a:rPr lang="en-US" sz="900" dirty="0" err="1"/>
              <a:t>ir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Como é que </a:t>
            </a:r>
            <a:r>
              <a:rPr lang="en-US" sz="900" dirty="0" err="1"/>
              <a:t>estamos</a:t>
            </a:r>
            <a:r>
              <a:rPr lang="en-US" sz="900" dirty="0"/>
              <a:t> a </a:t>
            </a:r>
            <a:r>
              <a:rPr lang="en-US" sz="900" dirty="0" err="1"/>
              <a:t>ir</a:t>
            </a:r>
            <a:r>
              <a:rPr lang="en-US" sz="900" dirty="0"/>
              <a:t>?</a:t>
            </a:r>
            <a:endParaRPr sz="9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Se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,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organização</a:t>
            </a:r>
            <a:r>
              <a:rPr lang="en-US" sz="900" dirty="0"/>
              <a:t>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uma</a:t>
            </a:r>
            <a:r>
              <a:rPr lang="en-US" sz="900" dirty="0"/>
              <a:t> ONG),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, </a:t>
            </a:r>
            <a:r>
              <a:rPr lang="en-US" sz="900" dirty="0" err="1"/>
              <a:t>significa</a:t>
            </a:r>
            <a:r>
              <a:rPr lang="en-US" sz="900" dirty="0"/>
              <a:t> que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andar</a:t>
            </a:r>
            <a:r>
              <a:rPr lang="en-US" sz="900" dirty="0"/>
              <a:t> à </a:t>
            </a:r>
            <a:r>
              <a:rPr lang="en-US" sz="900" dirty="0" err="1"/>
              <a:t>deriva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sabor</a:t>
            </a:r>
            <a:r>
              <a:rPr lang="en-US" sz="900" dirty="0"/>
              <a:t> dos </a:t>
            </a:r>
            <a:r>
              <a:rPr lang="en-US" sz="900" dirty="0" err="1"/>
              <a:t>ventos</a:t>
            </a:r>
            <a:r>
              <a:rPr lang="en-US" sz="900" dirty="0"/>
              <a:t>, das </a:t>
            </a:r>
            <a:r>
              <a:rPr lang="en-US" sz="900" dirty="0" err="1"/>
              <a:t>marés</a:t>
            </a:r>
            <a:r>
              <a:rPr lang="en-US" sz="900" dirty="0"/>
              <a:t>, é </a:t>
            </a:r>
            <a:r>
              <a:rPr lang="en-US" sz="900" dirty="0" err="1"/>
              <a:t>como</a:t>
            </a:r>
            <a:r>
              <a:rPr lang="en-US" sz="900" dirty="0"/>
              <a:t> um </a:t>
            </a:r>
            <a:r>
              <a:rPr lang="en-US" sz="900" dirty="0" err="1"/>
              <a:t>barco</a:t>
            </a:r>
            <a:r>
              <a:rPr lang="en-US" sz="900" dirty="0"/>
              <a:t> </a:t>
            </a:r>
            <a:r>
              <a:rPr lang="en-US" sz="900" dirty="0" err="1"/>
              <a:t>sem</a:t>
            </a:r>
            <a:r>
              <a:rPr lang="en-US" sz="900" dirty="0"/>
              <a:t> </a:t>
            </a:r>
            <a:r>
              <a:rPr lang="en-US" sz="900" dirty="0" err="1"/>
              <a:t>timoneiro</a:t>
            </a:r>
            <a:r>
              <a:rPr lang="en-US" sz="900" dirty="0"/>
              <a:t>. De facto, </a:t>
            </a:r>
            <a:r>
              <a:rPr lang="en-US" sz="900" dirty="0" err="1"/>
              <a:t>estes</a:t>
            </a:r>
            <a:r>
              <a:rPr lang="en-US" sz="900" dirty="0"/>
              <a:t> </a:t>
            </a:r>
            <a:r>
              <a:rPr lang="en-US" sz="900" dirty="0" err="1"/>
              <a:t>ventos</a:t>
            </a:r>
            <a:r>
              <a:rPr lang="en-US" sz="900" dirty="0"/>
              <a:t>, </a:t>
            </a:r>
            <a:r>
              <a:rPr lang="en-US" sz="900" dirty="0" err="1"/>
              <a:t>estas</a:t>
            </a:r>
            <a:r>
              <a:rPr lang="en-US" sz="900" dirty="0"/>
              <a:t> </a:t>
            </a:r>
            <a:r>
              <a:rPr lang="en-US" sz="900" dirty="0" err="1"/>
              <a:t>marés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determinados</a:t>
            </a:r>
            <a:r>
              <a:rPr lang="en-US" sz="900" dirty="0"/>
              <a:t> </a:t>
            </a:r>
            <a:r>
              <a:rPr lang="en-US" sz="900" dirty="0" err="1"/>
              <a:t>pelas</a:t>
            </a:r>
            <a:r>
              <a:rPr lang="en-US" sz="900" dirty="0"/>
              <a:t> </a:t>
            </a:r>
            <a:r>
              <a:rPr lang="en-US" sz="900" dirty="0" err="1"/>
              <a:t>estratégias</a:t>
            </a:r>
            <a:r>
              <a:rPr lang="en-US" sz="900" dirty="0"/>
              <a:t> das </a:t>
            </a:r>
            <a:r>
              <a:rPr lang="en-US" sz="900" dirty="0" err="1"/>
              <a:t>empresas</a:t>
            </a:r>
            <a:r>
              <a:rPr lang="en-US" sz="900" dirty="0"/>
              <a:t> </a:t>
            </a:r>
            <a:r>
              <a:rPr lang="en-US" sz="900" dirty="0" err="1"/>
              <a:t>concorrentes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r>
              <a:rPr lang="en-US" sz="900"/>
              <a:t>Comecemos por falar um pouco sobre o que consiste a estratégia de marketing e onde se enquadra a estratégia de marketing digital.</a:t>
            </a:r>
            <a:endParaRPr sz="9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9" name="Google Shape;179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Uma </a:t>
            </a:r>
            <a:r>
              <a:rPr lang="en-US" sz="900" dirty="0" err="1"/>
              <a:t>vez</a:t>
            </a:r>
            <a:r>
              <a:rPr lang="en-US" sz="900" dirty="0"/>
              <a:t> que o marketing </a:t>
            </a:r>
            <a:r>
              <a:rPr lang="en-US" sz="900" dirty="0" err="1"/>
              <a:t>não</a:t>
            </a:r>
            <a:r>
              <a:rPr lang="en-US" sz="900" dirty="0"/>
              <a:t> é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ciência</a:t>
            </a:r>
            <a:r>
              <a:rPr lang="en-US" sz="900" dirty="0"/>
              <a:t> </a:t>
            </a:r>
            <a:r>
              <a:rPr lang="en-US" sz="900" dirty="0" err="1"/>
              <a:t>exata</a:t>
            </a:r>
            <a:r>
              <a:rPr lang="en-US" sz="900" dirty="0"/>
              <a:t>, </a:t>
            </a:r>
            <a:r>
              <a:rPr lang="en-US" sz="900" dirty="0" err="1"/>
              <a:t>não</a:t>
            </a:r>
            <a:r>
              <a:rPr lang="en-US" sz="900" dirty="0"/>
              <a:t> é </a:t>
            </a:r>
            <a:r>
              <a:rPr lang="en-US" sz="900" dirty="0" err="1"/>
              <a:t>surpreendente</a:t>
            </a:r>
            <a:r>
              <a:rPr lang="en-US" sz="900" dirty="0"/>
              <a:t> que </a:t>
            </a:r>
            <a:r>
              <a:rPr lang="en-US" sz="900" dirty="0" err="1"/>
              <a:t>existam</a:t>
            </a:r>
            <a:r>
              <a:rPr lang="en-US" sz="900" dirty="0"/>
              <a:t> </a:t>
            </a:r>
            <a:r>
              <a:rPr lang="en-US" sz="900" dirty="0" err="1"/>
              <a:t>várias</a:t>
            </a:r>
            <a:r>
              <a:rPr lang="en-US" sz="900" dirty="0"/>
              <a:t> </a:t>
            </a:r>
            <a:r>
              <a:rPr lang="en-US" sz="900" dirty="0" err="1"/>
              <a:t>definições</a:t>
            </a:r>
            <a:r>
              <a:rPr lang="en-US" sz="900" dirty="0"/>
              <a:t> de </a:t>
            </a:r>
            <a:r>
              <a:rPr lang="en-US" sz="900" dirty="0" err="1"/>
              <a:t>estratégia</a:t>
            </a:r>
            <a:r>
              <a:rPr lang="en-US" sz="900" dirty="0"/>
              <a:t> de marketing. </a:t>
            </a:r>
            <a:r>
              <a:rPr lang="en-US" sz="900" dirty="0" err="1"/>
              <a:t>Algumas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curtas</a:t>
            </a:r>
            <a:r>
              <a:rPr lang="en-US" sz="900" dirty="0"/>
              <a:t>,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longas. Neste </a:t>
            </a:r>
            <a:r>
              <a:rPr lang="en-US" sz="900" dirty="0" err="1"/>
              <a:t>diapositivo</a:t>
            </a:r>
            <a:r>
              <a:rPr lang="en-US" sz="900" dirty="0"/>
              <a:t>, </a:t>
            </a:r>
            <a:r>
              <a:rPr lang="en-US" sz="900" dirty="0" err="1"/>
              <a:t>podemos</a:t>
            </a:r>
            <a:r>
              <a:rPr lang="en-US" sz="900" dirty="0"/>
              <a:t> </a:t>
            </a:r>
            <a:r>
              <a:rPr lang="en-US" sz="900" dirty="0" err="1"/>
              <a:t>ver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definição</a:t>
            </a:r>
            <a:r>
              <a:rPr lang="en-US" sz="900" dirty="0"/>
              <a:t>, da </a:t>
            </a:r>
            <a:r>
              <a:rPr lang="en-US" sz="900" dirty="0" err="1"/>
              <a:t>autoria</a:t>
            </a:r>
            <a:r>
              <a:rPr lang="en-US" sz="900" dirty="0"/>
              <a:t> de Philip Kotler. Antes de </a:t>
            </a:r>
            <a:r>
              <a:rPr lang="en-US" sz="900" dirty="0" err="1"/>
              <a:t>falarmos</a:t>
            </a:r>
            <a:r>
              <a:rPr lang="en-US" sz="900" dirty="0"/>
              <a:t> da </a:t>
            </a:r>
            <a:r>
              <a:rPr lang="en-US" sz="900" dirty="0" err="1"/>
              <a:t>definição</a:t>
            </a:r>
            <a:r>
              <a:rPr lang="en-US" sz="900" dirty="0"/>
              <a:t> </a:t>
            </a:r>
            <a:r>
              <a:rPr lang="en-US" sz="900" dirty="0" err="1"/>
              <a:t>propriamente</a:t>
            </a:r>
            <a:r>
              <a:rPr lang="en-US" sz="900" dirty="0"/>
              <a:t> dita, </a:t>
            </a:r>
            <a:r>
              <a:rPr lang="en-US" sz="900" dirty="0" err="1"/>
              <a:t>algumas</a:t>
            </a:r>
            <a:r>
              <a:rPr lang="en-US" sz="900" dirty="0"/>
              <a:t> </a:t>
            </a:r>
            <a:r>
              <a:rPr lang="en-US" sz="900" dirty="0" err="1"/>
              <a:t>considerações</a:t>
            </a:r>
            <a:r>
              <a:rPr lang="en-US" sz="900" dirty="0"/>
              <a:t> simples </a:t>
            </a:r>
            <a:r>
              <a:rPr lang="en-US" sz="900" dirty="0" err="1"/>
              <a:t>sobre</a:t>
            </a:r>
            <a:r>
              <a:rPr lang="en-US" sz="900" dirty="0"/>
              <a:t> Philip Kotler: é o </a:t>
            </a:r>
            <a:r>
              <a:rPr lang="en-US" sz="900" dirty="0" err="1"/>
              <a:t>autor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famoso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área</a:t>
            </a:r>
            <a:r>
              <a:rPr lang="en-US" sz="900" dirty="0"/>
              <a:t> do marketing, com </a:t>
            </a:r>
            <a:r>
              <a:rPr lang="en-US" sz="900" dirty="0" err="1"/>
              <a:t>livros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genéricos</a:t>
            </a:r>
            <a:r>
              <a:rPr lang="en-US" sz="900" dirty="0"/>
              <a:t>, e outros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específicos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Marketing no Turismo. </a:t>
            </a:r>
            <a:r>
              <a:rPr lang="en-US" sz="900" dirty="0" err="1"/>
              <a:t>Nasceu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1932 e é </a:t>
            </a:r>
            <a:r>
              <a:rPr lang="en-US" sz="900" dirty="0" err="1"/>
              <a:t>considerado</a:t>
            </a:r>
            <a:r>
              <a:rPr lang="en-US" sz="900" dirty="0"/>
              <a:t> o pai do Marketing. </a:t>
            </a:r>
            <a:r>
              <a:rPr lang="en-US" sz="900" dirty="0" err="1"/>
              <a:t>Falar</a:t>
            </a:r>
            <a:r>
              <a:rPr lang="en-US" sz="900" dirty="0"/>
              <a:t> de Marketing </a:t>
            </a:r>
            <a:r>
              <a:rPr lang="en-US" sz="900" dirty="0" err="1"/>
              <a:t>sem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Kotler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consideração</a:t>
            </a:r>
            <a:r>
              <a:rPr lang="en-US" sz="900" dirty="0"/>
              <a:t> é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falar</a:t>
            </a:r>
            <a:r>
              <a:rPr lang="en-US" sz="900" dirty="0"/>
              <a:t> de </a:t>
            </a:r>
            <a:r>
              <a:rPr lang="en-US" sz="900" dirty="0" err="1"/>
              <a:t>música</a:t>
            </a:r>
            <a:r>
              <a:rPr lang="en-US" sz="900" dirty="0"/>
              <a:t> rock, </a:t>
            </a:r>
            <a:r>
              <a:rPr lang="en-US" sz="900" dirty="0" err="1"/>
              <a:t>esquecendo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Beatles.</a:t>
            </a:r>
            <a:endParaRPr sz="900" dirty="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Nesta </a:t>
            </a:r>
            <a:r>
              <a:rPr lang="en-US" sz="900" dirty="0" err="1"/>
              <a:t>definição</a:t>
            </a:r>
            <a:r>
              <a:rPr lang="en-US" sz="900" dirty="0"/>
              <a:t> </a:t>
            </a:r>
            <a:r>
              <a:rPr lang="en-US" sz="900" dirty="0" err="1"/>
              <a:t>podemos</a:t>
            </a:r>
            <a:r>
              <a:rPr lang="en-US" sz="900" dirty="0"/>
              <a:t> </a:t>
            </a:r>
            <a:r>
              <a:rPr lang="en-US" sz="900" dirty="0" err="1"/>
              <a:t>destacar</a:t>
            </a:r>
            <a:r>
              <a:rPr lang="en-US" sz="900" dirty="0"/>
              <a:t> </a:t>
            </a:r>
            <a:r>
              <a:rPr lang="en-US" sz="900" dirty="0" err="1"/>
              <a:t>alguns</a:t>
            </a:r>
            <a:r>
              <a:rPr lang="en-US" sz="900" dirty="0"/>
              <a:t> </a:t>
            </a:r>
            <a:r>
              <a:rPr lang="en-US" sz="900" dirty="0" err="1"/>
              <a:t>aspectos</a:t>
            </a:r>
            <a:r>
              <a:rPr lang="en-US" sz="900" dirty="0"/>
              <a:t>: para se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 é </a:t>
            </a:r>
            <a:r>
              <a:rPr lang="en-US" sz="900" dirty="0" err="1"/>
              <a:t>importante</a:t>
            </a:r>
            <a:r>
              <a:rPr lang="en-US" sz="900" dirty="0"/>
              <a:t> que a </a:t>
            </a:r>
            <a:r>
              <a:rPr lang="en-US" sz="900" dirty="0" err="1"/>
              <a:t>organização</a:t>
            </a:r>
            <a:r>
              <a:rPr lang="en-US" sz="900" dirty="0"/>
              <a:t> </a:t>
            </a:r>
            <a:r>
              <a:rPr lang="en-US" sz="900" dirty="0" err="1"/>
              <a:t>esteja</a:t>
            </a:r>
            <a:r>
              <a:rPr lang="en-US" sz="900" dirty="0"/>
              <a:t> </a:t>
            </a:r>
            <a:r>
              <a:rPr lang="en-US" sz="900" dirty="0" err="1"/>
              <a:t>estruturada</a:t>
            </a:r>
            <a:r>
              <a:rPr lang="en-US" sz="900" dirty="0"/>
              <a:t> com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área</a:t>
            </a:r>
            <a:r>
              <a:rPr lang="en-US" sz="900" dirty="0"/>
              <a:t> </a:t>
            </a:r>
            <a:r>
              <a:rPr lang="en-US" sz="900" dirty="0" err="1"/>
              <a:t>funcional</a:t>
            </a:r>
            <a:r>
              <a:rPr lang="en-US" sz="900" dirty="0"/>
              <a:t> que </a:t>
            </a:r>
            <a:r>
              <a:rPr lang="en-US" sz="900" dirty="0" err="1"/>
              <a:t>permita</a:t>
            </a:r>
            <a:r>
              <a:rPr lang="en-US" sz="900" dirty="0"/>
              <a:t> o </a:t>
            </a:r>
            <a:r>
              <a:rPr lang="en-US" sz="900" dirty="0" err="1"/>
              <a:t>desenvolvimento</a:t>
            </a:r>
            <a:r>
              <a:rPr lang="en-US" sz="900" dirty="0"/>
              <a:t> de </a:t>
            </a:r>
            <a:r>
              <a:rPr lang="en-US" sz="900" dirty="0" err="1"/>
              <a:t>todas</a:t>
            </a:r>
            <a:r>
              <a:rPr lang="en-US" sz="900" dirty="0"/>
              <a:t> as </a:t>
            </a:r>
            <a:r>
              <a:rPr lang="en-US" sz="900" dirty="0" err="1"/>
              <a:t>atividades</a:t>
            </a:r>
            <a:r>
              <a:rPr lang="en-US" sz="900" dirty="0"/>
              <a:t> que </a:t>
            </a:r>
            <a:r>
              <a:rPr lang="en-US" sz="900" dirty="0" err="1"/>
              <a:t>permitam</a:t>
            </a:r>
            <a:r>
              <a:rPr lang="en-US" sz="900" dirty="0"/>
              <a:t> a </a:t>
            </a:r>
            <a:r>
              <a:rPr lang="en-US" sz="900" dirty="0" err="1"/>
              <a:t>execução</a:t>
            </a:r>
            <a:r>
              <a:rPr lang="en-US" sz="900" dirty="0"/>
              <a:t> dessa </a:t>
            </a:r>
            <a:r>
              <a:rPr lang="en-US" sz="900" dirty="0" err="1"/>
              <a:t>estratégia</a:t>
            </a:r>
            <a:r>
              <a:rPr lang="en-US" sz="900" dirty="0"/>
              <a:t>. </a:t>
            </a:r>
            <a:r>
              <a:rPr lang="en-US" sz="900" dirty="0" err="1"/>
              <a:t>Isto</a:t>
            </a:r>
            <a:r>
              <a:rPr lang="en-US" sz="900" dirty="0"/>
              <a:t> </a:t>
            </a:r>
            <a:r>
              <a:rPr lang="en-US" sz="900" dirty="0" err="1"/>
              <a:t>pressupõe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que a </a:t>
            </a:r>
            <a:r>
              <a:rPr lang="en-US" sz="900" dirty="0" err="1"/>
              <a:t>organização</a:t>
            </a:r>
            <a:r>
              <a:rPr lang="en-US" sz="900" dirty="0"/>
              <a:t> </a:t>
            </a:r>
            <a:r>
              <a:rPr lang="en-US" sz="900" dirty="0" err="1"/>
              <a:t>pretende</a:t>
            </a:r>
            <a:r>
              <a:rPr lang="en-US" sz="900" dirty="0"/>
              <a:t> com a </a:t>
            </a:r>
            <a:r>
              <a:rPr lang="en-US" sz="900" dirty="0" err="1"/>
              <a:t>estratégia</a:t>
            </a:r>
            <a:r>
              <a:rPr lang="en-US" sz="900" dirty="0"/>
              <a:t> </a:t>
            </a:r>
            <a:r>
              <a:rPr lang="en-US" sz="900" dirty="0" err="1"/>
              <a:t>definida</a:t>
            </a:r>
            <a:r>
              <a:rPr lang="en-US" sz="900" dirty="0"/>
              <a:t> </a:t>
            </a:r>
            <a:r>
              <a:rPr lang="en-US" sz="900" dirty="0" err="1"/>
              <a:t>alcançar</a:t>
            </a:r>
            <a:r>
              <a:rPr lang="en-US" sz="900" dirty="0"/>
              <a:t> um </a:t>
            </a:r>
            <a:r>
              <a:rPr lang="en-US" sz="900" dirty="0" err="1"/>
              <a:t>crescimento</a:t>
            </a:r>
            <a:r>
              <a:rPr lang="en-US" sz="900" dirty="0"/>
              <a:t> </a:t>
            </a:r>
            <a:r>
              <a:rPr lang="en-US" sz="900" dirty="0" err="1"/>
              <a:t>rentável</a:t>
            </a:r>
            <a:r>
              <a:rPr lang="en-US" sz="900" dirty="0"/>
              <a:t> das </a:t>
            </a:r>
            <a:r>
              <a:rPr lang="en-US" sz="900" dirty="0" err="1"/>
              <a:t>vendas</a:t>
            </a:r>
            <a:r>
              <a:rPr lang="en-US" sz="900" dirty="0"/>
              <a:t> </a:t>
            </a:r>
            <a:r>
              <a:rPr lang="en-US" sz="900" dirty="0" err="1"/>
              <a:t>suportado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componente</a:t>
            </a:r>
            <a:r>
              <a:rPr lang="en-US" sz="900" dirty="0"/>
              <a:t> </a:t>
            </a:r>
            <a:r>
              <a:rPr lang="en-US" sz="900" dirty="0" err="1"/>
              <a:t>tática</a:t>
            </a:r>
            <a:r>
              <a:rPr lang="en-US" sz="900" dirty="0"/>
              <a:t> do marketing-mix.</a:t>
            </a:r>
            <a:endParaRPr sz="900" dirty="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Consideremos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marketing-mix, o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chamado</a:t>
            </a:r>
            <a:r>
              <a:rPr lang="en-US" sz="900" dirty="0"/>
              <a:t> 4Ps: </a:t>
            </a:r>
            <a:r>
              <a:rPr lang="en-US" sz="900" dirty="0" err="1"/>
              <a:t>produto</a:t>
            </a:r>
            <a:r>
              <a:rPr lang="en-US" sz="900" dirty="0"/>
              <a:t>, </a:t>
            </a:r>
            <a:r>
              <a:rPr lang="en-US" sz="900" dirty="0" err="1"/>
              <a:t>preço</a:t>
            </a:r>
            <a:r>
              <a:rPr lang="en-US" sz="900" dirty="0"/>
              <a:t>, </a:t>
            </a:r>
            <a:r>
              <a:rPr lang="en-US" sz="900" dirty="0" err="1"/>
              <a:t>posicionamento</a:t>
            </a:r>
            <a:r>
              <a:rPr lang="en-US" sz="900" dirty="0"/>
              <a:t> e </a:t>
            </a:r>
            <a:r>
              <a:rPr lang="en-US" sz="900" dirty="0" err="1"/>
              <a:t>promoção</a:t>
            </a:r>
            <a:r>
              <a:rPr lang="en-US" sz="900" dirty="0"/>
              <a:t>.</a:t>
            </a:r>
            <a:endParaRPr sz="900" dirty="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Quando</a:t>
            </a:r>
            <a:r>
              <a:rPr lang="en-US" sz="900" dirty="0"/>
              <a:t> </a:t>
            </a:r>
            <a:r>
              <a:rPr lang="en-US" sz="900" dirty="0" err="1"/>
              <a:t>falamos</a:t>
            </a:r>
            <a:r>
              <a:rPr lang="en-US" sz="900" dirty="0"/>
              <a:t> de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área</a:t>
            </a:r>
            <a:r>
              <a:rPr lang="en-US" sz="900" dirty="0"/>
              <a:t> dos </a:t>
            </a:r>
            <a:r>
              <a:rPr lang="en-US" sz="900" dirty="0" err="1"/>
              <a:t>serviços</a:t>
            </a:r>
            <a:r>
              <a:rPr lang="en-US" sz="900" dirty="0"/>
              <a:t>, </a:t>
            </a:r>
            <a:r>
              <a:rPr lang="en-US" sz="900" dirty="0" err="1"/>
              <a:t>aplica</a:t>
            </a:r>
            <a:r>
              <a:rPr lang="en-US" sz="900" dirty="0"/>
              <a:t>-se o marketing mix </a:t>
            </a:r>
            <a:r>
              <a:rPr lang="en-US" sz="900" dirty="0" err="1"/>
              <a:t>extendido</a:t>
            </a:r>
            <a:r>
              <a:rPr lang="en-US" sz="900" dirty="0"/>
              <a:t> (7Ps), que para </a:t>
            </a:r>
            <a:r>
              <a:rPr lang="en-US" sz="900" dirty="0" err="1"/>
              <a:t>além</a:t>
            </a:r>
            <a:r>
              <a:rPr lang="en-US" sz="900" dirty="0"/>
              <a:t> dos 4 Ps </a:t>
            </a:r>
            <a:r>
              <a:rPr lang="en-US" sz="900" dirty="0" err="1"/>
              <a:t>mencionados</a:t>
            </a:r>
            <a:r>
              <a:rPr lang="en-US" sz="900" dirty="0"/>
              <a:t> </a:t>
            </a:r>
            <a:r>
              <a:rPr lang="en-US" sz="900" dirty="0" err="1"/>
              <a:t>incorpora</a:t>
            </a:r>
            <a:r>
              <a:rPr lang="en-US" sz="900" dirty="0"/>
              <a:t>: </a:t>
            </a:r>
            <a:r>
              <a:rPr lang="en-US" sz="900" dirty="0" err="1"/>
              <a:t>Pessoas</a:t>
            </a:r>
            <a:r>
              <a:rPr lang="en-US" sz="900" dirty="0"/>
              <a:t>, </a:t>
            </a:r>
            <a:r>
              <a:rPr lang="en-US" sz="900" dirty="0" err="1"/>
              <a:t>Processos</a:t>
            </a:r>
            <a:r>
              <a:rPr lang="en-US" sz="900" dirty="0"/>
              <a:t>, </a:t>
            </a:r>
            <a:r>
              <a:rPr lang="en-US" sz="900" dirty="0" err="1"/>
              <a:t>Evidências</a:t>
            </a:r>
            <a:r>
              <a:rPr lang="en-US" sz="900" dirty="0"/>
              <a:t> </a:t>
            </a:r>
            <a:r>
              <a:rPr lang="en-US" sz="900" dirty="0" err="1"/>
              <a:t>Físicas</a:t>
            </a:r>
            <a:r>
              <a:rPr lang="en-US" sz="900" dirty="0"/>
              <a:t>.</a:t>
            </a:r>
            <a:endParaRPr sz="900" dirty="0"/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Na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definição</a:t>
            </a:r>
            <a:r>
              <a:rPr lang="en-US" sz="900" dirty="0"/>
              <a:t>, Kotler </a:t>
            </a:r>
            <a:r>
              <a:rPr lang="en-US" sz="900" dirty="0" err="1"/>
              <a:t>menciona</a:t>
            </a:r>
            <a:r>
              <a:rPr lang="en-US" sz="900" dirty="0"/>
              <a:t> a </a:t>
            </a:r>
            <a:r>
              <a:rPr lang="en-US" sz="900" dirty="0" err="1"/>
              <a:t>perspetiva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de marketing ser vista </a:t>
            </a:r>
            <a:r>
              <a:rPr lang="en-US" sz="900" dirty="0" err="1"/>
              <a:t>como</a:t>
            </a:r>
            <a:r>
              <a:rPr lang="en-US" sz="900" dirty="0"/>
              <a:t> um plano. Podemos </a:t>
            </a:r>
            <a:r>
              <a:rPr lang="en-US" sz="900" dirty="0" err="1"/>
              <a:t>verificar</a:t>
            </a:r>
            <a:r>
              <a:rPr lang="en-US" sz="900" dirty="0"/>
              <a:t> que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</a:t>
            </a:r>
            <a:r>
              <a:rPr lang="en-US" sz="900" dirty="0" err="1"/>
              <a:t>presente</a:t>
            </a:r>
            <a:r>
              <a:rPr lang="en-US" sz="900" dirty="0"/>
              <a:t> a </a:t>
            </a:r>
            <a:r>
              <a:rPr lang="en-US" sz="900" dirty="0" err="1"/>
              <a:t>preocupação</a:t>
            </a:r>
            <a:r>
              <a:rPr lang="en-US" sz="900" dirty="0"/>
              <a:t> que a </a:t>
            </a:r>
            <a:r>
              <a:rPr lang="en-US" sz="900" dirty="0" err="1"/>
              <a:t>organização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definição</a:t>
            </a:r>
            <a:r>
              <a:rPr lang="en-US" sz="900" dirty="0"/>
              <a:t> de um plano, </a:t>
            </a:r>
            <a:r>
              <a:rPr lang="en-US" sz="900" dirty="0" err="1"/>
              <a:t>onde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</a:t>
            </a:r>
            <a:r>
              <a:rPr lang="en-US" sz="900" dirty="0" err="1"/>
              <a:t>explícito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irá</a:t>
            </a:r>
            <a:r>
              <a:rPr lang="en-US" sz="900" dirty="0"/>
              <a:t> </a:t>
            </a:r>
            <a:r>
              <a:rPr lang="en-US" sz="900" dirty="0" err="1"/>
              <a:t>atingir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definidos</a:t>
            </a:r>
            <a:r>
              <a:rPr lang="en-US" sz="900" dirty="0"/>
              <a:t>. </a:t>
            </a:r>
            <a:r>
              <a:rPr lang="en-US" sz="900" dirty="0" err="1"/>
              <a:t>Verifica</a:t>
            </a:r>
            <a:r>
              <a:rPr lang="en-US" sz="900" dirty="0"/>
              <a:t>-se </a:t>
            </a:r>
            <a:r>
              <a:rPr lang="en-US" sz="900" dirty="0" err="1"/>
              <a:t>também</a:t>
            </a:r>
            <a:r>
              <a:rPr lang="en-US" sz="900" dirty="0"/>
              <a:t> que a </a:t>
            </a:r>
            <a:r>
              <a:rPr lang="en-US" sz="900" dirty="0" err="1"/>
              <a:t>estratégia</a:t>
            </a:r>
            <a:r>
              <a:rPr lang="en-US" sz="900" dirty="0"/>
              <a:t> de marketing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definida</a:t>
            </a:r>
            <a:r>
              <a:rPr lang="en-US" sz="900" dirty="0"/>
              <a:t> a </a:t>
            </a:r>
            <a:r>
              <a:rPr lang="en-US" sz="900" dirty="0" err="1"/>
              <a:t>longo</a:t>
            </a:r>
            <a:r>
              <a:rPr lang="en-US" sz="900" dirty="0"/>
              <a:t> </a:t>
            </a:r>
            <a:r>
              <a:rPr lang="en-US" sz="900" dirty="0" err="1"/>
              <a:t>prazo</a:t>
            </a:r>
            <a:r>
              <a:rPr lang="en-US" sz="900" dirty="0"/>
              <a:t> (claro que o </a:t>
            </a:r>
            <a:r>
              <a:rPr lang="en-US" sz="900" dirty="0" err="1"/>
              <a:t>conceito</a:t>
            </a:r>
            <a:r>
              <a:rPr lang="en-US" sz="900" dirty="0"/>
              <a:t> de </a:t>
            </a:r>
            <a:r>
              <a:rPr lang="en-US" sz="900" dirty="0" err="1"/>
              <a:t>prazo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variar</a:t>
            </a:r>
            <a:r>
              <a:rPr lang="en-US" sz="900" dirty="0"/>
              <a:t> </a:t>
            </a:r>
            <a:r>
              <a:rPr lang="en-US" sz="900" dirty="0" err="1"/>
              <a:t>consoante</a:t>
            </a:r>
            <a:r>
              <a:rPr lang="en-US" sz="900" dirty="0"/>
              <a:t> a </a:t>
            </a:r>
            <a:r>
              <a:rPr lang="en-US" sz="900" dirty="0" err="1"/>
              <a:t>cultura</a:t>
            </a:r>
            <a:r>
              <a:rPr lang="en-US" sz="900" dirty="0"/>
              <a:t>; o </a:t>
            </a:r>
            <a:r>
              <a:rPr lang="en-US" sz="900" dirty="0" err="1"/>
              <a:t>longo</a:t>
            </a:r>
            <a:r>
              <a:rPr lang="en-US" sz="900" dirty="0"/>
              <a:t> </a:t>
            </a:r>
            <a:r>
              <a:rPr lang="en-US" sz="900" dirty="0" err="1"/>
              <a:t>prazo</a:t>
            </a:r>
            <a:r>
              <a:rPr lang="en-US" sz="900" dirty="0"/>
              <a:t> para um </a:t>
            </a:r>
            <a:r>
              <a:rPr lang="en-US" sz="900" dirty="0" err="1"/>
              <a:t>europeu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o </a:t>
            </a:r>
            <a:r>
              <a:rPr lang="en-US" sz="900" dirty="0" err="1"/>
              <a:t>mesmo</a:t>
            </a:r>
            <a:r>
              <a:rPr lang="en-US" sz="900" dirty="0"/>
              <a:t> </a:t>
            </a:r>
            <a:r>
              <a:rPr lang="en-US" sz="900" dirty="0" err="1"/>
              <a:t>enquadramento</a:t>
            </a:r>
            <a:r>
              <a:rPr lang="en-US" sz="900" dirty="0"/>
              <a:t> que para um </a:t>
            </a:r>
            <a:r>
              <a:rPr lang="en-US" sz="900" dirty="0" err="1"/>
              <a:t>japonês</a:t>
            </a:r>
            <a:r>
              <a:rPr lang="en-US" sz="900" dirty="0"/>
              <a:t>).</a:t>
            </a:r>
            <a:endParaRPr sz="9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1abb8a74c70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1abb8a74c70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Nesta </a:t>
            </a:r>
            <a:r>
              <a:rPr lang="en-US" sz="900" dirty="0" err="1"/>
              <a:t>definição</a:t>
            </a:r>
            <a:r>
              <a:rPr lang="en-US" sz="900" dirty="0"/>
              <a:t>, </a:t>
            </a:r>
            <a:r>
              <a:rPr lang="en-US" sz="900" dirty="0" err="1"/>
              <a:t>introduzida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Dave Chaffey, um </a:t>
            </a:r>
            <a:r>
              <a:rPr lang="en-US" sz="900" dirty="0" err="1"/>
              <a:t>estudioso</a:t>
            </a:r>
            <a:r>
              <a:rPr lang="en-US" sz="900" dirty="0"/>
              <a:t> do marketing digital, é </a:t>
            </a:r>
            <a:r>
              <a:rPr lang="en-US" sz="900" dirty="0" err="1"/>
              <a:t>importante</a:t>
            </a:r>
            <a:r>
              <a:rPr lang="en-US" sz="900" dirty="0"/>
              <a:t> que </a:t>
            </a:r>
            <a:r>
              <a:rPr lang="en-US" sz="900" dirty="0" err="1"/>
              <a:t>exista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 digital, para que as </a:t>
            </a:r>
            <a:r>
              <a:rPr lang="en-US" sz="900" dirty="0" err="1"/>
              <a:t>atividades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desenvolver</a:t>
            </a:r>
            <a:r>
              <a:rPr lang="en-US" sz="900" dirty="0"/>
              <a:t> online, </a:t>
            </a:r>
            <a:r>
              <a:rPr lang="en-US" sz="900" dirty="0" err="1"/>
              <a:t>sejam</a:t>
            </a:r>
            <a:r>
              <a:rPr lang="en-US" sz="900" dirty="0"/>
              <a:t> </a:t>
            </a:r>
            <a:r>
              <a:rPr lang="en-US" sz="900" dirty="0" err="1"/>
              <a:t>consistentes</a:t>
            </a:r>
            <a:r>
              <a:rPr lang="en-US" sz="900" dirty="0"/>
              <a:t> e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contrariem</a:t>
            </a:r>
            <a:r>
              <a:rPr lang="en-US" sz="900" dirty="0"/>
              <a:t>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atividades</a:t>
            </a:r>
            <a:r>
              <a:rPr lang="en-US" sz="900" dirty="0"/>
              <a:t> que </a:t>
            </a:r>
            <a:r>
              <a:rPr lang="en-US" sz="900" dirty="0" err="1"/>
              <a:t>estejam</a:t>
            </a:r>
            <a:r>
              <a:rPr lang="en-US" sz="900" dirty="0"/>
              <a:t> a ser </a:t>
            </a:r>
            <a:r>
              <a:rPr lang="en-US" sz="900" dirty="0" err="1"/>
              <a:t>aplicadas</a:t>
            </a:r>
            <a:r>
              <a:rPr lang="en-US" sz="900" dirty="0"/>
              <a:t>, </a:t>
            </a:r>
            <a:r>
              <a:rPr lang="en-US" sz="900" dirty="0" err="1"/>
              <a:t>nomeadamente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do marketing offline. Na </a:t>
            </a:r>
            <a:r>
              <a:rPr lang="en-US" sz="900" dirty="0" err="1"/>
              <a:t>prática</a:t>
            </a:r>
            <a:r>
              <a:rPr lang="en-US" sz="900" dirty="0"/>
              <a:t>, a </a:t>
            </a:r>
            <a:r>
              <a:rPr lang="en-US" sz="900" dirty="0" err="1"/>
              <a:t>estratégia</a:t>
            </a:r>
            <a:r>
              <a:rPr lang="en-US" sz="900" dirty="0"/>
              <a:t> de marketing digital </a:t>
            </a:r>
            <a:r>
              <a:rPr lang="en-US" sz="900" dirty="0" err="1"/>
              <a:t>deve</a:t>
            </a:r>
            <a:r>
              <a:rPr lang="en-US" sz="900" dirty="0"/>
              <a:t> ser vista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especificidade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de marketing, </a:t>
            </a:r>
            <a:r>
              <a:rPr lang="en-US" sz="900" dirty="0" err="1"/>
              <a:t>quando</a:t>
            </a:r>
            <a:r>
              <a:rPr lang="en-US" sz="900" dirty="0"/>
              <a:t> </a:t>
            </a:r>
            <a:r>
              <a:rPr lang="en-US" sz="900" dirty="0" err="1"/>
              <a:t>suportada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estratégia</a:t>
            </a:r>
            <a:r>
              <a:rPr lang="en-US" sz="900" dirty="0"/>
              <a:t> de marketing digital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preocupar</a:t>
            </a:r>
            <a:r>
              <a:rPr lang="en-US" sz="900" dirty="0"/>
              <a:t>-se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de que forma </a:t>
            </a:r>
            <a:r>
              <a:rPr lang="en-US" sz="900" dirty="0" err="1"/>
              <a:t>irá</a:t>
            </a:r>
            <a:r>
              <a:rPr lang="en-US" sz="900" dirty="0"/>
              <a:t> </a:t>
            </a:r>
            <a:r>
              <a:rPr lang="en-US" sz="900" dirty="0" err="1"/>
              <a:t>contribuir</a:t>
            </a:r>
            <a:r>
              <a:rPr lang="en-US" sz="900" dirty="0"/>
              <a:t> para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que a </a:t>
            </a:r>
            <a:r>
              <a:rPr lang="en-US" sz="900" dirty="0" err="1"/>
              <a:t>organização</a:t>
            </a:r>
            <a:r>
              <a:rPr lang="en-US" sz="900" dirty="0"/>
              <a:t> </a:t>
            </a:r>
            <a:r>
              <a:rPr lang="en-US" sz="900" dirty="0" err="1"/>
              <a:t>pretende</a:t>
            </a:r>
            <a:r>
              <a:rPr lang="en-US" sz="900" dirty="0"/>
              <a:t> </a:t>
            </a:r>
            <a:r>
              <a:rPr lang="en-US" sz="900" dirty="0" err="1"/>
              <a:t>atingir</a:t>
            </a:r>
            <a:r>
              <a:rPr lang="en-US" sz="900" dirty="0"/>
              <a:t>. Estes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podem</a:t>
            </a:r>
            <a:r>
              <a:rPr lang="en-US" sz="900" dirty="0"/>
              <a:t> ser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de marketing </a:t>
            </a:r>
            <a:r>
              <a:rPr lang="en-US" sz="900" dirty="0" err="1"/>
              <a:t>ou</a:t>
            </a:r>
            <a:r>
              <a:rPr lang="en-US" sz="900" dirty="0"/>
              <a:t>, </a:t>
            </a:r>
            <a:r>
              <a:rPr lang="en-US" sz="900" dirty="0" err="1"/>
              <a:t>eventualmente</a:t>
            </a:r>
            <a:r>
              <a:rPr lang="en-US" sz="900" dirty="0"/>
              <a:t>, </a:t>
            </a:r>
            <a:r>
              <a:rPr lang="en-US" sz="900" dirty="0" err="1"/>
              <a:t>podemos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direcionados</a:t>
            </a:r>
            <a:r>
              <a:rPr lang="en-US" sz="900" dirty="0"/>
              <a:t> para a </a:t>
            </a:r>
            <a:r>
              <a:rPr lang="en-US" sz="900" dirty="0" err="1"/>
              <a:t>presença</a:t>
            </a:r>
            <a:r>
              <a:rPr lang="en-US" sz="900" dirty="0"/>
              <a:t> digital da </a:t>
            </a:r>
            <a:r>
              <a:rPr lang="en-US" sz="900" dirty="0" err="1"/>
              <a:t>organização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Pretende</a:t>
            </a:r>
            <a:r>
              <a:rPr lang="en-US" sz="900" dirty="0"/>
              <a:t>-se </a:t>
            </a:r>
            <a:r>
              <a:rPr lang="en-US" sz="900" dirty="0" err="1"/>
              <a:t>também</a:t>
            </a:r>
            <a:r>
              <a:rPr lang="en-US" sz="900" dirty="0"/>
              <a:t> que a </a:t>
            </a:r>
            <a:r>
              <a:rPr lang="en-US" sz="900" dirty="0" err="1"/>
              <a:t>estratégia</a:t>
            </a:r>
            <a:r>
              <a:rPr lang="en-US" sz="900" dirty="0"/>
              <a:t> de marketing digital </a:t>
            </a:r>
            <a:r>
              <a:rPr lang="en-US" sz="900" dirty="0" err="1"/>
              <a:t>defina</a:t>
            </a:r>
            <a:r>
              <a:rPr lang="en-US" sz="900" dirty="0"/>
              <a:t> o </a:t>
            </a:r>
            <a:r>
              <a:rPr lang="en-US" sz="900" dirty="0" err="1"/>
              <a:t>papel</a:t>
            </a:r>
            <a:r>
              <a:rPr lang="en-US" sz="900" dirty="0"/>
              <a:t> que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 </a:t>
            </a:r>
            <a:r>
              <a:rPr lang="en-US" sz="900" dirty="0" err="1"/>
              <a:t>desempenharão</a:t>
            </a:r>
            <a:r>
              <a:rPr lang="en-US" sz="900" dirty="0"/>
              <a:t> no </a:t>
            </a:r>
            <a:r>
              <a:rPr lang="en-US" sz="900" dirty="0" err="1"/>
              <a:t>desenvolvimento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e a forma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integrados</a:t>
            </a:r>
            <a:r>
              <a:rPr lang="en-US" sz="900" dirty="0"/>
              <a:t> entre </a:t>
            </a:r>
            <a:r>
              <a:rPr lang="en-US" sz="900" dirty="0" err="1"/>
              <a:t>si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rentabilizar</a:t>
            </a:r>
            <a:r>
              <a:rPr lang="en-US" sz="900" dirty="0"/>
              <a:t> </a:t>
            </a:r>
            <a:r>
              <a:rPr lang="en-US" sz="900" dirty="0" err="1"/>
              <a:t>numa</a:t>
            </a:r>
            <a:r>
              <a:rPr lang="en-US" sz="900" dirty="0"/>
              <a:t> </a:t>
            </a:r>
            <a:r>
              <a:rPr lang="en-US" sz="900" dirty="0" err="1"/>
              <a:t>perspetiva</a:t>
            </a:r>
            <a:r>
              <a:rPr lang="en-US" sz="900" dirty="0"/>
              <a:t> </a:t>
            </a:r>
            <a:r>
              <a:rPr lang="en-US" sz="900" dirty="0" err="1"/>
              <a:t>sinérgica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Como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de marketing digital, </a:t>
            </a:r>
            <a:r>
              <a:rPr lang="en-US" sz="900" dirty="0" err="1"/>
              <a:t>podemos</a:t>
            </a:r>
            <a:r>
              <a:rPr lang="en-US" sz="900" dirty="0"/>
              <a:t> </a:t>
            </a:r>
            <a:r>
              <a:rPr lang="en-US" sz="900" dirty="0" err="1"/>
              <a:t>destacar</a:t>
            </a:r>
            <a:r>
              <a:rPr lang="en-US" sz="900" dirty="0"/>
              <a:t>: o website, o </a:t>
            </a:r>
            <a:r>
              <a:rPr lang="en-US" sz="900" dirty="0" err="1"/>
              <a:t>blogue</a:t>
            </a:r>
            <a:r>
              <a:rPr lang="en-US" sz="900" dirty="0"/>
              <a:t>, as </a:t>
            </a:r>
            <a:r>
              <a:rPr lang="en-US" sz="900" dirty="0" err="1"/>
              <a:t>aplicações</a:t>
            </a:r>
            <a:r>
              <a:rPr lang="en-US" sz="900" dirty="0"/>
              <a:t> </a:t>
            </a:r>
            <a:r>
              <a:rPr lang="en-US" sz="900" dirty="0" err="1"/>
              <a:t>interativas</a:t>
            </a:r>
            <a:r>
              <a:rPr lang="en-US" sz="900" dirty="0"/>
              <a:t>, </a:t>
            </a:r>
            <a:r>
              <a:rPr lang="en-US" sz="900" dirty="0" err="1"/>
              <a:t>os</a:t>
            </a:r>
            <a:r>
              <a:rPr lang="en-US" sz="900" dirty="0"/>
              <a:t> social media (com especial </a:t>
            </a:r>
            <a:r>
              <a:rPr lang="en-US" sz="900" dirty="0" err="1"/>
              <a:t>incidência</a:t>
            </a:r>
            <a:r>
              <a:rPr lang="en-US" sz="900" dirty="0"/>
              <a:t> </a:t>
            </a:r>
            <a:r>
              <a:rPr lang="en-US" sz="900" dirty="0" err="1"/>
              <a:t>nas</a:t>
            </a:r>
            <a:r>
              <a:rPr lang="en-US" sz="900" dirty="0"/>
              <a:t> redes </a:t>
            </a:r>
            <a:r>
              <a:rPr lang="en-US" sz="900" dirty="0" err="1"/>
              <a:t>sociais</a:t>
            </a:r>
            <a:r>
              <a:rPr lang="en-US" sz="900" dirty="0"/>
              <a:t>, mas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agregadores</a:t>
            </a:r>
            <a:r>
              <a:rPr lang="en-US" sz="900" dirty="0"/>
              <a:t>, sites de </a:t>
            </a:r>
            <a:r>
              <a:rPr lang="en-US" sz="900" dirty="0" err="1"/>
              <a:t>análise</a:t>
            </a:r>
            <a:r>
              <a:rPr lang="en-US" sz="900" dirty="0"/>
              <a:t>, rede virtual -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: </a:t>
            </a:r>
            <a:r>
              <a:rPr lang="en-US" sz="900" dirty="0" err="1"/>
              <a:t>Metaverso</a:t>
            </a:r>
            <a:r>
              <a:rPr lang="en-US" sz="900" dirty="0"/>
              <a:t>), emailing e </a:t>
            </a:r>
            <a:r>
              <a:rPr lang="en-US" sz="900" dirty="0" err="1"/>
              <a:t>publicidade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Quando</a:t>
            </a:r>
            <a:r>
              <a:rPr lang="en-US" sz="900" dirty="0"/>
              <a:t> se </a:t>
            </a:r>
            <a:r>
              <a:rPr lang="en-US" sz="900" dirty="0" err="1"/>
              <a:t>pensa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componente</a:t>
            </a:r>
            <a:r>
              <a:rPr lang="en-US" sz="900" dirty="0"/>
              <a:t> digital do marketing, é </a:t>
            </a:r>
            <a:r>
              <a:rPr lang="en-US" sz="900" dirty="0" err="1"/>
              <a:t>preciso</a:t>
            </a:r>
            <a:r>
              <a:rPr lang="en-US" sz="900" dirty="0"/>
              <a:t> </a:t>
            </a:r>
            <a:r>
              <a:rPr lang="en-US" sz="900" dirty="0" err="1"/>
              <a:t>pensar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forma </a:t>
            </a:r>
            <a:r>
              <a:rPr lang="en-US" sz="900" dirty="0" err="1"/>
              <a:t>como</a:t>
            </a:r>
            <a:r>
              <a:rPr lang="en-US" sz="900" dirty="0"/>
              <a:t> as </a:t>
            </a:r>
            <a:r>
              <a:rPr lang="en-US" sz="900" dirty="0" err="1"/>
              <a:t>decisões</a:t>
            </a:r>
            <a:r>
              <a:rPr lang="en-US" sz="900" dirty="0"/>
              <a:t> </a:t>
            </a:r>
            <a:r>
              <a:rPr lang="en-US" sz="900" dirty="0" err="1"/>
              <a:t>estratégicas</a:t>
            </a:r>
            <a:r>
              <a:rPr lang="en-US" sz="900" dirty="0"/>
              <a:t> que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tomadas</a:t>
            </a:r>
            <a:r>
              <a:rPr lang="en-US" sz="900" dirty="0"/>
              <a:t> </a:t>
            </a:r>
            <a:r>
              <a:rPr lang="en-US" sz="900" dirty="0" err="1"/>
              <a:t>vão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encontro</a:t>
            </a:r>
            <a:r>
              <a:rPr lang="en-US" sz="900" dirty="0"/>
              <a:t> das </a:t>
            </a:r>
            <a:r>
              <a:rPr lang="en-US" sz="900" dirty="0" err="1"/>
              <a:t>decisões</a:t>
            </a:r>
            <a:r>
              <a:rPr lang="en-US" sz="900" dirty="0"/>
              <a:t> </a:t>
            </a:r>
            <a:r>
              <a:rPr lang="en-US" sz="900" dirty="0" err="1"/>
              <a:t>tomadas</a:t>
            </a:r>
            <a:r>
              <a:rPr lang="en-US" sz="900" dirty="0"/>
              <a:t> </a:t>
            </a:r>
            <a:r>
              <a:rPr lang="en-US" sz="900" dirty="0" err="1"/>
              <a:t>numa</a:t>
            </a:r>
            <a:r>
              <a:rPr lang="en-US" sz="900" dirty="0"/>
              <a:t> </a:t>
            </a:r>
            <a:r>
              <a:rPr lang="en-US" sz="900" dirty="0" err="1"/>
              <a:t>perspetiva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digital. Por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trabalhar</a:t>
            </a:r>
            <a:r>
              <a:rPr lang="en-US" sz="900" dirty="0"/>
              <a:t> online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congruentes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offline? Como é que se </a:t>
            </a:r>
            <a:r>
              <a:rPr lang="en-US" sz="900" dirty="0" err="1"/>
              <a:t>garante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experiência</a:t>
            </a:r>
            <a:r>
              <a:rPr lang="en-US" sz="900" dirty="0"/>
              <a:t> </a:t>
            </a:r>
            <a:r>
              <a:rPr lang="en-US" sz="900" dirty="0" err="1"/>
              <a:t>única</a:t>
            </a:r>
            <a:r>
              <a:rPr lang="en-US" sz="900" dirty="0"/>
              <a:t>, </a:t>
            </a:r>
            <a:r>
              <a:rPr lang="en-US" sz="900" dirty="0" err="1"/>
              <a:t>independentemente</a:t>
            </a:r>
            <a:r>
              <a:rPr lang="en-US" sz="900" dirty="0"/>
              <a:t> de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pontos</a:t>
            </a:r>
            <a:r>
              <a:rPr lang="en-US" sz="900" dirty="0"/>
              <a:t> de </a:t>
            </a:r>
            <a:r>
              <a:rPr lang="en-US" sz="900" dirty="0" err="1"/>
              <a:t>contacto</a:t>
            </a:r>
            <a:r>
              <a:rPr lang="en-US" sz="900" dirty="0"/>
              <a:t> </a:t>
            </a:r>
            <a:r>
              <a:rPr lang="en-US" sz="900" dirty="0" err="1"/>
              <a:t>serem</a:t>
            </a:r>
            <a:r>
              <a:rPr lang="en-US" sz="900" dirty="0"/>
              <a:t> online e offline, e se </a:t>
            </a:r>
            <a:r>
              <a:rPr lang="en-US" sz="900" dirty="0" err="1"/>
              <a:t>proporciona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visão</a:t>
            </a:r>
            <a:r>
              <a:rPr lang="en-US" sz="900" dirty="0"/>
              <a:t> </a:t>
            </a:r>
            <a:r>
              <a:rPr lang="en-US" sz="900" dirty="0" err="1"/>
              <a:t>única</a:t>
            </a:r>
            <a:r>
              <a:rPr lang="en-US" sz="900" dirty="0"/>
              <a:t> da </a:t>
            </a:r>
            <a:r>
              <a:rPr lang="en-US" sz="900" dirty="0" err="1"/>
              <a:t>marca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Ao </a:t>
            </a:r>
            <a:r>
              <a:rPr lang="en-US" sz="900" dirty="0" err="1"/>
              <a:t>definir</a:t>
            </a:r>
            <a:r>
              <a:rPr lang="en-US" sz="900" dirty="0"/>
              <a:t> a </a:t>
            </a:r>
            <a:r>
              <a:rPr lang="en-US" sz="900" dirty="0" err="1"/>
              <a:t>estratégia</a:t>
            </a:r>
            <a:r>
              <a:rPr lang="en-US" sz="900" dirty="0"/>
              <a:t> de marketing digital, é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necessários</a:t>
            </a:r>
            <a:r>
              <a:rPr lang="en-US" sz="900" dirty="0"/>
              <a:t> para a </a:t>
            </a:r>
            <a:r>
              <a:rPr lang="en-US" sz="900" dirty="0" err="1"/>
              <a:t>concretizar</a:t>
            </a:r>
            <a:r>
              <a:rPr lang="en-US" sz="900" dirty="0"/>
              <a:t>. Estes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podem</a:t>
            </a:r>
            <a:r>
              <a:rPr lang="en-US" sz="900" dirty="0"/>
              <a:t> ser </a:t>
            </a:r>
            <a:r>
              <a:rPr lang="en-US" sz="900" dirty="0" err="1"/>
              <a:t>financeiros</a:t>
            </a:r>
            <a:r>
              <a:rPr lang="en-US" sz="900" dirty="0"/>
              <a:t>, </a:t>
            </a:r>
            <a:r>
              <a:rPr lang="en-US" sz="900" dirty="0" err="1"/>
              <a:t>humanos</a:t>
            </a:r>
            <a:r>
              <a:rPr lang="en-US" sz="900" dirty="0"/>
              <a:t>, </a:t>
            </a:r>
            <a:r>
              <a:rPr lang="en-US" sz="900" dirty="0" err="1"/>
              <a:t>tecnológicos</a:t>
            </a:r>
            <a:r>
              <a:rPr lang="en-US" sz="900" dirty="0"/>
              <a:t>, de marketing, etc.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Com a </a:t>
            </a:r>
            <a:r>
              <a:rPr lang="en-US" sz="900" dirty="0" err="1"/>
              <a:t>aplicação</a:t>
            </a:r>
            <a:r>
              <a:rPr lang="en-US" sz="900" dirty="0"/>
              <a:t> de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marketing, </a:t>
            </a:r>
            <a:r>
              <a:rPr lang="en-US" sz="900" dirty="0" err="1"/>
              <a:t>não</a:t>
            </a:r>
            <a:r>
              <a:rPr lang="en-US" sz="900" dirty="0"/>
              <a:t> é de </a:t>
            </a:r>
            <a:r>
              <a:rPr lang="en-US" sz="900" dirty="0" err="1"/>
              <a:t>estranhar</a:t>
            </a:r>
            <a:r>
              <a:rPr lang="en-US" sz="900" dirty="0"/>
              <a:t> a </a:t>
            </a:r>
            <a:r>
              <a:rPr lang="en-US" sz="900" dirty="0" err="1"/>
              <a:t>necessidade</a:t>
            </a:r>
            <a:r>
              <a:rPr lang="en-US" sz="900" dirty="0"/>
              <a:t> de </a:t>
            </a:r>
            <a:r>
              <a:rPr lang="en-US" sz="900" dirty="0" err="1"/>
              <a:t>repensar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processos</a:t>
            </a:r>
            <a:r>
              <a:rPr lang="en-US" sz="900" dirty="0"/>
              <a:t> (</a:t>
            </a:r>
            <a:r>
              <a:rPr lang="en-US" sz="900" dirty="0" err="1"/>
              <a:t>sejam</a:t>
            </a:r>
            <a:r>
              <a:rPr lang="en-US" sz="900" dirty="0"/>
              <a:t> </a:t>
            </a:r>
            <a:r>
              <a:rPr lang="en-US" sz="900" dirty="0" err="1"/>
              <a:t>eles</a:t>
            </a:r>
            <a:r>
              <a:rPr lang="en-US" sz="900" dirty="0"/>
              <a:t> de back-office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relacionados</a:t>
            </a:r>
            <a:r>
              <a:rPr lang="en-US" sz="900" dirty="0"/>
              <a:t> com a </a:t>
            </a:r>
            <a:r>
              <a:rPr lang="en-US" sz="900" dirty="0" err="1"/>
              <a:t>interação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), de forma a </a:t>
            </a:r>
            <a:r>
              <a:rPr lang="en-US" sz="900" dirty="0" err="1"/>
              <a:t>tornar</a:t>
            </a:r>
            <a:r>
              <a:rPr lang="en-US" sz="900" dirty="0"/>
              <a:t> a </a:t>
            </a:r>
            <a:r>
              <a:rPr lang="en-US" sz="900" dirty="0" err="1"/>
              <a:t>experiência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apelativa</a:t>
            </a:r>
            <a:r>
              <a:rPr lang="en-US" sz="900" dirty="0"/>
              <a:t>, para </a:t>
            </a:r>
            <a:r>
              <a:rPr lang="en-US" sz="900" dirty="0" err="1"/>
              <a:t>contribuir</a:t>
            </a:r>
            <a:r>
              <a:rPr lang="en-US" sz="900" dirty="0"/>
              <a:t> para o </a:t>
            </a:r>
            <a:r>
              <a:rPr lang="en-US" sz="900" dirty="0" err="1"/>
              <a:t>aumento</a:t>
            </a:r>
            <a:r>
              <a:rPr lang="en-US" sz="900" dirty="0"/>
              <a:t> do valor do </a:t>
            </a:r>
            <a:r>
              <a:rPr lang="en-US" sz="900" dirty="0" err="1"/>
              <a:t>cliente</a:t>
            </a:r>
            <a:r>
              <a:rPr lang="en-US" sz="900" dirty="0"/>
              <a:t>. </a:t>
            </a:r>
            <a:r>
              <a:rPr lang="en-US" sz="900" dirty="0" err="1"/>
              <a:t>Tudo</a:t>
            </a:r>
            <a:r>
              <a:rPr lang="en-US" sz="900" dirty="0"/>
              <a:t> o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faz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corresponder</a:t>
            </a:r>
            <a:r>
              <a:rPr lang="en-US" sz="900" dirty="0"/>
              <a:t> </a:t>
            </a:r>
            <a:r>
              <a:rPr lang="en-US" sz="900" dirty="0" err="1"/>
              <a:t>às</a:t>
            </a:r>
            <a:r>
              <a:rPr lang="en-US" sz="900" dirty="0"/>
              <a:t> </a:t>
            </a:r>
            <a:r>
              <a:rPr lang="en-US" sz="900" dirty="0" err="1"/>
              <a:t>expetativas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 e </a:t>
            </a:r>
            <a:r>
              <a:rPr lang="en-US" sz="900" dirty="0" err="1"/>
              <a:t>contribuir</a:t>
            </a:r>
            <a:r>
              <a:rPr lang="en-US" sz="900" dirty="0"/>
              <a:t> para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fidelização</a:t>
            </a:r>
            <a:r>
              <a:rPr lang="en-US" sz="900" dirty="0"/>
              <a:t>. A </a:t>
            </a:r>
            <a:r>
              <a:rPr lang="en-US" sz="900" dirty="0" err="1"/>
              <a:t>implementação</a:t>
            </a:r>
            <a:r>
              <a:rPr lang="en-US" sz="900" dirty="0"/>
              <a:t> de </a:t>
            </a:r>
            <a:r>
              <a:rPr lang="en-US" sz="900" dirty="0" err="1"/>
              <a:t>processos</a:t>
            </a:r>
            <a:r>
              <a:rPr lang="en-US" sz="900" dirty="0"/>
              <a:t> </a:t>
            </a:r>
            <a:r>
              <a:rPr lang="en-US" sz="900" dirty="0" err="1"/>
              <a:t>redesenhados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novos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envolver</a:t>
            </a:r>
            <a:r>
              <a:rPr lang="en-US" sz="900" dirty="0"/>
              <a:t> a </a:t>
            </a:r>
            <a:r>
              <a:rPr lang="en-US" sz="900" dirty="0" err="1"/>
              <a:t>utilização</a:t>
            </a:r>
            <a:r>
              <a:rPr lang="en-US" sz="900" dirty="0"/>
              <a:t> de </a:t>
            </a:r>
            <a:r>
              <a:rPr lang="en-US" sz="900" dirty="0" err="1"/>
              <a:t>tecnologia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software de CRM (Customer Relationship Management), software de </a:t>
            </a:r>
            <a:r>
              <a:rPr lang="en-US" sz="900" dirty="0" err="1"/>
              <a:t>gestão</a:t>
            </a:r>
            <a:r>
              <a:rPr lang="en-US" sz="900" dirty="0"/>
              <a:t> de </a:t>
            </a:r>
            <a:r>
              <a:rPr lang="en-US" sz="900" dirty="0" err="1"/>
              <a:t>boletins</a:t>
            </a:r>
            <a:r>
              <a:rPr lang="en-US" sz="900" dirty="0"/>
              <a:t> </a:t>
            </a:r>
            <a:r>
              <a:rPr lang="en-US" sz="900" dirty="0" err="1"/>
              <a:t>informativos</a:t>
            </a:r>
            <a:r>
              <a:rPr lang="en-US" sz="900" dirty="0"/>
              <a:t> (newsletters).</a:t>
            </a:r>
            <a:endParaRPr sz="9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1" name="Google Shape;211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Para se </a:t>
            </a:r>
            <a:r>
              <a:rPr lang="en-US" sz="900" dirty="0" err="1"/>
              <a:t>poder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 digital,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consideração</a:t>
            </a:r>
            <a:r>
              <a:rPr lang="en-US" sz="900" dirty="0"/>
              <a:t> um conjunto </a:t>
            </a:r>
            <a:r>
              <a:rPr lang="en-US" sz="900" dirty="0" err="1"/>
              <a:t>mínimo</a:t>
            </a:r>
            <a:r>
              <a:rPr lang="en-US" sz="900" dirty="0"/>
              <a:t> de </a:t>
            </a:r>
            <a:r>
              <a:rPr lang="en-US" sz="900" dirty="0" err="1"/>
              <a:t>elementos</a:t>
            </a:r>
            <a:r>
              <a:rPr lang="en-US" sz="900" dirty="0"/>
              <a:t> para que a </a:t>
            </a:r>
            <a:r>
              <a:rPr lang="en-US" sz="900" dirty="0" err="1"/>
              <a:t>estratégia</a:t>
            </a:r>
            <a:r>
              <a:rPr lang="en-US" sz="900" dirty="0"/>
              <a:t> </a:t>
            </a:r>
            <a:r>
              <a:rPr lang="en-US" sz="900" dirty="0" err="1"/>
              <a:t>seja</a:t>
            </a:r>
            <a:r>
              <a:rPr lang="en-US" sz="900" dirty="0"/>
              <a:t> </a:t>
            </a:r>
            <a:r>
              <a:rPr lang="en-US" sz="900" dirty="0" err="1"/>
              <a:t>construída</a:t>
            </a:r>
            <a:r>
              <a:rPr lang="en-US" sz="900" dirty="0"/>
              <a:t> </a:t>
            </a:r>
            <a:r>
              <a:rPr lang="en-US" sz="900" dirty="0" err="1"/>
              <a:t>numa</a:t>
            </a:r>
            <a:r>
              <a:rPr lang="en-US" sz="900" dirty="0"/>
              <a:t> base </a:t>
            </a:r>
            <a:r>
              <a:rPr lang="en-US" sz="900" dirty="0" err="1"/>
              <a:t>sólida</a:t>
            </a:r>
            <a:r>
              <a:rPr lang="en-US" sz="900" dirty="0"/>
              <a:t>. É de </a:t>
            </a:r>
            <a:r>
              <a:rPr lang="en-US" sz="900" dirty="0" err="1"/>
              <a:t>assinalar</a:t>
            </a:r>
            <a:r>
              <a:rPr lang="en-US" sz="900" dirty="0"/>
              <a:t> que </a:t>
            </a:r>
            <a:r>
              <a:rPr lang="en-US" sz="900" dirty="0" err="1"/>
              <a:t>quando</a:t>
            </a:r>
            <a:r>
              <a:rPr lang="en-US" sz="900" dirty="0"/>
              <a:t> a </a:t>
            </a:r>
            <a:r>
              <a:rPr lang="en-US" sz="900" dirty="0" err="1"/>
              <a:t>estratégia</a:t>
            </a:r>
            <a:r>
              <a:rPr lang="en-US" sz="900" dirty="0"/>
              <a:t> é </a:t>
            </a:r>
            <a:r>
              <a:rPr lang="en-US" sz="900" dirty="0" err="1"/>
              <a:t>definida</a:t>
            </a:r>
            <a:r>
              <a:rPr lang="en-US" sz="900" dirty="0"/>
              <a:t>,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definição</a:t>
            </a:r>
            <a:r>
              <a:rPr lang="en-US" sz="900" dirty="0"/>
              <a:t> </a:t>
            </a:r>
            <a:r>
              <a:rPr lang="en-US" sz="900" dirty="0" err="1"/>
              <a:t>ocorre</a:t>
            </a:r>
            <a:r>
              <a:rPr lang="en-US" sz="900" dirty="0"/>
              <a:t> com base num conjunto de </a:t>
            </a:r>
            <a:r>
              <a:rPr lang="en-US" sz="900" dirty="0" err="1"/>
              <a:t>pressupostos</a:t>
            </a:r>
            <a:r>
              <a:rPr lang="en-US" sz="900" dirty="0"/>
              <a:t> que </a:t>
            </a:r>
            <a:r>
              <a:rPr lang="en-US" sz="900" dirty="0" err="1"/>
              <a:t>podem</a:t>
            </a:r>
            <a:r>
              <a:rPr lang="en-US" sz="900" dirty="0"/>
              <a:t> e </a:t>
            </a:r>
            <a:r>
              <a:rPr lang="en-US" sz="900" dirty="0" err="1"/>
              <a:t>tendem</a:t>
            </a:r>
            <a:r>
              <a:rPr lang="en-US" sz="900" dirty="0"/>
              <a:t> </a:t>
            </a:r>
            <a:r>
              <a:rPr lang="en-US" sz="900" dirty="0" err="1"/>
              <a:t>naturalmente</a:t>
            </a:r>
            <a:r>
              <a:rPr lang="en-US" sz="900" dirty="0"/>
              <a:t> a mudar. </a:t>
            </a:r>
            <a:r>
              <a:rPr lang="en-US" sz="900" dirty="0" err="1"/>
              <a:t>Eventualmente</a:t>
            </a:r>
            <a:r>
              <a:rPr lang="en-US" sz="900" dirty="0"/>
              <a:t>,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ocorrer</a:t>
            </a:r>
            <a:r>
              <a:rPr lang="en-US" sz="900" dirty="0"/>
              <a:t> </a:t>
            </a:r>
            <a:r>
              <a:rPr lang="en-US" sz="900" dirty="0" err="1"/>
              <a:t>alguma</a:t>
            </a:r>
            <a:r>
              <a:rPr lang="en-US" sz="900" dirty="0"/>
              <a:t> </a:t>
            </a:r>
            <a:r>
              <a:rPr lang="en-US" sz="900" dirty="0" err="1"/>
              <a:t>circunstância</a:t>
            </a:r>
            <a:r>
              <a:rPr lang="en-US" sz="900" dirty="0"/>
              <a:t> especial que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mesmo</a:t>
            </a:r>
            <a:r>
              <a:rPr lang="en-US" sz="900" dirty="0"/>
              <a:t> </a:t>
            </a:r>
            <a:r>
              <a:rPr lang="en-US" sz="900" dirty="0" err="1"/>
              <a:t>obrigar</a:t>
            </a:r>
            <a:r>
              <a:rPr lang="en-US" sz="900" dirty="0"/>
              <a:t> a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alteração</a:t>
            </a:r>
            <a:r>
              <a:rPr lang="en-US" sz="900" dirty="0"/>
              <a:t> radical da </a:t>
            </a:r>
            <a:r>
              <a:rPr lang="en-US" sz="900" dirty="0" err="1"/>
              <a:t>estratégia</a:t>
            </a:r>
            <a:r>
              <a:rPr lang="en-US" sz="900" dirty="0"/>
              <a:t> que </a:t>
            </a:r>
            <a:r>
              <a:rPr lang="en-US" sz="900" dirty="0" err="1"/>
              <a:t>está</a:t>
            </a:r>
            <a:r>
              <a:rPr lang="en-US" sz="900" dirty="0"/>
              <a:t> a ser </a:t>
            </a:r>
            <a:r>
              <a:rPr lang="en-US" sz="900" dirty="0" err="1"/>
              <a:t>seguida</a:t>
            </a:r>
            <a:r>
              <a:rPr lang="en-US" sz="900" dirty="0"/>
              <a:t>. Por </a:t>
            </a:r>
            <a:r>
              <a:rPr lang="en-US" sz="900" dirty="0" err="1"/>
              <a:t>exemplo</a:t>
            </a:r>
            <a:r>
              <a:rPr lang="en-US" sz="900" dirty="0"/>
              <a:t>, a pandemia </a:t>
            </a:r>
            <a:r>
              <a:rPr lang="en-US" sz="900" dirty="0" err="1"/>
              <a:t>provocada</a:t>
            </a:r>
            <a:r>
              <a:rPr lang="en-US" sz="900" dirty="0"/>
              <a:t> pela COVID-19 </a:t>
            </a:r>
            <a:r>
              <a:rPr lang="en-US" sz="900" dirty="0" err="1"/>
              <a:t>obrigou</a:t>
            </a:r>
            <a:r>
              <a:rPr lang="en-US" sz="900" dirty="0"/>
              <a:t> a </a:t>
            </a:r>
            <a:r>
              <a:rPr lang="en-US" sz="900" dirty="0" err="1"/>
              <a:t>maioria</a:t>
            </a:r>
            <a:r>
              <a:rPr lang="en-US" sz="900" dirty="0"/>
              <a:t> das </a:t>
            </a:r>
            <a:r>
              <a:rPr lang="en-US" sz="900" dirty="0" err="1"/>
              <a:t>empresas</a:t>
            </a:r>
            <a:r>
              <a:rPr lang="en-US" sz="900" dirty="0"/>
              <a:t> a </a:t>
            </a:r>
            <a:r>
              <a:rPr lang="en-US" sz="900" dirty="0" err="1"/>
              <a:t>rever</a:t>
            </a:r>
            <a:r>
              <a:rPr lang="en-US" sz="900" dirty="0"/>
              <a:t> o </a:t>
            </a:r>
            <a:r>
              <a:rPr lang="en-US" sz="900" dirty="0" err="1"/>
              <a:t>seu</a:t>
            </a:r>
            <a:r>
              <a:rPr lang="en-US" sz="900" dirty="0"/>
              <a:t> plano </a:t>
            </a:r>
            <a:r>
              <a:rPr lang="en-US" sz="900" dirty="0" err="1"/>
              <a:t>estratégico</a:t>
            </a:r>
            <a:r>
              <a:rPr lang="en-US" sz="900" dirty="0"/>
              <a:t> de marketing, a </a:t>
            </a:r>
            <a:r>
              <a:rPr lang="en-US" sz="900" dirty="0" err="1"/>
              <a:t>rever</a:t>
            </a:r>
            <a:r>
              <a:rPr lang="en-US" sz="900" dirty="0"/>
              <a:t>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presença</a:t>
            </a:r>
            <a:r>
              <a:rPr lang="en-US" sz="900" dirty="0"/>
              <a:t> no marketing digital.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Assim</a:t>
            </a:r>
            <a:r>
              <a:rPr lang="en-US" sz="900" dirty="0"/>
              <a:t>, para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 digital, </a:t>
            </a:r>
            <a:r>
              <a:rPr lang="en-US" sz="900" dirty="0" err="1"/>
              <a:t>sugere</a:t>
            </a:r>
            <a:r>
              <a:rPr lang="en-US" sz="900" dirty="0"/>
              <a:t>-se que a </a:t>
            </a:r>
            <a:r>
              <a:rPr lang="en-US" sz="900" dirty="0" err="1"/>
              <a:t>empresa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Faça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análise</a:t>
            </a:r>
            <a:r>
              <a:rPr lang="en-US" sz="900" dirty="0"/>
              <a:t> interna: </a:t>
            </a:r>
            <a:r>
              <a:rPr lang="en-US" sz="900" dirty="0" err="1"/>
              <a:t>analisar</a:t>
            </a:r>
            <a:r>
              <a:rPr lang="en-US" sz="900" dirty="0"/>
              <a:t> o que </a:t>
            </a:r>
            <a:r>
              <a:rPr lang="en-US" sz="900" dirty="0" err="1"/>
              <a:t>tem</a:t>
            </a:r>
            <a:r>
              <a:rPr lang="en-US" sz="900" dirty="0"/>
              <a:t> </a:t>
            </a:r>
            <a:r>
              <a:rPr lang="en-US" sz="900" dirty="0" err="1"/>
              <a:t>feito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área</a:t>
            </a:r>
            <a:r>
              <a:rPr lang="en-US" sz="900" dirty="0"/>
              <a:t> do digital, </a:t>
            </a: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as </a:t>
            </a:r>
            <a:r>
              <a:rPr lang="en-US" sz="900" dirty="0" err="1"/>
              <a:t>suas</a:t>
            </a:r>
            <a:r>
              <a:rPr lang="en-US" sz="900" dirty="0"/>
              <a:t> </a:t>
            </a:r>
            <a:r>
              <a:rPr lang="en-US" sz="900" dirty="0" err="1"/>
              <a:t>competências</a:t>
            </a:r>
            <a:r>
              <a:rPr lang="en-US" sz="900" dirty="0"/>
              <a:t>, qual a </a:t>
            </a:r>
            <a:r>
              <a:rPr lang="en-US" sz="900" dirty="0" err="1"/>
              <a:t>evolução</a:t>
            </a:r>
            <a:r>
              <a:rPr lang="en-US" sz="900" dirty="0"/>
              <a:t> </a:t>
            </a:r>
            <a:r>
              <a:rPr lang="en-US" sz="900" dirty="0" err="1"/>
              <a:t>registada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Efetua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análise</a:t>
            </a:r>
            <a:r>
              <a:rPr lang="en-US" sz="900" dirty="0"/>
              <a:t> externa: que </a:t>
            </a:r>
            <a:r>
              <a:rPr lang="en-US" sz="900" dirty="0" err="1"/>
              <a:t>constrangimentos</a:t>
            </a:r>
            <a:r>
              <a:rPr lang="en-US" sz="900" dirty="0"/>
              <a:t>, que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favoráveis</a:t>
            </a:r>
            <a:r>
              <a:rPr lang="en-US" sz="900" dirty="0"/>
              <a:t> </a:t>
            </a:r>
            <a:r>
              <a:rPr lang="en-US" sz="900" dirty="0" err="1"/>
              <a:t>estão</a:t>
            </a:r>
            <a:r>
              <a:rPr lang="en-US" sz="900" dirty="0"/>
              <a:t> a </a:t>
            </a:r>
            <a:r>
              <a:rPr lang="en-US" sz="900" dirty="0" err="1"/>
              <a:t>ocorrer</a:t>
            </a:r>
            <a:r>
              <a:rPr lang="en-US" sz="900" dirty="0"/>
              <a:t> no </a:t>
            </a:r>
            <a:r>
              <a:rPr lang="en-US" sz="900" dirty="0" err="1"/>
              <a:t>domínio</a:t>
            </a:r>
            <a:r>
              <a:rPr lang="en-US" sz="900" dirty="0"/>
              <a:t> digital, </a:t>
            </a: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as </a:t>
            </a:r>
            <a:r>
              <a:rPr lang="en-US" sz="900" dirty="0" err="1"/>
              <a:t>tendências</a:t>
            </a:r>
            <a:r>
              <a:rPr lang="en-US" sz="900" dirty="0"/>
              <a:t>. Neste </a:t>
            </a:r>
            <a:r>
              <a:rPr lang="en-US" sz="900" dirty="0" err="1"/>
              <a:t>ponto</a:t>
            </a:r>
            <a:r>
              <a:rPr lang="en-US" sz="900" dirty="0"/>
              <a:t>,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a </a:t>
            </a:r>
            <a:r>
              <a:rPr lang="en-US" sz="900" dirty="0" err="1"/>
              <a:t>concorrência</a:t>
            </a:r>
            <a:r>
              <a:rPr lang="en-US" sz="900" dirty="0"/>
              <a:t> e o </a:t>
            </a:r>
            <a:r>
              <a:rPr lang="en-US" sz="900" dirty="0" err="1"/>
              <a:t>comportamento</a:t>
            </a:r>
            <a:r>
              <a:rPr lang="en-US" sz="900" dirty="0"/>
              <a:t> dos </a:t>
            </a:r>
            <a:r>
              <a:rPr lang="en-US" sz="900" dirty="0" err="1"/>
              <a:t>consumidores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Defina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de forma </a:t>
            </a:r>
            <a:r>
              <a:rPr lang="en-US" sz="900" dirty="0" err="1"/>
              <a:t>clara</a:t>
            </a:r>
            <a:r>
              <a:rPr lang="en-US" sz="900" dirty="0"/>
              <a:t>, </a:t>
            </a:r>
            <a:r>
              <a:rPr lang="en-US" sz="900" dirty="0" err="1"/>
              <a:t>objetiva</a:t>
            </a:r>
            <a:r>
              <a:rPr lang="en-US" sz="900" dirty="0"/>
              <a:t> e </a:t>
            </a:r>
            <a:r>
              <a:rPr lang="en-US" sz="900" dirty="0" err="1"/>
              <a:t>realista</a:t>
            </a:r>
            <a:r>
              <a:rPr lang="en-US" sz="900" dirty="0"/>
              <a:t> do que </a:t>
            </a:r>
            <a:r>
              <a:rPr lang="en-US" sz="900" dirty="0" err="1"/>
              <a:t>pretende</a:t>
            </a:r>
            <a:r>
              <a:rPr lang="en-US" sz="900" dirty="0"/>
              <a:t> </a:t>
            </a:r>
            <a:r>
              <a:rPr lang="en-US" sz="900" dirty="0" err="1"/>
              <a:t>alcançar</a:t>
            </a:r>
            <a:r>
              <a:rPr lang="en-US" sz="900" dirty="0"/>
              <a:t> com o marketing digital.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Indique</a:t>
            </a:r>
            <a:r>
              <a:rPr lang="en-US" sz="900" dirty="0"/>
              <a:t> o </a:t>
            </a:r>
            <a:r>
              <a:rPr lang="en-US" sz="900" dirty="0" err="1"/>
              <a:t>segmento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que </a:t>
            </a:r>
            <a:r>
              <a:rPr lang="en-US" sz="900" dirty="0" err="1"/>
              <a:t>pretende</a:t>
            </a:r>
            <a:r>
              <a:rPr lang="en-US" sz="900" dirty="0"/>
              <a:t> </a:t>
            </a:r>
            <a:r>
              <a:rPr lang="en-US" sz="900" dirty="0" err="1"/>
              <a:t>atingir</a:t>
            </a:r>
            <a:r>
              <a:rPr lang="en-US" sz="900" dirty="0"/>
              <a:t> com o marketing digital.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Determine a </a:t>
            </a:r>
            <a:r>
              <a:rPr lang="en-US" sz="900" dirty="0" err="1"/>
              <a:t>proposta</a:t>
            </a:r>
            <a:r>
              <a:rPr lang="en-US" sz="900" dirty="0"/>
              <a:t> de valor,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seja</a:t>
            </a:r>
            <a:r>
              <a:rPr lang="en-US" sz="900" dirty="0"/>
              <a:t>, o que 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verá</a:t>
            </a:r>
            <a:r>
              <a:rPr lang="en-US" sz="900" dirty="0"/>
              <a:t> de especial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marca</a:t>
            </a:r>
            <a:r>
              <a:rPr lang="en-US" sz="900" dirty="0"/>
              <a:t> e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. Esta </a:t>
            </a:r>
            <a:r>
              <a:rPr lang="en-US" sz="900" dirty="0" err="1"/>
              <a:t>proposta</a:t>
            </a:r>
            <a:r>
              <a:rPr lang="en-US" sz="900" dirty="0"/>
              <a:t> de valor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única</a:t>
            </a:r>
            <a:r>
              <a:rPr lang="en-US" sz="900" dirty="0"/>
              <a:t>, </a:t>
            </a:r>
            <a:r>
              <a:rPr lang="en-US" sz="900" dirty="0" err="1"/>
              <a:t>sustentável</a:t>
            </a:r>
            <a:r>
              <a:rPr lang="en-US" sz="900" dirty="0"/>
              <a:t> e </a:t>
            </a:r>
            <a:r>
              <a:rPr lang="en-US" sz="900" dirty="0" err="1"/>
              <a:t>duradoura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longo</a:t>
            </a:r>
            <a:r>
              <a:rPr lang="en-US" sz="900" dirty="0"/>
              <a:t> do tempo. O marketing digital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capaz</a:t>
            </a:r>
            <a:r>
              <a:rPr lang="en-US" sz="900" dirty="0"/>
              <a:t> de </a:t>
            </a:r>
            <a:r>
              <a:rPr lang="en-US" sz="900" dirty="0" err="1"/>
              <a:t>comunicar</a:t>
            </a:r>
            <a:r>
              <a:rPr lang="en-US" sz="900" dirty="0"/>
              <a:t> </a:t>
            </a:r>
            <a:r>
              <a:rPr lang="en-US" sz="900" dirty="0" err="1"/>
              <a:t>esta</a:t>
            </a:r>
            <a:r>
              <a:rPr lang="en-US" sz="900" dirty="0"/>
              <a:t> </a:t>
            </a:r>
            <a:r>
              <a:rPr lang="en-US" sz="900" dirty="0" err="1"/>
              <a:t>proposta</a:t>
            </a:r>
            <a:r>
              <a:rPr lang="en-US" sz="900" dirty="0"/>
              <a:t> de valor </a:t>
            </a:r>
            <a:r>
              <a:rPr lang="en-US" sz="900" dirty="0" err="1"/>
              <a:t>aos</a:t>
            </a:r>
            <a:r>
              <a:rPr lang="en-US" sz="900" dirty="0"/>
              <a:t> </a:t>
            </a:r>
            <a:r>
              <a:rPr lang="en-US" sz="900" dirty="0" err="1"/>
              <a:t>segmentos-alvo</a:t>
            </a:r>
            <a:r>
              <a:rPr lang="en-US" sz="900" dirty="0"/>
              <a:t>. </a:t>
            </a:r>
            <a:r>
              <a:rPr lang="en-US" sz="900" dirty="0" err="1"/>
              <a:t>Naturalmente</a:t>
            </a:r>
            <a:r>
              <a:rPr lang="en-US" sz="900" dirty="0"/>
              <a:t>, para ser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proposta</a:t>
            </a:r>
            <a:r>
              <a:rPr lang="en-US" sz="900" dirty="0"/>
              <a:t> de valor, o </a:t>
            </a:r>
            <a:r>
              <a:rPr lang="en-US" sz="900" dirty="0" err="1"/>
              <a:t>benefício</a:t>
            </a:r>
            <a:r>
              <a:rPr lang="en-US" sz="900" dirty="0"/>
              <a:t> especial que </a:t>
            </a:r>
            <a:r>
              <a:rPr lang="en-US" sz="900" dirty="0" err="1"/>
              <a:t>queremos</a:t>
            </a:r>
            <a:r>
              <a:rPr lang="en-US" sz="900" dirty="0"/>
              <a:t> </a:t>
            </a:r>
            <a:r>
              <a:rPr lang="en-US" sz="900" dirty="0" err="1"/>
              <a:t>proporcionar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nosso</a:t>
            </a:r>
            <a:r>
              <a:rPr lang="en-US" sz="900" dirty="0"/>
              <a:t>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valorizado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ele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Construir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 (se for </a:t>
            </a:r>
            <a:r>
              <a:rPr lang="en-US" sz="900" dirty="0" err="1"/>
              <a:t>essa</a:t>
            </a:r>
            <a:r>
              <a:rPr lang="en-US" sz="900" dirty="0"/>
              <a:t> a </a:t>
            </a:r>
            <a:r>
              <a:rPr lang="en-US" sz="900" dirty="0" err="1"/>
              <a:t>intenção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), </a:t>
            </a:r>
            <a:r>
              <a:rPr lang="en-US" sz="900" dirty="0" err="1"/>
              <a:t>alavancar</a:t>
            </a:r>
            <a:r>
              <a:rPr lang="en-US" sz="900" dirty="0"/>
              <a:t> o </a:t>
            </a:r>
            <a:r>
              <a:rPr lang="en-US" sz="900" dirty="0" err="1"/>
              <a:t>seu</a:t>
            </a:r>
            <a:r>
              <a:rPr lang="en-US" sz="900" dirty="0"/>
              <a:t> lifetime value (o valor que 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para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longo</a:t>
            </a:r>
            <a:r>
              <a:rPr lang="en-US" sz="900" dirty="0"/>
              <a:t> da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com a </a:t>
            </a:r>
            <a:r>
              <a:rPr lang="en-US" sz="900" dirty="0" err="1"/>
              <a:t>empresa</a:t>
            </a:r>
            <a:r>
              <a:rPr lang="en-US" sz="900" dirty="0"/>
              <a:t>). A </a:t>
            </a:r>
            <a:r>
              <a:rPr lang="en-US" sz="900" dirty="0" err="1"/>
              <a:t>estratégia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procurar</a:t>
            </a:r>
            <a:r>
              <a:rPr lang="en-US" sz="900" dirty="0"/>
              <a:t> </a:t>
            </a:r>
            <a:r>
              <a:rPr lang="en-US" sz="900" dirty="0" err="1"/>
              <a:t>rentabilizar</a:t>
            </a:r>
            <a:r>
              <a:rPr lang="en-US" sz="900" dirty="0"/>
              <a:t> a </a:t>
            </a:r>
            <a:r>
              <a:rPr lang="en-US" sz="900" dirty="0" err="1"/>
              <a:t>componente</a:t>
            </a:r>
            <a:r>
              <a:rPr lang="en-US" sz="900" dirty="0"/>
              <a:t> digital de forma a </a:t>
            </a:r>
            <a:r>
              <a:rPr lang="en-US" sz="900" dirty="0" err="1"/>
              <a:t>fortalecer</a:t>
            </a:r>
            <a:r>
              <a:rPr lang="en-US" sz="900" dirty="0"/>
              <a:t>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mesma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e </a:t>
            </a:r>
            <a:r>
              <a:rPr lang="en-US" sz="900" dirty="0" err="1"/>
              <a:t>consequentemente</a:t>
            </a:r>
            <a:r>
              <a:rPr lang="en-US" sz="900" dirty="0"/>
              <a:t> </a:t>
            </a:r>
            <a:r>
              <a:rPr lang="en-US" sz="900" dirty="0" err="1"/>
              <a:t>contribuir</a:t>
            </a:r>
            <a:r>
              <a:rPr lang="en-US" sz="900" dirty="0"/>
              <a:t> para </a:t>
            </a:r>
            <a:r>
              <a:rPr lang="en-US" sz="900" dirty="0" err="1"/>
              <a:t>aumentar</a:t>
            </a:r>
            <a:r>
              <a:rPr lang="en-US" sz="900" dirty="0"/>
              <a:t> a </a:t>
            </a:r>
            <a:r>
              <a:rPr lang="en-US" sz="900" dirty="0" err="1"/>
              <a:t>fidelização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Quando</a:t>
            </a:r>
            <a:r>
              <a:rPr lang="en-US" sz="900" dirty="0"/>
              <a:t> </a:t>
            </a:r>
            <a:r>
              <a:rPr lang="en-US" sz="900" dirty="0" err="1"/>
              <a:t>pensamos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digital, </a:t>
            </a:r>
            <a:r>
              <a:rPr lang="en-US" sz="900" dirty="0" err="1"/>
              <a:t>temos</a:t>
            </a:r>
            <a:r>
              <a:rPr lang="en-US" sz="900" dirty="0"/>
              <a:t> de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é que o marketing mix digital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estar</a:t>
            </a:r>
            <a:r>
              <a:rPr lang="en-US" sz="900" dirty="0"/>
              <a:t> </a:t>
            </a:r>
            <a:r>
              <a:rPr lang="en-US" sz="900" dirty="0" err="1"/>
              <a:t>presente</a:t>
            </a:r>
            <a:r>
              <a:rPr lang="en-US" sz="900" dirty="0"/>
              <a:t>, que </a:t>
            </a:r>
            <a:r>
              <a:rPr lang="en-US" sz="900" dirty="0" err="1"/>
              <a:t>contributo</a:t>
            </a:r>
            <a:r>
              <a:rPr lang="en-US" sz="900" dirty="0"/>
              <a:t>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dar</a:t>
            </a:r>
            <a:r>
              <a:rPr lang="en-US" sz="900" dirty="0"/>
              <a:t> para a </a:t>
            </a:r>
            <a:r>
              <a:rPr lang="en-US" sz="900" dirty="0" err="1"/>
              <a:t>construção</a:t>
            </a:r>
            <a:r>
              <a:rPr lang="en-US" sz="900" dirty="0"/>
              <a:t> da </a:t>
            </a:r>
            <a:r>
              <a:rPr lang="en-US" sz="900" dirty="0" err="1"/>
              <a:t>marca</a:t>
            </a:r>
            <a:r>
              <a:rPr lang="en-US" sz="900" dirty="0"/>
              <a:t>. </a:t>
            </a:r>
            <a:endParaRPr sz="9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Nesta </a:t>
            </a:r>
            <a:r>
              <a:rPr lang="en-US" sz="900" dirty="0" err="1"/>
              <a:t>imagem</a:t>
            </a:r>
            <a:r>
              <a:rPr lang="en-US" sz="900" dirty="0"/>
              <a:t>, </a:t>
            </a:r>
            <a:r>
              <a:rPr lang="en-US" sz="900" dirty="0" err="1"/>
              <a:t>pode</a:t>
            </a:r>
            <a:r>
              <a:rPr lang="en-US" sz="900" dirty="0"/>
              <a:t>-se </a:t>
            </a:r>
            <a:r>
              <a:rPr lang="en-US" sz="900" dirty="0" err="1"/>
              <a:t>ver</a:t>
            </a:r>
            <a:r>
              <a:rPr lang="en-US" sz="900" dirty="0"/>
              <a:t> a </a:t>
            </a:r>
            <a:r>
              <a:rPr lang="en-US" sz="900" dirty="0" err="1"/>
              <a:t>metodologia</a:t>
            </a:r>
            <a:r>
              <a:rPr lang="en-US" sz="900" dirty="0"/>
              <a:t> </a:t>
            </a:r>
            <a:r>
              <a:rPr lang="en-US" sz="900" dirty="0" err="1"/>
              <a:t>proposta</a:t>
            </a:r>
            <a:r>
              <a:rPr lang="en-US" sz="900" dirty="0"/>
              <a:t> para </a:t>
            </a:r>
            <a:r>
              <a:rPr lang="en-US" sz="900" dirty="0" err="1"/>
              <a:t>aplicar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 digital. Esta </a:t>
            </a:r>
            <a:r>
              <a:rPr lang="en-US" sz="900" dirty="0" err="1"/>
              <a:t>metodologia</a:t>
            </a:r>
            <a:r>
              <a:rPr lang="en-US" sz="900" dirty="0"/>
              <a:t> é </a:t>
            </a:r>
            <a:r>
              <a:rPr lang="en-US" sz="900" dirty="0" err="1"/>
              <a:t>composta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três</a:t>
            </a:r>
            <a:r>
              <a:rPr lang="en-US" sz="900" dirty="0"/>
              <a:t> </a:t>
            </a:r>
            <a:r>
              <a:rPr lang="en-US" sz="900" dirty="0" err="1"/>
              <a:t>fases</a:t>
            </a:r>
            <a:r>
              <a:rPr lang="en-US" sz="900" dirty="0"/>
              <a:t>.</a:t>
            </a:r>
            <a:endParaRPr sz="900" dirty="0"/>
          </a:p>
          <a:p>
            <a:pPr marL="4572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Char char="●"/>
            </a:pPr>
            <a:r>
              <a:rPr lang="en-US" sz="900" dirty="0"/>
              <a:t>Na </a:t>
            </a:r>
            <a:r>
              <a:rPr lang="en-US" sz="900" dirty="0" err="1"/>
              <a:t>primeira</a:t>
            </a:r>
            <a:r>
              <a:rPr lang="en-US" sz="900" dirty="0"/>
              <a:t> </a:t>
            </a:r>
            <a:r>
              <a:rPr lang="en-US" sz="900" dirty="0" err="1"/>
              <a:t>fase</a:t>
            </a:r>
            <a:r>
              <a:rPr lang="en-US" sz="900" dirty="0"/>
              <a:t> </a:t>
            </a:r>
            <a:r>
              <a:rPr lang="en-US" sz="900" dirty="0" err="1"/>
              <a:t>existe</a:t>
            </a:r>
            <a:r>
              <a:rPr lang="en-US" sz="900" dirty="0"/>
              <a:t> a </a:t>
            </a:r>
            <a:r>
              <a:rPr lang="en-US" sz="900" dirty="0" err="1"/>
              <a:t>definição</a:t>
            </a:r>
            <a:r>
              <a:rPr lang="en-US" sz="900" dirty="0"/>
              <a:t> de </a:t>
            </a:r>
            <a:r>
              <a:rPr lang="en-US" sz="900" dirty="0" err="1"/>
              <a:t>oportunidades</a:t>
            </a:r>
            <a:r>
              <a:rPr lang="en-US" sz="900" dirty="0"/>
              <a:t> online, </a:t>
            </a:r>
            <a:r>
              <a:rPr lang="en-US" sz="900" dirty="0" err="1"/>
              <a:t>onde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definidos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de marketing digital, tendo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que </a:t>
            </a:r>
            <a:r>
              <a:rPr lang="en-US" sz="900" dirty="0" err="1"/>
              <a:t>estes</a:t>
            </a:r>
            <a:r>
              <a:rPr lang="en-US" sz="900" dirty="0"/>
              <a:t> </a:t>
            </a:r>
            <a:r>
              <a:rPr lang="en-US" sz="900" dirty="0" err="1"/>
              <a:t>devem</a:t>
            </a:r>
            <a:r>
              <a:rPr lang="en-US" sz="900" dirty="0"/>
              <a:t> </a:t>
            </a:r>
            <a:r>
              <a:rPr lang="en-US" sz="900" dirty="0" err="1"/>
              <a:t>estar</a:t>
            </a:r>
            <a:r>
              <a:rPr lang="en-US" sz="900" dirty="0"/>
              <a:t> </a:t>
            </a:r>
            <a:r>
              <a:rPr lang="en-US" sz="900" dirty="0" err="1"/>
              <a:t>alinhados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da </a:t>
            </a:r>
            <a:r>
              <a:rPr lang="en-US" sz="900" dirty="0" err="1"/>
              <a:t>organização</a:t>
            </a:r>
            <a:r>
              <a:rPr lang="en-US" sz="900" dirty="0"/>
              <a:t>. Deve-se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o </a:t>
            </a:r>
            <a:r>
              <a:rPr lang="en-US" sz="900" dirty="0" err="1"/>
              <a:t>desempenho</a:t>
            </a:r>
            <a:r>
              <a:rPr lang="en-US" sz="900" dirty="0"/>
              <a:t> </a:t>
            </a:r>
            <a:r>
              <a:rPr lang="en-US" sz="900" dirty="0" err="1"/>
              <a:t>atual</a:t>
            </a:r>
            <a:r>
              <a:rPr lang="en-US" sz="900" dirty="0"/>
              <a:t> do marketing digital da </a:t>
            </a:r>
            <a:r>
              <a:rPr lang="en-US" sz="900" dirty="0" err="1"/>
              <a:t>empresa</a:t>
            </a:r>
            <a:r>
              <a:rPr lang="en-US" sz="900" dirty="0"/>
              <a:t> e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capacidade</a:t>
            </a:r>
            <a:r>
              <a:rPr lang="en-US" sz="900" dirty="0"/>
              <a:t> de </a:t>
            </a:r>
            <a:r>
              <a:rPr lang="en-US" sz="900" dirty="0" err="1"/>
              <a:t>evolução</a:t>
            </a:r>
            <a:r>
              <a:rPr lang="en-US" sz="900" dirty="0"/>
              <a:t>, </a:t>
            </a:r>
            <a:r>
              <a:rPr lang="en-US" sz="900" dirty="0" err="1"/>
              <a:t>bem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elementos</a:t>
            </a:r>
            <a:r>
              <a:rPr lang="en-US" sz="900" dirty="0"/>
              <a:t> </a:t>
            </a:r>
            <a:r>
              <a:rPr lang="en-US" sz="900" dirty="0" err="1"/>
              <a:t>externos</a:t>
            </a:r>
            <a:r>
              <a:rPr lang="en-US" sz="900" dirty="0"/>
              <a:t> que </a:t>
            </a:r>
            <a:r>
              <a:rPr lang="en-US" sz="900" dirty="0" err="1"/>
              <a:t>possam</a:t>
            </a:r>
            <a:r>
              <a:rPr lang="en-US" sz="900" dirty="0"/>
              <a:t> </a:t>
            </a:r>
            <a:r>
              <a:rPr lang="en-US" sz="900" dirty="0" err="1"/>
              <a:t>limitar</a:t>
            </a:r>
            <a:r>
              <a:rPr lang="en-US" sz="900" dirty="0"/>
              <a:t> o </a:t>
            </a:r>
            <a:r>
              <a:rPr lang="en-US" sz="900" dirty="0" err="1"/>
              <a:t>seu</a:t>
            </a:r>
            <a:r>
              <a:rPr lang="en-US" sz="900" dirty="0"/>
              <a:t> </a:t>
            </a:r>
            <a:r>
              <a:rPr lang="en-US" sz="900" dirty="0" err="1"/>
              <a:t>desempenho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proporcionar</a:t>
            </a:r>
            <a:r>
              <a:rPr lang="en-US" sz="900" dirty="0"/>
              <a:t> </a:t>
            </a:r>
            <a:r>
              <a:rPr lang="en-US" sz="900" dirty="0" err="1"/>
              <a:t>oportunidades</a:t>
            </a:r>
            <a:r>
              <a:rPr lang="en-US" sz="900" dirty="0"/>
              <a:t>.</a:t>
            </a:r>
            <a:endParaRPr sz="900" dirty="0"/>
          </a:p>
          <a:p>
            <a:pPr marL="4572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Char char="●"/>
            </a:pPr>
            <a:r>
              <a:rPr lang="en-US" sz="900" dirty="0"/>
              <a:t>Na </a:t>
            </a:r>
            <a:r>
              <a:rPr lang="en-US" sz="900" dirty="0" err="1"/>
              <a:t>segunda</a:t>
            </a:r>
            <a:r>
              <a:rPr lang="en-US" sz="900" dirty="0"/>
              <a:t> </a:t>
            </a:r>
            <a:r>
              <a:rPr lang="en-US" sz="900" dirty="0" err="1"/>
              <a:t>fase</a:t>
            </a:r>
            <a:r>
              <a:rPr lang="en-US" sz="900" dirty="0"/>
              <a:t>, a </a:t>
            </a:r>
            <a:r>
              <a:rPr lang="en-US" sz="900" dirty="0" err="1"/>
              <a:t>estratégia</a:t>
            </a:r>
            <a:r>
              <a:rPr lang="en-US" sz="900" dirty="0"/>
              <a:t> </a:t>
            </a:r>
            <a:r>
              <a:rPr lang="en-US" sz="900" dirty="0" err="1"/>
              <a:t>adequada</a:t>
            </a:r>
            <a:r>
              <a:rPr lang="en-US" sz="900" dirty="0"/>
              <a:t> é </a:t>
            </a:r>
            <a:r>
              <a:rPr lang="en-US" sz="900" dirty="0" err="1"/>
              <a:t>selecionada</a:t>
            </a:r>
            <a:r>
              <a:rPr lang="en-US" sz="900" dirty="0"/>
              <a:t> tendo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a </a:t>
            </a:r>
            <a:r>
              <a:rPr lang="en-US" sz="900" dirty="0" err="1"/>
              <a:t>atingir</a:t>
            </a:r>
            <a:r>
              <a:rPr lang="en-US" sz="900" dirty="0"/>
              <a:t>,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a </a:t>
            </a:r>
            <a:r>
              <a:rPr lang="en-US" sz="900" dirty="0" err="1"/>
              <a:t>servir</a:t>
            </a:r>
            <a:r>
              <a:rPr lang="en-US" sz="900" dirty="0"/>
              <a:t> e a </a:t>
            </a:r>
            <a:r>
              <a:rPr lang="en-US" sz="900" dirty="0" err="1"/>
              <a:t>proposta</a:t>
            </a:r>
            <a:r>
              <a:rPr lang="en-US" sz="900" dirty="0"/>
              <a:t> de valor </a:t>
            </a:r>
            <a:r>
              <a:rPr lang="en-US" sz="900" dirty="0" err="1"/>
              <a:t>definida</a:t>
            </a:r>
            <a:r>
              <a:rPr lang="en-US" sz="900" dirty="0"/>
              <a:t>.</a:t>
            </a:r>
            <a:endParaRPr sz="900" dirty="0"/>
          </a:p>
          <a:p>
            <a:pPr marL="45720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Char char="●"/>
            </a:pPr>
            <a:r>
              <a:rPr lang="en-US" sz="900" dirty="0"/>
              <a:t>A </a:t>
            </a:r>
            <a:r>
              <a:rPr lang="en-US" sz="900" dirty="0" err="1"/>
              <a:t>terceira</a:t>
            </a:r>
            <a:r>
              <a:rPr lang="en-US" sz="900" dirty="0"/>
              <a:t> </a:t>
            </a:r>
            <a:r>
              <a:rPr lang="en-US" sz="900" dirty="0" err="1"/>
              <a:t>fase</a:t>
            </a:r>
            <a:r>
              <a:rPr lang="en-US" sz="900" dirty="0"/>
              <a:t> </a:t>
            </a:r>
            <a:r>
              <a:rPr lang="en-US" sz="900" dirty="0" err="1"/>
              <a:t>consiste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implementação</a:t>
            </a:r>
            <a:r>
              <a:rPr lang="en-US" sz="900" dirty="0"/>
              <a:t> e </a:t>
            </a:r>
            <a:r>
              <a:rPr lang="en-US" sz="900" dirty="0" err="1"/>
              <a:t>concretização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, </a:t>
            </a:r>
            <a:r>
              <a:rPr lang="en-US" sz="900" dirty="0" err="1"/>
              <a:t>onde</a:t>
            </a:r>
            <a:r>
              <a:rPr lang="en-US" sz="900" dirty="0"/>
              <a:t> as </a:t>
            </a:r>
            <a:r>
              <a:rPr lang="en-US" sz="900" dirty="0" err="1"/>
              <a:t>componentes</a:t>
            </a:r>
            <a:r>
              <a:rPr lang="en-US" sz="900" dirty="0"/>
              <a:t> </a:t>
            </a:r>
            <a:r>
              <a:rPr lang="en-US" sz="900" dirty="0" err="1"/>
              <a:t>táticas</a:t>
            </a:r>
            <a:r>
              <a:rPr lang="en-US" sz="900" dirty="0"/>
              <a:t> e </a:t>
            </a:r>
            <a:r>
              <a:rPr lang="en-US" sz="900" dirty="0" err="1"/>
              <a:t>operacionais</a:t>
            </a:r>
            <a:r>
              <a:rPr lang="en-US" sz="900" dirty="0"/>
              <a:t> </a:t>
            </a:r>
            <a:r>
              <a:rPr lang="en-US" sz="900" dirty="0" err="1"/>
              <a:t>contribuem</a:t>
            </a:r>
            <a:r>
              <a:rPr lang="en-US" sz="900" dirty="0"/>
              <a:t> para o </a:t>
            </a:r>
            <a:r>
              <a:rPr lang="en-US" sz="900" dirty="0" err="1"/>
              <a:t>sucesso</a:t>
            </a:r>
            <a:r>
              <a:rPr lang="en-US" sz="900" dirty="0"/>
              <a:t>. Nesta </a:t>
            </a:r>
            <a:r>
              <a:rPr lang="en-US" sz="900" dirty="0" err="1"/>
              <a:t>fase</a:t>
            </a:r>
            <a:r>
              <a:rPr lang="en-US" sz="900" dirty="0"/>
              <a:t>, é </a:t>
            </a:r>
            <a:r>
              <a:rPr lang="en-US" sz="900" dirty="0" err="1"/>
              <a:t>definida</a:t>
            </a:r>
            <a:r>
              <a:rPr lang="en-US" sz="900" dirty="0"/>
              <a:t> a </a:t>
            </a:r>
            <a:r>
              <a:rPr lang="en-US" sz="900" dirty="0" err="1"/>
              <a:t>experiência</a:t>
            </a:r>
            <a:r>
              <a:rPr lang="en-US" sz="900" dirty="0"/>
              <a:t> online, </a:t>
            </a:r>
            <a:r>
              <a:rPr lang="en-US" sz="900" dirty="0" err="1"/>
              <a:t>nomeadamente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de </a:t>
            </a:r>
            <a:r>
              <a:rPr lang="en-US" sz="900" dirty="0" err="1"/>
              <a:t>técnicas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a </a:t>
            </a:r>
            <a:r>
              <a:rPr lang="en-US" sz="900" dirty="0" err="1"/>
              <a:t>viagem</a:t>
            </a:r>
            <a:r>
              <a:rPr lang="en-US" sz="900" dirty="0"/>
              <a:t> do </a:t>
            </a:r>
            <a:r>
              <a:rPr lang="en-US" sz="900" dirty="0" err="1"/>
              <a:t>consumidor</a:t>
            </a:r>
            <a:r>
              <a:rPr lang="en-US" sz="900" dirty="0"/>
              <a:t>. Esta </a:t>
            </a:r>
            <a:r>
              <a:rPr lang="en-US" sz="900" dirty="0" err="1"/>
              <a:t>experiência</a:t>
            </a:r>
            <a:r>
              <a:rPr lang="en-US" sz="900" dirty="0"/>
              <a:t> online é </a:t>
            </a:r>
            <a:r>
              <a:rPr lang="en-US" sz="900" dirty="0" err="1"/>
              <a:t>orientada</a:t>
            </a:r>
            <a:r>
              <a:rPr lang="en-US" sz="900" dirty="0"/>
              <a:t> </a:t>
            </a:r>
            <a:r>
              <a:rPr lang="en-US" sz="900" dirty="0" err="1"/>
              <a:t>pelo</a:t>
            </a:r>
            <a:r>
              <a:rPr lang="en-US" sz="900" dirty="0"/>
              <a:t> marketing-mix digital </a:t>
            </a:r>
            <a:r>
              <a:rPr lang="en-US" sz="900" dirty="0" err="1"/>
              <a:t>definido</a:t>
            </a:r>
            <a:r>
              <a:rPr lang="en-US" sz="900" dirty="0"/>
              <a:t> e pela </a:t>
            </a:r>
            <a:r>
              <a:rPr lang="en-US" sz="900" dirty="0" err="1"/>
              <a:t>dinâmica</a:t>
            </a:r>
            <a:r>
              <a:rPr lang="en-US" sz="900" dirty="0"/>
              <a:t> da </a:t>
            </a:r>
            <a:r>
              <a:rPr lang="en-US" sz="900" dirty="0" err="1"/>
              <a:t>relação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pretende</a:t>
            </a:r>
            <a:r>
              <a:rPr lang="en-US" sz="900" dirty="0"/>
              <a:t> </a:t>
            </a:r>
            <a:r>
              <a:rPr lang="en-US" sz="900" dirty="0" err="1"/>
              <a:t>alcançar</a:t>
            </a:r>
            <a:r>
              <a:rPr lang="en-US" sz="900" dirty="0"/>
              <a:t> com o </a:t>
            </a:r>
            <a:r>
              <a:rPr lang="en-US" sz="900" dirty="0" err="1"/>
              <a:t>apoio</a:t>
            </a:r>
            <a:r>
              <a:rPr lang="en-US" sz="900" dirty="0"/>
              <a:t> do digital.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Por </a:t>
            </a:r>
            <a:r>
              <a:rPr lang="en-US" sz="900" dirty="0" err="1"/>
              <a:t>fim</a:t>
            </a:r>
            <a:r>
              <a:rPr lang="en-US" sz="900" dirty="0"/>
              <a:t>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medir</a:t>
            </a:r>
            <a:r>
              <a:rPr lang="en-US" sz="900" dirty="0"/>
              <a:t> e </a:t>
            </a:r>
            <a:r>
              <a:rPr lang="en-US" sz="900" dirty="0" err="1"/>
              <a:t>controlar</a:t>
            </a:r>
            <a:r>
              <a:rPr lang="en-US" sz="900" dirty="0"/>
              <a:t> </a:t>
            </a:r>
            <a:r>
              <a:rPr lang="en-US" sz="900" dirty="0" err="1"/>
              <a:t>toda</a:t>
            </a:r>
            <a:r>
              <a:rPr lang="en-US" sz="900" dirty="0"/>
              <a:t> a </a:t>
            </a:r>
            <a:r>
              <a:rPr lang="en-US" sz="900" dirty="0" err="1"/>
              <a:t>experiência</a:t>
            </a:r>
            <a:r>
              <a:rPr lang="en-US" sz="900" dirty="0"/>
              <a:t> online que 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com a </a:t>
            </a:r>
            <a:r>
              <a:rPr lang="en-US" sz="900" dirty="0" err="1"/>
              <a:t>organização</a:t>
            </a:r>
            <a:r>
              <a:rPr lang="en-US" sz="900" dirty="0"/>
              <a:t>, de forma a </a:t>
            </a:r>
            <a:r>
              <a:rPr lang="en-US" sz="900" dirty="0" err="1"/>
              <a:t>fazer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ajustes</a:t>
            </a:r>
            <a:r>
              <a:rPr lang="en-US" sz="900" dirty="0"/>
              <a:t> </a:t>
            </a:r>
            <a:r>
              <a:rPr lang="en-US" sz="900" dirty="0" err="1"/>
              <a:t>necessários</a:t>
            </a:r>
            <a:r>
              <a:rPr lang="en-US" sz="900" dirty="0"/>
              <a:t>,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só</a:t>
            </a:r>
            <a:r>
              <a:rPr lang="en-US" sz="900" dirty="0"/>
              <a:t> </a:t>
            </a:r>
            <a:r>
              <a:rPr lang="en-US" sz="900" dirty="0" err="1"/>
              <a:t>devido</a:t>
            </a:r>
            <a:r>
              <a:rPr lang="en-US" sz="900" dirty="0"/>
              <a:t> a </a:t>
            </a:r>
            <a:r>
              <a:rPr lang="en-US" sz="900" dirty="0" err="1"/>
              <a:t>possíveis</a:t>
            </a:r>
            <a:r>
              <a:rPr lang="en-US" sz="900" dirty="0"/>
              <a:t> </a:t>
            </a:r>
            <a:r>
              <a:rPr lang="en-US" sz="900" dirty="0" err="1"/>
              <a:t>desvios</a:t>
            </a:r>
            <a:r>
              <a:rPr lang="en-US" sz="900" dirty="0"/>
              <a:t> entre o </a:t>
            </a:r>
            <a:r>
              <a:rPr lang="en-US" sz="900" dirty="0" err="1"/>
              <a:t>planeado</a:t>
            </a:r>
            <a:r>
              <a:rPr lang="en-US" sz="900" dirty="0"/>
              <a:t> e o </a:t>
            </a:r>
            <a:r>
              <a:rPr lang="en-US" sz="900" dirty="0" err="1"/>
              <a:t>verificado</a:t>
            </a:r>
            <a:r>
              <a:rPr lang="en-US" sz="900" dirty="0"/>
              <a:t>, mas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devido</a:t>
            </a:r>
            <a:r>
              <a:rPr lang="en-US" sz="900" dirty="0"/>
              <a:t> à </a:t>
            </a:r>
            <a:r>
              <a:rPr lang="en-US" sz="900" dirty="0" err="1"/>
              <a:t>dinâmica</a:t>
            </a:r>
            <a:r>
              <a:rPr lang="en-US" sz="900" dirty="0"/>
              <a:t> do mercado, à </a:t>
            </a:r>
            <a:r>
              <a:rPr lang="en-US" sz="900" dirty="0" err="1"/>
              <a:t>evolução</a:t>
            </a:r>
            <a:r>
              <a:rPr lang="en-US" sz="900" dirty="0"/>
              <a:t> da </a:t>
            </a:r>
            <a:r>
              <a:rPr lang="en-US" sz="900" dirty="0" err="1"/>
              <a:t>tecnologia</a:t>
            </a:r>
            <a:r>
              <a:rPr lang="en-US" sz="900" dirty="0"/>
              <a:t> e à </a:t>
            </a:r>
            <a:r>
              <a:rPr lang="en-US" sz="900" dirty="0" err="1"/>
              <a:t>inovação</a:t>
            </a:r>
            <a:r>
              <a:rPr lang="en-US" sz="900" dirty="0"/>
              <a:t> do </a:t>
            </a:r>
            <a:r>
              <a:rPr lang="en-US" sz="900" dirty="0" err="1"/>
              <a:t>próprio</a:t>
            </a:r>
            <a:r>
              <a:rPr lang="en-US" sz="900" dirty="0"/>
              <a:t> marketing digital.</a:t>
            </a:r>
            <a:endParaRPr sz="900" dirty="0"/>
          </a:p>
        </p:txBody>
      </p:sp>
      <p:sp>
        <p:nvSpPr>
          <p:cNvPr id="219" name="Google Shape;219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00e5ce3493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g200e5ce3493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As </a:t>
            </a:r>
            <a:r>
              <a:rPr lang="en-US" sz="900" dirty="0" err="1"/>
              <a:t>afirmações</a:t>
            </a:r>
            <a:r>
              <a:rPr lang="en-US" sz="900" dirty="0"/>
              <a:t> 1, 2 e 4 </a:t>
            </a:r>
            <a:r>
              <a:rPr lang="en-US" sz="900" dirty="0" err="1"/>
              <a:t>são</a:t>
            </a:r>
            <a:r>
              <a:rPr lang="en-US" sz="900" dirty="0"/>
              <a:t> falsas. A </a:t>
            </a:r>
            <a:r>
              <a:rPr lang="en-US" sz="900" dirty="0" err="1"/>
              <a:t>afirmação</a:t>
            </a:r>
            <a:r>
              <a:rPr lang="en-US" sz="900" dirty="0"/>
              <a:t> 3 é </a:t>
            </a:r>
            <a:r>
              <a:rPr lang="en-US" sz="900" dirty="0" err="1"/>
              <a:t>verdadeira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1. A </a:t>
            </a:r>
            <a:r>
              <a:rPr lang="en-US" sz="900" dirty="0" err="1"/>
              <a:t>estratégia</a:t>
            </a:r>
            <a:r>
              <a:rPr lang="en-US" sz="900" dirty="0"/>
              <a:t> </a:t>
            </a:r>
            <a:r>
              <a:rPr lang="en-US" sz="900" dirty="0" err="1"/>
              <a:t>escolhida</a:t>
            </a:r>
            <a:r>
              <a:rPr lang="en-US" sz="900" dirty="0"/>
              <a:t> pela </a:t>
            </a:r>
            <a:r>
              <a:rPr lang="en-US" sz="900" dirty="0" err="1"/>
              <a:t>empresa</a:t>
            </a:r>
            <a:r>
              <a:rPr lang="en-US" sz="900" dirty="0"/>
              <a:t> é </a:t>
            </a:r>
            <a:r>
              <a:rPr lang="en-US" sz="900" dirty="0" err="1"/>
              <a:t>aquela</a:t>
            </a:r>
            <a:r>
              <a:rPr lang="en-US" sz="900" dirty="0"/>
              <a:t> que é </a:t>
            </a:r>
            <a:r>
              <a:rPr lang="en-US" sz="900" dirty="0" err="1"/>
              <a:t>considerada</a:t>
            </a:r>
            <a:r>
              <a:rPr lang="en-US" sz="900" dirty="0"/>
              <a:t> a </a:t>
            </a:r>
            <a:r>
              <a:rPr lang="en-US" sz="900" dirty="0" err="1"/>
              <a:t>melhor</a:t>
            </a:r>
            <a:r>
              <a:rPr lang="en-US" sz="900" dirty="0"/>
              <a:t> para </a:t>
            </a:r>
            <a:r>
              <a:rPr lang="en-US" sz="900" dirty="0" err="1"/>
              <a:t>atingir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definidos</a:t>
            </a:r>
            <a:r>
              <a:rPr lang="en-US" sz="900" dirty="0"/>
              <a:t>, tendo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a </a:t>
            </a:r>
            <a:r>
              <a:rPr lang="en-US" sz="900" dirty="0" err="1"/>
              <a:t>realidade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 e o </a:t>
            </a:r>
            <a:r>
              <a:rPr lang="en-US" sz="900" dirty="0" err="1"/>
              <a:t>ambiente</a:t>
            </a:r>
            <a:r>
              <a:rPr lang="en-US" sz="900" dirty="0"/>
              <a:t> </a:t>
            </a:r>
            <a:r>
              <a:rPr lang="en-US" sz="900" dirty="0" err="1"/>
              <a:t>envolvente</a:t>
            </a:r>
            <a:r>
              <a:rPr lang="en-US" sz="900" dirty="0"/>
              <a:t>, com especial </a:t>
            </a:r>
            <a:r>
              <a:rPr lang="en-US" sz="900" dirty="0" err="1"/>
              <a:t>incidência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concorrência</a:t>
            </a:r>
            <a:r>
              <a:rPr lang="en-US" sz="900" dirty="0"/>
              <a:t>. Duas </a:t>
            </a:r>
            <a:r>
              <a:rPr lang="en-US" sz="900" dirty="0" err="1"/>
              <a:t>empresas</a:t>
            </a:r>
            <a:r>
              <a:rPr lang="en-US" sz="900" dirty="0"/>
              <a:t> </a:t>
            </a:r>
            <a:r>
              <a:rPr lang="en-US" sz="900" dirty="0" err="1"/>
              <a:t>podem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mesmos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, mas </a:t>
            </a:r>
            <a:r>
              <a:rPr lang="en-US" sz="900" dirty="0" err="1"/>
              <a:t>estratégias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.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faz</a:t>
            </a:r>
            <a:r>
              <a:rPr lang="en-US" sz="900" dirty="0"/>
              <a:t> </a:t>
            </a:r>
            <a:r>
              <a:rPr lang="en-US" sz="900" dirty="0" err="1"/>
              <a:t>sentido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vamos</a:t>
            </a:r>
            <a:r>
              <a:rPr lang="en-US" sz="900" dirty="0"/>
              <a:t> (</a:t>
            </a:r>
            <a:r>
              <a:rPr lang="en-US" sz="900" dirty="0" err="1"/>
              <a:t>estratégia</a:t>
            </a:r>
            <a:r>
              <a:rPr lang="en-US" sz="900" dirty="0"/>
              <a:t>), </a:t>
            </a:r>
            <a:r>
              <a:rPr lang="en-US" sz="900" dirty="0" err="1"/>
              <a:t>sem</a:t>
            </a:r>
            <a:r>
              <a:rPr lang="en-US" sz="900" dirty="0"/>
              <a:t> saber para </a:t>
            </a:r>
            <a:r>
              <a:rPr lang="en-US" sz="900" dirty="0" err="1"/>
              <a:t>onde</a:t>
            </a:r>
            <a:r>
              <a:rPr lang="en-US" sz="900" dirty="0"/>
              <a:t> </a:t>
            </a:r>
            <a:r>
              <a:rPr lang="en-US" sz="900" dirty="0" err="1"/>
              <a:t>queremos</a:t>
            </a:r>
            <a:r>
              <a:rPr lang="en-US" sz="900" dirty="0"/>
              <a:t> </a:t>
            </a:r>
            <a:r>
              <a:rPr lang="en-US" sz="900" dirty="0" err="1"/>
              <a:t>ir</a:t>
            </a:r>
            <a:r>
              <a:rPr lang="en-US" sz="900" dirty="0"/>
              <a:t> (</a:t>
            </a:r>
            <a:r>
              <a:rPr lang="en-US" sz="900" dirty="0" err="1"/>
              <a:t>objetivos</a:t>
            </a:r>
            <a:r>
              <a:rPr lang="en-US" sz="900" dirty="0"/>
              <a:t>). 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2. É </a:t>
            </a:r>
            <a:r>
              <a:rPr lang="en-US" sz="900" dirty="0" err="1"/>
              <a:t>verdade</a:t>
            </a:r>
            <a:r>
              <a:rPr lang="en-US" sz="900" dirty="0"/>
              <a:t> que o </a:t>
            </a:r>
            <a:r>
              <a:rPr lang="en-US" sz="900" dirty="0" err="1"/>
              <a:t>ambiente</a:t>
            </a:r>
            <a:r>
              <a:rPr lang="en-US" sz="900" dirty="0"/>
              <a:t> </a:t>
            </a:r>
            <a:r>
              <a:rPr lang="en-US" sz="900" dirty="0" err="1"/>
              <a:t>condiciona</a:t>
            </a:r>
            <a:r>
              <a:rPr lang="en-US" sz="900" dirty="0"/>
              <a:t> a </a:t>
            </a:r>
            <a:r>
              <a:rPr lang="en-US" sz="900" dirty="0" err="1"/>
              <a:t>estratégia</a:t>
            </a:r>
            <a:r>
              <a:rPr lang="en-US" sz="900" dirty="0"/>
              <a:t>. Por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perante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crise </a:t>
            </a:r>
            <a:r>
              <a:rPr lang="en-US" sz="900" dirty="0" err="1"/>
              <a:t>económica</a:t>
            </a:r>
            <a:r>
              <a:rPr lang="en-US" sz="900" dirty="0"/>
              <a:t>,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optar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criar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marca</a:t>
            </a:r>
            <a:r>
              <a:rPr lang="en-US" sz="900" dirty="0"/>
              <a:t> de </a:t>
            </a:r>
            <a:r>
              <a:rPr lang="en-US" sz="900" dirty="0" err="1"/>
              <a:t>baixo</a:t>
            </a:r>
            <a:r>
              <a:rPr lang="en-US" sz="900" dirty="0"/>
              <a:t> </a:t>
            </a:r>
            <a:r>
              <a:rPr lang="en-US" sz="900" dirty="0" err="1"/>
              <a:t>custo</a:t>
            </a:r>
            <a:r>
              <a:rPr lang="en-US" sz="900" dirty="0"/>
              <a:t> que </a:t>
            </a:r>
            <a:r>
              <a:rPr lang="en-US" sz="900" dirty="0" err="1"/>
              <a:t>seja</a:t>
            </a:r>
            <a:r>
              <a:rPr lang="en-US" sz="900" dirty="0"/>
              <a:t> </a:t>
            </a:r>
            <a:r>
              <a:rPr lang="en-US" sz="900" dirty="0" err="1"/>
              <a:t>comercializada</a:t>
            </a:r>
            <a:r>
              <a:rPr lang="en-US" sz="900" dirty="0"/>
              <a:t> </a:t>
            </a:r>
            <a:r>
              <a:rPr lang="en-US" sz="900" dirty="0" err="1"/>
              <a:t>apenas</a:t>
            </a:r>
            <a:r>
              <a:rPr lang="en-US" sz="900" dirty="0"/>
              <a:t> online. Mas, </a:t>
            </a:r>
            <a:r>
              <a:rPr lang="en-US" sz="900" dirty="0" err="1"/>
              <a:t>há</a:t>
            </a:r>
            <a:r>
              <a:rPr lang="en-US" sz="900" dirty="0"/>
              <a:t> outros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condicionantes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internos</a:t>
            </a:r>
            <a:r>
              <a:rPr lang="en-US" sz="900" dirty="0"/>
              <a:t> de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dispõe</a:t>
            </a:r>
            <a:r>
              <a:rPr lang="en-US" sz="900" dirty="0"/>
              <a:t> para </a:t>
            </a:r>
            <a:r>
              <a:rPr lang="en-US" sz="900" dirty="0" err="1"/>
              <a:t>implementar</a:t>
            </a:r>
            <a:r>
              <a:rPr lang="en-US" sz="900" dirty="0"/>
              <a:t> a </a:t>
            </a:r>
            <a:r>
              <a:rPr lang="en-US" sz="900" dirty="0" err="1"/>
              <a:t>estratégia</a:t>
            </a:r>
            <a:r>
              <a:rPr lang="en-US" sz="900" dirty="0"/>
              <a:t>. A </a:t>
            </a:r>
            <a:r>
              <a:rPr lang="en-US" sz="900" dirty="0" err="1"/>
              <a:t>escolha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é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condicionada</a:t>
            </a:r>
            <a:r>
              <a:rPr lang="en-US" sz="900" dirty="0"/>
              <a:t> </a:t>
            </a:r>
            <a:r>
              <a:rPr lang="en-US" sz="900" dirty="0" err="1"/>
              <a:t>pelos</a:t>
            </a:r>
            <a:r>
              <a:rPr lang="en-US" sz="900" dirty="0"/>
              <a:t> </a:t>
            </a:r>
            <a:r>
              <a:rPr lang="en-US" sz="900" dirty="0" err="1"/>
              <a:t>próprios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3. </a:t>
            </a:r>
            <a:r>
              <a:rPr lang="en-US" sz="900" dirty="0" err="1"/>
              <a:t>Normalmente</a:t>
            </a:r>
            <a:r>
              <a:rPr lang="en-US" sz="900" dirty="0"/>
              <a:t> o marketing </a:t>
            </a:r>
            <a:r>
              <a:rPr lang="en-US" sz="900" dirty="0" err="1"/>
              <a:t>preocupa</a:t>
            </a:r>
            <a:r>
              <a:rPr lang="en-US" sz="900" dirty="0"/>
              <a:t>-se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diferenciar</a:t>
            </a:r>
            <a:r>
              <a:rPr lang="en-US" sz="900" dirty="0"/>
              <a:t> a </a:t>
            </a:r>
            <a:r>
              <a:rPr lang="en-US" sz="900" dirty="0" err="1"/>
              <a:t>marca</a:t>
            </a:r>
            <a:r>
              <a:rPr lang="en-US" sz="900" dirty="0"/>
              <a:t> 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do que </a:t>
            </a:r>
            <a:r>
              <a:rPr lang="en-US" sz="900" dirty="0" err="1"/>
              <a:t>existe</a:t>
            </a:r>
            <a:r>
              <a:rPr lang="en-US" sz="900" dirty="0"/>
              <a:t> no mercado, do que </a:t>
            </a:r>
            <a:r>
              <a:rPr lang="en-US" sz="900" dirty="0" err="1"/>
              <a:t>está</a:t>
            </a:r>
            <a:r>
              <a:rPr lang="en-US" sz="900" dirty="0"/>
              <a:t> </a:t>
            </a:r>
            <a:r>
              <a:rPr lang="en-US" sz="900" dirty="0" err="1"/>
              <a:t>disponível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concorrência</a:t>
            </a:r>
            <a:r>
              <a:rPr lang="en-US" sz="900" dirty="0"/>
              <a:t>. No </a:t>
            </a:r>
            <a:r>
              <a:rPr lang="en-US" sz="900" dirty="0" err="1"/>
              <a:t>entanto</a:t>
            </a:r>
            <a:r>
              <a:rPr lang="en-US" sz="900" dirty="0"/>
              <a:t>,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optar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se "</a:t>
            </a:r>
            <a:r>
              <a:rPr lang="en-US" sz="900" dirty="0" err="1"/>
              <a:t>colar</a:t>
            </a:r>
            <a:r>
              <a:rPr lang="en-US" sz="900" dirty="0"/>
              <a:t>" a um </a:t>
            </a:r>
            <a:r>
              <a:rPr lang="en-US" sz="900" dirty="0" err="1"/>
              <a:t>concorrente</a:t>
            </a:r>
            <a:r>
              <a:rPr lang="en-US" sz="900" dirty="0"/>
              <a:t>, </a:t>
            </a:r>
            <a:r>
              <a:rPr lang="en-US" sz="900" dirty="0" err="1"/>
              <a:t>normalmente</a:t>
            </a:r>
            <a:r>
              <a:rPr lang="en-US" sz="900" dirty="0"/>
              <a:t> o </a:t>
            </a:r>
            <a:r>
              <a:rPr lang="en-US" sz="900" dirty="0" err="1"/>
              <a:t>líder</a:t>
            </a:r>
            <a:r>
              <a:rPr lang="en-US" sz="900" dirty="0"/>
              <a:t> de mercado, </a:t>
            </a:r>
            <a:r>
              <a:rPr lang="en-US" sz="900" dirty="0" err="1"/>
              <a:t>numa</a:t>
            </a:r>
            <a:r>
              <a:rPr lang="en-US" sz="900" dirty="0"/>
              <a:t> </a:t>
            </a:r>
            <a:r>
              <a:rPr lang="en-US" sz="900" dirty="0" err="1"/>
              <a:t>tentativa</a:t>
            </a:r>
            <a:r>
              <a:rPr lang="en-US" sz="900" dirty="0"/>
              <a:t> de </a:t>
            </a:r>
            <a:r>
              <a:rPr lang="en-US" sz="900" dirty="0" err="1"/>
              <a:t>confundir</a:t>
            </a:r>
            <a:r>
              <a:rPr lang="en-US" sz="900" dirty="0"/>
              <a:t> o </a:t>
            </a:r>
            <a:r>
              <a:rPr lang="en-US" sz="900" dirty="0" err="1"/>
              <a:t>consumidor</a:t>
            </a:r>
            <a:r>
              <a:rPr lang="en-US" sz="900" dirty="0"/>
              <a:t>. Ou </a:t>
            </a:r>
            <a:r>
              <a:rPr lang="en-US" sz="900" dirty="0" err="1"/>
              <a:t>seja</a:t>
            </a:r>
            <a:r>
              <a:rPr lang="en-US" sz="900" dirty="0"/>
              <a:t>, </a:t>
            </a:r>
            <a:r>
              <a:rPr lang="en-US" sz="900" dirty="0" err="1"/>
              <a:t>há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preocupação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imitar</a:t>
            </a:r>
            <a:r>
              <a:rPr lang="en-US" sz="900" dirty="0"/>
              <a:t> a </a:t>
            </a:r>
            <a:r>
              <a:rPr lang="en-US" sz="900" dirty="0" err="1"/>
              <a:t>estratégia</a:t>
            </a:r>
            <a:r>
              <a:rPr lang="en-US" sz="900" dirty="0"/>
              <a:t> do </a:t>
            </a:r>
            <a:r>
              <a:rPr lang="en-US" sz="900" dirty="0" err="1"/>
              <a:t>concorrente</a:t>
            </a:r>
            <a:r>
              <a:rPr lang="en-US" sz="900" dirty="0"/>
              <a:t>, </a:t>
            </a:r>
            <a:r>
              <a:rPr lang="en-US" sz="900" dirty="0" err="1"/>
              <a:t>chegando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ponto</a:t>
            </a:r>
            <a:r>
              <a:rPr lang="en-US" sz="900" dirty="0"/>
              <a:t> de a </a:t>
            </a:r>
            <a:r>
              <a:rPr lang="en-US" sz="900" dirty="0" err="1"/>
              <a:t>embalagem</a:t>
            </a:r>
            <a:r>
              <a:rPr lang="en-US" sz="900" dirty="0"/>
              <a:t> dos </a:t>
            </a:r>
            <a:r>
              <a:rPr lang="en-US" sz="900" dirty="0" err="1"/>
              <a:t>produtos</a:t>
            </a:r>
            <a:r>
              <a:rPr lang="en-US" sz="900" dirty="0"/>
              <a:t> ser </a:t>
            </a:r>
            <a:r>
              <a:rPr lang="en-US" sz="900" dirty="0" err="1"/>
              <a:t>semelhante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4. O marketing digital </a:t>
            </a:r>
            <a:r>
              <a:rPr lang="en-US" sz="900" dirty="0" err="1"/>
              <a:t>reflete</a:t>
            </a:r>
            <a:r>
              <a:rPr lang="en-US" sz="900" dirty="0"/>
              <a:t> a </a:t>
            </a:r>
            <a:r>
              <a:rPr lang="en-US" sz="900" dirty="0" err="1"/>
              <a:t>preocupação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otimizar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máximo</a:t>
            </a:r>
            <a:r>
              <a:rPr lang="en-US" sz="900" dirty="0"/>
              <a:t>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presença</a:t>
            </a:r>
            <a:r>
              <a:rPr lang="en-US" sz="900" dirty="0"/>
              <a:t> digital e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tirar</a:t>
            </a:r>
            <a:r>
              <a:rPr lang="en-US" sz="900" dirty="0"/>
              <a:t> </a:t>
            </a:r>
            <a:r>
              <a:rPr lang="en-US" sz="900" dirty="0" err="1"/>
              <a:t>partido</a:t>
            </a:r>
            <a:r>
              <a:rPr lang="en-US" sz="900" dirty="0"/>
              <a:t> de </a:t>
            </a:r>
            <a:r>
              <a:rPr lang="en-US" sz="900" dirty="0" err="1"/>
              <a:t>algumas</a:t>
            </a:r>
            <a:r>
              <a:rPr lang="en-US" sz="900" dirty="0"/>
              <a:t> </a:t>
            </a:r>
            <a:r>
              <a:rPr lang="en-US" sz="900" dirty="0" err="1"/>
              <a:t>táticas</a:t>
            </a:r>
            <a:r>
              <a:rPr lang="en-US" sz="900" dirty="0"/>
              <a:t> </a:t>
            </a:r>
            <a:r>
              <a:rPr lang="en-US" sz="900" dirty="0" err="1"/>
              <a:t>inerentes</a:t>
            </a:r>
            <a:r>
              <a:rPr lang="en-US" sz="900" dirty="0"/>
              <a:t> à </a:t>
            </a:r>
            <a:r>
              <a:rPr lang="en-US" sz="900" dirty="0" err="1"/>
              <a:t>tecnologia</a:t>
            </a:r>
            <a:r>
              <a:rPr lang="en-US" sz="900" dirty="0"/>
              <a:t> que </a:t>
            </a:r>
            <a:r>
              <a:rPr lang="en-US" sz="900" dirty="0" err="1"/>
              <a:t>depois</a:t>
            </a:r>
            <a:r>
              <a:rPr lang="en-US" sz="900" dirty="0"/>
              <a:t> se </a:t>
            </a:r>
            <a:r>
              <a:rPr lang="en-US" sz="900" dirty="0" err="1"/>
              <a:t>traduzem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ações</a:t>
            </a:r>
            <a:r>
              <a:rPr lang="en-US" sz="900" dirty="0"/>
              <a:t> </a:t>
            </a:r>
            <a:r>
              <a:rPr lang="en-US" sz="900" dirty="0" err="1"/>
              <a:t>operacionais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o </a:t>
            </a:r>
            <a:r>
              <a:rPr lang="en-US" sz="900" dirty="0" err="1"/>
              <a:t>desenvolvimento</a:t>
            </a:r>
            <a:r>
              <a:rPr lang="en-US" sz="900" dirty="0"/>
              <a:t> de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campanha</a:t>
            </a:r>
            <a:r>
              <a:rPr lang="en-US" sz="900" dirty="0"/>
              <a:t> </a:t>
            </a:r>
            <a:r>
              <a:rPr lang="en-US" sz="900" dirty="0" err="1"/>
              <a:t>publicitária</a:t>
            </a:r>
            <a:r>
              <a:rPr lang="en-US" sz="900" dirty="0"/>
              <a:t> no Facebook. Mas, a </a:t>
            </a:r>
            <a:r>
              <a:rPr lang="en-US" sz="900" dirty="0" err="1"/>
              <a:t>estratégia</a:t>
            </a:r>
            <a:r>
              <a:rPr lang="en-US" sz="900" dirty="0"/>
              <a:t> digital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estar</a:t>
            </a:r>
            <a:r>
              <a:rPr lang="en-US" sz="900" dirty="0"/>
              <a:t> </a:t>
            </a:r>
            <a:r>
              <a:rPr lang="en-US" sz="900" dirty="0" err="1"/>
              <a:t>enquadrada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estratégia</a:t>
            </a:r>
            <a:r>
              <a:rPr lang="en-US" sz="900" dirty="0"/>
              <a:t> de marketing. O marketing é um </a:t>
            </a:r>
            <a:r>
              <a:rPr lang="en-US" sz="900" dirty="0" err="1"/>
              <a:t>só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0" name="Google Shape;260;p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6" name="Google Shape;266;p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Para </a:t>
            </a:r>
            <a:r>
              <a:rPr lang="en-US" sz="900" dirty="0" err="1">
                <a:solidFill>
                  <a:schemeClr val="dk1"/>
                </a:solidFill>
              </a:rPr>
              <a:t>sabermos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onde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vamos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precisamos</a:t>
            </a:r>
            <a:r>
              <a:rPr lang="en-US" sz="900" dirty="0">
                <a:solidFill>
                  <a:schemeClr val="dk1"/>
                </a:solidFill>
              </a:rPr>
              <a:t> de saber </a:t>
            </a:r>
            <a:r>
              <a:rPr lang="en-US" sz="900" dirty="0" err="1">
                <a:solidFill>
                  <a:schemeClr val="dk1"/>
                </a:solidFill>
              </a:rPr>
              <a:t>onde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estamos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termos</a:t>
            </a:r>
            <a:r>
              <a:rPr lang="en-US" sz="900" dirty="0">
                <a:solidFill>
                  <a:schemeClr val="dk1"/>
                </a:solidFill>
              </a:rPr>
              <a:t> de marketing digital. É </a:t>
            </a:r>
            <a:r>
              <a:rPr lang="en-US" sz="900" dirty="0" err="1">
                <a:solidFill>
                  <a:schemeClr val="dk1"/>
                </a:solidFill>
              </a:rPr>
              <a:t>possível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através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modelos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analisar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fase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aplicação</a:t>
            </a:r>
            <a:r>
              <a:rPr lang="en-US" sz="900" dirty="0">
                <a:solidFill>
                  <a:schemeClr val="dk1"/>
                </a:solidFill>
              </a:rPr>
              <a:t> do marketing digital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encontra</a:t>
            </a:r>
            <a:r>
              <a:rPr lang="en-US" sz="900" dirty="0">
                <a:solidFill>
                  <a:schemeClr val="dk1"/>
                </a:solidFill>
              </a:rPr>
              <a:t>. Mas o </a:t>
            </a:r>
            <a:r>
              <a:rPr lang="en-US" sz="900" dirty="0" err="1">
                <a:solidFill>
                  <a:schemeClr val="dk1"/>
                </a:solidFill>
              </a:rPr>
              <a:t>objetivo</a:t>
            </a:r>
            <a:r>
              <a:rPr lang="en-US" sz="900" dirty="0">
                <a:solidFill>
                  <a:schemeClr val="dk1"/>
                </a:solidFill>
              </a:rPr>
              <a:t> principal é que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reflita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rentabilizar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quantitativa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qualitativamente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principais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canais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digitais</a:t>
            </a:r>
            <a:r>
              <a:rPr lang="en-US" sz="900" dirty="0">
                <a:solidFill>
                  <a:schemeClr val="dk1"/>
                </a:solidFill>
              </a:rPr>
              <a:t>. </a:t>
            </a:r>
            <a:r>
              <a:rPr lang="en-US" sz="900" dirty="0" err="1">
                <a:solidFill>
                  <a:schemeClr val="dk1"/>
                </a:solidFill>
              </a:rPr>
              <a:t>Assim</a:t>
            </a:r>
            <a:r>
              <a:rPr lang="en-US" sz="900" dirty="0">
                <a:solidFill>
                  <a:schemeClr val="dk1"/>
                </a:solidFill>
              </a:rPr>
              <a:t>,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deve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procurar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analisar</a:t>
            </a:r>
            <a:r>
              <a:rPr lang="en-US" sz="900" dirty="0">
                <a:solidFill>
                  <a:schemeClr val="dk1"/>
                </a:solidFill>
              </a:rPr>
              <a:t> o website, a </a:t>
            </a:r>
            <a:r>
              <a:rPr lang="en-US" sz="900" dirty="0" err="1">
                <a:solidFill>
                  <a:schemeClr val="dk1"/>
                </a:solidFill>
              </a:rPr>
              <a:t>utilização</a:t>
            </a:r>
            <a:r>
              <a:rPr lang="en-US" sz="900" dirty="0">
                <a:solidFill>
                  <a:schemeClr val="dk1"/>
                </a:solidFill>
              </a:rPr>
              <a:t> do email, a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 e a </a:t>
            </a:r>
            <a:r>
              <a:rPr lang="en-US" sz="900" dirty="0" err="1">
                <a:solidFill>
                  <a:schemeClr val="dk1"/>
                </a:solidFill>
              </a:rPr>
              <a:t>utilização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anúncios</a:t>
            </a:r>
            <a:r>
              <a:rPr lang="en-US" sz="900" dirty="0">
                <a:solidFill>
                  <a:schemeClr val="dk1"/>
                </a:solidFill>
              </a:rPr>
              <a:t>. </a:t>
            </a:r>
            <a:r>
              <a:rPr lang="en-US" sz="900" dirty="0" err="1">
                <a:solidFill>
                  <a:schemeClr val="dk1"/>
                </a:solidFill>
              </a:rPr>
              <a:t>Idealmente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esta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análise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deve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feita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apenas</a:t>
            </a:r>
            <a:r>
              <a:rPr lang="en-US" sz="900" dirty="0">
                <a:solidFill>
                  <a:schemeClr val="dk1"/>
                </a:solidFill>
              </a:rPr>
              <a:t> no </a:t>
            </a:r>
            <a:r>
              <a:rPr lang="en-US" sz="900" dirty="0" err="1">
                <a:solidFill>
                  <a:schemeClr val="dk1"/>
                </a:solidFill>
              </a:rPr>
              <a:t>momento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atual</a:t>
            </a:r>
            <a:r>
              <a:rPr lang="en-US" sz="900" dirty="0">
                <a:solidFill>
                  <a:schemeClr val="dk1"/>
                </a:solidFill>
              </a:rPr>
              <a:t>, mas </a:t>
            </a:r>
            <a:r>
              <a:rPr lang="en-US" sz="900" dirty="0" err="1">
                <a:solidFill>
                  <a:schemeClr val="dk1"/>
                </a:solidFill>
              </a:rPr>
              <a:t>também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deve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possível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perceção</a:t>
            </a:r>
            <a:r>
              <a:rPr lang="en-US" sz="900" dirty="0">
                <a:solidFill>
                  <a:schemeClr val="dk1"/>
                </a:solidFill>
              </a:rPr>
              <a:t> dos </a:t>
            </a:r>
            <a:r>
              <a:rPr lang="en-US" sz="900" dirty="0" err="1">
                <a:solidFill>
                  <a:schemeClr val="dk1"/>
                </a:solidFill>
              </a:rPr>
              <a:t>últimos</a:t>
            </a:r>
            <a:r>
              <a:rPr lang="en-US" sz="900" dirty="0">
                <a:solidFill>
                  <a:schemeClr val="dk1"/>
                </a:solidFill>
              </a:rPr>
              <a:t> 3 </a:t>
            </a:r>
            <a:r>
              <a:rPr lang="en-US" sz="900" dirty="0" err="1">
                <a:solidFill>
                  <a:schemeClr val="dk1"/>
                </a:solidFill>
              </a:rPr>
              <a:t>anos</a:t>
            </a:r>
            <a:r>
              <a:rPr lang="en-US" sz="900" dirty="0">
                <a:solidFill>
                  <a:schemeClr val="dk1"/>
                </a:solidFill>
              </a:rPr>
              <a:t>, de forma a </a:t>
            </a:r>
            <a:r>
              <a:rPr lang="en-US" sz="900" dirty="0" err="1">
                <a:solidFill>
                  <a:schemeClr val="dk1"/>
                </a:solidFill>
              </a:rPr>
              <a:t>verificar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existe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alguma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evolução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Para </a:t>
            </a:r>
            <a:r>
              <a:rPr lang="en-US" sz="900" dirty="0" err="1">
                <a:solidFill>
                  <a:schemeClr val="dk1"/>
                </a:solidFill>
              </a:rPr>
              <a:t>analisar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atual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digital, </a:t>
            </a:r>
            <a:r>
              <a:rPr lang="en-US" sz="900" dirty="0" err="1">
                <a:solidFill>
                  <a:schemeClr val="dk1"/>
                </a:solidFill>
              </a:rPr>
              <a:t>sugere</a:t>
            </a:r>
            <a:r>
              <a:rPr lang="en-US" sz="900" dirty="0">
                <a:solidFill>
                  <a:schemeClr val="dk1"/>
                </a:solidFill>
              </a:rPr>
              <a:t>-se: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Sítio</a:t>
            </a:r>
            <a:r>
              <a:rPr lang="en-US" sz="900" dirty="0">
                <a:solidFill>
                  <a:schemeClr val="dk1"/>
                </a:solidFill>
              </a:rPr>
              <a:t> Web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SEO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Usabilidade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Velocidade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Atualidade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informação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Otimização</a:t>
            </a:r>
            <a:r>
              <a:rPr lang="en-US" sz="900" dirty="0">
                <a:solidFill>
                  <a:schemeClr val="dk1"/>
                </a:solidFill>
              </a:rPr>
              <a:t> da taxa de </a:t>
            </a:r>
            <a:r>
              <a:rPr lang="en-US" sz="900" dirty="0" err="1">
                <a:solidFill>
                  <a:schemeClr val="dk1"/>
                </a:solidFill>
              </a:rPr>
              <a:t>conversão</a:t>
            </a:r>
            <a:endParaRPr lang="en-US"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Análise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correio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eletrónico</a:t>
            </a:r>
            <a:r>
              <a:rPr lang="en-US" sz="900" dirty="0">
                <a:solidFill>
                  <a:schemeClr val="dk1"/>
                </a:solidFill>
              </a:rPr>
              <a:t> no </a:t>
            </a:r>
            <a:r>
              <a:rPr lang="en-US" sz="900" dirty="0" err="1">
                <a:solidFill>
                  <a:schemeClr val="dk1"/>
                </a:solidFill>
              </a:rPr>
              <a:t>envio</a:t>
            </a:r>
            <a:r>
              <a:rPr lang="en-US" sz="900" dirty="0">
                <a:solidFill>
                  <a:schemeClr val="dk1"/>
                </a:solidFill>
              </a:rPr>
              <a:t>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Boletins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informativos</a:t>
            </a:r>
            <a:r>
              <a:rPr lang="en-US" sz="900" dirty="0">
                <a:solidFill>
                  <a:schemeClr val="dk1"/>
                </a:solidFill>
              </a:rPr>
              <a:t> - </a:t>
            </a:r>
            <a:r>
              <a:rPr lang="en-US" sz="900" dirty="0" err="1">
                <a:solidFill>
                  <a:schemeClr val="dk1"/>
                </a:solidFill>
              </a:rPr>
              <a:t>ajudam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aumentar</a:t>
            </a:r>
            <a:r>
              <a:rPr lang="en-US" sz="900" dirty="0">
                <a:solidFill>
                  <a:schemeClr val="dk1"/>
                </a:solidFill>
              </a:rPr>
              <a:t> o </a:t>
            </a:r>
            <a:r>
              <a:rPr lang="en-US" sz="900" dirty="0" err="1">
                <a:solidFill>
                  <a:schemeClr val="dk1"/>
                </a:solidFill>
              </a:rPr>
              <a:t>conhecimento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 e a </a:t>
            </a:r>
            <a:r>
              <a:rPr lang="en-US" sz="900" dirty="0" err="1">
                <a:solidFill>
                  <a:schemeClr val="dk1"/>
                </a:solidFill>
              </a:rPr>
              <a:t>direcionar</a:t>
            </a:r>
            <a:r>
              <a:rPr lang="en-US" sz="900" dirty="0">
                <a:solidFill>
                  <a:schemeClr val="dk1"/>
                </a:solidFill>
              </a:rPr>
              <a:t> o </a:t>
            </a:r>
            <a:r>
              <a:rPr lang="en-US" sz="900" dirty="0" err="1">
                <a:solidFill>
                  <a:schemeClr val="dk1"/>
                </a:solidFill>
              </a:rPr>
              <a:t>tráfego</a:t>
            </a:r>
            <a:r>
              <a:rPr lang="en-US" sz="900" dirty="0">
                <a:solidFill>
                  <a:schemeClr val="dk1"/>
                </a:solidFill>
              </a:rPr>
              <a:t> para as </a:t>
            </a:r>
            <a:r>
              <a:rPr lang="en-US" sz="900" dirty="0" err="1">
                <a:solidFill>
                  <a:schemeClr val="dk1"/>
                </a:solidFill>
              </a:rPr>
              <a:t>novidades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sítio</a:t>
            </a:r>
            <a:r>
              <a:rPr lang="en-US" sz="900" dirty="0">
                <a:solidFill>
                  <a:schemeClr val="dk1"/>
                </a:solidFill>
              </a:rPr>
              <a:t> Web.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Correio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eletrónico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sazonal</a:t>
            </a:r>
            <a:r>
              <a:rPr lang="en-US" sz="900" dirty="0">
                <a:solidFill>
                  <a:schemeClr val="dk1"/>
                </a:solidFill>
              </a:rPr>
              <a:t> - </a:t>
            </a:r>
            <a:r>
              <a:rPr lang="en-US" sz="900" dirty="0" err="1">
                <a:solidFill>
                  <a:schemeClr val="dk1"/>
                </a:solidFill>
              </a:rPr>
              <a:t>torna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fácil</a:t>
            </a:r>
            <a:r>
              <a:rPr lang="en-US" sz="900" dirty="0">
                <a:solidFill>
                  <a:schemeClr val="dk1"/>
                </a:solidFill>
              </a:rPr>
              <a:t> para a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manter</a:t>
            </a:r>
            <a:r>
              <a:rPr lang="en-US" sz="900" dirty="0">
                <a:solidFill>
                  <a:schemeClr val="dk1"/>
                </a:solidFill>
              </a:rPr>
              <a:t>-se no radar dos </a:t>
            </a:r>
            <a:r>
              <a:rPr lang="en-US" sz="900" dirty="0" err="1">
                <a:solidFill>
                  <a:schemeClr val="dk1"/>
                </a:solidFill>
              </a:rPr>
              <a:t>clientes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exemplos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correio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eletrónico</a:t>
            </a:r>
            <a:r>
              <a:rPr lang="en-US" sz="900" dirty="0">
                <a:solidFill>
                  <a:schemeClr val="dk1"/>
                </a:solidFill>
              </a:rPr>
              <a:t> de Natal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aniversário</a:t>
            </a:r>
            <a:r>
              <a:rPr lang="en-US" sz="900" dirty="0">
                <a:solidFill>
                  <a:schemeClr val="dk1"/>
                </a:solidFill>
              </a:rPr>
              <a:t>).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Ofertas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exclusivas</a:t>
            </a:r>
            <a:r>
              <a:rPr lang="en-US" sz="900" dirty="0">
                <a:solidFill>
                  <a:schemeClr val="dk1"/>
                </a:solidFill>
              </a:rPr>
              <a:t> - </a:t>
            </a:r>
            <a:r>
              <a:rPr lang="en-US" sz="900" dirty="0" err="1">
                <a:solidFill>
                  <a:schemeClr val="dk1"/>
                </a:solidFill>
              </a:rPr>
              <a:t>permitem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fazer</a:t>
            </a:r>
            <a:r>
              <a:rPr lang="en-US" sz="900" dirty="0">
                <a:solidFill>
                  <a:schemeClr val="dk1"/>
                </a:solidFill>
              </a:rPr>
              <a:t> com que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clientes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fiéis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sintam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especiais</a:t>
            </a:r>
            <a:r>
              <a:rPr lang="en-US" sz="900" dirty="0">
                <a:solidFill>
                  <a:schemeClr val="dk1"/>
                </a:solidFill>
              </a:rPr>
              <a:t> com um </a:t>
            </a:r>
            <a:r>
              <a:rPr lang="en-US" sz="900" dirty="0" err="1">
                <a:solidFill>
                  <a:schemeClr val="dk1"/>
                </a:solidFill>
              </a:rPr>
              <a:t>desconto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oferta</a:t>
            </a:r>
            <a:r>
              <a:rPr lang="en-US" sz="900" dirty="0">
                <a:solidFill>
                  <a:schemeClr val="dk1"/>
                </a:solidFill>
              </a:rPr>
              <a:t> especial.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Lembretes</a:t>
            </a:r>
            <a:r>
              <a:rPr lang="en-US" sz="900" dirty="0">
                <a:solidFill>
                  <a:schemeClr val="dk1"/>
                </a:solidFill>
              </a:rPr>
              <a:t> - </a:t>
            </a:r>
            <a:r>
              <a:rPr lang="en-US" sz="900" dirty="0" err="1">
                <a:solidFill>
                  <a:schemeClr val="dk1"/>
                </a:solidFill>
              </a:rPr>
              <a:t>ajudam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lembrar</a:t>
            </a:r>
            <a:r>
              <a:rPr lang="en-US" sz="900" dirty="0">
                <a:solidFill>
                  <a:schemeClr val="dk1"/>
                </a:solidFill>
              </a:rPr>
              <a:t> e, </a:t>
            </a:r>
            <a:r>
              <a:rPr lang="en-US" sz="900" dirty="0" err="1">
                <a:solidFill>
                  <a:schemeClr val="dk1"/>
                </a:solidFill>
              </a:rPr>
              <a:t>eventualmente</a:t>
            </a:r>
            <a:r>
              <a:rPr lang="en-US" sz="900" dirty="0">
                <a:solidFill>
                  <a:schemeClr val="dk1"/>
                </a:solidFill>
              </a:rPr>
              <a:t>, a </a:t>
            </a:r>
            <a:r>
              <a:rPr lang="en-US" sz="900" dirty="0" err="1">
                <a:solidFill>
                  <a:schemeClr val="dk1"/>
                </a:solidFill>
              </a:rPr>
              <a:t>conduzir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determinada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ação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enviar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subscrição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terminar</a:t>
            </a:r>
            <a:r>
              <a:rPr lang="en-US" sz="900" dirty="0">
                <a:solidFill>
                  <a:schemeClr val="dk1"/>
                </a:solidFill>
              </a:rPr>
              <a:t>).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Anúncios</a:t>
            </a:r>
            <a:r>
              <a:rPr lang="en-US" sz="900" dirty="0">
                <a:solidFill>
                  <a:schemeClr val="dk1"/>
                </a:solidFill>
              </a:rPr>
              <a:t> – </a:t>
            </a:r>
            <a:r>
              <a:rPr lang="en-US" sz="900" dirty="0" err="1">
                <a:solidFill>
                  <a:schemeClr val="dk1"/>
                </a:solidFill>
              </a:rPr>
              <a:t>ajudam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aumentar</a:t>
            </a:r>
            <a:r>
              <a:rPr lang="en-US" sz="900" dirty="0">
                <a:solidFill>
                  <a:schemeClr val="dk1"/>
                </a:solidFill>
              </a:rPr>
              <a:t> as </a:t>
            </a:r>
            <a:r>
              <a:rPr lang="en-US" sz="900" dirty="0" err="1">
                <a:solidFill>
                  <a:schemeClr val="dk1"/>
                </a:solidFill>
              </a:rPr>
              <a:t>vendas</a:t>
            </a:r>
            <a:r>
              <a:rPr lang="en-US" sz="900" dirty="0">
                <a:solidFill>
                  <a:schemeClr val="dk1"/>
                </a:solidFill>
              </a:rPr>
              <a:t> com </a:t>
            </a:r>
            <a:r>
              <a:rPr lang="en-US" sz="900" dirty="0" err="1">
                <a:solidFill>
                  <a:schemeClr val="dk1"/>
                </a:solidFill>
              </a:rPr>
              <a:t>descontos</a:t>
            </a:r>
            <a:r>
              <a:rPr lang="en-US" sz="900" dirty="0">
                <a:solidFill>
                  <a:schemeClr val="dk1"/>
                </a:solidFill>
              </a:rPr>
              <a:t> flash, </a:t>
            </a:r>
            <a:r>
              <a:rPr lang="en-US" sz="900" dirty="0" err="1">
                <a:solidFill>
                  <a:schemeClr val="dk1"/>
                </a:solidFill>
              </a:rPr>
              <a:t>como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venda</a:t>
            </a:r>
            <a:r>
              <a:rPr lang="en-US" sz="900" dirty="0">
                <a:solidFill>
                  <a:schemeClr val="dk1"/>
                </a:solidFill>
              </a:rPr>
              <a:t> de 48 horas.</a:t>
            </a:r>
            <a:endParaRPr lang="pt-PT" sz="900" dirty="0">
              <a:solidFill>
                <a:schemeClr val="dk1"/>
              </a:solidFill>
            </a:endParaRPr>
          </a:p>
          <a:p>
            <a:pPr marL="0" marR="0" lvl="0" indent="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pt-PT"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A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deve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analisada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perspetiva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quantitativa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número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publicações</a:t>
            </a:r>
            <a:r>
              <a:rPr lang="en-US" sz="900" dirty="0">
                <a:solidFill>
                  <a:schemeClr val="dk1"/>
                </a:solidFill>
              </a:rPr>
              <a:t>, taxa de </a:t>
            </a:r>
            <a:r>
              <a:rPr lang="en-US" sz="900" dirty="0" err="1">
                <a:solidFill>
                  <a:schemeClr val="dk1"/>
                </a:solidFill>
              </a:rPr>
              <a:t>participação</a:t>
            </a:r>
            <a:r>
              <a:rPr lang="en-US" sz="900" dirty="0">
                <a:solidFill>
                  <a:schemeClr val="dk1"/>
                </a:solidFill>
              </a:rPr>
              <a:t>, etc.) e </a:t>
            </a:r>
            <a:r>
              <a:rPr lang="en-US" sz="900" dirty="0" err="1">
                <a:solidFill>
                  <a:schemeClr val="dk1"/>
                </a:solidFill>
              </a:rPr>
              <a:t>qualitativa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coerência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mensagem</a:t>
            </a:r>
            <a:r>
              <a:rPr lang="en-US" sz="900" dirty="0">
                <a:solidFill>
                  <a:schemeClr val="dk1"/>
                </a:solidFill>
              </a:rPr>
              <a:t>, tom de </a:t>
            </a:r>
            <a:r>
              <a:rPr lang="en-US" sz="900" dirty="0" err="1">
                <a:solidFill>
                  <a:schemeClr val="dk1"/>
                </a:solidFill>
              </a:rPr>
              <a:t>voz</a:t>
            </a:r>
            <a:r>
              <a:rPr lang="en-US" sz="900" dirty="0">
                <a:solidFill>
                  <a:schemeClr val="dk1"/>
                </a:solidFill>
              </a:rPr>
              <a:t>, etc.), tendo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conta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especificidade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cada</a:t>
            </a:r>
            <a:r>
              <a:rPr lang="en-US" sz="900" dirty="0">
                <a:solidFill>
                  <a:schemeClr val="dk1"/>
                </a:solidFill>
              </a:rPr>
              <a:t> rede. 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Para </a:t>
            </a:r>
            <a:r>
              <a:rPr lang="en-US" sz="900" dirty="0" err="1">
                <a:solidFill>
                  <a:schemeClr val="dk1"/>
                </a:solidFill>
              </a:rPr>
              <a:t>ajudar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avaliar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rede social Facebook, </a:t>
            </a:r>
            <a:r>
              <a:rPr lang="en-US" sz="900" dirty="0" err="1">
                <a:solidFill>
                  <a:schemeClr val="dk1"/>
                </a:solidFill>
              </a:rPr>
              <a:t>sugere</a:t>
            </a:r>
            <a:r>
              <a:rPr lang="en-US" sz="900" dirty="0">
                <a:solidFill>
                  <a:schemeClr val="dk1"/>
                </a:solidFill>
              </a:rPr>
              <a:t>-se que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procure responder a um conjunto de </a:t>
            </a:r>
            <a:r>
              <a:rPr lang="en-US" sz="900" dirty="0" err="1">
                <a:solidFill>
                  <a:schemeClr val="dk1"/>
                </a:solidFill>
              </a:rPr>
              <a:t>questões</a:t>
            </a:r>
            <a:r>
              <a:rPr lang="en-US" sz="900" dirty="0">
                <a:solidFill>
                  <a:schemeClr val="dk1"/>
                </a:solidFill>
              </a:rPr>
              <a:t>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Quantos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gostos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Com que </a:t>
            </a:r>
            <a:r>
              <a:rPr lang="en-US" sz="900" dirty="0" err="1">
                <a:solidFill>
                  <a:schemeClr val="dk1"/>
                </a:solidFill>
              </a:rPr>
              <a:t>frequência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publicamos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Qual é o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mix push/pull? (push=</a:t>
            </a:r>
            <a:r>
              <a:rPr lang="en-US" sz="900" dirty="0" err="1">
                <a:solidFill>
                  <a:schemeClr val="dk1"/>
                </a:solidFill>
              </a:rPr>
              <a:t>publicidade</a:t>
            </a:r>
            <a:r>
              <a:rPr lang="en-US" sz="900" dirty="0">
                <a:solidFill>
                  <a:schemeClr val="dk1"/>
                </a:solidFill>
              </a:rPr>
              <a:t>; pull=</a:t>
            </a:r>
            <a:r>
              <a:rPr lang="en-US" sz="900" dirty="0" err="1">
                <a:solidFill>
                  <a:schemeClr val="dk1"/>
                </a:solidFill>
              </a:rPr>
              <a:t>promoções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vendas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relações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públicas</a:t>
            </a:r>
            <a:r>
              <a:rPr lang="en-US" sz="900" dirty="0">
                <a:solidFill>
                  <a:schemeClr val="dk1"/>
                </a:solidFill>
              </a:rPr>
              <a:t>, marketing </a:t>
            </a:r>
            <a:r>
              <a:rPr lang="en-US" sz="900" dirty="0" err="1">
                <a:solidFill>
                  <a:schemeClr val="dk1"/>
                </a:solidFill>
              </a:rPr>
              <a:t>direto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força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vendas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mecenato</a:t>
            </a:r>
            <a:r>
              <a:rPr lang="en-US" sz="900" dirty="0">
                <a:solidFill>
                  <a:schemeClr val="dk1"/>
                </a:solidFill>
              </a:rPr>
              <a:t>/</a:t>
            </a:r>
            <a:r>
              <a:rPr lang="en-US" sz="900" dirty="0" err="1">
                <a:solidFill>
                  <a:schemeClr val="dk1"/>
                </a:solidFill>
              </a:rPr>
              <a:t>patrocínio</a:t>
            </a:r>
            <a:r>
              <a:rPr lang="en-US" sz="900" dirty="0">
                <a:solidFill>
                  <a:schemeClr val="dk1"/>
                </a:solidFill>
              </a:rPr>
              <a:t>; merchandising)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Que </a:t>
            </a:r>
            <a:r>
              <a:rPr lang="en-US" sz="900" dirty="0" err="1">
                <a:solidFill>
                  <a:schemeClr val="dk1"/>
                </a:solidFill>
              </a:rPr>
              <a:t>tipos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meios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comunicação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utilizamos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Facebook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ligado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sítio</a:t>
            </a:r>
            <a:r>
              <a:rPr lang="en-US" sz="900" dirty="0">
                <a:solidFill>
                  <a:schemeClr val="dk1"/>
                </a:solidFill>
              </a:rPr>
              <a:t> Web?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Temos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capa</a:t>
            </a:r>
            <a:r>
              <a:rPr lang="en-US" sz="900" dirty="0">
                <a:solidFill>
                  <a:schemeClr val="dk1"/>
                </a:solidFill>
              </a:rPr>
              <a:t> e um </a:t>
            </a:r>
            <a:r>
              <a:rPr lang="en-US" sz="900" dirty="0" err="1">
                <a:solidFill>
                  <a:schemeClr val="dk1"/>
                </a:solidFill>
              </a:rPr>
              <a:t>perfil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atualizados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Respondemos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comentários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Temos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classificação</a:t>
            </a:r>
            <a:r>
              <a:rPr lang="en-US" sz="900" dirty="0">
                <a:solidFill>
                  <a:schemeClr val="dk1"/>
                </a:solidFill>
              </a:rPr>
              <a:t>? Qual é a </a:t>
            </a:r>
            <a:r>
              <a:rPr lang="en-US" sz="900" dirty="0" err="1">
                <a:solidFill>
                  <a:schemeClr val="dk1"/>
                </a:solidFill>
              </a:rPr>
              <a:t>classificação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Qual é a </a:t>
            </a:r>
            <a:r>
              <a:rPr lang="en-US" sz="900" dirty="0" err="1">
                <a:solidFill>
                  <a:schemeClr val="dk1"/>
                </a:solidFill>
              </a:rPr>
              <a:t>nossa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voz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que </a:t>
            </a:r>
            <a:r>
              <a:rPr lang="en-US" sz="900" dirty="0" err="1">
                <a:solidFill>
                  <a:schemeClr val="dk1"/>
                </a:solidFill>
              </a:rPr>
              <a:t>dizem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normalmente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comentários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página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fotografias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Partilhamos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artigos</a:t>
            </a:r>
            <a:r>
              <a:rPr lang="en-US" sz="900" dirty="0">
                <a:solidFill>
                  <a:schemeClr val="dk1"/>
                </a:solidFill>
              </a:rPr>
              <a:t>? Com que </a:t>
            </a:r>
            <a:r>
              <a:rPr lang="en-US" sz="900" dirty="0" err="1">
                <a:solidFill>
                  <a:schemeClr val="dk1"/>
                </a:solidFill>
              </a:rPr>
              <a:t>frequência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No que </a:t>
            </a:r>
            <a:r>
              <a:rPr lang="en-US" sz="900" dirty="0" err="1">
                <a:solidFill>
                  <a:schemeClr val="dk1"/>
                </a:solidFill>
              </a:rPr>
              <a:t>diz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respeito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Instagram, </a:t>
            </a:r>
            <a:r>
              <a:rPr lang="en-US" sz="900" dirty="0" err="1">
                <a:solidFill>
                  <a:schemeClr val="dk1"/>
                </a:solidFill>
              </a:rPr>
              <a:t>também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procurar</a:t>
            </a:r>
            <a:r>
              <a:rPr lang="en-US" sz="900" dirty="0">
                <a:solidFill>
                  <a:schemeClr val="dk1"/>
                </a:solidFill>
              </a:rPr>
              <a:t> responder </a:t>
            </a:r>
            <a:r>
              <a:rPr lang="en-US" sz="900" dirty="0" err="1">
                <a:solidFill>
                  <a:schemeClr val="dk1"/>
                </a:solidFill>
              </a:rPr>
              <a:t>às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seguintes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perguntas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avaliar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rentabilidade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desta</a:t>
            </a:r>
            <a:r>
              <a:rPr lang="en-US" sz="900" dirty="0">
                <a:solidFill>
                  <a:schemeClr val="dk1"/>
                </a:solidFill>
              </a:rPr>
              <a:t> rede social: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Quantos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seguidores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Qual é a </a:t>
            </a:r>
            <a:r>
              <a:rPr lang="en-US" sz="900" dirty="0" err="1">
                <a:solidFill>
                  <a:schemeClr val="dk1"/>
                </a:solidFill>
              </a:rPr>
              <a:t>nossa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combinação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meios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comunicação</a:t>
            </a:r>
            <a:r>
              <a:rPr lang="en-US" sz="900" dirty="0">
                <a:solidFill>
                  <a:schemeClr val="dk1"/>
                </a:solidFill>
              </a:rPr>
              <a:t> para as </a:t>
            </a:r>
            <a:r>
              <a:rPr lang="en-US" sz="900" dirty="0" err="1">
                <a:solidFill>
                  <a:schemeClr val="dk1"/>
                </a:solidFill>
              </a:rPr>
              <a:t>mensagens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Que </a:t>
            </a:r>
            <a:r>
              <a:rPr lang="en-US" sz="900" dirty="0" err="1">
                <a:solidFill>
                  <a:schemeClr val="dk1"/>
                </a:solidFill>
              </a:rPr>
              <a:t>tipo</a:t>
            </a:r>
            <a:r>
              <a:rPr lang="en-US" sz="900" dirty="0">
                <a:solidFill>
                  <a:schemeClr val="dk1"/>
                </a:solidFill>
              </a:rPr>
              <a:t> de hashtags </a:t>
            </a:r>
            <a:r>
              <a:rPr lang="en-US" sz="900" dirty="0" err="1">
                <a:solidFill>
                  <a:schemeClr val="dk1"/>
                </a:solidFill>
              </a:rPr>
              <a:t>utilizamos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perfil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ligado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sítio</a:t>
            </a:r>
            <a:r>
              <a:rPr lang="en-US" sz="900" dirty="0">
                <a:solidFill>
                  <a:schemeClr val="dk1"/>
                </a:solidFill>
              </a:rPr>
              <a:t> Web?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Qual é a </a:t>
            </a:r>
            <a:r>
              <a:rPr lang="en-US" sz="900" dirty="0" err="1">
                <a:solidFill>
                  <a:schemeClr val="dk1"/>
                </a:solidFill>
              </a:rPr>
              <a:t>nossa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voz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Quem</a:t>
            </a:r>
            <a:r>
              <a:rPr lang="en-US" sz="900" dirty="0">
                <a:solidFill>
                  <a:schemeClr val="dk1"/>
                </a:solidFill>
              </a:rPr>
              <a:t> é que </a:t>
            </a:r>
            <a:r>
              <a:rPr lang="en-US" sz="900" dirty="0" err="1">
                <a:solidFill>
                  <a:schemeClr val="dk1"/>
                </a:solidFill>
              </a:rPr>
              <a:t>seguimos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Respondemos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comentários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que </a:t>
            </a:r>
            <a:r>
              <a:rPr lang="en-US" sz="900" dirty="0" err="1">
                <a:solidFill>
                  <a:schemeClr val="dk1"/>
                </a:solidFill>
              </a:rPr>
              <a:t>dizem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comentários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às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fotografias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Qual é a </a:t>
            </a:r>
            <a:r>
              <a:rPr lang="en-US" sz="900" dirty="0" err="1">
                <a:solidFill>
                  <a:schemeClr val="dk1"/>
                </a:solidFill>
              </a:rPr>
              <a:t>nossa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mistura</a:t>
            </a:r>
            <a:r>
              <a:rPr lang="en-US" sz="900" dirty="0">
                <a:solidFill>
                  <a:schemeClr val="dk1"/>
                </a:solidFill>
              </a:rPr>
              <a:t> push/pull?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O YouTube é </a:t>
            </a:r>
            <a:r>
              <a:rPr lang="en-US" sz="900" dirty="0" err="1">
                <a:solidFill>
                  <a:schemeClr val="dk1"/>
                </a:solidFill>
              </a:rPr>
              <a:t>também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rede social </a:t>
            </a:r>
            <a:r>
              <a:rPr lang="en-US" sz="900" dirty="0" err="1">
                <a:solidFill>
                  <a:schemeClr val="dk1"/>
                </a:solidFill>
              </a:rPr>
              <a:t>muito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utilizada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pelas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empresas</a:t>
            </a:r>
            <a:r>
              <a:rPr lang="en-US" sz="900" dirty="0">
                <a:solidFill>
                  <a:schemeClr val="dk1"/>
                </a:solidFill>
              </a:rPr>
              <a:t> e, </a:t>
            </a:r>
            <a:r>
              <a:rPr lang="en-US" sz="900" dirty="0" err="1">
                <a:solidFill>
                  <a:schemeClr val="dk1"/>
                </a:solidFill>
              </a:rPr>
              <a:t>nesse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sentido</a:t>
            </a:r>
            <a:r>
              <a:rPr lang="en-US" sz="900" dirty="0">
                <a:solidFill>
                  <a:schemeClr val="dk1"/>
                </a:solidFill>
              </a:rPr>
              <a:t>, se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análise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utiliza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esta</a:t>
            </a:r>
            <a:r>
              <a:rPr lang="en-US" sz="900" dirty="0">
                <a:solidFill>
                  <a:schemeClr val="dk1"/>
                </a:solidFill>
              </a:rPr>
              <a:t> rede, </a:t>
            </a:r>
            <a:r>
              <a:rPr lang="en-US" sz="900" dirty="0" err="1">
                <a:solidFill>
                  <a:schemeClr val="dk1"/>
                </a:solidFill>
              </a:rPr>
              <a:t>deve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analisada</a:t>
            </a:r>
            <a:r>
              <a:rPr lang="en-US" sz="900" dirty="0">
                <a:solidFill>
                  <a:schemeClr val="dk1"/>
                </a:solidFill>
              </a:rPr>
              <a:t> tendo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conta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questões</a:t>
            </a:r>
            <a:r>
              <a:rPr lang="en-US" sz="900" dirty="0">
                <a:solidFill>
                  <a:schemeClr val="dk1"/>
                </a:solidFill>
              </a:rPr>
              <a:t>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Utilizamos</a:t>
            </a:r>
            <a:r>
              <a:rPr lang="en-US" sz="900" dirty="0">
                <a:solidFill>
                  <a:schemeClr val="dk1"/>
                </a:solidFill>
              </a:rPr>
              <a:t> o YouTube?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Que </a:t>
            </a:r>
            <a:r>
              <a:rPr lang="en-US" sz="900" dirty="0" err="1">
                <a:solidFill>
                  <a:schemeClr val="dk1"/>
                </a:solidFill>
              </a:rPr>
              <a:t>tipo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conteúdo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vídeo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publicamos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Estes </a:t>
            </a:r>
            <a:r>
              <a:rPr lang="en-US" sz="900" dirty="0" err="1">
                <a:solidFill>
                  <a:schemeClr val="dk1"/>
                </a:solidFill>
              </a:rPr>
              <a:t>vídeos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partilhados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nossos</a:t>
            </a:r>
            <a:r>
              <a:rPr lang="en-US" sz="900" dirty="0">
                <a:solidFill>
                  <a:schemeClr val="dk1"/>
                </a:solidFill>
              </a:rPr>
              <a:t> outros </a:t>
            </a:r>
            <a:r>
              <a:rPr lang="en-US" sz="900" dirty="0" err="1">
                <a:solidFill>
                  <a:schemeClr val="dk1"/>
                </a:solidFill>
              </a:rPr>
              <a:t>canais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Quantos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subscritores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temos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que </a:t>
            </a:r>
            <a:r>
              <a:rPr lang="en-US" sz="900" dirty="0" err="1">
                <a:solidFill>
                  <a:schemeClr val="dk1"/>
                </a:solidFill>
              </a:rPr>
              <a:t>dizem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comentários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vídeos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Respondemos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comentários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perfil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ligado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nosso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sítio</a:t>
            </a:r>
            <a:r>
              <a:rPr lang="en-US" sz="900" dirty="0">
                <a:solidFill>
                  <a:schemeClr val="dk1"/>
                </a:solidFill>
              </a:rPr>
              <a:t> Web?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Quantas </a:t>
            </a:r>
            <a:r>
              <a:rPr lang="en-US" sz="900" dirty="0" err="1">
                <a:solidFill>
                  <a:schemeClr val="dk1"/>
                </a:solidFill>
              </a:rPr>
              <a:t>visualizações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recebemos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média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um </a:t>
            </a:r>
            <a:r>
              <a:rPr lang="en-US" sz="900" dirty="0" err="1">
                <a:solidFill>
                  <a:schemeClr val="dk1"/>
                </a:solidFill>
              </a:rPr>
              <a:t>vídeo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Quantos</a:t>
            </a:r>
            <a:r>
              <a:rPr lang="en-US" sz="900" dirty="0">
                <a:solidFill>
                  <a:schemeClr val="dk1"/>
                </a:solidFill>
              </a:rPr>
              <a:t> Likes </a:t>
            </a:r>
            <a:r>
              <a:rPr lang="en-US" sz="900" dirty="0" err="1">
                <a:solidFill>
                  <a:schemeClr val="dk1"/>
                </a:solidFill>
              </a:rPr>
              <a:t>recebemos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média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um </a:t>
            </a:r>
            <a:r>
              <a:rPr lang="en-US" sz="900" dirty="0" err="1">
                <a:solidFill>
                  <a:schemeClr val="dk1"/>
                </a:solidFill>
              </a:rPr>
              <a:t>vídeo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A rede social LinkedIn </a:t>
            </a:r>
            <a:r>
              <a:rPr lang="en-US" sz="900" dirty="0" err="1">
                <a:solidFill>
                  <a:schemeClr val="dk1"/>
                </a:solidFill>
              </a:rPr>
              <a:t>permite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criar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páginas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associadas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entidades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projectos</a:t>
            </a:r>
            <a:r>
              <a:rPr lang="en-US" sz="900" dirty="0">
                <a:solidFill>
                  <a:schemeClr val="dk1"/>
                </a:solidFill>
              </a:rPr>
              <a:t>,...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seja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páginas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não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pessoais</a:t>
            </a:r>
            <a:r>
              <a:rPr lang="en-US" sz="900" dirty="0">
                <a:solidFill>
                  <a:schemeClr val="dk1"/>
                </a:solidFill>
              </a:rPr>
              <a:t>. </a:t>
            </a:r>
            <a:r>
              <a:rPr lang="en-US" sz="900" dirty="0" err="1">
                <a:solidFill>
                  <a:schemeClr val="dk1"/>
                </a:solidFill>
              </a:rPr>
              <a:t>Estas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páginas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têm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várias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potencialidades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nomeadamente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comunicação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institucional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promoção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eventos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recrutamento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divulgação</a:t>
            </a:r>
            <a:r>
              <a:rPr lang="en-US" sz="900" dirty="0">
                <a:solidFill>
                  <a:schemeClr val="dk1"/>
                </a:solidFill>
              </a:rPr>
              <a:t> de  </a:t>
            </a:r>
            <a:r>
              <a:rPr lang="en-US" sz="900" dirty="0" err="1">
                <a:solidFill>
                  <a:schemeClr val="dk1"/>
                </a:solidFill>
              </a:rPr>
              <a:t>produtos</a:t>
            </a:r>
            <a:r>
              <a:rPr lang="en-US" sz="900" dirty="0">
                <a:solidFill>
                  <a:schemeClr val="dk1"/>
                </a:solidFill>
              </a:rPr>
              <a:t>,...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utilizada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perspetiva</a:t>
            </a:r>
            <a:r>
              <a:rPr lang="en-US" sz="900" dirty="0">
                <a:solidFill>
                  <a:schemeClr val="dk1"/>
                </a:solidFill>
              </a:rPr>
              <a:t> de marketing </a:t>
            </a:r>
            <a:r>
              <a:rPr lang="en-US" sz="900" dirty="0" err="1">
                <a:solidFill>
                  <a:schemeClr val="dk1"/>
                </a:solidFill>
              </a:rPr>
              <a:t>interno</a:t>
            </a:r>
            <a:r>
              <a:rPr lang="en-US" sz="900" dirty="0">
                <a:solidFill>
                  <a:schemeClr val="dk1"/>
                </a:solidFill>
              </a:rPr>
              <a:t>, mas </a:t>
            </a:r>
            <a:r>
              <a:rPr lang="en-US" sz="900" dirty="0" err="1">
                <a:solidFill>
                  <a:schemeClr val="dk1"/>
                </a:solidFill>
              </a:rPr>
              <a:t>também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comunicar</a:t>
            </a:r>
            <a:r>
              <a:rPr lang="en-US" sz="900" dirty="0">
                <a:solidFill>
                  <a:schemeClr val="dk1"/>
                </a:solidFill>
              </a:rPr>
              <a:t> com </a:t>
            </a:r>
            <a:r>
              <a:rPr lang="en-US" sz="900" dirty="0" err="1">
                <a:solidFill>
                  <a:schemeClr val="dk1"/>
                </a:solidFill>
              </a:rPr>
              <a:t>clientes</a:t>
            </a:r>
            <a:r>
              <a:rPr lang="en-US" sz="900" dirty="0">
                <a:solidFill>
                  <a:schemeClr val="dk1"/>
                </a:solidFill>
              </a:rPr>
              <a:t>, com influencers, com </a:t>
            </a:r>
            <a:r>
              <a:rPr lang="en-US" sz="900" dirty="0" err="1">
                <a:solidFill>
                  <a:schemeClr val="dk1"/>
                </a:solidFill>
              </a:rPr>
              <a:t>distribuidores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seja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-se </a:t>
            </a:r>
            <a:r>
              <a:rPr lang="en-US" sz="900" dirty="0" err="1">
                <a:solidFill>
                  <a:schemeClr val="dk1"/>
                </a:solidFill>
              </a:rPr>
              <a:t>direcionar</a:t>
            </a:r>
            <a:r>
              <a:rPr lang="en-US" sz="900" dirty="0">
                <a:solidFill>
                  <a:schemeClr val="dk1"/>
                </a:solidFill>
              </a:rPr>
              <a:t> as </a:t>
            </a:r>
            <a:r>
              <a:rPr lang="en-US" sz="900" dirty="0" err="1">
                <a:solidFill>
                  <a:schemeClr val="dk1"/>
                </a:solidFill>
              </a:rPr>
              <a:t>publicações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diferentes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públicos-alvo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Assim</a:t>
            </a:r>
            <a:r>
              <a:rPr lang="en-US" sz="900" dirty="0">
                <a:solidFill>
                  <a:schemeClr val="dk1"/>
                </a:solidFill>
              </a:rPr>
              <a:t>, se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tiver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no </a:t>
            </a:r>
            <a:r>
              <a:rPr lang="en-US" sz="900" dirty="0" err="1">
                <a:solidFill>
                  <a:schemeClr val="dk1"/>
                </a:solidFill>
              </a:rPr>
              <a:t>Linkedin</a:t>
            </a:r>
            <a:r>
              <a:rPr lang="en-US" sz="900" dirty="0">
                <a:solidFill>
                  <a:schemeClr val="dk1"/>
                </a:solidFill>
              </a:rPr>
              <a:t>, é </a:t>
            </a:r>
            <a:r>
              <a:rPr lang="en-US" sz="900" dirty="0" err="1">
                <a:solidFill>
                  <a:schemeClr val="dk1"/>
                </a:solidFill>
              </a:rPr>
              <a:t>necessário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analisar</a:t>
            </a:r>
            <a:r>
              <a:rPr lang="en-US" sz="900" dirty="0">
                <a:solidFill>
                  <a:schemeClr val="dk1"/>
                </a:solidFill>
              </a:rPr>
              <a:t> a forma </a:t>
            </a:r>
            <a:r>
              <a:rPr lang="en-US" sz="900" dirty="0" err="1">
                <a:solidFill>
                  <a:schemeClr val="dk1"/>
                </a:solidFill>
              </a:rPr>
              <a:t>como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a ser </a:t>
            </a:r>
            <a:r>
              <a:rPr lang="en-US" sz="900" dirty="0" err="1">
                <a:solidFill>
                  <a:schemeClr val="dk1"/>
                </a:solidFill>
              </a:rPr>
              <a:t>rentabilizada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respondendo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às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seguintes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questões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A </a:t>
            </a:r>
            <a:r>
              <a:rPr lang="en-US" sz="900" dirty="0" err="1">
                <a:solidFill>
                  <a:schemeClr val="dk1"/>
                </a:solidFill>
              </a:rPr>
              <a:t>CompanyPage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a ser </a:t>
            </a:r>
            <a:r>
              <a:rPr lang="en-US" sz="900" dirty="0" err="1">
                <a:solidFill>
                  <a:schemeClr val="dk1"/>
                </a:solidFill>
              </a:rPr>
              <a:t>impulsionada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As </a:t>
            </a:r>
            <a:r>
              <a:rPr lang="en-US" sz="900" dirty="0" err="1">
                <a:solidFill>
                  <a:schemeClr val="dk1"/>
                </a:solidFill>
              </a:rPr>
              <a:t>Showpages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estão</a:t>
            </a:r>
            <a:r>
              <a:rPr lang="en-US" sz="900" dirty="0">
                <a:solidFill>
                  <a:schemeClr val="dk1"/>
                </a:solidFill>
              </a:rPr>
              <a:t> a ser </a:t>
            </a:r>
            <a:r>
              <a:rPr lang="en-US" sz="900" dirty="0" err="1">
                <a:solidFill>
                  <a:schemeClr val="dk1"/>
                </a:solidFill>
              </a:rPr>
              <a:t>alavancadas</a:t>
            </a:r>
            <a:r>
              <a:rPr lang="en-US" sz="900" dirty="0">
                <a:solidFill>
                  <a:schemeClr val="dk1"/>
                </a:solidFill>
              </a:rPr>
              <a:t> (As Showcase Pages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extensões</a:t>
            </a:r>
            <a:r>
              <a:rPr lang="en-US" sz="900" dirty="0">
                <a:solidFill>
                  <a:schemeClr val="dk1"/>
                </a:solidFill>
              </a:rPr>
              <a:t> da LinkedIn </a:t>
            </a:r>
            <a:r>
              <a:rPr lang="en-US" sz="900" dirty="0" err="1">
                <a:solidFill>
                  <a:schemeClr val="dk1"/>
                </a:solidFill>
              </a:rPr>
              <a:t>CompanyPage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ideais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destacar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marcas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linhas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produto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unidades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negócio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iniciativas</a:t>
            </a:r>
            <a:r>
              <a:rPr lang="en-US" sz="900" dirty="0">
                <a:solidFill>
                  <a:schemeClr val="dk1"/>
                </a:solidFill>
              </a:rPr>
              <a:t>).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empregados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conectados</a:t>
            </a:r>
            <a:r>
              <a:rPr lang="en-US" sz="900" dirty="0">
                <a:solidFill>
                  <a:schemeClr val="dk1"/>
                </a:solidFill>
              </a:rPr>
              <a:t> à </a:t>
            </a:r>
            <a:r>
              <a:rPr lang="en-US" sz="900" dirty="0" err="1">
                <a:solidFill>
                  <a:schemeClr val="dk1"/>
                </a:solidFill>
              </a:rPr>
              <a:t>página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empregados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partilham</a:t>
            </a:r>
            <a:r>
              <a:rPr lang="en-US" sz="900" dirty="0">
                <a:solidFill>
                  <a:schemeClr val="dk1"/>
                </a:solidFill>
              </a:rPr>
              <a:t> as </a:t>
            </a:r>
            <a:r>
              <a:rPr lang="en-US" sz="900" dirty="0" err="1">
                <a:solidFill>
                  <a:schemeClr val="dk1"/>
                </a:solidFill>
              </a:rPr>
              <a:t>publicações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página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A </a:t>
            </a:r>
            <a:r>
              <a:rPr lang="en-US" sz="900" dirty="0" err="1">
                <a:solidFill>
                  <a:schemeClr val="dk1"/>
                </a:solidFill>
              </a:rPr>
              <a:t>regra</a:t>
            </a:r>
            <a:r>
              <a:rPr lang="en-US" sz="900" dirty="0">
                <a:solidFill>
                  <a:schemeClr val="dk1"/>
                </a:solidFill>
              </a:rPr>
              <a:t> 4-1-1 </a:t>
            </a:r>
            <a:r>
              <a:rPr lang="en-US" sz="900" dirty="0" err="1">
                <a:solidFill>
                  <a:schemeClr val="dk1"/>
                </a:solidFill>
              </a:rPr>
              <a:t>está</a:t>
            </a:r>
            <a:r>
              <a:rPr lang="en-US" sz="900" dirty="0">
                <a:solidFill>
                  <a:schemeClr val="dk1"/>
                </a:solidFill>
              </a:rPr>
              <a:t> a ser </a:t>
            </a:r>
            <a:r>
              <a:rPr lang="en-US" sz="900" dirty="0" err="1">
                <a:solidFill>
                  <a:schemeClr val="dk1"/>
                </a:solidFill>
              </a:rPr>
              <a:t>aplicada</a:t>
            </a:r>
            <a:r>
              <a:rPr lang="en-US" sz="900" dirty="0">
                <a:solidFill>
                  <a:schemeClr val="dk1"/>
                </a:solidFill>
              </a:rPr>
              <a:t>? (A </a:t>
            </a:r>
            <a:r>
              <a:rPr lang="en-US" sz="900" dirty="0" err="1">
                <a:solidFill>
                  <a:schemeClr val="dk1"/>
                </a:solidFill>
              </a:rPr>
              <a:t>regra</a:t>
            </a:r>
            <a:r>
              <a:rPr lang="en-US" sz="900" dirty="0">
                <a:solidFill>
                  <a:schemeClr val="dk1"/>
                </a:solidFill>
              </a:rPr>
              <a:t> 4-1-1 </a:t>
            </a:r>
            <a:r>
              <a:rPr lang="en-US" sz="900" dirty="0" err="1">
                <a:solidFill>
                  <a:schemeClr val="dk1"/>
                </a:solidFill>
              </a:rPr>
              <a:t>diz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conteúdo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partilhar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sobre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si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sobre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sua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organização</a:t>
            </a:r>
            <a:r>
              <a:rPr lang="en-US" sz="900" dirty="0">
                <a:solidFill>
                  <a:schemeClr val="dk1"/>
                </a:solidFill>
              </a:rPr>
              <a:t>), </a:t>
            </a:r>
            <a:r>
              <a:rPr lang="en-US" sz="900" dirty="0" err="1">
                <a:solidFill>
                  <a:schemeClr val="dk1"/>
                </a:solidFill>
              </a:rPr>
              <a:t>partilhe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atualização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outra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fonte</a:t>
            </a:r>
            <a:r>
              <a:rPr lang="en-US" sz="900" dirty="0">
                <a:solidFill>
                  <a:schemeClr val="dk1"/>
                </a:solidFill>
              </a:rPr>
              <a:t> e, </a:t>
            </a:r>
            <a:r>
              <a:rPr lang="en-US" sz="900" dirty="0" err="1">
                <a:solidFill>
                  <a:schemeClr val="dk1"/>
                </a:solidFill>
              </a:rPr>
              <a:t>mais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importante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partilhe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quatro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conteúdos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escritos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outros).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Como é que </a:t>
            </a:r>
            <a:r>
              <a:rPr lang="en-US" sz="900" dirty="0" err="1">
                <a:solidFill>
                  <a:schemeClr val="dk1"/>
                </a:solidFill>
              </a:rPr>
              <a:t>estamos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fazer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termos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métricas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seguidores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página</a:t>
            </a:r>
            <a:r>
              <a:rPr lang="en-US" sz="900" dirty="0">
                <a:solidFill>
                  <a:schemeClr val="dk1"/>
                </a:solidFill>
              </a:rPr>
              <a:t>; cliques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publicações</a:t>
            </a:r>
            <a:r>
              <a:rPr lang="en-US" sz="900" dirty="0">
                <a:solidFill>
                  <a:schemeClr val="dk1"/>
                </a:solidFill>
              </a:rPr>
              <a:t>; </a:t>
            </a:r>
            <a:r>
              <a:rPr lang="en-US" sz="900" dirty="0" err="1">
                <a:solidFill>
                  <a:schemeClr val="dk1"/>
                </a:solidFill>
              </a:rPr>
              <a:t>envolvimento</a:t>
            </a:r>
            <a:r>
              <a:rPr lang="en-US" sz="900" dirty="0">
                <a:solidFill>
                  <a:schemeClr val="dk1"/>
                </a:solidFill>
              </a:rPr>
              <a:t>; </a:t>
            </a:r>
            <a:r>
              <a:rPr lang="en-US" sz="900" dirty="0" err="1">
                <a:solidFill>
                  <a:schemeClr val="dk1"/>
                </a:solidFill>
              </a:rPr>
              <a:t>pedidos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informação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contactos</a:t>
            </a:r>
            <a:r>
              <a:rPr lang="en-US" sz="900" dirty="0">
                <a:solidFill>
                  <a:schemeClr val="dk1"/>
                </a:solidFill>
              </a:rPr>
              <a:t>; </a:t>
            </a:r>
            <a:r>
              <a:rPr lang="en-US" sz="900" dirty="0" err="1">
                <a:solidFill>
                  <a:schemeClr val="dk1"/>
                </a:solidFill>
              </a:rPr>
              <a:t>inscritos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eventos</a:t>
            </a:r>
            <a:r>
              <a:rPr lang="en-US" sz="900" dirty="0">
                <a:solidFill>
                  <a:schemeClr val="dk1"/>
                </a:solidFill>
              </a:rPr>
              <a:t>)?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00e5ce3493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4" name="Google Shape;274;g200e5ce3493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/>
              <a:t>Objetivo desta atividade: utilizar uma ferramenta para avaliar o desempenho dos sítios Web; comparando 3 ou 4 marcas, será possível ter uma visão mais ampla dos resultados.</a:t>
            </a:r>
            <a:endParaRPr sz="90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/>
              <a:t>Nesta ligação é possível obter documentação sobre o funcionamento da ferramenta proposta na atividade: https://developers.google.com/speed/docs/insights/v5/about</a:t>
            </a:r>
            <a:endParaRPr sz="9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2" name="Google Shape;282;p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p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monitorizar</a:t>
            </a:r>
            <a:r>
              <a:rPr lang="en-US" sz="900" dirty="0"/>
              <a:t> as </a:t>
            </a:r>
            <a:r>
              <a:rPr lang="en-US" sz="900" dirty="0" err="1"/>
              <a:t>forças</a:t>
            </a:r>
            <a:r>
              <a:rPr lang="en-US" sz="900" dirty="0"/>
              <a:t> que </a:t>
            </a:r>
            <a:r>
              <a:rPr lang="en-US" sz="900" dirty="0" err="1"/>
              <a:t>atuam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sociedade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que opera. </a:t>
            </a:r>
            <a:r>
              <a:rPr lang="en-US" sz="900" dirty="0" err="1"/>
              <a:t>Existem</a:t>
            </a:r>
            <a:r>
              <a:rPr lang="en-US" sz="900" dirty="0"/>
              <a:t> </a:t>
            </a:r>
            <a:r>
              <a:rPr lang="en-US" sz="900" dirty="0" err="1"/>
              <a:t>forças</a:t>
            </a:r>
            <a:r>
              <a:rPr lang="en-US" sz="900" dirty="0"/>
              <a:t> </a:t>
            </a:r>
            <a:r>
              <a:rPr lang="en-US" sz="900" dirty="0" err="1"/>
              <a:t>específicas</a:t>
            </a:r>
            <a:r>
              <a:rPr lang="en-US" sz="900" dirty="0"/>
              <a:t> </a:t>
            </a:r>
            <a:r>
              <a:rPr lang="en-US" sz="900" dirty="0" err="1"/>
              <a:t>relacionadas</a:t>
            </a:r>
            <a:r>
              <a:rPr lang="en-US" sz="900" dirty="0"/>
              <a:t> com o </a:t>
            </a:r>
            <a:r>
              <a:rPr lang="en-US" sz="900" dirty="0" err="1"/>
              <a:t>setor</a:t>
            </a:r>
            <a:r>
              <a:rPr lang="en-US" sz="900" dirty="0"/>
              <a:t> de </a:t>
            </a:r>
            <a:r>
              <a:rPr lang="en-US" sz="900" dirty="0" err="1"/>
              <a:t>atividade</a:t>
            </a:r>
            <a:r>
              <a:rPr lang="en-US" sz="900" dirty="0"/>
              <a:t> </a:t>
            </a:r>
            <a:r>
              <a:rPr lang="en-US" sz="900" dirty="0" err="1"/>
              <a:t>onde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atua (o </a:t>
            </a:r>
            <a:r>
              <a:rPr lang="en-US" sz="900" dirty="0" err="1"/>
              <a:t>chamado</a:t>
            </a:r>
            <a:r>
              <a:rPr lang="en-US" sz="900" dirty="0"/>
              <a:t> </a:t>
            </a:r>
            <a:r>
              <a:rPr lang="en-US" sz="900" dirty="0" err="1"/>
              <a:t>ambiente</a:t>
            </a:r>
            <a:r>
              <a:rPr lang="en-US" sz="900" dirty="0"/>
              <a:t> </a:t>
            </a:r>
            <a:r>
              <a:rPr lang="en-US" sz="900" dirty="0" err="1"/>
              <a:t>transacional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designado</a:t>
            </a:r>
            <a:r>
              <a:rPr lang="en-US" sz="900" dirty="0"/>
              <a:t> </a:t>
            </a:r>
            <a:r>
              <a:rPr lang="en-US" sz="900" dirty="0" err="1"/>
              <a:t>microambiente</a:t>
            </a:r>
            <a:r>
              <a:rPr lang="en-US" sz="900" dirty="0"/>
              <a:t>) e </a:t>
            </a:r>
            <a:r>
              <a:rPr lang="en-US" sz="900" dirty="0" err="1"/>
              <a:t>existem</a:t>
            </a:r>
            <a:r>
              <a:rPr lang="en-US" sz="900" dirty="0"/>
              <a:t>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forças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genéricas</a:t>
            </a:r>
            <a:r>
              <a:rPr lang="en-US" sz="900" dirty="0"/>
              <a:t> que </a:t>
            </a:r>
            <a:r>
              <a:rPr lang="en-US" sz="900" dirty="0" err="1"/>
              <a:t>atuam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o </a:t>
            </a:r>
            <a:r>
              <a:rPr lang="en-US" sz="900" dirty="0" err="1"/>
              <a:t>ambiente</a:t>
            </a:r>
            <a:r>
              <a:rPr lang="en-US" sz="900" dirty="0"/>
              <a:t> </a:t>
            </a:r>
            <a:r>
              <a:rPr lang="en-US" sz="900" dirty="0" err="1"/>
              <a:t>transacional</a:t>
            </a:r>
            <a:r>
              <a:rPr lang="en-US" sz="900" dirty="0"/>
              <a:t> e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diretamente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. </a:t>
            </a:r>
            <a:r>
              <a:rPr lang="en-US" sz="900" dirty="0" err="1"/>
              <a:t>Assim</a:t>
            </a:r>
            <a:r>
              <a:rPr lang="en-US" sz="900" dirty="0"/>
              <a:t>,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procurar</a:t>
            </a:r>
            <a:r>
              <a:rPr lang="en-US" sz="900" dirty="0"/>
              <a:t> </a:t>
            </a:r>
            <a:r>
              <a:rPr lang="en-US" sz="900" dirty="0" err="1"/>
              <a:t>analisar</a:t>
            </a:r>
            <a:r>
              <a:rPr lang="en-US" sz="900" dirty="0"/>
              <a:t> o </a:t>
            </a:r>
            <a:r>
              <a:rPr lang="en-US" sz="900" dirty="0" err="1"/>
              <a:t>chamado</a:t>
            </a:r>
            <a:r>
              <a:rPr lang="en-US" sz="900" dirty="0"/>
              <a:t> </a:t>
            </a:r>
            <a:r>
              <a:rPr lang="en-US" sz="900" dirty="0" err="1"/>
              <a:t>ambiente</a:t>
            </a:r>
            <a:r>
              <a:rPr lang="en-US" sz="900" dirty="0"/>
              <a:t> contextual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chamado</a:t>
            </a:r>
            <a:r>
              <a:rPr lang="en-US" sz="900" dirty="0"/>
              <a:t> </a:t>
            </a:r>
            <a:r>
              <a:rPr lang="en-US" sz="900" dirty="0" err="1"/>
              <a:t>macroambiente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Esta </a:t>
            </a:r>
            <a:r>
              <a:rPr lang="en-US" sz="900" dirty="0" err="1"/>
              <a:t>análise</a:t>
            </a:r>
            <a:r>
              <a:rPr lang="en-US" sz="900" dirty="0"/>
              <a:t> </a:t>
            </a:r>
            <a:r>
              <a:rPr lang="en-US" sz="900" dirty="0" err="1"/>
              <a:t>permitirá</a:t>
            </a:r>
            <a:r>
              <a:rPr lang="en-US" sz="900" dirty="0"/>
              <a:t> à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antecipar</a:t>
            </a:r>
            <a:r>
              <a:rPr lang="en-US" sz="900" dirty="0"/>
              <a:t> </a:t>
            </a:r>
            <a:r>
              <a:rPr lang="en-US" sz="900" dirty="0" err="1"/>
              <a:t>possíveis</a:t>
            </a:r>
            <a:r>
              <a:rPr lang="en-US" sz="900" dirty="0"/>
              <a:t> </a:t>
            </a:r>
            <a:r>
              <a:rPr lang="en-US" sz="900" dirty="0" err="1"/>
              <a:t>ações</a:t>
            </a:r>
            <a:r>
              <a:rPr lang="en-US" sz="900" dirty="0"/>
              <a:t> que </a:t>
            </a:r>
            <a:r>
              <a:rPr lang="en-US" sz="900" dirty="0" err="1"/>
              <a:t>reduzam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riscos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aumentem</a:t>
            </a:r>
            <a:r>
              <a:rPr lang="en-US" sz="900" dirty="0"/>
              <a:t> as </a:t>
            </a:r>
            <a:r>
              <a:rPr lang="en-US" sz="900" dirty="0" err="1"/>
              <a:t>suas</a:t>
            </a:r>
            <a:r>
              <a:rPr lang="en-US" sz="900" dirty="0"/>
              <a:t> </a:t>
            </a:r>
            <a:r>
              <a:rPr lang="en-US" sz="900" dirty="0" err="1"/>
              <a:t>hipóteses</a:t>
            </a:r>
            <a:r>
              <a:rPr lang="en-US" sz="900" dirty="0"/>
              <a:t> de </a:t>
            </a:r>
            <a:r>
              <a:rPr lang="en-US" sz="900" dirty="0" err="1"/>
              <a:t>sucesso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Assim</a:t>
            </a:r>
            <a:r>
              <a:rPr lang="en-US" sz="900" dirty="0"/>
              <a:t>, a </a:t>
            </a:r>
            <a:r>
              <a:rPr lang="en-US" sz="900" dirty="0" err="1"/>
              <a:t>organização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procurar</a:t>
            </a:r>
            <a:r>
              <a:rPr lang="en-US" sz="900" dirty="0"/>
              <a:t> </a:t>
            </a:r>
            <a:r>
              <a:rPr lang="en-US" sz="900" dirty="0" err="1"/>
              <a:t>verificar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essas</a:t>
            </a:r>
            <a:r>
              <a:rPr lang="en-US" sz="900" dirty="0"/>
              <a:t> </a:t>
            </a:r>
            <a:r>
              <a:rPr lang="en-US" sz="900" dirty="0" err="1"/>
              <a:t>forças</a:t>
            </a:r>
            <a:r>
              <a:rPr lang="en-US" sz="900" dirty="0"/>
              <a:t> </a:t>
            </a:r>
            <a:r>
              <a:rPr lang="en-US" sz="900" dirty="0" err="1"/>
              <a:t>externas</a:t>
            </a:r>
            <a:r>
              <a:rPr lang="en-US" sz="900" dirty="0"/>
              <a:t> se </a:t>
            </a:r>
            <a:r>
              <a:rPr lang="en-US" sz="900" dirty="0" err="1"/>
              <a:t>manifestam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tendem</a:t>
            </a:r>
            <a:r>
              <a:rPr lang="en-US" sz="900" dirty="0"/>
              <a:t> a </a:t>
            </a:r>
            <a:r>
              <a:rPr lang="en-US" sz="900" dirty="0" err="1"/>
              <a:t>evoluir</a:t>
            </a:r>
            <a:r>
              <a:rPr lang="en-US" sz="900" dirty="0"/>
              <a:t> e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evolução</a:t>
            </a:r>
            <a:r>
              <a:rPr lang="en-US" sz="900" dirty="0"/>
              <a:t> </a:t>
            </a:r>
            <a:r>
              <a:rPr lang="en-US" sz="900" dirty="0" err="1"/>
              <a:t>afeta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do </a:t>
            </a:r>
            <a:r>
              <a:rPr lang="en-US" sz="900" dirty="0" err="1"/>
              <a:t>ponto</a:t>
            </a:r>
            <a:r>
              <a:rPr lang="en-US" sz="900" dirty="0"/>
              <a:t> de vista da </a:t>
            </a:r>
            <a:r>
              <a:rPr lang="en-US" sz="900" dirty="0" err="1"/>
              <a:t>criação</a:t>
            </a:r>
            <a:r>
              <a:rPr lang="en-US" sz="900" dirty="0"/>
              <a:t> de </a:t>
            </a:r>
            <a:r>
              <a:rPr lang="en-US" sz="900" dirty="0" err="1"/>
              <a:t>oportunidades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ameaças</a:t>
            </a:r>
            <a:r>
              <a:rPr lang="en-US" sz="900" dirty="0"/>
              <a:t> para o </a:t>
            </a:r>
            <a:r>
              <a:rPr lang="en-US" sz="900" dirty="0" err="1"/>
              <a:t>desempenho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componente</a:t>
            </a:r>
            <a:r>
              <a:rPr lang="en-US" sz="900" dirty="0"/>
              <a:t> digital.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Assim</a:t>
            </a:r>
            <a:r>
              <a:rPr lang="en-US" sz="900" dirty="0"/>
              <a:t>, </a:t>
            </a:r>
            <a:r>
              <a:rPr lang="en-US" sz="900" dirty="0" err="1"/>
              <a:t>sugere</a:t>
            </a:r>
            <a:r>
              <a:rPr lang="en-US" sz="900" dirty="0"/>
              <a:t>-se a </a:t>
            </a:r>
            <a:r>
              <a:rPr lang="en-US" sz="900" dirty="0" err="1"/>
              <a:t>análise</a:t>
            </a:r>
            <a:r>
              <a:rPr lang="en-US" sz="900" dirty="0"/>
              <a:t> das </a:t>
            </a:r>
            <a:r>
              <a:rPr lang="en-US" sz="900" dirty="0" err="1"/>
              <a:t>seguintes</a:t>
            </a:r>
            <a:r>
              <a:rPr lang="en-US" sz="900" dirty="0"/>
              <a:t> </a:t>
            </a:r>
            <a:r>
              <a:rPr lang="en-US" sz="900" dirty="0" err="1"/>
              <a:t>forças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políticos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económicos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sociais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tecnológicos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ambientais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Fatores</a:t>
            </a:r>
            <a:r>
              <a:rPr lang="en-US" sz="900" dirty="0"/>
              <a:t> </a:t>
            </a:r>
            <a:r>
              <a:rPr lang="en-US" sz="900" dirty="0" err="1"/>
              <a:t>jurídicos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Esta </a:t>
            </a:r>
            <a:r>
              <a:rPr lang="en-US" sz="900" dirty="0" err="1"/>
              <a:t>análise</a:t>
            </a:r>
            <a:r>
              <a:rPr lang="en-US" sz="900" dirty="0"/>
              <a:t> é </a:t>
            </a:r>
            <a:r>
              <a:rPr lang="en-US" sz="900" dirty="0" err="1"/>
              <a:t>designada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análise</a:t>
            </a:r>
            <a:r>
              <a:rPr lang="en-US" sz="900" dirty="0"/>
              <a:t> PESTAL.</a:t>
            </a:r>
            <a:endParaRPr sz="9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5" name="Google Shape;295;p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concorrência</a:t>
            </a:r>
            <a:r>
              <a:rPr lang="en-US" sz="900" dirty="0"/>
              <a:t> </a:t>
            </a:r>
            <a:r>
              <a:rPr lang="en-US" sz="900" dirty="0" err="1"/>
              <a:t>condiciona</a:t>
            </a:r>
            <a:r>
              <a:rPr lang="en-US" sz="900" dirty="0"/>
              <a:t> a </a:t>
            </a:r>
            <a:r>
              <a:rPr lang="en-US" sz="900" dirty="0" err="1"/>
              <a:t>atividade</a:t>
            </a:r>
            <a:r>
              <a:rPr lang="en-US" sz="900" dirty="0"/>
              <a:t> de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. </a:t>
            </a:r>
            <a:r>
              <a:rPr lang="en-US" sz="900" dirty="0" err="1"/>
              <a:t>Não</a:t>
            </a:r>
            <a:r>
              <a:rPr lang="en-US" sz="900" dirty="0"/>
              <a:t> é de </a:t>
            </a:r>
            <a:r>
              <a:rPr lang="en-US" sz="900" dirty="0" err="1"/>
              <a:t>estranhar</a:t>
            </a:r>
            <a:r>
              <a:rPr lang="en-US" sz="900" dirty="0"/>
              <a:t> que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seja</a:t>
            </a:r>
            <a:r>
              <a:rPr lang="en-US" sz="900" dirty="0"/>
              <a:t> </a:t>
            </a:r>
            <a:r>
              <a:rPr lang="en-US" sz="900" dirty="0" err="1"/>
              <a:t>possível</a:t>
            </a:r>
            <a:r>
              <a:rPr lang="en-US" sz="900" dirty="0"/>
              <a:t> </a:t>
            </a:r>
            <a:r>
              <a:rPr lang="en-US" sz="900" dirty="0" err="1"/>
              <a:t>controlar</a:t>
            </a:r>
            <a:r>
              <a:rPr lang="en-US" sz="900" dirty="0"/>
              <a:t>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concorrentes</a:t>
            </a:r>
            <a:r>
              <a:rPr lang="en-US" sz="900" dirty="0"/>
              <a:t> e,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isso</a:t>
            </a:r>
            <a:r>
              <a:rPr lang="en-US" sz="900" dirty="0"/>
              <a:t>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concorrentes</a:t>
            </a:r>
            <a:r>
              <a:rPr lang="en-US" sz="900" dirty="0"/>
              <a:t>, </a:t>
            </a:r>
            <a:r>
              <a:rPr lang="en-US" sz="900" dirty="0" err="1"/>
              <a:t>utilizando</a:t>
            </a:r>
            <a:r>
              <a:rPr lang="en-US" sz="900" dirty="0"/>
              <a:t>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critérios</a:t>
            </a:r>
            <a:r>
              <a:rPr lang="en-US" sz="900" dirty="0"/>
              <a:t> </a:t>
            </a:r>
            <a:r>
              <a:rPr lang="en-US" sz="900" dirty="0" err="1"/>
              <a:t>geográficos</a:t>
            </a:r>
            <a:r>
              <a:rPr lang="en-US" sz="900" dirty="0"/>
              <a:t>,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estratégias</a:t>
            </a:r>
            <a:r>
              <a:rPr lang="en-US" sz="900" dirty="0"/>
              <a:t> </a:t>
            </a:r>
            <a:r>
              <a:rPr lang="en-US" sz="900" dirty="0" err="1"/>
              <a:t>semelhantes</a:t>
            </a:r>
            <a:r>
              <a:rPr lang="en-US" sz="900" dirty="0"/>
              <a:t>,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selecionando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concorrentes</a:t>
            </a:r>
            <a:r>
              <a:rPr lang="en-US" sz="900" dirty="0"/>
              <a:t> que </a:t>
            </a:r>
            <a:r>
              <a:rPr lang="en-US" sz="900" dirty="0" err="1"/>
              <a:t>vendem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,...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análise</a:t>
            </a:r>
            <a:r>
              <a:rPr lang="en-US" sz="900" dirty="0"/>
              <a:t> da </a:t>
            </a:r>
            <a:r>
              <a:rPr lang="en-US" sz="900" dirty="0" err="1"/>
              <a:t>concorrência</a:t>
            </a:r>
            <a:r>
              <a:rPr lang="en-US" sz="900" dirty="0"/>
              <a:t>,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perspetiva</a:t>
            </a:r>
            <a:r>
              <a:rPr lang="en-US" sz="900" dirty="0"/>
              <a:t> digital, </a:t>
            </a:r>
            <a:r>
              <a:rPr lang="en-US" sz="900" dirty="0" err="1"/>
              <a:t>deve</a:t>
            </a:r>
            <a:r>
              <a:rPr lang="en-US" sz="900" dirty="0"/>
              <a:t> ser o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exaustiva</a:t>
            </a:r>
            <a:r>
              <a:rPr lang="en-US" sz="900" dirty="0"/>
              <a:t> </a:t>
            </a:r>
            <a:r>
              <a:rPr lang="en-US" sz="900" dirty="0" err="1"/>
              <a:t>possível</a:t>
            </a:r>
            <a:r>
              <a:rPr lang="en-US" sz="900" dirty="0"/>
              <a:t>, </a:t>
            </a:r>
            <a:r>
              <a:rPr lang="en-US" sz="900" dirty="0" err="1"/>
              <a:t>tentando</a:t>
            </a:r>
            <a:r>
              <a:rPr lang="en-US" sz="900" dirty="0"/>
              <a:t> </a:t>
            </a:r>
            <a:r>
              <a:rPr lang="en-US" sz="900" dirty="0" err="1"/>
              <a:t>perceber</a:t>
            </a:r>
            <a:r>
              <a:rPr lang="en-US" sz="900" dirty="0"/>
              <a:t> </a:t>
            </a: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que </a:t>
            </a:r>
            <a:r>
              <a:rPr lang="en-US" sz="900" dirty="0" err="1"/>
              <a:t>estão</a:t>
            </a:r>
            <a:r>
              <a:rPr lang="en-US" sz="900" dirty="0"/>
              <a:t> a </a:t>
            </a:r>
            <a:r>
              <a:rPr lang="en-US" sz="900" dirty="0" err="1"/>
              <a:t>tentar</a:t>
            </a:r>
            <a:r>
              <a:rPr lang="en-US" sz="900" dirty="0"/>
              <a:t> </a:t>
            </a:r>
            <a:r>
              <a:rPr lang="en-US" sz="900" dirty="0" err="1"/>
              <a:t>alcançar</a:t>
            </a:r>
            <a:r>
              <a:rPr lang="en-US" sz="900" dirty="0"/>
              <a:t> com a </a:t>
            </a:r>
            <a:r>
              <a:rPr lang="en-US" sz="900" dirty="0" err="1"/>
              <a:t>utilização</a:t>
            </a:r>
            <a:r>
              <a:rPr lang="en-US" sz="900" dirty="0"/>
              <a:t> de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, </a:t>
            </a:r>
            <a:r>
              <a:rPr lang="en-US" sz="900" dirty="0" err="1"/>
              <a:t>analisar</a:t>
            </a:r>
            <a:r>
              <a:rPr lang="en-US" sz="900" dirty="0"/>
              <a:t> </a:t>
            </a:r>
            <a:r>
              <a:rPr lang="en-US" sz="900" dirty="0" err="1"/>
              <a:t>métricas</a:t>
            </a:r>
            <a:r>
              <a:rPr lang="en-US" sz="900" dirty="0"/>
              <a:t> </a:t>
            </a:r>
            <a:r>
              <a:rPr lang="en-US" sz="900" dirty="0" err="1"/>
              <a:t>relacionadas</a:t>
            </a:r>
            <a:r>
              <a:rPr lang="en-US" sz="900" dirty="0"/>
              <a:t> com o website, redes </a:t>
            </a:r>
            <a:r>
              <a:rPr lang="en-US" sz="900" dirty="0" err="1"/>
              <a:t>sociais</a:t>
            </a:r>
            <a:r>
              <a:rPr lang="en-US" sz="900" dirty="0"/>
              <a:t>,... Uma </a:t>
            </a:r>
            <a:r>
              <a:rPr lang="en-US" sz="900" dirty="0" err="1"/>
              <a:t>análise</a:t>
            </a:r>
            <a:r>
              <a:rPr lang="en-US" sz="900" dirty="0"/>
              <a:t> </a:t>
            </a:r>
            <a:r>
              <a:rPr lang="en-US" sz="900" dirty="0" err="1"/>
              <a:t>qualitativa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é </a:t>
            </a:r>
            <a:r>
              <a:rPr lang="en-US" sz="900" dirty="0" err="1"/>
              <a:t>importante</a:t>
            </a:r>
            <a:r>
              <a:rPr lang="en-US" sz="900" dirty="0"/>
              <a:t>. Por </a:t>
            </a:r>
            <a:r>
              <a:rPr lang="en-US" sz="900" dirty="0" err="1"/>
              <a:t>exemplo</a:t>
            </a:r>
            <a:r>
              <a:rPr lang="en-US" sz="900" dirty="0"/>
              <a:t>, no </a:t>
            </a:r>
            <a:r>
              <a:rPr lang="en-US" sz="900" dirty="0" err="1"/>
              <a:t>sítio</a:t>
            </a:r>
            <a:r>
              <a:rPr lang="en-US" sz="900" dirty="0"/>
              <a:t> Web, </a:t>
            </a:r>
            <a:r>
              <a:rPr lang="en-US" sz="900" dirty="0" err="1"/>
              <a:t>avaliar</a:t>
            </a:r>
            <a:r>
              <a:rPr lang="en-US" sz="900" dirty="0"/>
              <a:t> o </a:t>
            </a:r>
            <a:r>
              <a:rPr lang="en-US" sz="900" dirty="0" err="1"/>
              <a:t>papel</a:t>
            </a:r>
            <a:r>
              <a:rPr lang="en-US" sz="900" dirty="0"/>
              <a:t> que </a:t>
            </a:r>
            <a:r>
              <a:rPr lang="en-US" sz="900" dirty="0" err="1"/>
              <a:t>desempenha</a:t>
            </a:r>
            <a:r>
              <a:rPr lang="en-US" sz="900" dirty="0"/>
              <a:t>, a </a:t>
            </a:r>
            <a:r>
              <a:rPr lang="en-US" sz="900" dirty="0" err="1"/>
              <a:t>estrutura</a:t>
            </a:r>
            <a:r>
              <a:rPr lang="en-US" sz="900" dirty="0"/>
              <a:t> do </a:t>
            </a:r>
            <a:r>
              <a:rPr lang="en-US" sz="900" dirty="0" err="1"/>
              <a:t>sítio</a:t>
            </a:r>
            <a:r>
              <a:rPr lang="en-US" sz="900" dirty="0"/>
              <a:t>, a </a:t>
            </a:r>
            <a:r>
              <a:rPr lang="en-US" sz="900" dirty="0" err="1"/>
              <a:t>tecnologia</a:t>
            </a:r>
            <a:r>
              <a:rPr lang="en-US" sz="900" dirty="0"/>
              <a:t> </a:t>
            </a:r>
            <a:r>
              <a:rPr lang="en-US" sz="900" dirty="0" err="1"/>
              <a:t>utilizada</a:t>
            </a:r>
            <a:r>
              <a:rPr lang="en-US" sz="900" dirty="0"/>
              <a:t>. Nas redes </a:t>
            </a:r>
            <a:r>
              <a:rPr lang="en-US" sz="900" dirty="0" err="1"/>
              <a:t>sociais</a:t>
            </a:r>
            <a:r>
              <a:rPr lang="en-US" sz="900" dirty="0"/>
              <a:t>, </a:t>
            </a:r>
            <a:r>
              <a:rPr lang="en-US" sz="900" dirty="0" err="1"/>
              <a:t>pode</a:t>
            </a:r>
            <a:r>
              <a:rPr lang="en-US" sz="900" dirty="0"/>
              <a:t>-se </a:t>
            </a:r>
            <a:r>
              <a:rPr lang="en-US" sz="900" dirty="0" err="1"/>
              <a:t>analisar</a:t>
            </a:r>
            <a:r>
              <a:rPr lang="en-US" sz="900" dirty="0"/>
              <a:t> a </a:t>
            </a:r>
            <a:r>
              <a:rPr lang="en-US" sz="900" dirty="0" err="1"/>
              <a:t>qualidade</a:t>
            </a:r>
            <a:r>
              <a:rPr lang="en-US" sz="900" dirty="0"/>
              <a:t> das </a:t>
            </a:r>
            <a:r>
              <a:rPr lang="en-US" sz="900" dirty="0" err="1"/>
              <a:t>fotografias</a:t>
            </a:r>
            <a:r>
              <a:rPr lang="en-US" sz="900" dirty="0"/>
              <a:t>, a </a:t>
            </a:r>
            <a:r>
              <a:rPr lang="en-US" sz="900" dirty="0" err="1"/>
              <a:t>qualidade</a:t>
            </a:r>
            <a:r>
              <a:rPr lang="en-US" sz="900" dirty="0"/>
              <a:t> dos </a:t>
            </a:r>
            <a:r>
              <a:rPr lang="en-US" sz="900" dirty="0" err="1"/>
              <a:t>vídeos</a:t>
            </a:r>
            <a:r>
              <a:rPr lang="en-US" sz="900" dirty="0"/>
              <a:t>, o storytelling </a:t>
            </a:r>
            <a:r>
              <a:rPr lang="en-US" sz="900" dirty="0" err="1"/>
              <a:t>utilizado</a:t>
            </a:r>
            <a:r>
              <a:rPr lang="en-US" sz="900" dirty="0"/>
              <a:t>, a </a:t>
            </a:r>
            <a:r>
              <a:rPr lang="en-US" sz="900" dirty="0" err="1"/>
              <a:t>diversidade</a:t>
            </a:r>
            <a:r>
              <a:rPr lang="en-US" sz="900" dirty="0"/>
              <a:t> das </a:t>
            </a:r>
            <a:r>
              <a:rPr lang="en-US" sz="900" dirty="0" err="1"/>
              <a:t>publicações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forma </a:t>
            </a:r>
            <a:r>
              <a:rPr lang="en-US" sz="900" dirty="0" err="1"/>
              <a:t>como</a:t>
            </a:r>
            <a:r>
              <a:rPr lang="en-US" sz="900" dirty="0"/>
              <a:t> a </a:t>
            </a:r>
            <a:r>
              <a:rPr lang="en-US" sz="900" dirty="0" err="1"/>
              <a:t>concorrência</a:t>
            </a:r>
            <a:r>
              <a:rPr lang="en-US" sz="900" dirty="0"/>
              <a:t> integra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presença</a:t>
            </a:r>
            <a:r>
              <a:rPr lang="en-US" sz="900" dirty="0"/>
              <a:t> online com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ação</a:t>
            </a:r>
            <a:r>
              <a:rPr lang="en-US" sz="900" dirty="0"/>
              <a:t> offline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verificada</a:t>
            </a:r>
            <a:r>
              <a:rPr lang="en-US" sz="900" dirty="0"/>
              <a:t>,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aspetos</a:t>
            </a:r>
            <a:r>
              <a:rPr lang="en-US" sz="900" dirty="0"/>
              <a:t> </a:t>
            </a:r>
            <a:r>
              <a:rPr lang="en-US" sz="900" dirty="0" err="1"/>
              <a:t>possíveis</a:t>
            </a:r>
            <a:r>
              <a:rPr lang="en-US" sz="900" dirty="0"/>
              <a:t>, mas, com especial </a:t>
            </a:r>
            <a:r>
              <a:rPr lang="en-US" sz="900" dirty="0" err="1"/>
              <a:t>incidência</a:t>
            </a:r>
            <a:r>
              <a:rPr lang="en-US" sz="900" dirty="0"/>
              <a:t> no marketing-mix </a:t>
            </a:r>
            <a:r>
              <a:rPr lang="en-US" sz="900" dirty="0" err="1"/>
              <a:t>extendido</a:t>
            </a:r>
            <a:r>
              <a:rPr lang="en-US" sz="900" dirty="0"/>
              <a:t>. Por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, as </a:t>
            </a:r>
            <a:r>
              <a:rPr lang="en-US" sz="900" dirty="0" err="1"/>
              <a:t>marcas</a:t>
            </a:r>
            <a:r>
              <a:rPr lang="en-US" sz="900" dirty="0"/>
              <a:t> que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comercializados</a:t>
            </a:r>
            <a:r>
              <a:rPr lang="en-US" sz="900" dirty="0"/>
              <a:t> online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comercializados</a:t>
            </a:r>
            <a:r>
              <a:rPr lang="en-US" sz="900" dirty="0"/>
              <a:t> offline? O </a:t>
            </a:r>
            <a:r>
              <a:rPr lang="en-US" sz="900" dirty="0" err="1"/>
              <a:t>preço</a:t>
            </a:r>
            <a:r>
              <a:rPr lang="en-US" sz="900" dirty="0"/>
              <a:t> </a:t>
            </a:r>
            <a:r>
              <a:rPr lang="en-US" sz="900" dirty="0" err="1"/>
              <a:t>praticado</a:t>
            </a:r>
            <a:r>
              <a:rPr lang="en-US" sz="900" dirty="0"/>
              <a:t> online e offline é o </a:t>
            </a:r>
            <a:r>
              <a:rPr lang="en-US" sz="900" dirty="0" err="1"/>
              <a:t>mesmo</a:t>
            </a:r>
            <a:r>
              <a:rPr lang="en-US" sz="900" dirty="0"/>
              <a:t>? </a:t>
            </a:r>
            <a:r>
              <a:rPr lang="en-US" sz="900" dirty="0" err="1"/>
              <a:t>Existem</a:t>
            </a:r>
            <a:r>
              <a:rPr lang="en-US" sz="900" dirty="0"/>
              <a:t> </a:t>
            </a:r>
            <a:r>
              <a:rPr lang="en-US" sz="900" dirty="0" err="1"/>
              <a:t>promoções</a:t>
            </a:r>
            <a:r>
              <a:rPr lang="en-US" sz="900" dirty="0"/>
              <a:t> de </a:t>
            </a:r>
            <a:r>
              <a:rPr lang="en-US" sz="900" dirty="0" err="1"/>
              <a:t>vendas</a:t>
            </a:r>
            <a:r>
              <a:rPr lang="en-US" sz="900" dirty="0"/>
              <a:t> </a:t>
            </a:r>
            <a:r>
              <a:rPr lang="en-US" sz="900" dirty="0" err="1"/>
              <a:t>específicas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Internet?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Uma </a:t>
            </a:r>
            <a:r>
              <a:rPr lang="en-US" sz="900" dirty="0" err="1"/>
              <a:t>visão</a:t>
            </a:r>
            <a:r>
              <a:rPr lang="en-US" sz="900" dirty="0"/>
              <a:t> </a:t>
            </a:r>
            <a:r>
              <a:rPr lang="en-US" sz="900" dirty="0" err="1"/>
              <a:t>geral</a:t>
            </a:r>
            <a:r>
              <a:rPr lang="en-US" sz="900" dirty="0"/>
              <a:t> dos </a:t>
            </a:r>
            <a:r>
              <a:rPr lang="en-US" sz="900" dirty="0" err="1"/>
              <a:t>pontos</a:t>
            </a:r>
            <a:r>
              <a:rPr lang="en-US" sz="900" dirty="0"/>
              <a:t> fortes e </a:t>
            </a:r>
            <a:r>
              <a:rPr lang="en-US" sz="900" dirty="0" err="1"/>
              <a:t>fracos</a:t>
            </a:r>
            <a:r>
              <a:rPr lang="en-US" sz="900" dirty="0"/>
              <a:t> da </a:t>
            </a:r>
            <a:r>
              <a:rPr lang="en-US" sz="900" dirty="0" err="1"/>
              <a:t>concorrência</a:t>
            </a:r>
            <a:r>
              <a:rPr lang="en-US" sz="900" dirty="0"/>
              <a:t> </a:t>
            </a:r>
            <a:r>
              <a:rPr lang="en-US" sz="900" dirty="0" err="1"/>
              <a:t>dará</a:t>
            </a:r>
            <a:r>
              <a:rPr lang="en-US" sz="900" dirty="0"/>
              <a:t> </a:t>
            </a:r>
            <a:r>
              <a:rPr lang="en-US" sz="900" dirty="0" err="1"/>
              <a:t>algumas</a:t>
            </a:r>
            <a:r>
              <a:rPr lang="en-US" sz="900" dirty="0"/>
              <a:t> </a:t>
            </a:r>
            <a:r>
              <a:rPr lang="en-US" sz="900" dirty="0" err="1"/>
              <a:t>indicações</a:t>
            </a:r>
            <a:r>
              <a:rPr lang="en-US" sz="900" dirty="0"/>
              <a:t> para </a:t>
            </a:r>
            <a:r>
              <a:rPr lang="en-US" sz="900" dirty="0" err="1"/>
              <a:t>possíveis</a:t>
            </a:r>
            <a:r>
              <a:rPr lang="en-US" sz="900" dirty="0"/>
              <a:t> </a:t>
            </a:r>
            <a:r>
              <a:rPr lang="en-US" sz="900" dirty="0" err="1"/>
              <a:t>ações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200e5ce3493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2" name="Google Shape;302;g200e5ce3493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Objetivo</a:t>
            </a:r>
            <a:r>
              <a:rPr lang="en-US" sz="900" dirty="0"/>
              <a:t> da </a:t>
            </a:r>
            <a:r>
              <a:rPr lang="en-US" sz="900" dirty="0" err="1"/>
              <a:t>atividade</a:t>
            </a:r>
            <a:r>
              <a:rPr lang="en-US" sz="900" dirty="0"/>
              <a:t>: </a:t>
            </a:r>
            <a:r>
              <a:rPr lang="en-US" sz="900" dirty="0" err="1"/>
              <a:t>utilizar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ferramenta para </a:t>
            </a:r>
            <a:r>
              <a:rPr lang="en-US" sz="900" dirty="0" err="1"/>
              <a:t>avaliar</a:t>
            </a:r>
            <a:r>
              <a:rPr lang="en-US" sz="900" dirty="0"/>
              <a:t> o </a:t>
            </a:r>
            <a:r>
              <a:rPr lang="en-US" sz="900" dirty="0" err="1"/>
              <a:t>desempenho</a:t>
            </a:r>
            <a:r>
              <a:rPr lang="en-US" sz="900" dirty="0"/>
              <a:t> das </a:t>
            </a:r>
            <a:r>
              <a:rPr lang="en-US" sz="900" dirty="0" err="1"/>
              <a:t>marcas</a:t>
            </a:r>
            <a:r>
              <a:rPr lang="en-US" sz="900" dirty="0"/>
              <a:t> </a:t>
            </a:r>
            <a:r>
              <a:rPr lang="en-US" sz="900" dirty="0" err="1"/>
              <a:t>nas</a:t>
            </a:r>
            <a:r>
              <a:rPr lang="en-US" sz="900" dirty="0"/>
              <a:t> redes </a:t>
            </a:r>
            <a:r>
              <a:rPr lang="en-US" sz="900" dirty="0" err="1"/>
              <a:t>sociais</a:t>
            </a:r>
            <a:r>
              <a:rPr lang="en-US" sz="900" dirty="0"/>
              <a:t> Instagram, Facebook e TikTok.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professor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sugerir</a:t>
            </a:r>
            <a:r>
              <a:rPr lang="en-US" sz="900" dirty="0"/>
              <a:t> o </a:t>
            </a:r>
            <a:r>
              <a:rPr lang="en-US" sz="900" dirty="0" err="1"/>
              <a:t>seguinte</a:t>
            </a:r>
            <a:r>
              <a:rPr lang="en-US" sz="900" dirty="0"/>
              <a:t> link para que o </a:t>
            </a:r>
            <a:r>
              <a:rPr lang="en-US" sz="900" dirty="0" err="1"/>
              <a:t>aluno</a:t>
            </a:r>
            <a:r>
              <a:rPr lang="en-US" sz="900" dirty="0"/>
              <a:t> </a:t>
            </a:r>
            <a:r>
              <a:rPr lang="en-US" sz="900" dirty="0" err="1"/>
              <a:t>assista</a:t>
            </a:r>
            <a:r>
              <a:rPr lang="en-US" sz="900" dirty="0"/>
              <a:t> a um conjunto de </a:t>
            </a:r>
            <a:r>
              <a:rPr lang="en-US" sz="900" dirty="0" err="1"/>
              <a:t>vídeos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a </a:t>
            </a:r>
            <a:r>
              <a:rPr lang="en-US" sz="900" dirty="0" err="1"/>
              <a:t>utilização</a:t>
            </a:r>
            <a:r>
              <a:rPr lang="en-US" sz="900" dirty="0"/>
              <a:t> da ferramenta </a:t>
            </a:r>
            <a:r>
              <a:rPr lang="en-US" sz="900" dirty="0" err="1"/>
              <a:t>RivalIQ</a:t>
            </a:r>
            <a:r>
              <a:rPr lang="en-US" sz="900" dirty="0"/>
              <a:t>: </a:t>
            </a:r>
            <a:r>
              <a:rPr lang="en-US" sz="900" u="sng" dirty="0">
                <a:solidFill>
                  <a:schemeClr val="hlink"/>
                </a:solidFill>
                <a:hlinkClick r:id="rId3"/>
              </a:rPr>
              <a:t>https://www.rivaliq.com/social-media-competitive-audit-course/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Parte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desta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atividade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realizada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durante</a:t>
            </a:r>
            <a:r>
              <a:rPr lang="en-US" sz="900" dirty="0">
                <a:solidFill>
                  <a:schemeClr val="dk1"/>
                </a:solidFill>
              </a:rPr>
              <a:t> a aula e </a:t>
            </a:r>
            <a:r>
              <a:rPr lang="en-US" sz="900" dirty="0" err="1">
                <a:solidFill>
                  <a:schemeClr val="dk1"/>
                </a:solidFill>
              </a:rPr>
              <a:t>outra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parte</a:t>
            </a:r>
            <a:r>
              <a:rPr lang="en-US" sz="900" dirty="0">
                <a:solidFill>
                  <a:schemeClr val="dk1"/>
                </a:solidFill>
              </a:rPr>
              <a:t> fora da aula.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Sugere</a:t>
            </a:r>
            <a:r>
              <a:rPr lang="en-US" sz="900" dirty="0">
                <a:solidFill>
                  <a:schemeClr val="dk1"/>
                </a:solidFill>
              </a:rPr>
              <a:t>-se que o </a:t>
            </a:r>
            <a:r>
              <a:rPr lang="en-US" sz="900" dirty="0" err="1">
                <a:solidFill>
                  <a:schemeClr val="dk1"/>
                </a:solidFill>
              </a:rPr>
              <a:t>visionamento</a:t>
            </a:r>
            <a:r>
              <a:rPr lang="en-US" sz="900" dirty="0">
                <a:solidFill>
                  <a:schemeClr val="dk1"/>
                </a:solidFill>
              </a:rPr>
              <a:t> dos </a:t>
            </a:r>
            <a:r>
              <a:rPr lang="en-US" sz="900" dirty="0" err="1">
                <a:solidFill>
                  <a:schemeClr val="dk1"/>
                </a:solidFill>
              </a:rPr>
              <a:t>vídeos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sobre</a:t>
            </a:r>
            <a:r>
              <a:rPr lang="en-US" sz="900" dirty="0">
                <a:solidFill>
                  <a:schemeClr val="dk1"/>
                </a:solidFill>
              </a:rPr>
              <a:t> a ferramenta e a </a:t>
            </a:r>
            <a:r>
              <a:rPr lang="en-US" sz="900" dirty="0" err="1">
                <a:solidFill>
                  <a:schemeClr val="dk1"/>
                </a:solidFill>
              </a:rPr>
              <a:t>análise</a:t>
            </a:r>
            <a:r>
              <a:rPr lang="en-US" sz="900" dirty="0">
                <a:solidFill>
                  <a:schemeClr val="dk1"/>
                </a:solidFill>
              </a:rPr>
              <a:t> das </a:t>
            </a:r>
            <a:r>
              <a:rPr lang="en-US" sz="900" dirty="0" err="1">
                <a:solidFill>
                  <a:schemeClr val="dk1"/>
                </a:solidFill>
              </a:rPr>
              <a:t>marcas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sejam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feitos</a:t>
            </a:r>
            <a:r>
              <a:rPr lang="en-US" sz="900" dirty="0">
                <a:solidFill>
                  <a:schemeClr val="dk1"/>
                </a:solidFill>
              </a:rPr>
              <a:t> fora da aula. De </a:t>
            </a:r>
            <a:r>
              <a:rPr lang="en-US" sz="900" dirty="0" err="1">
                <a:solidFill>
                  <a:schemeClr val="dk1"/>
                </a:solidFill>
              </a:rPr>
              <a:t>seguida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aula,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feita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discussão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sobre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resultados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obtidos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1" name="Google Shape;311;p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Para </a:t>
            </a:r>
            <a:r>
              <a:rPr lang="en-US" sz="900" dirty="0" err="1"/>
              <a:t>poder</a:t>
            </a:r>
            <a:r>
              <a:rPr lang="en-US" sz="900" dirty="0"/>
              <a:t> </a:t>
            </a:r>
            <a:r>
              <a:rPr lang="en-US" sz="900" dirty="0" err="1"/>
              <a:t>interagir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dos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 e </a:t>
            </a:r>
            <a:r>
              <a:rPr lang="en-US" sz="900" dirty="0" err="1"/>
              <a:t>maximizar</a:t>
            </a:r>
            <a:r>
              <a:rPr lang="en-US" sz="900" dirty="0"/>
              <a:t>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interação</a:t>
            </a:r>
            <a:r>
              <a:rPr lang="en-US" sz="900" dirty="0"/>
              <a:t>, é </a:t>
            </a:r>
            <a:r>
              <a:rPr lang="en-US" sz="900" dirty="0" err="1"/>
              <a:t>necessário</a:t>
            </a:r>
            <a:r>
              <a:rPr lang="en-US" sz="900" dirty="0"/>
              <a:t> saber </a:t>
            </a:r>
            <a:r>
              <a:rPr lang="en-US" sz="900" dirty="0" err="1"/>
              <a:t>quem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. </a:t>
            </a:r>
            <a:r>
              <a:rPr lang="en-US" sz="900" dirty="0" err="1"/>
              <a:t>Há</a:t>
            </a:r>
            <a:r>
              <a:rPr lang="en-US" sz="900" dirty="0"/>
              <a:t> </a:t>
            </a:r>
            <a:r>
              <a:rPr lang="en-US" sz="900" dirty="0" err="1"/>
              <a:t>negócios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sabe </a:t>
            </a:r>
            <a:r>
              <a:rPr lang="en-US" sz="900" dirty="0" err="1"/>
              <a:t>quem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seus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,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conhece</a:t>
            </a:r>
            <a:r>
              <a:rPr lang="en-US" sz="900" dirty="0"/>
              <a:t> e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isso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de </a:t>
            </a:r>
            <a:r>
              <a:rPr lang="en-US" sz="900" dirty="0" err="1"/>
              <a:t>criar</a:t>
            </a:r>
            <a:r>
              <a:rPr lang="en-US" sz="900" dirty="0"/>
              <a:t> </a:t>
            </a:r>
            <a:r>
              <a:rPr lang="en-US" sz="900" dirty="0" err="1"/>
              <a:t>mecanismos</a:t>
            </a:r>
            <a:r>
              <a:rPr lang="en-US" sz="900" dirty="0"/>
              <a:t> para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conhecer</a:t>
            </a:r>
            <a:r>
              <a:rPr lang="en-US" sz="900" dirty="0"/>
              <a:t>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um </a:t>
            </a:r>
            <a:r>
              <a:rPr lang="en-US" sz="900" dirty="0" err="1"/>
              <a:t>cartão</a:t>
            </a:r>
            <a:r>
              <a:rPr lang="en-US" sz="900" dirty="0"/>
              <a:t> de </a:t>
            </a:r>
            <a:r>
              <a:rPr lang="en-US" sz="900" dirty="0" err="1"/>
              <a:t>fidelização</a:t>
            </a:r>
            <a:r>
              <a:rPr lang="en-US" sz="900" dirty="0"/>
              <a:t>. A </a:t>
            </a:r>
            <a:r>
              <a:rPr lang="en-US" sz="900" dirty="0" err="1"/>
              <a:t>presença</a:t>
            </a:r>
            <a:r>
              <a:rPr lang="en-US" sz="900" dirty="0"/>
              <a:t> da </a:t>
            </a:r>
            <a:r>
              <a:rPr lang="en-US" sz="900" dirty="0" err="1"/>
              <a:t>marca</a:t>
            </a:r>
            <a:r>
              <a:rPr lang="en-US" sz="900" dirty="0"/>
              <a:t>/</a:t>
            </a:r>
            <a:r>
              <a:rPr lang="en-US" sz="900" dirty="0" err="1"/>
              <a:t>empresa</a:t>
            </a:r>
            <a:r>
              <a:rPr lang="en-US" sz="900" dirty="0"/>
              <a:t> no digital </a:t>
            </a:r>
            <a:r>
              <a:rPr lang="en-US" sz="900" dirty="0" err="1"/>
              <a:t>favorece</a:t>
            </a:r>
            <a:r>
              <a:rPr lang="en-US" sz="900" dirty="0"/>
              <a:t> o </a:t>
            </a:r>
            <a:r>
              <a:rPr lang="en-US" sz="900" dirty="0" err="1"/>
              <a:t>conhecimento</a:t>
            </a:r>
            <a:r>
              <a:rPr lang="en-US" sz="900" dirty="0"/>
              <a:t>, </a:t>
            </a:r>
            <a:r>
              <a:rPr lang="en-US" sz="900" dirty="0" err="1"/>
              <a:t>nomeadamente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nível</a:t>
            </a:r>
            <a:r>
              <a:rPr lang="en-US" sz="900" dirty="0"/>
              <a:t> da </a:t>
            </a:r>
            <a:r>
              <a:rPr lang="en-US" sz="900" dirty="0" err="1"/>
              <a:t>fidelização</a:t>
            </a:r>
            <a:r>
              <a:rPr lang="en-US" sz="900" dirty="0"/>
              <a:t>, de </a:t>
            </a: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utilizados</a:t>
            </a:r>
            <a:r>
              <a:rPr lang="en-US" sz="900" dirty="0"/>
              <a:t> para </a:t>
            </a:r>
            <a:r>
              <a:rPr lang="en-US" sz="900" dirty="0" err="1"/>
              <a:t>interagir</a:t>
            </a:r>
            <a:r>
              <a:rPr lang="en-US" sz="900" dirty="0"/>
              <a:t> com a </a:t>
            </a:r>
            <a:r>
              <a:rPr lang="en-US" sz="900" dirty="0" err="1"/>
              <a:t>empresa</a:t>
            </a:r>
            <a:r>
              <a:rPr lang="en-US" sz="900" dirty="0"/>
              <a:t>. Para </a:t>
            </a:r>
            <a:r>
              <a:rPr lang="en-US" sz="900" dirty="0" err="1"/>
              <a:t>comprar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internet, um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precisa</a:t>
            </a:r>
            <a:r>
              <a:rPr lang="en-US" sz="900" dirty="0"/>
              <a:t> (</a:t>
            </a:r>
            <a:r>
              <a:rPr lang="en-US" sz="900" dirty="0" err="1"/>
              <a:t>normalmente</a:t>
            </a:r>
            <a:r>
              <a:rPr lang="en-US" sz="900" dirty="0"/>
              <a:t>) de se </a:t>
            </a:r>
            <a:r>
              <a:rPr lang="en-US" sz="900" dirty="0" err="1"/>
              <a:t>identificar</a:t>
            </a:r>
            <a:r>
              <a:rPr lang="en-US" sz="900" dirty="0"/>
              <a:t> e </a:t>
            </a:r>
            <a:r>
              <a:rPr lang="en-US" sz="900" dirty="0" err="1"/>
              <a:t>isso</a:t>
            </a:r>
            <a:r>
              <a:rPr lang="en-US" sz="900" dirty="0"/>
              <a:t> </a:t>
            </a:r>
            <a:r>
              <a:rPr lang="en-US" sz="900" dirty="0" err="1"/>
              <a:t>já</a:t>
            </a:r>
            <a:r>
              <a:rPr lang="en-US" sz="900" dirty="0"/>
              <a:t> </a:t>
            </a:r>
            <a:r>
              <a:rPr lang="en-US" sz="900" dirty="0" err="1"/>
              <a:t>favorece</a:t>
            </a:r>
            <a:r>
              <a:rPr lang="en-US" sz="900" dirty="0"/>
              <a:t> o </a:t>
            </a:r>
            <a:r>
              <a:rPr lang="en-US" sz="900" dirty="0" err="1"/>
              <a:t>conhecimento</a:t>
            </a:r>
            <a:r>
              <a:rPr lang="en-US" sz="900" dirty="0"/>
              <a:t> de </a:t>
            </a:r>
            <a:r>
              <a:rPr lang="en-US" sz="900" dirty="0" err="1"/>
              <a:t>quem</a:t>
            </a:r>
            <a:r>
              <a:rPr lang="en-US" sz="900" dirty="0"/>
              <a:t> é o </a:t>
            </a:r>
            <a:r>
              <a:rPr lang="en-US" sz="900" dirty="0" err="1"/>
              <a:t>cliente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fidelização</a:t>
            </a:r>
            <a:r>
              <a:rPr lang="en-US" sz="900" dirty="0"/>
              <a:t> é </a:t>
            </a:r>
            <a:r>
              <a:rPr lang="en-US" sz="900" dirty="0" err="1"/>
              <a:t>importante</a:t>
            </a:r>
            <a:r>
              <a:rPr lang="en-US" sz="900" dirty="0"/>
              <a:t>, </a:t>
            </a:r>
            <a:r>
              <a:rPr lang="en-US" sz="900" dirty="0" err="1"/>
              <a:t>principalmente</a:t>
            </a:r>
            <a:r>
              <a:rPr lang="en-US" sz="900" dirty="0"/>
              <a:t> se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quiser</a:t>
            </a:r>
            <a:r>
              <a:rPr lang="en-US" sz="900" dirty="0"/>
              <a:t> </a:t>
            </a:r>
            <a:r>
              <a:rPr lang="en-US" sz="900" dirty="0" err="1"/>
              <a:t>manter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</a:t>
            </a:r>
            <a:r>
              <a:rPr lang="en-US" sz="900" dirty="0" err="1"/>
              <a:t>duradoura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.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pensar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aumentar</a:t>
            </a:r>
            <a:r>
              <a:rPr lang="en-US" sz="900" dirty="0"/>
              <a:t>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fidelidade</a:t>
            </a:r>
            <a:r>
              <a:rPr lang="en-US" sz="900" dirty="0"/>
              <a:t>,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fazer</a:t>
            </a:r>
            <a:r>
              <a:rPr lang="en-US" sz="900" dirty="0"/>
              <a:t> com que o </a:t>
            </a:r>
            <a:r>
              <a:rPr lang="en-US" sz="900" dirty="0" err="1"/>
              <a:t>cliente</a:t>
            </a:r>
            <a:r>
              <a:rPr lang="en-US" sz="900" dirty="0"/>
              <a:t> se </a:t>
            </a:r>
            <a:r>
              <a:rPr lang="en-US" sz="900" dirty="0" err="1"/>
              <a:t>ligue</a:t>
            </a:r>
            <a:r>
              <a:rPr lang="en-US" sz="900" dirty="0"/>
              <a:t> </a:t>
            </a:r>
            <a:r>
              <a:rPr lang="en-US" sz="900" dirty="0" err="1"/>
              <a:t>emocionalmente</a:t>
            </a:r>
            <a:r>
              <a:rPr lang="en-US" sz="900" dirty="0"/>
              <a:t> à </a:t>
            </a:r>
            <a:r>
              <a:rPr lang="en-US" sz="900" dirty="0" err="1"/>
              <a:t>marca</a:t>
            </a:r>
            <a:r>
              <a:rPr lang="en-US" sz="900" dirty="0"/>
              <a:t>, pois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ligação</a:t>
            </a:r>
            <a:r>
              <a:rPr lang="en-US" sz="900" dirty="0"/>
              <a:t> </a:t>
            </a:r>
            <a:r>
              <a:rPr lang="en-US" sz="900" dirty="0" err="1"/>
              <a:t>tende</a:t>
            </a:r>
            <a:r>
              <a:rPr lang="en-US" sz="900" dirty="0"/>
              <a:t> a </a:t>
            </a:r>
            <a:r>
              <a:rPr lang="en-US" sz="900" dirty="0" err="1"/>
              <a:t>contribuir</a:t>
            </a:r>
            <a:r>
              <a:rPr lang="en-US" sz="900" dirty="0"/>
              <a:t> para </a:t>
            </a:r>
            <a:r>
              <a:rPr lang="en-US" sz="900" dirty="0" err="1"/>
              <a:t>aumentar</a:t>
            </a:r>
            <a:r>
              <a:rPr lang="en-US" sz="900" dirty="0"/>
              <a:t> a </a:t>
            </a:r>
            <a:r>
              <a:rPr lang="en-US" sz="900" dirty="0" err="1"/>
              <a:t>fidelidade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Analisar</a:t>
            </a:r>
            <a:r>
              <a:rPr lang="en-US" sz="900" dirty="0"/>
              <a:t> a </a:t>
            </a:r>
            <a:r>
              <a:rPr lang="en-US" sz="900" dirty="0" err="1"/>
              <a:t>carteira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: </a:t>
            </a:r>
            <a:r>
              <a:rPr lang="en-US" sz="900" dirty="0" err="1"/>
              <a:t>podemos</a:t>
            </a:r>
            <a:r>
              <a:rPr lang="en-US" sz="900" dirty="0"/>
              <a:t> </a:t>
            </a:r>
            <a:r>
              <a:rPr lang="en-US" sz="900" dirty="0" err="1"/>
              <a:t>fazer</a:t>
            </a:r>
            <a:r>
              <a:rPr lang="en-US" sz="900" dirty="0"/>
              <a:t> </a:t>
            </a:r>
            <a:r>
              <a:rPr lang="en-US" sz="900" dirty="0" err="1"/>
              <a:t>esta</a:t>
            </a:r>
            <a:r>
              <a:rPr lang="en-US" sz="900" dirty="0"/>
              <a:t> </a:t>
            </a:r>
            <a:r>
              <a:rPr lang="en-US" sz="900" dirty="0" err="1"/>
              <a:t>análise</a:t>
            </a:r>
            <a:r>
              <a:rPr lang="en-US" sz="900" dirty="0"/>
              <a:t> a </a:t>
            </a:r>
            <a:r>
              <a:rPr lang="en-US" sz="900" dirty="0" err="1"/>
              <a:t>partir</a:t>
            </a:r>
            <a:r>
              <a:rPr lang="en-US" sz="900" dirty="0"/>
              <a:t> de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perspectivas</a:t>
            </a:r>
            <a:r>
              <a:rPr lang="en-US" sz="900" dirty="0"/>
              <a:t>: </a:t>
            </a:r>
            <a:r>
              <a:rPr lang="en-US" sz="900" dirty="0" err="1"/>
              <a:t>capacidade</a:t>
            </a:r>
            <a:r>
              <a:rPr lang="en-US" sz="900" dirty="0"/>
              <a:t> </a:t>
            </a:r>
            <a:r>
              <a:rPr lang="en-US" sz="900" dirty="0" err="1"/>
              <a:t>económica</a:t>
            </a:r>
            <a:r>
              <a:rPr lang="en-US" sz="900" dirty="0"/>
              <a:t>, </a:t>
            </a:r>
            <a:r>
              <a:rPr lang="en-US" sz="900" dirty="0" err="1"/>
              <a:t>propensão</a:t>
            </a:r>
            <a:r>
              <a:rPr lang="en-US" sz="900" dirty="0"/>
              <a:t> para </a:t>
            </a:r>
            <a:r>
              <a:rPr lang="en-US" sz="900" dirty="0" err="1"/>
              <a:t>comprar</a:t>
            </a:r>
            <a:r>
              <a:rPr lang="en-US" sz="900" dirty="0"/>
              <a:t> online, </a:t>
            </a:r>
            <a:r>
              <a:rPr lang="en-US" sz="900" dirty="0" err="1"/>
              <a:t>propensão</a:t>
            </a:r>
            <a:r>
              <a:rPr lang="en-US" sz="900" dirty="0"/>
              <a:t> para </a:t>
            </a:r>
            <a:r>
              <a:rPr lang="en-US" sz="900" dirty="0" err="1"/>
              <a:t>inovar</a:t>
            </a:r>
            <a:r>
              <a:rPr lang="en-US" sz="900" dirty="0"/>
              <a:t>, </a:t>
            </a:r>
            <a:r>
              <a:rPr lang="en-US" sz="900" dirty="0" err="1"/>
              <a:t>propensão</a:t>
            </a:r>
            <a:r>
              <a:rPr lang="en-US" sz="900" dirty="0"/>
              <a:t> para o </a:t>
            </a:r>
            <a:r>
              <a:rPr lang="en-US" sz="900" dirty="0" err="1"/>
              <a:t>risco</a:t>
            </a:r>
            <a:r>
              <a:rPr lang="en-US" sz="900" dirty="0"/>
              <a:t>, </a:t>
            </a:r>
            <a:r>
              <a:rPr lang="en-US" sz="900" dirty="0" err="1"/>
              <a:t>método</a:t>
            </a:r>
            <a:r>
              <a:rPr lang="en-US" sz="900" dirty="0"/>
              <a:t> de </a:t>
            </a:r>
            <a:r>
              <a:rPr lang="en-US" sz="900" dirty="0" err="1"/>
              <a:t>pagamento</a:t>
            </a:r>
            <a:r>
              <a:rPr lang="en-US" sz="900" dirty="0"/>
              <a:t>, </a:t>
            </a:r>
            <a:r>
              <a:rPr lang="en-US" sz="900" dirty="0" err="1"/>
              <a:t>sazonalidade</a:t>
            </a:r>
            <a:r>
              <a:rPr lang="en-US" sz="900" dirty="0"/>
              <a:t> da </a:t>
            </a:r>
            <a:r>
              <a:rPr lang="en-US" sz="900" dirty="0" err="1"/>
              <a:t>compra</a:t>
            </a:r>
            <a:r>
              <a:rPr lang="en-US" sz="900" dirty="0"/>
              <a:t>, etc.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Classificar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: </a:t>
            </a:r>
            <a:r>
              <a:rPr lang="en-US" sz="900" dirty="0" err="1"/>
              <a:t>nem</a:t>
            </a:r>
            <a:r>
              <a:rPr lang="en-US" sz="900" dirty="0"/>
              <a:t>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têm</a:t>
            </a:r>
            <a:r>
              <a:rPr lang="en-US" sz="900" dirty="0"/>
              <a:t> o </a:t>
            </a:r>
            <a:r>
              <a:rPr lang="en-US" sz="900" dirty="0" err="1"/>
              <a:t>mesmo</a:t>
            </a:r>
            <a:r>
              <a:rPr lang="en-US" sz="900" dirty="0"/>
              <a:t> valor para a </a:t>
            </a:r>
            <a:r>
              <a:rPr lang="en-US" sz="900" dirty="0" err="1"/>
              <a:t>empresa</a:t>
            </a:r>
            <a:r>
              <a:rPr lang="en-US" sz="900" dirty="0"/>
              <a:t>. É </a:t>
            </a:r>
            <a:r>
              <a:rPr lang="en-US" sz="900" dirty="0" err="1"/>
              <a:t>possível</a:t>
            </a:r>
            <a:r>
              <a:rPr lang="en-US" sz="900" dirty="0"/>
              <a:t> </a:t>
            </a:r>
            <a:r>
              <a:rPr lang="en-US" sz="900" dirty="0" err="1"/>
              <a:t>classificar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,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aplicando</a:t>
            </a:r>
            <a:r>
              <a:rPr lang="en-US" sz="900" dirty="0"/>
              <a:t> o Customer Lifetime Value (CLV). Por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palavras</a:t>
            </a:r>
            <a:r>
              <a:rPr lang="en-US" sz="900" dirty="0"/>
              <a:t>, </a:t>
            </a:r>
            <a:r>
              <a:rPr lang="en-US" sz="900" dirty="0" err="1"/>
              <a:t>quanto</a:t>
            </a:r>
            <a:r>
              <a:rPr lang="en-US" sz="900" dirty="0"/>
              <a:t> se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considerar</a:t>
            </a:r>
            <a:r>
              <a:rPr lang="en-US" sz="900" dirty="0"/>
              <a:t> o valor de um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longo</a:t>
            </a:r>
            <a:r>
              <a:rPr lang="en-US" sz="900" dirty="0"/>
              <a:t> da </a:t>
            </a:r>
            <a:r>
              <a:rPr lang="en-US" sz="900" dirty="0" err="1"/>
              <a:t>relação</a:t>
            </a:r>
            <a:r>
              <a:rPr lang="en-US" sz="900" dirty="0"/>
              <a:t> que se </a:t>
            </a:r>
            <a:r>
              <a:rPr lang="en-US" sz="900" dirty="0" err="1"/>
              <a:t>estima</a:t>
            </a:r>
            <a:r>
              <a:rPr lang="en-US" sz="900" dirty="0"/>
              <a:t> que </a:t>
            </a:r>
            <a:r>
              <a:rPr lang="en-US" sz="900" dirty="0" err="1"/>
              <a:t>venha</a:t>
            </a:r>
            <a:r>
              <a:rPr lang="en-US" sz="900" dirty="0"/>
              <a:t> a </a:t>
            </a:r>
            <a:r>
              <a:rPr lang="en-US" sz="900" dirty="0" err="1"/>
              <a:t>existir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Inquéritos</a:t>
            </a:r>
            <a:r>
              <a:rPr lang="en-US" sz="900" dirty="0"/>
              <a:t> de </a:t>
            </a:r>
            <a:r>
              <a:rPr lang="en-US" sz="900" dirty="0" err="1"/>
              <a:t>satisfação</a:t>
            </a:r>
            <a:r>
              <a:rPr lang="en-US" sz="900" dirty="0"/>
              <a:t>: é </a:t>
            </a:r>
            <a:r>
              <a:rPr lang="en-US" sz="900" dirty="0" err="1"/>
              <a:t>fácil</a:t>
            </a:r>
            <a:r>
              <a:rPr lang="en-US" sz="900" dirty="0"/>
              <a:t> </a:t>
            </a:r>
            <a:r>
              <a:rPr lang="en-US" sz="900" dirty="0" err="1"/>
              <a:t>fazer</a:t>
            </a:r>
            <a:r>
              <a:rPr lang="en-US" sz="900" dirty="0"/>
              <a:t> </a:t>
            </a:r>
            <a:r>
              <a:rPr lang="en-US" sz="900" dirty="0" err="1"/>
              <a:t>inquéritos</a:t>
            </a:r>
            <a:r>
              <a:rPr lang="en-US" sz="900" dirty="0"/>
              <a:t> de </a:t>
            </a:r>
            <a:r>
              <a:rPr lang="en-US" sz="900" dirty="0" err="1"/>
              <a:t>satisfação</a:t>
            </a:r>
            <a:r>
              <a:rPr lang="en-US" sz="900" dirty="0"/>
              <a:t> </a:t>
            </a:r>
            <a:r>
              <a:rPr lang="en-US" sz="900" dirty="0" err="1"/>
              <a:t>utilizando</a:t>
            </a:r>
            <a:r>
              <a:rPr lang="en-US" sz="900" dirty="0"/>
              <a:t> ferramentas </a:t>
            </a:r>
            <a:r>
              <a:rPr lang="en-US" sz="900" dirty="0" err="1"/>
              <a:t>digitais</a:t>
            </a:r>
            <a:r>
              <a:rPr lang="en-US" sz="900" dirty="0"/>
              <a:t> e é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aliciante</a:t>
            </a:r>
            <a:r>
              <a:rPr lang="en-US" sz="900" dirty="0"/>
              <a:t> para o </a:t>
            </a:r>
            <a:r>
              <a:rPr lang="en-US" sz="900" dirty="0" err="1"/>
              <a:t>cliente</a:t>
            </a:r>
            <a:r>
              <a:rPr lang="en-US" sz="900" dirty="0"/>
              <a:t> responder a </a:t>
            </a:r>
            <a:r>
              <a:rPr lang="en-US" sz="900" dirty="0" err="1"/>
              <a:t>inquéritos</a:t>
            </a:r>
            <a:r>
              <a:rPr lang="en-US" sz="900" dirty="0"/>
              <a:t> </a:t>
            </a:r>
            <a:r>
              <a:rPr lang="en-US" sz="900" dirty="0" err="1"/>
              <a:t>rápidos</a:t>
            </a:r>
            <a:r>
              <a:rPr lang="en-US" sz="900" dirty="0"/>
              <a:t> no </a:t>
            </a:r>
            <a:r>
              <a:rPr lang="en-US" sz="900" dirty="0" err="1"/>
              <a:t>seu</a:t>
            </a:r>
            <a:r>
              <a:rPr lang="en-US" sz="900" dirty="0"/>
              <a:t> </a:t>
            </a:r>
            <a:r>
              <a:rPr lang="en-US" sz="900" dirty="0" err="1"/>
              <a:t>telemóvel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noutro</a:t>
            </a:r>
            <a:r>
              <a:rPr lang="en-US" sz="900" dirty="0"/>
              <a:t> </a:t>
            </a:r>
            <a:r>
              <a:rPr lang="en-US" sz="900" dirty="0" err="1"/>
              <a:t>dispositivo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p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análise</a:t>
            </a:r>
            <a:r>
              <a:rPr lang="en-US" sz="900" dirty="0"/>
              <a:t> da </a:t>
            </a:r>
            <a:r>
              <a:rPr lang="en-US" sz="900" dirty="0" err="1"/>
              <a:t>presença</a:t>
            </a:r>
            <a:r>
              <a:rPr lang="en-US" sz="900" dirty="0"/>
              <a:t> da </a:t>
            </a:r>
            <a:r>
              <a:rPr lang="en-US" sz="900" dirty="0" err="1"/>
              <a:t>marca</a:t>
            </a:r>
            <a:r>
              <a:rPr lang="en-US" sz="900" dirty="0"/>
              <a:t> no digital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entidades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Influenciadores</a:t>
            </a:r>
            <a:r>
              <a:rPr lang="en-US" sz="900" dirty="0"/>
              <a:t>: que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utilizam</a:t>
            </a:r>
            <a:r>
              <a:rPr lang="en-US" sz="900" dirty="0"/>
              <a:t>, o que </a:t>
            </a:r>
            <a:r>
              <a:rPr lang="en-US" sz="900" dirty="0" err="1"/>
              <a:t>falam</a:t>
            </a:r>
            <a:r>
              <a:rPr lang="en-US" sz="900" dirty="0"/>
              <a:t> da </a:t>
            </a:r>
            <a:r>
              <a:rPr lang="en-US" sz="900" dirty="0" err="1"/>
              <a:t>nossa</a:t>
            </a:r>
            <a:r>
              <a:rPr lang="en-US" sz="900" dirty="0"/>
              <a:t> </a:t>
            </a:r>
            <a:r>
              <a:rPr lang="en-US" sz="900" dirty="0" err="1"/>
              <a:t>marca</a:t>
            </a:r>
            <a:r>
              <a:rPr lang="en-US" sz="900" dirty="0"/>
              <a:t>, com que </a:t>
            </a:r>
            <a:r>
              <a:rPr lang="en-US" sz="900" dirty="0" err="1"/>
              <a:t>frequência</a:t>
            </a:r>
            <a:r>
              <a:rPr lang="en-US" sz="900" dirty="0"/>
              <a:t>, qual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com a </a:t>
            </a:r>
            <a:r>
              <a:rPr lang="en-US" sz="900" dirty="0" err="1"/>
              <a:t>marca</a:t>
            </a:r>
            <a:r>
              <a:rPr lang="en-US" sz="900" dirty="0"/>
              <a:t> (formal com </a:t>
            </a:r>
            <a:r>
              <a:rPr lang="en-US" sz="900" dirty="0" err="1"/>
              <a:t>contrato</a:t>
            </a:r>
            <a:r>
              <a:rPr lang="en-US" sz="900" dirty="0"/>
              <a:t>, informal,...).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Blogues</a:t>
            </a:r>
            <a:r>
              <a:rPr lang="en-US" sz="900" dirty="0"/>
              <a:t> de </a:t>
            </a:r>
            <a:r>
              <a:rPr lang="en-US" sz="900" dirty="0" err="1"/>
              <a:t>terceiros</a:t>
            </a:r>
            <a:r>
              <a:rPr lang="en-US" sz="900" dirty="0"/>
              <a:t>: </a:t>
            </a:r>
            <a:r>
              <a:rPr lang="en-US" sz="900" dirty="0" err="1"/>
              <a:t>existem</a:t>
            </a:r>
            <a:r>
              <a:rPr lang="en-US" sz="900" dirty="0"/>
              <a:t> </a:t>
            </a:r>
            <a:r>
              <a:rPr lang="en-US" sz="900" dirty="0" err="1"/>
              <a:t>blogues</a:t>
            </a:r>
            <a:r>
              <a:rPr lang="en-US" sz="900" dirty="0"/>
              <a:t> de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marcas</a:t>
            </a:r>
            <a:r>
              <a:rPr lang="en-US" sz="900" dirty="0"/>
              <a:t> que </a:t>
            </a:r>
            <a:r>
              <a:rPr lang="en-US" sz="900" dirty="0" err="1"/>
              <a:t>mencionam</a:t>
            </a:r>
            <a:r>
              <a:rPr lang="en-US" sz="900" dirty="0"/>
              <a:t> a </a:t>
            </a:r>
            <a:r>
              <a:rPr lang="en-US" sz="900" dirty="0" err="1"/>
              <a:t>nossa</a:t>
            </a:r>
            <a:r>
              <a:rPr lang="en-US" sz="900" dirty="0"/>
              <a:t> </a:t>
            </a:r>
            <a:r>
              <a:rPr lang="en-US" sz="900" dirty="0" err="1"/>
              <a:t>marca</a:t>
            </a:r>
            <a:r>
              <a:rPr lang="en-US" sz="900" dirty="0"/>
              <a:t>, </a:t>
            </a:r>
            <a:r>
              <a:rPr lang="en-US" sz="900" dirty="0" err="1"/>
              <a:t>eventualmente</a:t>
            </a:r>
            <a:r>
              <a:rPr lang="en-US" sz="900" dirty="0"/>
              <a:t> </a:t>
            </a:r>
            <a:r>
              <a:rPr lang="en-US" sz="900" dirty="0" err="1"/>
              <a:t>marcas</a:t>
            </a:r>
            <a:r>
              <a:rPr lang="en-US" sz="900" dirty="0"/>
              <a:t> </a:t>
            </a:r>
            <a:r>
              <a:rPr lang="en-US" sz="900" dirty="0" err="1"/>
              <a:t>parceiras</a:t>
            </a:r>
            <a:r>
              <a:rPr lang="en-US" sz="900" dirty="0"/>
              <a:t> de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áreas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Marketing de </a:t>
            </a:r>
            <a:r>
              <a:rPr lang="en-US" sz="900" dirty="0" err="1"/>
              <a:t>afiliados</a:t>
            </a:r>
            <a:r>
              <a:rPr lang="en-US" sz="900" dirty="0"/>
              <a:t>: a </a:t>
            </a:r>
            <a:r>
              <a:rPr lang="en-US" sz="900" dirty="0" err="1"/>
              <a:t>nossa</a:t>
            </a:r>
            <a:r>
              <a:rPr lang="en-US" sz="900" dirty="0"/>
              <a:t> </a:t>
            </a:r>
            <a:r>
              <a:rPr lang="en-US" sz="900" dirty="0" err="1"/>
              <a:t>marca</a:t>
            </a:r>
            <a:r>
              <a:rPr lang="en-US" sz="900" dirty="0"/>
              <a:t> </a:t>
            </a:r>
            <a:r>
              <a:rPr lang="en-US" sz="900" dirty="0" err="1"/>
              <a:t>utiliza</a:t>
            </a:r>
            <a:r>
              <a:rPr lang="en-US" sz="900" dirty="0"/>
              <a:t>-o? De que </a:t>
            </a:r>
            <a:r>
              <a:rPr lang="en-US" sz="900" dirty="0" err="1"/>
              <a:t>áreas</a:t>
            </a:r>
            <a:r>
              <a:rPr lang="en-US" sz="900" dirty="0"/>
              <a:t> de </a:t>
            </a:r>
            <a:r>
              <a:rPr lang="en-US" sz="900" dirty="0" err="1"/>
              <a:t>negócio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afiliados</a:t>
            </a:r>
            <a:r>
              <a:rPr lang="en-US" sz="900" dirty="0"/>
              <a:t>? Que </a:t>
            </a:r>
            <a:r>
              <a:rPr lang="en-US" sz="900" dirty="0" err="1"/>
              <a:t>resultados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obtidos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Sites de </a:t>
            </a:r>
            <a:r>
              <a:rPr lang="en-US" sz="900" dirty="0" err="1"/>
              <a:t>comparação</a:t>
            </a:r>
            <a:r>
              <a:rPr lang="en-US" sz="900" dirty="0"/>
              <a:t>: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normalmente</a:t>
            </a:r>
            <a:r>
              <a:rPr lang="en-US" sz="900" dirty="0"/>
              <a:t> </a:t>
            </a:r>
            <a:r>
              <a:rPr lang="en-US" sz="900" dirty="0" err="1"/>
              <a:t>sítios</a:t>
            </a:r>
            <a:r>
              <a:rPr lang="en-US" sz="900" dirty="0"/>
              <a:t> que se </a:t>
            </a:r>
            <a:r>
              <a:rPr lang="en-US" sz="900" dirty="0" err="1"/>
              <a:t>dedicam</a:t>
            </a:r>
            <a:r>
              <a:rPr lang="en-US" sz="900" dirty="0"/>
              <a:t> à </a:t>
            </a:r>
            <a:r>
              <a:rPr lang="en-US" sz="900" dirty="0" err="1"/>
              <a:t>comparação</a:t>
            </a:r>
            <a:r>
              <a:rPr lang="en-US" sz="900" dirty="0"/>
              <a:t> de </a:t>
            </a:r>
            <a:r>
              <a:rPr lang="en-US" sz="900" dirty="0" err="1"/>
              <a:t>preços</a:t>
            </a:r>
            <a:r>
              <a:rPr lang="en-US" sz="900" dirty="0"/>
              <a:t>.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aparecem</a:t>
            </a:r>
            <a:r>
              <a:rPr lang="en-US" sz="900" dirty="0"/>
              <a:t>? Como é que </a:t>
            </a:r>
            <a:r>
              <a:rPr lang="en-US" sz="900" dirty="0" err="1"/>
              <a:t>podemos</a:t>
            </a:r>
            <a:r>
              <a:rPr lang="en-US" sz="900" dirty="0"/>
              <a:t> </a:t>
            </a:r>
            <a:r>
              <a:rPr lang="en-US" sz="900" dirty="0" err="1"/>
              <a:t>influenciar</a:t>
            </a:r>
            <a:r>
              <a:rPr lang="en-US" sz="900" dirty="0"/>
              <a:t> </a:t>
            </a:r>
            <a:r>
              <a:rPr lang="en-US" sz="900" dirty="0" err="1"/>
              <a:t>isso</a:t>
            </a:r>
            <a:r>
              <a:rPr lang="en-US" sz="900" dirty="0"/>
              <a:t>? </a:t>
            </a:r>
            <a:r>
              <a:rPr lang="en-US" sz="900" dirty="0" err="1"/>
              <a:t>Exemplo</a:t>
            </a:r>
            <a:r>
              <a:rPr lang="en-US" sz="900" dirty="0"/>
              <a:t>: http://www.pricegrabber.com/ </a:t>
            </a:r>
            <a:r>
              <a:rPr lang="en-US" sz="900" dirty="0" err="1"/>
              <a:t>ou</a:t>
            </a:r>
            <a:r>
              <a:rPr lang="en-US" sz="900" dirty="0"/>
              <a:t> http://www.kuantokusta.pt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Sites de </a:t>
            </a:r>
            <a:r>
              <a:rPr lang="en-US" sz="900" dirty="0" err="1"/>
              <a:t>revisão</a:t>
            </a:r>
            <a:r>
              <a:rPr lang="en-US" sz="900" dirty="0"/>
              <a:t>: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aparecem</a:t>
            </a:r>
            <a:r>
              <a:rPr lang="en-US" sz="900" dirty="0"/>
              <a:t>? As </a:t>
            </a:r>
            <a:r>
              <a:rPr lang="en-US" sz="900" dirty="0" err="1"/>
              <a:t>características</a:t>
            </a:r>
            <a:r>
              <a:rPr lang="en-US" sz="900" dirty="0"/>
              <a:t> </a:t>
            </a:r>
            <a:r>
              <a:rPr lang="en-US" sz="900" dirty="0" err="1"/>
              <a:t>técnicas</a:t>
            </a:r>
            <a:r>
              <a:rPr lang="en-US" sz="900" dirty="0"/>
              <a:t> dos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estão</a:t>
            </a:r>
            <a:r>
              <a:rPr lang="en-US" sz="900" dirty="0"/>
              <a:t> </a:t>
            </a:r>
            <a:r>
              <a:rPr lang="en-US" sz="900" dirty="0" err="1"/>
              <a:t>corretas</a:t>
            </a:r>
            <a:r>
              <a:rPr lang="en-US" sz="900" dirty="0"/>
              <a:t>? Que </a:t>
            </a:r>
            <a:r>
              <a:rPr lang="en-US" sz="900" dirty="0" err="1"/>
              <a:t>posição</a:t>
            </a:r>
            <a:r>
              <a:rPr lang="en-US" sz="900" dirty="0"/>
              <a:t> é que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tendem</a:t>
            </a:r>
            <a:r>
              <a:rPr lang="en-US" sz="900" dirty="0"/>
              <a:t> a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</a:t>
            </a:r>
            <a:r>
              <a:rPr lang="en-US" sz="900" dirty="0" err="1"/>
              <a:t>aos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da </a:t>
            </a:r>
            <a:r>
              <a:rPr lang="en-US" sz="900" dirty="0" err="1"/>
              <a:t>concorrência</a:t>
            </a:r>
            <a:r>
              <a:rPr lang="en-US" sz="900" dirty="0"/>
              <a:t>? </a:t>
            </a:r>
            <a:r>
              <a:rPr lang="en-US" sz="900" dirty="0" err="1"/>
              <a:t>Exemplo</a:t>
            </a:r>
            <a:r>
              <a:rPr lang="en-US" sz="900" dirty="0"/>
              <a:t> de site: https://www.capterra.com/</a:t>
            </a:r>
            <a:endParaRPr sz="9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7" name="Google Shape;327;p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/>
              <a:t>O marketing digital aproxima a empresa do cliente. A empresa pode aproveitar esta oportunidade para conhecer melhor o comportamento do cliente, desenvolver questionários e divulgá-los através de diferentes canais (site, blogue, redes sociais, e-mailing, anúncios,...)</a:t>
            </a:r>
            <a:endParaRPr sz="9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/>
              <a:t>Além disso, envolver o consumidor nas decisões de marketing torna-se mais fácil com o digital. Exemplo: fazer um post com 2 embalagens e deixar o cliente decidir qual a embalagem que deve ser produzida.</a:t>
            </a:r>
            <a:endParaRPr sz="9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/>
              <a:t>Assim, é importante analisar a forma como a empresa está a tirar partido do potencial do digital para conhecer melhor o mercado e o cliente ou potencial cliente.</a:t>
            </a:r>
            <a:endParaRPr sz="9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5" name="Google Shape;335;p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227a0c8e7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g227a0c8e78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Neste slide, </a:t>
            </a:r>
            <a:r>
              <a:rPr lang="en-US" dirty="0" err="1"/>
              <a:t>podemos</a:t>
            </a:r>
            <a:r>
              <a:rPr lang="en-US" dirty="0"/>
              <a:t> </a:t>
            </a:r>
            <a:r>
              <a:rPr lang="en-US" dirty="0" err="1"/>
              <a:t>ver</a:t>
            </a:r>
            <a:r>
              <a:rPr lang="en-US" dirty="0"/>
              <a:t> o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apresentados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e o que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tentar</a:t>
            </a:r>
            <a:r>
              <a:rPr lang="en-US" dirty="0"/>
              <a:t> </a:t>
            </a:r>
            <a:r>
              <a:rPr lang="en-US" dirty="0" err="1"/>
              <a:t>alcançar</a:t>
            </a:r>
            <a:r>
              <a:rPr lang="en-US" dirty="0"/>
              <a:t>. No </a:t>
            </a:r>
            <a:r>
              <a:rPr lang="en-US" dirty="0" err="1"/>
              <a:t>entanto</a:t>
            </a:r>
            <a:r>
              <a:rPr lang="en-US" dirty="0"/>
              <a:t>, </a:t>
            </a:r>
            <a:r>
              <a:rPr lang="en-US" dirty="0" err="1"/>
              <a:t>podemos</a:t>
            </a:r>
            <a:r>
              <a:rPr lang="en-US" dirty="0"/>
              <a:t> </a:t>
            </a:r>
            <a:r>
              <a:rPr lang="en-US" dirty="0" err="1"/>
              <a:t>questionar</a:t>
            </a:r>
            <a:r>
              <a:rPr lang="en-US" dirty="0"/>
              <a:t> se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realmente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se </a:t>
            </a:r>
            <a:r>
              <a:rPr lang="en-US" dirty="0" err="1"/>
              <a:t>cumprem</a:t>
            </a:r>
            <a:r>
              <a:rPr lang="en-US" dirty="0"/>
              <a:t> as </a:t>
            </a:r>
            <a:r>
              <a:rPr lang="en-US" dirty="0" err="1"/>
              <a:t>características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(</a:t>
            </a:r>
            <a:r>
              <a:rPr lang="en-US" dirty="0" err="1"/>
              <a:t>esta</a:t>
            </a:r>
            <a:r>
              <a:rPr lang="en-US" dirty="0"/>
              <a:t> </a:t>
            </a:r>
            <a:r>
              <a:rPr lang="en-US" dirty="0" err="1"/>
              <a:t>questão</a:t>
            </a:r>
            <a:r>
              <a:rPr lang="en-US" dirty="0"/>
              <a:t> </a:t>
            </a:r>
            <a:r>
              <a:rPr lang="en-US" dirty="0" err="1"/>
              <a:t>será</a:t>
            </a:r>
            <a:r>
              <a:rPr lang="en-US" dirty="0"/>
              <a:t> </a:t>
            </a:r>
            <a:r>
              <a:rPr lang="en-US" dirty="0" err="1"/>
              <a:t>abordada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diapositivos</a:t>
            </a:r>
            <a:r>
              <a:rPr lang="en-US" dirty="0"/>
              <a:t> 27 e 28).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Independentemente</a:t>
            </a:r>
            <a:r>
              <a:rPr lang="en-US" dirty="0"/>
              <a:t> da </a:t>
            </a:r>
            <a:r>
              <a:rPr lang="en-US" dirty="0" err="1"/>
              <a:t>utilização</a:t>
            </a:r>
            <a:r>
              <a:rPr lang="en-US" dirty="0"/>
              <a:t> </a:t>
            </a:r>
            <a:r>
              <a:rPr lang="en-US" dirty="0" err="1"/>
              <a:t>correta</a:t>
            </a:r>
            <a:r>
              <a:rPr lang="en-US" dirty="0"/>
              <a:t> da </a:t>
            </a:r>
            <a:r>
              <a:rPr lang="en-US" dirty="0" err="1"/>
              <a:t>palavra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, </a:t>
            </a:r>
            <a:r>
              <a:rPr lang="en-US" dirty="0" err="1"/>
              <a:t>podemos</a:t>
            </a:r>
            <a:r>
              <a:rPr lang="en-US" dirty="0"/>
              <a:t> </a:t>
            </a:r>
            <a:r>
              <a:rPr lang="en-US" dirty="0" err="1"/>
              <a:t>constatar</a:t>
            </a:r>
            <a:r>
              <a:rPr lang="en-US" dirty="0"/>
              <a:t> que </a:t>
            </a:r>
            <a:r>
              <a:rPr lang="en-US" dirty="0" err="1"/>
              <a:t>existe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variação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preocupações</a:t>
            </a:r>
            <a:r>
              <a:rPr lang="en-US" dirty="0"/>
              <a:t> das </a:t>
            </a:r>
            <a:r>
              <a:rPr lang="en-US" dirty="0" err="1"/>
              <a:t>empresas</a:t>
            </a:r>
            <a:r>
              <a:rPr lang="en-US" dirty="0"/>
              <a:t> de 2020 para 2021.</a:t>
            </a:r>
            <a:endParaRPr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227a0c8e78b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6" name="Google Shape;346;g227a0c8e78b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Com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diapositivo</a:t>
            </a:r>
            <a:r>
              <a:rPr lang="en-US" dirty="0"/>
              <a:t>, </a:t>
            </a:r>
            <a:r>
              <a:rPr lang="en-US" dirty="0" err="1"/>
              <a:t>podemos</a:t>
            </a:r>
            <a:r>
              <a:rPr lang="en-US" dirty="0"/>
              <a:t> </a:t>
            </a:r>
            <a:r>
              <a:rPr lang="en-US" dirty="0" err="1"/>
              <a:t>ver</a:t>
            </a:r>
            <a:r>
              <a:rPr lang="en-US" dirty="0"/>
              <a:t> que </a:t>
            </a:r>
            <a:r>
              <a:rPr lang="en-US" dirty="0" err="1"/>
              <a:t>algumas</a:t>
            </a:r>
            <a:r>
              <a:rPr lang="en-US" dirty="0"/>
              <a:t> das </a:t>
            </a:r>
            <a:r>
              <a:rPr lang="en-US" dirty="0" err="1"/>
              <a:t>preocupações</a:t>
            </a:r>
            <a:r>
              <a:rPr lang="en-US" dirty="0"/>
              <a:t>/</a:t>
            </a:r>
            <a:r>
              <a:rPr lang="en-US" dirty="0" err="1"/>
              <a:t>prioridades</a:t>
            </a:r>
            <a:r>
              <a:rPr lang="en-US" dirty="0"/>
              <a:t> das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diferem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termos</a:t>
            </a:r>
            <a:r>
              <a:rPr lang="en-US" dirty="0"/>
              <a:t> de </a:t>
            </a:r>
            <a:r>
              <a:rPr lang="en-US" dirty="0" err="1"/>
              <a:t>importância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comparação</a:t>
            </a:r>
            <a:r>
              <a:rPr lang="en-US" dirty="0"/>
              <a:t> com o </a:t>
            </a:r>
            <a:r>
              <a:rPr lang="en-US" dirty="0" err="1"/>
              <a:t>diapositivo</a:t>
            </a:r>
            <a:r>
              <a:rPr lang="en-US" dirty="0"/>
              <a:t> anterior.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No </a:t>
            </a:r>
            <a:r>
              <a:rPr lang="en-US" dirty="0" err="1"/>
              <a:t>entanto</a:t>
            </a:r>
            <a:r>
              <a:rPr lang="en-US" dirty="0"/>
              <a:t>, é </a:t>
            </a:r>
            <a:r>
              <a:rPr lang="en-US" dirty="0" err="1"/>
              <a:t>possível</a:t>
            </a:r>
            <a:r>
              <a:rPr lang="en-US" dirty="0"/>
              <a:t> </a:t>
            </a:r>
            <a:r>
              <a:rPr lang="en-US" dirty="0" err="1"/>
              <a:t>encontrar</a:t>
            </a:r>
            <a:r>
              <a:rPr lang="en-US" dirty="0"/>
              <a:t> </a:t>
            </a:r>
            <a:r>
              <a:rPr lang="en-US" dirty="0" err="1"/>
              <a:t>preocupações</a:t>
            </a:r>
            <a:r>
              <a:rPr lang="en-US" dirty="0"/>
              <a:t>/</a:t>
            </a:r>
            <a:r>
              <a:rPr lang="en-US" dirty="0" err="1"/>
              <a:t>prioridades</a:t>
            </a:r>
            <a:r>
              <a:rPr lang="en-US" dirty="0"/>
              <a:t> </a:t>
            </a:r>
            <a:r>
              <a:rPr lang="en-US" dirty="0" err="1"/>
              <a:t>comuns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exemplo</a:t>
            </a:r>
            <a:r>
              <a:rPr lang="en-US" dirty="0"/>
              <a:t>, </a:t>
            </a:r>
            <a:r>
              <a:rPr lang="en-US" dirty="0" err="1"/>
              <a:t>adquirir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Não</a:t>
            </a:r>
            <a:r>
              <a:rPr lang="en-US" dirty="0"/>
              <a:t> é </a:t>
            </a:r>
            <a:r>
              <a:rPr lang="en-US" dirty="0" err="1"/>
              <a:t>surpreendente</a:t>
            </a:r>
            <a:r>
              <a:rPr lang="en-US" dirty="0"/>
              <a:t> que </a:t>
            </a:r>
            <a:r>
              <a:rPr lang="en-US" dirty="0" err="1"/>
              <a:t>haja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dirty="0" err="1"/>
              <a:t>diferentes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estudos</a:t>
            </a:r>
            <a:r>
              <a:rPr lang="en-US" dirty="0"/>
              <a:t> </a:t>
            </a:r>
            <a:r>
              <a:rPr lang="en-US" dirty="0" err="1"/>
              <a:t>semelhantes</a:t>
            </a:r>
            <a:r>
              <a:rPr lang="en-US" dirty="0"/>
              <a:t>, </a:t>
            </a:r>
            <a:r>
              <a:rPr lang="en-US" dirty="0" err="1"/>
              <a:t>porque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elementos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nem</a:t>
            </a:r>
            <a:r>
              <a:rPr lang="en-US" dirty="0"/>
              <a:t> sempre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mesmos</a:t>
            </a:r>
            <a:r>
              <a:rPr lang="en-US" dirty="0"/>
              <a:t>, o </a:t>
            </a:r>
            <a:r>
              <a:rPr lang="en-US" dirty="0" err="1"/>
              <a:t>momento</a:t>
            </a:r>
            <a:r>
              <a:rPr lang="en-US" dirty="0"/>
              <a:t> do </a:t>
            </a:r>
            <a:r>
              <a:rPr lang="en-US" dirty="0" err="1"/>
              <a:t>estudo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diferente</a:t>
            </a:r>
            <a:r>
              <a:rPr lang="en-US" dirty="0"/>
              <a:t> e a </a:t>
            </a:r>
            <a:r>
              <a:rPr lang="en-US" dirty="0" err="1"/>
              <a:t>incidência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diferente</a:t>
            </a:r>
            <a:r>
              <a:rPr lang="en-US" dirty="0"/>
              <a:t>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exemplo</a:t>
            </a:r>
            <a:r>
              <a:rPr lang="en-US" dirty="0"/>
              <a:t>, o </a:t>
            </a:r>
            <a:r>
              <a:rPr lang="en-US" dirty="0" err="1"/>
              <a:t>setor</a:t>
            </a:r>
            <a:r>
              <a:rPr lang="en-US" dirty="0"/>
              <a:t> de </a:t>
            </a:r>
            <a:r>
              <a:rPr lang="en-US" dirty="0" err="1"/>
              <a:t>atividade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diferente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No </a:t>
            </a:r>
            <a:r>
              <a:rPr lang="en-US" dirty="0" err="1"/>
              <a:t>entanto</a:t>
            </a:r>
            <a:r>
              <a:rPr lang="en-US" dirty="0"/>
              <a:t>,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sempre </a:t>
            </a:r>
            <a:r>
              <a:rPr lang="en-US" dirty="0" err="1"/>
              <a:t>indicadores</a:t>
            </a:r>
            <a:r>
              <a:rPr lang="en-US" dirty="0"/>
              <a:t> que </a:t>
            </a:r>
            <a:r>
              <a:rPr lang="en-US" dirty="0" err="1"/>
              <a:t>devem</a:t>
            </a:r>
            <a:r>
              <a:rPr lang="en-US" dirty="0"/>
              <a:t> ser lidos com </a:t>
            </a:r>
            <a:r>
              <a:rPr lang="en-US" dirty="0" err="1"/>
              <a:t>atenção</a:t>
            </a:r>
            <a:r>
              <a:rPr lang="en-US" dirty="0"/>
              <a:t> e </a:t>
            </a:r>
            <a:r>
              <a:rPr lang="en-US" dirty="0" err="1"/>
              <a:t>devidamente</a:t>
            </a:r>
            <a:r>
              <a:rPr lang="en-US" dirty="0"/>
              <a:t> </a:t>
            </a:r>
            <a:r>
              <a:rPr lang="en-US" dirty="0" err="1"/>
              <a:t>enquadrados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2" name="Google Shape;352;p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respostas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metas</a:t>
            </a:r>
            <a:r>
              <a:rPr lang="en-US" sz="900" dirty="0">
                <a:solidFill>
                  <a:schemeClr val="dk1"/>
                </a:solidFill>
              </a:rPr>
              <a:t> que se </a:t>
            </a:r>
            <a:r>
              <a:rPr lang="en-US" sz="900" dirty="0" err="1">
                <a:solidFill>
                  <a:schemeClr val="dk1"/>
                </a:solidFill>
              </a:rPr>
              <a:t>pretendem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alcançar</a:t>
            </a:r>
            <a:r>
              <a:rPr lang="en-US" sz="900" dirty="0">
                <a:solidFill>
                  <a:schemeClr val="dk1"/>
                </a:solidFill>
              </a:rPr>
              <a:t>. As </a:t>
            </a:r>
            <a:r>
              <a:rPr lang="en-US" sz="900" dirty="0" err="1">
                <a:solidFill>
                  <a:schemeClr val="dk1"/>
                </a:solidFill>
              </a:rPr>
              <a:t>metas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intenções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gerais</a:t>
            </a:r>
            <a:r>
              <a:rPr lang="en-US" sz="900" dirty="0">
                <a:solidFill>
                  <a:schemeClr val="dk1"/>
                </a:solidFill>
              </a:rPr>
              <a:t>. Uma meta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mais</a:t>
            </a:r>
            <a:r>
              <a:rPr lang="en-US" sz="900" dirty="0">
                <a:solidFill>
                  <a:schemeClr val="dk1"/>
                </a:solidFill>
              </a:rPr>
              <a:t> do que um </a:t>
            </a:r>
            <a:r>
              <a:rPr lang="en-US" sz="900" dirty="0" err="1">
                <a:solidFill>
                  <a:schemeClr val="dk1"/>
                </a:solidFill>
              </a:rPr>
              <a:t>objetivo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Meta: </a:t>
            </a:r>
            <a:r>
              <a:rPr lang="en-US" sz="900" dirty="0" err="1">
                <a:solidFill>
                  <a:schemeClr val="dk1"/>
                </a:solidFill>
              </a:rPr>
              <a:t>Aumentar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comercial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no mercado.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Aumentar</a:t>
            </a:r>
            <a:r>
              <a:rPr lang="en-US" sz="900" dirty="0">
                <a:solidFill>
                  <a:schemeClr val="dk1"/>
                </a:solidFill>
              </a:rPr>
              <a:t> o volume de </a:t>
            </a:r>
            <a:r>
              <a:rPr lang="en-US" sz="900" dirty="0" err="1">
                <a:solidFill>
                  <a:schemeClr val="dk1"/>
                </a:solidFill>
              </a:rPr>
              <a:t>vendas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10%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2024; </a:t>
            </a:r>
            <a:r>
              <a:rPr lang="en-US" sz="900" dirty="0" err="1">
                <a:solidFill>
                  <a:schemeClr val="dk1"/>
                </a:solidFill>
              </a:rPr>
              <a:t>Aumentar</a:t>
            </a:r>
            <a:r>
              <a:rPr lang="en-US" sz="900" dirty="0">
                <a:solidFill>
                  <a:schemeClr val="dk1"/>
                </a:solidFill>
              </a:rPr>
              <a:t> a quota de mercado da </a:t>
            </a:r>
            <a:r>
              <a:rPr lang="en-US" sz="900" dirty="0" err="1">
                <a:solidFill>
                  <a:schemeClr val="dk1"/>
                </a:solidFill>
              </a:rPr>
              <a:t>gama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cosméticos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3 </a:t>
            </a:r>
            <a:r>
              <a:rPr lang="en-US" sz="900" dirty="0" err="1">
                <a:solidFill>
                  <a:schemeClr val="dk1"/>
                </a:solidFill>
              </a:rPr>
              <a:t>pontos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percentuais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2024; </a:t>
            </a:r>
            <a:r>
              <a:rPr lang="en-US" sz="900" dirty="0" err="1">
                <a:solidFill>
                  <a:schemeClr val="dk1"/>
                </a:solidFill>
              </a:rPr>
              <a:t>Fidelizar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clientes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10% </a:t>
            </a:r>
            <a:r>
              <a:rPr lang="en-US" sz="900" dirty="0" err="1">
                <a:solidFill>
                  <a:schemeClr val="dk1"/>
                </a:solidFill>
              </a:rPr>
              <a:t>até</a:t>
            </a:r>
            <a:r>
              <a:rPr lang="en-US" sz="900" dirty="0">
                <a:solidFill>
                  <a:schemeClr val="dk1"/>
                </a:solidFill>
              </a:rPr>
              <a:t> 2024 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podem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estratégicos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tácticos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operacionais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estratégicos</a:t>
            </a:r>
            <a:r>
              <a:rPr lang="en-US" sz="900" dirty="0">
                <a:solidFill>
                  <a:schemeClr val="dk1"/>
                </a:solidFill>
              </a:rPr>
              <a:t> de marketing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Estes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globais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resultantes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ação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estratégica</a:t>
            </a:r>
            <a:r>
              <a:rPr lang="en-US" sz="900" dirty="0">
                <a:solidFill>
                  <a:schemeClr val="dk1"/>
                </a:solidFill>
              </a:rPr>
              <a:t> de marketing e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definidos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longo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prazo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seja</a:t>
            </a:r>
            <a:r>
              <a:rPr lang="en-US" sz="900" dirty="0">
                <a:solidFill>
                  <a:schemeClr val="dk1"/>
                </a:solidFill>
              </a:rPr>
              <a:t>, entre </a:t>
            </a:r>
            <a:r>
              <a:rPr lang="en-US" sz="900" dirty="0" err="1">
                <a:solidFill>
                  <a:schemeClr val="dk1"/>
                </a:solidFill>
              </a:rPr>
              <a:t>dois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cinco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anos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aumentar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5% a quota de mercado no </a:t>
            </a:r>
            <a:r>
              <a:rPr lang="en-US" sz="900" dirty="0" err="1">
                <a:solidFill>
                  <a:schemeClr val="dk1"/>
                </a:solidFill>
              </a:rPr>
              <a:t>segmento</a:t>
            </a:r>
            <a:r>
              <a:rPr lang="en-US" sz="900" dirty="0">
                <a:solidFill>
                  <a:schemeClr val="dk1"/>
                </a:solidFill>
              </a:rPr>
              <a:t> dos </a:t>
            </a:r>
            <a:r>
              <a:rPr lang="en-US" sz="900" dirty="0" err="1">
                <a:solidFill>
                  <a:schemeClr val="dk1"/>
                </a:solidFill>
              </a:rPr>
              <a:t>automóveis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eléctricos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3 </a:t>
            </a:r>
            <a:r>
              <a:rPr lang="en-US" sz="900" dirty="0" err="1">
                <a:solidFill>
                  <a:schemeClr val="dk1"/>
                </a:solidFill>
              </a:rPr>
              <a:t>anos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táticos</a:t>
            </a:r>
            <a:r>
              <a:rPr lang="en-US" sz="900" dirty="0">
                <a:solidFill>
                  <a:schemeClr val="dk1"/>
                </a:solidFill>
              </a:rPr>
              <a:t> de marketing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Tratam</a:t>
            </a:r>
            <a:r>
              <a:rPr lang="en-US" sz="900" dirty="0">
                <a:solidFill>
                  <a:schemeClr val="dk1"/>
                </a:solidFill>
              </a:rPr>
              <a:t>-se de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nível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intermédio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, da </a:t>
            </a:r>
            <a:r>
              <a:rPr lang="en-US" sz="900" dirty="0" err="1">
                <a:solidFill>
                  <a:schemeClr val="dk1"/>
                </a:solidFill>
              </a:rPr>
              <a:t>responsabilidade</a:t>
            </a:r>
            <a:r>
              <a:rPr lang="en-US" sz="900" dirty="0">
                <a:solidFill>
                  <a:schemeClr val="dk1"/>
                </a:solidFill>
              </a:rPr>
              <a:t> de um gestor de </a:t>
            </a:r>
            <a:r>
              <a:rPr lang="en-US" sz="900" dirty="0" err="1">
                <a:solidFill>
                  <a:schemeClr val="dk1"/>
                </a:solidFill>
              </a:rPr>
              <a:t>produto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de um gestor de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, que </a:t>
            </a:r>
            <a:r>
              <a:rPr lang="en-US" sz="900" dirty="0" err="1">
                <a:solidFill>
                  <a:schemeClr val="dk1"/>
                </a:solidFill>
              </a:rPr>
              <a:t>contribuem</a:t>
            </a:r>
            <a:r>
              <a:rPr lang="en-US" sz="900" dirty="0">
                <a:solidFill>
                  <a:schemeClr val="dk1"/>
                </a:solidFill>
              </a:rPr>
              <a:t> para a </a:t>
            </a:r>
            <a:r>
              <a:rPr lang="en-US" sz="900" dirty="0" err="1">
                <a:solidFill>
                  <a:schemeClr val="dk1"/>
                </a:solidFill>
              </a:rPr>
              <a:t>realização</a:t>
            </a:r>
            <a:r>
              <a:rPr lang="en-US" sz="900" dirty="0">
                <a:solidFill>
                  <a:schemeClr val="dk1"/>
                </a:solidFill>
              </a:rPr>
              <a:t> dos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estratégicos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escolher</a:t>
            </a:r>
            <a:r>
              <a:rPr lang="en-US" sz="900" dirty="0">
                <a:solidFill>
                  <a:schemeClr val="dk1"/>
                </a:solidFill>
              </a:rPr>
              <a:t> o </a:t>
            </a:r>
            <a:r>
              <a:rPr lang="en-US" sz="900" dirty="0" err="1">
                <a:solidFill>
                  <a:schemeClr val="dk1"/>
                </a:solidFill>
              </a:rPr>
              <a:t>embaixador</a:t>
            </a:r>
            <a:r>
              <a:rPr lang="en-US" sz="900" dirty="0">
                <a:solidFill>
                  <a:schemeClr val="dk1"/>
                </a:solidFill>
              </a:rPr>
              <a:t> digital da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 no </a:t>
            </a:r>
            <a:r>
              <a:rPr lang="en-US" sz="900" dirty="0" err="1">
                <a:solidFill>
                  <a:schemeClr val="dk1"/>
                </a:solidFill>
              </a:rPr>
              <a:t>segundo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trimestre</a:t>
            </a:r>
            <a:r>
              <a:rPr lang="en-US" sz="900" dirty="0">
                <a:solidFill>
                  <a:schemeClr val="dk1"/>
                </a:solidFill>
              </a:rPr>
              <a:t> de 2020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operacionais</a:t>
            </a:r>
            <a:r>
              <a:rPr lang="en-US" sz="900" dirty="0">
                <a:solidFill>
                  <a:schemeClr val="dk1"/>
                </a:solidFill>
              </a:rPr>
              <a:t> de marketing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São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específicos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curto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prazo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destinados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executar</a:t>
            </a:r>
            <a:r>
              <a:rPr lang="en-US" sz="900" dirty="0">
                <a:solidFill>
                  <a:schemeClr val="dk1"/>
                </a:solidFill>
              </a:rPr>
              <a:t> as </a:t>
            </a:r>
            <a:r>
              <a:rPr lang="en-US" sz="900" dirty="0" err="1">
                <a:solidFill>
                  <a:schemeClr val="dk1"/>
                </a:solidFill>
              </a:rPr>
              <a:t>operações</a:t>
            </a:r>
            <a:r>
              <a:rPr lang="en-US" sz="900" dirty="0">
                <a:solidFill>
                  <a:schemeClr val="dk1"/>
                </a:solidFill>
              </a:rPr>
              <a:t> de marketing </a:t>
            </a:r>
            <a:r>
              <a:rPr lang="en-US" sz="900" dirty="0" err="1">
                <a:solidFill>
                  <a:schemeClr val="dk1"/>
                </a:solidFill>
              </a:rPr>
              <a:t>quotidianas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referem</a:t>
            </a:r>
            <a:r>
              <a:rPr lang="en-US" sz="900" dirty="0">
                <a:solidFill>
                  <a:schemeClr val="dk1"/>
                </a:solidFill>
              </a:rPr>
              <a:t>-se </a:t>
            </a:r>
            <a:r>
              <a:rPr lang="en-US" sz="900" dirty="0" err="1">
                <a:solidFill>
                  <a:schemeClr val="dk1"/>
                </a:solidFill>
              </a:rPr>
              <a:t>geralmente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cada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tarefa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operação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específica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fazer</a:t>
            </a:r>
            <a:r>
              <a:rPr lang="en-US" sz="900" dirty="0">
                <a:solidFill>
                  <a:schemeClr val="dk1"/>
                </a:solidFill>
              </a:rPr>
              <a:t> 5 </a:t>
            </a:r>
            <a:r>
              <a:rPr lang="en-US" sz="900" dirty="0" err="1">
                <a:solidFill>
                  <a:schemeClr val="dk1"/>
                </a:solidFill>
              </a:rPr>
              <a:t>publicações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diárias</a:t>
            </a:r>
            <a:r>
              <a:rPr lang="en-US" sz="900" dirty="0">
                <a:solidFill>
                  <a:schemeClr val="dk1"/>
                </a:solidFill>
              </a:rPr>
              <a:t> no Facebook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>
                <a:solidFill>
                  <a:schemeClr val="dk1"/>
                </a:solidFill>
              </a:rPr>
              <a:t>Para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estratégicos</a:t>
            </a:r>
            <a:r>
              <a:rPr lang="en-US" sz="900" dirty="0">
                <a:solidFill>
                  <a:schemeClr val="dk1"/>
                </a:solidFill>
              </a:rPr>
              <a:t>, é </a:t>
            </a:r>
            <a:r>
              <a:rPr lang="en-US" sz="900" dirty="0" err="1">
                <a:solidFill>
                  <a:schemeClr val="dk1"/>
                </a:solidFill>
              </a:rPr>
              <a:t>necessário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definir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estratégia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adequada</a:t>
            </a:r>
            <a:r>
              <a:rPr lang="en-US" sz="900" dirty="0">
                <a:solidFill>
                  <a:schemeClr val="dk1"/>
                </a:solidFill>
              </a:rPr>
              <a:t> e,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seguida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definir</a:t>
            </a:r>
            <a:r>
              <a:rPr lang="en-US" sz="900" dirty="0">
                <a:solidFill>
                  <a:schemeClr val="dk1"/>
                </a:solidFill>
              </a:rPr>
              <a:t> a forma </a:t>
            </a:r>
            <a:r>
              <a:rPr lang="en-US" sz="900" dirty="0" err="1">
                <a:solidFill>
                  <a:schemeClr val="dk1"/>
                </a:solidFill>
              </a:rPr>
              <a:t>como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será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implementada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A </a:t>
            </a:r>
            <a:r>
              <a:rPr lang="en-US" sz="900" dirty="0" err="1">
                <a:solidFill>
                  <a:schemeClr val="dk1"/>
                </a:solidFill>
              </a:rPr>
              <a:t>inexistência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tende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conduzir</a:t>
            </a:r>
            <a:r>
              <a:rPr lang="en-US" sz="900" dirty="0">
                <a:solidFill>
                  <a:schemeClr val="dk1"/>
                </a:solidFill>
              </a:rPr>
              <a:t> à </a:t>
            </a:r>
            <a:r>
              <a:rPr lang="en-US" sz="900" dirty="0" err="1">
                <a:solidFill>
                  <a:schemeClr val="dk1"/>
                </a:solidFill>
              </a:rPr>
              <a:t>desorganização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, à </a:t>
            </a:r>
            <a:r>
              <a:rPr lang="en-US" sz="900" dirty="0" err="1">
                <a:solidFill>
                  <a:schemeClr val="dk1"/>
                </a:solidFill>
              </a:rPr>
              <a:t>panaceia</a:t>
            </a:r>
            <a:r>
              <a:rPr lang="en-US" sz="900" dirty="0">
                <a:solidFill>
                  <a:schemeClr val="dk1"/>
                </a:solidFill>
              </a:rPr>
              <a:t>. </a:t>
            </a:r>
            <a:r>
              <a:rPr lang="en-US" sz="900" dirty="0" err="1">
                <a:solidFill>
                  <a:schemeClr val="dk1"/>
                </a:solidFill>
              </a:rPr>
              <a:t>Recordemos</a:t>
            </a:r>
            <a:r>
              <a:rPr lang="en-US" sz="900" dirty="0">
                <a:solidFill>
                  <a:schemeClr val="dk1"/>
                </a:solidFill>
              </a:rPr>
              <a:t> o </a:t>
            </a:r>
            <a:r>
              <a:rPr lang="en-US" sz="900" dirty="0" err="1">
                <a:solidFill>
                  <a:schemeClr val="dk1"/>
                </a:solidFill>
              </a:rPr>
              <a:t>seguinte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diálogo</a:t>
            </a:r>
            <a:r>
              <a:rPr lang="en-US" sz="900" dirty="0">
                <a:solidFill>
                  <a:schemeClr val="dk1"/>
                </a:solidFill>
              </a:rPr>
              <a:t> entre Alice e o Gato de Cheshire (</a:t>
            </a:r>
            <a:r>
              <a:rPr lang="en-US" sz="900" dirty="0" err="1">
                <a:solidFill>
                  <a:schemeClr val="dk1"/>
                </a:solidFill>
              </a:rPr>
              <a:t>conto</a:t>
            </a:r>
            <a:r>
              <a:rPr lang="en-US" sz="900" dirty="0">
                <a:solidFill>
                  <a:schemeClr val="dk1"/>
                </a:solidFill>
              </a:rPr>
              <a:t> "Alice no País das </a:t>
            </a:r>
            <a:r>
              <a:rPr lang="en-US" sz="900" dirty="0" err="1">
                <a:solidFill>
                  <a:schemeClr val="dk1"/>
                </a:solidFill>
              </a:rPr>
              <a:t>Maravilhas</a:t>
            </a:r>
            <a:r>
              <a:rPr lang="en-US" sz="900" dirty="0">
                <a:solidFill>
                  <a:schemeClr val="dk1"/>
                </a:solidFill>
              </a:rPr>
              <a:t>" de Lewis Carroll):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dizer</a:t>
            </a:r>
            <a:r>
              <a:rPr lang="en-US" sz="900" dirty="0">
                <a:solidFill>
                  <a:schemeClr val="dk1"/>
                </a:solidFill>
              </a:rPr>
              <a:t>-me,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favor, qual o </a:t>
            </a:r>
            <a:r>
              <a:rPr lang="en-US" sz="900" dirty="0" err="1">
                <a:solidFill>
                  <a:schemeClr val="dk1"/>
                </a:solidFill>
              </a:rPr>
              <a:t>caminho</a:t>
            </a:r>
            <a:r>
              <a:rPr lang="en-US" sz="900" dirty="0">
                <a:solidFill>
                  <a:schemeClr val="dk1"/>
                </a:solidFill>
              </a:rPr>
              <a:t> que devo </a:t>
            </a:r>
            <a:r>
              <a:rPr lang="en-US" sz="900" dirty="0" err="1">
                <a:solidFill>
                  <a:schemeClr val="dk1"/>
                </a:solidFill>
              </a:rPr>
              <a:t>seguir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sair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daqui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Isso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depende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muito</a:t>
            </a:r>
            <a:r>
              <a:rPr lang="en-US" sz="900" dirty="0">
                <a:solidFill>
                  <a:schemeClr val="dk1"/>
                </a:solidFill>
              </a:rPr>
              <a:t> do local para </a:t>
            </a:r>
            <a:r>
              <a:rPr lang="en-US" sz="900" dirty="0" err="1">
                <a:solidFill>
                  <a:schemeClr val="dk1"/>
                </a:solidFill>
              </a:rPr>
              <a:t>onde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quer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ir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disse</a:t>
            </a:r>
            <a:r>
              <a:rPr lang="en-US" sz="900" dirty="0">
                <a:solidFill>
                  <a:schemeClr val="dk1"/>
                </a:solidFill>
              </a:rPr>
              <a:t> o Gato.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- O local </a:t>
            </a:r>
            <a:r>
              <a:rPr lang="en-US" sz="900" dirty="0" err="1">
                <a:solidFill>
                  <a:schemeClr val="dk1"/>
                </a:solidFill>
              </a:rPr>
              <a:t>não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interessa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muito</a:t>
            </a:r>
            <a:r>
              <a:rPr lang="en-US" sz="900" dirty="0">
                <a:solidFill>
                  <a:schemeClr val="dk1"/>
                </a:solidFill>
              </a:rPr>
              <a:t> - </a:t>
            </a:r>
            <a:r>
              <a:rPr lang="en-US" sz="900" dirty="0" err="1">
                <a:solidFill>
                  <a:schemeClr val="dk1"/>
                </a:solidFill>
              </a:rPr>
              <a:t>disse</a:t>
            </a:r>
            <a:r>
              <a:rPr lang="en-US" sz="900" dirty="0">
                <a:solidFill>
                  <a:schemeClr val="dk1"/>
                </a:solidFill>
              </a:rPr>
              <a:t> Alice.</a:t>
            </a:r>
            <a:endParaRPr sz="900" dirty="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>
                <a:solidFill>
                  <a:schemeClr val="dk1"/>
                </a:solidFill>
              </a:rPr>
              <a:t>- </a:t>
            </a:r>
            <a:r>
              <a:rPr lang="en-US" sz="900" dirty="0" err="1">
                <a:solidFill>
                  <a:schemeClr val="dk1"/>
                </a:solidFill>
              </a:rPr>
              <a:t>Então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interessa</a:t>
            </a:r>
            <a:r>
              <a:rPr lang="en-US" sz="900" dirty="0">
                <a:solidFill>
                  <a:schemeClr val="dk1"/>
                </a:solidFill>
              </a:rPr>
              <a:t> para que </a:t>
            </a:r>
            <a:r>
              <a:rPr lang="en-US" sz="900" dirty="0" err="1">
                <a:solidFill>
                  <a:schemeClr val="dk1"/>
                </a:solidFill>
              </a:rPr>
              <a:t>lado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vais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disse</a:t>
            </a:r>
            <a:r>
              <a:rPr lang="en-US" sz="900" dirty="0">
                <a:solidFill>
                  <a:schemeClr val="dk1"/>
                </a:solidFill>
              </a:rPr>
              <a:t> o Gato.</a:t>
            </a:r>
            <a:endParaRPr sz="9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9" name="Google Shape;359;p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principal </a:t>
            </a:r>
            <a:r>
              <a:rPr lang="en-US" sz="900" dirty="0" err="1"/>
              <a:t>função</a:t>
            </a:r>
            <a:r>
              <a:rPr lang="en-US" sz="900" dirty="0"/>
              <a:t> dos </a:t>
            </a:r>
            <a:r>
              <a:rPr lang="en-US" sz="900" dirty="0" err="1"/>
              <a:t>objetivos</a:t>
            </a:r>
            <a:r>
              <a:rPr lang="en-US" sz="900" dirty="0"/>
              <a:t> é </a:t>
            </a:r>
            <a:r>
              <a:rPr lang="en-US" sz="900" dirty="0" err="1"/>
              <a:t>garantir</a:t>
            </a:r>
            <a:r>
              <a:rPr lang="en-US" sz="900" dirty="0"/>
              <a:t> que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estão</a:t>
            </a:r>
            <a:r>
              <a:rPr lang="en-US" sz="900" dirty="0"/>
              <a:t> a </a:t>
            </a:r>
            <a:r>
              <a:rPr lang="en-US" sz="900" dirty="0" err="1"/>
              <a:t>remar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direção</a:t>
            </a:r>
            <a:r>
              <a:rPr lang="en-US" sz="900" dirty="0"/>
              <a:t> </a:t>
            </a:r>
            <a:r>
              <a:rPr lang="en-US" sz="900" dirty="0" err="1"/>
              <a:t>certa</a:t>
            </a:r>
            <a:r>
              <a:rPr lang="en-US" sz="900" dirty="0"/>
              <a:t> e que </a:t>
            </a:r>
            <a:r>
              <a:rPr lang="en-US" sz="900" dirty="0" err="1"/>
              <a:t>ninguém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a </a:t>
            </a:r>
            <a:r>
              <a:rPr lang="en-US" sz="900" dirty="0" err="1"/>
              <a:t>trabalhar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algo que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</a:t>
            </a:r>
            <a:r>
              <a:rPr lang="en-US" sz="900" dirty="0" err="1"/>
              <a:t>relacionado</a:t>
            </a:r>
            <a:r>
              <a:rPr lang="en-US" sz="900" dirty="0"/>
              <a:t> com a </a:t>
            </a:r>
            <a:r>
              <a:rPr lang="en-US" sz="900" dirty="0" err="1"/>
              <a:t>finalidade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. Mas para que </a:t>
            </a:r>
            <a:r>
              <a:rPr lang="en-US" sz="900" dirty="0" err="1"/>
              <a:t>isso</a:t>
            </a:r>
            <a:r>
              <a:rPr lang="en-US" sz="900" dirty="0"/>
              <a:t> </a:t>
            </a:r>
            <a:r>
              <a:rPr lang="en-US" sz="900" dirty="0" err="1"/>
              <a:t>aconteça</a:t>
            </a:r>
            <a:r>
              <a:rPr lang="en-US" sz="900" dirty="0"/>
              <a:t>,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devem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um conjunto de </a:t>
            </a:r>
            <a:r>
              <a:rPr lang="en-US" sz="900" dirty="0" err="1"/>
              <a:t>características</a:t>
            </a:r>
            <a:r>
              <a:rPr lang="en-US" sz="900" dirty="0"/>
              <a:t>: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Específico</a:t>
            </a:r>
            <a:r>
              <a:rPr lang="en-US" sz="900" dirty="0"/>
              <a:t>: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claramente</a:t>
            </a:r>
            <a:r>
              <a:rPr lang="en-US" sz="900" dirty="0"/>
              <a:t> </a:t>
            </a:r>
            <a:r>
              <a:rPr lang="en-US" sz="900" dirty="0" err="1"/>
              <a:t>definido</a:t>
            </a:r>
            <a:r>
              <a:rPr lang="en-US" sz="900" dirty="0"/>
              <a:t> o que se </a:t>
            </a:r>
            <a:r>
              <a:rPr lang="en-US" sz="900" dirty="0" err="1"/>
              <a:t>pretende</a:t>
            </a:r>
            <a:r>
              <a:rPr lang="en-US" sz="900" dirty="0"/>
              <a:t> </a:t>
            </a:r>
            <a:r>
              <a:rPr lang="en-US" sz="900" dirty="0" err="1"/>
              <a:t>alcançar</a:t>
            </a:r>
            <a:r>
              <a:rPr lang="en-US" sz="900" dirty="0"/>
              <a:t>,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devendo</a:t>
            </a:r>
            <a:r>
              <a:rPr lang="en-US" sz="900" dirty="0"/>
              <a:t> haver </a:t>
            </a:r>
            <a:r>
              <a:rPr lang="en-US" sz="900" dirty="0" err="1"/>
              <a:t>ambiguidade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interpretação</a:t>
            </a:r>
            <a:r>
              <a:rPr lang="en-US" sz="900" dirty="0"/>
              <a:t>. </a:t>
            </a:r>
            <a:r>
              <a:rPr lang="en-US" sz="900" dirty="0" err="1"/>
              <a:t>Quanto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pormenorizado</a:t>
            </a:r>
            <a:r>
              <a:rPr lang="en-US" sz="900" dirty="0"/>
              <a:t> for,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fácil</a:t>
            </a:r>
            <a:r>
              <a:rPr lang="en-US" sz="900" dirty="0"/>
              <a:t> </a:t>
            </a:r>
            <a:r>
              <a:rPr lang="en-US" sz="900" dirty="0" err="1"/>
              <a:t>será</a:t>
            </a:r>
            <a:r>
              <a:rPr lang="en-US" sz="900" dirty="0"/>
              <a:t>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compreensão</a:t>
            </a:r>
            <a:r>
              <a:rPr lang="en-US" sz="900" dirty="0"/>
              <a:t>, </a:t>
            </a:r>
            <a:r>
              <a:rPr lang="en-US" sz="900" dirty="0" err="1"/>
              <a:t>facilitando</a:t>
            </a:r>
            <a:r>
              <a:rPr lang="en-US" sz="900" dirty="0"/>
              <a:t> o </a:t>
            </a:r>
            <a:r>
              <a:rPr lang="en-US" sz="900" dirty="0" err="1"/>
              <a:t>esforço</a:t>
            </a:r>
            <a:r>
              <a:rPr lang="en-US" sz="900" dirty="0"/>
              <a:t> para o </a:t>
            </a:r>
            <a:r>
              <a:rPr lang="en-US" sz="900" dirty="0" err="1"/>
              <a:t>alcançar</a:t>
            </a:r>
            <a:r>
              <a:rPr lang="en-US" sz="900" dirty="0"/>
              <a:t>.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Mensurável</a:t>
            </a:r>
            <a:r>
              <a:rPr lang="en-US" sz="900" dirty="0"/>
              <a:t>: </a:t>
            </a:r>
            <a:r>
              <a:rPr lang="en-US" sz="900" dirty="0" err="1"/>
              <a:t>deve</a:t>
            </a:r>
            <a:r>
              <a:rPr lang="en-US" sz="900" dirty="0"/>
              <a:t> haver </a:t>
            </a:r>
            <a:r>
              <a:rPr lang="en-US" sz="900" dirty="0" err="1"/>
              <a:t>uma</a:t>
            </a:r>
            <a:r>
              <a:rPr lang="en-US" sz="900" dirty="0"/>
              <a:t> forma de </a:t>
            </a:r>
            <a:r>
              <a:rPr lang="en-US" sz="900" dirty="0" err="1"/>
              <a:t>medir</a:t>
            </a:r>
            <a:r>
              <a:rPr lang="en-US" sz="900" dirty="0"/>
              <a:t> se o </a:t>
            </a:r>
            <a:r>
              <a:rPr lang="en-US" sz="900" dirty="0" err="1"/>
              <a:t>objetivo</a:t>
            </a:r>
            <a:r>
              <a:rPr lang="en-US" sz="900" dirty="0"/>
              <a:t> </a:t>
            </a:r>
            <a:r>
              <a:rPr lang="en-US" sz="900" dirty="0" err="1"/>
              <a:t>foi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alcançado</a:t>
            </a:r>
            <a:r>
              <a:rPr lang="en-US" sz="900" dirty="0"/>
              <a:t>.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Realizável</a:t>
            </a:r>
            <a:r>
              <a:rPr lang="en-US" sz="900" dirty="0"/>
              <a:t>: o </a:t>
            </a:r>
            <a:r>
              <a:rPr lang="en-US" sz="900" dirty="0" err="1"/>
              <a:t>objetivo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de ser </a:t>
            </a:r>
            <a:r>
              <a:rPr lang="en-US" sz="900" dirty="0" err="1"/>
              <a:t>realizável</a:t>
            </a:r>
            <a:r>
              <a:rPr lang="en-US" sz="900" dirty="0"/>
              <a:t>. É </a:t>
            </a:r>
            <a:r>
              <a:rPr lang="en-US" sz="900" dirty="0" err="1"/>
              <a:t>importante</a:t>
            </a:r>
            <a:r>
              <a:rPr lang="en-US" sz="900" dirty="0"/>
              <a:t> que </a:t>
            </a:r>
            <a:r>
              <a:rPr lang="en-US" sz="900" dirty="0" err="1"/>
              <a:t>seja</a:t>
            </a:r>
            <a:r>
              <a:rPr lang="en-US" sz="900" dirty="0"/>
              <a:t> </a:t>
            </a:r>
            <a:r>
              <a:rPr lang="en-US" sz="900" dirty="0" err="1"/>
              <a:t>ambicioso</a:t>
            </a:r>
            <a:r>
              <a:rPr lang="en-US" sz="900" dirty="0"/>
              <a:t>, mas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impossível</a:t>
            </a:r>
            <a:r>
              <a:rPr lang="en-US" sz="900" dirty="0"/>
              <a:t>.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o </a:t>
            </a:r>
            <a:r>
              <a:rPr lang="en-US" sz="900" dirty="0" err="1"/>
              <a:t>aspeto</a:t>
            </a:r>
            <a:r>
              <a:rPr lang="en-US" sz="900" dirty="0"/>
              <a:t> </a:t>
            </a:r>
            <a:r>
              <a:rPr lang="en-US" sz="900" dirty="0" err="1"/>
              <a:t>motivacional</a:t>
            </a:r>
            <a:r>
              <a:rPr lang="en-US" sz="900" dirty="0"/>
              <a:t> de </a:t>
            </a:r>
            <a:r>
              <a:rPr lang="en-US" sz="900" dirty="0" err="1"/>
              <a:t>quem</a:t>
            </a:r>
            <a:r>
              <a:rPr lang="en-US" sz="900" dirty="0"/>
              <a:t> </a:t>
            </a:r>
            <a:r>
              <a:rPr lang="en-US" sz="900" dirty="0" err="1"/>
              <a:t>irá</a:t>
            </a:r>
            <a:r>
              <a:rPr lang="en-US" sz="900" dirty="0"/>
              <a:t> </a:t>
            </a:r>
            <a:r>
              <a:rPr lang="en-US" sz="900" dirty="0" err="1"/>
              <a:t>trabalhar</a:t>
            </a:r>
            <a:r>
              <a:rPr lang="en-US" sz="900" dirty="0"/>
              <a:t> para </a:t>
            </a:r>
            <a:r>
              <a:rPr lang="en-US" sz="900" dirty="0" err="1"/>
              <a:t>atingir</a:t>
            </a:r>
            <a:r>
              <a:rPr lang="en-US" sz="900" dirty="0"/>
              <a:t> o </a:t>
            </a:r>
            <a:r>
              <a:rPr lang="en-US" sz="900" dirty="0" err="1"/>
              <a:t>objetivo</a:t>
            </a:r>
            <a:r>
              <a:rPr lang="en-US" sz="900" dirty="0"/>
              <a:t>.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Relevante</a:t>
            </a:r>
            <a:r>
              <a:rPr lang="en-US" sz="900" dirty="0"/>
              <a:t>: o </a:t>
            </a:r>
            <a:r>
              <a:rPr lang="en-US" sz="900" dirty="0" err="1"/>
              <a:t>objetivo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de ser </a:t>
            </a:r>
            <a:r>
              <a:rPr lang="en-US" sz="900" dirty="0" err="1"/>
              <a:t>estrategicamente</a:t>
            </a:r>
            <a:r>
              <a:rPr lang="en-US" sz="900" dirty="0"/>
              <a:t> </a:t>
            </a:r>
            <a:r>
              <a:rPr lang="en-US" sz="900" dirty="0" err="1"/>
              <a:t>importante</a:t>
            </a:r>
            <a:r>
              <a:rPr lang="en-US" sz="900" dirty="0"/>
              <a:t> para a </a:t>
            </a:r>
            <a:r>
              <a:rPr lang="en-US" sz="900" dirty="0" err="1"/>
              <a:t>empresa</a:t>
            </a:r>
            <a:r>
              <a:rPr lang="en-US" sz="900" dirty="0"/>
              <a:t>, </a:t>
            </a:r>
            <a:r>
              <a:rPr lang="en-US" sz="900" dirty="0" err="1"/>
              <a:t>tem</a:t>
            </a:r>
            <a:r>
              <a:rPr lang="en-US" sz="900" dirty="0"/>
              <a:t> de ser </a:t>
            </a:r>
            <a:r>
              <a:rPr lang="en-US" sz="900" dirty="0" err="1"/>
              <a:t>decisivo</a:t>
            </a:r>
            <a:r>
              <a:rPr lang="en-US" sz="900" dirty="0"/>
              <a:t>. </a:t>
            </a:r>
            <a:r>
              <a:rPr lang="en-US" sz="900" dirty="0" err="1"/>
              <a:t>Não</a:t>
            </a:r>
            <a:r>
              <a:rPr lang="en-US" sz="900" dirty="0"/>
              <a:t> vale a </a:t>
            </a:r>
            <a:r>
              <a:rPr lang="en-US" sz="900" dirty="0" err="1"/>
              <a:t>pena</a:t>
            </a:r>
            <a:r>
              <a:rPr lang="en-US" sz="900" dirty="0"/>
              <a:t> </a:t>
            </a:r>
            <a:r>
              <a:rPr lang="en-US" sz="900" dirty="0" err="1"/>
              <a:t>estabelecer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que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contribuam</a:t>
            </a:r>
            <a:r>
              <a:rPr lang="en-US" sz="900" dirty="0"/>
              <a:t> para o </a:t>
            </a:r>
            <a:r>
              <a:rPr lang="en-US" sz="900" dirty="0" err="1"/>
              <a:t>crescimento</a:t>
            </a:r>
            <a:r>
              <a:rPr lang="en-US" sz="900" dirty="0"/>
              <a:t> da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Temporal: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definido</a:t>
            </a:r>
            <a:r>
              <a:rPr lang="en-US" sz="900" dirty="0"/>
              <a:t> o </a:t>
            </a:r>
            <a:r>
              <a:rPr lang="en-US" sz="900" dirty="0" err="1"/>
              <a:t>período</a:t>
            </a:r>
            <a:r>
              <a:rPr lang="en-US" sz="900" dirty="0"/>
              <a:t> de tempo, o </a:t>
            </a:r>
            <a:r>
              <a:rPr lang="en-US" sz="900" dirty="0" err="1"/>
              <a:t>prazo</a:t>
            </a:r>
            <a:r>
              <a:rPr lang="en-US" sz="900" dirty="0"/>
              <a:t> para </a:t>
            </a:r>
            <a:r>
              <a:rPr lang="en-US" sz="900" dirty="0" err="1"/>
              <a:t>atingir</a:t>
            </a:r>
            <a:r>
              <a:rPr lang="en-US" sz="900" dirty="0"/>
              <a:t> o </a:t>
            </a:r>
            <a:r>
              <a:rPr lang="en-US" sz="900" dirty="0" err="1"/>
              <a:t>objetivo</a:t>
            </a:r>
            <a:r>
              <a:rPr lang="en-US" sz="900" dirty="0"/>
              <a:t>. Esta </a:t>
            </a:r>
            <a:r>
              <a:rPr lang="en-US" sz="900" dirty="0" err="1"/>
              <a:t>característica</a:t>
            </a:r>
            <a:r>
              <a:rPr lang="en-US" sz="900" dirty="0"/>
              <a:t> do </a:t>
            </a:r>
            <a:r>
              <a:rPr lang="en-US" sz="900" dirty="0" err="1"/>
              <a:t>objetivo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</a:t>
            </a:r>
            <a:r>
              <a:rPr lang="en-US" sz="900" dirty="0" err="1"/>
              <a:t>consequências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a </a:t>
            </a:r>
            <a:r>
              <a:rPr lang="en-US" sz="900" dirty="0" err="1"/>
              <a:t>possibilidade</a:t>
            </a:r>
            <a:r>
              <a:rPr lang="en-US" sz="900" dirty="0"/>
              <a:t> de ser </a:t>
            </a:r>
            <a:r>
              <a:rPr lang="en-US" sz="900" dirty="0" err="1"/>
              <a:t>alcançável</a:t>
            </a:r>
            <a:r>
              <a:rPr lang="en-US" sz="900" dirty="0"/>
              <a:t> e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influencia</a:t>
            </a:r>
            <a:r>
              <a:rPr lang="en-US" sz="900" dirty="0"/>
              <a:t> a </a:t>
            </a:r>
            <a:r>
              <a:rPr lang="en-US" sz="900" dirty="0" err="1"/>
              <a:t>atribuição</a:t>
            </a:r>
            <a:r>
              <a:rPr lang="en-US" sz="900" dirty="0"/>
              <a:t> de </a:t>
            </a:r>
            <a:r>
              <a:rPr lang="en-US" sz="900" dirty="0" err="1"/>
              <a:t>prioridades</a:t>
            </a:r>
            <a:r>
              <a:rPr lang="en-US" sz="900" dirty="0"/>
              <a:t> </a:t>
            </a:r>
            <a:r>
              <a:rPr lang="en-US" sz="900" dirty="0" err="1"/>
              <a:t>aos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.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Exemplo</a:t>
            </a:r>
            <a:r>
              <a:rPr lang="en-US" sz="900" dirty="0"/>
              <a:t> de um </a:t>
            </a:r>
            <a:r>
              <a:rPr lang="en-US" sz="900" dirty="0" err="1"/>
              <a:t>objetivo</a:t>
            </a:r>
            <a:r>
              <a:rPr lang="en-US" sz="900" dirty="0"/>
              <a:t> </a:t>
            </a:r>
            <a:r>
              <a:rPr lang="en-US" sz="900" dirty="0" err="1"/>
              <a:t>bem</a:t>
            </a:r>
            <a:r>
              <a:rPr lang="en-US" sz="900" dirty="0"/>
              <a:t> </a:t>
            </a:r>
            <a:r>
              <a:rPr lang="en-US" sz="900" dirty="0" err="1"/>
              <a:t>definido</a:t>
            </a:r>
            <a:r>
              <a:rPr lang="en-US" sz="900" dirty="0"/>
              <a:t> "</a:t>
            </a:r>
            <a:r>
              <a:rPr lang="en-US" sz="900" dirty="0" err="1"/>
              <a:t>Obter</a:t>
            </a:r>
            <a:r>
              <a:rPr lang="en-US" sz="900" dirty="0"/>
              <a:t> 10% do valor </a:t>
            </a:r>
            <a:r>
              <a:rPr lang="en-US" sz="900" dirty="0" err="1"/>
              <a:t>monetário</a:t>
            </a:r>
            <a:r>
              <a:rPr lang="en-US" sz="900" dirty="0"/>
              <a:t> das </a:t>
            </a:r>
            <a:r>
              <a:rPr lang="en-US" sz="900" dirty="0" err="1"/>
              <a:t>vendas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do website </a:t>
            </a:r>
            <a:r>
              <a:rPr lang="en-US" sz="900" dirty="0" err="1"/>
              <a:t>até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final do </a:t>
            </a:r>
            <a:r>
              <a:rPr lang="en-US" sz="900" dirty="0" err="1"/>
              <a:t>primeiro</a:t>
            </a:r>
            <a:r>
              <a:rPr lang="en-US" sz="900" dirty="0"/>
              <a:t> </a:t>
            </a:r>
            <a:r>
              <a:rPr lang="en-US" sz="900" dirty="0" err="1"/>
              <a:t>semestre</a:t>
            </a:r>
            <a:r>
              <a:rPr lang="en-US" sz="900" dirty="0"/>
              <a:t> (</a:t>
            </a:r>
            <a:r>
              <a:rPr lang="en-US" sz="900" dirty="0" err="1"/>
              <a:t>afirmativo</a:t>
            </a:r>
            <a:r>
              <a:rPr lang="en-US" sz="900" dirty="0"/>
              <a:t>, claro, </a:t>
            </a:r>
            <a:r>
              <a:rPr lang="en-US" sz="900" dirty="0" err="1"/>
              <a:t>preciso</a:t>
            </a:r>
            <a:r>
              <a:rPr lang="en-US" sz="900" dirty="0"/>
              <a:t>, </a:t>
            </a:r>
            <a:r>
              <a:rPr lang="en-US" sz="900" dirty="0" err="1"/>
              <a:t>relevante</a:t>
            </a:r>
            <a:r>
              <a:rPr lang="en-US" sz="900" dirty="0"/>
              <a:t>, </a:t>
            </a:r>
            <a:r>
              <a:rPr lang="en-US" sz="900" dirty="0" err="1"/>
              <a:t>realizável</a:t>
            </a:r>
            <a:r>
              <a:rPr lang="en-US" sz="900" dirty="0"/>
              <a:t>, </a:t>
            </a:r>
            <a:r>
              <a:rPr lang="en-US" sz="900" dirty="0" err="1"/>
              <a:t>realista</a:t>
            </a:r>
            <a:r>
              <a:rPr lang="en-US" sz="900" dirty="0"/>
              <a:t> e </a:t>
            </a:r>
            <a:r>
              <a:rPr lang="en-US" sz="900" dirty="0" err="1"/>
              <a:t>definido</a:t>
            </a:r>
            <a:r>
              <a:rPr lang="en-US" sz="900" dirty="0"/>
              <a:t> no tempo)</a:t>
            </a:r>
            <a:endParaRPr sz="9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Objetivo</a:t>
            </a:r>
            <a:r>
              <a:rPr lang="en-US" sz="900" dirty="0"/>
              <a:t> mal </a:t>
            </a:r>
            <a:r>
              <a:rPr lang="en-US" sz="900" dirty="0" err="1"/>
              <a:t>formulado</a:t>
            </a:r>
            <a:r>
              <a:rPr lang="en-US" sz="900" dirty="0"/>
              <a:t>. "</a:t>
            </a:r>
            <a:r>
              <a:rPr lang="en-US" sz="900" dirty="0" err="1"/>
              <a:t>Esperar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no site" (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situação</a:t>
            </a:r>
            <a:r>
              <a:rPr lang="en-US" sz="900" dirty="0"/>
              <a:t> </a:t>
            </a:r>
            <a:r>
              <a:rPr lang="en-US" sz="900" dirty="0" err="1"/>
              <a:t>concreta</a:t>
            </a:r>
            <a:r>
              <a:rPr lang="en-US" sz="900" dirty="0"/>
              <a:t>,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um tempo </a:t>
            </a:r>
            <a:r>
              <a:rPr lang="en-US" sz="900" dirty="0" err="1"/>
              <a:t>definido</a:t>
            </a:r>
            <a:r>
              <a:rPr lang="en-US" sz="900" dirty="0"/>
              <a:t> para o </a:t>
            </a:r>
            <a:r>
              <a:rPr lang="en-US" sz="900" dirty="0" err="1"/>
              <a:t>atingir</a:t>
            </a:r>
            <a:r>
              <a:rPr lang="en-US" sz="900" dirty="0"/>
              <a:t>,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estabelece</a:t>
            </a:r>
            <a:r>
              <a:rPr lang="en-US" sz="900" dirty="0"/>
              <a:t> </a:t>
            </a:r>
            <a:r>
              <a:rPr lang="en-US" sz="900" dirty="0" err="1"/>
              <a:t>quantidades</a:t>
            </a:r>
            <a:r>
              <a:rPr lang="en-US" sz="900" dirty="0"/>
              <a:t>, </a:t>
            </a:r>
            <a:r>
              <a:rPr lang="en-US" sz="900" dirty="0" err="1"/>
              <a:t>nem</a:t>
            </a:r>
            <a:r>
              <a:rPr lang="en-US" sz="900" dirty="0"/>
              <a:t> </a:t>
            </a:r>
            <a:r>
              <a:rPr lang="en-US" sz="900" dirty="0" err="1"/>
              <a:t>permite</a:t>
            </a:r>
            <a:r>
              <a:rPr lang="en-US" sz="900" dirty="0"/>
              <a:t>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análise</a:t>
            </a:r>
            <a:r>
              <a:rPr lang="en-US" sz="900" dirty="0"/>
              <a:t> formal).</a:t>
            </a:r>
            <a:endParaRPr sz="900" dirty="0"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</p:txBody>
      </p:sp>
      <p:sp>
        <p:nvSpPr>
          <p:cNvPr id="360" name="Google Shape;360;p6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27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7" name="Google Shape;367;p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Depois</a:t>
            </a:r>
            <a:r>
              <a:rPr lang="en-US" sz="900" dirty="0">
                <a:solidFill>
                  <a:schemeClr val="dk1"/>
                </a:solidFill>
              </a:rPr>
              <a:t> de se </a:t>
            </a:r>
            <a:r>
              <a:rPr lang="en-US" sz="900" dirty="0" err="1">
                <a:solidFill>
                  <a:schemeClr val="dk1"/>
                </a:solidFill>
              </a:rPr>
              <a:t>definir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, de </a:t>
            </a:r>
            <a:r>
              <a:rPr lang="en-US" sz="900" dirty="0" err="1">
                <a:solidFill>
                  <a:schemeClr val="dk1"/>
                </a:solidFill>
              </a:rPr>
              <a:t>acordo</a:t>
            </a:r>
            <a:r>
              <a:rPr lang="en-US" sz="900" dirty="0">
                <a:solidFill>
                  <a:schemeClr val="dk1"/>
                </a:solidFill>
              </a:rPr>
              <a:t> com as </a:t>
            </a:r>
            <a:r>
              <a:rPr lang="en-US" sz="900" dirty="0" err="1">
                <a:solidFill>
                  <a:schemeClr val="dk1"/>
                </a:solidFill>
              </a:rPr>
              <a:t>metas</a:t>
            </a:r>
            <a:r>
              <a:rPr lang="en-US" sz="900" dirty="0">
                <a:solidFill>
                  <a:schemeClr val="dk1"/>
                </a:solidFill>
              </a:rPr>
              <a:t>, é </a:t>
            </a:r>
            <a:r>
              <a:rPr lang="en-US" sz="900" dirty="0" err="1">
                <a:solidFill>
                  <a:schemeClr val="dk1"/>
                </a:solidFill>
              </a:rPr>
              <a:t>também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necessário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estabelecer</a:t>
            </a:r>
            <a:r>
              <a:rPr lang="en-US" sz="900" dirty="0">
                <a:solidFill>
                  <a:schemeClr val="dk1"/>
                </a:solidFill>
              </a:rPr>
              <a:t> as </a:t>
            </a:r>
            <a:r>
              <a:rPr lang="en-US" sz="900" dirty="0" err="1">
                <a:solidFill>
                  <a:schemeClr val="dk1"/>
                </a:solidFill>
              </a:rPr>
              <a:t>métricas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nos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permitem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avaliar</a:t>
            </a:r>
            <a:r>
              <a:rPr lang="en-US" sz="900" dirty="0">
                <a:solidFill>
                  <a:schemeClr val="dk1"/>
                </a:solidFill>
              </a:rPr>
              <a:t> se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objetivos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alcançados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i="0" u="none" strike="noStrike" cap="none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definidos</a:t>
            </a:r>
            <a:r>
              <a:rPr lang="en-US" sz="900" dirty="0"/>
              <a:t> para o marketing digital </a:t>
            </a:r>
            <a:r>
              <a:rPr lang="en-US" sz="900" dirty="0" err="1"/>
              <a:t>devem</a:t>
            </a:r>
            <a:r>
              <a:rPr lang="en-US" sz="900" dirty="0"/>
              <a:t> </a:t>
            </a:r>
            <a:r>
              <a:rPr lang="en-US" sz="900" dirty="0" err="1"/>
              <a:t>estar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consonância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estratégicos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. Com base </a:t>
            </a:r>
            <a:r>
              <a:rPr lang="en-US" sz="900" dirty="0" err="1"/>
              <a:t>nos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definidos</a:t>
            </a:r>
            <a:r>
              <a:rPr lang="en-US" sz="900" dirty="0"/>
              <a:t> para o marketing digital,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definidos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do marketing-mix digital (</a:t>
            </a:r>
            <a:r>
              <a:rPr lang="en-US" sz="900" dirty="0" err="1"/>
              <a:t>objetivos</a:t>
            </a:r>
            <a:r>
              <a:rPr lang="en-US" sz="900" dirty="0"/>
              <a:t> de </a:t>
            </a:r>
            <a:r>
              <a:rPr lang="en-US" sz="900" dirty="0" err="1"/>
              <a:t>nível</a:t>
            </a:r>
            <a:r>
              <a:rPr lang="en-US" sz="900" dirty="0"/>
              <a:t> </a:t>
            </a:r>
            <a:r>
              <a:rPr lang="en-US" sz="900" dirty="0" err="1"/>
              <a:t>tático</a:t>
            </a:r>
            <a:r>
              <a:rPr lang="en-US" sz="900" dirty="0"/>
              <a:t>) para que, </a:t>
            </a:r>
            <a:r>
              <a:rPr lang="en-US" sz="900" dirty="0" err="1"/>
              <a:t>quando</a:t>
            </a:r>
            <a:r>
              <a:rPr lang="en-US" sz="900" dirty="0"/>
              <a:t> </a:t>
            </a:r>
            <a:r>
              <a:rPr lang="en-US" sz="900" dirty="0" err="1"/>
              <a:t>forem</a:t>
            </a:r>
            <a:r>
              <a:rPr lang="en-US" sz="900" dirty="0"/>
              <a:t> </a:t>
            </a:r>
            <a:r>
              <a:rPr lang="en-US" sz="900" dirty="0" err="1"/>
              <a:t>implementados</a:t>
            </a:r>
            <a:r>
              <a:rPr lang="en-US" sz="900" dirty="0"/>
              <a:t>,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estratégicos</a:t>
            </a:r>
            <a:r>
              <a:rPr lang="en-US" sz="900" dirty="0"/>
              <a:t> </a:t>
            </a:r>
            <a:r>
              <a:rPr lang="en-US" sz="900" dirty="0" err="1"/>
              <a:t>sejam</a:t>
            </a:r>
            <a:r>
              <a:rPr lang="en-US" sz="900" dirty="0"/>
              <a:t> </a:t>
            </a:r>
            <a:r>
              <a:rPr lang="en-US" sz="900" dirty="0" err="1"/>
              <a:t>alcançados</a:t>
            </a:r>
            <a:r>
              <a:rPr lang="en-US" sz="900" dirty="0"/>
              <a:t>.</a:t>
            </a:r>
            <a:endParaRPr sz="900" dirty="0"/>
          </a:p>
        </p:txBody>
      </p:sp>
      <p:sp>
        <p:nvSpPr>
          <p:cNvPr id="373" name="Google Shape;373;p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2017bef0002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000" dirty="0"/>
              <a:t>Para </a:t>
            </a:r>
            <a:r>
              <a:rPr lang="en-US" sz="1000" dirty="0" err="1"/>
              <a:t>além</a:t>
            </a:r>
            <a:r>
              <a:rPr lang="en-US" sz="1000" dirty="0"/>
              <a:t> dos </a:t>
            </a:r>
            <a:r>
              <a:rPr lang="en-US" sz="1000" dirty="0" err="1"/>
              <a:t>objetivos</a:t>
            </a:r>
            <a:r>
              <a:rPr lang="en-US" sz="1000" dirty="0"/>
              <a:t> de </a:t>
            </a:r>
            <a:r>
              <a:rPr lang="en-US" sz="1000" dirty="0" err="1"/>
              <a:t>negócio</a:t>
            </a:r>
            <a:r>
              <a:rPr lang="en-US" sz="1000" dirty="0"/>
              <a:t>, dos </a:t>
            </a:r>
            <a:r>
              <a:rPr lang="en-US" sz="1000" dirty="0" err="1"/>
              <a:t>objetivos</a:t>
            </a:r>
            <a:r>
              <a:rPr lang="en-US" sz="1000" dirty="0"/>
              <a:t> </a:t>
            </a:r>
            <a:r>
              <a:rPr lang="en-US" sz="1000" dirty="0" err="1"/>
              <a:t>estratégicos</a:t>
            </a:r>
            <a:r>
              <a:rPr lang="en-US" sz="1000" dirty="0"/>
              <a:t>, dos </a:t>
            </a:r>
            <a:r>
              <a:rPr lang="en-US" sz="1000" dirty="0" err="1"/>
              <a:t>objetivos</a:t>
            </a:r>
            <a:r>
              <a:rPr lang="en-US" sz="1000" dirty="0"/>
              <a:t> </a:t>
            </a:r>
            <a:r>
              <a:rPr lang="en-US" sz="1000" dirty="0" err="1"/>
              <a:t>tácticos</a:t>
            </a:r>
            <a:r>
              <a:rPr lang="en-US" sz="1000" dirty="0"/>
              <a:t> (</a:t>
            </a:r>
            <a:r>
              <a:rPr lang="en-US" sz="1000" dirty="0" err="1"/>
              <a:t>como</a:t>
            </a:r>
            <a:r>
              <a:rPr lang="en-US" sz="1000" dirty="0"/>
              <a:t>, </a:t>
            </a:r>
            <a:r>
              <a:rPr lang="en-US" sz="1000" dirty="0" err="1"/>
              <a:t>por</a:t>
            </a:r>
            <a:r>
              <a:rPr lang="en-US" sz="1000" dirty="0"/>
              <a:t> </a:t>
            </a:r>
            <a:r>
              <a:rPr lang="en-US" sz="1000" dirty="0" err="1"/>
              <a:t>exemplo</a:t>
            </a:r>
            <a:r>
              <a:rPr lang="en-US" sz="1000" dirty="0"/>
              <a:t>, </a:t>
            </a:r>
            <a:r>
              <a:rPr lang="en-US" sz="1000" dirty="0" err="1"/>
              <a:t>os</a:t>
            </a:r>
            <a:r>
              <a:rPr lang="en-US" sz="1000" dirty="0"/>
              <a:t> </a:t>
            </a:r>
            <a:r>
              <a:rPr lang="en-US" sz="1000" dirty="0" err="1"/>
              <a:t>objetivos</a:t>
            </a:r>
            <a:r>
              <a:rPr lang="en-US" sz="1000" dirty="0"/>
              <a:t> de marketing </a:t>
            </a:r>
            <a:r>
              <a:rPr lang="en-US" sz="1000" dirty="0" err="1"/>
              <a:t>nas</a:t>
            </a:r>
            <a:r>
              <a:rPr lang="en-US" sz="1000" dirty="0"/>
              <a:t> redes </a:t>
            </a:r>
            <a:r>
              <a:rPr lang="en-US" sz="1000" dirty="0" err="1"/>
              <a:t>sociais</a:t>
            </a:r>
            <a:r>
              <a:rPr lang="en-US" sz="1000" dirty="0"/>
              <a:t>), </a:t>
            </a:r>
            <a:r>
              <a:rPr lang="en-US" sz="1000" dirty="0" err="1"/>
              <a:t>temos</a:t>
            </a:r>
            <a:r>
              <a:rPr lang="en-US" sz="1000" dirty="0"/>
              <a:t> de </a:t>
            </a:r>
            <a:r>
              <a:rPr lang="en-US" sz="1000" dirty="0" err="1"/>
              <a:t>tentar</a:t>
            </a:r>
            <a:r>
              <a:rPr lang="en-US" sz="1000" dirty="0"/>
              <a:t> </a:t>
            </a:r>
            <a:r>
              <a:rPr lang="en-US" sz="1000" dirty="0" err="1"/>
              <a:t>realizar</a:t>
            </a:r>
            <a:r>
              <a:rPr lang="en-US" sz="1000" dirty="0"/>
              <a:t> </a:t>
            </a:r>
            <a:r>
              <a:rPr lang="en-US" sz="1000" dirty="0" err="1"/>
              <a:t>diariamente</a:t>
            </a:r>
            <a:r>
              <a:rPr lang="en-US" sz="1000" dirty="0"/>
              <a:t> </a:t>
            </a:r>
            <a:r>
              <a:rPr lang="en-US" sz="1000" dirty="0" err="1"/>
              <a:t>atividades</a:t>
            </a:r>
            <a:r>
              <a:rPr lang="en-US" sz="1000" dirty="0"/>
              <a:t> que </a:t>
            </a:r>
            <a:r>
              <a:rPr lang="en-US" sz="1000" dirty="0" err="1"/>
              <a:t>devem</a:t>
            </a:r>
            <a:r>
              <a:rPr lang="en-US" sz="1000" dirty="0"/>
              <a:t> </a:t>
            </a:r>
            <a:r>
              <a:rPr lang="en-US" sz="1000" dirty="0" err="1"/>
              <a:t>estar</a:t>
            </a:r>
            <a:r>
              <a:rPr lang="en-US" sz="1000" dirty="0"/>
              <a:t> </a:t>
            </a:r>
            <a:r>
              <a:rPr lang="en-US" sz="1000" dirty="0" err="1"/>
              <a:t>associadas</a:t>
            </a:r>
            <a:r>
              <a:rPr lang="en-US" sz="1000" dirty="0"/>
              <a:t> a </a:t>
            </a:r>
            <a:r>
              <a:rPr lang="en-US" sz="1000" dirty="0" err="1"/>
              <a:t>objetivos</a:t>
            </a:r>
            <a:r>
              <a:rPr lang="en-US" sz="1000" dirty="0"/>
              <a:t> </a:t>
            </a:r>
            <a:r>
              <a:rPr lang="en-US" sz="1000" dirty="0" err="1"/>
              <a:t>operacionais</a:t>
            </a:r>
            <a:r>
              <a:rPr lang="en-US" sz="1000" dirty="0"/>
              <a:t>.</a:t>
            </a:r>
            <a:endParaRPr sz="1000" dirty="0"/>
          </a:p>
        </p:txBody>
      </p:sp>
      <p:sp>
        <p:nvSpPr>
          <p:cNvPr id="380" name="Google Shape;380;g2017bef000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3" name="Google Shape;393;p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9" name="Google Shape;399;p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</a:t>
            </a:r>
            <a:r>
              <a:rPr lang="en-US" sz="900" dirty="0" err="1"/>
              <a:t>processo</a:t>
            </a:r>
            <a:r>
              <a:rPr lang="en-US" sz="900" dirty="0"/>
              <a:t> de </a:t>
            </a:r>
            <a:r>
              <a:rPr lang="en-US" sz="900" dirty="0" err="1"/>
              <a:t>segmentação</a:t>
            </a:r>
            <a:r>
              <a:rPr lang="en-US" sz="900" dirty="0"/>
              <a:t> </a:t>
            </a:r>
            <a:r>
              <a:rPr lang="en-US" sz="900" dirty="0" err="1"/>
              <a:t>envolve</a:t>
            </a:r>
            <a:r>
              <a:rPr lang="en-US" sz="900" dirty="0"/>
              <a:t> a </a:t>
            </a:r>
            <a:r>
              <a:rPr lang="en-US" sz="900" dirty="0" err="1"/>
              <a:t>escolha</a:t>
            </a:r>
            <a:r>
              <a:rPr lang="en-US" sz="900" dirty="0"/>
              <a:t> dos </a:t>
            </a:r>
            <a:r>
              <a:rPr lang="en-US" sz="900" dirty="0" err="1"/>
              <a:t>critérios</a:t>
            </a:r>
            <a:r>
              <a:rPr lang="en-US" sz="900" dirty="0"/>
              <a:t> de </a:t>
            </a:r>
            <a:r>
              <a:rPr lang="en-US" sz="900" dirty="0" err="1"/>
              <a:t>segmentação</a:t>
            </a:r>
            <a:r>
              <a:rPr lang="en-US" sz="900" dirty="0"/>
              <a:t> a </a:t>
            </a:r>
            <a:r>
              <a:rPr lang="en-US" sz="900" dirty="0" err="1"/>
              <a:t>serem</a:t>
            </a:r>
            <a:r>
              <a:rPr lang="en-US" sz="900" dirty="0"/>
              <a:t> </a:t>
            </a:r>
            <a:r>
              <a:rPr lang="en-US" sz="900" dirty="0" err="1"/>
              <a:t>utilizados</a:t>
            </a:r>
            <a:r>
              <a:rPr lang="en-US" sz="900" dirty="0"/>
              <a:t>. 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Critérios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frequentemente</a:t>
            </a:r>
            <a:r>
              <a:rPr lang="en-US" sz="900" dirty="0"/>
              <a:t> </a:t>
            </a:r>
            <a:r>
              <a:rPr lang="en-US" sz="900" dirty="0" err="1"/>
              <a:t>utilizados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Demográficos</a:t>
            </a:r>
            <a:r>
              <a:rPr lang="en-US" sz="900" dirty="0"/>
              <a:t>: </a:t>
            </a:r>
            <a:r>
              <a:rPr lang="en-US" sz="900" dirty="0" err="1"/>
              <a:t>idade</a:t>
            </a:r>
            <a:r>
              <a:rPr lang="en-US" sz="900" dirty="0"/>
              <a:t>, </a:t>
            </a:r>
            <a:r>
              <a:rPr lang="en-US" sz="900" dirty="0" err="1"/>
              <a:t>sexo</a:t>
            </a:r>
            <a:r>
              <a:rPr lang="en-US" sz="900" dirty="0"/>
              <a:t>, </a:t>
            </a:r>
            <a:r>
              <a:rPr lang="en-US" sz="900" dirty="0" err="1"/>
              <a:t>raça</a:t>
            </a:r>
            <a:r>
              <a:rPr lang="en-US" sz="900" dirty="0"/>
              <a:t>, </a:t>
            </a:r>
            <a:r>
              <a:rPr lang="en-US" sz="900" dirty="0" err="1"/>
              <a:t>etnia</a:t>
            </a:r>
            <a:r>
              <a:rPr lang="en-US" sz="900" dirty="0"/>
              <a:t>, </a:t>
            </a:r>
            <a:r>
              <a:rPr lang="en-US" sz="900" dirty="0" err="1"/>
              <a:t>rendimento</a:t>
            </a:r>
            <a:r>
              <a:rPr lang="en-US" sz="900" dirty="0"/>
              <a:t>, </a:t>
            </a:r>
            <a:r>
              <a:rPr lang="en-US" sz="900" dirty="0" err="1"/>
              <a:t>educação</a:t>
            </a:r>
            <a:r>
              <a:rPr lang="en-US" sz="900" dirty="0"/>
              <a:t>, </a:t>
            </a:r>
            <a:r>
              <a:rPr lang="en-US" sz="900" dirty="0" err="1"/>
              <a:t>profissão</a:t>
            </a:r>
            <a:r>
              <a:rPr lang="en-US" sz="900" dirty="0"/>
              <a:t>, </a:t>
            </a:r>
            <a:r>
              <a:rPr lang="en-US" sz="900" dirty="0" err="1"/>
              <a:t>dimensão</a:t>
            </a:r>
            <a:r>
              <a:rPr lang="en-US" sz="900" dirty="0"/>
              <a:t> da </a:t>
            </a:r>
            <a:r>
              <a:rPr lang="en-US" sz="900" dirty="0" err="1"/>
              <a:t>família</a:t>
            </a:r>
            <a:r>
              <a:rPr lang="en-US" sz="900" dirty="0"/>
              <a:t>, </a:t>
            </a:r>
            <a:r>
              <a:rPr lang="en-US" sz="900" dirty="0" err="1"/>
              <a:t>ciclo</a:t>
            </a:r>
            <a:r>
              <a:rPr lang="en-US" sz="900" dirty="0"/>
              <a:t> de </a:t>
            </a:r>
            <a:r>
              <a:rPr lang="en-US" sz="900" dirty="0" err="1"/>
              <a:t>vida</a:t>
            </a:r>
            <a:r>
              <a:rPr lang="en-US" sz="900" dirty="0"/>
              <a:t> familiar, </a:t>
            </a:r>
            <a:r>
              <a:rPr lang="en-US" sz="900" dirty="0" err="1"/>
              <a:t>religião</a:t>
            </a:r>
            <a:r>
              <a:rPr lang="en-US" sz="900" dirty="0"/>
              <a:t>, </a:t>
            </a:r>
            <a:r>
              <a:rPr lang="en-US" sz="900" dirty="0" err="1"/>
              <a:t>classe</a:t>
            </a:r>
            <a:r>
              <a:rPr lang="en-US" sz="900" dirty="0"/>
              <a:t> social.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Geográficos</a:t>
            </a:r>
            <a:r>
              <a:rPr lang="en-US" sz="900" dirty="0"/>
              <a:t>: </a:t>
            </a:r>
            <a:r>
              <a:rPr lang="en-US" sz="900" dirty="0" err="1"/>
              <a:t>população</a:t>
            </a:r>
            <a:r>
              <a:rPr lang="en-US" sz="900" dirty="0"/>
              <a:t>, </a:t>
            </a:r>
            <a:r>
              <a:rPr lang="en-US" sz="900" dirty="0" err="1"/>
              <a:t>região</a:t>
            </a:r>
            <a:r>
              <a:rPr lang="en-US" sz="900" dirty="0"/>
              <a:t>, </a:t>
            </a:r>
            <a:r>
              <a:rPr lang="en-US" sz="900" dirty="0" err="1"/>
              <a:t>ambiente</a:t>
            </a:r>
            <a:r>
              <a:rPr lang="en-US" sz="900" dirty="0"/>
              <a:t> (</a:t>
            </a:r>
            <a:r>
              <a:rPr lang="en-US" sz="900" dirty="0" err="1"/>
              <a:t>urbano</a:t>
            </a:r>
            <a:r>
              <a:rPr lang="en-US" sz="900" dirty="0"/>
              <a:t>, </a:t>
            </a:r>
            <a:r>
              <a:rPr lang="en-US" sz="900" dirty="0" err="1"/>
              <a:t>suburbano</a:t>
            </a:r>
            <a:r>
              <a:rPr lang="en-US" sz="900" dirty="0"/>
              <a:t>, rural), </a:t>
            </a:r>
            <a:r>
              <a:rPr lang="en-US" sz="900" dirty="0" err="1"/>
              <a:t>dimensão</a:t>
            </a:r>
            <a:r>
              <a:rPr lang="en-US" sz="900" dirty="0"/>
              <a:t> da </a:t>
            </a:r>
            <a:r>
              <a:rPr lang="en-US" sz="900" dirty="0" err="1"/>
              <a:t>cidade</a:t>
            </a:r>
            <a:r>
              <a:rPr lang="en-US" sz="900" dirty="0"/>
              <a:t>, </a:t>
            </a:r>
            <a:r>
              <a:rPr lang="en-US" sz="900" dirty="0" err="1"/>
              <a:t>densidade</a:t>
            </a:r>
            <a:r>
              <a:rPr lang="en-US" sz="900" dirty="0"/>
              <a:t> do mercado, </a:t>
            </a:r>
            <a:r>
              <a:rPr lang="en-US" sz="900" dirty="0" err="1"/>
              <a:t>clima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Psicográficos</a:t>
            </a:r>
            <a:r>
              <a:rPr lang="en-US" sz="900" dirty="0"/>
              <a:t>: </a:t>
            </a:r>
            <a:r>
              <a:rPr lang="en-US" sz="900" dirty="0" err="1"/>
              <a:t>atributos</a:t>
            </a:r>
            <a:r>
              <a:rPr lang="en-US" sz="900" dirty="0"/>
              <a:t> </a:t>
            </a:r>
            <a:r>
              <a:rPr lang="en-US" sz="900" dirty="0" err="1"/>
              <a:t>pessoais</a:t>
            </a:r>
            <a:r>
              <a:rPr lang="en-US" sz="900" dirty="0"/>
              <a:t>, </a:t>
            </a:r>
            <a:r>
              <a:rPr lang="en-US" sz="900" dirty="0" err="1"/>
              <a:t>motivação</a:t>
            </a:r>
            <a:r>
              <a:rPr lang="en-US" sz="900" dirty="0"/>
              <a:t>, </a:t>
            </a:r>
            <a:r>
              <a:rPr lang="en-US" sz="900" dirty="0" err="1"/>
              <a:t>estilo</a:t>
            </a:r>
            <a:r>
              <a:rPr lang="en-US" sz="900" dirty="0"/>
              <a:t> de </a:t>
            </a:r>
            <a:r>
              <a:rPr lang="en-US" sz="900" dirty="0" err="1"/>
              <a:t>vida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Comportamentais</a:t>
            </a:r>
            <a:r>
              <a:rPr lang="en-US" sz="900" dirty="0"/>
              <a:t>: </a:t>
            </a:r>
            <a:r>
              <a:rPr lang="en-US" sz="900" dirty="0" err="1"/>
              <a:t>ocasiões</a:t>
            </a:r>
            <a:r>
              <a:rPr lang="en-US" sz="900" dirty="0"/>
              <a:t> de </a:t>
            </a:r>
            <a:r>
              <a:rPr lang="en-US" sz="900" dirty="0" err="1"/>
              <a:t>utilização</a:t>
            </a:r>
            <a:r>
              <a:rPr lang="en-US" sz="900" dirty="0"/>
              <a:t> (</a:t>
            </a:r>
            <a:r>
              <a:rPr lang="en-US" sz="900" dirty="0" err="1"/>
              <a:t>ocasião</a:t>
            </a:r>
            <a:r>
              <a:rPr lang="en-US" sz="900" dirty="0"/>
              <a:t> especial, </a:t>
            </a:r>
            <a:r>
              <a:rPr lang="en-US" sz="900" dirty="0" err="1"/>
              <a:t>ocasião</a:t>
            </a:r>
            <a:r>
              <a:rPr lang="en-US" sz="900" dirty="0"/>
              <a:t> </a:t>
            </a:r>
            <a:r>
              <a:rPr lang="en-US" sz="900" dirty="0" err="1"/>
              <a:t>comum</a:t>
            </a:r>
            <a:r>
              <a:rPr lang="en-US" sz="900" dirty="0"/>
              <a:t>,...), </a:t>
            </a:r>
            <a:r>
              <a:rPr lang="en-US" sz="900" dirty="0" err="1"/>
              <a:t>estatuto</a:t>
            </a:r>
            <a:r>
              <a:rPr lang="en-US" sz="900" dirty="0"/>
              <a:t> (</a:t>
            </a:r>
            <a:r>
              <a:rPr lang="en-US" sz="900" dirty="0" err="1"/>
              <a:t>utilizadores</a:t>
            </a:r>
            <a:r>
              <a:rPr lang="en-US" sz="900" dirty="0"/>
              <a:t> </a:t>
            </a:r>
            <a:r>
              <a:rPr lang="en-US" sz="900" dirty="0" err="1"/>
              <a:t>ocasionais</a:t>
            </a:r>
            <a:r>
              <a:rPr lang="en-US" sz="900" dirty="0"/>
              <a:t>, </a:t>
            </a:r>
            <a:r>
              <a:rPr lang="en-US" sz="900" dirty="0" err="1"/>
              <a:t>utilizadores</a:t>
            </a:r>
            <a:r>
              <a:rPr lang="en-US" sz="900" dirty="0"/>
              <a:t> </a:t>
            </a:r>
            <a:r>
              <a:rPr lang="en-US" sz="900" dirty="0" err="1"/>
              <a:t>regulares</a:t>
            </a:r>
            <a:r>
              <a:rPr lang="en-US" sz="900" dirty="0"/>
              <a:t>, ex-</a:t>
            </a:r>
            <a:r>
              <a:rPr lang="en-US" sz="900" dirty="0" err="1"/>
              <a:t>utilizadores</a:t>
            </a:r>
            <a:r>
              <a:rPr lang="en-US" sz="900" dirty="0"/>
              <a:t>, </a:t>
            </a:r>
            <a:r>
              <a:rPr lang="en-US" sz="900" dirty="0" err="1"/>
              <a:t>utilizadores</a:t>
            </a:r>
            <a:r>
              <a:rPr lang="en-US" sz="900" dirty="0"/>
              <a:t> </a:t>
            </a:r>
            <a:r>
              <a:rPr lang="en-US" sz="900" dirty="0" err="1"/>
              <a:t>potenciais</a:t>
            </a:r>
            <a:r>
              <a:rPr lang="en-US" sz="900" dirty="0"/>
              <a:t>,...), </a:t>
            </a:r>
            <a:r>
              <a:rPr lang="en-US" sz="900" dirty="0" err="1"/>
              <a:t>frequência</a:t>
            </a:r>
            <a:r>
              <a:rPr lang="en-US" sz="900" dirty="0"/>
              <a:t> de </a:t>
            </a:r>
            <a:r>
              <a:rPr lang="en-US" sz="900" dirty="0" err="1"/>
              <a:t>utilização</a:t>
            </a:r>
            <a:r>
              <a:rPr lang="en-US" sz="900" dirty="0"/>
              <a:t> (</a:t>
            </a:r>
            <a:r>
              <a:rPr lang="en-US" sz="900" dirty="0" err="1"/>
              <a:t>baixa</a:t>
            </a:r>
            <a:r>
              <a:rPr lang="en-US" sz="900" dirty="0"/>
              <a:t>, </a:t>
            </a:r>
            <a:r>
              <a:rPr lang="en-US" sz="900" dirty="0" err="1"/>
              <a:t>média</a:t>
            </a:r>
            <a:r>
              <a:rPr lang="en-US" sz="900" dirty="0"/>
              <a:t>, forte,...), </a:t>
            </a:r>
            <a:r>
              <a:rPr lang="en-US" sz="900" dirty="0" err="1"/>
              <a:t>lealdade</a:t>
            </a:r>
            <a:r>
              <a:rPr lang="en-US" sz="900" dirty="0"/>
              <a:t> (</a:t>
            </a:r>
            <a:r>
              <a:rPr lang="en-US" sz="900" dirty="0" err="1"/>
              <a:t>nenhuma</a:t>
            </a:r>
            <a:r>
              <a:rPr lang="en-US" sz="900" dirty="0"/>
              <a:t>, </a:t>
            </a:r>
            <a:r>
              <a:rPr lang="en-US" sz="900" dirty="0" err="1"/>
              <a:t>média</a:t>
            </a:r>
            <a:r>
              <a:rPr lang="en-US" sz="900" dirty="0"/>
              <a:t>, forte, total,...), </a:t>
            </a:r>
            <a:r>
              <a:rPr lang="en-US" sz="900" dirty="0" err="1"/>
              <a:t>predisposição</a:t>
            </a:r>
            <a:r>
              <a:rPr lang="en-US" sz="900" dirty="0"/>
              <a:t> para </a:t>
            </a:r>
            <a:r>
              <a:rPr lang="en-US" sz="900" dirty="0" err="1"/>
              <a:t>comprar</a:t>
            </a:r>
            <a:r>
              <a:rPr lang="en-US" sz="900" dirty="0"/>
              <a:t>, </a:t>
            </a:r>
            <a:r>
              <a:rPr lang="en-US" sz="900" dirty="0" err="1"/>
              <a:t>atitude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produto</a:t>
            </a:r>
            <a:r>
              <a:rPr lang="en-US" sz="900" dirty="0"/>
              <a:t> (</a:t>
            </a:r>
            <a:r>
              <a:rPr lang="en-US" sz="900" dirty="0" err="1"/>
              <a:t>entusiasta</a:t>
            </a:r>
            <a:r>
              <a:rPr lang="en-US" sz="900" dirty="0"/>
              <a:t>, </a:t>
            </a:r>
            <a:r>
              <a:rPr lang="en-US" sz="900" dirty="0" err="1"/>
              <a:t>positiva</a:t>
            </a:r>
            <a:r>
              <a:rPr lang="en-US" sz="900" dirty="0"/>
              <a:t>, </a:t>
            </a:r>
            <a:r>
              <a:rPr lang="en-US" sz="900" dirty="0" err="1"/>
              <a:t>indiferente</a:t>
            </a:r>
            <a:r>
              <a:rPr lang="en-US" sz="900" dirty="0"/>
              <a:t>, </a:t>
            </a:r>
            <a:r>
              <a:rPr lang="en-US" sz="900" dirty="0" err="1"/>
              <a:t>negativa</a:t>
            </a:r>
            <a:r>
              <a:rPr lang="en-US" sz="900" dirty="0"/>
              <a:t>,...), </a:t>
            </a:r>
            <a:r>
              <a:rPr lang="en-US" sz="900" dirty="0" err="1"/>
              <a:t>atitude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a </a:t>
            </a:r>
            <a:r>
              <a:rPr lang="en-US" sz="900" dirty="0" err="1"/>
              <a:t>novos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(</a:t>
            </a:r>
            <a:r>
              <a:rPr lang="en-US" sz="900" dirty="0" err="1"/>
              <a:t>experimentador</a:t>
            </a:r>
            <a:r>
              <a:rPr lang="en-US" sz="900" dirty="0"/>
              <a:t>, </a:t>
            </a:r>
            <a:r>
              <a:rPr lang="en-US" sz="900" dirty="0" err="1"/>
              <a:t>conservador</a:t>
            </a:r>
            <a:r>
              <a:rPr lang="en-US" sz="900" dirty="0"/>
              <a:t>,...), </a:t>
            </a:r>
            <a:r>
              <a:rPr lang="en-US" sz="900" dirty="0" err="1"/>
              <a:t>benefícios</a:t>
            </a:r>
            <a:r>
              <a:rPr lang="en-US" sz="900" dirty="0"/>
              <a:t> </a:t>
            </a:r>
            <a:r>
              <a:rPr lang="en-US" sz="900" dirty="0" err="1"/>
              <a:t>procurados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Após</a:t>
            </a:r>
            <a:r>
              <a:rPr lang="en-US" sz="900" dirty="0"/>
              <a:t> a </a:t>
            </a:r>
            <a:r>
              <a:rPr lang="en-US" sz="900" dirty="0" err="1"/>
              <a:t>aplicação</a:t>
            </a:r>
            <a:r>
              <a:rPr lang="en-US" sz="900" dirty="0"/>
              <a:t> dos </a:t>
            </a:r>
            <a:r>
              <a:rPr lang="en-US" sz="900" dirty="0" err="1"/>
              <a:t>critérios</a:t>
            </a:r>
            <a:r>
              <a:rPr lang="en-US" sz="900" dirty="0"/>
              <a:t>, </a:t>
            </a:r>
            <a:r>
              <a:rPr lang="en-US" sz="900" dirty="0" err="1"/>
              <a:t>devemos</a:t>
            </a:r>
            <a:r>
              <a:rPr lang="en-US" sz="900" dirty="0"/>
              <a:t> </a:t>
            </a:r>
            <a:r>
              <a:rPr lang="en-US" sz="900" dirty="0" err="1"/>
              <a:t>estudar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</a:t>
            </a:r>
            <a:r>
              <a:rPr lang="en-US" sz="900" dirty="0" err="1"/>
              <a:t>encontrados</a:t>
            </a:r>
            <a:r>
              <a:rPr lang="en-US" sz="900" dirty="0"/>
              <a:t> que </a:t>
            </a:r>
            <a:r>
              <a:rPr lang="en-US" sz="900" dirty="0" err="1"/>
              <a:t>podem</a:t>
            </a:r>
            <a:r>
              <a:rPr lang="en-US" sz="900" dirty="0"/>
              <a:t> ser </a:t>
            </a:r>
            <a:r>
              <a:rPr lang="en-US" sz="900" dirty="0" err="1"/>
              <a:t>servidos</a:t>
            </a:r>
            <a:r>
              <a:rPr lang="en-US" sz="900" dirty="0"/>
              <a:t> </a:t>
            </a:r>
            <a:r>
              <a:rPr lang="en-US" sz="900" dirty="0" err="1"/>
              <a:t>pelo</a:t>
            </a:r>
            <a:r>
              <a:rPr lang="en-US" sz="900" dirty="0"/>
              <a:t> digital, </a:t>
            </a:r>
            <a:r>
              <a:rPr lang="en-US" sz="900" dirty="0" err="1"/>
              <a:t>tentando</a:t>
            </a:r>
            <a:r>
              <a:rPr lang="en-US" sz="900" dirty="0"/>
              <a:t> </a:t>
            </a:r>
            <a:r>
              <a:rPr lang="en-US" sz="900" dirty="0" err="1"/>
              <a:t>caracterizá-los</a:t>
            </a:r>
            <a:r>
              <a:rPr lang="en-US" sz="900" dirty="0"/>
              <a:t> </a:t>
            </a:r>
            <a:r>
              <a:rPr lang="en-US" sz="900" dirty="0" err="1"/>
              <a:t>exaustivamente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à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dimensão</a:t>
            </a:r>
            <a:r>
              <a:rPr lang="en-US" sz="900" dirty="0"/>
              <a:t>, </a:t>
            </a:r>
            <a:r>
              <a:rPr lang="en-US" sz="900" dirty="0" err="1"/>
              <a:t>quantificação</a:t>
            </a:r>
            <a:r>
              <a:rPr lang="en-US" sz="900" dirty="0"/>
              <a:t> do </a:t>
            </a:r>
            <a:r>
              <a:rPr lang="en-US" sz="900" dirty="0" err="1"/>
              <a:t>potencial</a:t>
            </a:r>
            <a:r>
              <a:rPr lang="en-US" sz="900" dirty="0"/>
              <a:t>; </a:t>
            </a:r>
            <a:r>
              <a:rPr lang="en-US" sz="900" dirty="0" err="1"/>
              <a:t>necessidades</a:t>
            </a:r>
            <a:r>
              <a:rPr lang="en-US" sz="900" dirty="0"/>
              <a:t>; </a:t>
            </a:r>
            <a:r>
              <a:rPr lang="en-US" sz="900" dirty="0" err="1"/>
              <a:t>motivações</a:t>
            </a:r>
            <a:r>
              <a:rPr lang="en-US" sz="900" dirty="0"/>
              <a:t>; </a:t>
            </a:r>
            <a:r>
              <a:rPr lang="en-US" sz="900" dirty="0" err="1"/>
              <a:t>comportamento</a:t>
            </a:r>
            <a:r>
              <a:rPr lang="en-US" sz="900" dirty="0"/>
              <a:t> do </a:t>
            </a:r>
            <a:r>
              <a:rPr lang="en-US" sz="900" dirty="0" err="1"/>
              <a:t>consumidor</a:t>
            </a:r>
            <a:r>
              <a:rPr lang="en-US" sz="900" dirty="0"/>
              <a:t>, </a:t>
            </a:r>
            <a:r>
              <a:rPr lang="en-US" sz="900" dirty="0" err="1"/>
              <a:t>hábitos</a:t>
            </a:r>
            <a:r>
              <a:rPr lang="en-US" sz="900" dirty="0"/>
              <a:t> de </a:t>
            </a:r>
            <a:r>
              <a:rPr lang="en-US" sz="900" dirty="0" err="1"/>
              <a:t>compra</a:t>
            </a:r>
            <a:r>
              <a:rPr lang="en-US" sz="900" dirty="0"/>
              <a:t> </a:t>
            </a:r>
            <a:r>
              <a:rPr lang="en-US" sz="900" dirty="0" err="1"/>
              <a:t>especialmente</a:t>
            </a:r>
            <a:r>
              <a:rPr lang="en-US" sz="900" dirty="0"/>
              <a:t> </a:t>
            </a:r>
            <a:r>
              <a:rPr lang="en-US" sz="900" dirty="0" err="1"/>
              <a:t>associados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digital. </a:t>
            </a:r>
            <a:r>
              <a:rPr lang="en-US" sz="900" dirty="0" err="1"/>
              <a:t>Interessa</a:t>
            </a:r>
            <a:r>
              <a:rPr lang="en-US" sz="900" dirty="0"/>
              <a:t> que </a:t>
            </a:r>
            <a:r>
              <a:rPr lang="en-US" sz="900" dirty="0" err="1"/>
              <a:t>cada</a:t>
            </a:r>
            <a:r>
              <a:rPr lang="en-US" sz="900" dirty="0"/>
              <a:t> </a:t>
            </a:r>
            <a:r>
              <a:rPr lang="en-US" sz="900" dirty="0" err="1"/>
              <a:t>segmento</a:t>
            </a:r>
            <a:r>
              <a:rPr lang="en-US" sz="900" dirty="0"/>
              <a:t> </a:t>
            </a:r>
            <a:r>
              <a:rPr lang="en-US" sz="900" dirty="0" err="1"/>
              <a:t>seja</a:t>
            </a:r>
            <a:r>
              <a:rPr lang="en-US" sz="900" dirty="0"/>
              <a:t> o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homogéneo</a:t>
            </a:r>
            <a:r>
              <a:rPr lang="en-US" sz="900" dirty="0"/>
              <a:t> </a:t>
            </a:r>
            <a:r>
              <a:rPr lang="en-US" sz="900" dirty="0" err="1"/>
              <a:t>possível</a:t>
            </a:r>
            <a:r>
              <a:rPr lang="en-US" sz="900" dirty="0"/>
              <a:t> com base </a:t>
            </a:r>
            <a:r>
              <a:rPr lang="en-US" sz="900" dirty="0" err="1"/>
              <a:t>nos</a:t>
            </a:r>
            <a:r>
              <a:rPr lang="en-US" sz="900" dirty="0"/>
              <a:t> </a:t>
            </a:r>
            <a:r>
              <a:rPr lang="en-US" sz="900" dirty="0" err="1"/>
              <a:t>elementos</a:t>
            </a:r>
            <a:r>
              <a:rPr lang="en-US" sz="900" dirty="0"/>
              <a:t> </a:t>
            </a:r>
            <a:r>
              <a:rPr lang="en-US" sz="900" dirty="0" err="1"/>
              <a:t>referidos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De </a:t>
            </a:r>
            <a:r>
              <a:rPr lang="en-US" sz="900" dirty="0" err="1"/>
              <a:t>seguida</a:t>
            </a:r>
            <a:r>
              <a:rPr lang="en-US" sz="900" dirty="0"/>
              <a:t>, </a:t>
            </a:r>
            <a:r>
              <a:rPr lang="en-US" sz="900" dirty="0" err="1"/>
              <a:t>escolhemos</a:t>
            </a:r>
            <a:r>
              <a:rPr lang="en-US" sz="900" dirty="0"/>
              <a:t> o </a:t>
            </a:r>
            <a:r>
              <a:rPr lang="en-US" sz="900" dirty="0" err="1"/>
              <a:t>segmento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que </a:t>
            </a:r>
            <a:r>
              <a:rPr lang="en-US" sz="900" dirty="0" err="1"/>
              <a:t>queremos</a:t>
            </a:r>
            <a:r>
              <a:rPr lang="en-US" sz="900" dirty="0"/>
              <a:t> </a:t>
            </a:r>
            <a:r>
              <a:rPr lang="en-US" sz="900" dirty="0" err="1"/>
              <a:t>servir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do marketing digital. Este </a:t>
            </a:r>
            <a:r>
              <a:rPr lang="en-US" sz="900" dirty="0" err="1"/>
              <a:t>segmento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</a:t>
            </a:r>
            <a:r>
              <a:rPr lang="en-US" sz="900" dirty="0" err="1"/>
              <a:t>podem</a:t>
            </a:r>
            <a:r>
              <a:rPr lang="en-US" sz="900" dirty="0"/>
              <a:t> ser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daqueles</a:t>
            </a:r>
            <a:r>
              <a:rPr lang="en-US" sz="900" dirty="0"/>
              <a:t> com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a </a:t>
            </a:r>
            <a:r>
              <a:rPr lang="en-US" sz="900" dirty="0" err="1"/>
              <a:t>trabalhar</a:t>
            </a:r>
            <a:r>
              <a:rPr lang="en-US" sz="900" dirty="0"/>
              <a:t> no marketing offline. Segue-se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reflexão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o </a:t>
            </a:r>
            <a:r>
              <a:rPr lang="en-US" sz="900" dirty="0" err="1"/>
              <a:t>porquê</a:t>
            </a:r>
            <a:r>
              <a:rPr lang="en-US" sz="900" dirty="0"/>
              <a:t> dos </a:t>
            </a:r>
            <a:r>
              <a:rPr lang="en-US" sz="900" dirty="0" err="1"/>
              <a:t>segmentos</a:t>
            </a:r>
            <a:r>
              <a:rPr lang="en-US" sz="900" dirty="0"/>
              <a:t> </a:t>
            </a:r>
            <a:r>
              <a:rPr lang="en-US" sz="900" dirty="0" err="1"/>
              <a:t>serem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, o que </a:t>
            </a:r>
            <a:r>
              <a:rPr lang="en-US" sz="900" dirty="0" err="1"/>
              <a:t>justifica</a:t>
            </a:r>
            <a:r>
              <a:rPr lang="en-US" sz="900" dirty="0"/>
              <a:t> </a:t>
            </a:r>
            <a:r>
              <a:rPr lang="en-US" sz="900" dirty="0" err="1"/>
              <a:t>essa</a:t>
            </a:r>
            <a:r>
              <a:rPr lang="en-US" sz="900" dirty="0"/>
              <a:t> </a:t>
            </a:r>
            <a:r>
              <a:rPr lang="en-US" sz="900" dirty="0" err="1"/>
              <a:t>diferença</a:t>
            </a:r>
            <a:r>
              <a:rPr lang="en-US" sz="900" dirty="0"/>
              <a:t> e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ela</a:t>
            </a:r>
            <a:r>
              <a:rPr lang="en-US" sz="900" dirty="0"/>
              <a:t> se </a:t>
            </a:r>
            <a:r>
              <a:rPr lang="en-US" sz="900" dirty="0" err="1"/>
              <a:t>reflete</a:t>
            </a:r>
            <a:r>
              <a:rPr lang="en-US" sz="900" dirty="0"/>
              <a:t> no marketing mix.</a:t>
            </a:r>
            <a:endParaRPr sz="9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7" name="Google Shape;407;p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3" name="Google Shape;413;p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proposta</a:t>
            </a:r>
            <a:r>
              <a:rPr lang="en-US" sz="900" dirty="0"/>
              <a:t> de valor para a </a:t>
            </a:r>
            <a:r>
              <a:rPr lang="en-US" sz="900" dirty="0" err="1"/>
              <a:t>marca</a:t>
            </a:r>
            <a:r>
              <a:rPr lang="en-US" sz="900" dirty="0"/>
              <a:t>, para o </a:t>
            </a:r>
            <a:r>
              <a:rPr lang="en-US" sz="900" dirty="0" err="1"/>
              <a:t>produto</a:t>
            </a:r>
            <a:r>
              <a:rPr lang="en-US" sz="900" dirty="0"/>
              <a:t>, que </a:t>
            </a:r>
            <a:r>
              <a:rPr lang="en-US" sz="900" dirty="0" err="1"/>
              <a:t>consiste</a:t>
            </a:r>
            <a:r>
              <a:rPr lang="en-US" sz="900" dirty="0"/>
              <a:t> no </a:t>
            </a:r>
            <a:r>
              <a:rPr lang="en-US" sz="900" dirty="0" err="1"/>
              <a:t>benefício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benefícios</a:t>
            </a:r>
            <a:r>
              <a:rPr lang="en-US" sz="900" dirty="0"/>
              <a:t> que </a:t>
            </a:r>
            <a:r>
              <a:rPr lang="en-US" sz="900" dirty="0" err="1"/>
              <a:t>será</a:t>
            </a:r>
            <a:r>
              <a:rPr lang="en-US" sz="900" dirty="0"/>
              <a:t> </a:t>
            </a:r>
            <a:r>
              <a:rPr lang="en-US" sz="900" dirty="0" err="1"/>
              <a:t>capaz</a:t>
            </a:r>
            <a:r>
              <a:rPr lang="en-US" sz="900" dirty="0"/>
              <a:t> de </a:t>
            </a:r>
            <a:r>
              <a:rPr lang="en-US" sz="900" dirty="0" err="1"/>
              <a:t>proporcionar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cliente</a:t>
            </a:r>
            <a:r>
              <a:rPr lang="en-US" sz="900" dirty="0"/>
              <a:t> (que </a:t>
            </a:r>
            <a:r>
              <a:rPr lang="en-US" sz="900" dirty="0" err="1"/>
              <a:t>procura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do digital). </a:t>
            </a:r>
            <a:r>
              <a:rPr lang="en-US" sz="900" dirty="0" err="1"/>
              <a:t>Ajuda</a:t>
            </a:r>
            <a:r>
              <a:rPr lang="en-US" sz="900" dirty="0"/>
              <a:t> a </a:t>
            </a:r>
            <a:r>
              <a:rPr lang="en-US" sz="900" dirty="0" err="1"/>
              <a:t>distinguir</a:t>
            </a:r>
            <a:r>
              <a:rPr lang="en-US" sz="900" dirty="0"/>
              <a:t> a </a:t>
            </a:r>
            <a:r>
              <a:rPr lang="en-US" sz="900" dirty="0" err="1"/>
              <a:t>marca</a:t>
            </a:r>
            <a:r>
              <a:rPr lang="en-US" sz="900" dirty="0"/>
              <a:t> dos </a:t>
            </a:r>
            <a:r>
              <a:rPr lang="en-US" sz="900" dirty="0" err="1"/>
              <a:t>seus</a:t>
            </a:r>
            <a:r>
              <a:rPr lang="en-US" sz="900" dirty="0"/>
              <a:t> </a:t>
            </a:r>
            <a:r>
              <a:rPr lang="en-US" sz="900" dirty="0" err="1"/>
              <a:t>concorrentes</a:t>
            </a:r>
            <a:r>
              <a:rPr lang="en-US" sz="900" dirty="0"/>
              <a:t>. Esta </a:t>
            </a:r>
            <a:r>
              <a:rPr lang="en-US" sz="900" dirty="0" err="1"/>
              <a:t>proposta</a:t>
            </a:r>
            <a:r>
              <a:rPr lang="en-US" sz="900" dirty="0"/>
              <a:t> de valor </a:t>
            </a:r>
            <a:r>
              <a:rPr lang="en-US" sz="900" dirty="0" err="1"/>
              <a:t>será</a:t>
            </a:r>
            <a:r>
              <a:rPr lang="en-US" sz="900" dirty="0"/>
              <a:t> </a:t>
            </a:r>
            <a:r>
              <a:rPr lang="en-US" sz="900" dirty="0" err="1"/>
              <a:t>comunicada</a:t>
            </a:r>
            <a:r>
              <a:rPr lang="en-US" sz="900" dirty="0"/>
              <a:t> pela </a:t>
            </a:r>
            <a:r>
              <a:rPr lang="en-US" sz="900" dirty="0" err="1"/>
              <a:t>componente</a:t>
            </a:r>
            <a:r>
              <a:rPr lang="en-US" sz="900" dirty="0"/>
              <a:t> de </a:t>
            </a:r>
            <a:r>
              <a:rPr lang="en-US" sz="900" dirty="0" err="1"/>
              <a:t>comunicação</a:t>
            </a:r>
            <a:r>
              <a:rPr lang="en-US" sz="900" dirty="0"/>
              <a:t> do marketing. Deve ser </a:t>
            </a:r>
            <a:r>
              <a:rPr lang="en-US" sz="900" dirty="0" err="1"/>
              <a:t>muito</a:t>
            </a:r>
            <a:r>
              <a:rPr lang="en-US" sz="900" dirty="0"/>
              <a:t> </a:t>
            </a:r>
            <a:r>
              <a:rPr lang="en-US" sz="900" dirty="0" err="1"/>
              <a:t>bem</a:t>
            </a:r>
            <a:r>
              <a:rPr lang="en-US" sz="900" dirty="0"/>
              <a:t> </a:t>
            </a:r>
            <a:r>
              <a:rPr lang="en-US" sz="900" dirty="0" err="1"/>
              <a:t>estruturada</a:t>
            </a:r>
            <a:r>
              <a:rPr lang="en-US" sz="900" dirty="0"/>
              <a:t>, </a:t>
            </a:r>
            <a:r>
              <a:rPr lang="en-US" sz="900" dirty="0" err="1"/>
              <a:t>porque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é </a:t>
            </a:r>
            <a:r>
              <a:rPr lang="en-US" sz="900" dirty="0" err="1"/>
              <a:t>uma</a:t>
            </a:r>
            <a:r>
              <a:rPr lang="en-US" sz="900" dirty="0"/>
              <a:t> boa </a:t>
            </a:r>
            <a:r>
              <a:rPr lang="en-US" sz="900" dirty="0" err="1"/>
              <a:t>prática</a:t>
            </a:r>
            <a:r>
              <a:rPr lang="en-US" sz="900" dirty="0"/>
              <a:t> </a:t>
            </a:r>
            <a:r>
              <a:rPr lang="en-US" sz="900" dirty="0" err="1"/>
              <a:t>alterá</a:t>
            </a:r>
            <a:r>
              <a:rPr lang="en-US" sz="900" dirty="0"/>
              <a:t>-la, é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decisão</a:t>
            </a:r>
            <a:r>
              <a:rPr lang="en-US" sz="900" dirty="0"/>
              <a:t> </a:t>
            </a:r>
            <a:r>
              <a:rPr lang="en-US" sz="900" dirty="0" err="1"/>
              <a:t>estratégica</a:t>
            </a:r>
            <a:r>
              <a:rPr lang="en-US" sz="900" dirty="0"/>
              <a:t>. </a:t>
            </a:r>
            <a:r>
              <a:rPr lang="en-US" sz="900" dirty="0" err="1"/>
              <a:t>Eventualmente</a:t>
            </a:r>
            <a:r>
              <a:rPr lang="en-US" sz="900" dirty="0"/>
              <a:t>,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último</a:t>
            </a:r>
            <a:r>
              <a:rPr lang="en-US" sz="900" dirty="0"/>
              <a:t> </a:t>
            </a:r>
            <a:r>
              <a:rPr lang="en-US" sz="900" dirty="0" err="1"/>
              <a:t>recurso</a:t>
            </a:r>
            <a:r>
              <a:rPr lang="en-US" sz="900" dirty="0"/>
              <a:t>, </a:t>
            </a:r>
            <a:r>
              <a:rPr lang="en-US" sz="900" dirty="0" err="1"/>
              <a:t>pode</a:t>
            </a:r>
            <a:r>
              <a:rPr lang="en-US" sz="900" dirty="0"/>
              <a:t> ser </a:t>
            </a:r>
            <a:r>
              <a:rPr lang="en-US" sz="900" dirty="0" err="1"/>
              <a:t>alterada</a:t>
            </a:r>
            <a:r>
              <a:rPr lang="en-US" sz="900" dirty="0"/>
              <a:t>, mas </a:t>
            </a:r>
            <a:r>
              <a:rPr lang="en-US" sz="900" dirty="0" err="1"/>
              <a:t>todo</a:t>
            </a:r>
            <a:r>
              <a:rPr lang="en-US" sz="900" dirty="0"/>
              <a:t> o </a:t>
            </a:r>
            <a:r>
              <a:rPr lang="en-US" sz="900" dirty="0" err="1"/>
              <a:t>trabalho</a:t>
            </a:r>
            <a:r>
              <a:rPr lang="en-US" sz="900" dirty="0"/>
              <a:t> de </a:t>
            </a:r>
            <a:r>
              <a:rPr lang="en-US" sz="900" dirty="0" err="1"/>
              <a:t>comunicação</a:t>
            </a:r>
            <a:r>
              <a:rPr lang="en-US" sz="900" dirty="0"/>
              <a:t> </a:t>
            </a:r>
            <a:r>
              <a:rPr lang="en-US" sz="900" dirty="0" err="1"/>
              <a:t>terá</a:t>
            </a:r>
            <a:r>
              <a:rPr lang="en-US" sz="900" dirty="0"/>
              <a:t> de ser </a:t>
            </a:r>
            <a:r>
              <a:rPr lang="en-US" sz="900" dirty="0" err="1"/>
              <a:t>reiniciado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1" name="Google Shape;421;p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proposta</a:t>
            </a:r>
            <a:r>
              <a:rPr lang="en-US" sz="900" dirty="0"/>
              <a:t> de valor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incentivar</a:t>
            </a:r>
            <a:r>
              <a:rPr lang="en-US" sz="900" dirty="0"/>
              <a:t> o </a:t>
            </a:r>
            <a:r>
              <a:rPr lang="en-US" sz="900" dirty="0" err="1"/>
              <a:t>cliente</a:t>
            </a:r>
            <a:r>
              <a:rPr lang="en-US" sz="900" dirty="0"/>
              <a:t> a </a:t>
            </a:r>
            <a:r>
              <a:rPr lang="en-US" sz="900" dirty="0" err="1"/>
              <a:t>comprar</a:t>
            </a:r>
            <a:r>
              <a:rPr lang="en-US" sz="900" dirty="0"/>
              <a:t> o </a:t>
            </a:r>
            <a:r>
              <a:rPr lang="en-US" sz="900" dirty="0" err="1"/>
              <a:t>produto</a:t>
            </a:r>
            <a:r>
              <a:rPr lang="en-US" sz="900" dirty="0"/>
              <a:t>/</a:t>
            </a:r>
            <a:r>
              <a:rPr lang="en-US" sz="900" dirty="0" err="1"/>
              <a:t>serviço</a:t>
            </a:r>
            <a:r>
              <a:rPr lang="en-US" sz="900" dirty="0"/>
              <a:t>, </a:t>
            </a:r>
            <a:r>
              <a:rPr lang="en-US" sz="900" dirty="0" err="1"/>
              <a:t>pelo</a:t>
            </a:r>
            <a:r>
              <a:rPr lang="en-US" sz="900" dirty="0"/>
              <a:t> que </a:t>
            </a:r>
            <a:r>
              <a:rPr lang="en-US" sz="900" dirty="0" err="1"/>
              <a:t>deve</a:t>
            </a:r>
            <a:r>
              <a:rPr lang="en-US" sz="900" dirty="0"/>
              <a:t> ser vista </a:t>
            </a:r>
            <a:r>
              <a:rPr lang="en-US" sz="900" dirty="0" err="1"/>
              <a:t>pelo</a:t>
            </a:r>
            <a:r>
              <a:rPr lang="en-US" sz="900" dirty="0"/>
              <a:t>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superior à </a:t>
            </a:r>
            <a:r>
              <a:rPr lang="en-US" sz="900" dirty="0" err="1"/>
              <a:t>proposta</a:t>
            </a:r>
            <a:r>
              <a:rPr lang="en-US" sz="900" dirty="0"/>
              <a:t> de valor da </a:t>
            </a:r>
            <a:r>
              <a:rPr lang="en-US" sz="900" dirty="0" err="1"/>
              <a:t>concorrência</a:t>
            </a:r>
            <a:r>
              <a:rPr lang="en-US" sz="900" dirty="0"/>
              <a:t>. Na </a:t>
            </a:r>
            <a:r>
              <a:rPr lang="en-US" sz="900" dirty="0" err="1"/>
              <a:t>prática</a:t>
            </a:r>
            <a:r>
              <a:rPr lang="en-US" sz="900" dirty="0"/>
              <a:t>, é o que leva o </a:t>
            </a:r>
            <a:r>
              <a:rPr lang="en-US" sz="900" dirty="0" err="1"/>
              <a:t>cliente</a:t>
            </a:r>
            <a:r>
              <a:rPr lang="en-US" sz="900" dirty="0"/>
              <a:t> a </a:t>
            </a:r>
            <a:r>
              <a:rPr lang="en-US" sz="900" dirty="0" err="1"/>
              <a:t>comprar</a:t>
            </a:r>
            <a:r>
              <a:rPr lang="en-US" sz="900" dirty="0"/>
              <a:t> o </a:t>
            </a:r>
            <a:r>
              <a:rPr lang="en-US" sz="900" dirty="0" err="1"/>
              <a:t>nosso</a:t>
            </a:r>
            <a:r>
              <a:rPr lang="en-US" sz="900" dirty="0"/>
              <a:t> </a:t>
            </a:r>
            <a:r>
              <a:rPr lang="en-US" sz="900" dirty="0" err="1"/>
              <a:t>produto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Para que </a:t>
            </a:r>
            <a:r>
              <a:rPr lang="en-US" sz="900" dirty="0" err="1"/>
              <a:t>esta</a:t>
            </a:r>
            <a:r>
              <a:rPr lang="en-US" sz="900" dirty="0"/>
              <a:t> </a:t>
            </a:r>
            <a:r>
              <a:rPr lang="en-US" sz="900" dirty="0" err="1"/>
              <a:t>proposta</a:t>
            </a:r>
            <a:r>
              <a:rPr lang="en-US" sz="900" dirty="0"/>
              <a:t> </a:t>
            </a:r>
            <a:r>
              <a:rPr lang="en-US" sz="900" dirty="0" err="1"/>
              <a:t>exista</a:t>
            </a:r>
            <a:r>
              <a:rPr lang="en-US" sz="900" dirty="0"/>
              <a:t>, o marketing digital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desempenhar</a:t>
            </a:r>
            <a:r>
              <a:rPr lang="en-US" sz="900" dirty="0"/>
              <a:t> um </a:t>
            </a:r>
            <a:r>
              <a:rPr lang="en-US" sz="900" dirty="0" err="1"/>
              <a:t>papel</a:t>
            </a:r>
            <a:r>
              <a:rPr lang="en-US" sz="900" dirty="0"/>
              <a:t> especial, </a:t>
            </a:r>
            <a:r>
              <a:rPr lang="en-US" sz="900" dirty="0" err="1"/>
              <a:t>atuando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alavanca</a:t>
            </a:r>
            <a:r>
              <a:rPr lang="en-US" sz="900" dirty="0"/>
              <a:t>. </a:t>
            </a:r>
            <a:r>
              <a:rPr lang="en-US" sz="900" dirty="0" err="1"/>
              <a:t>Assim</a:t>
            </a:r>
            <a:r>
              <a:rPr lang="en-US" sz="900" dirty="0"/>
              <a:t>, o marketing </a:t>
            </a:r>
            <a:r>
              <a:rPr lang="en-US" sz="900" dirty="0" err="1"/>
              <a:t>precisa</a:t>
            </a:r>
            <a:r>
              <a:rPr lang="en-US" sz="900" dirty="0"/>
              <a:t> de </a:t>
            </a:r>
            <a:r>
              <a:rPr lang="en-US" sz="900" dirty="0" err="1"/>
              <a:t>avaliar</a:t>
            </a:r>
            <a:r>
              <a:rPr lang="en-US" sz="900" dirty="0"/>
              <a:t> de que forma o marketing digital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realçar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benefícios</a:t>
            </a:r>
            <a:r>
              <a:rPr lang="en-US" sz="900" dirty="0"/>
              <a:t>, e/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reforçá-los</a:t>
            </a:r>
            <a:r>
              <a:rPr lang="en-US" sz="900" dirty="0"/>
              <a:t>,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mesmo</a:t>
            </a:r>
            <a:r>
              <a:rPr lang="en-US" sz="900" dirty="0"/>
              <a:t> </a:t>
            </a:r>
            <a:r>
              <a:rPr lang="en-US" sz="900" dirty="0" err="1"/>
              <a:t>contribuir</a:t>
            </a:r>
            <a:r>
              <a:rPr lang="en-US" sz="900" dirty="0"/>
              <a:t> para a </a:t>
            </a:r>
            <a:r>
              <a:rPr lang="en-US" sz="900" dirty="0" err="1"/>
              <a:t>criação</a:t>
            </a:r>
            <a:r>
              <a:rPr lang="en-US" sz="900" dirty="0"/>
              <a:t> de </a:t>
            </a:r>
            <a:r>
              <a:rPr lang="en-US" sz="900" dirty="0" err="1"/>
              <a:t>novos</a:t>
            </a:r>
            <a:r>
              <a:rPr lang="en-US" sz="900" dirty="0"/>
              <a:t> </a:t>
            </a:r>
            <a:r>
              <a:rPr lang="en-US" sz="900" dirty="0" err="1"/>
              <a:t>benefícios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9" name="Google Shape;429;p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4" name="Google Shape;434;p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/>
              <a:t>Nesta tabela, dividida em 5 slides, podemos conferir algumas ideias de iniciativas que se enquadram na captação de clientes, na sua conversão e na sua retenção e desenvolvimento.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Assim, neste slide, o foco da empresa está no desenvolvimento de uma nova proposta baseada no produto e no preço. Outra iniciativa é atrair clientes através do inbound marketing.</a:t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1" name="Google Shape;441;p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Uma das </a:t>
            </a:r>
            <a:r>
              <a:rPr lang="en-US" dirty="0" err="1"/>
              <a:t>preocupações</a:t>
            </a:r>
            <a:r>
              <a:rPr lang="en-US" dirty="0"/>
              <a:t> das </a:t>
            </a:r>
            <a:r>
              <a:rPr lang="en-US" dirty="0" err="1"/>
              <a:t>empresas</a:t>
            </a:r>
            <a:r>
              <a:rPr lang="en-US" dirty="0"/>
              <a:t> é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</a:t>
            </a:r>
            <a:r>
              <a:rPr lang="en-US" dirty="0" err="1"/>
              <a:t>desconhecidos</a:t>
            </a:r>
            <a:r>
              <a:rPr lang="en-US" dirty="0"/>
              <a:t> se </a:t>
            </a:r>
            <a:r>
              <a:rPr lang="en-US" dirty="0" err="1"/>
              <a:t>tornem</a:t>
            </a:r>
            <a:r>
              <a:rPr lang="en-US" dirty="0"/>
              <a:t> </a:t>
            </a:r>
            <a:r>
              <a:rPr lang="en-US" dirty="0" err="1"/>
              <a:t>conhecidos</a:t>
            </a:r>
            <a:r>
              <a:rPr lang="en-US" dirty="0"/>
              <a:t> e </a:t>
            </a:r>
            <a:r>
              <a:rPr lang="en-US" dirty="0" err="1"/>
              <a:t>depois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 Por </a:t>
            </a:r>
            <a:r>
              <a:rPr lang="en-US" dirty="0" err="1"/>
              <a:t>isso</a:t>
            </a:r>
            <a:r>
              <a:rPr lang="en-US" dirty="0"/>
              <a:t>, é </a:t>
            </a:r>
            <a:r>
              <a:rPr lang="en-US" dirty="0" err="1"/>
              <a:t>necessário</a:t>
            </a:r>
            <a:r>
              <a:rPr lang="en-US" dirty="0"/>
              <a:t>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potencial</a:t>
            </a:r>
            <a:r>
              <a:rPr lang="en-US" dirty="0"/>
              <a:t> </a:t>
            </a:r>
            <a:r>
              <a:rPr lang="en-US" dirty="0" err="1"/>
              <a:t>cliente</a:t>
            </a:r>
            <a:r>
              <a:rPr lang="en-US" dirty="0"/>
              <a:t>/</a:t>
            </a:r>
            <a:r>
              <a:rPr lang="en-US" dirty="0" err="1"/>
              <a:t>consumidor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momento</a:t>
            </a:r>
            <a:r>
              <a:rPr lang="en-US" dirty="0"/>
              <a:t> de </a:t>
            </a:r>
            <a:r>
              <a:rPr lang="en-US" dirty="0" err="1"/>
              <a:t>contacto</a:t>
            </a:r>
            <a:r>
              <a:rPr lang="en-US" dirty="0"/>
              <a:t> com a </a:t>
            </a:r>
            <a:r>
              <a:rPr lang="en-US" dirty="0" err="1"/>
              <a:t>marca</a:t>
            </a:r>
            <a:r>
              <a:rPr lang="en-US" dirty="0"/>
              <a:t> é </a:t>
            </a:r>
            <a:r>
              <a:rPr lang="en-US" dirty="0" err="1"/>
              <a:t>importante</a:t>
            </a:r>
            <a:r>
              <a:rPr lang="en-US" dirty="0"/>
              <a:t> para que a </a:t>
            </a:r>
            <a:r>
              <a:rPr lang="en-US" dirty="0" err="1"/>
              <a:t>venda</a:t>
            </a:r>
            <a:r>
              <a:rPr lang="en-US" dirty="0"/>
              <a:t> se concretize. Por </a:t>
            </a:r>
            <a:r>
              <a:rPr lang="en-US" dirty="0" err="1"/>
              <a:t>isso</a:t>
            </a:r>
            <a:r>
              <a:rPr lang="en-US" dirty="0"/>
              <a:t>,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definidas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8" name="Google Shape;448;p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 estratégia pode também envolver o desenvolvimento dos clientes existentes, procurando aumentar as vendas através da melhoria da experiência do cliente com a marca e/ou aumentando a oferta de produtos/serviços aos clientes.</a:t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5" name="Google Shape;455;p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Outra sugestão estratégica é desenvolver uma aplicação mais alargada do marketing de conteúdos nas redes sociais e noutros canais para melhorar a aquisição, conversão e retenção de clientes.</a:t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2" name="Google Shape;462;p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site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centro</a:t>
            </a:r>
            <a:r>
              <a:rPr lang="en-US" dirty="0"/>
              <a:t> da </a:t>
            </a:r>
            <a:r>
              <a:rPr lang="en-US" dirty="0" err="1"/>
              <a:t>estratégia</a:t>
            </a:r>
            <a:r>
              <a:rPr lang="en-US" dirty="0"/>
              <a:t>, </a:t>
            </a:r>
            <a:r>
              <a:rPr lang="en-US" dirty="0" err="1"/>
              <a:t>investindo</a:t>
            </a:r>
            <a:r>
              <a:rPr lang="en-US" dirty="0"/>
              <a:t> </a:t>
            </a:r>
            <a:r>
              <a:rPr lang="en-US" dirty="0" err="1"/>
              <a:t>continuamente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melhoria</a:t>
            </a:r>
            <a:r>
              <a:rPr lang="en-US" dirty="0"/>
              <a:t> das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instalações</a:t>
            </a:r>
            <a:r>
              <a:rPr lang="en-US" dirty="0"/>
              <a:t> e infra-</a:t>
            </a:r>
            <a:r>
              <a:rPr lang="en-US" dirty="0" err="1"/>
              <a:t>estruturas</a:t>
            </a:r>
            <a:r>
              <a:rPr lang="en-US" dirty="0"/>
              <a:t>, </a:t>
            </a:r>
            <a:r>
              <a:rPr lang="en-US" dirty="0" err="1"/>
              <a:t>nomeadamente</a:t>
            </a:r>
            <a:r>
              <a:rPr lang="en-US" dirty="0"/>
              <a:t> de </a:t>
            </a:r>
            <a:r>
              <a:rPr lang="en-US" dirty="0" err="1"/>
              <a:t>outras</a:t>
            </a:r>
            <a:r>
              <a:rPr lang="en-US" dirty="0"/>
              <a:t> </a:t>
            </a:r>
            <a:r>
              <a:rPr lang="en-US" dirty="0" err="1"/>
              <a:t>plataformas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o site,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sistema</a:t>
            </a:r>
            <a:r>
              <a:rPr lang="en-US" dirty="0"/>
              <a:t> CRM.</a:t>
            </a:r>
            <a:endParaRPr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9" name="Google Shape;469;p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Por </a:t>
            </a:r>
            <a:r>
              <a:rPr lang="en-US" dirty="0" err="1"/>
              <a:t>último</a:t>
            </a:r>
            <a:r>
              <a:rPr lang="en-US" dirty="0"/>
              <a:t>, </a:t>
            </a:r>
            <a:r>
              <a:rPr lang="en-US" dirty="0" err="1"/>
              <a:t>esta</a:t>
            </a:r>
            <a:r>
              <a:rPr lang="en-US" dirty="0"/>
              <a:t> </a:t>
            </a:r>
            <a:r>
              <a:rPr lang="en-US" dirty="0" err="1"/>
              <a:t>última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do </a:t>
            </a:r>
            <a:r>
              <a:rPr lang="en-US" dirty="0" err="1"/>
              <a:t>quadro</a:t>
            </a:r>
            <a:r>
              <a:rPr lang="en-US" dirty="0"/>
              <a:t> </a:t>
            </a:r>
            <a:r>
              <a:rPr lang="en-US" dirty="0" err="1"/>
              <a:t>sublinha</a:t>
            </a:r>
            <a:r>
              <a:rPr lang="en-US" dirty="0"/>
              <a:t> a </a:t>
            </a:r>
            <a:r>
              <a:rPr lang="en-US" dirty="0" err="1"/>
              <a:t>importância</a:t>
            </a:r>
            <a:r>
              <a:rPr lang="en-US" dirty="0"/>
              <a:t> de </a:t>
            </a:r>
            <a:r>
              <a:rPr lang="en-US" dirty="0" err="1"/>
              <a:t>definir</a:t>
            </a:r>
            <a:r>
              <a:rPr lang="en-US" dirty="0"/>
              <a:t> a forma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vertente</a:t>
            </a:r>
            <a:r>
              <a:rPr lang="en-US" dirty="0"/>
              <a:t> digital do marketing </a:t>
            </a:r>
            <a:r>
              <a:rPr lang="en-US" dirty="0" err="1"/>
              <a:t>será</a:t>
            </a:r>
            <a:r>
              <a:rPr lang="en-US" dirty="0"/>
              <a:t> </a:t>
            </a:r>
            <a:r>
              <a:rPr lang="en-US" dirty="0" err="1"/>
              <a:t>incorporada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organização</a:t>
            </a:r>
            <a:r>
              <a:rPr lang="en-US" dirty="0"/>
              <a:t>, </a:t>
            </a:r>
            <a:r>
              <a:rPr lang="en-US" dirty="0" err="1"/>
              <a:t>nomeadamente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conceção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</a:t>
            </a:r>
            <a:r>
              <a:rPr lang="en-US" dirty="0" err="1"/>
              <a:t>organizacional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76" name="Google Shape;476;p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2" name="Google Shape;48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Marketing </a:t>
            </a:r>
            <a:r>
              <a:rPr lang="en-US" sz="900" dirty="0" err="1"/>
              <a:t>relacional</a:t>
            </a:r>
            <a:r>
              <a:rPr lang="en-US" sz="900" dirty="0"/>
              <a:t> é o </a:t>
            </a:r>
            <a:r>
              <a:rPr lang="en-US" sz="900" dirty="0" err="1"/>
              <a:t>nome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que </a:t>
            </a:r>
            <a:r>
              <a:rPr lang="en-US" sz="900" dirty="0" err="1"/>
              <a:t>requer</a:t>
            </a:r>
            <a:r>
              <a:rPr lang="en-US" sz="900" dirty="0"/>
              <a:t> a </a:t>
            </a:r>
            <a:r>
              <a:rPr lang="en-US" sz="900" dirty="0" err="1"/>
              <a:t>criação</a:t>
            </a:r>
            <a:r>
              <a:rPr lang="en-US" sz="900" dirty="0"/>
              <a:t> de </a:t>
            </a:r>
            <a:r>
              <a:rPr lang="en-US" sz="900" dirty="0" err="1"/>
              <a:t>parcerias</a:t>
            </a:r>
            <a:r>
              <a:rPr lang="en-US" sz="900" dirty="0"/>
              <a:t> a </a:t>
            </a:r>
            <a:r>
              <a:rPr lang="en-US" sz="900" dirty="0" err="1"/>
              <a:t>longo</a:t>
            </a:r>
            <a:r>
              <a:rPr lang="en-US" sz="900" dirty="0"/>
              <a:t> </a:t>
            </a:r>
            <a:r>
              <a:rPr lang="en-US" sz="900" dirty="0" err="1"/>
              <a:t>prazo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Construir</a:t>
            </a:r>
            <a:r>
              <a:rPr lang="en-US" sz="900" dirty="0"/>
              <a:t> </a:t>
            </a:r>
            <a:r>
              <a:rPr lang="en-US" sz="900" dirty="0" err="1"/>
              <a:t>estas</a:t>
            </a:r>
            <a:r>
              <a:rPr lang="en-US" sz="900" dirty="0"/>
              <a:t> </a:t>
            </a:r>
            <a:r>
              <a:rPr lang="en-US" sz="900" dirty="0" err="1"/>
              <a:t>relações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implica</a:t>
            </a:r>
            <a:r>
              <a:rPr lang="en-US" sz="900" dirty="0"/>
              <a:t> </a:t>
            </a:r>
            <a:r>
              <a:rPr lang="en-US" sz="900" dirty="0" err="1"/>
              <a:t>oferecer</a:t>
            </a:r>
            <a:r>
              <a:rPr lang="en-US" sz="900" dirty="0"/>
              <a:t> valor e </a:t>
            </a:r>
            <a:r>
              <a:rPr lang="en-US" sz="900" dirty="0" err="1"/>
              <a:t>satisfação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As </a:t>
            </a:r>
            <a:r>
              <a:rPr lang="en-US" sz="900" dirty="0" err="1"/>
              <a:t>empresas</a:t>
            </a:r>
            <a:r>
              <a:rPr lang="en-US" sz="900" dirty="0"/>
              <a:t> </a:t>
            </a:r>
            <a:r>
              <a:rPr lang="en-US" sz="900" dirty="0" err="1"/>
              <a:t>beneficiam</a:t>
            </a:r>
            <a:r>
              <a:rPr lang="en-US" sz="900" dirty="0"/>
              <a:t> das </a:t>
            </a:r>
            <a:r>
              <a:rPr lang="en-US" sz="900" dirty="0" err="1"/>
              <a:t>compras</a:t>
            </a:r>
            <a:r>
              <a:rPr lang="en-US" sz="900" dirty="0"/>
              <a:t> </a:t>
            </a:r>
            <a:r>
              <a:rPr lang="en-US" sz="900" dirty="0" err="1"/>
              <a:t>repetidas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Os</a:t>
            </a:r>
            <a:r>
              <a:rPr lang="en-US" sz="900" dirty="0"/>
              <a:t> custos </a:t>
            </a:r>
            <a:r>
              <a:rPr lang="en-US" sz="900" dirty="0" err="1"/>
              <a:t>diminuem</a:t>
            </a:r>
            <a:r>
              <a:rPr lang="en-US" sz="900" dirty="0"/>
              <a:t> </a:t>
            </a:r>
            <a:r>
              <a:rPr lang="en-US" sz="900" dirty="0" err="1"/>
              <a:t>porque</a:t>
            </a:r>
            <a:r>
              <a:rPr lang="en-US" sz="900" dirty="0"/>
              <a:t> </a:t>
            </a:r>
            <a:r>
              <a:rPr lang="en-US" sz="900" dirty="0" err="1"/>
              <a:t>servir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existentes</a:t>
            </a:r>
            <a:r>
              <a:rPr lang="en-US" sz="900" dirty="0"/>
              <a:t> é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barato</a:t>
            </a:r>
            <a:r>
              <a:rPr lang="en-US" sz="900" dirty="0"/>
              <a:t> do que </a:t>
            </a:r>
            <a:r>
              <a:rPr lang="en-US" sz="900" dirty="0" err="1"/>
              <a:t>atrair</a:t>
            </a:r>
            <a:r>
              <a:rPr lang="en-US" sz="900" dirty="0"/>
              <a:t> </a:t>
            </a:r>
            <a:r>
              <a:rPr lang="en-US" sz="900" dirty="0" err="1"/>
              <a:t>novos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. </a:t>
            </a:r>
            <a:r>
              <a:rPr lang="en-US" sz="900" dirty="0" err="1"/>
              <a:t>Manter</a:t>
            </a:r>
            <a:r>
              <a:rPr lang="en-US" sz="900" dirty="0"/>
              <a:t> um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custa</a:t>
            </a:r>
            <a:r>
              <a:rPr lang="en-US" sz="900" dirty="0"/>
              <a:t> </a:t>
            </a:r>
            <a:r>
              <a:rPr lang="en-US" sz="900" dirty="0" err="1"/>
              <a:t>cerca</a:t>
            </a:r>
            <a:r>
              <a:rPr lang="en-US" sz="900" dirty="0"/>
              <a:t> de ¼ do que </a:t>
            </a:r>
            <a:r>
              <a:rPr lang="en-US" sz="900" dirty="0" err="1"/>
              <a:t>custaria</a:t>
            </a:r>
            <a:r>
              <a:rPr lang="en-US" sz="900" dirty="0"/>
              <a:t> </a:t>
            </a:r>
            <a:r>
              <a:rPr lang="en-US" sz="900" dirty="0" err="1"/>
              <a:t>atrair</a:t>
            </a:r>
            <a:r>
              <a:rPr lang="en-US" sz="900" dirty="0"/>
              <a:t> um novo </a:t>
            </a:r>
            <a:r>
              <a:rPr lang="en-US" sz="900" dirty="0" err="1"/>
              <a:t>cliente</a:t>
            </a:r>
            <a:r>
              <a:rPr lang="en-US" sz="900" dirty="0"/>
              <a:t>; e a </a:t>
            </a:r>
            <a:r>
              <a:rPr lang="en-US" sz="900" dirty="0" err="1"/>
              <a:t>rendibilidade</a:t>
            </a:r>
            <a:r>
              <a:rPr lang="en-US" sz="900" dirty="0"/>
              <a:t> de </a:t>
            </a:r>
            <a:r>
              <a:rPr lang="en-US" sz="900" dirty="0" err="1"/>
              <a:t>manter</a:t>
            </a:r>
            <a:r>
              <a:rPr lang="en-US" sz="900" dirty="0"/>
              <a:t> um </a:t>
            </a:r>
            <a:r>
              <a:rPr lang="en-US" sz="900" dirty="0" err="1"/>
              <a:t>cliente</a:t>
            </a:r>
            <a:r>
              <a:rPr lang="en-US" sz="900" dirty="0"/>
              <a:t> é superior a 60%, </a:t>
            </a:r>
            <a:r>
              <a:rPr lang="en-US" sz="900" dirty="0" err="1"/>
              <a:t>enquanto</a:t>
            </a:r>
            <a:r>
              <a:rPr lang="en-US" sz="900" dirty="0"/>
              <a:t> a </a:t>
            </a:r>
            <a:r>
              <a:rPr lang="en-US" sz="900" dirty="0" err="1"/>
              <a:t>rendibilidade</a:t>
            </a:r>
            <a:r>
              <a:rPr lang="en-US" sz="900" dirty="0"/>
              <a:t> com um novo </a:t>
            </a:r>
            <a:r>
              <a:rPr lang="en-US" sz="900" dirty="0" err="1"/>
              <a:t>cliente</a:t>
            </a:r>
            <a:r>
              <a:rPr lang="en-US" sz="900" dirty="0"/>
              <a:t> é inferior a 30%.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Internet é </a:t>
            </a:r>
            <a:r>
              <a:rPr lang="en-US" sz="900" dirty="0" err="1"/>
              <a:t>uma</a:t>
            </a:r>
            <a:r>
              <a:rPr lang="en-US" sz="900" dirty="0"/>
              <a:t> ferramenta </a:t>
            </a:r>
            <a:r>
              <a:rPr lang="en-US" sz="900" dirty="0" err="1"/>
              <a:t>muito</a:t>
            </a:r>
            <a:r>
              <a:rPr lang="en-US" sz="900" dirty="0"/>
              <a:t> </a:t>
            </a:r>
            <a:r>
              <a:rPr lang="en-US" sz="900" dirty="0" err="1"/>
              <a:t>útil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criação</a:t>
            </a:r>
            <a:r>
              <a:rPr lang="en-US" sz="900" dirty="0"/>
              <a:t> de </a:t>
            </a:r>
            <a:r>
              <a:rPr lang="en-US" sz="900" dirty="0" err="1"/>
              <a:t>relações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devido</a:t>
            </a:r>
            <a:r>
              <a:rPr lang="en-US" sz="900" dirty="0"/>
              <a:t> à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capacidade</a:t>
            </a:r>
            <a:r>
              <a:rPr lang="en-US" sz="900" dirty="0"/>
              <a:t> de </a:t>
            </a:r>
            <a:r>
              <a:rPr lang="en-US" sz="900" dirty="0" err="1"/>
              <a:t>interação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mesmos</a:t>
            </a:r>
            <a:r>
              <a:rPr lang="en-US" sz="900" dirty="0"/>
              <a:t>. Com a Internet,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oferecer</a:t>
            </a:r>
            <a:r>
              <a:rPr lang="en-US" sz="900" dirty="0"/>
              <a:t> </a:t>
            </a:r>
            <a:r>
              <a:rPr lang="en-US" sz="900" dirty="0" err="1"/>
              <a:t>serviços</a:t>
            </a:r>
            <a:r>
              <a:rPr lang="en-US" sz="900" dirty="0"/>
              <a:t> </a:t>
            </a:r>
            <a:r>
              <a:rPr lang="en-US" sz="900" dirty="0" err="1"/>
              <a:t>rápidos</a:t>
            </a:r>
            <a:r>
              <a:rPr lang="en-US" sz="900" dirty="0"/>
              <a:t> </a:t>
            </a:r>
            <a:r>
              <a:rPr lang="en-US" sz="900" dirty="0" err="1"/>
              <a:t>aos</a:t>
            </a:r>
            <a:r>
              <a:rPr lang="en-US" sz="900" dirty="0"/>
              <a:t> </a:t>
            </a:r>
            <a:r>
              <a:rPr lang="en-US" sz="900" dirty="0" err="1"/>
              <a:t>seus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e </a:t>
            </a:r>
            <a:r>
              <a:rPr lang="en-US" sz="900" dirty="0" err="1"/>
              <a:t>pesquisar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hábitos</a:t>
            </a:r>
            <a:r>
              <a:rPr lang="en-US" sz="900" dirty="0"/>
              <a:t> dos </a:t>
            </a:r>
            <a:r>
              <a:rPr lang="en-US" sz="900" dirty="0" err="1"/>
              <a:t>compradores</a:t>
            </a:r>
            <a:r>
              <a:rPr lang="en-US" sz="900" dirty="0"/>
              <a:t> para </a:t>
            </a:r>
            <a:r>
              <a:rPr lang="en-US" sz="900" dirty="0" err="1"/>
              <a:t>personalizar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e, </a:t>
            </a:r>
            <a:r>
              <a:rPr lang="en-US" sz="900" dirty="0" err="1"/>
              <a:t>assim</a:t>
            </a:r>
            <a:r>
              <a:rPr lang="en-US" sz="900" dirty="0"/>
              <a:t>, </a:t>
            </a:r>
            <a:r>
              <a:rPr lang="en-US" sz="900" dirty="0" err="1"/>
              <a:t>aumentar</a:t>
            </a:r>
            <a:r>
              <a:rPr lang="en-US" sz="900" dirty="0"/>
              <a:t> a </a:t>
            </a:r>
            <a:r>
              <a:rPr lang="en-US" sz="900" dirty="0" err="1"/>
              <a:t>proposta</a:t>
            </a:r>
            <a:r>
              <a:rPr lang="en-US" sz="900" dirty="0"/>
              <a:t> de valor e </a:t>
            </a:r>
            <a:r>
              <a:rPr lang="en-US" sz="900" dirty="0" err="1"/>
              <a:t>melhorar</a:t>
            </a:r>
            <a:r>
              <a:rPr lang="en-US" sz="900" dirty="0"/>
              <a:t> a </a:t>
            </a:r>
            <a:r>
              <a:rPr lang="en-US" sz="900" dirty="0" err="1"/>
              <a:t>relação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. </a:t>
            </a:r>
            <a:r>
              <a:rPr lang="en-US" sz="900" dirty="0" err="1"/>
              <a:t>Também</a:t>
            </a:r>
            <a:r>
              <a:rPr lang="en-US" sz="900" dirty="0"/>
              <a:t> a </a:t>
            </a:r>
            <a:r>
              <a:rPr lang="en-US" sz="900" dirty="0" err="1"/>
              <a:t>criação</a:t>
            </a:r>
            <a:r>
              <a:rPr lang="en-US" sz="900" dirty="0"/>
              <a:t> de </a:t>
            </a:r>
            <a:r>
              <a:rPr lang="en-US" sz="900" dirty="0" err="1"/>
              <a:t>programas</a:t>
            </a:r>
            <a:r>
              <a:rPr lang="en-US" sz="900" dirty="0"/>
              <a:t> de </a:t>
            </a:r>
            <a:r>
              <a:rPr lang="en-US" sz="900" dirty="0" err="1"/>
              <a:t>fidelização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tirar</a:t>
            </a:r>
            <a:r>
              <a:rPr lang="en-US" sz="900" dirty="0"/>
              <a:t> </a:t>
            </a:r>
            <a:r>
              <a:rPr lang="en-US" sz="900" dirty="0" err="1"/>
              <a:t>partido</a:t>
            </a:r>
            <a:r>
              <a:rPr lang="en-US" sz="900" dirty="0"/>
              <a:t> das </a:t>
            </a:r>
            <a:r>
              <a:rPr lang="en-US" sz="900" dirty="0" err="1"/>
              <a:t>características</a:t>
            </a:r>
            <a:r>
              <a:rPr lang="en-US" sz="900" dirty="0"/>
              <a:t> da Internet.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meios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 </a:t>
            </a:r>
            <a:r>
              <a:rPr lang="en-US" sz="900" dirty="0" err="1"/>
              <a:t>permitem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elevada</a:t>
            </a:r>
            <a:r>
              <a:rPr lang="en-US" sz="900" dirty="0"/>
              <a:t> </a:t>
            </a:r>
            <a:r>
              <a:rPr lang="en-US" sz="900" dirty="0" err="1"/>
              <a:t>interatividade</a:t>
            </a:r>
            <a:r>
              <a:rPr lang="en-US" sz="900" dirty="0"/>
              <a:t> e </a:t>
            </a:r>
            <a:r>
              <a:rPr lang="en-US" sz="900" dirty="0" err="1"/>
              <a:t>personalização</a:t>
            </a:r>
            <a:r>
              <a:rPr lang="en-US" sz="900" dirty="0"/>
              <a:t> (website, </a:t>
            </a:r>
            <a:r>
              <a:rPr lang="en-US" sz="900" dirty="0" err="1"/>
              <a:t>página</a:t>
            </a:r>
            <a:r>
              <a:rPr lang="en-US" sz="900" dirty="0"/>
              <a:t> de </a:t>
            </a:r>
            <a:r>
              <a:rPr lang="en-US" sz="900" dirty="0" err="1"/>
              <a:t>destino</a:t>
            </a:r>
            <a:r>
              <a:rPr lang="en-US" sz="900" dirty="0"/>
              <a:t> - landing page, </a:t>
            </a:r>
            <a:r>
              <a:rPr lang="en-US" sz="900" dirty="0" err="1"/>
              <a:t>correio</a:t>
            </a:r>
            <a:r>
              <a:rPr lang="en-US" sz="900" dirty="0"/>
              <a:t> </a:t>
            </a:r>
            <a:r>
              <a:rPr lang="en-US" sz="900" dirty="0" err="1"/>
              <a:t>eletrónico</a:t>
            </a:r>
            <a:r>
              <a:rPr lang="en-US" sz="900" dirty="0"/>
              <a:t>, banners, marketing </a:t>
            </a:r>
            <a:r>
              <a:rPr lang="en-US" sz="900" dirty="0" err="1"/>
              <a:t>móvel</a:t>
            </a:r>
            <a:r>
              <a:rPr lang="en-US" sz="900" dirty="0"/>
              <a:t> - </a:t>
            </a:r>
            <a:r>
              <a:rPr lang="en-US" sz="900" dirty="0" err="1"/>
              <a:t>sms</a:t>
            </a:r>
            <a:r>
              <a:rPr lang="en-US" sz="900" dirty="0"/>
              <a:t>, mms -, fax, </a:t>
            </a:r>
            <a:r>
              <a:rPr lang="en-US" sz="900" dirty="0" err="1"/>
              <a:t>chamadas</a:t>
            </a:r>
            <a:r>
              <a:rPr lang="en-US" sz="900" dirty="0"/>
              <a:t> de </a:t>
            </a:r>
            <a:r>
              <a:rPr lang="en-US" sz="900" dirty="0" err="1"/>
              <a:t>voz</a:t>
            </a:r>
            <a:r>
              <a:rPr lang="en-US" sz="900" dirty="0"/>
              <a:t> </a:t>
            </a:r>
            <a:r>
              <a:rPr lang="en-US" sz="900" dirty="0" err="1"/>
              <a:t>automáticas</a:t>
            </a:r>
            <a:r>
              <a:rPr lang="en-US" sz="900" dirty="0"/>
              <a:t>, etc.), o que </a:t>
            </a:r>
            <a:r>
              <a:rPr lang="en-US" sz="900" dirty="0" err="1"/>
              <a:t>contribui</a:t>
            </a:r>
            <a:r>
              <a:rPr lang="en-US" sz="900" dirty="0"/>
              <a:t> para </a:t>
            </a:r>
            <a:r>
              <a:rPr lang="en-US" sz="900" dirty="0" err="1"/>
              <a:t>melhorar</a:t>
            </a:r>
            <a:r>
              <a:rPr lang="en-US" sz="900" dirty="0"/>
              <a:t> a </a:t>
            </a:r>
            <a:r>
              <a:rPr lang="en-US" sz="900" dirty="0" err="1"/>
              <a:t>relação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Assim</a:t>
            </a:r>
            <a:r>
              <a:rPr lang="en-US" sz="900" dirty="0"/>
              <a:t>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decidir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aproveitar</a:t>
            </a:r>
            <a:r>
              <a:rPr lang="en-US" sz="900" dirty="0"/>
              <a:t> o digital para </a:t>
            </a:r>
            <a:r>
              <a:rPr lang="en-US" sz="900" dirty="0" err="1"/>
              <a:t>impulsionar</a:t>
            </a:r>
            <a:r>
              <a:rPr lang="en-US" sz="900" dirty="0"/>
              <a:t> </a:t>
            </a:r>
            <a:r>
              <a:rPr lang="en-US" sz="900" dirty="0" err="1"/>
              <a:t>ações</a:t>
            </a:r>
            <a:r>
              <a:rPr lang="en-US" sz="900" dirty="0"/>
              <a:t> que </a:t>
            </a:r>
            <a:r>
              <a:rPr lang="en-US" sz="900" dirty="0" err="1"/>
              <a:t>fortaleçam</a:t>
            </a:r>
            <a:r>
              <a:rPr lang="en-US" sz="900" dirty="0"/>
              <a:t> a </a:t>
            </a:r>
            <a:r>
              <a:rPr lang="en-US" sz="900" dirty="0" err="1"/>
              <a:t>relação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 com o </a:t>
            </a:r>
            <a:r>
              <a:rPr lang="en-US" sz="900" dirty="0" err="1"/>
              <a:t>cliente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8" name="Google Shape;488;p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3" name="Google Shape;49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marketing-mix </a:t>
            </a:r>
            <a:r>
              <a:rPr lang="en-US" sz="900" dirty="0" err="1"/>
              <a:t>traduz</a:t>
            </a:r>
            <a:r>
              <a:rPr lang="en-US" sz="900" dirty="0"/>
              <a:t>-se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capacidade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táticas</a:t>
            </a:r>
            <a:r>
              <a:rPr lang="en-US" sz="900" dirty="0"/>
              <a:t> que </a:t>
            </a:r>
            <a:r>
              <a:rPr lang="en-US" sz="900" dirty="0" err="1"/>
              <a:t>vão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encontro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</a:t>
            </a:r>
            <a:r>
              <a:rPr lang="en-US" sz="900" dirty="0" err="1"/>
              <a:t>definida</a:t>
            </a:r>
            <a:r>
              <a:rPr lang="en-US" sz="900" dirty="0"/>
              <a:t>. </a:t>
            </a:r>
            <a:r>
              <a:rPr lang="en-US" sz="900" dirty="0" err="1"/>
              <a:t>Assim</a:t>
            </a:r>
            <a:r>
              <a:rPr lang="en-US" sz="900" dirty="0"/>
              <a:t>, no que </a:t>
            </a:r>
            <a:r>
              <a:rPr lang="en-US" sz="900" dirty="0" err="1"/>
              <a:t>respeita</a:t>
            </a:r>
            <a:r>
              <a:rPr lang="en-US" sz="900" dirty="0"/>
              <a:t> à </a:t>
            </a:r>
            <a:r>
              <a:rPr lang="en-US" sz="900" dirty="0" err="1"/>
              <a:t>política</a:t>
            </a:r>
            <a:r>
              <a:rPr lang="en-US" sz="900" dirty="0"/>
              <a:t> de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disponibilizados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Internet, </a:t>
            </a:r>
            <a:r>
              <a:rPr lang="en-US" sz="900" dirty="0" err="1"/>
              <a:t>há</a:t>
            </a:r>
            <a:r>
              <a:rPr lang="en-US" sz="900" dirty="0"/>
              <a:t> que </a:t>
            </a:r>
            <a:r>
              <a:rPr lang="en-US" sz="900" dirty="0" err="1"/>
              <a:t>tomar</a:t>
            </a:r>
            <a:r>
              <a:rPr lang="en-US" sz="900" dirty="0"/>
              <a:t> </a:t>
            </a:r>
            <a:r>
              <a:rPr lang="en-US" sz="900" dirty="0" err="1"/>
              <a:t>algumas</a:t>
            </a:r>
            <a:r>
              <a:rPr lang="en-US" sz="900" dirty="0"/>
              <a:t> </a:t>
            </a:r>
            <a:r>
              <a:rPr lang="en-US" sz="900" dirty="0" err="1"/>
              <a:t>decisões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comercializados</a:t>
            </a:r>
            <a:r>
              <a:rPr lang="en-US" sz="900" dirty="0"/>
              <a:t> fora de </a:t>
            </a:r>
            <a:r>
              <a:rPr lang="en-US" sz="900" dirty="0" err="1"/>
              <a:t>linha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comercializados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Internet? </a:t>
            </a:r>
            <a:r>
              <a:rPr lang="en-US" sz="900" dirty="0" err="1"/>
              <a:t>Haverá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específicos</a:t>
            </a:r>
            <a:r>
              <a:rPr lang="en-US" sz="900" dirty="0"/>
              <a:t>, </a:t>
            </a:r>
            <a:r>
              <a:rPr lang="en-US" sz="900" dirty="0" err="1"/>
              <a:t>apenas</a:t>
            </a:r>
            <a:r>
              <a:rPr lang="en-US" sz="900" dirty="0"/>
              <a:t> </a:t>
            </a:r>
            <a:r>
              <a:rPr lang="en-US" sz="900" dirty="0" err="1"/>
              <a:t>disponíveis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Internet? As </a:t>
            </a:r>
            <a:r>
              <a:rPr lang="en-US" sz="900" dirty="0" err="1"/>
              <a:t>marcas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as </a:t>
            </a:r>
            <a:r>
              <a:rPr lang="en-US" sz="900" dirty="0" err="1"/>
              <a:t>mesmas</a:t>
            </a:r>
            <a:r>
              <a:rPr lang="en-US" sz="900" dirty="0"/>
              <a:t>? Ou </a:t>
            </a:r>
            <a:r>
              <a:rPr lang="en-US" sz="900" dirty="0" err="1"/>
              <a:t>haverá</a:t>
            </a:r>
            <a:r>
              <a:rPr lang="en-US" sz="900" dirty="0"/>
              <a:t> </a:t>
            </a:r>
            <a:r>
              <a:rPr lang="en-US" sz="900" dirty="0" err="1"/>
              <a:t>marcas</a:t>
            </a:r>
            <a:r>
              <a:rPr lang="en-US" sz="900" dirty="0"/>
              <a:t> </a:t>
            </a:r>
            <a:r>
              <a:rPr lang="en-US" sz="900" dirty="0" err="1"/>
              <a:t>específicas</a:t>
            </a:r>
            <a:r>
              <a:rPr lang="en-US" sz="900" dirty="0"/>
              <a:t> </a:t>
            </a:r>
            <a:r>
              <a:rPr lang="en-US" sz="900" dirty="0" err="1"/>
              <a:t>desenvolvidas</a:t>
            </a:r>
            <a:r>
              <a:rPr lang="en-US" sz="900" dirty="0"/>
              <a:t> para </a:t>
            </a:r>
            <a:r>
              <a:rPr lang="en-US" sz="900" dirty="0" err="1"/>
              <a:t>serem</a:t>
            </a:r>
            <a:r>
              <a:rPr lang="en-US" sz="900" dirty="0"/>
              <a:t> </a:t>
            </a:r>
            <a:r>
              <a:rPr lang="en-US" sz="900" dirty="0" err="1"/>
              <a:t>comercializadas</a:t>
            </a:r>
            <a:r>
              <a:rPr lang="en-US" sz="900" dirty="0"/>
              <a:t> </a:t>
            </a:r>
            <a:r>
              <a:rPr lang="en-US" sz="900" dirty="0" err="1"/>
              <a:t>apenas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Ainda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à </a:t>
            </a:r>
            <a:r>
              <a:rPr lang="en-US" sz="900" dirty="0" err="1"/>
              <a:t>política</a:t>
            </a:r>
            <a:r>
              <a:rPr lang="en-US" sz="900" dirty="0"/>
              <a:t> do </a:t>
            </a:r>
            <a:r>
              <a:rPr lang="en-US" sz="900" dirty="0" err="1"/>
              <a:t>produto</a:t>
            </a:r>
            <a:r>
              <a:rPr lang="en-US" sz="900" dirty="0"/>
              <a:t>, outros </a:t>
            </a:r>
            <a:r>
              <a:rPr lang="en-US" sz="900" dirty="0" err="1"/>
              <a:t>aspetos</a:t>
            </a:r>
            <a:r>
              <a:rPr lang="en-US" sz="900" dirty="0"/>
              <a:t> </a:t>
            </a:r>
            <a:r>
              <a:rPr lang="en-US" sz="900" dirty="0" err="1"/>
              <a:t>devem</a:t>
            </a:r>
            <a:r>
              <a:rPr lang="en-US" sz="900" dirty="0"/>
              <a:t> ser </a:t>
            </a:r>
            <a:r>
              <a:rPr lang="en-US" sz="900" dirty="0" err="1"/>
              <a:t>considerados</a:t>
            </a:r>
            <a:r>
              <a:rPr lang="en-US" sz="900" dirty="0"/>
              <a:t>, tais </a:t>
            </a:r>
            <a:r>
              <a:rPr lang="en-US" sz="900" dirty="0" err="1"/>
              <a:t>como</a:t>
            </a:r>
            <a:r>
              <a:rPr lang="en-US" sz="900" dirty="0"/>
              <a:t>: </a:t>
            </a:r>
            <a:r>
              <a:rPr lang="en-US" sz="900" dirty="0" err="1"/>
              <a:t>embalagem</a:t>
            </a:r>
            <a:r>
              <a:rPr lang="en-US" sz="900" dirty="0"/>
              <a:t>, </a:t>
            </a:r>
            <a:r>
              <a:rPr lang="en-US" sz="900" dirty="0" err="1"/>
              <a:t>garantias</a:t>
            </a:r>
            <a:r>
              <a:rPr lang="en-US" sz="900" dirty="0"/>
              <a:t>, </a:t>
            </a:r>
            <a:r>
              <a:rPr lang="en-US" sz="900" dirty="0" err="1"/>
              <a:t>assistência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produto</a:t>
            </a:r>
            <a:r>
              <a:rPr lang="en-US" sz="900" dirty="0"/>
              <a:t>, </a:t>
            </a:r>
            <a:r>
              <a:rPr lang="en-US" sz="900" dirty="0" err="1"/>
              <a:t>serviços</a:t>
            </a:r>
            <a:r>
              <a:rPr lang="en-US" sz="900" dirty="0"/>
              <a:t> </a:t>
            </a:r>
            <a:r>
              <a:rPr lang="en-US" sz="900" dirty="0" err="1"/>
              <a:t>associados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produto</a:t>
            </a:r>
            <a:r>
              <a:rPr lang="en-US" sz="900" dirty="0"/>
              <a:t>,...</a:t>
            </a:r>
            <a:endParaRPr sz="900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1" name="Google Shape;501;p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>
                <a:solidFill>
                  <a:schemeClr val="dk1"/>
                </a:solidFill>
              </a:rPr>
              <a:t>Na </a:t>
            </a:r>
            <a:r>
              <a:rPr lang="en-US" sz="900" dirty="0" err="1">
                <a:solidFill>
                  <a:schemeClr val="dk1"/>
                </a:solidFill>
              </a:rPr>
              <a:t>política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preços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há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também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várias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decisões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tomar</a:t>
            </a:r>
            <a:r>
              <a:rPr lang="en-US" sz="900" dirty="0">
                <a:solidFill>
                  <a:schemeClr val="dk1"/>
                </a:solidFill>
              </a:rPr>
              <a:t>: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preços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cobrados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serão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mesmos</a:t>
            </a:r>
            <a:r>
              <a:rPr lang="en-US" sz="900" dirty="0">
                <a:solidFill>
                  <a:schemeClr val="dk1"/>
                </a:solidFill>
              </a:rPr>
              <a:t> (offline versus online)? E online (</a:t>
            </a:r>
            <a:r>
              <a:rPr lang="en-US" sz="900" dirty="0" err="1">
                <a:solidFill>
                  <a:schemeClr val="dk1"/>
                </a:solidFill>
              </a:rPr>
              <a:t>wesiteversus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aplicação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móvel</a:t>
            </a:r>
            <a:r>
              <a:rPr lang="en-US" sz="900" dirty="0">
                <a:solidFill>
                  <a:schemeClr val="dk1"/>
                </a:solidFill>
              </a:rPr>
              <a:t>)?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preços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serão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constantes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longo</a:t>
            </a:r>
            <a:r>
              <a:rPr lang="en-US" sz="900" dirty="0">
                <a:solidFill>
                  <a:schemeClr val="dk1"/>
                </a:solidFill>
              </a:rPr>
              <a:t> dos </a:t>
            </a:r>
            <a:r>
              <a:rPr lang="en-US" sz="900" dirty="0" err="1">
                <a:solidFill>
                  <a:schemeClr val="dk1"/>
                </a:solidFill>
              </a:rPr>
              <a:t>dias</a:t>
            </a:r>
            <a:r>
              <a:rPr lang="en-US" sz="900" dirty="0">
                <a:solidFill>
                  <a:schemeClr val="dk1"/>
                </a:solidFill>
              </a:rPr>
              <a:t> da </a:t>
            </a:r>
            <a:r>
              <a:rPr lang="en-US" sz="900" dirty="0" err="1">
                <a:solidFill>
                  <a:schemeClr val="dk1"/>
                </a:solidFill>
              </a:rPr>
              <a:t>semana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Serão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utilizadas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determinadas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técnicas</a:t>
            </a:r>
            <a:r>
              <a:rPr lang="en-US" sz="900" dirty="0">
                <a:solidFill>
                  <a:schemeClr val="dk1"/>
                </a:solidFill>
              </a:rPr>
              <a:t> de marketing digital, </a:t>
            </a:r>
            <a:r>
              <a:rPr lang="en-US" sz="900" dirty="0" err="1">
                <a:solidFill>
                  <a:schemeClr val="dk1"/>
                </a:solidFill>
              </a:rPr>
              <a:t>como</a:t>
            </a:r>
            <a:r>
              <a:rPr lang="en-US" sz="900" dirty="0">
                <a:solidFill>
                  <a:schemeClr val="dk1"/>
                </a:solidFill>
              </a:rPr>
              <a:t> as </a:t>
            </a:r>
            <a:r>
              <a:rPr lang="en-US" sz="900" dirty="0" err="1">
                <a:solidFill>
                  <a:schemeClr val="dk1"/>
                </a:solidFill>
              </a:rPr>
              <a:t>compras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coletivas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leilões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invertidos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Haverá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descontos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diferentes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Internet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relação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que é </a:t>
            </a:r>
            <a:r>
              <a:rPr lang="en-US" sz="900" dirty="0" err="1">
                <a:solidFill>
                  <a:schemeClr val="dk1"/>
                </a:solidFill>
              </a:rPr>
              <a:t>praticado</a:t>
            </a:r>
            <a:r>
              <a:rPr lang="en-US" sz="900" dirty="0">
                <a:solidFill>
                  <a:schemeClr val="dk1"/>
                </a:solidFill>
              </a:rPr>
              <a:t> no </a:t>
            </a:r>
            <a:r>
              <a:rPr lang="en-US" sz="900" dirty="0" err="1">
                <a:solidFill>
                  <a:schemeClr val="dk1"/>
                </a:solidFill>
              </a:rPr>
              <a:t>ponto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venda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Quais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meios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pagamento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disponíveis</a:t>
            </a:r>
            <a:r>
              <a:rPr lang="en-US" sz="900" dirty="0">
                <a:solidFill>
                  <a:schemeClr val="dk1"/>
                </a:solidFill>
              </a:rPr>
              <a:t>?</a:t>
            </a:r>
            <a:endParaRPr sz="9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9" name="Google Shape;509;p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A Internet </a:t>
            </a:r>
            <a:r>
              <a:rPr lang="en-US" sz="900" dirty="0" err="1"/>
              <a:t>proporciona</a:t>
            </a:r>
            <a:r>
              <a:rPr lang="en-US" sz="900" dirty="0"/>
              <a:t> um canal para a </a:t>
            </a:r>
            <a:r>
              <a:rPr lang="en-US" sz="900" dirty="0" err="1"/>
              <a:t>comercialização</a:t>
            </a:r>
            <a:r>
              <a:rPr lang="en-US" sz="900" dirty="0"/>
              <a:t> de </a:t>
            </a:r>
            <a:r>
              <a:rPr lang="en-US" sz="900" dirty="0" err="1"/>
              <a:t>produtos</a:t>
            </a:r>
            <a:r>
              <a:rPr lang="en-US" sz="900" dirty="0"/>
              <a:t>/</a:t>
            </a:r>
            <a:r>
              <a:rPr lang="en-US" sz="900" dirty="0" err="1"/>
              <a:t>serviços</a:t>
            </a:r>
            <a:r>
              <a:rPr lang="en-US" sz="900" dirty="0"/>
              <a:t>. Mas, </a:t>
            </a:r>
            <a:r>
              <a:rPr lang="en-US" sz="900" dirty="0" err="1"/>
              <a:t>mesmo</a:t>
            </a:r>
            <a:r>
              <a:rPr lang="en-US" sz="900" dirty="0"/>
              <a:t> </a:t>
            </a:r>
            <a:r>
              <a:rPr lang="en-US" sz="900" dirty="0" err="1"/>
              <a:t>dentro</a:t>
            </a:r>
            <a:r>
              <a:rPr lang="en-US" sz="900" dirty="0"/>
              <a:t> da Internet, </a:t>
            </a:r>
            <a:r>
              <a:rPr lang="en-US" sz="900" dirty="0" err="1"/>
              <a:t>esta</a:t>
            </a:r>
            <a:r>
              <a:rPr lang="en-US" sz="900" dirty="0"/>
              <a:t> </a:t>
            </a:r>
            <a:r>
              <a:rPr lang="en-US" sz="900" dirty="0" err="1"/>
              <a:t>comercialização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assumir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modelos</a:t>
            </a:r>
            <a:r>
              <a:rPr lang="en-US" sz="900" dirty="0"/>
              <a:t>: </a:t>
            </a:r>
            <a:r>
              <a:rPr lang="en-US" sz="900" dirty="0" err="1"/>
              <a:t>através</a:t>
            </a:r>
            <a:r>
              <a:rPr lang="en-US" sz="900" dirty="0"/>
              <a:t> do website, do social commerce </a:t>
            </a:r>
            <a:r>
              <a:rPr lang="en-US" sz="900" dirty="0" err="1"/>
              <a:t>ou</a:t>
            </a:r>
            <a:r>
              <a:rPr lang="en-US" sz="900" dirty="0"/>
              <a:t> social shopping.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O </a:t>
            </a:r>
            <a:r>
              <a:rPr lang="en-US" sz="900" dirty="0" err="1">
                <a:solidFill>
                  <a:schemeClr val="dk1"/>
                </a:solidFill>
              </a:rPr>
              <a:t>comércio</a:t>
            </a:r>
            <a:r>
              <a:rPr lang="en-US" sz="900" dirty="0">
                <a:solidFill>
                  <a:schemeClr val="dk1"/>
                </a:solidFill>
              </a:rPr>
              <a:t> social </a:t>
            </a:r>
            <a:r>
              <a:rPr lang="en-US" sz="900" dirty="0" err="1">
                <a:solidFill>
                  <a:schemeClr val="dk1"/>
                </a:solidFill>
              </a:rPr>
              <a:t>difere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comércio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eletrónico</a:t>
            </a:r>
            <a:r>
              <a:rPr lang="en-US" sz="900" dirty="0">
                <a:solidFill>
                  <a:schemeClr val="dk1"/>
                </a:solidFill>
              </a:rPr>
              <a:t>, que </a:t>
            </a:r>
            <a:r>
              <a:rPr lang="en-US" sz="900" dirty="0" err="1">
                <a:solidFill>
                  <a:schemeClr val="dk1"/>
                </a:solidFill>
              </a:rPr>
              <a:t>tem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lugar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loja</a:t>
            </a:r>
            <a:r>
              <a:rPr lang="en-US" sz="900" dirty="0">
                <a:solidFill>
                  <a:schemeClr val="dk1"/>
                </a:solidFill>
              </a:rPr>
              <a:t> digital de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numa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aplicação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num mercado. É o </a:t>
            </a:r>
            <a:r>
              <a:rPr lang="en-US" sz="900" dirty="0" err="1">
                <a:solidFill>
                  <a:schemeClr val="dk1"/>
                </a:solidFill>
              </a:rPr>
              <a:t>comércio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eletrónico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apoiado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pelo</a:t>
            </a:r>
            <a:r>
              <a:rPr lang="en-US" sz="900" dirty="0">
                <a:solidFill>
                  <a:schemeClr val="dk1"/>
                </a:solidFill>
              </a:rPr>
              <a:t> marketing das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classificado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avaliações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críticas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recomendações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referências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blogues</a:t>
            </a:r>
            <a:r>
              <a:rPr lang="en-US" sz="900" dirty="0">
                <a:solidFill>
                  <a:schemeClr val="dk1"/>
                </a:solidFill>
              </a:rPr>
              <a:t>,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comunidades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fóruns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agregadores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conteúdos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comparadores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preços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comércio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participativo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compras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>
                <a:solidFill>
                  <a:schemeClr val="dk1"/>
                </a:solidFill>
              </a:rPr>
              <a:t>As </a:t>
            </a:r>
            <a:r>
              <a:rPr lang="en-US" sz="900" dirty="0" err="1">
                <a:solidFill>
                  <a:schemeClr val="dk1"/>
                </a:solidFill>
              </a:rPr>
              <a:t>compras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permitem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utilizadores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comprem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diretamente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seus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produtos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partir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plataformas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como</a:t>
            </a:r>
            <a:r>
              <a:rPr lang="en-US" sz="900" dirty="0">
                <a:solidFill>
                  <a:schemeClr val="dk1"/>
                </a:solidFill>
              </a:rPr>
              <a:t> o Instagram e o Facebook. </a:t>
            </a:r>
            <a:r>
              <a:rPr lang="en-US" sz="900" dirty="0" err="1">
                <a:solidFill>
                  <a:schemeClr val="dk1"/>
                </a:solidFill>
              </a:rPr>
              <a:t>Isto</a:t>
            </a:r>
            <a:r>
              <a:rPr lang="en-US" sz="900" dirty="0">
                <a:solidFill>
                  <a:schemeClr val="dk1"/>
                </a:solidFill>
              </a:rPr>
              <a:t> é </a:t>
            </a:r>
            <a:r>
              <a:rPr lang="en-US" sz="900" dirty="0" err="1">
                <a:solidFill>
                  <a:schemeClr val="dk1"/>
                </a:solidFill>
              </a:rPr>
              <a:t>feito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através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publicações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especializadas</a:t>
            </a:r>
            <a:r>
              <a:rPr lang="en-US" sz="900" dirty="0">
                <a:solidFill>
                  <a:schemeClr val="dk1"/>
                </a:solidFill>
              </a:rPr>
              <a:t> com </a:t>
            </a:r>
            <a:r>
              <a:rPr lang="en-US" sz="900" dirty="0" err="1">
                <a:solidFill>
                  <a:schemeClr val="dk1"/>
                </a:solidFill>
              </a:rPr>
              <a:t>ligações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páginas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produtos</a:t>
            </a:r>
            <a:r>
              <a:rPr lang="en-US" sz="900" dirty="0">
                <a:solidFill>
                  <a:schemeClr val="dk1"/>
                </a:solidFill>
              </a:rPr>
              <a:t>. </a:t>
            </a:r>
            <a:r>
              <a:rPr lang="en-US" sz="900" dirty="0" err="1">
                <a:solidFill>
                  <a:schemeClr val="dk1"/>
                </a:solidFill>
              </a:rPr>
              <a:t>Algumas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plataformas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permitem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criação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páginas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loja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dão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acesso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todas</a:t>
            </a:r>
            <a:r>
              <a:rPr lang="en-US" sz="900" dirty="0">
                <a:solidFill>
                  <a:schemeClr val="dk1"/>
                </a:solidFill>
              </a:rPr>
              <a:t> as ferramentas de </a:t>
            </a:r>
            <a:r>
              <a:rPr lang="en-US" sz="900" dirty="0" err="1">
                <a:solidFill>
                  <a:schemeClr val="dk1"/>
                </a:solidFill>
              </a:rPr>
              <a:t>comércio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eletrónico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necessárias</a:t>
            </a:r>
            <a:r>
              <a:rPr lang="en-US" sz="900" dirty="0">
                <a:solidFill>
                  <a:schemeClr val="dk1"/>
                </a:solidFill>
              </a:rPr>
              <a:t> para vender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plataforma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incluindo</a:t>
            </a:r>
            <a:r>
              <a:rPr lang="en-US" sz="900" dirty="0">
                <a:solidFill>
                  <a:schemeClr val="dk1"/>
                </a:solidFill>
              </a:rPr>
              <a:t> o </a:t>
            </a:r>
            <a:r>
              <a:rPr lang="en-US" sz="900" dirty="0" err="1">
                <a:solidFill>
                  <a:schemeClr val="dk1"/>
                </a:solidFill>
              </a:rPr>
              <a:t>pagamento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>
                <a:solidFill>
                  <a:schemeClr val="dk1"/>
                </a:solidFill>
              </a:rPr>
              <a:t>Estas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decisões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podem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condicionadas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pelo</a:t>
            </a:r>
            <a:r>
              <a:rPr lang="en-US" sz="900" dirty="0">
                <a:solidFill>
                  <a:schemeClr val="dk1"/>
                </a:solidFill>
              </a:rPr>
              <a:t> mercado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que a </a:t>
            </a:r>
            <a:r>
              <a:rPr lang="en-US" sz="900" dirty="0" err="1">
                <a:solidFill>
                  <a:schemeClr val="dk1"/>
                </a:solidFill>
              </a:rPr>
              <a:t>empresa</a:t>
            </a:r>
            <a:r>
              <a:rPr lang="en-US" sz="900" dirty="0">
                <a:solidFill>
                  <a:schemeClr val="dk1"/>
                </a:solidFill>
              </a:rPr>
              <a:t> opera e </a:t>
            </a:r>
            <a:r>
              <a:rPr lang="en-US" sz="900" dirty="0" err="1">
                <a:solidFill>
                  <a:schemeClr val="dk1"/>
                </a:solidFill>
              </a:rPr>
              <a:t>pelo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papel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pretende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desempenhar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nesse</a:t>
            </a:r>
            <a:r>
              <a:rPr lang="en-US" sz="900" dirty="0">
                <a:solidFill>
                  <a:schemeClr val="dk1"/>
                </a:solidFill>
              </a:rPr>
              <a:t> mercado (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exemplo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líder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seguidor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líder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imitador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líder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inovador</a:t>
            </a:r>
            <a:r>
              <a:rPr lang="en-US" sz="900" dirty="0">
                <a:solidFill>
                  <a:schemeClr val="dk1"/>
                </a:solidFill>
              </a:rPr>
              <a:t>,...).</a:t>
            </a:r>
            <a:endParaRPr sz="9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7" name="Google Shape;517;p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 </a:t>
            </a:r>
            <a:r>
              <a:rPr lang="en-US" sz="900" dirty="0" err="1"/>
              <a:t>comunicação</a:t>
            </a:r>
            <a:r>
              <a:rPr lang="en-US" sz="900" dirty="0"/>
              <a:t> do marketing digital </a:t>
            </a:r>
            <a:r>
              <a:rPr lang="en-US" sz="900" dirty="0" err="1"/>
              <a:t>tem</a:t>
            </a:r>
            <a:r>
              <a:rPr lang="en-US" sz="900" dirty="0"/>
              <a:t> </a:t>
            </a:r>
            <a:r>
              <a:rPr lang="en-US" sz="900" dirty="0" err="1"/>
              <a:t>vários</a:t>
            </a:r>
            <a:r>
              <a:rPr lang="en-US" sz="900" dirty="0"/>
              <a:t> </a:t>
            </a:r>
            <a:r>
              <a:rPr lang="en-US" sz="900" dirty="0" err="1"/>
              <a:t>aspectos</a:t>
            </a:r>
            <a:r>
              <a:rPr lang="en-US" sz="900" dirty="0"/>
              <a:t> </a:t>
            </a:r>
            <a:r>
              <a:rPr lang="en-US" sz="900" dirty="0" err="1"/>
              <a:t>semelhantes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marketing offline, </a:t>
            </a:r>
            <a:r>
              <a:rPr lang="en-US" sz="900" dirty="0" err="1"/>
              <a:t>diferindo</a:t>
            </a:r>
            <a:r>
              <a:rPr lang="en-US" sz="900" dirty="0"/>
              <a:t> </a:t>
            </a:r>
            <a:r>
              <a:rPr lang="en-US" sz="900" dirty="0" err="1"/>
              <a:t>sobretudo</a:t>
            </a:r>
            <a:r>
              <a:rPr lang="en-US" sz="900" dirty="0"/>
              <a:t> </a:t>
            </a:r>
            <a:r>
              <a:rPr lang="en-US" sz="900" dirty="0" err="1"/>
              <a:t>pelos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específicos</a:t>
            </a:r>
            <a:r>
              <a:rPr lang="en-US" sz="900" dirty="0"/>
              <a:t>. </a:t>
            </a:r>
            <a:r>
              <a:rPr lang="en-US" sz="900" dirty="0" err="1"/>
              <a:t>Assim</a:t>
            </a:r>
            <a:r>
              <a:rPr lang="en-US" sz="900" dirty="0"/>
              <a:t>,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à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disposição</a:t>
            </a:r>
            <a:r>
              <a:rPr lang="en-US" sz="900" dirty="0"/>
              <a:t> </a:t>
            </a:r>
            <a:r>
              <a:rPr lang="en-US" sz="900" dirty="0" err="1"/>
              <a:t>meios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o website, </a:t>
            </a:r>
            <a:r>
              <a:rPr lang="en-US" sz="900" dirty="0" err="1"/>
              <a:t>blogue</a:t>
            </a:r>
            <a:r>
              <a:rPr lang="en-US" sz="900" dirty="0"/>
              <a:t>, email, redes </a:t>
            </a:r>
            <a:r>
              <a:rPr lang="en-US" sz="900" dirty="0" err="1"/>
              <a:t>sociais</a:t>
            </a:r>
            <a:r>
              <a:rPr lang="en-US" sz="900" dirty="0"/>
              <a:t>, sites de </a:t>
            </a:r>
            <a:r>
              <a:rPr lang="en-US" sz="900" dirty="0" err="1"/>
              <a:t>terceiros</a:t>
            </a:r>
            <a:r>
              <a:rPr lang="en-US" sz="900" dirty="0"/>
              <a:t>, </a:t>
            </a:r>
            <a:r>
              <a:rPr lang="en-US" sz="900" dirty="0" err="1"/>
              <a:t>plataformas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o Google.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Através</a:t>
            </a:r>
            <a:r>
              <a:rPr lang="en-US" sz="900" dirty="0"/>
              <a:t> </a:t>
            </a:r>
            <a:r>
              <a:rPr lang="en-US" sz="900" dirty="0" err="1"/>
              <a:t>destes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,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fazer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publicidade</a:t>
            </a:r>
            <a:r>
              <a:rPr lang="en-US" sz="900" dirty="0"/>
              <a:t>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nas</a:t>
            </a:r>
            <a:r>
              <a:rPr lang="en-US" sz="900" dirty="0"/>
              <a:t> redes </a:t>
            </a:r>
            <a:r>
              <a:rPr lang="en-US" sz="900" dirty="0" err="1"/>
              <a:t>sociais</a:t>
            </a:r>
            <a:r>
              <a:rPr lang="en-US" sz="900" dirty="0"/>
              <a:t> para </a:t>
            </a:r>
            <a:r>
              <a:rPr lang="en-US" sz="900" dirty="0" err="1"/>
              <a:t>publicitar</a:t>
            </a:r>
            <a:r>
              <a:rPr lang="en-US" sz="900" dirty="0"/>
              <a:t> um novo </a:t>
            </a:r>
            <a:r>
              <a:rPr lang="en-US" sz="900" dirty="0" err="1"/>
              <a:t>produto</a:t>
            </a:r>
            <a:r>
              <a:rPr lang="en-US" sz="900" dirty="0"/>
              <a:t>);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promoções</a:t>
            </a:r>
            <a:r>
              <a:rPr lang="en-US" sz="900" dirty="0"/>
              <a:t> de </a:t>
            </a:r>
            <a:r>
              <a:rPr lang="en-US" sz="900" dirty="0" err="1"/>
              <a:t>vendas</a:t>
            </a:r>
            <a:r>
              <a:rPr lang="en-US" sz="900" dirty="0"/>
              <a:t>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envio</a:t>
            </a:r>
            <a:r>
              <a:rPr lang="en-US" sz="900" dirty="0"/>
              <a:t> de </a:t>
            </a:r>
            <a:r>
              <a:rPr lang="en-US" sz="900" dirty="0" err="1"/>
              <a:t>cupões</a:t>
            </a:r>
            <a:r>
              <a:rPr lang="en-US" sz="900" dirty="0"/>
              <a:t> de </a:t>
            </a:r>
            <a:r>
              <a:rPr lang="en-US" sz="900" dirty="0" err="1"/>
              <a:t>desconto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correio</a:t>
            </a:r>
            <a:r>
              <a:rPr lang="en-US" sz="900" dirty="0"/>
              <a:t> </a:t>
            </a:r>
            <a:r>
              <a:rPr lang="en-US" sz="900" dirty="0" err="1"/>
              <a:t>eletrónico</a:t>
            </a:r>
            <a:r>
              <a:rPr lang="en-US" sz="900" dirty="0"/>
              <a:t>);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ações</a:t>
            </a:r>
            <a:r>
              <a:rPr lang="en-US" sz="900" dirty="0"/>
              <a:t> de </a:t>
            </a:r>
            <a:r>
              <a:rPr lang="en-US" sz="900" dirty="0" err="1"/>
              <a:t>relações</a:t>
            </a:r>
            <a:r>
              <a:rPr lang="en-US" sz="900" dirty="0"/>
              <a:t> </a:t>
            </a:r>
            <a:r>
              <a:rPr lang="en-US" sz="900" dirty="0" err="1"/>
              <a:t>públicas</a:t>
            </a:r>
            <a:r>
              <a:rPr lang="en-US" sz="900" dirty="0"/>
              <a:t>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um webinar </a:t>
            </a:r>
            <a:r>
              <a:rPr lang="en-US" sz="900" dirty="0" err="1"/>
              <a:t>em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apresenta</a:t>
            </a:r>
            <a:r>
              <a:rPr lang="en-US" sz="900" dirty="0"/>
              <a:t> o </a:t>
            </a:r>
            <a:r>
              <a:rPr lang="en-US" sz="900" dirty="0" err="1"/>
              <a:t>patrocínio</a:t>
            </a:r>
            <a:r>
              <a:rPr lang="en-US" sz="900" dirty="0"/>
              <a:t> de um animal do </a:t>
            </a:r>
            <a:r>
              <a:rPr lang="en-US" sz="900" dirty="0" err="1"/>
              <a:t>jardim</a:t>
            </a:r>
            <a:r>
              <a:rPr lang="en-US" sz="900" dirty="0"/>
              <a:t> </a:t>
            </a:r>
            <a:r>
              <a:rPr lang="en-US" sz="900" dirty="0" err="1"/>
              <a:t>zoológico</a:t>
            </a:r>
            <a:r>
              <a:rPr lang="en-US" sz="900" dirty="0"/>
              <a:t>);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ações</a:t>
            </a:r>
            <a:r>
              <a:rPr lang="en-US" sz="900" dirty="0"/>
              <a:t> de </a:t>
            </a:r>
            <a:r>
              <a:rPr lang="en-US" sz="900" dirty="0" err="1"/>
              <a:t>venda</a:t>
            </a:r>
            <a:r>
              <a:rPr lang="en-US" sz="900" dirty="0"/>
              <a:t> social – social selling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tentar</a:t>
            </a:r>
            <a:r>
              <a:rPr lang="en-US" sz="900" dirty="0"/>
              <a:t> </a:t>
            </a:r>
            <a:r>
              <a:rPr lang="en-US" sz="900" dirty="0" err="1"/>
              <a:t>angariar</a:t>
            </a:r>
            <a:r>
              <a:rPr lang="en-US" sz="900" dirty="0"/>
              <a:t> </a:t>
            </a:r>
            <a:r>
              <a:rPr lang="en-US" sz="900" dirty="0" err="1"/>
              <a:t>potenciais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rede social LinkedIn);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marketing </a:t>
            </a:r>
            <a:r>
              <a:rPr lang="en-US" sz="900" dirty="0" err="1"/>
              <a:t>direto</a:t>
            </a:r>
            <a:r>
              <a:rPr lang="en-US" sz="900" dirty="0"/>
              <a:t>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envio</a:t>
            </a:r>
            <a:r>
              <a:rPr lang="en-US" sz="900" dirty="0"/>
              <a:t> de um </a:t>
            </a:r>
            <a:r>
              <a:rPr lang="en-US" sz="900" dirty="0" err="1"/>
              <a:t>catálogo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correio</a:t>
            </a:r>
            <a:r>
              <a:rPr lang="en-US" sz="900" dirty="0"/>
              <a:t> </a:t>
            </a:r>
            <a:r>
              <a:rPr lang="en-US" sz="900" dirty="0" err="1"/>
              <a:t>eletrónico</a:t>
            </a:r>
            <a:r>
              <a:rPr lang="en-US" sz="900" dirty="0"/>
              <a:t>);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marketing de </a:t>
            </a:r>
            <a:r>
              <a:rPr lang="en-US" sz="900" dirty="0" err="1"/>
              <a:t>afiliação</a:t>
            </a:r>
            <a:r>
              <a:rPr lang="en-US" sz="900" dirty="0"/>
              <a:t>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utilizar</a:t>
            </a:r>
            <a:r>
              <a:rPr lang="en-US" sz="900" dirty="0"/>
              <a:t> o website de um </a:t>
            </a:r>
            <a:r>
              <a:rPr lang="en-US" sz="900" dirty="0" err="1"/>
              <a:t>comentador</a:t>
            </a:r>
            <a:r>
              <a:rPr lang="en-US" sz="900" dirty="0"/>
              <a:t> </a:t>
            </a:r>
            <a:r>
              <a:rPr lang="en-US" sz="900" dirty="0" err="1"/>
              <a:t>desportivo</a:t>
            </a:r>
            <a:r>
              <a:rPr lang="en-US" sz="900" dirty="0"/>
              <a:t> </a:t>
            </a:r>
            <a:r>
              <a:rPr lang="en-US" sz="900" dirty="0" err="1"/>
              <a:t>famoso</a:t>
            </a:r>
            <a:r>
              <a:rPr lang="en-US" sz="900" dirty="0"/>
              <a:t> para </a:t>
            </a:r>
            <a:r>
              <a:rPr lang="en-US" sz="900" dirty="0" err="1"/>
              <a:t>promover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desportivos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).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Neste </a:t>
            </a:r>
            <a:r>
              <a:rPr lang="en-US" sz="900" dirty="0" err="1"/>
              <a:t>sentido</a:t>
            </a:r>
            <a:r>
              <a:rPr lang="en-US" sz="900" dirty="0"/>
              <a:t>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dinamizar</a:t>
            </a:r>
            <a:r>
              <a:rPr lang="en-US" sz="900" dirty="0"/>
              <a:t> o mix de </a:t>
            </a:r>
            <a:r>
              <a:rPr lang="en-US" sz="900" dirty="0" err="1"/>
              <a:t>comunicação</a:t>
            </a:r>
            <a:r>
              <a:rPr lang="en-US" sz="900" dirty="0"/>
              <a:t> e </a:t>
            </a:r>
            <a:r>
              <a:rPr lang="en-US" sz="900" dirty="0" err="1"/>
              <a:t>como</a:t>
            </a:r>
            <a:r>
              <a:rPr lang="en-US" sz="900" dirty="0"/>
              <a:t> o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integrar</a:t>
            </a:r>
            <a:r>
              <a:rPr lang="en-US" sz="900" dirty="0"/>
              <a:t> </a:t>
            </a:r>
            <a:r>
              <a:rPr lang="en-US" sz="900" dirty="0" err="1"/>
              <a:t>nos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).</a:t>
            </a:r>
            <a:endParaRPr sz="900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5" name="Google Shape;52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/>
              <a:t>O objetivo é tomar decisões sobre a intervenção das pessoas no marketing digital, nomeadamente definir quais as competências e aptidões que devem ter, como vão intervir nos diferentes canais digitais, qual o contributo que vão dar para uma evolução positiva do cliente ao longo do funil de vendas e como vão contribuir para humanizar a marca, aproximando-a dos clientes, contribuindo para uma ligação H2H sem prejudicar a automatização de processos que optimizam o tempo e contribuem para melhorar a experiência do consumidor.</a:t>
            </a:r>
            <a:endParaRPr sz="90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33" name="Google Shape;53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1" name="Google Shape;54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principal </a:t>
            </a:r>
            <a:r>
              <a:rPr lang="en-US" sz="900" dirty="0" err="1"/>
              <a:t>papel</a:t>
            </a:r>
            <a:r>
              <a:rPr lang="en-US" sz="900" dirty="0"/>
              <a:t> das </a:t>
            </a:r>
            <a:r>
              <a:rPr lang="en-US" sz="900" dirty="0" err="1"/>
              <a:t>provas</a:t>
            </a:r>
            <a:r>
              <a:rPr lang="en-US" sz="900" dirty="0"/>
              <a:t> </a:t>
            </a:r>
            <a:r>
              <a:rPr lang="en-US" sz="900" dirty="0" err="1"/>
              <a:t>físicas</a:t>
            </a:r>
            <a:r>
              <a:rPr lang="en-US" sz="900" dirty="0"/>
              <a:t> é </a:t>
            </a:r>
            <a:r>
              <a:rPr lang="en-US" sz="900" dirty="0" err="1"/>
              <a:t>transmitir</a:t>
            </a:r>
            <a:r>
              <a:rPr lang="en-US" sz="900" dirty="0"/>
              <a:t> </a:t>
            </a:r>
            <a:r>
              <a:rPr lang="en-US" sz="900" dirty="0" err="1"/>
              <a:t>confiança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cliente</a:t>
            </a:r>
            <a:r>
              <a:rPr lang="en-US" sz="900" dirty="0"/>
              <a:t>. Para o </a:t>
            </a:r>
            <a:r>
              <a:rPr lang="en-US" sz="900" dirty="0" err="1"/>
              <a:t>efeito</a:t>
            </a:r>
            <a:r>
              <a:rPr lang="en-US" sz="900" dirty="0"/>
              <a:t>, </a:t>
            </a:r>
            <a:r>
              <a:rPr lang="en-US" sz="900" dirty="0" err="1"/>
              <a:t>deve</a:t>
            </a:r>
            <a:r>
              <a:rPr lang="en-US" sz="900" dirty="0"/>
              <a:t>-se </a:t>
            </a:r>
            <a:r>
              <a:rPr lang="en-US" sz="900" dirty="0" err="1"/>
              <a:t>tirar</a:t>
            </a:r>
            <a:r>
              <a:rPr lang="en-US" sz="900" dirty="0"/>
              <a:t> </a:t>
            </a:r>
            <a:r>
              <a:rPr lang="en-US" sz="900" dirty="0" err="1"/>
              <a:t>partido</a:t>
            </a:r>
            <a:r>
              <a:rPr lang="en-US" sz="900" dirty="0"/>
              <a:t> do digital para </a:t>
            </a:r>
            <a:r>
              <a:rPr lang="en-US" sz="900" dirty="0" err="1"/>
              <a:t>introduzir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reforçar</a:t>
            </a:r>
            <a:r>
              <a:rPr lang="en-US" sz="900" dirty="0"/>
              <a:t> </a:t>
            </a:r>
            <a:r>
              <a:rPr lang="en-US" sz="900" dirty="0" err="1"/>
              <a:t>outras</a:t>
            </a:r>
            <a:r>
              <a:rPr lang="en-US" sz="900" dirty="0"/>
              <a:t> </a:t>
            </a:r>
            <a:r>
              <a:rPr lang="en-US" sz="900" dirty="0" err="1"/>
              <a:t>provas</a:t>
            </a:r>
            <a:r>
              <a:rPr lang="en-US" sz="900" dirty="0"/>
              <a:t> </a:t>
            </a:r>
            <a:r>
              <a:rPr lang="en-US" sz="900" dirty="0" err="1"/>
              <a:t>físicas</a:t>
            </a:r>
            <a:r>
              <a:rPr lang="en-US" sz="900" dirty="0"/>
              <a:t> </a:t>
            </a:r>
            <a:r>
              <a:rPr lang="en-US" sz="900" dirty="0" err="1"/>
              <a:t>já</a:t>
            </a:r>
            <a:r>
              <a:rPr lang="en-US" sz="900" dirty="0"/>
              <a:t> </a:t>
            </a:r>
            <a:r>
              <a:rPr lang="en-US" sz="900" dirty="0" err="1"/>
              <a:t>utilizadas</a:t>
            </a:r>
            <a:r>
              <a:rPr lang="en-US" sz="900" dirty="0"/>
              <a:t> </a:t>
            </a:r>
            <a:r>
              <a:rPr lang="en-US" sz="900" dirty="0" err="1"/>
              <a:t>pelo</a:t>
            </a:r>
            <a:r>
              <a:rPr lang="en-US" sz="900" dirty="0"/>
              <a:t> marketing offline.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Assim</a:t>
            </a:r>
            <a:r>
              <a:rPr lang="en-US" sz="900" dirty="0"/>
              <a:t>, é </a:t>
            </a:r>
            <a:r>
              <a:rPr lang="en-US" sz="900" dirty="0" err="1"/>
              <a:t>expetável</a:t>
            </a:r>
            <a:r>
              <a:rPr lang="en-US" sz="900" dirty="0"/>
              <a:t> que </a:t>
            </a:r>
            <a:r>
              <a:rPr lang="en-US" sz="900" dirty="0" err="1"/>
              <a:t>haja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preocupação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conceber</a:t>
            </a:r>
            <a:r>
              <a:rPr lang="en-US" sz="900" dirty="0"/>
              <a:t> um design </a:t>
            </a:r>
            <a:r>
              <a:rPr lang="en-US" sz="900" dirty="0" err="1"/>
              <a:t>aplicado</a:t>
            </a:r>
            <a:r>
              <a:rPr lang="en-US" sz="900" dirty="0"/>
              <a:t> à </a:t>
            </a:r>
            <a:r>
              <a:rPr lang="en-US" sz="900" dirty="0" err="1"/>
              <a:t>marca</a:t>
            </a:r>
            <a:r>
              <a:rPr lang="en-US" sz="900" dirty="0"/>
              <a:t> que </a:t>
            </a:r>
            <a:r>
              <a:rPr lang="en-US" sz="900" dirty="0" err="1"/>
              <a:t>seja</a:t>
            </a:r>
            <a:r>
              <a:rPr lang="en-US" sz="900" dirty="0"/>
              <a:t> transversal a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 e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estrategicamente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valorizadas</a:t>
            </a:r>
            <a:r>
              <a:rPr lang="en-US" sz="900" dirty="0"/>
              <a:t> as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fontes</a:t>
            </a:r>
            <a:r>
              <a:rPr lang="en-US" sz="900" dirty="0"/>
              <a:t> de </a:t>
            </a:r>
            <a:r>
              <a:rPr lang="en-US" sz="900" dirty="0" err="1"/>
              <a:t>testemunhos</a:t>
            </a:r>
            <a:r>
              <a:rPr lang="en-US" sz="900" dirty="0"/>
              <a:t> (</a:t>
            </a:r>
            <a:r>
              <a:rPr lang="en-US" sz="900" dirty="0" err="1"/>
              <a:t>clientes</a:t>
            </a:r>
            <a:r>
              <a:rPr lang="en-US" sz="900" dirty="0"/>
              <a:t>, </a:t>
            </a:r>
            <a:r>
              <a:rPr lang="en-US" sz="900" dirty="0" err="1"/>
              <a:t>colaboradores</a:t>
            </a:r>
            <a:r>
              <a:rPr lang="en-US" sz="900" dirty="0"/>
              <a:t>, </a:t>
            </a:r>
            <a:r>
              <a:rPr lang="en-US" sz="900" dirty="0" err="1"/>
              <a:t>fornecedores</a:t>
            </a:r>
            <a:r>
              <a:rPr lang="en-US" sz="900" dirty="0"/>
              <a:t>,?) </a:t>
            </a:r>
            <a:r>
              <a:rPr lang="en-US" sz="900" dirty="0" err="1"/>
              <a:t>nos</a:t>
            </a:r>
            <a:r>
              <a:rPr lang="en-US" sz="900" dirty="0"/>
              <a:t> </a:t>
            </a:r>
            <a:r>
              <a:rPr lang="en-US" sz="900" dirty="0" err="1"/>
              <a:t>vários</a:t>
            </a:r>
            <a:r>
              <a:rPr lang="en-US" sz="900" dirty="0"/>
              <a:t> </a:t>
            </a:r>
            <a:r>
              <a:rPr lang="en-US" sz="900" dirty="0" err="1"/>
              <a:t>meios</a:t>
            </a:r>
            <a:r>
              <a:rPr lang="en-US" sz="900" dirty="0"/>
              <a:t> </a:t>
            </a:r>
            <a:r>
              <a:rPr lang="en-US" sz="900" dirty="0" err="1"/>
              <a:t>digitais</a:t>
            </a:r>
            <a:r>
              <a:rPr lang="en-US" sz="900" dirty="0"/>
              <a:t>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Como é que o </a:t>
            </a:r>
            <a:r>
              <a:rPr lang="en-US" sz="900" dirty="0" err="1"/>
              <a:t>vídeo</a:t>
            </a:r>
            <a:r>
              <a:rPr lang="en-US" sz="900" dirty="0"/>
              <a:t> e a </a:t>
            </a:r>
            <a:r>
              <a:rPr lang="en-US" sz="900" dirty="0" err="1"/>
              <a:t>imagem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utilizados</a:t>
            </a:r>
            <a:r>
              <a:rPr lang="en-US" sz="900" dirty="0"/>
              <a:t> para </a:t>
            </a:r>
            <a:r>
              <a:rPr lang="en-US" sz="900" dirty="0" err="1"/>
              <a:t>reforçar</a:t>
            </a:r>
            <a:r>
              <a:rPr lang="en-US" sz="900" dirty="0"/>
              <a:t> a </a:t>
            </a:r>
            <a:r>
              <a:rPr lang="en-US" sz="900" dirty="0" err="1"/>
              <a:t>confiança</a:t>
            </a:r>
            <a:r>
              <a:rPr lang="en-US" sz="900" dirty="0"/>
              <a:t> e o </a:t>
            </a:r>
            <a:r>
              <a:rPr lang="en-US" sz="900" dirty="0" err="1"/>
              <a:t>papel</a:t>
            </a:r>
            <a:r>
              <a:rPr lang="en-US" sz="900" dirty="0"/>
              <a:t> </a:t>
            </a:r>
            <a:r>
              <a:rPr lang="en-US" sz="900" dirty="0" err="1"/>
              <a:t>desempenhado</a:t>
            </a:r>
            <a:r>
              <a:rPr lang="en-US" sz="900" dirty="0"/>
              <a:t> </a:t>
            </a:r>
            <a:r>
              <a:rPr lang="en-US" sz="900" dirty="0" err="1"/>
              <a:t>pelo</a:t>
            </a:r>
            <a:r>
              <a:rPr lang="en-US" sz="900" dirty="0"/>
              <a:t> marketing de </a:t>
            </a:r>
            <a:r>
              <a:rPr lang="en-US" sz="900" dirty="0" err="1"/>
              <a:t>conteúdos</a:t>
            </a:r>
            <a:r>
              <a:rPr lang="en-US" sz="900" dirty="0"/>
              <a:t>?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directrizes</a:t>
            </a:r>
            <a:r>
              <a:rPr lang="en-US" sz="900" dirty="0"/>
              <a:t> </a:t>
            </a:r>
            <a:r>
              <a:rPr lang="en-US" sz="900" dirty="0" err="1"/>
              <a:t>estratégicas</a:t>
            </a:r>
            <a:r>
              <a:rPr lang="en-US" sz="900" dirty="0"/>
              <a:t> para </a:t>
            </a:r>
            <a:r>
              <a:rPr lang="en-US" sz="900" dirty="0" err="1"/>
              <a:t>garantir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experiência</a:t>
            </a:r>
            <a:r>
              <a:rPr lang="en-US" sz="900" dirty="0"/>
              <a:t> </a:t>
            </a:r>
            <a:r>
              <a:rPr lang="en-US" sz="900" dirty="0" err="1"/>
              <a:t>omnicanal</a:t>
            </a:r>
            <a:r>
              <a:rPr lang="en-US" sz="900" dirty="0"/>
              <a:t> </a:t>
            </a:r>
            <a:r>
              <a:rPr lang="en-US" sz="900" dirty="0" err="1"/>
              <a:t>uniforme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p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9" name="Google Shape;549;p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5" name="Google Shape;55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vê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única</a:t>
            </a:r>
            <a:r>
              <a:rPr lang="en-US" sz="900" dirty="0"/>
              <a:t>, </a:t>
            </a:r>
            <a:r>
              <a:rPr lang="en-US" sz="900" dirty="0" err="1"/>
              <a:t>independentemente</a:t>
            </a:r>
            <a:r>
              <a:rPr lang="en-US" sz="900" dirty="0"/>
              <a:t> da forma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interage</a:t>
            </a:r>
            <a:r>
              <a:rPr lang="en-US" sz="900" dirty="0"/>
              <a:t> com </a:t>
            </a:r>
            <a:r>
              <a:rPr lang="en-US" sz="900" dirty="0" err="1"/>
              <a:t>ela</a:t>
            </a:r>
            <a:r>
              <a:rPr lang="en-US" sz="900" dirty="0"/>
              <a:t>. Por </a:t>
            </a:r>
            <a:r>
              <a:rPr lang="en-US" sz="900" dirty="0" err="1"/>
              <a:t>isso</a:t>
            </a:r>
            <a:r>
              <a:rPr lang="en-US" sz="900" dirty="0"/>
              <a:t>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integrar</a:t>
            </a:r>
            <a:r>
              <a:rPr lang="en-US" sz="900" dirty="0"/>
              <a:t> </a:t>
            </a:r>
            <a:r>
              <a:rPr lang="en-US" sz="900" dirty="0" err="1"/>
              <a:t>toda</a:t>
            </a:r>
            <a:r>
              <a:rPr lang="en-US" sz="900" dirty="0"/>
              <a:t> a </a:t>
            </a:r>
            <a:r>
              <a:rPr lang="en-US" sz="900" dirty="0" err="1"/>
              <a:t>experiência</a:t>
            </a:r>
            <a:r>
              <a:rPr lang="en-US" sz="900" dirty="0"/>
              <a:t>, </a:t>
            </a:r>
            <a:r>
              <a:rPr lang="en-US" sz="900" dirty="0" err="1"/>
              <a:t>prestando</a:t>
            </a:r>
            <a:r>
              <a:rPr lang="en-US" sz="900" dirty="0"/>
              <a:t> especial </a:t>
            </a:r>
            <a:r>
              <a:rPr lang="en-US" sz="900" dirty="0" err="1"/>
              <a:t>atenção</a:t>
            </a:r>
            <a:r>
              <a:rPr lang="en-US" sz="900" dirty="0"/>
              <a:t> à forma </a:t>
            </a:r>
            <a:r>
              <a:rPr lang="en-US" sz="900" dirty="0" err="1"/>
              <a:t>como</a:t>
            </a:r>
            <a:r>
              <a:rPr lang="en-US" sz="900" dirty="0"/>
              <a:t> o marketing digital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contribuir</a:t>
            </a:r>
            <a:r>
              <a:rPr lang="en-US" sz="900" dirty="0"/>
              <a:t> para </a:t>
            </a:r>
            <a:r>
              <a:rPr lang="en-US" sz="900" dirty="0" err="1"/>
              <a:t>melhorar</a:t>
            </a:r>
            <a:r>
              <a:rPr lang="en-US" sz="900" dirty="0"/>
              <a:t> a </a:t>
            </a:r>
            <a:r>
              <a:rPr lang="en-US" sz="900" dirty="0" err="1"/>
              <a:t>experiência</a:t>
            </a:r>
            <a:r>
              <a:rPr lang="en-US" sz="900" dirty="0"/>
              <a:t> que 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tem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cada</a:t>
            </a:r>
            <a:r>
              <a:rPr lang="en-US" sz="900" dirty="0"/>
              <a:t> </a:t>
            </a:r>
            <a:r>
              <a:rPr lang="en-US" sz="900" dirty="0" err="1"/>
              <a:t>momento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que </a:t>
            </a:r>
            <a:r>
              <a:rPr lang="en-US" sz="900" dirty="0" err="1"/>
              <a:t>interage</a:t>
            </a:r>
            <a:r>
              <a:rPr lang="en-US" sz="900" dirty="0"/>
              <a:t> com a </a:t>
            </a:r>
            <a:r>
              <a:rPr lang="en-US" sz="900" dirty="0" err="1"/>
              <a:t>marca</a:t>
            </a:r>
            <a:r>
              <a:rPr lang="en-US" sz="900" dirty="0"/>
              <a:t>, </a:t>
            </a:r>
            <a:r>
              <a:rPr lang="en-US" sz="900" dirty="0" err="1"/>
              <a:t>independentemente</a:t>
            </a:r>
            <a:r>
              <a:rPr lang="en-US" sz="900" dirty="0"/>
              <a:t> da forma de </a:t>
            </a:r>
            <a:r>
              <a:rPr lang="en-US" sz="900" dirty="0" err="1"/>
              <a:t>contacto</a:t>
            </a:r>
            <a:r>
              <a:rPr lang="en-US" sz="900" dirty="0"/>
              <a:t>. A </a:t>
            </a:r>
            <a:r>
              <a:rPr lang="en-US" sz="900" dirty="0" err="1"/>
              <a:t>representação</a:t>
            </a:r>
            <a:r>
              <a:rPr lang="en-US" sz="900" dirty="0"/>
              <a:t> </a:t>
            </a:r>
            <a:r>
              <a:rPr lang="en-US" sz="900" dirty="0" err="1"/>
              <a:t>gráfica</a:t>
            </a:r>
            <a:r>
              <a:rPr lang="en-US" sz="900" dirty="0"/>
              <a:t> do </a:t>
            </a:r>
            <a:r>
              <a:rPr lang="en-US" sz="900" dirty="0" err="1"/>
              <a:t>percurso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ajudar</a:t>
            </a:r>
            <a:r>
              <a:rPr lang="en-US" sz="900" dirty="0"/>
              <a:t> a </a:t>
            </a:r>
            <a:r>
              <a:rPr lang="en-US" sz="900" dirty="0" err="1"/>
              <a:t>tomar</a:t>
            </a:r>
            <a:r>
              <a:rPr lang="en-US" sz="900" dirty="0"/>
              <a:t> </a:t>
            </a:r>
            <a:r>
              <a:rPr lang="en-US" sz="900" dirty="0" err="1"/>
              <a:t>decisões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o que </a:t>
            </a:r>
            <a:r>
              <a:rPr lang="en-US" sz="900" dirty="0" err="1"/>
              <a:t>comunicar</a:t>
            </a:r>
            <a:r>
              <a:rPr lang="en-US" sz="900" dirty="0"/>
              <a:t>, o que </a:t>
            </a:r>
            <a:r>
              <a:rPr lang="en-US" sz="900" dirty="0" err="1"/>
              <a:t>impulsionar</a:t>
            </a:r>
            <a:r>
              <a:rPr lang="en-US" sz="900" dirty="0"/>
              <a:t>, que </a:t>
            </a:r>
            <a:r>
              <a:rPr lang="en-US" sz="900" dirty="0" err="1"/>
              <a:t>ações</a:t>
            </a:r>
            <a:r>
              <a:rPr lang="en-US" sz="900" dirty="0"/>
              <a:t> </a:t>
            </a:r>
            <a:r>
              <a:rPr lang="en-US" sz="900" dirty="0" err="1"/>
              <a:t>tomar</a:t>
            </a:r>
            <a:r>
              <a:rPr lang="en-US" sz="900" dirty="0"/>
              <a:t> para </a:t>
            </a:r>
            <a:r>
              <a:rPr lang="en-US" sz="900" dirty="0" err="1"/>
              <a:t>melhorar</a:t>
            </a:r>
            <a:r>
              <a:rPr lang="en-US" sz="900" dirty="0"/>
              <a:t> a </a:t>
            </a:r>
            <a:r>
              <a:rPr lang="en-US" sz="900" dirty="0" err="1"/>
              <a:t>experiência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longo</a:t>
            </a:r>
            <a:r>
              <a:rPr lang="en-US" sz="900" dirty="0"/>
              <a:t> de </a:t>
            </a:r>
            <a:r>
              <a:rPr lang="en-US" sz="900" dirty="0" err="1"/>
              <a:t>todo</a:t>
            </a:r>
            <a:r>
              <a:rPr lang="en-US" sz="900" dirty="0"/>
              <a:t> o </a:t>
            </a:r>
            <a:r>
              <a:rPr lang="en-US" sz="900" dirty="0" err="1"/>
              <a:t>processo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3" name="Google Shape;563;p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9" name="Google Shape;569;p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</a:t>
            </a:r>
            <a:r>
              <a:rPr lang="en-US" sz="900" dirty="0" err="1"/>
              <a:t>planeamento</a:t>
            </a:r>
            <a:r>
              <a:rPr lang="en-US" sz="900" dirty="0"/>
              <a:t> </a:t>
            </a:r>
            <a:r>
              <a:rPr lang="en-US" sz="900" dirty="0" err="1"/>
              <a:t>estratégico</a:t>
            </a:r>
            <a:r>
              <a:rPr lang="en-US" sz="900" dirty="0"/>
              <a:t> de marketing </a:t>
            </a:r>
            <a:r>
              <a:rPr lang="en-US" sz="900" dirty="0" err="1"/>
              <a:t>pressupõe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análise</a:t>
            </a:r>
            <a:r>
              <a:rPr lang="en-US" sz="900" dirty="0"/>
              <a:t> externa e interna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perspetiva</a:t>
            </a:r>
            <a:r>
              <a:rPr lang="en-US" sz="900" dirty="0"/>
              <a:t> do marketing,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definição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 de marketing e a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implementação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Mas, </a:t>
            </a:r>
            <a:r>
              <a:rPr lang="en-US" sz="900" dirty="0" err="1"/>
              <a:t>como</a:t>
            </a:r>
            <a:r>
              <a:rPr lang="en-US" sz="900" dirty="0"/>
              <a:t> o </a:t>
            </a:r>
            <a:r>
              <a:rPr lang="en-US" sz="900" dirty="0" err="1"/>
              <a:t>processo</a:t>
            </a:r>
            <a:r>
              <a:rPr lang="en-US" sz="900" dirty="0"/>
              <a:t> é </a:t>
            </a:r>
            <a:r>
              <a:rPr lang="en-US" sz="900" dirty="0" err="1"/>
              <a:t>dinâmico</a:t>
            </a:r>
            <a:r>
              <a:rPr lang="en-US" sz="900" dirty="0"/>
              <a:t>,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verificado</a:t>
            </a:r>
            <a:r>
              <a:rPr lang="en-US" sz="900" dirty="0"/>
              <a:t> se </a:t>
            </a:r>
            <a:r>
              <a:rPr lang="en-US" sz="900" dirty="0" err="1"/>
              <a:t>há</a:t>
            </a:r>
            <a:r>
              <a:rPr lang="en-US" sz="900" dirty="0"/>
              <a:t> </a:t>
            </a:r>
            <a:r>
              <a:rPr lang="en-US" sz="900" dirty="0" err="1"/>
              <a:t>alterações</a:t>
            </a:r>
            <a:r>
              <a:rPr lang="en-US" sz="900" dirty="0"/>
              <a:t> </a:t>
            </a:r>
            <a:r>
              <a:rPr lang="en-US" sz="900" dirty="0" err="1"/>
              <a:t>nas</a:t>
            </a:r>
            <a:r>
              <a:rPr lang="en-US" sz="900" dirty="0"/>
              <a:t> </a:t>
            </a:r>
            <a:r>
              <a:rPr lang="en-US" sz="900" dirty="0" err="1"/>
              <a:t>circunstâncias</a:t>
            </a:r>
            <a:r>
              <a:rPr lang="en-US" sz="900" dirty="0"/>
              <a:t> da </a:t>
            </a:r>
            <a:r>
              <a:rPr lang="en-US" sz="900" dirty="0" err="1"/>
              <a:t>definição</a:t>
            </a:r>
            <a:r>
              <a:rPr lang="en-US" sz="900" dirty="0"/>
              <a:t> da </a:t>
            </a:r>
            <a:r>
              <a:rPr lang="en-US" sz="900" dirty="0" err="1"/>
              <a:t>estratégia</a:t>
            </a:r>
            <a:r>
              <a:rPr lang="en-US" sz="900" dirty="0"/>
              <a:t>, se a </a:t>
            </a:r>
            <a:r>
              <a:rPr lang="en-US" sz="900" dirty="0" err="1"/>
              <a:t>implementação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a </a:t>
            </a:r>
            <a:r>
              <a:rPr lang="en-US" sz="900" dirty="0" err="1"/>
              <a:t>decorrer</a:t>
            </a:r>
            <a:r>
              <a:rPr lang="en-US" sz="900" dirty="0"/>
              <a:t>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planeado</a:t>
            </a:r>
            <a:r>
              <a:rPr lang="en-US" sz="900" dirty="0"/>
              <a:t> e se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objetivos</a:t>
            </a:r>
            <a:r>
              <a:rPr lang="en-US" sz="900" dirty="0"/>
              <a:t> </a:t>
            </a:r>
            <a:r>
              <a:rPr lang="en-US" sz="900" dirty="0" err="1"/>
              <a:t>estão</a:t>
            </a:r>
            <a:r>
              <a:rPr lang="en-US" sz="900" dirty="0"/>
              <a:t> a ser </a:t>
            </a:r>
            <a:r>
              <a:rPr lang="en-US" sz="900" dirty="0" err="1"/>
              <a:t>alcançados</a:t>
            </a:r>
            <a:r>
              <a:rPr lang="en-US" sz="900" dirty="0"/>
              <a:t>.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</a:t>
            </a:r>
            <a:r>
              <a:rPr lang="en-US" sz="900" dirty="0" err="1"/>
              <a:t>avaliar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aspetos</a:t>
            </a:r>
            <a:r>
              <a:rPr lang="en-US" sz="900" dirty="0"/>
              <a:t> que </a:t>
            </a:r>
            <a:r>
              <a:rPr lang="en-US" sz="900" dirty="0" err="1"/>
              <a:t>considera</a:t>
            </a:r>
            <a:r>
              <a:rPr lang="en-US" sz="900" dirty="0"/>
              <a:t> </a:t>
            </a:r>
            <a:r>
              <a:rPr lang="en-US" sz="900" dirty="0" err="1"/>
              <a:t>relevantes</a:t>
            </a:r>
            <a:r>
              <a:rPr lang="en-US" sz="900" dirty="0"/>
              <a:t> com base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métricas</a:t>
            </a:r>
            <a:r>
              <a:rPr lang="en-US" sz="900" dirty="0"/>
              <a:t> </a:t>
            </a:r>
            <a:r>
              <a:rPr lang="en-US" sz="900" dirty="0" err="1"/>
              <a:t>definidas</a:t>
            </a:r>
            <a:r>
              <a:rPr lang="en-US" sz="900" dirty="0"/>
              <a:t>. Para que </a:t>
            </a:r>
            <a:r>
              <a:rPr lang="en-US" sz="900" dirty="0" err="1"/>
              <a:t>este</a:t>
            </a:r>
            <a:r>
              <a:rPr lang="en-US" sz="900" dirty="0"/>
              <a:t> </a:t>
            </a:r>
            <a:r>
              <a:rPr lang="en-US" sz="900" dirty="0" err="1"/>
              <a:t>processo</a:t>
            </a:r>
            <a:r>
              <a:rPr lang="en-US" sz="900" dirty="0"/>
              <a:t> </a:t>
            </a:r>
            <a:r>
              <a:rPr lang="en-US" sz="900" dirty="0" err="1"/>
              <a:t>seja</a:t>
            </a:r>
            <a:r>
              <a:rPr lang="en-US" sz="900" dirty="0"/>
              <a:t> </a:t>
            </a:r>
            <a:r>
              <a:rPr lang="en-US" sz="900" dirty="0" err="1"/>
              <a:t>possível</a:t>
            </a:r>
            <a:r>
              <a:rPr lang="en-US" sz="900" dirty="0"/>
              <a:t>, é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no plano </a:t>
            </a:r>
            <a:r>
              <a:rPr lang="en-US" sz="900" dirty="0" err="1"/>
              <a:t>estratégico</a:t>
            </a:r>
            <a:r>
              <a:rPr lang="en-US" sz="900" dirty="0"/>
              <a:t> de marketing digital </a:t>
            </a:r>
            <a:r>
              <a:rPr lang="en-US" sz="900" dirty="0" err="1"/>
              <a:t>quem</a:t>
            </a:r>
            <a:r>
              <a:rPr lang="en-US" sz="900" dirty="0"/>
              <a:t> é o </a:t>
            </a:r>
            <a:r>
              <a:rPr lang="en-US" sz="900" dirty="0" err="1"/>
              <a:t>responsável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todo</a:t>
            </a:r>
            <a:r>
              <a:rPr lang="en-US" sz="900" dirty="0"/>
              <a:t> o </a:t>
            </a:r>
            <a:r>
              <a:rPr lang="en-US" sz="900" dirty="0" err="1"/>
              <a:t>processo</a:t>
            </a:r>
            <a:r>
              <a:rPr lang="en-US" sz="900" dirty="0"/>
              <a:t> de </a:t>
            </a:r>
            <a:r>
              <a:rPr lang="en-US" sz="900" dirty="0" err="1"/>
              <a:t>avaliação</a:t>
            </a:r>
            <a:r>
              <a:rPr lang="en-US" sz="900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O </a:t>
            </a:r>
            <a:r>
              <a:rPr lang="en-US" sz="900" dirty="0" err="1"/>
              <a:t>percurso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ser um </a:t>
            </a:r>
            <a:r>
              <a:rPr lang="en-US" sz="900" dirty="0" err="1"/>
              <a:t>bom</a:t>
            </a:r>
            <a:r>
              <a:rPr lang="en-US" sz="900" dirty="0"/>
              <a:t> </a:t>
            </a:r>
            <a:r>
              <a:rPr lang="en-US" sz="900" dirty="0" err="1"/>
              <a:t>ponto</a:t>
            </a:r>
            <a:r>
              <a:rPr lang="en-US" sz="900" dirty="0"/>
              <a:t> de </a:t>
            </a:r>
            <a:r>
              <a:rPr lang="en-US" sz="900" dirty="0" err="1"/>
              <a:t>partida</a:t>
            </a:r>
            <a:r>
              <a:rPr lang="en-US" sz="900" dirty="0"/>
              <a:t> para </a:t>
            </a:r>
            <a:r>
              <a:rPr lang="en-US" sz="900" dirty="0" err="1"/>
              <a:t>definir</a:t>
            </a:r>
            <a:r>
              <a:rPr lang="en-US" sz="900" dirty="0"/>
              <a:t> </a:t>
            </a: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momentos</a:t>
            </a:r>
            <a:r>
              <a:rPr lang="en-US" sz="900" dirty="0"/>
              <a:t> a </a:t>
            </a:r>
            <a:r>
              <a:rPr lang="en-US" sz="900" dirty="0" err="1"/>
              <a:t>controlar</a:t>
            </a:r>
            <a:r>
              <a:rPr lang="en-US" sz="900" dirty="0"/>
              <a:t> e o que </a:t>
            </a:r>
            <a:r>
              <a:rPr lang="en-US" sz="900" dirty="0" err="1"/>
              <a:t>controlar</a:t>
            </a:r>
            <a:r>
              <a:rPr lang="en-US" sz="900" dirty="0"/>
              <a:t>. Para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informações</a:t>
            </a:r>
            <a:r>
              <a:rPr lang="en-US" sz="900" dirty="0"/>
              <a:t> </a:t>
            </a:r>
            <a:r>
              <a:rPr lang="en-US" sz="900" dirty="0" err="1"/>
              <a:t>sobre</a:t>
            </a:r>
            <a:r>
              <a:rPr lang="en-US" sz="900" dirty="0"/>
              <a:t> o </a:t>
            </a:r>
            <a:r>
              <a:rPr lang="en-US" sz="900" dirty="0" err="1"/>
              <a:t>percurso</a:t>
            </a:r>
            <a:r>
              <a:rPr lang="en-US" sz="900" dirty="0"/>
              <a:t> do </a:t>
            </a:r>
            <a:r>
              <a:rPr lang="en-US" sz="900" dirty="0" err="1"/>
              <a:t>cliente</a:t>
            </a:r>
            <a:r>
              <a:rPr lang="en-US" sz="900" dirty="0"/>
              <a:t>, </a:t>
            </a:r>
            <a:r>
              <a:rPr lang="en-US" sz="900" dirty="0" err="1"/>
              <a:t>consulte</a:t>
            </a:r>
            <a:r>
              <a:rPr lang="en-US" sz="900" dirty="0"/>
              <a:t> o </a:t>
            </a:r>
            <a:r>
              <a:rPr lang="en-US" sz="900" dirty="0" err="1"/>
              <a:t>submódulo</a:t>
            </a:r>
            <a:r>
              <a:rPr lang="en-US" sz="900" dirty="0"/>
              <a:t> </a:t>
            </a:r>
            <a:r>
              <a:rPr lang="en-US" sz="900" dirty="0" err="1"/>
              <a:t>tácticas</a:t>
            </a:r>
            <a:r>
              <a:rPr lang="en-US" sz="900" dirty="0"/>
              <a:t> e </a:t>
            </a:r>
            <a:r>
              <a:rPr lang="en-US" sz="900" dirty="0" err="1"/>
              <a:t>operações</a:t>
            </a:r>
            <a:r>
              <a:rPr lang="en-US" sz="900" dirty="0"/>
              <a:t> </a:t>
            </a:r>
            <a:r>
              <a:rPr lang="en-US" sz="900" dirty="0" err="1"/>
              <a:t>digitai</a:t>
            </a:r>
            <a:r>
              <a:rPr lang="en-US" sz="900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7" name="Google Shape;577;p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Esta </a:t>
            </a:r>
            <a:r>
              <a:rPr lang="en-US" sz="900" dirty="0" err="1">
                <a:solidFill>
                  <a:schemeClr val="dk1"/>
                </a:solidFill>
              </a:rPr>
              <a:t>atividade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deve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realizada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grupos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parte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aula e </a:t>
            </a:r>
            <a:r>
              <a:rPr lang="en-US" sz="900" dirty="0" err="1">
                <a:solidFill>
                  <a:schemeClr val="dk1"/>
                </a:solidFill>
              </a:rPr>
              <a:t>parte</a:t>
            </a:r>
            <a:r>
              <a:rPr lang="en-US" sz="900" dirty="0">
                <a:solidFill>
                  <a:schemeClr val="dk1"/>
                </a:solidFill>
              </a:rPr>
              <a:t> fora da aula. Tempo </a:t>
            </a:r>
            <a:r>
              <a:rPr lang="en-US" sz="900" dirty="0" err="1">
                <a:solidFill>
                  <a:schemeClr val="dk1"/>
                </a:solidFill>
              </a:rPr>
              <a:t>previsto</a:t>
            </a:r>
            <a:r>
              <a:rPr lang="en-US" sz="900" dirty="0">
                <a:solidFill>
                  <a:schemeClr val="dk1"/>
                </a:solidFill>
              </a:rPr>
              <a:t>: 3 horas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aula e 9 horas fora da aula.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Espera</a:t>
            </a:r>
            <a:r>
              <a:rPr lang="en-US" sz="900" dirty="0">
                <a:solidFill>
                  <a:schemeClr val="dk1"/>
                </a:solidFill>
              </a:rPr>
              <a:t>-se que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alunos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utilizem</a:t>
            </a:r>
            <a:r>
              <a:rPr lang="en-US" sz="900" dirty="0">
                <a:solidFill>
                  <a:schemeClr val="dk1"/>
                </a:solidFill>
              </a:rPr>
              <a:t> o </a:t>
            </a:r>
            <a:r>
              <a:rPr lang="en-US" sz="900" dirty="0" err="1">
                <a:solidFill>
                  <a:schemeClr val="dk1"/>
                </a:solidFill>
              </a:rPr>
              <a:t>modelo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planeamento</a:t>
            </a:r>
            <a:r>
              <a:rPr lang="en-US" sz="900" dirty="0">
                <a:solidFill>
                  <a:schemeClr val="dk1"/>
                </a:solidFill>
              </a:rPr>
              <a:t> de marketing </a:t>
            </a:r>
            <a:r>
              <a:rPr lang="en-US" sz="900" dirty="0" err="1">
                <a:solidFill>
                  <a:schemeClr val="dk1"/>
                </a:solidFill>
              </a:rPr>
              <a:t>estratégico</a:t>
            </a:r>
            <a:r>
              <a:rPr lang="en-US" sz="900" dirty="0">
                <a:solidFill>
                  <a:schemeClr val="dk1"/>
                </a:solidFill>
              </a:rPr>
              <a:t> digital </a:t>
            </a:r>
            <a:r>
              <a:rPr lang="en-US" sz="900" dirty="0" err="1">
                <a:solidFill>
                  <a:schemeClr val="dk1"/>
                </a:solidFill>
              </a:rPr>
              <a:t>apresentado</a:t>
            </a:r>
            <a:r>
              <a:rPr lang="en-US" sz="900" dirty="0">
                <a:solidFill>
                  <a:schemeClr val="dk1"/>
                </a:solidFill>
              </a:rPr>
              <a:t> no </a:t>
            </a:r>
            <a:r>
              <a:rPr lang="en-US" sz="900" dirty="0" err="1">
                <a:solidFill>
                  <a:schemeClr val="dk1"/>
                </a:solidFill>
              </a:rPr>
              <a:t>diapositivo</a:t>
            </a:r>
            <a:r>
              <a:rPr lang="en-US" sz="900" dirty="0">
                <a:solidFill>
                  <a:schemeClr val="dk1"/>
                </a:solidFill>
              </a:rPr>
              <a:t> 11 para a </a:t>
            </a:r>
            <a:r>
              <a:rPr lang="en-US" sz="900" dirty="0" err="1">
                <a:solidFill>
                  <a:schemeClr val="dk1"/>
                </a:solidFill>
              </a:rPr>
              <a:t>sua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escolhida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Sugere</a:t>
            </a:r>
            <a:r>
              <a:rPr lang="en-US" sz="900" dirty="0">
                <a:solidFill>
                  <a:schemeClr val="dk1"/>
                </a:solidFill>
              </a:rPr>
              <a:t>-se que o </a:t>
            </a:r>
            <a:r>
              <a:rPr lang="en-US" sz="900" dirty="0" err="1">
                <a:solidFill>
                  <a:schemeClr val="dk1"/>
                </a:solidFill>
              </a:rPr>
              <a:t>aluno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comece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analisar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digital da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tentando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analisar</a:t>
            </a:r>
            <a:r>
              <a:rPr lang="en-US" sz="900" dirty="0">
                <a:solidFill>
                  <a:schemeClr val="dk1"/>
                </a:solidFill>
              </a:rPr>
              <a:t> o website, o </a:t>
            </a:r>
            <a:r>
              <a:rPr lang="en-US" sz="900" dirty="0" err="1">
                <a:solidFill>
                  <a:schemeClr val="dk1"/>
                </a:solidFill>
              </a:rPr>
              <a:t>envio</a:t>
            </a:r>
            <a:r>
              <a:rPr lang="en-US" sz="900" dirty="0">
                <a:solidFill>
                  <a:schemeClr val="dk1"/>
                </a:solidFill>
              </a:rPr>
              <a:t> de emails (</a:t>
            </a:r>
            <a:r>
              <a:rPr lang="en-US" sz="900" dirty="0" err="1">
                <a:solidFill>
                  <a:schemeClr val="dk1"/>
                </a:solidFill>
              </a:rPr>
              <a:t>sugere</a:t>
            </a:r>
            <a:r>
              <a:rPr lang="en-US" sz="900" dirty="0">
                <a:solidFill>
                  <a:schemeClr val="dk1"/>
                </a:solidFill>
              </a:rPr>
              <a:t>-se que o </a:t>
            </a:r>
            <a:r>
              <a:rPr lang="en-US" sz="900" dirty="0" err="1">
                <a:solidFill>
                  <a:schemeClr val="dk1"/>
                </a:solidFill>
              </a:rPr>
              <a:t>aluno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subscreva</a:t>
            </a:r>
            <a:r>
              <a:rPr lang="en-US" sz="900" dirty="0">
                <a:solidFill>
                  <a:schemeClr val="dk1"/>
                </a:solidFill>
              </a:rPr>
              <a:t> a newsletter para </a:t>
            </a:r>
            <a:r>
              <a:rPr lang="en-US" sz="900" dirty="0" err="1">
                <a:solidFill>
                  <a:schemeClr val="dk1"/>
                </a:solidFill>
              </a:rPr>
              <a:t>ver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frequência</a:t>
            </a:r>
            <a:r>
              <a:rPr lang="en-US" sz="900" dirty="0">
                <a:solidFill>
                  <a:schemeClr val="dk1"/>
                </a:solidFill>
              </a:rPr>
              <a:t>, o </a:t>
            </a:r>
            <a:r>
              <a:rPr lang="en-US" sz="900" dirty="0" err="1">
                <a:solidFill>
                  <a:schemeClr val="dk1"/>
                </a:solidFill>
              </a:rPr>
              <a:t>conteúdo</a:t>
            </a:r>
            <a:r>
              <a:rPr lang="en-US" sz="900" dirty="0">
                <a:solidFill>
                  <a:schemeClr val="dk1"/>
                </a:solidFill>
              </a:rPr>
              <a:t>,...), a </a:t>
            </a:r>
            <a:r>
              <a:rPr lang="en-US" sz="900" dirty="0" err="1">
                <a:solidFill>
                  <a:schemeClr val="dk1"/>
                </a:solidFill>
              </a:rPr>
              <a:t>presença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redes </a:t>
            </a:r>
            <a:r>
              <a:rPr lang="en-US" sz="900" dirty="0" err="1">
                <a:solidFill>
                  <a:schemeClr val="dk1"/>
                </a:solidFill>
              </a:rPr>
              <a:t>sociais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verificando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quais</a:t>
            </a:r>
            <a:r>
              <a:rPr lang="en-US" sz="900" dirty="0">
                <a:solidFill>
                  <a:schemeClr val="dk1"/>
                </a:solidFill>
              </a:rPr>
              <a:t> as redes </a:t>
            </a:r>
            <a:r>
              <a:rPr lang="en-US" sz="900" dirty="0" err="1">
                <a:solidFill>
                  <a:schemeClr val="dk1"/>
                </a:solidFill>
              </a:rPr>
              <a:t>utilizadas</a:t>
            </a:r>
            <a:r>
              <a:rPr lang="en-US" sz="900" dirty="0">
                <a:solidFill>
                  <a:schemeClr val="dk1"/>
                </a:solidFill>
              </a:rPr>
              <a:t>, a </a:t>
            </a:r>
            <a:r>
              <a:rPr lang="en-US" sz="900" dirty="0" err="1">
                <a:solidFill>
                  <a:schemeClr val="dk1"/>
                </a:solidFill>
              </a:rPr>
              <a:t>frequência</a:t>
            </a:r>
            <a:r>
              <a:rPr lang="en-US" sz="900" dirty="0">
                <a:solidFill>
                  <a:schemeClr val="dk1"/>
                </a:solidFill>
              </a:rPr>
              <a:t>, a </a:t>
            </a:r>
            <a:r>
              <a:rPr lang="en-US" sz="900" dirty="0" err="1">
                <a:solidFill>
                  <a:schemeClr val="dk1"/>
                </a:solidFill>
              </a:rPr>
              <a:t>mensagem</a:t>
            </a:r>
            <a:r>
              <a:rPr lang="en-US" sz="900" dirty="0">
                <a:solidFill>
                  <a:schemeClr val="dk1"/>
                </a:solidFill>
              </a:rPr>
              <a:t>,...) e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anúncios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feitos</a:t>
            </a:r>
            <a:r>
              <a:rPr lang="en-US" sz="900" dirty="0">
                <a:solidFill>
                  <a:schemeClr val="dk1"/>
                </a:solidFill>
              </a:rPr>
              <a:t> pela </a:t>
            </a:r>
            <a:r>
              <a:rPr lang="en-US" sz="900" dirty="0" err="1">
                <a:solidFill>
                  <a:schemeClr val="dk1"/>
                </a:solidFill>
              </a:rPr>
              <a:t>marca</a:t>
            </a:r>
            <a:r>
              <a:rPr lang="en-US" sz="900" dirty="0">
                <a:solidFill>
                  <a:schemeClr val="dk1"/>
                </a:solidFill>
              </a:rPr>
              <a:t>. </a:t>
            </a:r>
            <a:r>
              <a:rPr lang="en-US" sz="900" dirty="0" err="1">
                <a:solidFill>
                  <a:schemeClr val="dk1"/>
                </a:solidFill>
              </a:rPr>
              <a:t>Assim</a:t>
            </a:r>
            <a:r>
              <a:rPr lang="en-US" sz="900" dirty="0">
                <a:solidFill>
                  <a:schemeClr val="dk1"/>
                </a:solidFill>
              </a:rPr>
              <a:t>, o ideal é </a:t>
            </a:r>
            <a:r>
              <a:rPr lang="en-US" sz="900" dirty="0" err="1">
                <a:solidFill>
                  <a:schemeClr val="dk1"/>
                </a:solidFill>
              </a:rPr>
              <a:t>tentar</a:t>
            </a:r>
            <a:r>
              <a:rPr lang="en-US" sz="900" dirty="0">
                <a:solidFill>
                  <a:schemeClr val="dk1"/>
                </a:solidFill>
              </a:rPr>
              <a:t> responder </a:t>
            </a:r>
            <a:r>
              <a:rPr lang="en-US" sz="900" dirty="0" err="1">
                <a:solidFill>
                  <a:schemeClr val="dk1"/>
                </a:solidFill>
              </a:rPr>
              <a:t>ao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foi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referido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notas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diapositivo</a:t>
            </a:r>
            <a:r>
              <a:rPr lang="en-US" sz="900" dirty="0">
                <a:solidFill>
                  <a:schemeClr val="dk1"/>
                </a:solidFill>
              </a:rPr>
              <a:t> 16 e </a:t>
            </a:r>
            <a:r>
              <a:rPr lang="en-US" sz="900" dirty="0" err="1">
                <a:solidFill>
                  <a:schemeClr val="dk1"/>
                </a:solidFill>
              </a:rPr>
              <a:t>seguintes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>
                <a:solidFill>
                  <a:schemeClr val="dk1"/>
                </a:solidFill>
              </a:rPr>
              <a:t>Classificação</a:t>
            </a:r>
            <a:r>
              <a:rPr lang="en-US" sz="900" b="1" dirty="0">
                <a:solidFill>
                  <a:schemeClr val="dk1"/>
                </a:solidFill>
              </a:rPr>
              <a:t> dos </a:t>
            </a:r>
            <a:r>
              <a:rPr lang="en-US" sz="900" b="1" dirty="0" err="1">
                <a:solidFill>
                  <a:schemeClr val="dk1"/>
                </a:solidFill>
              </a:rPr>
              <a:t>resultados</a:t>
            </a:r>
            <a:r>
              <a:rPr lang="en-US" sz="900" b="1" dirty="0">
                <a:solidFill>
                  <a:schemeClr val="dk1"/>
                </a:solidFill>
              </a:rPr>
              <a:t>:</a:t>
            </a:r>
            <a:endParaRPr sz="900" b="1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Falha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não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existe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descrição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todos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itens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modelo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descrição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apresenta</a:t>
            </a:r>
            <a:r>
              <a:rPr lang="en-US" sz="900" dirty="0">
                <a:solidFill>
                  <a:schemeClr val="dk1"/>
                </a:solidFill>
              </a:rPr>
              <a:t>-se </a:t>
            </a:r>
            <a:r>
              <a:rPr lang="en-US" sz="900" dirty="0" err="1">
                <a:solidFill>
                  <a:schemeClr val="dk1"/>
                </a:solidFill>
              </a:rPr>
              <a:t>muito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supérflua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maioria</a:t>
            </a:r>
            <a:r>
              <a:rPr lang="en-US" sz="900" dirty="0">
                <a:solidFill>
                  <a:schemeClr val="dk1"/>
                </a:solidFill>
              </a:rPr>
              <a:t> dos </a:t>
            </a:r>
            <a:r>
              <a:rPr lang="en-US" sz="900" dirty="0" err="1">
                <a:solidFill>
                  <a:schemeClr val="dk1"/>
                </a:solidFill>
              </a:rPr>
              <a:t>itens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Medíocre</a:t>
            </a:r>
            <a:r>
              <a:rPr lang="en-US" sz="900" dirty="0">
                <a:solidFill>
                  <a:schemeClr val="dk1"/>
                </a:solidFill>
              </a:rPr>
              <a:t>: a </a:t>
            </a:r>
            <a:r>
              <a:rPr lang="en-US" sz="900" dirty="0" err="1">
                <a:solidFill>
                  <a:schemeClr val="dk1"/>
                </a:solidFill>
              </a:rPr>
              <a:t>descrição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não</a:t>
            </a:r>
            <a:r>
              <a:rPr lang="en-US" sz="900" dirty="0">
                <a:solidFill>
                  <a:schemeClr val="dk1"/>
                </a:solidFill>
              </a:rPr>
              <a:t> é </a:t>
            </a:r>
            <a:r>
              <a:rPr lang="en-US" sz="900" dirty="0" err="1">
                <a:solidFill>
                  <a:schemeClr val="dk1"/>
                </a:solidFill>
              </a:rPr>
              <a:t>suficientemente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clara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todos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itens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modelo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Excelente</a:t>
            </a:r>
            <a:r>
              <a:rPr lang="en-US" sz="900" dirty="0">
                <a:solidFill>
                  <a:schemeClr val="dk1"/>
                </a:solidFill>
              </a:rPr>
              <a:t>: </a:t>
            </a:r>
            <a:r>
              <a:rPr lang="en-US" sz="900" dirty="0" err="1">
                <a:solidFill>
                  <a:schemeClr val="dk1"/>
                </a:solidFill>
              </a:rPr>
              <a:t>todos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elementos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modelo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bem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descritos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5" name="Google Shape;585;p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comercializados</a:t>
            </a:r>
            <a:r>
              <a:rPr lang="en-US" sz="900" dirty="0"/>
              <a:t> fora de </a:t>
            </a:r>
            <a:r>
              <a:rPr lang="en-US" sz="900" dirty="0" err="1"/>
              <a:t>linha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</a:t>
            </a:r>
            <a:r>
              <a:rPr lang="en-US" sz="900" dirty="0" err="1"/>
              <a:t>comercializados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Internet?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Haverá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específicos</a:t>
            </a:r>
            <a:r>
              <a:rPr lang="en-US" sz="900" dirty="0"/>
              <a:t>, </a:t>
            </a:r>
            <a:r>
              <a:rPr lang="en-US" sz="900" dirty="0" err="1"/>
              <a:t>apenas</a:t>
            </a:r>
            <a:r>
              <a:rPr lang="en-US" sz="900" dirty="0"/>
              <a:t> </a:t>
            </a:r>
            <a:r>
              <a:rPr lang="en-US" sz="900" dirty="0" err="1"/>
              <a:t>disponíveis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Internet?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As </a:t>
            </a:r>
            <a:r>
              <a:rPr lang="en-US" sz="900" dirty="0" err="1"/>
              <a:t>marcas</a:t>
            </a:r>
            <a:r>
              <a:rPr lang="en-US" sz="900" dirty="0"/>
              <a:t> </a:t>
            </a:r>
            <a:r>
              <a:rPr lang="en-US" sz="900" dirty="0" err="1"/>
              <a:t>serão</a:t>
            </a:r>
            <a:r>
              <a:rPr lang="en-US" sz="900" dirty="0"/>
              <a:t> as </a:t>
            </a:r>
            <a:r>
              <a:rPr lang="en-US" sz="900" dirty="0" err="1"/>
              <a:t>mesmas</a:t>
            </a:r>
            <a:r>
              <a:rPr lang="en-US" sz="900" dirty="0"/>
              <a:t>? Ou </a:t>
            </a:r>
            <a:r>
              <a:rPr lang="en-US" sz="900" dirty="0" err="1"/>
              <a:t>haverá</a:t>
            </a:r>
            <a:r>
              <a:rPr lang="en-US" sz="900" dirty="0"/>
              <a:t> </a:t>
            </a:r>
            <a:r>
              <a:rPr lang="en-US" sz="900" dirty="0" err="1"/>
              <a:t>marcas</a:t>
            </a:r>
            <a:r>
              <a:rPr lang="en-US" sz="900" dirty="0"/>
              <a:t> </a:t>
            </a:r>
            <a:r>
              <a:rPr lang="en-US" sz="900" dirty="0" err="1"/>
              <a:t>específicas</a:t>
            </a:r>
            <a:r>
              <a:rPr lang="en-US" sz="900" dirty="0"/>
              <a:t> </a:t>
            </a:r>
            <a:r>
              <a:rPr lang="en-US" sz="900" dirty="0" err="1"/>
              <a:t>desenvolvidas</a:t>
            </a:r>
            <a:r>
              <a:rPr lang="en-US" sz="900" dirty="0"/>
              <a:t> para </a:t>
            </a:r>
            <a:r>
              <a:rPr lang="en-US" sz="900" dirty="0" err="1"/>
              <a:t>serem</a:t>
            </a:r>
            <a:r>
              <a:rPr lang="en-US" sz="900" dirty="0"/>
              <a:t> </a:t>
            </a:r>
            <a:r>
              <a:rPr lang="en-US" sz="900" dirty="0" err="1"/>
              <a:t>comercializadas</a:t>
            </a:r>
            <a:r>
              <a:rPr lang="en-US" sz="900" dirty="0"/>
              <a:t> </a:t>
            </a:r>
            <a:r>
              <a:rPr lang="en-US" sz="900" dirty="0" err="1"/>
              <a:t>apenas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da Internet?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Em </a:t>
            </a:r>
            <a:r>
              <a:rPr lang="en-US" sz="900" dirty="0" err="1"/>
              <a:t>relação</a:t>
            </a:r>
            <a:r>
              <a:rPr lang="en-US" sz="900" dirty="0"/>
              <a:t> à </a:t>
            </a:r>
            <a:r>
              <a:rPr lang="en-US" sz="900" dirty="0" err="1"/>
              <a:t>política</a:t>
            </a:r>
            <a:r>
              <a:rPr lang="en-US" sz="900" dirty="0"/>
              <a:t> do </a:t>
            </a:r>
            <a:r>
              <a:rPr lang="en-US" sz="900" dirty="0" err="1"/>
              <a:t>produto</a:t>
            </a:r>
            <a:r>
              <a:rPr lang="en-US" sz="900" dirty="0"/>
              <a:t>, outros </a:t>
            </a:r>
            <a:r>
              <a:rPr lang="en-US" sz="900" dirty="0" err="1"/>
              <a:t>aspectos</a:t>
            </a:r>
            <a:r>
              <a:rPr lang="en-US" sz="900" dirty="0"/>
              <a:t>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devem</a:t>
            </a:r>
            <a:r>
              <a:rPr lang="en-US" sz="900" dirty="0"/>
              <a:t> ser </a:t>
            </a:r>
            <a:r>
              <a:rPr lang="en-US" sz="900" dirty="0" err="1"/>
              <a:t>considerados</a:t>
            </a:r>
            <a:r>
              <a:rPr lang="en-US" sz="900" dirty="0"/>
              <a:t>, tais </a:t>
            </a:r>
            <a:r>
              <a:rPr lang="en-US" sz="900" dirty="0" err="1"/>
              <a:t>como</a:t>
            </a:r>
            <a:r>
              <a:rPr lang="en-US" sz="900" dirty="0"/>
              <a:t>: </a:t>
            </a:r>
            <a:r>
              <a:rPr lang="en-US" sz="900" dirty="0" err="1"/>
              <a:t>embalagem</a:t>
            </a:r>
            <a:r>
              <a:rPr lang="en-US" sz="900" dirty="0"/>
              <a:t>, </a:t>
            </a:r>
            <a:r>
              <a:rPr lang="en-US" sz="900" dirty="0" err="1"/>
              <a:t>garantias</a:t>
            </a:r>
            <a:r>
              <a:rPr lang="en-US" sz="900" dirty="0"/>
              <a:t>, </a:t>
            </a:r>
            <a:r>
              <a:rPr lang="en-US" sz="900" dirty="0" err="1"/>
              <a:t>assistência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produto</a:t>
            </a:r>
            <a:r>
              <a:rPr lang="en-US" sz="900" dirty="0"/>
              <a:t>, </a:t>
            </a:r>
            <a:r>
              <a:rPr lang="en-US" sz="900" dirty="0" err="1"/>
              <a:t>serviços</a:t>
            </a:r>
            <a:r>
              <a:rPr lang="en-US" sz="900" dirty="0"/>
              <a:t> </a:t>
            </a:r>
            <a:r>
              <a:rPr lang="en-US" sz="900" dirty="0" err="1"/>
              <a:t>associados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produto</a:t>
            </a:r>
            <a:r>
              <a:rPr lang="en-US" sz="900" dirty="0"/>
              <a:t>,...</a:t>
            </a:r>
            <a:endParaRPr sz="900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0" name="Google Shape;590;p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O </a:t>
            </a:r>
            <a:r>
              <a:rPr lang="en-US" sz="900" dirty="0" err="1">
                <a:solidFill>
                  <a:schemeClr val="dk1"/>
                </a:solidFill>
              </a:rPr>
              <a:t>modelo</a:t>
            </a:r>
            <a:r>
              <a:rPr lang="en-US" sz="900" dirty="0">
                <a:solidFill>
                  <a:schemeClr val="dk1"/>
                </a:solidFill>
              </a:rPr>
              <a:t> Canvas </a:t>
            </a:r>
            <a:r>
              <a:rPr lang="en-US" sz="900" dirty="0" err="1">
                <a:solidFill>
                  <a:schemeClr val="dk1"/>
                </a:solidFill>
              </a:rPr>
              <a:t>foi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criado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por</a:t>
            </a:r>
            <a:r>
              <a:rPr lang="en-US" sz="900" dirty="0">
                <a:solidFill>
                  <a:schemeClr val="dk1"/>
                </a:solidFill>
              </a:rPr>
              <a:t> Osterwalder e Pigneur e é </a:t>
            </a:r>
            <a:r>
              <a:rPr lang="en-US" sz="900" dirty="0" err="1">
                <a:solidFill>
                  <a:schemeClr val="dk1"/>
                </a:solidFill>
              </a:rPr>
              <a:t>utilizado</a:t>
            </a:r>
            <a:r>
              <a:rPr lang="en-US" sz="900" dirty="0">
                <a:solidFill>
                  <a:schemeClr val="dk1"/>
                </a:solidFill>
              </a:rPr>
              <a:t> para o </a:t>
            </a:r>
            <a:r>
              <a:rPr lang="en-US" sz="900" dirty="0" err="1">
                <a:solidFill>
                  <a:schemeClr val="dk1"/>
                </a:solidFill>
              </a:rPr>
              <a:t>planeamento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estratégico</a:t>
            </a:r>
            <a:r>
              <a:rPr lang="en-US" sz="900" dirty="0">
                <a:solidFill>
                  <a:schemeClr val="dk1"/>
                </a:solidFill>
              </a:rPr>
              <a:t> com base </a:t>
            </a:r>
            <a:r>
              <a:rPr lang="en-US" sz="900" dirty="0" err="1">
                <a:solidFill>
                  <a:schemeClr val="dk1"/>
                </a:solidFill>
              </a:rPr>
              <a:t>nos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princípios</a:t>
            </a:r>
            <a:r>
              <a:rPr lang="en-US" sz="900" dirty="0">
                <a:solidFill>
                  <a:schemeClr val="dk1"/>
                </a:solidFill>
              </a:rPr>
              <a:t> de marketing.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>
                <a:solidFill>
                  <a:schemeClr val="dk1"/>
                </a:solidFill>
              </a:rPr>
              <a:t>Uma das </a:t>
            </a:r>
            <a:r>
              <a:rPr lang="en-US" sz="900" dirty="0" err="1">
                <a:solidFill>
                  <a:schemeClr val="dk1"/>
                </a:solidFill>
              </a:rPr>
              <a:t>suas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características</a:t>
            </a:r>
            <a:r>
              <a:rPr lang="en-US" sz="900" dirty="0">
                <a:solidFill>
                  <a:schemeClr val="dk1"/>
                </a:solidFill>
              </a:rPr>
              <a:t> e que </a:t>
            </a:r>
            <a:r>
              <a:rPr lang="en-US" sz="900" dirty="0" err="1">
                <a:solidFill>
                  <a:schemeClr val="dk1"/>
                </a:solidFill>
              </a:rPr>
              <a:t>contribuiu</a:t>
            </a:r>
            <a:r>
              <a:rPr lang="en-US" sz="900" dirty="0">
                <a:solidFill>
                  <a:schemeClr val="dk1"/>
                </a:solidFill>
              </a:rPr>
              <a:t> para a </a:t>
            </a:r>
            <a:r>
              <a:rPr lang="en-US" sz="900" dirty="0" err="1">
                <a:solidFill>
                  <a:schemeClr val="dk1"/>
                </a:solidFill>
              </a:rPr>
              <a:t>sua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adoção</a:t>
            </a:r>
            <a:r>
              <a:rPr lang="en-US" sz="900" dirty="0">
                <a:solidFill>
                  <a:schemeClr val="dk1"/>
                </a:solidFill>
              </a:rPr>
              <a:t> e </a:t>
            </a:r>
            <a:r>
              <a:rPr lang="en-US" sz="900" dirty="0" err="1">
                <a:solidFill>
                  <a:schemeClr val="dk1"/>
                </a:solidFill>
              </a:rPr>
              <a:t>sucesso</a:t>
            </a:r>
            <a:r>
              <a:rPr lang="en-US" sz="900" dirty="0">
                <a:solidFill>
                  <a:schemeClr val="dk1"/>
                </a:solidFill>
              </a:rPr>
              <a:t> é o facto de </a:t>
            </a:r>
            <a:r>
              <a:rPr lang="en-US" sz="900" dirty="0" err="1">
                <a:solidFill>
                  <a:schemeClr val="dk1"/>
                </a:solidFill>
              </a:rPr>
              <a:t>dever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preenchido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única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folha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papel</a:t>
            </a:r>
            <a:r>
              <a:rPr lang="en-US" sz="900" dirty="0">
                <a:solidFill>
                  <a:schemeClr val="dk1"/>
                </a:solidFill>
              </a:rPr>
              <a:t>, o que </a:t>
            </a:r>
            <a:r>
              <a:rPr lang="en-US" sz="900" dirty="0" err="1">
                <a:solidFill>
                  <a:schemeClr val="dk1"/>
                </a:solidFill>
              </a:rPr>
              <a:t>permite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uma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visão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focada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negócio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perspetiva</a:t>
            </a:r>
            <a:r>
              <a:rPr lang="en-US" sz="900" dirty="0">
                <a:solidFill>
                  <a:schemeClr val="dk1"/>
                </a:solidFill>
              </a:rPr>
              <a:t> do marketing. Na </a:t>
            </a:r>
            <a:r>
              <a:rPr lang="en-US" sz="900" dirty="0" err="1">
                <a:solidFill>
                  <a:schemeClr val="dk1"/>
                </a:solidFill>
              </a:rPr>
              <a:t>prática</a:t>
            </a:r>
            <a:r>
              <a:rPr lang="en-US" sz="900" dirty="0">
                <a:solidFill>
                  <a:schemeClr val="dk1"/>
                </a:solidFill>
              </a:rPr>
              <a:t>, é um </a:t>
            </a:r>
            <a:r>
              <a:rPr lang="en-US" sz="900" dirty="0" err="1">
                <a:solidFill>
                  <a:schemeClr val="dk1"/>
                </a:solidFill>
              </a:rPr>
              <a:t>mapa</a:t>
            </a:r>
            <a:r>
              <a:rPr lang="en-US" sz="900" dirty="0">
                <a:solidFill>
                  <a:schemeClr val="dk1"/>
                </a:solidFill>
              </a:rPr>
              <a:t> visual que </a:t>
            </a:r>
            <a:r>
              <a:rPr lang="en-US" sz="900" dirty="0" err="1">
                <a:solidFill>
                  <a:schemeClr val="dk1"/>
                </a:solidFill>
              </a:rPr>
              <a:t>contém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nove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blocos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serem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preenchidos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sz="9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>
                <a:solidFill>
                  <a:schemeClr val="dk1"/>
                </a:solidFill>
              </a:rPr>
              <a:t>Permite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esboçar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desenvolver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modelos</a:t>
            </a:r>
            <a:r>
              <a:rPr lang="en-US" sz="900" dirty="0">
                <a:solidFill>
                  <a:schemeClr val="dk1"/>
                </a:solidFill>
              </a:rPr>
              <a:t> de </a:t>
            </a:r>
            <a:r>
              <a:rPr lang="en-US" sz="900" dirty="0" err="1">
                <a:solidFill>
                  <a:schemeClr val="dk1"/>
                </a:solidFill>
              </a:rPr>
              <a:t>negócio</a:t>
            </a:r>
            <a:r>
              <a:rPr lang="en-US" sz="900" dirty="0">
                <a:solidFill>
                  <a:schemeClr val="dk1"/>
                </a:solidFill>
              </a:rPr>
              <a:t> (</a:t>
            </a:r>
            <a:r>
              <a:rPr lang="en-US" sz="900" dirty="0" err="1">
                <a:solidFill>
                  <a:schemeClr val="dk1"/>
                </a:solidFill>
              </a:rPr>
              <a:t>novos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ou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pré-existentes</a:t>
            </a:r>
            <a:r>
              <a:rPr lang="en-US" sz="900" dirty="0">
                <a:solidFill>
                  <a:schemeClr val="dk1"/>
                </a:solidFill>
              </a:rPr>
              <a:t>) e, </a:t>
            </a:r>
            <a:r>
              <a:rPr lang="en-US" sz="900" dirty="0" err="1">
                <a:solidFill>
                  <a:schemeClr val="dk1"/>
                </a:solidFill>
              </a:rPr>
              <a:t>na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perspetiva</a:t>
            </a:r>
            <a:r>
              <a:rPr lang="en-US" sz="900" dirty="0">
                <a:solidFill>
                  <a:schemeClr val="dk1"/>
                </a:solidFill>
              </a:rPr>
              <a:t> que </a:t>
            </a:r>
            <a:r>
              <a:rPr lang="en-US" sz="900" dirty="0" err="1">
                <a:solidFill>
                  <a:schemeClr val="dk1"/>
                </a:solidFill>
              </a:rPr>
              <a:t>estamos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abordar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neste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módulo</a:t>
            </a:r>
            <a:r>
              <a:rPr lang="en-US" sz="900" dirty="0">
                <a:solidFill>
                  <a:schemeClr val="dk1"/>
                </a:solidFill>
              </a:rPr>
              <a:t>, </a:t>
            </a:r>
            <a:r>
              <a:rPr lang="en-US" sz="900" dirty="0" err="1">
                <a:solidFill>
                  <a:schemeClr val="dk1"/>
                </a:solidFill>
              </a:rPr>
              <a:t>pode</a:t>
            </a:r>
            <a:r>
              <a:rPr lang="en-US" sz="900" dirty="0">
                <a:solidFill>
                  <a:schemeClr val="dk1"/>
                </a:solidFill>
              </a:rPr>
              <a:t> ser </a:t>
            </a:r>
            <a:r>
              <a:rPr lang="en-US" sz="900" dirty="0" err="1">
                <a:solidFill>
                  <a:schemeClr val="dk1"/>
                </a:solidFill>
              </a:rPr>
              <a:t>utilizado</a:t>
            </a:r>
            <a:r>
              <a:rPr lang="en-US" sz="900" dirty="0">
                <a:solidFill>
                  <a:schemeClr val="dk1"/>
                </a:solidFill>
              </a:rPr>
              <a:t> para </a:t>
            </a:r>
            <a:r>
              <a:rPr lang="en-US" sz="900" dirty="0" err="1">
                <a:solidFill>
                  <a:schemeClr val="dk1"/>
                </a:solidFill>
              </a:rPr>
              <a:t>representar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sinteticamente</a:t>
            </a:r>
            <a:r>
              <a:rPr lang="en-US" sz="900" dirty="0">
                <a:solidFill>
                  <a:schemeClr val="dk1"/>
                </a:solidFill>
              </a:rPr>
              <a:t> a </a:t>
            </a:r>
            <a:r>
              <a:rPr lang="en-US" sz="900" dirty="0" err="1">
                <a:solidFill>
                  <a:schemeClr val="dk1"/>
                </a:solidFill>
              </a:rPr>
              <a:t>estratégia</a:t>
            </a:r>
            <a:r>
              <a:rPr lang="en-US" sz="900" dirty="0">
                <a:solidFill>
                  <a:schemeClr val="dk1"/>
                </a:solidFill>
              </a:rPr>
              <a:t> de marketing digital com base </a:t>
            </a:r>
            <a:r>
              <a:rPr lang="en-US" sz="900" dirty="0" err="1">
                <a:solidFill>
                  <a:schemeClr val="dk1"/>
                </a:solidFill>
              </a:rPr>
              <a:t>nos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nove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blocos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definidos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pelos</a:t>
            </a:r>
            <a:r>
              <a:rPr lang="en-US" sz="900" dirty="0">
                <a:solidFill>
                  <a:schemeClr val="dk1"/>
                </a:solidFill>
              </a:rPr>
              <a:t> </a:t>
            </a:r>
            <a:r>
              <a:rPr lang="en-US" sz="900" dirty="0" err="1">
                <a:solidFill>
                  <a:schemeClr val="dk1"/>
                </a:solidFill>
              </a:rPr>
              <a:t>autores</a:t>
            </a:r>
            <a:r>
              <a:rPr lang="en-US" sz="900" dirty="0">
                <a:solidFill>
                  <a:schemeClr val="dk1"/>
                </a:solidFill>
              </a:rPr>
              <a:t> do </a:t>
            </a:r>
            <a:r>
              <a:rPr lang="en-US" sz="900" dirty="0" err="1">
                <a:solidFill>
                  <a:schemeClr val="dk1"/>
                </a:solidFill>
              </a:rPr>
              <a:t>modelo</a:t>
            </a:r>
            <a:r>
              <a:rPr lang="en-US" sz="900" dirty="0">
                <a:solidFill>
                  <a:schemeClr val="dk1"/>
                </a:solidFill>
              </a:rPr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8" name="Google Shape;598;p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Antes de se </a:t>
            </a:r>
            <a:r>
              <a:rPr lang="en-US" sz="900" dirty="0" err="1"/>
              <a:t>caracterizar</a:t>
            </a:r>
            <a:r>
              <a:rPr lang="en-US" sz="900" dirty="0"/>
              <a:t> o </a:t>
            </a:r>
            <a:r>
              <a:rPr lang="en-US" sz="900" dirty="0" err="1"/>
              <a:t>modelo</a:t>
            </a:r>
            <a:r>
              <a:rPr lang="en-US" sz="900" dirty="0"/>
              <a:t> Canvas, </a:t>
            </a:r>
            <a:r>
              <a:rPr lang="en-US" sz="900" dirty="0" err="1"/>
              <a:t>uma</a:t>
            </a:r>
            <a:r>
              <a:rPr lang="en-US" sz="900" dirty="0"/>
              <a:t> breve </a:t>
            </a:r>
            <a:r>
              <a:rPr lang="en-US" sz="900" dirty="0" err="1"/>
              <a:t>abordagem</a:t>
            </a:r>
            <a:r>
              <a:rPr lang="en-US" sz="900" dirty="0"/>
              <a:t> </a:t>
            </a:r>
            <a:r>
              <a:rPr lang="en-US" sz="900" dirty="0" err="1"/>
              <a:t>ao</a:t>
            </a:r>
            <a:r>
              <a:rPr lang="en-US" sz="900" dirty="0"/>
              <a:t> </a:t>
            </a:r>
            <a:r>
              <a:rPr lang="en-US" sz="900" dirty="0" err="1"/>
              <a:t>conceito</a:t>
            </a:r>
            <a:r>
              <a:rPr lang="en-US" sz="900" dirty="0"/>
              <a:t> de </a:t>
            </a:r>
            <a:r>
              <a:rPr lang="en-US" sz="900" dirty="0" err="1"/>
              <a:t>modelo</a:t>
            </a:r>
            <a:r>
              <a:rPr lang="en-US" sz="900" dirty="0"/>
              <a:t> de </a:t>
            </a:r>
            <a:r>
              <a:rPr lang="en-US" sz="900" dirty="0" err="1"/>
              <a:t>negócio</a:t>
            </a:r>
            <a:r>
              <a:rPr lang="en-US" sz="900" dirty="0"/>
              <a:t>. </a:t>
            </a:r>
            <a:r>
              <a:rPr lang="en-US" sz="900" dirty="0" err="1"/>
              <a:t>Utilizando</a:t>
            </a:r>
            <a:r>
              <a:rPr lang="en-US" sz="900" dirty="0"/>
              <a:t> a </a:t>
            </a:r>
            <a:r>
              <a:rPr lang="en-US" sz="900" dirty="0" err="1"/>
              <a:t>definição</a:t>
            </a:r>
            <a:r>
              <a:rPr lang="en-US" sz="900" dirty="0"/>
              <a:t> dos </a:t>
            </a:r>
            <a:r>
              <a:rPr lang="en-US" sz="900" dirty="0" err="1"/>
              <a:t>autores</a:t>
            </a:r>
            <a:r>
              <a:rPr lang="en-US" sz="900" dirty="0"/>
              <a:t> Osterwalder e Pigneur,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dizer</a:t>
            </a:r>
            <a:r>
              <a:rPr lang="en-US" sz="900" dirty="0"/>
              <a:t>-se que "Um </a:t>
            </a:r>
            <a:r>
              <a:rPr lang="en-US" sz="900" dirty="0" err="1"/>
              <a:t>modelo</a:t>
            </a:r>
            <a:r>
              <a:rPr lang="en-US" sz="900" dirty="0"/>
              <a:t> de </a:t>
            </a:r>
            <a:r>
              <a:rPr lang="en-US" sz="900" dirty="0" err="1"/>
              <a:t>negócio</a:t>
            </a:r>
            <a:r>
              <a:rPr lang="en-US" sz="900" dirty="0"/>
              <a:t> </a:t>
            </a:r>
            <a:r>
              <a:rPr lang="en-US" sz="900" dirty="0" err="1"/>
              <a:t>descreve</a:t>
            </a:r>
            <a:r>
              <a:rPr lang="en-US" sz="900" dirty="0"/>
              <a:t> a </a:t>
            </a:r>
            <a:r>
              <a:rPr lang="en-US" sz="900" dirty="0" err="1"/>
              <a:t>lógica</a:t>
            </a:r>
            <a:r>
              <a:rPr lang="en-US" sz="900" dirty="0"/>
              <a:t> de </a:t>
            </a:r>
            <a:r>
              <a:rPr lang="en-US" sz="900" dirty="0" err="1"/>
              <a:t>como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organização</a:t>
            </a:r>
            <a:r>
              <a:rPr lang="en-US" sz="900" dirty="0"/>
              <a:t> </a:t>
            </a:r>
            <a:r>
              <a:rPr lang="en-US" sz="900" dirty="0" err="1"/>
              <a:t>cria</a:t>
            </a:r>
            <a:r>
              <a:rPr lang="en-US" sz="900" dirty="0"/>
              <a:t>, </a:t>
            </a:r>
            <a:r>
              <a:rPr lang="en-US" sz="900" dirty="0" err="1"/>
              <a:t>entrega</a:t>
            </a:r>
            <a:r>
              <a:rPr lang="en-US" sz="900" dirty="0"/>
              <a:t> e </a:t>
            </a:r>
            <a:r>
              <a:rPr lang="en-US" sz="900" dirty="0" err="1"/>
              <a:t>capta</a:t>
            </a:r>
            <a:r>
              <a:rPr lang="en-US" sz="900" dirty="0"/>
              <a:t> valor".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Para </a:t>
            </a:r>
            <a:r>
              <a:rPr lang="en-US" sz="900" dirty="0" err="1"/>
              <a:t>ajudar</a:t>
            </a:r>
            <a:r>
              <a:rPr lang="en-US" sz="900" dirty="0"/>
              <a:t> a </a:t>
            </a:r>
            <a:r>
              <a:rPr lang="en-US" sz="900" dirty="0" err="1"/>
              <a:t>preencher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nove</a:t>
            </a:r>
            <a:r>
              <a:rPr lang="en-US" sz="900" dirty="0"/>
              <a:t> </a:t>
            </a:r>
            <a:r>
              <a:rPr lang="en-US" sz="900" dirty="0" err="1"/>
              <a:t>blocos</a:t>
            </a:r>
            <a:r>
              <a:rPr lang="en-US" sz="900" dirty="0"/>
              <a:t>, </a:t>
            </a:r>
            <a:r>
              <a:rPr lang="en-US" sz="900" dirty="0" err="1"/>
              <a:t>pode</a:t>
            </a:r>
            <a:r>
              <a:rPr lang="en-US" sz="900" dirty="0"/>
              <a:t> ser </a:t>
            </a:r>
            <a:r>
              <a:rPr lang="en-US" sz="900" dirty="0" err="1"/>
              <a:t>utilizado</a:t>
            </a:r>
            <a:r>
              <a:rPr lang="en-US" sz="900" dirty="0"/>
              <a:t> um conjunto de </a:t>
            </a:r>
            <a:r>
              <a:rPr lang="en-US" sz="900" dirty="0" err="1"/>
              <a:t>questões</a:t>
            </a:r>
            <a:r>
              <a:rPr lang="en-US" sz="900" dirty="0"/>
              <a:t> </a:t>
            </a:r>
            <a:r>
              <a:rPr lang="en-US" sz="900" dirty="0" err="1"/>
              <a:t>cujas</a:t>
            </a:r>
            <a:r>
              <a:rPr lang="en-US" sz="900" dirty="0"/>
              <a:t> </a:t>
            </a:r>
            <a:r>
              <a:rPr lang="en-US" sz="900" dirty="0" err="1"/>
              <a:t>respostas</a:t>
            </a:r>
            <a:r>
              <a:rPr lang="en-US" sz="900" dirty="0"/>
              <a:t> </a:t>
            </a:r>
            <a:r>
              <a:rPr lang="en-US" sz="900" dirty="0" err="1"/>
              <a:t>facilitam</a:t>
            </a:r>
            <a:r>
              <a:rPr lang="en-US" sz="900" dirty="0"/>
              <a:t> a </a:t>
            </a:r>
            <a:r>
              <a:rPr lang="en-US" sz="900" dirty="0" err="1"/>
              <a:t>definição</a:t>
            </a:r>
            <a:r>
              <a:rPr lang="en-US" sz="900" dirty="0"/>
              <a:t> do </a:t>
            </a:r>
            <a:r>
              <a:rPr lang="en-US" sz="900" dirty="0" err="1"/>
              <a:t>negócio</a:t>
            </a:r>
            <a:r>
              <a:rPr lang="en-US" sz="900" dirty="0"/>
              <a:t> e, </a:t>
            </a:r>
            <a:r>
              <a:rPr lang="en-US" sz="900" dirty="0" err="1"/>
              <a:t>quando</a:t>
            </a:r>
            <a:r>
              <a:rPr lang="en-US" sz="900" dirty="0"/>
              <a:t> </a:t>
            </a:r>
            <a:r>
              <a:rPr lang="en-US" sz="900" dirty="0" err="1"/>
              <a:t>respondidas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perspetiva</a:t>
            </a:r>
            <a:r>
              <a:rPr lang="en-US" sz="900" dirty="0"/>
              <a:t> da </a:t>
            </a:r>
            <a:r>
              <a:rPr lang="en-US" sz="900" dirty="0" err="1"/>
              <a:t>presença</a:t>
            </a:r>
            <a:r>
              <a:rPr lang="en-US" sz="900" dirty="0"/>
              <a:t> digital, </a:t>
            </a:r>
            <a:r>
              <a:rPr lang="en-US" sz="900" dirty="0" err="1"/>
              <a:t>contribuem</a:t>
            </a:r>
            <a:r>
              <a:rPr lang="en-US" sz="900" dirty="0"/>
              <a:t> para a </a:t>
            </a:r>
            <a:r>
              <a:rPr lang="en-US" sz="900" dirty="0" err="1"/>
              <a:t>compreensão</a:t>
            </a:r>
            <a:r>
              <a:rPr lang="en-US" sz="900" dirty="0"/>
              <a:t> do </a:t>
            </a:r>
            <a:r>
              <a:rPr lang="en-US" sz="900" dirty="0" err="1"/>
              <a:t>papel</a:t>
            </a:r>
            <a:r>
              <a:rPr lang="en-US" sz="900" dirty="0"/>
              <a:t> do marketing digital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concetualização</a:t>
            </a:r>
            <a:r>
              <a:rPr lang="en-US" sz="900" dirty="0"/>
              <a:t> </a:t>
            </a:r>
            <a:r>
              <a:rPr lang="en-US" sz="900" dirty="0" err="1"/>
              <a:t>estratégica</a:t>
            </a:r>
            <a:r>
              <a:rPr lang="en-US" sz="900" dirty="0"/>
              <a:t> do </a:t>
            </a:r>
            <a:r>
              <a:rPr lang="en-US" sz="900" dirty="0" err="1"/>
              <a:t>negócio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Para </a:t>
            </a:r>
            <a:r>
              <a:rPr lang="en-US" sz="900" dirty="0" err="1"/>
              <a:t>começar</a:t>
            </a:r>
            <a:r>
              <a:rPr lang="en-US" sz="900" dirty="0"/>
              <a:t> a </a:t>
            </a:r>
            <a:r>
              <a:rPr lang="en-US" sz="900" dirty="0" err="1"/>
              <a:t>preencher</a:t>
            </a:r>
            <a:r>
              <a:rPr lang="en-US" sz="900" dirty="0"/>
              <a:t> o </a:t>
            </a:r>
            <a:r>
              <a:rPr lang="en-US" sz="900" dirty="0" err="1"/>
              <a:t>modelo</a:t>
            </a:r>
            <a:r>
              <a:rPr lang="en-US" sz="900" dirty="0"/>
              <a:t> Canvas, é boa </a:t>
            </a:r>
            <a:r>
              <a:rPr lang="en-US" sz="900" dirty="0" err="1"/>
              <a:t>prática</a:t>
            </a:r>
            <a:r>
              <a:rPr lang="en-US" sz="900" dirty="0"/>
              <a:t> </a:t>
            </a:r>
            <a:r>
              <a:rPr lang="en-US" sz="900" dirty="0" err="1"/>
              <a:t>começar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definir</a:t>
            </a:r>
            <a:r>
              <a:rPr lang="en-US" sz="900" dirty="0"/>
              <a:t> o </a:t>
            </a:r>
            <a:r>
              <a:rPr lang="en-US" sz="900" dirty="0" err="1"/>
              <a:t>segmento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segmentos</a:t>
            </a:r>
            <a:r>
              <a:rPr lang="en-US" sz="900" dirty="0"/>
              <a:t> que se </a:t>
            </a:r>
            <a:r>
              <a:rPr lang="en-US" sz="900" dirty="0" err="1"/>
              <a:t>pretende</a:t>
            </a:r>
            <a:r>
              <a:rPr lang="en-US" sz="900" dirty="0"/>
              <a:t> </a:t>
            </a:r>
            <a:r>
              <a:rPr lang="en-US" sz="900" dirty="0" err="1"/>
              <a:t>servir</a:t>
            </a:r>
            <a:r>
              <a:rPr lang="en-US" sz="900" dirty="0"/>
              <a:t>, </a:t>
            </a:r>
            <a:r>
              <a:rPr lang="en-US" sz="900" dirty="0" err="1"/>
              <a:t>seguido</a:t>
            </a:r>
            <a:r>
              <a:rPr lang="en-US" sz="900" dirty="0"/>
              <a:t> do </a:t>
            </a:r>
            <a:r>
              <a:rPr lang="en-US" sz="900" dirty="0" err="1"/>
              <a:t>bloco</a:t>
            </a:r>
            <a:r>
              <a:rPr lang="en-US" sz="900" dirty="0"/>
              <a:t> da </a:t>
            </a:r>
            <a:r>
              <a:rPr lang="en-US" sz="900" dirty="0" err="1"/>
              <a:t>proposta</a:t>
            </a:r>
            <a:r>
              <a:rPr lang="en-US" sz="900" dirty="0"/>
              <a:t> de valor.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Aspetos</a:t>
            </a:r>
            <a:r>
              <a:rPr lang="en-US" sz="900" dirty="0"/>
              <a:t> a </a:t>
            </a:r>
            <a:r>
              <a:rPr lang="en-US" sz="900" dirty="0" err="1"/>
              <a:t>refletir</a:t>
            </a:r>
            <a:r>
              <a:rPr lang="en-US" sz="900" dirty="0"/>
              <a:t> </a:t>
            </a:r>
            <a:r>
              <a:rPr lang="en-US" sz="900" dirty="0" err="1"/>
              <a:t>nos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blocos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/>
              <a:t>Segmentos</a:t>
            </a:r>
            <a:r>
              <a:rPr lang="en-US" sz="900" b="1" dirty="0"/>
              <a:t> </a:t>
            </a:r>
            <a:endParaRPr sz="9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Para </a:t>
            </a:r>
            <a:r>
              <a:rPr lang="en-US" sz="900" dirty="0" err="1"/>
              <a:t>quem</a:t>
            </a:r>
            <a:r>
              <a:rPr lang="en-US" sz="900" dirty="0"/>
              <a:t> é que </a:t>
            </a:r>
            <a:r>
              <a:rPr lang="en-US" sz="900" dirty="0" err="1"/>
              <a:t>vamos</a:t>
            </a:r>
            <a:r>
              <a:rPr lang="en-US" sz="900" dirty="0"/>
              <a:t> </a:t>
            </a:r>
            <a:r>
              <a:rPr lang="en-US" sz="900" dirty="0" err="1"/>
              <a:t>criar</a:t>
            </a:r>
            <a:r>
              <a:rPr lang="en-US" sz="900" dirty="0"/>
              <a:t> valor?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Quem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importantes</a:t>
            </a:r>
            <a:r>
              <a:rPr lang="en-US" sz="900" dirty="0"/>
              <a:t>? 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Estes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têm</a:t>
            </a:r>
            <a:r>
              <a:rPr lang="en-US" sz="900" dirty="0"/>
              <a:t> </a:t>
            </a:r>
            <a:r>
              <a:rPr lang="en-US" sz="900" dirty="0" err="1"/>
              <a:t>necessidades</a:t>
            </a:r>
            <a:r>
              <a:rPr lang="en-US" sz="900" dirty="0"/>
              <a:t> </a:t>
            </a:r>
            <a:r>
              <a:rPr lang="en-US" sz="900" dirty="0" err="1"/>
              <a:t>comuns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Estes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contactados</a:t>
            </a:r>
            <a:r>
              <a:rPr lang="en-US" sz="900" dirty="0"/>
              <a:t> da </a:t>
            </a:r>
            <a:r>
              <a:rPr lang="en-US" sz="900" dirty="0" err="1"/>
              <a:t>mesma</a:t>
            </a:r>
            <a:r>
              <a:rPr lang="en-US" sz="900" dirty="0"/>
              <a:t> forma?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grupos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quando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As </a:t>
            </a:r>
            <a:r>
              <a:rPr lang="en-US" sz="900" dirty="0" err="1"/>
              <a:t>necessidades</a:t>
            </a:r>
            <a:r>
              <a:rPr lang="en-US" sz="900" dirty="0"/>
              <a:t> </a:t>
            </a:r>
            <a:r>
              <a:rPr lang="en-US" sz="900" dirty="0" err="1"/>
              <a:t>exigem</a:t>
            </a:r>
            <a:r>
              <a:rPr lang="en-US" sz="900" dirty="0"/>
              <a:t> e </a:t>
            </a:r>
            <a:r>
              <a:rPr lang="en-US" sz="900" dirty="0" err="1"/>
              <a:t>justificam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oferta</a:t>
            </a:r>
            <a:r>
              <a:rPr lang="en-US" sz="900" dirty="0"/>
              <a:t> </a:t>
            </a:r>
            <a:r>
              <a:rPr lang="en-US" sz="900" dirty="0" err="1"/>
              <a:t>diferente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de </a:t>
            </a:r>
            <a:r>
              <a:rPr lang="en-US" sz="900" dirty="0" err="1"/>
              <a:t>distribuição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Requerem</a:t>
            </a:r>
            <a:r>
              <a:rPr lang="en-US" sz="900" dirty="0"/>
              <a:t> </a:t>
            </a:r>
            <a:r>
              <a:rPr lang="en-US" sz="900" dirty="0" err="1"/>
              <a:t>relações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Geram</a:t>
            </a:r>
            <a:r>
              <a:rPr lang="en-US" sz="900" dirty="0"/>
              <a:t> </a:t>
            </a:r>
            <a:r>
              <a:rPr lang="en-US" sz="900" dirty="0" err="1"/>
              <a:t>rentabilidade</a:t>
            </a:r>
            <a:r>
              <a:rPr lang="en-US" sz="900" dirty="0"/>
              <a:t> </a:t>
            </a:r>
            <a:r>
              <a:rPr lang="en-US" sz="900" dirty="0" err="1"/>
              <a:t>diferente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aceitam</a:t>
            </a:r>
            <a:r>
              <a:rPr lang="en-US" sz="900" dirty="0"/>
              <a:t> </a:t>
            </a:r>
            <a:r>
              <a:rPr lang="en-US" sz="900" dirty="0" err="1"/>
              <a:t>pagar</a:t>
            </a:r>
            <a:r>
              <a:rPr lang="en-US" sz="900" dirty="0"/>
              <a:t>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diferentes</a:t>
            </a:r>
            <a:r>
              <a:rPr lang="en-US" sz="900" dirty="0"/>
              <a:t> </a:t>
            </a:r>
            <a:r>
              <a:rPr lang="en-US" sz="900" dirty="0" err="1"/>
              <a:t>ofertas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</a:t>
            </a:r>
            <a:r>
              <a:rPr lang="en-US" sz="900" dirty="0" err="1"/>
              <a:t>limite</a:t>
            </a:r>
            <a:r>
              <a:rPr lang="en-US" sz="900" dirty="0"/>
              <a:t> da </a:t>
            </a:r>
            <a:r>
              <a:rPr lang="en-US" sz="900" dirty="0" err="1"/>
              <a:t>segmentação</a:t>
            </a:r>
            <a:r>
              <a:rPr lang="en-US" sz="900" dirty="0"/>
              <a:t> é a </a:t>
            </a:r>
            <a:r>
              <a:rPr lang="en-US" sz="900" dirty="0" err="1"/>
              <a:t>dimensão</a:t>
            </a:r>
            <a:r>
              <a:rPr lang="en-US" sz="900" dirty="0"/>
              <a:t> do mercado, que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ser </a:t>
            </a:r>
            <a:r>
              <a:rPr lang="en-US" sz="900" dirty="0" err="1"/>
              <a:t>suficiente</a:t>
            </a:r>
            <a:r>
              <a:rPr lang="en-US" sz="900" dirty="0"/>
              <a:t> para </a:t>
            </a:r>
            <a:r>
              <a:rPr lang="en-US" sz="900" dirty="0" err="1"/>
              <a:t>viabilizar</a:t>
            </a:r>
            <a:r>
              <a:rPr lang="en-US" sz="900" dirty="0"/>
              <a:t> a </a:t>
            </a:r>
            <a:r>
              <a:rPr lang="en-US" sz="900" dirty="0" err="1"/>
              <a:t>atividade</a:t>
            </a:r>
            <a:r>
              <a:rPr lang="en-US" sz="900" dirty="0"/>
              <a:t>, </a:t>
            </a:r>
            <a:r>
              <a:rPr lang="en-US" sz="900" dirty="0" err="1"/>
              <a:t>mesmo</a:t>
            </a:r>
            <a:r>
              <a:rPr lang="en-US" sz="900" dirty="0"/>
              <a:t> que </a:t>
            </a:r>
            <a:r>
              <a:rPr lang="en-US" sz="900" dirty="0" err="1"/>
              <a:t>temporariamente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/>
              <a:t>Proposta</a:t>
            </a:r>
            <a:r>
              <a:rPr lang="en-US" sz="900" b="1" dirty="0"/>
              <a:t> de valor </a:t>
            </a:r>
            <a:endParaRPr sz="9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Que </a:t>
            </a:r>
            <a:r>
              <a:rPr lang="en-US" sz="900" dirty="0" err="1"/>
              <a:t>proposta</a:t>
            </a:r>
            <a:r>
              <a:rPr lang="en-US" sz="900" dirty="0"/>
              <a:t> de valor se </a:t>
            </a:r>
            <a:r>
              <a:rPr lang="en-US" sz="900" dirty="0" err="1"/>
              <a:t>vai</a:t>
            </a:r>
            <a:r>
              <a:rPr lang="en-US" sz="900" dirty="0"/>
              <a:t> </a:t>
            </a:r>
            <a:r>
              <a:rPr lang="en-US" sz="900" dirty="0" err="1"/>
              <a:t>apresentar</a:t>
            </a:r>
            <a:r>
              <a:rPr lang="en-US" sz="900" dirty="0"/>
              <a:t> a </a:t>
            </a:r>
            <a:r>
              <a:rPr lang="en-US" sz="900" dirty="0" err="1"/>
              <a:t>cada</a:t>
            </a:r>
            <a:r>
              <a:rPr lang="en-US" sz="900" dirty="0"/>
              <a:t> </a:t>
            </a:r>
            <a:r>
              <a:rPr lang="en-US" sz="900" dirty="0" err="1"/>
              <a:t>segmento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problemas</a:t>
            </a:r>
            <a:r>
              <a:rPr lang="en-US" sz="900" dirty="0"/>
              <a:t> dos </a:t>
            </a:r>
            <a:r>
              <a:rPr lang="en-US" sz="900" dirty="0" err="1"/>
              <a:t>clientes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ajuda</a:t>
            </a:r>
            <a:r>
              <a:rPr lang="en-US" sz="900" dirty="0"/>
              <a:t> a resolver?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Que </a:t>
            </a:r>
            <a:r>
              <a:rPr lang="en-US" sz="900" dirty="0" err="1"/>
              <a:t>produtos</a:t>
            </a:r>
            <a:r>
              <a:rPr lang="en-US" sz="900" dirty="0"/>
              <a:t> e </a:t>
            </a:r>
            <a:r>
              <a:rPr lang="en-US" sz="900" dirty="0" err="1"/>
              <a:t>serviços</a:t>
            </a:r>
            <a:r>
              <a:rPr lang="en-US" sz="900" dirty="0"/>
              <a:t> </a:t>
            </a:r>
            <a:r>
              <a:rPr lang="en-US" sz="900" dirty="0" err="1"/>
              <a:t>irão</a:t>
            </a:r>
            <a:r>
              <a:rPr lang="en-US" sz="900" dirty="0"/>
              <a:t> ser </a:t>
            </a:r>
            <a:r>
              <a:rPr lang="en-US" sz="900" dirty="0" err="1"/>
              <a:t>oferecidos</a:t>
            </a:r>
            <a:r>
              <a:rPr lang="en-US" sz="900" dirty="0"/>
              <a:t> a </a:t>
            </a:r>
            <a:r>
              <a:rPr lang="en-US" sz="900" dirty="0" err="1"/>
              <a:t>cada</a:t>
            </a:r>
            <a:r>
              <a:rPr lang="en-US" sz="900" dirty="0"/>
              <a:t> </a:t>
            </a:r>
            <a:r>
              <a:rPr lang="en-US" sz="900" dirty="0" err="1"/>
              <a:t>segmento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Que </a:t>
            </a:r>
            <a:r>
              <a:rPr lang="en-US" sz="900" dirty="0" err="1"/>
              <a:t>necessidades</a:t>
            </a:r>
            <a:r>
              <a:rPr lang="en-US" sz="900" dirty="0"/>
              <a:t> dos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irão</a:t>
            </a:r>
            <a:r>
              <a:rPr lang="en-US" sz="900" dirty="0"/>
              <a:t> ser </a:t>
            </a:r>
            <a:r>
              <a:rPr lang="en-US" sz="900" dirty="0" err="1"/>
              <a:t>satisfeitas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Fontes de </a:t>
            </a:r>
            <a:r>
              <a:rPr lang="en-US" sz="900" dirty="0" err="1"/>
              <a:t>criação</a:t>
            </a:r>
            <a:r>
              <a:rPr lang="en-US" sz="900" dirty="0"/>
              <a:t> de valor para o </a:t>
            </a:r>
            <a:r>
              <a:rPr lang="en-US" sz="900" dirty="0" err="1"/>
              <a:t>cliente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Novidade</a:t>
            </a:r>
            <a:r>
              <a:rPr lang="en-US" sz="900" dirty="0"/>
              <a:t> (</a:t>
            </a:r>
            <a:r>
              <a:rPr lang="en-US" sz="900" dirty="0" err="1"/>
              <a:t>satisfação</a:t>
            </a:r>
            <a:r>
              <a:rPr lang="en-US" sz="900" dirty="0"/>
              <a:t> de </a:t>
            </a:r>
            <a:r>
              <a:rPr lang="en-US" sz="900" dirty="0" err="1"/>
              <a:t>novas</a:t>
            </a:r>
            <a:r>
              <a:rPr lang="en-US" sz="900" dirty="0"/>
              <a:t> </a:t>
            </a:r>
            <a:r>
              <a:rPr lang="en-US" sz="900" dirty="0" err="1"/>
              <a:t>necessidades</a:t>
            </a:r>
            <a:r>
              <a:rPr lang="en-US" sz="900" dirty="0"/>
              <a:t>, </a:t>
            </a:r>
            <a:r>
              <a:rPr lang="en-US" sz="900" dirty="0" err="1"/>
              <a:t>muitas</a:t>
            </a:r>
            <a:r>
              <a:rPr lang="en-US" sz="900" dirty="0"/>
              <a:t> </a:t>
            </a:r>
            <a:r>
              <a:rPr lang="en-US" sz="900" dirty="0" err="1"/>
              <a:t>vezes</a:t>
            </a:r>
            <a:r>
              <a:rPr lang="en-US" sz="900" dirty="0"/>
              <a:t> </a:t>
            </a:r>
            <a:r>
              <a:rPr lang="en-US" sz="900" dirty="0" err="1"/>
              <a:t>sem</a:t>
            </a:r>
            <a:r>
              <a:rPr lang="en-US" sz="900" dirty="0"/>
              <a:t> </a:t>
            </a:r>
            <a:r>
              <a:rPr lang="en-US" sz="900" dirty="0" err="1"/>
              <a:t>recurso</a:t>
            </a:r>
            <a:r>
              <a:rPr lang="en-US" sz="900" dirty="0"/>
              <a:t> à </a:t>
            </a:r>
            <a:r>
              <a:rPr lang="en-US" sz="900" dirty="0" err="1"/>
              <a:t>tecnologia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Desempenho</a:t>
            </a:r>
            <a:r>
              <a:rPr lang="en-US" sz="900" dirty="0"/>
              <a:t> (</a:t>
            </a:r>
            <a:r>
              <a:rPr lang="en-US" sz="900" dirty="0" err="1"/>
              <a:t>produtos</a:t>
            </a:r>
            <a:r>
              <a:rPr lang="en-US" sz="900" dirty="0"/>
              <a:t>/</a:t>
            </a:r>
            <a:r>
              <a:rPr lang="en-US" sz="900" dirty="0" err="1"/>
              <a:t>serviços</a:t>
            </a:r>
            <a:r>
              <a:rPr lang="en-US" sz="900" dirty="0"/>
              <a:t> com </a:t>
            </a:r>
            <a:r>
              <a:rPr lang="en-US" sz="900" dirty="0" err="1"/>
              <a:t>melhor</a:t>
            </a:r>
            <a:r>
              <a:rPr lang="en-US" sz="900" dirty="0"/>
              <a:t> </a:t>
            </a:r>
            <a:r>
              <a:rPr lang="en-US" sz="900" dirty="0" err="1"/>
              <a:t>desempenho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Personalização</a:t>
            </a:r>
            <a:r>
              <a:rPr lang="en-US" sz="900" dirty="0"/>
              <a:t> (</a:t>
            </a:r>
            <a:r>
              <a:rPr lang="en-US" sz="900" dirty="0" err="1"/>
              <a:t>adaptação</a:t>
            </a:r>
            <a:r>
              <a:rPr lang="en-US" sz="900" dirty="0"/>
              <a:t> a </a:t>
            </a:r>
            <a:r>
              <a:rPr lang="en-US" sz="900" dirty="0" err="1"/>
              <a:t>necessidades</a:t>
            </a:r>
            <a:r>
              <a:rPr lang="en-US" sz="900" dirty="0"/>
              <a:t> </a:t>
            </a:r>
            <a:r>
              <a:rPr lang="en-US" sz="900" dirty="0" err="1"/>
              <a:t>específicas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Design (sector da </a:t>
            </a:r>
            <a:r>
              <a:rPr lang="en-US" sz="900" dirty="0" err="1"/>
              <a:t>moda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Marca (a </a:t>
            </a:r>
            <a:r>
              <a:rPr lang="en-US" sz="900" dirty="0" err="1"/>
              <a:t>reputação</a:t>
            </a:r>
            <a:r>
              <a:rPr lang="en-US" sz="900" dirty="0"/>
              <a:t> e a </a:t>
            </a:r>
            <a:r>
              <a:rPr lang="en-US" sz="900" dirty="0" err="1"/>
              <a:t>notoriedade</a:t>
            </a:r>
            <a:r>
              <a:rPr lang="en-US" sz="900" dirty="0"/>
              <a:t> </a:t>
            </a:r>
            <a:r>
              <a:rPr lang="en-US" sz="900" dirty="0" err="1"/>
              <a:t>conferem</a:t>
            </a:r>
            <a:r>
              <a:rPr lang="en-US" sz="900" dirty="0"/>
              <a:t> um </a:t>
            </a:r>
            <a:r>
              <a:rPr lang="en-US" sz="900" dirty="0" err="1"/>
              <a:t>estatuto</a:t>
            </a:r>
            <a:r>
              <a:rPr lang="en-US" sz="900" dirty="0"/>
              <a:t> social)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Preço</a:t>
            </a:r>
            <a:r>
              <a:rPr lang="en-US" sz="900" dirty="0"/>
              <a:t> (</a:t>
            </a:r>
            <a:r>
              <a:rPr lang="en-US" sz="900" dirty="0" err="1"/>
              <a:t>gratuito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baixo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Redução</a:t>
            </a:r>
            <a:r>
              <a:rPr lang="en-US" sz="900" dirty="0"/>
              <a:t> de custos para a </a:t>
            </a:r>
            <a:r>
              <a:rPr lang="en-US" sz="900" dirty="0" err="1"/>
              <a:t>empresa</a:t>
            </a:r>
            <a:r>
              <a:rPr lang="en-US" sz="900" dirty="0"/>
              <a:t> (</a:t>
            </a:r>
            <a:r>
              <a:rPr lang="en-US" sz="900" dirty="0" err="1"/>
              <a:t>computação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nuvem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Acessibilidade</a:t>
            </a:r>
            <a:r>
              <a:rPr lang="en-US" sz="900" dirty="0"/>
              <a:t> (</a:t>
            </a:r>
            <a:r>
              <a:rPr lang="en-US" sz="900" dirty="0" err="1"/>
              <a:t>tornar</a:t>
            </a:r>
            <a:r>
              <a:rPr lang="en-US" sz="900" dirty="0"/>
              <a:t> </a:t>
            </a:r>
            <a:r>
              <a:rPr lang="en-US" sz="900" dirty="0" err="1"/>
              <a:t>acessíveis</a:t>
            </a:r>
            <a:r>
              <a:rPr lang="en-US" sz="900" dirty="0"/>
              <a:t> a </a:t>
            </a:r>
            <a:r>
              <a:rPr lang="en-US" sz="900" dirty="0" err="1"/>
              <a:t>muitos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a que </a:t>
            </a:r>
            <a:r>
              <a:rPr lang="en-US" sz="900" dirty="0" err="1"/>
              <a:t>só</a:t>
            </a:r>
            <a:r>
              <a:rPr lang="en-US" sz="900" dirty="0"/>
              <a:t> </a:t>
            </a:r>
            <a:r>
              <a:rPr lang="en-US" sz="900" dirty="0" err="1"/>
              <a:t>alguns</a:t>
            </a:r>
            <a:r>
              <a:rPr lang="en-US" sz="900" dirty="0"/>
              <a:t> </a:t>
            </a:r>
            <a:r>
              <a:rPr lang="en-US" sz="900" dirty="0" err="1"/>
              <a:t>poderiam</a:t>
            </a:r>
            <a:r>
              <a:rPr lang="en-US" sz="900" dirty="0"/>
              <a:t> </a:t>
            </a:r>
            <a:r>
              <a:rPr lang="en-US" sz="900" dirty="0" err="1"/>
              <a:t>aspirar</a:t>
            </a:r>
            <a:r>
              <a:rPr lang="en-US" sz="900" dirty="0"/>
              <a:t>. Ex. </a:t>
            </a:r>
            <a:r>
              <a:rPr lang="en-US" sz="900" dirty="0" err="1"/>
              <a:t>viagens</a:t>
            </a:r>
            <a:r>
              <a:rPr lang="en-US" sz="900" dirty="0"/>
              <a:t> </a:t>
            </a:r>
            <a:r>
              <a:rPr lang="en-US" sz="900" dirty="0" err="1"/>
              <a:t>aéreas</a:t>
            </a:r>
            <a:r>
              <a:rPr lang="en-US" sz="900" dirty="0"/>
              <a:t> de </a:t>
            </a:r>
            <a:r>
              <a:rPr lang="en-US" sz="900" dirty="0" err="1"/>
              <a:t>baixo</a:t>
            </a:r>
            <a:r>
              <a:rPr lang="en-US" sz="900" dirty="0"/>
              <a:t> </a:t>
            </a:r>
            <a:r>
              <a:rPr lang="en-US" sz="900" dirty="0" err="1"/>
              <a:t>custo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Conveniência</a:t>
            </a:r>
            <a:r>
              <a:rPr lang="en-US" sz="900" dirty="0"/>
              <a:t>/</a:t>
            </a:r>
            <a:r>
              <a:rPr lang="en-US" sz="900" dirty="0" err="1"/>
              <a:t>facilidade</a:t>
            </a:r>
            <a:r>
              <a:rPr lang="en-US" sz="900" dirty="0"/>
              <a:t> de </a:t>
            </a:r>
            <a:r>
              <a:rPr lang="en-US" sz="900" dirty="0" err="1"/>
              <a:t>utilização</a:t>
            </a:r>
            <a:r>
              <a:rPr lang="en-US" sz="900" dirty="0"/>
              <a:t> (Nespresso)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/>
              <a:t>Canais</a:t>
            </a:r>
            <a:r>
              <a:rPr lang="en-US" sz="900" b="1" dirty="0"/>
              <a:t> </a:t>
            </a:r>
            <a:r>
              <a:rPr lang="en-US" sz="900" dirty="0"/>
              <a:t>de </a:t>
            </a:r>
            <a:r>
              <a:rPr lang="en-US" sz="900" dirty="0" err="1"/>
              <a:t>comunicação</a:t>
            </a:r>
            <a:endParaRPr sz="9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Qual é a </a:t>
            </a:r>
            <a:r>
              <a:rPr lang="en-US" sz="900" dirty="0" err="1"/>
              <a:t>melhor</a:t>
            </a:r>
            <a:r>
              <a:rPr lang="en-US" sz="900" dirty="0"/>
              <a:t> forma de </a:t>
            </a:r>
            <a:r>
              <a:rPr lang="en-US" sz="900" dirty="0" err="1"/>
              <a:t>comunicar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Qual é o </a:t>
            </a:r>
            <a:r>
              <a:rPr lang="en-US" sz="900" dirty="0" err="1"/>
              <a:t>melhor</a:t>
            </a:r>
            <a:r>
              <a:rPr lang="en-US" sz="900" dirty="0"/>
              <a:t> canal que </a:t>
            </a:r>
            <a:r>
              <a:rPr lang="en-US" sz="900" dirty="0" err="1"/>
              <a:t>ajuda</a:t>
            </a:r>
            <a:r>
              <a:rPr lang="en-US" sz="900" dirty="0"/>
              <a:t> a </a:t>
            </a:r>
            <a:r>
              <a:rPr lang="en-US" sz="900" dirty="0" err="1"/>
              <a:t>passar</a:t>
            </a:r>
            <a:r>
              <a:rPr lang="en-US" sz="900" dirty="0"/>
              <a:t> a </a:t>
            </a:r>
            <a:r>
              <a:rPr lang="en-US" sz="900" dirty="0" err="1"/>
              <a:t>mensagem</a:t>
            </a:r>
            <a:r>
              <a:rPr lang="en-US" sz="900" dirty="0"/>
              <a:t> </a:t>
            </a:r>
            <a:r>
              <a:rPr lang="en-US" sz="900" dirty="0" err="1"/>
              <a:t>desejada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Como </a:t>
            </a:r>
            <a:r>
              <a:rPr lang="en-US" sz="900" dirty="0" err="1"/>
              <a:t>integrar</a:t>
            </a:r>
            <a:r>
              <a:rPr lang="en-US" sz="900" dirty="0"/>
              <a:t> a </a:t>
            </a:r>
            <a:r>
              <a:rPr lang="en-US" sz="900" dirty="0" err="1"/>
              <a:t>comunicação</a:t>
            </a:r>
            <a:r>
              <a:rPr lang="en-US" sz="900" dirty="0"/>
              <a:t> online offline?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/>
              <a:t>Os</a:t>
            </a:r>
            <a:r>
              <a:rPr lang="en-US" sz="900" b="1" dirty="0"/>
              <a:t> </a:t>
            </a:r>
            <a:r>
              <a:rPr lang="en-US" sz="900" b="1" dirty="0" err="1"/>
              <a:t>canais</a:t>
            </a:r>
            <a:r>
              <a:rPr lang="en-US" sz="900" b="1" dirty="0"/>
              <a:t> </a:t>
            </a:r>
            <a:r>
              <a:rPr lang="en-US" sz="900" dirty="0"/>
              <a:t>de </a:t>
            </a:r>
            <a:r>
              <a:rPr lang="en-US" sz="900" dirty="0" err="1"/>
              <a:t>distribuição</a:t>
            </a:r>
            <a:r>
              <a:rPr lang="en-US" sz="900" dirty="0"/>
              <a:t>/</a:t>
            </a:r>
            <a:r>
              <a:rPr lang="en-US" sz="900" dirty="0" err="1"/>
              <a:t>venda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utilizados</a:t>
            </a:r>
            <a:r>
              <a:rPr lang="en-US" sz="900" dirty="0"/>
              <a:t> para: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terem</a:t>
            </a:r>
            <a:r>
              <a:rPr lang="en-US" sz="900" dirty="0"/>
              <a:t> </a:t>
            </a:r>
            <a:r>
              <a:rPr lang="en-US" sz="900" dirty="0" err="1"/>
              <a:t>conhecimento</a:t>
            </a:r>
            <a:r>
              <a:rPr lang="en-US" sz="900" dirty="0"/>
              <a:t> da </a:t>
            </a:r>
            <a:r>
              <a:rPr lang="en-US" sz="900" dirty="0" err="1"/>
              <a:t>existência</a:t>
            </a:r>
            <a:r>
              <a:rPr lang="en-US" sz="900" dirty="0"/>
              <a:t> de </a:t>
            </a:r>
            <a:r>
              <a:rPr lang="en-US" sz="900" dirty="0" err="1"/>
              <a:t>produtos</a:t>
            </a:r>
            <a:r>
              <a:rPr lang="en-US" sz="900" dirty="0"/>
              <a:t>/</a:t>
            </a:r>
            <a:r>
              <a:rPr lang="en-US" sz="900" dirty="0" err="1"/>
              <a:t>serviços</a:t>
            </a:r>
            <a:r>
              <a:rPr lang="en-US" sz="900" dirty="0"/>
              <a:t>;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Prestar</a:t>
            </a:r>
            <a:r>
              <a:rPr lang="en-US" sz="900" dirty="0"/>
              <a:t> </a:t>
            </a:r>
            <a:r>
              <a:rPr lang="en-US" sz="900" dirty="0" err="1"/>
              <a:t>apoio</a:t>
            </a:r>
            <a:r>
              <a:rPr lang="en-US" sz="900" dirty="0"/>
              <a:t> </a:t>
            </a:r>
            <a:r>
              <a:rPr lang="en-US" sz="900" dirty="0" err="1"/>
              <a:t>pós-venda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Ajudar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avaliação</a:t>
            </a:r>
            <a:r>
              <a:rPr lang="en-US" sz="900" dirty="0"/>
              <a:t> da </a:t>
            </a:r>
            <a:r>
              <a:rPr lang="en-US" sz="900" dirty="0" err="1"/>
              <a:t>proposta</a:t>
            </a:r>
            <a:r>
              <a:rPr lang="en-US" sz="900" dirty="0"/>
              <a:t> de valor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Apresentar</a:t>
            </a:r>
            <a:r>
              <a:rPr lang="en-US" sz="900" dirty="0"/>
              <a:t> a </a:t>
            </a:r>
            <a:r>
              <a:rPr lang="en-US" sz="900" dirty="0" err="1"/>
              <a:t>proposta</a:t>
            </a:r>
            <a:r>
              <a:rPr lang="en-US" sz="900" dirty="0"/>
              <a:t> de valor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Oferecer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e </a:t>
            </a:r>
            <a:r>
              <a:rPr lang="en-US" sz="900" dirty="0" err="1"/>
              <a:t>serviços</a:t>
            </a:r>
            <a:r>
              <a:rPr lang="en-US" sz="900" dirty="0"/>
              <a:t> </a:t>
            </a:r>
            <a:r>
              <a:rPr lang="en-US" sz="900" dirty="0" err="1"/>
              <a:t>específicos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Questões</a:t>
            </a:r>
            <a:r>
              <a:rPr lang="en-US" sz="900" dirty="0"/>
              <a:t> a </a:t>
            </a:r>
            <a:r>
              <a:rPr lang="en-US" sz="900" dirty="0" err="1"/>
              <a:t>considerar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conceção</a:t>
            </a:r>
            <a:r>
              <a:rPr lang="en-US" sz="900" dirty="0"/>
              <a:t> do canal: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Através</a:t>
            </a:r>
            <a:r>
              <a:rPr lang="en-US" sz="900" dirty="0"/>
              <a:t> de que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será</a:t>
            </a:r>
            <a:r>
              <a:rPr lang="en-US" sz="900" dirty="0"/>
              <a:t> </a:t>
            </a:r>
            <a:r>
              <a:rPr lang="en-US" sz="900" dirty="0" err="1"/>
              <a:t>alcançado</a:t>
            </a:r>
            <a:r>
              <a:rPr lang="en-US" sz="900" dirty="0"/>
              <a:t> o </a:t>
            </a:r>
            <a:r>
              <a:rPr lang="en-US" sz="900" dirty="0" err="1"/>
              <a:t>segmento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Como </a:t>
            </a:r>
            <a:r>
              <a:rPr lang="en-US" sz="900" dirty="0" err="1"/>
              <a:t>estão</a:t>
            </a:r>
            <a:r>
              <a:rPr lang="en-US" sz="900" dirty="0"/>
              <a:t> a ser </a:t>
            </a:r>
            <a:r>
              <a:rPr lang="en-US" sz="900" dirty="0" err="1"/>
              <a:t>alcançados</a:t>
            </a:r>
            <a:r>
              <a:rPr lang="en-US" sz="900" dirty="0"/>
              <a:t> </a:t>
            </a:r>
            <a:r>
              <a:rPr lang="en-US" sz="900" dirty="0" err="1"/>
              <a:t>atualmente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Como é que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estão</a:t>
            </a:r>
            <a:r>
              <a:rPr lang="en-US" sz="900" dirty="0"/>
              <a:t> </a:t>
            </a:r>
            <a:r>
              <a:rPr lang="en-US" sz="900" dirty="0" err="1"/>
              <a:t>ligados</a:t>
            </a:r>
            <a:r>
              <a:rPr lang="en-US" sz="900" dirty="0"/>
              <a:t> </a:t>
            </a:r>
            <a:r>
              <a:rPr lang="en-US" sz="900" dirty="0" err="1"/>
              <a:t>uns</a:t>
            </a:r>
            <a:r>
              <a:rPr lang="en-US" sz="900" dirty="0"/>
              <a:t> </a:t>
            </a:r>
            <a:r>
              <a:rPr lang="en-US" sz="900" dirty="0" err="1"/>
              <a:t>aos</a:t>
            </a:r>
            <a:r>
              <a:rPr lang="en-US" sz="900" dirty="0"/>
              <a:t> outros?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Que canal </a:t>
            </a:r>
            <a:r>
              <a:rPr lang="en-US" sz="900" dirty="0" err="1"/>
              <a:t>funciona</a:t>
            </a:r>
            <a:r>
              <a:rPr lang="en-US" sz="900" dirty="0"/>
              <a:t> </a:t>
            </a:r>
            <a:r>
              <a:rPr lang="en-US" sz="900" dirty="0" err="1"/>
              <a:t>melhor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Qual é o canal com a </a:t>
            </a:r>
            <a:r>
              <a:rPr lang="en-US" sz="900" dirty="0" err="1"/>
              <a:t>melhor</a:t>
            </a:r>
            <a:r>
              <a:rPr lang="en-US" sz="900" dirty="0"/>
              <a:t> </a:t>
            </a:r>
            <a:r>
              <a:rPr lang="en-US" sz="900" dirty="0" err="1"/>
              <a:t>relação</a:t>
            </a:r>
            <a:r>
              <a:rPr lang="en-US" sz="900" dirty="0"/>
              <a:t> </a:t>
            </a:r>
            <a:r>
              <a:rPr lang="en-US" sz="900" dirty="0" err="1"/>
              <a:t>qualidade</a:t>
            </a:r>
            <a:r>
              <a:rPr lang="en-US" sz="900" dirty="0"/>
              <a:t>/</a:t>
            </a:r>
            <a:r>
              <a:rPr lang="en-US" sz="900" dirty="0" err="1"/>
              <a:t>preço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Como é que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se </a:t>
            </a:r>
            <a:r>
              <a:rPr lang="en-US" sz="900" dirty="0" err="1"/>
              <a:t>vão</a:t>
            </a:r>
            <a:r>
              <a:rPr lang="en-US" sz="900" dirty="0"/>
              <a:t> </a:t>
            </a:r>
            <a:r>
              <a:rPr lang="en-US" sz="900" dirty="0" err="1"/>
              <a:t>integrar</a:t>
            </a:r>
            <a:r>
              <a:rPr lang="en-US" sz="900" dirty="0"/>
              <a:t> </a:t>
            </a:r>
            <a:r>
              <a:rPr lang="en-US" sz="900" dirty="0" err="1"/>
              <a:t>nas</a:t>
            </a:r>
            <a:r>
              <a:rPr lang="en-US" sz="900" dirty="0"/>
              <a:t> </a:t>
            </a:r>
            <a:r>
              <a:rPr lang="en-US" sz="900" dirty="0" err="1"/>
              <a:t>rotinas</a:t>
            </a:r>
            <a:r>
              <a:rPr lang="en-US" sz="900" dirty="0"/>
              <a:t> dos </a:t>
            </a:r>
            <a:r>
              <a:rPr lang="en-US" sz="900" dirty="0" err="1"/>
              <a:t>clientes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Tipos</a:t>
            </a:r>
            <a:r>
              <a:rPr lang="en-US" sz="900" dirty="0"/>
              <a:t> de </a:t>
            </a:r>
            <a:r>
              <a:rPr lang="en-US" sz="900" dirty="0" err="1"/>
              <a:t>canais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próprios</a:t>
            </a:r>
            <a:r>
              <a:rPr lang="en-US" sz="900" dirty="0"/>
              <a:t> (</a:t>
            </a:r>
            <a:r>
              <a:rPr lang="en-US" sz="900" dirty="0" err="1"/>
              <a:t>força</a:t>
            </a:r>
            <a:r>
              <a:rPr lang="en-US" sz="900" dirty="0"/>
              <a:t> de </a:t>
            </a:r>
            <a:r>
              <a:rPr lang="en-US" sz="900" dirty="0" err="1"/>
              <a:t>vendas</a:t>
            </a:r>
            <a:r>
              <a:rPr lang="en-US" sz="900" dirty="0"/>
              <a:t>; online; </a:t>
            </a:r>
            <a:r>
              <a:rPr lang="en-US" sz="900" dirty="0" err="1"/>
              <a:t>lojas</a:t>
            </a:r>
            <a:r>
              <a:rPr lang="en-US" sz="900" dirty="0"/>
              <a:t> </a:t>
            </a:r>
            <a:r>
              <a:rPr lang="en-US" sz="900" dirty="0" err="1"/>
              <a:t>próprias</a:t>
            </a:r>
            <a:r>
              <a:rPr lang="en-US" sz="900" dirty="0"/>
              <a:t>;...)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Canais</a:t>
            </a:r>
            <a:r>
              <a:rPr lang="en-US" sz="900" dirty="0"/>
              <a:t> </a:t>
            </a:r>
            <a:r>
              <a:rPr lang="en-US" sz="900" dirty="0" err="1"/>
              <a:t>indiretos</a:t>
            </a:r>
            <a:r>
              <a:rPr lang="en-US" sz="900" dirty="0"/>
              <a:t> (</a:t>
            </a:r>
            <a:r>
              <a:rPr lang="en-US" sz="900" dirty="0" err="1"/>
              <a:t>lojas</a:t>
            </a:r>
            <a:r>
              <a:rPr lang="en-US" sz="900" dirty="0"/>
              <a:t> </a:t>
            </a:r>
            <a:r>
              <a:rPr lang="en-US" sz="900" dirty="0" err="1"/>
              <a:t>parceiras</a:t>
            </a:r>
            <a:r>
              <a:rPr lang="en-US" sz="900" dirty="0"/>
              <a:t> (franchising); </a:t>
            </a:r>
            <a:r>
              <a:rPr lang="en-US" sz="900" dirty="0" err="1"/>
              <a:t>grossistas</a:t>
            </a:r>
            <a:r>
              <a:rPr lang="en-US" sz="900" dirty="0"/>
              <a:t>; </a:t>
            </a:r>
            <a:r>
              <a:rPr lang="en-US" sz="900" dirty="0" err="1"/>
              <a:t>retalhistas</a:t>
            </a:r>
            <a:r>
              <a:rPr lang="en-US" sz="900" dirty="0"/>
              <a:t>; ....)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/>
              <a:t>Relações</a:t>
            </a:r>
            <a:r>
              <a:rPr lang="en-US" sz="900" b="1" dirty="0"/>
              <a:t> com </a:t>
            </a:r>
            <a:r>
              <a:rPr lang="en-US" sz="900" b="1" dirty="0" err="1"/>
              <a:t>os</a:t>
            </a:r>
            <a:r>
              <a:rPr lang="en-US" sz="900" b="1" dirty="0"/>
              <a:t> </a:t>
            </a:r>
            <a:r>
              <a:rPr lang="en-US" sz="900" b="1" dirty="0" err="1"/>
              <a:t>clientes</a:t>
            </a:r>
            <a:endParaRPr sz="9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Que </a:t>
            </a:r>
            <a:r>
              <a:rPr lang="en-US" sz="900" dirty="0" err="1"/>
              <a:t>tipo</a:t>
            </a:r>
            <a:r>
              <a:rPr lang="en-US" sz="900" dirty="0"/>
              <a:t> de </a:t>
            </a:r>
            <a:r>
              <a:rPr lang="en-US" sz="900" dirty="0" err="1"/>
              <a:t>relação</a:t>
            </a:r>
            <a:r>
              <a:rPr lang="en-US" sz="900" dirty="0"/>
              <a:t> é que o </a:t>
            </a:r>
            <a:r>
              <a:rPr lang="en-US" sz="900" dirty="0" err="1"/>
              <a:t>segmento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espera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Que </a:t>
            </a:r>
            <a:r>
              <a:rPr lang="en-US" sz="900" dirty="0" err="1"/>
              <a:t>relações</a:t>
            </a:r>
            <a:r>
              <a:rPr lang="en-US" sz="900" dirty="0"/>
              <a:t> </a:t>
            </a:r>
            <a:r>
              <a:rPr lang="en-US" sz="900" dirty="0" err="1"/>
              <a:t>já</a:t>
            </a:r>
            <a:r>
              <a:rPr lang="en-US" sz="900" dirty="0"/>
              <a:t> </a:t>
            </a:r>
            <a:r>
              <a:rPr lang="en-US" sz="900" dirty="0" err="1"/>
              <a:t>estão</a:t>
            </a:r>
            <a:r>
              <a:rPr lang="en-US" sz="900" dirty="0"/>
              <a:t> </a:t>
            </a:r>
            <a:r>
              <a:rPr lang="en-US" sz="900" dirty="0" err="1"/>
              <a:t>estabelecidas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Como é que </a:t>
            </a:r>
            <a:r>
              <a:rPr lang="en-US" sz="900" dirty="0" err="1"/>
              <a:t>estas</a:t>
            </a:r>
            <a:r>
              <a:rPr lang="en-US" sz="900" dirty="0"/>
              <a:t> </a:t>
            </a:r>
            <a:r>
              <a:rPr lang="en-US" sz="900" dirty="0" err="1"/>
              <a:t>relações</a:t>
            </a:r>
            <a:r>
              <a:rPr lang="en-US" sz="900" dirty="0"/>
              <a:t> se </a:t>
            </a:r>
            <a:r>
              <a:rPr lang="en-US" sz="900" dirty="0" err="1"/>
              <a:t>relacionam</a:t>
            </a:r>
            <a:r>
              <a:rPr lang="en-US" sz="900" dirty="0"/>
              <a:t> com outros </a:t>
            </a:r>
            <a:r>
              <a:rPr lang="en-US" sz="900" dirty="0" err="1"/>
              <a:t>aspetos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Quanto</a:t>
            </a:r>
            <a:r>
              <a:rPr lang="en-US" sz="900" dirty="0"/>
              <a:t> </a:t>
            </a:r>
            <a:r>
              <a:rPr lang="en-US" sz="900" dirty="0" err="1"/>
              <a:t>custam</a:t>
            </a:r>
            <a:r>
              <a:rPr lang="en-US" sz="900" dirty="0"/>
              <a:t> as </a:t>
            </a:r>
            <a:r>
              <a:rPr lang="en-US" sz="900" dirty="0" err="1"/>
              <a:t>relações</a:t>
            </a:r>
            <a:r>
              <a:rPr lang="en-US" sz="900" dirty="0"/>
              <a:t> </a:t>
            </a:r>
            <a:r>
              <a:rPr lang="en-US" sz="900" dirty="0" err="1"/>
              <a:t>existentes</a:t>
            </a:r>
            <a:r>
              <a:rPr lang="en-US" sz="900" dirty="0"/>
              <a:t>?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assistência</a:t>
            </a:r>
            <a:r>
              <a:rPr lang="en-US" sz="900" dirty="0"/>
              <a:t> </a:t>
            </a:r>
            <a:r>
              <a:rPr lang="en-US" sz="900" dirty="0" err="1"/>
              <a:t>personalizada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b="1" dirty="0" err="1"/>
              <a:t>Fluxo</a:t>
            </a:r>
            <a:r>
              <a:rPr lang="en-US" sz="900" b="1" dirty="0"/>
              <a:t> de </a:t>
            </a:r>
            <a:r>
              <a:rPr lang="en-US" sz="900" b="1" dirty="0" err="1"/>
              <a:t>receitas</a:t>
            </a:r>
            <a:r>
              <a:rPr lang="en-US" sz="900" b="1" dirty="0"/>
              <a:t> </a:t>
            </a:r>
            <a:endParaRPr sz="9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Qual o valor que o </a:t>
            </a:r>
            <a:r>
              <a:rPr lang="en-US" sz="900" dirty="0" err="1"/>
              <a:t>segmento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está</a:t>
            </a:r>
            <a:r>
              <a:rPr lang="en-US" sz="900" dirty="0"/>
              <a:t> </a:t>
            </a:r>
            <a:r>
              <a:rPr lang="en-US" sz="900" dirty="0" err="1"/>
              <a:t>disposto</a:t>
            </a:r>
            <a:r>
              <a:rPr lang="en-US" sz="900" dirty="0"/>
              <a:t> a </a:t>
            </a:r>
            <a:r>
              <a:rPr lang="en-US" sz="900" dirty="0" err="1"/>
              <a:t>pagar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O que </a:t>
            </a:r>
            <a:r>
              <a:rPr lang="en-US" sz="900" dirty="0" err="1"/>
              <a:t>estão</a:t>
            </a:r>
            <a:r>
              <a:rPr lang="en-US" sz="900" dirty="0"/>
              <a:t> a </a:t>
            </a:r>
            <a:r>
              <a:rPr lang="en-US" sz="900" dirty="0" err="1"/>
              <a:t>pagar</a:t>
            </a:r>
            <a:r>
              <a:rPr lang="en-US" sz="900" dirty="0"/>
              <a:t> </a:t>
            </a:r>
            <a:r>
              <a:rPr lang="en-US" sz="900" dirty="0" err="1"/>
              <a:t>atualmente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Como é que o </a:t>
            </a:r>
            <a:r>
              <a:rPr lang="en-US" sz="900" dirty="0" err="1"/>
              <a:t>segmento</a:t>
            </a:r>
            <a:r>
              <a:rPr lang="en-US" sz="900" dirty="0"/>
              <a:t> de </a:t>
            </a:r>
            <a:r>
              <a:rPr lang="en-US" sz="900" dirty="0" err="1"/>
              <a:t>clientes</a:t>
            </a:r>
            <a:r>
              <a:rPr lang="en-US" sz="900" dirty="0"/>
              <a:t> </a:t>
            </a:r>
            <a:r>
              <a:rPr lang="en-US" sz="900" dirty="0" err="1"/>
              <a:t>paga</a:t>
            </a:r>
            <a:r>
              <a:rPr lang="en-US" sz="900" dirty="0"/>
              <a:t> </a:t>
            </a:r>
            <a:r>
              <a:rPr lang="en-US" sz="900" dirty="0" err="1"/>
              <a:t>atualmente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Como é que </a:t>
            </a:r>
            <a:r>
              <a:rPr lang="en-US" sz="900" dirty="0" err="1"/>
              <a:t>preferem</a:t>
            </a:r>
            <a:r>
              <a:rPr lang="en-US" sz="900" dirty="0"/>
              <a:t> </a:t>
            </a:r>
            <a:r>
              <a:rPr lang="en-US" sz="900" dirty="0" err="1"/>
              <a:t>pagar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Qual é a </a:t>
            </a:r>
            <a:r>
              <a:rPr lang="en-US" sz="900" dirty="0" err="1"/>
              <a:t>contribuição</a:t>
            </a:r>
            <a:r>
              <a:rPr lang="en-US" sz="900" dirty="0"/>
              <a:t> de </a:t>
            </a:r>
            <a:r>
              <a:rPr lang="en-US" sz="900" dirty="0" err="1"/>
              <a:t>cada</a:t>
            </a:r>
            <a:r>
              <a:rPr lang="en-US" sz="900" dirty="0"/>
              <a:t> </a:t>
            </a:r>
            <a:r>
              <a:rPr lang="en-US" sz="900" dirty="0" err="1"/>
              <a:t>fluxo</a:t>
            </a:r>
            <a:r>
              <a:rPr lang="en-US" sz="900" dirty="0"/>
              <a:t> de </a:t>
            </a:r>
            <a:r>
              <a:rPr lang="en-US" sz="900" dirty="0" err="1"/>
              <a:t>receitas</a:t>
            </a:r>
            <a:r>
              <a:rPr lang="en-US" sz="900" dirty="0"/>
              <a:t> para as </a:t>
            </a:r>
            <a:r>
              <a:rPr lang="en-US" sz="900" dirty="0" err="1"/>
              <a:t>receitas</a:t>
            </a:r>
            <a:r>
              <a:rPr lang="en-US" sz="900" dirty="0"/>
              <a:t> </a:t>
            </a:r>
            <a:r>
              <a:rPr lang="en-US" sz="900" dirty="0" err="1"/>
              <a:t>totais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Tipos</a:t>
            </a:r>
            <a:r>
              <a:rPr lang="en-US" sz="900" dirty="0"/>
              <a:t> de </a:t>
            </a:r>
            <a:r>
              <a:rPr lang="en-US" sz="900" dirty="0" err="1"/>
              <a:t>receitas</a:t>
            </a:r>
            <a:r>
              <a:rPr lang="en-US" sz="900" dirty="0"/>
              <a:t>: </a:t>
            </a:r>
            <a:r>
              <a:rPr lang="en-US" sz="900" dirty="0" err="1"/>
              <a:t>venda</a:t>
            </a:r>
            <a:r>
              <a:rPr lang="en-US" sz="900" dirty="0"/>
              <a:t> de </a:t>
            </a:r>
            <a:r>
              <a:rPr lang="en-US" sz="900" dirty="0" err="1"/>
              <a:t>ativos</a:t>
            </a:r>
            <a:r>
              <a:rPr lang="en-US" sz="900" dirty="0"/>
              <a:t>; taxa de </a:t>
            </a:r>
            <a:r>
              <a:rPr lang="en-US" sz="900" dirty="0" err="1"/>
              <a:t>utilização</a:t>
            </a:r>
            <a:r>
              <a:rPr lang="en-US" sz="900" dirty="0"/>
              <a:t>; taxa de </a:t>
            </a:r>
            <a:r>
              <a:rPr lang="en-US" sz="900" dirty="0" err="1"/>
              <a:t>subscrição</a:t>
            </a:r>
            <a:r>
              <a:rPr lang="en-US" sz="900" dirty="0"/>
              <a:t>; </a:t>
            </a:r>
            <a:r>
              <a:rPr lang="en-US" sz="900" dirty="0" err="1"/>
              <a:t>aluguer</a:t>
            </a:r>
            <a:r>
              <a:rPr lang="en-US" sz="900" dirty="0"/>
              <a:t>/leasing; </a:t>
            </a:r>
            <a:r>
              <a:rPr lang="en-US" sz="900" dirty="0" err="1"/>
              <a:t>licenciamento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 err="1"/>
              <a:t>Mecanismos</a:t>
            </a:r>
            <a:r>
              <a:rPr lang="en-US" sz="900" dirty="0"/>
              <a:t> de </a:t>
            </a:r>
            <a:r>
              <a:rPr lang="en-US" sz="900" dirty="0" err="1"/>
              <a:t>fixação</a:t>
            </a:r>
            <a:r>
              <a:rPr lang="en-US" sz="900" dirty="0"/>
              <a:t> de </a:t>
            </a:r>
            <a:r>
              <a:rPr lang="en-US" sz="900" dirty="0" err="1"/>
              <a:t>preços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900" dirty="0"/>
              <a:t>- </a:t>
            </a:r>
            <a:r>
              <a:rPr lang="en-US" sz="900" dirty="0" err="1"/>
              <a:t>Preços</a:t>
            </a:r>
            <a:r>
              <a:rPr lang="en-US" sz="900" dirty="0"/>
              <a:t> </a:t>
            </a:r>
            <a:r>
              <a:rPr lang="en-US" sz="900" dirty="0" err="1"/>
              <a:t>fixos</a:t>
            </a:r>
            <a:r>
              <a:rPr lang="en-US" sz="900" dirty="0"/>
              <a:t> (</a:t>
            </a:r>
            <a:r>
              <a:rPr lang="en-US" sz="900" dirty="0" err="1"/>
              <a:t>lista</a:t>
            </a:r>
            <a:r>
              <a:rPr lang="en-US" sz="900" dirty="0"/>
              <a:t> de </a:t>
            </a:r>
            <a:r>
              <a:rPr lang="en-US" sz="900" dirty="0" err="1"/>
              <a:t>preços</a:t>
            </a:r>
            <a:r>
              <a:rPr lang="en-US" sz="900" dirty="0"/>
              <a:t>; </a:t>
            </a:r>
            <a:r>
              <a:rPr lang="en-US" sz="900" dirty="0" err="1"/>
              <a:t>função</a:t>
            </a:r>
            <a:r>
              <a:rPr lang="en-US" sz="900" dirty="0"/>
              <a:t> de </a:t>
            </a:r>
            <a:r>
              <a:rPr lang="en-US" sz="900" dirty="0" err="1"/>
              <a:t>características</a:t>
            </a:r>
            <a:r>
              <a:rPr lang="en-US" sz="900" dirty="0"/>
              <a:t> e </a:t>
            </a:r>
            <a:r>
              <a:rPr lang="en-US" sz="900" dirty="0" err="1"/>
              <a:t>atributos</a:t>
            </a:r>
            <a:r>
              <a:rPr lang="en-US" sz="900" dirty="0"/>
              <a:t> do </a:t>
            </a:r>
            <a:r>
              <a:rPr lang="en-US" sz="900" dirty="0" err="1"/>
              <a:t>produto</a:t>
            </a:r>
            <a:r>
              <a:rPr lang="en-US" sz="900" dirty="0"/>
              <a:t>; </a:t>
            </a:r>
            <a:r>
              <a:rPr lang="en-US" sz="900" dirty="0" err="1"/>
              <a:t>função</a:t>
            </a:r>
            <a:r>
              <a:rPr lang="en-US" sz="900" dirty="0"/>
              <a:t> de </a:t>
            </a:r>
            <a:r>
              <a:rPr lang="en-US" sz="900" dirty="0" err="1"/>
              <a:t>segmento</a:t>
            </a:r>
            <a:r>
              <a:rPr lang="en-US" sz="900" dirty="0"/>
              <a:t> de mercado (</a:t>
            </a:r>
            <a:r>
              <a:rPr lang="en-US" sz="900" dirty="0" err="1"/>
              <a:t>tipo</a:t>
            </a:r>
            <a:r>
              <a:rPr lang="en-US" sz="900" dirty="0"/>
              <a:t> e </a:t>
            </a:r>
            <a:r>
              <a:rPr lang="en-US" sz="900" dirty="0" err="1"/>
              <a:t>características</a:t>
            </a:r>
            <a:r>
              <a:rPr lang="en-US" sz="900" dirty="0"/>
              <a:t>); </a:t>
            </a:r>
            <a:r>
              <a:rPr lang="en-US" sz="900" dirty="0" err="1"/>
              <a:t>função</a:t>
            </a:r>
            <a:r>
              <a:rPr lang="en-US" sz="900" dirty="0"/>
              <a:t> de volume (</a:t>
            </a:r>
            <a:r>
              <a:rPr lang="en-US" sz="900" dirty="0" err="1"/>
              <a:t>quantidade</a:t>
            </a:r>
            <a:r>
              <a:rPr lang="en-US" sz="900" dirty="0"/>
              <a:t> </a:t>
            </a:r>
            <a:r>
              <a:rPr lang="en-US" sz="900" dirty="0" err="1"/>
              <a:t>comprada</a:t>
            </a:r>
            <a:r>
              <a:rPr lang="en-US" sz="900" dirty="0"/>
              <a:t>))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Preços</a:t>
            </a:r>
            <a:r>
              <a:rPr lang="en-US" sz="900" dirty="0"/>
              <a:t> </a:t>
            </a:r>
            <a:r>
              <a:rPr lang="en-US" sz="900" dirty="0" err="1"/>
              <a:t>variáveis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função</a:t>
            </a:r>
            <a:r>
              <a:rPr lang="en-US" sz="900" dirty="0"/>
              <a:t> do mercado (</a:t>
            </a:r>
            <a:r>
              <a:rPr lang="en-US" sz="900" dirty="0" err="1"/>
              <a:t>negociação</a:t>
            </a:r>
            <a:r>
              <a:rPr lang="en-US" sz="900" dirty="0"/>
              <a:t>; yield management (</a:t>
            </a:r>
            <a:r>
              <a:rPr lang="en-US" sz="900" dirty="0" err="1"/>
              <a:t>taxas</a:t>
            </a:r>
            <a:r>
              <a:rPr lang="en-US" sz="900" dirty="0"/>
              <a:t> de </a:t>
            </a:r>
            <a:r>
              <a:rPr lang="en-US" sz="900" dirty="0" err="1"/>
              <a:t>ocupação</a:t>
            </a:r>
            <a:r>
              <a:rPr lang="en-US" sz="900" dirty="0"/>
              <a:t> de </a:t>
            </a:r>
            <a:r>
              <a:rPr lang="en-US" sz="900" dirty="0" err="1"/>
              <a:t>hotéis</a:t>
            </a:r>
            <a:r>
              <a:rPr lang="en-US" sz="900" dirty="0"/>
              <a:t>, </a:t>
            </a:r>
            <a:r>
              <a:rPr lang="en-US" sz="900" dirty="0" err="1"/>
              <a:t>lugares</a:t>
            </a:r>
            <a:r>
              <a:rPr lang="en-US" sz="900" dirty="0"/>
              <a:t> de </a:t>
            </a:r>
            <a:r>
              <a:rPr lang="en-US" sz="900" dirty="0" err="1"/>
              <a:t>avião</a:t>
            </a:r>
            <a:r>
              <a:rPr lang="en-US" sz="900" dirty="0"/>
              <a:t>, etc.); mercado </a:t>
            </a:r>
            <a:r>
              <a:rPr lang="en-US" sz="900" dirty="0" err="1"/>
              <a:t>em</a:t>
            </a:r>
            <a:r>
              <a:rPr lang="en-US" sz="900" dirty="0"/>
              <a:t> tempo real (</a:t>
            </a:r>
            <a:r>
              <a:rPr lang="en-US" sz="900" dirty="0" err="1"/>
              <a:t>oferta</a:t>
            </a:r>
            <a:r>
              <a:rPr lang="en-US" sz="900" dirty="0"/>
              <a:t> e </a:t>
            </a:r>
            <a:r>
              <a:rPr lang="en-US" sz="900" dirty="0" err="1"/>
              <a:t>procura</a:t>
            </a:r>
            <a:r>
              <a:rPr lang="en-US" sz="900" dirty="0"/>
              <a:t> - </a:t>
            </a:r>
            <a:r>
              <a:rPr lang="en-US" sz="900" dirty="0" err="1"/>
              <a:t>bolsa</a:t>
            </a:r>
            <a:r>
              <a:rPr lang="en-US" sz="900" dirty="0"/>
              <a:t> de </a:t>
            </a:r>
            <a:r>
              <a:rPr lang="en-US" sz="900" dirty="0" err="1"/>
              <a:t>valores</a:t>
            </a:r>
            <a:r>
              <a:rPr lang="en-US" sz="900" dirty="0"/>
              <a:t>); </a:t>
            </a:r>
            <a:r>
              <a:rPr lang="en-US" sz="900" dirty="0" err="1"/>
              <a:t>leilão</a:t>
            </a:r>
            <a:r>
              <a:rPr lang="en-US" sz="900" dirty="0"/>
              <a:t> (</a:t>
            </a:r>
            <a:r>
              <a:rPr lang="en-US" sz="900" dirty="0" err="1"/>
              <a:t>preço</a:t>
            </a:r>
            <a:r>
              <a:rPr lang="en-US" sz="900" dirty="0"/>
              <a:t> </a:t>
            </a:r>
            <a:r>
              <a:rPr lang="en-US" sz="900" dirty="0" err="1"/>
              <a:t>resultante</a:t>
            </a:r>
            <a:r>
              <a:rPr lang="en-US" sz="900" dirty="0"/>
              <a:t> de </a:t>
            </a:r>
            <a:r>
              <a:rPr lang="en-US" sz="900" dirty="0" err="1"/>
              <a:t>licitação</a:t>
            </a:r>
            <a:r>
              <a:rPr lang="en-US" sz="900" dirty="0"/>
              <a:t> </a:t>
            </a:r>
            <a:r>
              <a:rPr lang="en-US" sz="900" dirty="0" err="1"/>
              <a:t>competitiva</a:t>
            </a:r>
            <a:r>
              <a:rPr lang="en-US" sz="900" dirty="0"/>
              <a:t>))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b="1" dirty="0" err="1"/>
              <a:t>Recursos-chave</a:t>
            </a:r>
            <a:r>
              <a:rPr lang="en-US" sz="900" dirty="0"/>
              <a:t>: </a:t>
            </a:r>
            <a:r>
              <a:rPr lang="en-US" sz="900" dirty="0" err="1"/>
              <a:t>ativos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importantes</a:t>
            </a:r>
            <a:r>
              <a:rPr lang="en-US" sz="900" dirty="0"/>
              <a:t> para </a:t>
            </a:r>
            <a:r>
              <a:rPr lang="en-US" sz="900" dirty="0" err="1"/>
              <a:t>fazer</a:t>
            </a:r>
            <a:r>
              <a:rPr lang="en-US" sz="900" dirty="0"/>
              <a:t> </a:t>
            </a:r>
            <a:r>
              <a:rPr lang="en-US" sz="900" dirty="0" err="1"/>
              <a:t>funcionar</a:t>
            </a:r>
            <a:r>
              <a:rPr lang="en-US" sz="900" dirty="0"/>
              <a:t> o </a:t>
            </a:r>
            <a:r>
              <a:rPr lang="en-US" sz="900" dirty="0" err="1"/>
              <a:t>modelo</a:t>
            </a:r>
            <a:r>
              <a:rPr lang="en-US" sz="900" dirty="0"/>
              <a:t> de </a:t>
            </a:r>
            <a:r>
              <a:rPr lang="en-US" sz="900" dirty="0" err="1"/>
              <a:t>negócio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Categorias</a:t>
            </a:r>
            <a:r>
              <a:rPr lang="en-US" sz="900" dirty="0"/>
              <a:t> de </a:t>
            </a:r>
            <a:r>
              <a:rPr lang="en-US" sz="900" dirty="0" err="1"/>
              <a:t>recursos</a:t>
            </a:r>
            <a:r>
              <a:rPr lang="en-US" sz="900" dirty="0"/>
              <a:t>: </a:t>
            </a:r>
            <a:r>
              <a:rPr lang="en-US" sz="900" dirty="0" err="1"/>
              <a:t>físicos</a:t>
            </a:r>
            <a:r>
              <a:rPr lang="en-US" sz="900" dirty="0"/>
              <a:t>, </a:t>
            </a:r>
            <a:r>
              <a:rPr lang="en-US" sz="900" dirty="0" err="1"/>
              <a:t>intelectuais</a:t>
            </a:r>
            <a:r>
              <a:rPr lang="en-US" sz="900" dirty="0"/>
              <a:t> (</a:t>
            </a:r>
            <a:r>
              <a:rPr lang="en-US" sz="900" dirty="0" err="1"/>
              <a:t>patentes</a:t>
            </a:r>
            <a:r>
              <a:rPr lang="en-US" sz="900" dirty="0"/>
              <a:t>, </a:t>
            </a:r>
            <a:r>
              <a:rPr lang="en-US" sz="900" dirty="0" err="1"/>
              <a:t>marcas</a:t>
            </a:r>
            <a:r>
              <a:rPr lang="en-US" sz="900" dirty="0"/>
              <a:t>, </a:t>
            </a:r>
            <a:r>
              <a:rPr lang="en-US" sz="900" dirty="0" err="1"/>
              <a:t>direitos</a:t>
            </a:r>
            <a:r>
              <a:rPr lang="en-US" sz="900" dirty="0"/>
              <a:t>,...), </a:t>
            </a:r>
            <a:r>
              <a:rPr lang="en-US" sz="900" dirty="0" err="1"/>
              <a:t>humanos</a:t>
            </a:r>
            <a:r>
              <a:rPr lang="en-US" sz="900" dirty="0"/>
              <a:t>, </a:t>
            </a:r>
            <a:r>
              <a:rPr lang="en-US" sz="900" dirty="0" err="1"/>
              <a:t>financeiros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necessários</a:t>
            </a:r>
            <a:r>
              <a:rPr lang="en-US" sz="900" dirty="0"/>
              <a:t> para a </a:t>
            </a:r>
            <a:r>
              <a:rPr lang="en-US" sz="900" dirty="0" err="1"/>
              <a:t>proposta</a:t>
            </a:r>
            <a:r>
              <a:rPr lang="en-US" sz="900" dirty="0"/>
              <a:t> de valor?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E </a:t>
            </a:r>
            <a:r>
              <a:rPr lang="en-US" sz="900" dirty="0" err="1"/>
              <a:t>quanto</a:t>
            </a:r>
            <a:r>
              <a:rPr lang="en-US" sz="900" dirty="0"/>
              <a:t> </a:t>
            </a:r>
            <a:r>
              <a:rPr lang="en-US" sz="900" dirty="0" err="1"/>
              <a:t>aos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de </a:t>
            </a:r>
            <a:r>
              <a:rPr lang="en-US" sz="900" dirty="0" err="1"/>
              <a:t>distribuição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E </a:t>
            </a:r>
            <a:r>
              <a:rPr lang="en-US" sz="900" dirty="0" err="1"/>
              <a:t>quanto</a:t>
            </a:r>
            <a:r>
              <a:rPr lang="en-US" sz="900" dirty="0"/>
              <a:t> </a:t>
            </a:r>
            <a:r>
              <a:rPr lang="en-US" sz="900" dirty="0" err="1"/>
              <a:t>às</a:t>
            </a:r>
            <a:r>
              <a:rPr lang="en-US" sz="900" dirty="0"/>
              <a:t> </a:t>
            </a:r>
            <a:r>
              <a:rPr lang="en-US" sz="900" dirty="0" err="1"/>
              <a:t>relações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E </a:t>
            </a:r>
            <a:r>
              <a:rPr lang="en-US" sz="900" dirty="0" err="1"/>
              <a:t>quanto</a:t>
            </a:r>
            <a:r>
              <a:rPr lang="en-US" sz="900" dirty="0"/>
              <a:t> </a:t>
            </a:r>
            <a:r>
              <a:rPr lang="en-US" sz="900" dirty="0" err="1"/>
              <a:t>às</a:t>
            </a:r>
            <a:r>
              <a:rPr lang="en-US" sz="900" dirty="0"/>
              <a:t> </a:t>
            </a:r>
            <a:r>
              <a:rPr lang="en-US" sz="900" dirty="0" err="1"/>
              <a:t>fontes</a:t>
            </a:r>
            <a:r>
              <a:rPr lang="en-US" sz="900" dirty="0"/>
              <a:t> de </a:t>
            </a:r>
            <a:r>
              <a:rPr lang="en-US" sz="900" dirty="0" err="1"/>
              <a:t>receitas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Tipos</a:t>
            </a:r>
            <a:r>
              <a:rPr lang="en-US" sz="900" dirty="0"/>
              <a:t> de </a:t>
            </a:r>
            <a:r>
              <a:rPr lang="en-US" sz="900" dirty="0" err="1"/>
              <a:t>recursos-chave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Físicos</a:t>
            </a:r>
            <a:r>
              <a:rPr lang="en-US" sz="900" dirty="0"/>
              <a:t> (</a:t>
            </a:r>
            <a:r>
              <a:rPr lang="en-US" sz="900" dirty="0" err="1"/>
              <a:t>instalações</a:t>
            </a:r>
            <a:r>
              <a:rPr lang="en-US" sz="900" dirty="0"/>
              <a:t> de </a:t>
            </a:r>
            <a:r>
              <a:rPr lang="en-US" sz="900" dirty="0" err="1"/>
              <a:t>fabrico</a:t>
            </a:r>
            <a:r>
              <a:rPr lang="en-US" sz="900" dirty="0"/>
              <a:t>, </a:t>
            </a:r>
            <a:r>
              <a:rPr lang="en-US" sz="900" dirty="0" err="1"/>
              <a:t>edifícios</a:t>
            </a:r>
            <a:r>
              <a:rPr lang="en-US" sz="900" dirty="0"/>
              <a:t>, </a:t>
            </a:r>
            <a:r>
              <a:rPr lang="en-US" sz="900" dirty="0" err="1"/>
              <a:t>veículos</a:t>
            </a:r>
            <a:r>
              <a:rPr lang="en-US" sz="900" dirty="0"/>
              <a:t>, </a:t>
            </a:r>
            <a:r>
              <a:rPr lang="en-US" sz="900" dirty="0" err="1"/>
              <a:t>máquinas</a:t>
            </a:r>
            <a:r>
              <a:rPr lang="en-US" sz="900" dirty="0"/>
              <a:t>, </a:t>
            </a:r>
            <a:r>
              <a:rPr lang="en-US" sz="900" dirty="0" err="1"/>
              <a:t>sistemas</a:t>
            </a:r>
            <a:r>
              <a:rPr lang="en-US" sz="900" dirty="0"/>
              <a:t> de </a:t>
            </a:r>
            <a:r>
              <a:rPr lang="en-US" sz="900" dirty="0" err="1"/>
              <a:t>pontos</a:t>
            </a:r>
            <a:r>
              <a:rPr lang="en-US" sz="900" dirty="0"/>
              <a:t> de </a:t>
            </a:r>
            <a:r>
              <a:rPr lang="en-US" sz="900" dirty="0" err="1"/>
              <a:t>venda</a:t>
            </a:r>
            <a:r>
              <a:rPr lang="en-US" sz="900" dirty="0"/>
              <a:t> e redes de </a:t>
            </a:r>
            <a:r>
              <a:rPr lang="en-US" sz="900" dirty="0" err="1"/>
              <a:t>distribuição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Intelectual</a:t>
            </a:r>
            <a:r>
              <a:rPr lang="en-US" sz="900" dirty="0"/>
              <a:t> (</a:t>
            </a:r>
            <a:r>
              <a:rPr lang="en-US" sz="900" dirty="0" err="1"/>
              <a:t>marcas</a:t>
            </a:r>
            <a:r>
              <a:rPr lang="en-US" sz="900" dirty="0"/>
              <a:t>, </a:t>
            </a:r>
            <a:r>
              <a:rPr lang="en-US" sz="900" dirty="0" err="1"/>
              <a:t>patentes</a:t>
            </a:r>
            <a:r>
              <a:rPr lang="en-US" sz="900" dirty="0"/>
              <a:t>, </a:t>
            </a:r>
            <a:r>
              <a:rPr lang="en-US" sz="900" dirty="0" err="1"/>
              <a:t>direitos</a:t>
            </a:r>
            <a:r>
              <a:rPr lang="en-US" sz="900" dirty="0"/>
              <a:t> de </a:t>
            </a:r>
            <a:r>
              <a:rPr lang="en-US" sz="900" dirty="0" err="1"/>
              <a:t>autor</a:t>
            </a:r>
            <a:r>
              <a:rPr lang="en-US" sz="900" dirty="0"/>
              <a:t>, bases de dados de </a:t>
            </a:r>
            <a:r>
              <a:rPr lang="en-US" sz="900" dirty="0" err="1"/>
              <a:t>clientes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Humanos (</a:t>
            </a:r>
            <a:r>
              <a:rPr lang="en-US" sz="900" dirty="0" err="1"/>
              <a:t>pessoas</a:t>
            </a:r>
            <a:r>
              <a:rPr lang="en-US" sz="900" dirty="0"/>
              <a:t> que </a:t>
            </a:r>
            <a:r>
              <a:rPr lang="en-US" sz="900" dirty="0" err="1"/>
              <a:t>trabalham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Financeiro</a:t>
            </a:r>
            <a:r>
              <a:rPr lang="en-US" sz="900" dirty="0"/>
              <a:t> (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financeiros</a:t>
            </a:r>
            <a:r>
              <a:rPr lang="en-US" sz="900" dirty="0"/>
              <a:t>, </a:t>
            </a:r>
            <a:r>
              <a:rPr lang="en-US" sz="900" dirty="0" err="1"/>
              <a:t>garantias</a:t>
            </a:r>
            <a:r>
              <a:rPr lang="en-US" sz="900" dirty="0"/>
              <a:t> </a:t>
            </a:r>
            <a:r>
              <a:rPr lang="en-US" sz="900" dirty="0" err="1"/>
              <a:t>bancárias</a:t>
            </a:r>
            <a:r>
              <a:rPr lang="en-US" sz="900" dirty="0"/>
              <a:t>, etc.)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Muitos</a:t>
            </a:r>
            <a:r>
              <a:rPr lang="en-US" sz="900" dirty="0"/>
              <a:t> dos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podem</a:t>
            </a:r>
            <a:r>
              <a:rPr lang="en-US" sz="900" dirty="0"/>
              <a:t> </a:t>
            </a:r>
            <a:r>
              <a:rPr lang="en-US" sz="900" dirty="0" err="1"/>
              <a:t>pertencer</a:t>
            </a:r>
            <a:r>
              <a:rPr lang="en-US" sz="900" dirty="0"/>
              <a:t> à </a:t>
            </a:r>
            <a:r>
              <a:rPr lang="en-US" sz="900" dirty="0" err="1"/>
              <a:t>própria</a:t>
            </a:r>
            <a:r>
              <a:rPr lang="en-US" sz="900" dirty="0"/>
              <a:t> </a:t>
            </a:r>
            <a:r>
              <a:rPr lang="en-US" sz="900" dirty="0" err="1"/>
              <a:t>empresa</a:t>
            </a:r>
            <a:r>
              <a:rPr lang="en-US" sz="900" dirty="0"/>
              <a:t>, ser </a:t>
            </a:r>
            <a:r>
              <a:rPr lang="en-US" sz="900" dirty="0" err="1"/>
              <a:t>alugados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pertencer</a:t>
            </a:r>
            <a:r>
              <a:rPr lang="en-US" sz="900" dirty="0"/>
              <a:t> a </a:t>
            </a:r>
            <a:r>
              <a:rPr lang="en-US" sz="900" dirty="0" err="1"/>
              <a:t>parceiros-chave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Atividades-chave</a:t>
            </a:r>
            <a:r>
              <a:rPr lang="en-US" sz="900" dirty="0"/>
              <a:t>: </a:t>
            </a:r>
            <a:r>
              <a:rPr lang="en-US" sz="900" dirty="0" err="1"/>
              <a:t>atividades</a:t>
            </a:r>
            <a:r>
              <a:rPr lang="en-US" sz="900" dirty="0"/>
              <a:t> </a:t>
            </a:r>
            <a:r>
              <a:rPr lang="en-US" sz="900" dirty="0" err="1"/>
              <a:t>essenciais</a:t>
            </a:r>
            <a:r>
              <a:rPr lang="en-US" sz="900" dirty="0"/>
              <a:t> para o </a:t>
            </a:r>
            <a:r>
              <a:rPr lang="en-US" sz="900" dirty="0" err="1"/>
              <a:t>bom</a:t>
            </a:r>
            <a:r>
              <a:rPr lang="en-US" sz="900" dirty="0"/>
              <a:t> </a:t>
            </a:r>
            <a:r>
              <a:rPr lang="en-US" sz="900" dirty="0" err="1"/>
              <a:t>funcionamento</a:t>
            </a:r>
            <a:r>
              <a:rPr lang="en-US" sz="900" dirty="0"/>
              <a:t> do </a:t>
            </a:r>
            <a:r>
              <a:rPr lang="en-US" sz="900" dirty="0" err="1"/>
              <a:t>modelo</a:t>
            </a:r>
            <a:r>
              <a:rPr lang="en-US" sz="900" dirty="0"/>
              <a:t> de </a:t>
            </a:r>
            <a:r>
              <a:rPr lang="en-US" sz="900" dirty="0" err="1"/>
              <a:t>negócio</a:t>
            </a:r>
            <a:r>
              <a:rPr lang="en-US" sz="900" dirty="0"/>
              <a:t> da </a:t>
            </a:r>
            <a:r>
              <a:rPr lang="en-US" sz="900" dirty="0" err="1"/>
              <a:t>empresa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Que </a:t>
            </a:r>
            <a:r>
              <a:rPr lang="en-US" sz="900" dirty="0" err="1"/>
              <a:t>atividades-chave</a:t>
            </a:r>
            <a:r>
              <a:rPr lang="en-US" sz="900" dirty="0"/>
              <a:t> </a:t>
            </a:r>
            <a:r>
              <a:rPr lang="en-US" sz="900" dirty="0" err="1"/>
              <a:t>requer</a:t>
            </a:r>
            <a:r>
              <a:rPr lang="en-US" sz="900" dirty="0"/>
              <a:t> a </a:t>
            </a:r>
            <a:r>
              <a:rPr lang="en-US" sz="900" dirty="0" err="1"/>
              <a:t>proposta</a:t>
            </a:r>
            <a:r>
              <a:rPr lang="en-US" sz="900" dirty="0"/>
              <a:t> de valor?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as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atividades</a:t>
            </a:r>
            <a:r>
              <a:rPr lang="en-US" sz="900" dirty="0"/>
              <a:t> dos </a:t>
            </a:r>
            <a:r>
              <a:rPr lang="en-US" sz="900" dirty="0" err="1"/>
              <a:t>canais</a:t>
            </a:r>
            <a:r>
              <a:rPr lang="en-US" sz="900" dirty="0"/>
              <a:t> de </a:t>
            </a:r>
            <a:r>
              <a:rPr lang="en-US" sz="900" dirty="0" err="1"/>
              <a:t>distribuição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Que </a:t>
            </a:r>
            <a:r>
              <a:rPr lang="en-US" sz="900" dirty="0" err="1"/>
              <a:t>atividades-chave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necessárias</a:t>
            </a:r>
            <a:r>
              <a:rPr lang="en-US" sz="900" dirty="0"/>
              <a:t> para as </a:t>
            </a:r>
            <a:r>
              <a:rPr lang="en-US" sz="900" dirty="0" err="1"/>
              <a:t>relações</a:t>
            </a:r>
            <a:r>
              <a:rPr lang="en-US" sz="900" dirty="0"/>
              <a:t> com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clientes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Que </a:t>
            </a:r>
            <a:r>
              <a:rPr lang="en-US" sz="900" dirty="0" err="1"/>
              <a:t>atividades-chave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necessárias</a:t>
            </a:r>
            <a:r>
              <a:rPr lang="en-US" sz="900" dirty="0"/>
              <a:t> para as </a:t>
            </a:r>
            <a:r>
              <a:rPr lang="en-US" sz="900" dirty="0" err="1"/>
              <a:t>fontes</a:t>
            </a:r>
            <a:r>
              <a:rPr lang="en-US" sz="900" dirty="0"/>
              <a:t> de </a:t>
            </a:r>
            <a:r>
              <a:rPr lang="en-US" sz="900" dirty="0" err="1"/>
              <a:t>receitas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b="1" dirty="0" err="1"/>
              <a:t>Parceiros-chave</a:t>
            </a:r>
            <a:r>
              <a:rPr lang="en-US" sz="900" b="1" dirty="0"/>
              <a:t>: </a:t>
            </a:r>
            <a:r>
              <a:rPr lang="en-US" sz="900" dirty="0"/>
              <a:t>rede de </a:t>
            </a:r>
            <a:r>
              <a:rPr lang="en-US" sz="900" dirty="0" err="1"/>
              <a:t>fornecedores</a:t>
            </a:r>
            <a:r>
              <a:rPr lang="en-US" sz="900" dirty="0"/>
              <a:t> e </a:t>
            </a:r>
            <a:r>
              <a:rPr lang="en-US" sz="900" dirty="0" err="1"/>
              <a:t>parceiros</a:t>
            </a:r>
            <a:r>
              <a:rPr lang="en-US" sz="900" dirty="0"/>
              <a:t> que </a:t>
            </a:r>
            <a:r>
              <a:rPr lang="en-US" sz="900" dirty="0" err="1"/>
              <a:t>fazem</a:t>
            </a:r>
            <a:r>
              <a:rPr lang="en-US" sz="900" dirty="0"/>
              <a:t> </a:t>
            </a:r>
            <a:r>
              <a:rPr lang="en-US" sz="900" dirty="0" err="1"/>
              <a:t>funcionar</a:t>
            </a:r>
            <a:r>
              <a:rPr lang="en-US" sz="900" dirty="0"/>
              <a:t> o </a:t>
            </a:r>
            <a:r>
              <a:rPr lang="en-US" sz="900" dirty="0" err="1"/>
              <a:t>modelo</a:t>
            </a:r>
            <a:r>
              <a:rPr lang="en-US" sz="900" dirty="0"/>
              <a:t> </a:t>
            </a:r>
            <a:r>
              <a:rPr lang="en-US" sz="900" dirty="0" err="1"/>
              <a:t>empresarial</a:t>
            </a:r>
            <a:r>
              <a:rPr lang="en-US" sz="900" dirty="0"/>
              <a:t> (</a:t>
            </a:r>
            <a:r>
              <a:rPr lang="en-US" sz="900" dirty="0" err="1"/>
              <a:t>complemento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alternativa</a:t>
            </a:r>
            <a:r>
              <a:rPr lang="en-US" sz="900" dirty="0"/>
              <a:t> </a:t>
            </a:r>
            <a:r>
              <a:rPr lang="en-US" sz="900" dirty="0" err="1"/>
              <a:t>às</a:t>
            </a:r>
            <a:r>
              <a:rPr lang="en-US" sz="900" dirty="0"/>
              <a:t> </a:t>
            </a:r>
            <a:r>
              <a:rPr lang="en-US" sz="900" dirty="0" err="1"/>
              <a:t>atividades-chave</a:t>
            </a:r>
            <a:r>
              <a:rPr lang="en-US" sz="900" dirty="0"/>
              <a:t>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Quem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parceiros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Quem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nossos</a:t>
            </a:r>
            <a:r>
              <a:rPr lang="en-US" sz="900" dirty="0"/>
              <a:t>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fornecedores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Que </a:t>
            </a:r>
            <a:r>
              <a:rPr lang="en-US" sz="900" dirty="0" err="1"/>
              <a:t>recursos-chave</a:t>
            </a:r>
            <a:r>
              <a:rPr lang="en-US" sz="900" dirty="0"/>
              <a:t> </a:t>
            </a:r>
            <a:r>
              <a:rPr lang="en-US" sz="900" dirty="0" err="1"/>
              <a:t>pode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obter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de </a:t>
            </a:r>
            <a:r>
              <a:rPr lang="en-US" sz="900" dirty="0" err="1"/>
              <a:t>parceiros-chave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as </a:t>
            </a:r>
            <a:r>
              <a:rPr lang="en-US" sz="900" dirty="0" err="1"/>
              <a:t>principais</a:t>
            </a:r>
            <a:r>
              <a:rPr lang="en-US" sz="900" dirty="0"/>
              <a:t> </a:t>
            </a:r>
            <a:r>
              <a:rPr lang="en-US" sz="900" dirty="0" err="1"/>
              <a:t>atividades</a:t>
            </a:r>
            <a:r>
              <a:rPr lang="en-US" sz="900" dirty="0"/>
              <a:t> </a:t>
            </a:r>
            <a:r>
              <a:rPr lang="en-US" sz="900" dirty="0" err="1"/>
              <a:t>realizadas</a:t>
            </a:r>
            <a:r>
              <a:rPr lang="en-US" sz="900" dirty="0"/>
              <a:t> </a:t>
            </a:r>
            <a:r>
              <a:rPr lang="en-US" sz="900" dirty="0" err="1"/>
              <a:t>pelos</a:t>
            </a:r>
            <a:r>
              <a:rPr lang="en-US" sz="900" dirty="0"/>
              <a:t> </a:t>
            </a:r>
            <a:r>
              <a:rPr lang="en-US" sz="900" dirty="0" err="1"/>
              <a:t>parceiros-chave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As </a:t>
            </a:r>
            <a:r>
              <a:rPr lang="en-US" sz="900" dirty="0" err="1"/>
              <a:t>parcerias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importantes</a:t>
            </a:r>
            <a:r>
              <a:rPr lang="en-US" sz="900" dirty="0"/>
              <a:t> para </a:t>
            </a:r>
            <a:r>
              <a:rPr lang="en-US" sz="900" dirty="0" err="1"/>
              <a:t>otimizar</a:t>
            </a:r>
            <a:r>
              <a:rPr lang="en-US" sz="900" dirty="0"/>
              <a:t> o </a:t>
            </a:r>
            <a:r>
              <a:rPr lang="en-US" sz="900" dirty="0" err="1"/>
              <a:t>negócio</a:t>
            </a:r>
            <a:r>
              <a:rPr lang="en-US" sz="900" dirty="0"/>
              <a:t> e </a:t>
            </a:r>
            <a:r>
              <a:rPr lang="en-US" sz="900" dirty="0" err="1"/>
              <a:t>obter</a:t>
            </a:r>
            <a:r>
              <a:rPr lang="en-US" sz="900" dirty="0"/>
              <a:t> </a:t>
            </a:r>
            <a:r>
              <a:rPr lang="en-US" sz="900" dirty="0" err="1"/>
              <a:t>economias</a:t>
            </a:r>
            <a:r>
              <a:rPr lang="en-US" sz="900" dirty="0"/>
              <a:t> de </a:t>
            </a:r>
            <a:r>
              <a:rPr lang="en-US" sz="900" dirty="0" err="1"/>
              <a:t>escala</a:t>
            </a:r>
            <a:r>
              <a:rPr lang="en-US" sz="900" dirty="0"/>
              <a:t>, </a:t>
            </a:r>
            <a:r>
              <a:rPr lang="en-US" sz="900" dirty="0" err="1"/>
              <a:t>reduzir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riscos</a:t>
            </a:r>
            <a:r>
              <a:rPr lang="en-US" sz="900" dirty="0"/>
              <a:t> e as </a:t>
            </a:r>
            <a:r>
              <a:rPr lang="en-US" sz="900" dirty="0" err="1"/>
              <a:t>incertezas</a:t>
            </a:r>
            <a:r>
              <a:rPr lang="en-US" sz="900" dirty="0"/>
              <a:t>, </a:t>
            </a:r>
            <a:r>
              <a:rPr lang="en-US" sz="900" dirty="0" err="1"/>
              <a:t>adquirir</a:t>
            </a:r>
            <a:r>
              <a:rPr lang="en-US" sz="900" dirty="0"/>
              <a:t> </a:t>
            </a:r>
            <a:r>
              <a:rPr lang="en-US" sz="900" dirty="0" err="1"/>
              <a:t>recursos</a:t>
            </a:r>
            <a:r>
              <a:rPr lang="en-US" sz="900" dirty="0"/>
              <a:t> e </a:t>
            </a:r>
            <a:r>
              <a:rPr lang="en-US" sz="900" dirty="0" err="1"/>
              <a:t>atividades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As </a:t>
            </a:r>
            <a:r>
              <a:rPr lang="en-US" sz="900" dirty="0" err="1"/>
              <a:t>parcerias</a:t>
            </a:r>
            <a:r>
              <a:rPr lang="en-US" sz="900" dirty="0"/>
              <a:t> </a:t>
            </a:r>
            <a:r>
              <a:rPr lang="en-US" sz="900" dirty="0" err="1"/>
              <a:t>podem</a:t>
            </a:r>
            <a:r>
              <a:rPr lang="en-US" sz="900" dirty="0"/>
              <a:t> ser: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Alianças</a:t>
            </a:r>
            <a:r>
              <a:rPr lang="en-US" sz="900" dirty="0"/>
              <a:t> </a:t>
            </a:r>
            <a:r>
              <a:rPr lang="en-US" sz="900" dirty="0" err="1"/>
              <a:t>estratégicas</a:t>
            </a:r>
            <a:r>
              <a:rPr lang="en-US" sz="900" dirty="0"/>
              <a:t> entre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concorrentes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Cooperação</a:t>
            </a:r>
            <a:r>
              <a:rPr lang="en-US" sz="900" dirty="0"/>
              <a:t>/</a:t>
            </a:r>
            <a:r>
              <a:rPr lang="en-US" sz="900" dirty="0" err="1"/>
              <a:t>parcerias</a:t>
            </a:r>
            <a:r>
              <a:rPr lang="en-US" sz="900" dirty="0"/>
              <a:t> entre </a:t>
            </a:r>
            <a:r>
              <a:rPr lang="en-US" sz="900" dirty="0" err="1"/>
              <a:t>concorrentes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Empresas</a:t>
            </a:r>
            <a:r>
              <a:rPr lang="en-US" sz="900" dirty="0"/>
              <a:t> </a:t>
            </a:r>
            <a:r>
              <a:rPr lang="en-US" sz="900" dirty="0" err="1"/>
              <a:t>comuns</a:t>
            </a:r>
            <a:r>
              <a:rPr lang="en-US" sz="900" dirty="0"/>
              <a:t> para o </a:t>
            </a:r>
            <a:r>
              <a:rPr lang="en-US" sz="900" dirty="0" err="1"/>
              <a:t>desenvolvimento</a:t>
            </a:r>
            <a:r>
              <a:rPr lang="en-US" sz="900" dirty="0"/>
              <a:t> de </a:t>
            </a:r>
            <a:r>
              <a:rPr lang="en-US" sz="900" dirty="0" err="1"/>
              <a:t>novas</a:t>
            </a:r>
            <a:r>
              <a:rPr lang="en-US" sz="900" dirty="0"/>
              <a:t> </a:t>
            </a:r>
            <a:r>
              <a:rPr lang="en-US" sz="900" dirty="0" err="1"/>
              <a:t>atividades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- </a:t>
            </a:r>
            <a:r>
              <a:rPr lang="en-US" sz="900" dirty="0" err="1"/>
              <a:t>Relações</a:t>
            </a:r>
            <a:r>
              <a:rPr lang="en-US" sz="900" dirty="0"/>
              <a:t> comprador/</a:t>
            </a:r>
            <a:r>
              <a:rPr lang="en-US" sz="900" dirty="0" err="1"/>
              <a:t>fornecedor</a:t>
            </a:r>
            <a:r>
              <a:rPr lang="en-US" sz="900" dirty="0"/>
              <a:t> para </a:t>
            </a:r>
            <a:r>
              <a:rPr lang="en-US" sz="900" dirty="0" err="1"/>
              <a:t>assegurar</a:t>
            </a:r>
            <a:r>
              <a:rPr lang="en-US" sz="900" dirty="0"/>
              <a:t> o </a:t>
            </a:r>
            <a:r>
              <a:rPr lang="en-US" sz="900" dirty="0" err="1"/>
              <a:t>fornecimento</a:t>
            </a:r>
            <a:r>
              <a:rPr lang="en-US" sz="900" dirty="0"/>
              <a:t> regular e </a:t>
            </a:r>
            <a:r>
              <a:rPr lang="en-US" sz="900" dirty="0" err="1"/>
              <a:t>fiável</a:t>
            </a:r>
            <a:r>
              <a:rPr lang="en-US" sz="900" dirty="0"/>
              <a:t> de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atividades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b="1" dirty="0" err="1"/>
              <a:t>Estrutura</a:t>
            </a:r>
            <a:r>
              <a:rPr lang="en-US" sz="900" b="1" dirty="0"/>
              <a:t> de custos </a:t>
            </a:r>
            <a:endParaRPr sz="900" b="1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custos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importantes</a:t>
            </a:r>
            <a:r>
              <a:rPr lang="en-US" sz="900" dirty="0"/>
              <a:t> do </a:t>
            </a:r>
            <a:r>
              <a:rPr lang="en-US" sz="900" dirty="0" err="1"/>
              <a:t>modelo</a:t>
            </a:r>
            <a:r>
              <a:rPr lang="en-US" sz="900" dirty="0"/>
              <a:t> de </a:t>
            </a:r>
            <a:r>
              <a:rPr lang="en-US" sz="900" dirty="0" err="1"/>
              <a:t>negócio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recursos-chave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dispendiosos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Quais</a:t>
            </a:r>
            <a:r>
              <a:rPr lang="en-US" sz="900" dirty="0"/>
              <a:t> </a:t>
            </a:r>
            <a:r>
              <a:rPr lang="en-US" sz="900" dirty="0" err="1"/>
              <a:t>são</a:t>
            </a:r>
            <a:r>
              <a:rPr lang="en-US" sz="900" dirty="0"/>
              <a:t> as </a:t>
            </a:r>
            <a:r>
              <a:rPr lang="en-US" sz="900" dirty="0" err="1"/>
              <a:t>atividades-chave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dispendiosas</a:t>
            </a:r>
            <a:r>
              <a:rPr lang="en-US" sz="900" dirty="0"/>
              <a:t>? (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exemplo</a:t>
            </a:r>
            <a:r>
              <a:rPr lang="en-US" sz="900" dirty="0"/>
              <a:t>, a </a:t>
            </a:r>
            <a:r>
              <a:rPr lang="en-US" sz="900" dirty="0" err="1"/>
              <a:t>empresa</a:t>
            </a:r>
            <a:r>
              <a:rPr lang="en-US" sz="900" dirty="0"/>
              <a:t> é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orientada</a:t>
            </a:r>
            <a:r>
              <a:rPr lang="en-US" sz="900" dirty="0"/>
              <a:t> para o valor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mais</a:t>
            </a:r>
            <a:r>
              <a:rPr lang="en-US" sz="900" dirty="0"/>
              <a:t> </a:t>
            </a:r>
            <a:r>
              <a:rPr lang="en-US" sz="900" dirty="0" err="1"/>
              <a:t>orientada</a:t>
            </a:r>
            <a:r>
              <a:rPr lang="en-US" sz="900" dirty="0"/>
              <a:t> para </a:t>
            </a:r>
            <a:r>
              <a:rPr lang="en-US" sz="900" dirty="0" err="1"/>
              <a:t>os</a:t>
            </a:r>
            <a:r>
              <a:rPr lang="en-US" sz="900" dirty="0"/>
              <a:t> custos?)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Distribuição</a:t>
            </a:r>
            <a:r>
              <a:rPr lang="en-US" sz="900" dirty="0"/>
              <a:t> dos custos </a:t>
            </a:r>
            <a:r>
              <a:rPr lang="en-US" sz="900" dirty="0" err="1"/>
              <a:t>fixos</a:t>
            </a:r>
            <a:r>
              <a:rPr lang="en-US" sz="900" dirty="0"/>
              <a:t>/custos </a:t>
            </a:r>
            <a:r>
              <a:rPr lang="en-US" sz="900" dirty="0" err="1"/>
              <a:t>variáveis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Qual o </a:t>
            </a:r>
            <a:r>
              <a:rPr lang="en-US" sz="900" dirty="0" err="1"/>
              <a:t>papel</a:t>
            </a:r>
            <a:r>
              <a:rPr lang="en-US" sz="900" dirty="0"/>
              <a:t> das </a:t>
            </a:r>
            <a:r>
              <a:rPr lang="en-US" sz="900" dirty="0" err="1"/>
              <a:t>economias</a:t>
            </a:r>
            <a:r>
              <a:rPr lang="en-US" sz="900" dirty="0"/>
              <a:t> de </a:t>
            </a:r>
            <a:r>
              <a:rPr lang="en-US" sz="900" dirty="0" err="1"/>
              <a:t>escala</a:t>
            </a:r>
            <a:r>
              <a:rPr lang="en-US" sz="900" dirty="0"/>
              <a:t>?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Uma </a:t>
            </a:r>
            <a:r>
              <a:rPr lang="en-US" sz="900" dirty="0" err="1"/>
              <a:t>vez</a:t>
            </a:r>
            <a:r>
              <a:rPr lang="en-US" sz="900" dirty="0"/>
              <a:t> </a:t>
            </a:r>
            <a:r>
              <a:rPr lang="en-US" sz="900" dirty="0" err="1"/>
              <a:t>preenchido</a:t>
            </a:r>
            <a:r>
              <a:rPr lang="en-US" sz="900" dirty="0"/>
              <a:t> o </a:t>
            </a:r>
            <a:r>
              <a:rPr lang="en-US" sz="900" dirty="0" err="1"/>
              <a:t>modelo</a:t>
            </a:r>
            <a:r>
              <a:rPr lang="en-US" sz="900" dirty="0"/>
              <a:t> Canvas, é </a:t>
            </a:r>
            <a:r>
              <a:rPr lang="en-US" sz="900" dirty="0" err="1"/>
              <a:t>necessário</a:t>
            </a:r>
            <a:r>
              <a:rPr lang="en-US" sz="900" dirty="0"/>
              <a:t>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conta</a:t>
            </a:r>
            <a:r>
              <a:rPr lang="en-US" sz="900" dirty="0"/>
              <a:t> que </a:t>
            </a:r>
            <a:r>
              <a:rPr lang="en-US" sz="900" dirty="0" err="1"/>
              <a:t>qualquer</a:t>
            </a:r>
            <a:r>
              <a:rPr lang="en-US" sz="900" dirty="0"/>
              <a:t> </a:t>
            </a:r>
            <a:r>
              <a:rPr lang="en-US" sz="900" dirty="0" err="1"/>
              <a:t>alteração</a:t>
            </a:r>
            <a:r>
              <a:rPr lang="en-US" sz="900" dirty="0"/>
              <a:t> num dos </a:t>
            </a:r>
            <a:r>
              <a:rPr lang="en-US" sz="900" dirty="0" err="1"/>
              <a:t>blocos</a:t>
            </a:r>
            <a:r>
              <a:rPr lang="en-US" sz="900" dirty="0"/>
              <a:t> </a:t>
            </a:r>
            <a:r>
              <a:rPr lang="en-US" sz="900" dirty="0" err="1"/>
              <a:t>tende</a:t>
            </a:r>
            <a:r>
              <a:rPr lang="en-US" sz="900" dirty="0"/>
              <a:t> a </a:t>
            </a:r>
            <a:r>
              <a:rPr lang="en-US" sz="900" dirty="0" err="1"/>
              <a:t>ter</a:t>
            </a:r>
            <a:r>
              <a:rPr lang="en-US" sz="900" dirty="0"/>
              <a:t> </a:t>
            </a:r>
            <a:r>
              <a:rPr lang="en-US" sz="900" dirty="0" err="1"/>
              <a:t>implicações</a:t>
            </a:r>
            <a:r>
              <a:rPr lang="en-US" sz="900" dirty="0"/>
              <a:t> </a:t>
            </a:r>
            <a:r>
              <a:rPr lang="en-US" sz="900" dirty="0" err="1"/>
              <a:t>noutro</a:t>
            </a:r>
            <a:r>
              <a:rPr lang="en-US" sz="900" dirty="0"/>
              <a:t> </a:t>
            </a:r>
            <a:r>
              <a:rPr lang="en-US" sz="900" dirty="0" err="1"/>
              <a:t>bloco</a:t>
            </a:r>
            <a:r>
              <a:rPr lang="en-US" sz="900" dirty="0"/>
              <a:t> </a:t>
            </a:r>
            <a:r>
              <a:rPr lang="en-US" sz="900" dirty="0" err="1"/>
              <a:t>ou</a:t>
            </a:r>
            <a:r>
              <a:rPr lang="en-US" sz="900" dirty="0"/>
              <a:t> </a:t>
            </a:r>
            <a:r>
              <a:rPr lang="en-US" sz="900" dirty="0" err="1"/>
              <a:t>blocos</a:t>
            </a:r>
            <a:r>
              <a:rPr lang="en-US" sz="900" dirty="0"/>
              <a:t>. Por </a:t>
            </a:r>
            <a:r>
              <a:rPr lang="en-US" sz="900" dirty="0" err="1"/>
              <a:t>exemplo</a:t>
            </a:r>
            <a:r>
              <a:rPr lang="en-US" sz="900" dirty="0"/>
              <a:t>,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alteração</a:t>
            </a:r>
            <a:r>
              <a:rPr lang="en-US" sz="900" dirty="0"/>
              <a:t> </a:t>
            </a:r>
            <a:r>
              <a:rPr lang="en-US" sz="900" dirty="0" err="1"/>
              <a:t>nos</a:t>
            </a:r>
            <a:r>
              <a:rPr lang="en-US" sz="900" dirty="0"/>
              <a:t> </a:t>
            </a:r>
            <a:r>
              <a:rPr lang="en-US" sz="900" dirty="0" err="1"/>
              <a:t>canais</a:t>
            </a:r>
            <a:r>
              <a:rPr lang="en-US" sz="900" dirty="0"/>
              <a:t> de </a:t>
            </a:r>
            <a:r>
              <a:rPr lang="en-US" sz="900" dirty="0" err="1"/>
              <a:t>distribuição</a:t>
            </a:r>
            <a:r>
              <a:rPr lang="en-US" sz="900" dirty="0"/>
              <a:t> de um </a:t>
            </a:r>
            <a:r>
              <a:rPr lang="en-US" sz="900" dirty="0" err="1"/>
              <a:t>produto</a:t>
            </a:r>
            <a:r>
              <a:rPr lang="en-US" sz="900" dirty="0"/>
              <a:t> (</a:t>
            </a:r>
            <a:r>
              <a:rPr lang="en-US" sz="900" dirty="0" err="1"/>
              <a:t>imaginemos</a:t>
            </a:r>
            <a:r>
              <a:rPr lang="en-US" sz="900" dirty="0"/>
              <a:t> que a </a:t>
            </a:r>
            <a:r>
              <a:rPr lang="en-US" sz="900" dirty="0" err="1"/>
              <a:t>empresa</a:t>
            </a:r>
            <a:r>
              <a:rPr lang="en-US" sz="900" dirty="0"/>
              <a:t> </a:t>
            </a:r>
            <a:r>
              <a:rPr lang="en-US" sz="900" dirty="0" err="1"/>
              <a:t>começa</a:t>
            </a:r>
            <a:r>
              <a:rPr lang="en-US" sz="900" dirty="0"/>
              <a:t> a </a:t>
            </a:r>
            <a:r>
              <a:rPr lang="en-US" sz="900" dirty="0" err="1"/>
              <a:t>comercializar</a:t>
            </a:r>
            <a:r>
              <a:rPr lang="en-US" sz="900" dirty="0"/>
              <a:t> </a:t>
            </a:r>
            <a:r>
              <a:rPr lang="en-US" sz="900" dirty="0" err="1"/>
              <a:t>produtos</a:t>
            </a:r>
            <a:r>
              <a:rPr lang="en-US" sz="900" dirty="0"/>
              <a:t> </a:t>
            </a:r>
            <a:r>
              <a:rPr lang="en-US" sz="900" dirty="0" err="1"/>
              <a:t>através</a:t>
            </a:r>
            <a:r>
              <a:rPr lang="en-US" sz="900" dirty="0"/>
              <a:t> de social shopping), </a:t>
            </a:r>
            <a:r>
              <a:rPr lang="en-US" sz="900" dirty="0" err="1"/>
              <a:t>pode</a:t>
            </a:r>
            <a:r>
              <a:rPr lang="en-US" sz="900" dirty="0"/>
              <a:t> </a:t>
            </a:r>
            <a:r>
              <a:rPr lang="en-US" sz="900" dirty="0" err="1"/>
              <a:t>obrigar</a:t>
            </a:r>
            <a:r>
              <a:rPr lang="en-US" sz="900" dirty="0"/>
              <a:t> a </a:t>
            </a:r>
            <a:r>
              <a:rPr lang="en-US" sz="900" dirty="0" err="1"/>
              <a:t>empresa</a:t>
            </a:r>
            <a:r>
              <a:rPr lang="en-US" sz="900" dirty="0"/>
              <a:t> a </a:t>
            </a:r>
            <a:r>
              <a:rPr lang="en-US" sz="900" dirty="0" err="1"/>
              <a:t>desenvolver</a:t>
            </a:r>
            <a:r>
              <a:rPr lang="en-US" sz="900" dirty="0"/>
              <a:t> </a:t>
            </a:r>
            <a:r>
              <a:rPr lang="en-US" sz="900" dirty="0" err="1"/>
              <a:t>novas</a:t>
            </a:r>
            <a:r>
              <a:rPr lang="en-US" sz="900" dirty="0"/>
              <a:t> </a:t>
            </a:r>
            <a:r>
              <a:rPr lang="en-US" sz="900" dirty="0" err="1"/>
              <a:t>atividades</a:t>
            </a:r>
            <a:r>
              <a:rPr lang="en-US" sz="900" dirty="0"/>
              <a:t> </a:t>
            </a:r>
            <a:r>
              <a:rPr lang="en-US" sz="900" dirty="0" err="1"/>
              <a:t>chave</a:t>
            </a:r>
            <a:r>
              <a:rPr lang="en-US" sz="900" dirty="0"/>
              <a:t>, o que </a:t>
            </a:r>
            <a:r>
              <a:rPr lang="en-US" sz="900" dirty="0" err="1"/>
              <a:t>por</a:t>
            </a:r>
            <a:r>
              <a:rPr lang="en-US" sz="900" dirty="0"/>
              <a:t> </a:t>
            </a:r>
            <a:r>
              <a:rPr lang="en-US" sz="900" dirty="0" err="1"/>
              <a:t>sua</a:t>
            </a:r>
            <a:r>
              <a:rPr lang="en-US" sz="900" dirty="0"/>
              <a:t> </a:t>
            </a:r>
            <a:r>
              <a:rPr lang="en-US" sz="900" dirty="0" err="1"/>
              <a:t>vez</a:t>
            </a:r>
            <a:r>
              <a:rPr lang="en-US" sz="900" dirty="0"/>
              <a:t> </a:t>
            </a:r>
            <a:r>
              <a:rPr lang="en-US" sz="900" dirty="0" err="1"/>
              <a:t>requer</a:t>
            </a:r>
            <a:r>
              <a:rPr lang="en-US" sz="900" dirty="0"/>
              <a:t> a </a:t>
            </a:r>
            <a:r>
              <a:rPr lang="en-US" sz="900" dirty="0" err="1"/>
              <a:t>existência</a:t>
            </a:r>
            <a:r>
              <a:rPr lang="en-US" sz="900" dirty="0"/>
              <a:t> de </a:t>
            </a:r>
            <a:r>
              <a:rPr lang="en-US" sz="900" dirty="0" err="1"/>
              <a:t>novos</a:t>
            </a:r>
            <a:r>
              <a:rPr lang="en-US" sz="900" dirty="0"/>
              <a:t> </a:t>
            </a:r>
            <a:r>
              <a:rPr lang="en-US" sz="900" dirty="0" err="1"/>
              <a:t>recursos</a:t>
            </a:r>
            <a:r>
              <a:rPr lang="en-US" sz="900" dirty="0"/>
              <a:t> </a:t>
            </a:r>
            <a:r>
              <a:rPr lang="en-US" sz="900" dirty="0" err="1"/>
              <a:t>chave</a:t>
            </a:r>
            <a:r>
              <a:rPr lang="en-US" sz="900" dirty="0"/>
              <a:t> e </a:t>
            </a:r>
            <a:r>
              <a:rPr lang="en-US" sz="900" dirty="0" err="1"/>
              <a:t>também</a:t>
            </a:r>
            <a:r>
              <a:rPr lang="en-US" sz="900" dirty="0"/>
              <a:t> </a:t>
            </a:r>
            <a:r>
              <a:rPr lang="en-US" sz="900" dirty="0" err="1"/>
              <a:t>uma</a:t>
            </a:r>
            <a:r>
              <a:rPr lang="en-US" sz="900" dirty="0"/>
              <a:t> </a:t>
            </a:r>
            <a:r>
              <a:rPr lang="en-US" sz="900" dirty="0" err="1"/>
              <a:t>alteração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estrutura</a:t>
            </a:r>
            <a:r>
              <a:rPr lang="en-US" sz="900" dirty="0"/>
              <a:t> de custos.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A </a:t>
            </a:r>
            <a:r>
              <a:rPr lang="en-US" sz="900" dirty="0" err="1"/>
              <a:t>imagem</a:t>
            </a:r>
            <a:r>
              <a:rPr lang="en-US" sz="900" dirty="0"/>
              <a:t> </a:t>
            </a:r>
            <a:r>
              <a:rPr lang="en-US" sz="900" dirty="0" err="1"/>
              <a:t>apresentada</a:t>
            </a:r>
            <a:r>
              <a:rPr lang="en-US" sz="900" dirty="0"/>
              <a:t> no </a:t>
            </a:r>
            <a:r>
              <a:rPr lang="en-US" sz="900" dirty="0" err="1"/>
              <a:t>diapositivo</a:t>
            </a:r>
            <a:r>
              <a:rPr lang="en-US" sz="900" dirty="0"/>
              <a:t> é um </a:t>
            </a:r>
            <a:r>
              <a:rPr lang="en-US" sz="900" dirty="0" err="1"/>
              <a:t>exemplo</a:t>
            </a:r>
            <a:r>
              <a:rPr lang="en-US" sz="900" dirty="0"/>
              <a:t> da </a:t>
            </a:r>
            <a:r>
              <a:rPr lang="en-US" sz="900" dirty="0" err="1"/>
              <a:t>aplicação</a:t>
            </a:r>
            <a:r>
              <a:rPr lang="en-US" sz="900" dirty="0"/>
              <a:t> do Business Model Canvas.</a:t>
            </a:r>
            <a:endParaRPr sz="900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5" name="Google Shape;605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/>
              <a:t>Esta </a:t>
            </a:r>
            <a:r>
              <a:rPr lang="en-US" sz="900" dirty="0" err="1"/>
              <a:t>atividade</a:t>
            </a:r>
            <a:r>
              <a:rPr lang="en-US" sz="900" dirty="0"/>
              <a:t> </a:t>
            </a:r>
            <a:r>
              <a:rPr lang="en-US" sz="900" dirty="0" err="1"/>
              <a:t>deve</a:t>
            </a:r>
            <a:r>
              <a:rPr lang="en-US" sz="900" dirty="0"/>
              <a:t> ser </a:t>
            </a:r>
            <a:r>
              <a:rPr lang="en-US" sz="900" dirty="0" err="1"/>
              <a:t>realizada</a:t>
            </a:r>
            <a:r>
              <a:rPr lang="en-US" sz="900" dirty="0"/>
              <a:t> </a:t>
            </a:r>
            <a:r>
              <a:rPr lang="en-US" sz="900" dirty="0" err="1"/>
              <a:t>individualmente</a:t>
            </a:r>
            <a:r>
              <a:rPr lang="en-US" sz="900" dirty="0"/>
              <a:t>. 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Duração</a:t>
            </a:r>
            <a:r>
              <a:rPr lang="en-US" sz="900" dirty="0"/>
              <a:t> </a:t>
            </a:r>
            <a:r>
              <a:rPr lang="en-US" sz="900" dirty="0" err="1"/>
              <a:t>máxima</a:t>
            </a:r>
            <a:r>
              <a:rPr lang="en-US" sz="900" dirty="0"/>
              <a:t>: 2 horas.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Classificação</a:t>
            </a:r>
            <a:r>
              <a:rPr lang="en-US" sz="900" dirty="0"/>
              <a:t> dos </a:t>
            </a:r>
            <a:r>
              <a:rPr lang="en-US" sz="900" dirty="0" err="1"/>
              <a:t>resultados</a:t>
            </a:r>
            <a:r>
              <a:rPr lang="en-US" sz="900" dirty="0"/>
              <a:t>: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Falha</a:t>
            </a:r>
            <a:r>
              <a:rPr lang="en-US" sz="900" dirty="0"/>
              <a:t>: </a:t>
            </a:r>
            <a:r>
              <a:rPr lang="en-US" sz="900" dirty="0" err="1"/>
              <a:t>não</a:t>
            </a:r>
            <a:r>
              <a:rPr lang="en-US" sz="900" dirty="0"/>
              <a:t> </a:t>
            </a:r>
            <a:r>
              <a:rPr lang="en-US" sz="900" dirty="0" err="1"/>
              <a:t>existe</a:t>
            </a:r>
            <a:r>
              <a:rPr lang="en-US" sz="900" dirty="0"/>
              <a:t> </a:t>
            </a:r>
            <a:r>
              <a:rPr lang="en-US" sz="900" dirty="0" err="1"/>
              <a:t>descrição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itens</a:t>
            </a:r>
            <a:r>
              <a:rPr lang="en-US" sz="900" dirty="0"/>
              <a:t> do </a:t>
            </a:r>
            <a:r>
              <a:rPr lang="en-US" sz="900" dirty="0" err="1"/>
              <a:t>modelo</a:t>
            </a:r>
            <a:r>
              <a:rPr lang="en-US" sz="900" dirty="0"/>
              <a:t> Canvas, </a:t>
            </a:r>
            <a:r>
              <a:rPr lang="en-US" sz="900" dirty="0" err="1"/>
              <a:t>ou</a:t>
            </a:r>
            <a:r>
              <a:rPr lang="en-US" sz="900" dirty="0"/>
              <a:t> a </a:t>
            </a:r>
            <a:r>
              <a:rPr lang="en-US" sz="900" dirty="0" err="1"/>
              <a:t>descrição</a:t>
            </a:r>
            <a:r>
              <a:rPr lang="en-US" sz="900" dirty="0"/>
              <a:t> </a:t>
            </a:r>
            <a:r>
              <a:rPr lang="en-US" sz="900" dirty="0" err="1"/>
              <a:t>apresenta</a:t>
            </a:r>
            <a:r>
              <a:rPr lang="en-US" sz="900" dirty="0"/>
              <a:t>-se </a:t>
            </a:r>
            <a:r>
              <a:rPr lang="en-US" sz="900" dirty="0" err="1"/>
              <a:t>muito</a:t>
            </a:r>
            <a:r>
              <a:rPr lang="en-US" sz="900" dirty="0"/>
              <a:t> </a:t>
            </a:r>
            <a:r>
              <a:rPr lang="en-US" sz="900" dirty="0" err="1"/>
              <a:t>supérflua</a:t>
            </a:r>
            <a:r>
              <a:rPr lang="en-US" sz="900" dirty="0"/>
              <a:t> </a:t>
            </a:r>
            <a:r>
              <a:rPr lang="en-US" sz="900" dirty="0" err="1"/>
              <a:t>na</a:t>
            </a:r>
            <a:r>
              <a:rPr lang="en-US" sz="900" dirty="0"/>
              <a:t> </a:t>
            </a:r>
            <a:r>
              <a:rPr lang="en-US" sz="900" dirty="0" err="1"/>
              <a:t>maioria</a:t>
            </a:r>
            <a:r>
              <a:rPr lang="en-US" sz="900" dirty="0"/>
              <a:t> dos </a:t>
            </a:r>
            <a:r>
              <a:rPr lang="en-US" sz="900" dirty="0" err="1"/>
              <a:t>itens</a:t>
            </a:r>
            <a:r>
              <a:rPr lang="en-US" sz="900" dirty="0"/>
              <a:t>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Medíocre</a:t>
            </a:r>
            <a:r>
              <a:rPr lang="en-US" sz="900" dirty="0"/>
              <a:t>: a </a:t>
            </a:r>
            <a:r>
              <a:rPr lang="en-US" sz="900" dirty="0" err="1"/>
              <a:t>descrição</a:t>
            </a:r>
            <a:r>
              <a:rPr lang="en-US" sz="900" dirty="0"/>
              <a:t> </a:t>
            </a:r>
            <a:r>
              <a:rPr lang="en-US" sz="900" dirty="0" err="1"/>
              <a:t>não</a:t>
            </a:r>
            <a:r>
              <a:rPr lang="en-US" sz="900" dirty="0"/>
              <a:t> é </a:t>
            </a:r>
            <a:r>
              <a:rPr lang="en-US" sz="900" dirty="0" err="1"/>
              <a:t>suficientemente</a:t>
            </a:r>
            <a:r>
              <a:rPr lang="en-US" sz="900" dirty="0"/>
              <a:t> </a:t>
            </a:r>
            <a:r>
              <a:rPr lang="en-US" sz="900" dirty="0" err="1"/>
              <a:t>clara</a:t>
            </a:r>
            <a:r>
              <a:rPr lang="en-US" sz="900" dirty="0"/>
              <a:t> </a:t>
            </a:r>
            <a:r>
              <a:rPr lang="en-US" sz="900" dirty="0" err="1"/>
              <a:t>em</a:t>
            </a:r>
            <a:r>
              <a:rPr lang="en-US" sz="900" dirty="0"/>
              <a:t>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itens</a:t>
            </a:r>
            <a:r>
              <a:rPr lang="en-US" sz="900" dirty="0"/>
              <a:t> do </a:t>
            </a:r>
            <a:r>
              <a:rPr lang="en-US" sz="900" dirty="0" err="1"/>
              <a:t>modelo</a:t>
            </a:r>
            <a:r>
              <a:rPr lang="en-US" sz="900" dirty="0"/>
              <a:t> Canvas.</a:t>
            </a:r>
            <a:endParaRPr sz="9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sz="900" dirty="0" err="1"/>
              <a:t>Excelente</a:t>
            </a:r>
            <a:r>
              <a:rPr lang="en-US" sz="900" dirty="0"/>
              <a:t>: </a:t>
            </a:r>
            <a:r>
              <a:rPr lang="en-US" sz="900" dirty="0" err="1"/>
              <a:t>todos</a:t>
            </a:r>
            <a:r>
              <a:rPr lang="en-US" sz="900" dirty="0"/>
              <a:t> </a:t>
            </a:r>
            <a:r>
              <a:rPr lang="en-US" sz="900" dirty="0" err="1"/>
              <a:t>os</a:t>
            </a:r>
            <a:r>
              <a:rPr lang="en-US" sz="900" dirty="0"/>
              <a:t> </a:t>
            </a:r>
            <a:r>
              <a:rPr lang="en-US" sz="900" dirty="0" err="1"/>
              <a:t>elementos</a:t>
            </a:r>
            <a:r>
              <a:rPr lang="en-US" sz="900" dirty="0"/>
              <a:t> do Canvas </a:t>
            </a:r>
            <a:r>
              <a:rPr lang="en-US" sz="900" dirty="0" err="1"/>
              <a:t>estão</a:t>
            </a:r>
            <a:r>
              <a:rPr lang="en-US" sz="900" dirty="0"/>
              <a:t> </a:t>
            </a:r>
            <a:r>
              <a:rPr lang="en-US" sz="900" dirty="0" err="1"/>
              <a:t>bem</a:t>
            </a:r>
            <a:r>
              <a:rPr lang="en-US" sz="900" dirty="0"/>
              <a:t> </a:t>
            </a:r>
            <a:r>
              <a:rPr lang="en-US" sz="900" dirty="0" err="1"/>
              <a:t>descritos</a:t>
            </a:r>
            <a:r>
              <a:rPr lang="en-US" sz="900" dirty="0"/>
              <a:t>.</a:t>
            </a:r>
            <a:endParaRPr sz="900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3" name="Google Shape;61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Google Shape;61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8" name="Google Shape;618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1e426d90ee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24" name="Google Shape;624;g1e426d90ee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11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11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11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1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1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1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1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12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1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3" name="Google Shape;23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12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>
  <p:cSld name="Title and Content 1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1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1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9" name="Google Shape;29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1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" name="Google Shape;3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17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17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0" name="Google Shape;40;p17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1" name="Google Shape;41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0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" name="Google Shape;44;p20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20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2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2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2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" name="Google Shape;54;p22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5" name="Google Shape;55;p2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2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0" name="Google Shape;60;p2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2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2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3" name="Google Shape;63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2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2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2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2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5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2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2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2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2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2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2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2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27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27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27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27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2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8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8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9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29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9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3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30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0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3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3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3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31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3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3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htoehto ">
  <p:cSld name="Vaihtoehto 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2"/>
          <p:cNvSpPr txBox="1">
            <a:spLocks noGrp="1"/>
          </p:cNvSpPr>
          <p:nvPr>
            <p:ph type="title"/>
          </p:nvPr>
        </p:nvSpPr>
        <p:spPr>
          <a:xfrm>
            <a:off x="1259205" y="607252"/>
            <a:ext cx="6625590" cy="59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32"/>
          <p:cNvSpPr txBox="1">
            <a:spLocks noGrp="1"/>
          </p:cNvSpPr>
          <p:nvPr>
            <p:ph type="body" idx="1"/>
          </p:nvPr>
        </p:nvSpPr>
        <p:spPr>
          <a:xfrm>
            <a:off x="2086581" y="1997105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53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1" name="Google Shape;141;p53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agespeed.web.dev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rivaliq.com/free-social-media-analytics/tiktok-head-to-head/" TargetMode="External"/><Relationship Id="rId5" Type="http://schemas.openxmlformats.org/officeDocument/2006/relationships/hyperlink" Target="https://www.rivaliq.com/free-social-media-analytics/facebook-head-to-head/" TargetMode="External"/><Relationship Id="rId4" Type="http://schemas.openxmlformats.org/officeDocument/2006/relationships/hyperlink" Target="https://www.rivaliq.com/free-social-media-analytics/instagram-head-to-head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gartner.com/en/marketing/research/digital-shakes-up-marketing-strategy-and-tactics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marketingcharts.com/business-of-marketing-115420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1f6844db22d_0_5"/>
          <p:cNvSpPr txBox="1">
            <a:spLocks noGrp="1"/>
          </p:cNvSpPr>
          <p:nvPr>
            <p:ph type="ctrTitle"/>
          </p:nvPr>
        </p:nvSpPr>
        <p:spPr>
          <a:xfrm>
            <a:off x="613702" y="1776562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38550"/>
              <a:buFont typeface="Arial"/>
              <a:buNone/>
            </a:pPr>
            <a:r>
              <a:rPr lang="en-US" sz="5188"/>
              <a:t>Introdução ao Marketing Digital</a:t>
            </a:r>
            <a:br>
              <a:rPr lang="en-US" sz="5188"/>
            </a:br>
            <a:br>
              <a:rPr lang="en-US" sz="3100"/>
            </a:br>
            <a:r>
              <a:rPr lang="en-US" sz="3100"/>
              <a:t>2. Definir uma estratégia</a:t>
            </a:r>
            <a:endParaRPr sz="3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"/>
          <p:cNvSpPr txBox="1"/>
          <p:nvPr/>
        </p:nvSpPr>
        <p:spPr>
          <a:xfrm>
            <a:off x="412639" y="17052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1" i="0" u="none" strike="noStrike" cap="none" dirty="0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"/>
          <p:cNvSpPr txBox="1"/>
          <p:nvPr/>
        </p:nvSpPr>
        <p:spPr>
          <a:xfrm>
            <a:off x="478339" y="16056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Reconhecer o papel da estratégia de marketing e da estratégia digital</a:t>
            </a:r>
            <a:endParaRPr sz="14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Aplicar as diferentes etapas do processo de desenvolvimento da estratégia de marketing digital</a:t>
            </a:r>
            <a:endParaRPr sz="1800" b="0" i="0" u="none" strike="noStrike" cap="none">
              <a:solidFill>
                <a:srgbClr val="0E0A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Apresentar uma visão global da estratégia utilizando o Modelo Canvas</a:t>
            </a:r>
            <a:endParaRPr sz="1800" b="0" i="0" u="none" strike="noStrike" cap="none">
              <a:solidFill>
                <a:srgbClr val="0E0A4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84150" algn="l" rtl="0">
              <a:lnSpc>
                <a:spcPct val="115000"/>
              </a:lnSpc>
              <a:spcBef>
                <a:spcPts val="2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0"/>
          <p:cNvSpPr txBox="1">
            <a:spLocks noGrp="1"/>
          </p:cNvSpPr>
          <p:nvPr>
            <p:ph type="title"/>
          </p:nvPr>
        </p:nvSpPr>
        <p:spPr>
          <a:xfrm>
            <a:off x="944404" y="1480874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65" name="Google Shape;165;p10"/>
          <p:cNvSpPr txBox="1">
            <a:spLocks noGrp="1"/>
          </p:cNvSpPr>
          <p:nvPr>
            <p:ph type="body" idx="1"/>
          </p:nvPr>
        </p:nvSpPr>
        <p:spPr>
          <a:xfrm>
            <a:off x="4122182" y="269192"/>
            <a:ext cx="4606200" cy="4037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Processo</a:t>
            </a:r>
            <a:r>
              <a:rPr lang="en-US" sz="1400" dirty="0"/>
              <a:t> de </a:t>
            </a:r>
            <a:r>
              <a:rPr lang="en-US" sz="1400" dirty="0" err="1"/>
              <a:t>desenvolvimento</a:t>
            </a:r>
            <a:r>
              <a:rPr lang="en-US" sz="1400" dirty="0"/>
              <a:t> da </a:t>
            </a:r>
            <a:r>
              <a:rPr lang="en-US" sz="1400" dirty="0" err="1"/>
              <a:t>estratégia</a:t>
            </a:r>
            <a:r>
              <a:rPr lang="en-US" sz="1400" dirty="0"/>
              <a:t> de marketing digital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Avaliar</a:t>
            </a:r>
            <a:r>
              <a:rPr lang="en-US" sz="1400" dirty="0"/>
              <a:t> o </a:t>
            </a:r>
            <a:r>
              <a:rPr lang="en-US" sz="1400" dirty="0" err="1"/>
              <a:t>desempenho</a:t>
            </a:r>
            <a:r>
              <a:rPr lang="en-US" sz="1400" dirty="0"/>
              <a:t> do marketing digital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Avaliar</a:t>
            </a:r>
            <a:r>
              <a:rPr lang="en-US" sz="1400" dirty="0"/>
              <a:t> o mercado online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Definir</a:t>
            </a:r>
            <a:r>
              <a:rPr lang="en-US" sz="1400" dirty="0"/>
              <a:t> </a:t>
            </a:r>
            <a:r>
              <a:rPr lang="en-US" sz="1400" dirty="0" err="1"/>
              <a:t>objetivos</a:t>
            </a:r>
            <a:r>
              <a:rPr lang="en-US" sz="1400" dirty="0"/>
              <a:t> </a:t>
            </a:r>
            <a:r>
              <a:rPr lang="en-US" sz="1400" dirty="0" err="1"/>
              <a:t>estratégicos</a:t>
            </a:r>
            <a:r>
              <a:rPr lang="en-US" sz="1400" dirty="0"/>
              <a:t> de marketing digital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Definir</a:t>
            </a:r>
            <a:r>
              <a:rPr lang="en-US" sz="1400" dirty="0"/>
              <a:t> </a:t>
            </a:r>
            <a:r>
              <a:rPr lang="en-US" sz="1400" dirty="0" err="1"/>
              <a:t>segmentos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Definir</a:t>
            </a:r>
            <a:r>
              <a:rPr lang="en-US" sz="1400" dirty="0"/>
              <a:t> a </a:t>
            </a:r>
            <a:r>
              <a:rPr lang="en-US" sz="1400" dirty="0" err="1"/>
              <a:t>proposta</a:t>
            </a:r>
            <a:r>
              <a:rPr lang="en-US" sz="1400" dirty="0"/>
              <a:t> de valor para o </a:t>
            </a:r>
            <a:r>
              <a:rPr lang="en-US" sz="1400" dirty="0" err="1"/>
              <a:t>cliente</a:t>
            </a:r>
            <a:r>
              <a:rPr lang="en-US" sz="1400" dirty="0"/>
              <a:t> online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Definir</a:t>
            </a:r>
            <a:r>
              <a:rPr lang="en-US" sz="1400" dirty="0"/>
              <a:t> a </a:t>
            </a:r>
            <a:r>
              <a:rPr lang="en-US" sz="1400" dirty="0" err="1"/>
              <a:t>estratégia</a:t>
            </a:r>
            <a:r>
              <a:rPr lang="en-US" sz="1400" dirty="0"/>
              <a:t> de marketing digital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/>
              <a:t>Marketing digital </a:t>
            </a:r>
            <a:r>
              <a:rPr lang="en-US" sz="1400" dirty="0" err="1"/>
              <a:t>relacional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/>
              <a:t>Marketing digital-mix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Experiência</a:t>
            </a:r>
            <a:r>
              <a:rPr lang="en-US" sz="1400" dirty="0"/>
              <a:t> </a:t>
            </a:r>
            <a:r>
              <a:rPr lang="en-US" sz="1400" dirty="0" err="1"/>
              <a:t>em</a:t>
            </a:r>
            <a:r>
              <a:rPr lang="en-US" sz="1400" dirty="0"/>
              <a:t> marketing digital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Medir</a:t>
            </a:r>
            <a:r>
              <a:rPr lang="en-US" sz="1400" dirty="0"/>
              <a:t> e </a:t>
            </a:r>
            <a:r>
              <a:rPr lang="en-US" sz="1400" dirty="0" err="1"/>
              <a:t>controlar</a:t>
            </a: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Visão</a:t>
            </a:r>
            <a:r>
              <a:rPr lang="en-US" sz="1400" dirty="0"/>
              <a:t> global da </a:t>
            </a:r>
            <a:r>
              <a:rPr lang="en-US" sz="1400" dirty="0" err="1"/>
              <a:t>estratégia</a:t>
            </a:r>
            <a:r>
              <a:rPr lang="en-US" sz="1400" dirty="0"/>
              <a:t> digital</a:t>
            </a:r>
            <a:endParaRPr dirty="0"/>
          </a:p>
          <a:p>
            <a:pPr marL="385762" lvl="0" indent="-385762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</a:pPr>
            <a:r>
              <a:rPr lang="en-US" sz="1400" dirty="0" err="1"/>
              <a:t>Bibliografia</a:t>
            </a:r>
            <a:endParaRPr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"/>
          <p:cNvSpPr txBox="1"/>
          <p:nvPr/>
        </p:nvSpPr>
        <p:spPr>
          <a:xfrm>
            <a:off x="254899" y="1007550"/>
            <a:ext cx="8634202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"Ou se tem uma estratégia ou se faz parte da estratégia de outra pessoa."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Alvin Toffler</a:t>
            </a:r>
            <a:endParaRPr sz="24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3"/>
          <p:cNvSpPr txBox="1"/>
          <p:nvPr/>
        </p:nvSpPr>
        <p:spPr>
          <a:xfrm>
            <a:off x="621374" y="15570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13"/>
          <p:cNvSpPr txBox="1">
            <a:spLocks noGrp="1"/>
          </p:cNvSpPr>
          <p:nvPr>
            <p:ph type="title" idx="4294967295"/>
          </p:nvPr>
        </p:nvSpPr>
        <p:spPr>
          <a:xfrm>
            <a:off x="560387" y="1398324"/>
            <a:ext cx="8023225" cy="13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/>
              <a:t>Processo de desenvolvimento da estratégia de marketing digital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46"/>
          <p:cNvSpPr txBox="1"/>
          <p:nvPr/>
        </p:nvSpPr>
        <p:spPr>
          <a:xfrm>
            <a:off x="478350" y="1262796"/>
            <a:ext cx="8261100" cy="2657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46"/>
          <p:cNvSpPr txBox="1">
            <a:spLocks noGrp="1"/>
          </p:cNvSpPr>
          <p:nvPr>
            <p:ph type="title"/>
          </p:nvPr>
        </p:nvSpPr>
        <p:spPr>
          <a:xfrm>
            <a:off x="628650" y="251254"/>
            <a:ext cx="7886700" cy="399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 que é a </a:t>
            </a:r>
            <a:r>
              <a:rPr lang="en-US" sz="2400" b="1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marketing? </a:t>
            </a:r>
            <a:endParaRPr sz="2400" b="0" i="0" u="none" strike="noStrike" cap="none" dirty="0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46"/>
          <p:cNvSpPr txBox="1">
            <a:spLocks noGrp="1"/>
          </p:cNvSpPr>
          <p:nvPr>
            <p:ph type="body" idx="1"/>
          </p:nvPr>
        </p:nvSpPr>
        <p:spPr>
          <a:xfrm>
            <a:off x="628650" y="1035105"/>
            <a:ext cx="7886700" cy="4155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"A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é a forma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função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organiza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suas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atividades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alcançar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crescimento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rentável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das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vendas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nível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do marketing</a:t>
            </a:r>
            <a:r>
              <a:rPr lang="en-US" sz="1800" dirty="0">
                <a:solidFill>
                  <a:srgbClr val="0E0A44"/>
                </a:solidFill>
              </a:rPr>
              <a:t>-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mix (...)". </a:t>
            </a:r>
            <a:b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 dirty="0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"Uma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ser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definida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um plano (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normalmente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longo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prazo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) para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atingir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organização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seguinte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forma (...)".</a:t>
            </a:r>
            <a:endParaRPr sz="18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800" b="0" i="0" u="none" strike="noStrike" cap="none" dirty="0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400" dirty="0">
                <a:solidFill>
                  <a:srgbClr val="0E0A44"/>
                </a:solidFill>
              </a:rPr>
              <a:t>(</a:t>
            </a:r>
            <a:r>
              <a:rPr lang="en-US" sz="14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Kotler, 1997)</a:t>
            </a:r>
            <a:endParaRPr sz="14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abb8a74c70_0_2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g1abb8a74c70_0_23"/>
          <p:cNvSpPr txBox="1">
            <a:spLocks noGrp="1"/>
          </p:cNvSpPr>
          <p:nvPr>
            <p:ph type="title"/>
          </p:nvPr>
        </p:nvSpPr>
        <p:spPr>
          <a:xfrm>
            <a:off x="701689" y="240961"/>
            <a:ext cx="7886700" cy="404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0A44"/>
              </a:buClr>
              <a:buSzPts val="36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dirty="0">
              <a:solidFill>
                <a:srgbClr val="0E0A44"/>
              </a:solidFill>
            </a:endParaRPr>
          </a:p>
        </p:txBody>
      </p:sp>
      <p:sp>
        <p:nvSpPr>
          <p:cNvPr id="192" name="Google Shape;192;g1abb8a74c70_0_23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903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"É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necessária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digital para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fornecer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orientação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coerente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para as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atividades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online de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organização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, de modo a que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estas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se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integrem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nas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suas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outras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atividades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e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apoiem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seus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comerciais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globais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." </a:t>
            </a:r>
            <a:endParaRPr dirty="0"/>
          </a:p>
          <a:p>
            <a:pPr marL="0" marR="0" lvl="1" indent="0" algn="r" rtl="0">
              <a:lnSpc>
                <a:spcPct val="155555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400" b="0" i="0" u="none" strike="noStrike" cap="none" dirty="0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1" indent="0" algn="r" rtl="0">
              <a:lnSpc>
                <a:spcPct val="155555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4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(Chaffey, 2006, p. 178).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4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47"/>
          <p:cNvSpPr txBox="1"/>
          <p:nvPr/>
        </p:nvSpPr>
        <p:spPr>
          <a:xfrm>
            <a:off x="478339" y="1126035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1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47"/>
          <p:cNvSpPr txBox="1">
            <a:spLocks noGrp="1"/>
          </p:cNvSpPr>
          <p:nvPr>
            <p:ph type="body" idx="1"/>
          </p:nvPr>
        </p:nvSpPr>
        <p:spPr>
          <a:xfrm>
            <a:off x="628650" y="1541313"/>
            <a:ext cx="7886700" cy="2375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digital define:</a:t>
            </a:r>
            <a:endParaRPr sz="1400" b="0" i="0" u="none" strike="noStrike" cap="none" dirty="0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50875" marR="0" lvl="3" indent="-29686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Como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atingir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pretendidos</a:t>
            </a:r>
            <a:endParaRPr dirty="0"/>
          </a:p>
          <a:p>
            <a:pPr marL="650875" marR="0" lvl="3" indent="-29686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Como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utilizar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diferentes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canais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dirty="0"/>
          </a:p>
          <a:p>
            <a:pPr marL="650875" marR="0" lvl="3" indent="-29686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Como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integrar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diferentes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canais</a:t>
            </a:r>
            <a:r>
              <a:rPr lang="en-US" sz="1800" b="0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191;g1abb8a74c70_0_23">
            <a:extLst>
              <a:ext uri="{FF2B5EF4-FFF2-40B4-BE49-F238E27FC236}">
                <a16:creationId xmlns:a16="http://schemas.microsoft.com/office/drawing/2014/main" id="{5E75110E-929F-8C1A-5872-8725D12DE4DB}"/>
              </a:ext>
            </a:extLst>
          </p:cNvPr>
          <p:cNvSpPr txBox="1">
            <a:spLocks/>
          </p:cNvSpPr>
          <p:nvPr/>
        </p:nvSpPr>
        <p:spPr>
          <a:xfrm>
            <a:off x="701689" y="240961"/>
            <a:ext cx="7886700" cy="404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00000"/>
              </a:lnSpc>
              <a:buClr>
                <a:srgbClr val="0E0A44"/>
              </a:buClr>
              <a:buSzPts val="3600"/>
            </a:pPr>
            <a:r>
              <a:rPr lang="en-US" sz="2400">
                <a:solidFill>
                  <a:srgbClr val="0E0A44"/>
                </a:solidFill>
              </a:rPr>
              <a:t>Estratégia de marketing digital</a:t>
            </a:r>
            <a:endParaRPr lang="en-US" sz="2400" dirty="0">
              <a:solidFill>
                <a:srgbClr val="0E0A44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48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4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480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 estratégia de marketing digital pressupõe:</a:t>
            </a:r>
            <a:endParaRPr sz="14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6912" marR="0" lvl="3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Integração com a estratégia de marketing offline</a:t>
            </a:r>
            <a:endParaRPr sz="14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6912" marR="0" lvl="3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Afetação de recursos</a:t>
            </a:r>
            <a:endParaRPr sz="14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96912" marR="0" lvl="3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Processos digitais orientados para o cliente</a:t>
            </a:r>
            <a:endParaRPr sz="1400" b="0" i="0" u="none" strike="noStrike" cap="none">
              <a:solidFill>
                <a:srgbClr val="0E0A44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50875" marR="0" lvl="3" indent="-182562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  <p:sp>
        <p:nvSpPr>
          <p:cNvPr id="4" name="Google Shape;191;g1abb8a74c70_0_23">
            <a:extLst>
              <a:ext uri="{FF2B5EF4-FFF2-40B4-BE49-F238E27FC236}">
                <a16:creationId xmlns:a16="http://schemas.microsoft.com/office/drawing/2014/main" id="{077BE643-54FE-FCA5-D31B-CBE9D01755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01689" y="240961"/>
            <a:ext cx="7886700" cy="404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E0A44"/>
              </a:buClr>
              <a:buSzPts val="36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0E0A44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dirty="0">
              <a:solidFill>
                <a:srgbClr val="0E0A44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49"/>
          <p:cNvSpPr txBox="1"/>
          <p:nvPr/>
        </p:nvSpPr>
        <p:spPr>
          <a:xfrm>
            <a:off x="478339" y="1592770"/>
            <a:ext cx="8261100" cy="30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49"/>
          <p:cNvSpPr txBox="1">
            <a:spLocks noGrp="1"/>
          </p:cNvSpPr>
          <p:nvPr>
            <p:ph type="body" idx="1"/>
          </p:nvPr>
        </p:nvSpPr>
        <p:spPr>
          <a:xfrm>
            <a:off x="628650" y="1369225"/>
            <a:ext cx="8261100" cy="301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Analisar</a:t>
            </a:r>
            <a:r>
              <a:rPr lang="en-US" sz="1600" dirty="0"/>
              <a:t> </a:t>
            </a:r>
            <a:r>
              <a:rPr lang="en-US" sz="1600" dirty="0" err="1"/>
              <a:t>internamente</a:t>
            </a:r>
            <a:r>
              <a:rPr lang="en-US" sz="1600" dirty="0"/>
              <a:t> com um </a:t>
            </a:r>
            <a:r>
              <a:rPr lang="en-US" sz="1600" dirty="0" err="1"/>
              <a:t>enfoque</a:t>
            </a:r>
            <a:r>
              <a:rPr lang="en-US" sz="1600" dirty="0"/>
              <a:t> digital o que a </a:t>
            </a:r>
            <a:r>
              <a:rPr lang="en-US" sz="1600" dirty="0" err="1"/>
              <a:t>empresa</a:t>
            </a:r>
            <a:r>
              <a:rPr lang="en-US" sz="1600" dirty="0"/>
              <a:t> </a:t>
            </a:r>
            <a:r>
              <a:rPr lang="en-US" sz="1600" dirty="0" err="1"/>
              <a:t>tem</a:t>
            </a:r>
            <a:r>
              <a:rPr lang="en-US" sz="1600" dirty="0"/>
              <a:t> </a:t>
            </a:r>
            <a:r>
              <a:rPr lang="en-US" sz="1600" dirty="0" err="1"/>
              <a:t>estado</a:t>
            </a:r>
            <a:r>
              <a:rPr lang="en-US" sz="1600" dirty="0"/>
              <a:t> a </a:t>
            </a:r>
            <a:r>
              <a:rPr lang="en-US" sz="1600" dirty="0" err="1"/>
              <a:t>fazer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Analisar</a:t>
            </a:r>
            <a:r>
              <a:rPr lang="en-US" sz="1600" dirty="0"/>
              <a:t> </a:t>
            </a:r>
            <a:r>
              <a:rPr lang="en-US" sz="1600" dirty="0" err="1"/>
              <a:t>externamente</a:t>
            </a:r>
            <a:r>
              <a:rPr lang="en-US" sz="1600" dirty="0"/>
              <a:t> o que </a:t>
            </a:r>
            <a:r>
              <a:rPr lang="en-US" sz="1600" dirty="0" err="1"/>
              <a:t>está</a:t>
            </a:r>
            <a:r>
              <a:rPr lang="en-US" sz="1600" dirty="0"/>
              <a:t> a </a:t>
            </a:r>
            <a:r>
              <a:rPr lang="en-US" sz="1600" dirty="0" err="1"/>
              <a:t>condicionar</a:t>
            </a:r>
            <a:r>
              <a:rPr lang="en-US" sz="1600" dirty="0"/>
              <a:t> </a:t>
            </a:r>
            <a:r>
              <a:rPr lang="en-US" sz="1600" dirty="0" err="1"/>
              <a:t>ou</a:t>
            </a:r>
            <a:r>
              <a:rPr lang="en-US" sz="1600" dirty="0"/>
              <a:t> </a:t>
            </a:r>
            <a:r>
              <a:rPr lang="en-US" sz="1600" dirty="0" err="1"/>
              <a:t>pode</a:t>
            </a:r>
            <a:r>
              <a:rPr lang="en-US" sz="1600" dirty="0"/>
              <a:t> </a:t>
            </a:r>
            <a:r>
              <a:rPr lang="en-US" sz="1600" dirty="0" err="1"/>
              <a:t>impulsionar</a:t>
            </a:r>
            <a:r>
              <a:rPr lang="en-US" sz="1600" dirty="0"/>
              <a:t> a </a:t>
            </a:r>
            <a:r>
              <a:rPr lang="en-US" sz="1600" dirty="0" err="1"/>
              <a:t>empresa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Definir</a:t>
            </a:r>
            <a:r>
              <a:rPr lang="en-US" sz="1600" dirty="0"/>
              <a:t>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objetivos</a:t>
            </a:r>
            <a:r>
              <a:rPr lang="en-US" sz="1600" dirty="0"/>
              <a:t> </a:t>
            </a:r>
            <a:r>
              <a:rPr lang="en-US" sz="1600" dirty="0" err="1"/>
              <a:t>estratégicos</a:t>
            </a:r>
            <a:r>
              <a:rPr lang="en-US" sz="1600" dirty="0"/>
              <a:t> de </a:t>
            </a:r>
            <a:r>
              <a:rPr lang="en-US" sz="1600" dirty="0" err="1"/>
              <a:t>ação</a:t>
            </a:r>
            <a:r>
              <a:rPr lang="en-US" sz="1600" dirty="0"/>
              <a:t> no </a:t>
            </a:r>
            <a:r>
              <a:rPr lang="en-US" sz="1600" dirty="0" err="1"/>
              <a:t>domínio</a:t>
            </a:r>
            <a:r>
              <a:rPr lang="en-US" sz="1600" dirty="0"/>
              <a:t> digital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Indicar</a:t>
            </a:r>
            <a:r>
              <a:rPr lang="en-US" sz="1600" dirty="0"/>
              <a:t> </a:t>
            </a:r>
            <a:r>
              <a:rPr lang="en-US" sz="1600" dirty="0" err="1"/>
              <a:t>quais</a:t>
            </a:r>
            <a:r>
              <a:rPr lang="en-US" sz="1600" dirty="0"/>
              <a:t>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segmentos</a:t>
            </a:r>
            <a:r>
              <a:rPr lang="en-US" sz="1600" dirty="0"/>
              <a:t> que </a:t>
            </a:r>
            <a:r>
              <a:rPr lang="en-US" sz="1600" dirty="0" err="1"/>
              <a:t>serão</a:t>
            </a:r>
            <a:r>
              <a:rPr lang="en-US" sz="1600" dirty="0"/>
              <a:t> </a:t>
            </a:r>
            <a:r>
              <a:rPr lang="en-US" sz="1600" dirty="0" err="1"/>
              <a:t>alvo</a:t>
            </a:r>
            <a:r>
              <a:rPr lang="en-US" sz="1600" dirty="0"/>
              <a:t> de </a:t>
            </a:r>
            <a:r>
              <a:rPr lang="en-US" sz="1600" dirty="0" err="1"/>
              <a:t>ações</a:t>
            </a:r>
            <a:r>
              <a:rPr lang="en-US" sz="1600" dirty="0"/>
              <a:t> de marketing digital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Determinar</a:t>
            </a:r>
            <a:r>
              <a:rPr lang="en-US" sz="1600" dirty="0"/>
              <a:t> a </a:t>
            </a:r>
            <a:r>
              <a:rPr lang="en-US" sz="1600" dirty="0" err="1"/>
              <a:t>proposta</a:t>
            </a:r>
            <a:r>
              <a:rPr lang="en-US" sz="1600" dirty="0"/>
              <a:t> de valor para </a:t>
            </a:r>
            <a:r>
              <a:rPr lang="en-US" sz="1600" dirty="0" err="1"/>
              <a:t>os</a:t>
            </a:r>
            <a:r>
              <a:rPr lang="en-US" sz="1600" dirty="0"/>
              <a:t> </a:t>
            </a:r>
            <a:r>
              <a:rPr lang="en-US" sz="1600" dirty="0" err="1"/>
              <a:t>segmentos</a:t>
            </a:r>
            <a:r>
              <a:rPr lang="en-US" sz="1600" dirty="0"/>
              <a:t> e a forma </a:t>
            </a:r>
            <a:r>
              <a:rPr lang="en-US" sz="1600" dirty="0" err="1"/>
              <a:t>como</a:t>
            </a:r>
            <a:r>
              <a:rPr lang="en-US" sz="1600" dirty="0"/>
              <a:t> </a:t>
            </a:r>
            <a:r>
              <a:rPr lang="en-US" sz="1600" dirty="0" err="1"/>
              <a:t>contribui</a:t>
            </a:r>
            <a:r>
              <a:rPr lang="en-US" sz="1600" dirty="0"/>
              <a:t> para a </a:t>
            </a:r>
            <a:r>
              <a:rPr lang="en-US" sz="1600" dirty="0" err="1"/>
              <a:t>diferenciação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Ajustar</a:t>
            </a:r>
            <a:r>
              <a:rPr lang="en-US" sz="1600" dirty="0"/>
              <a:t> o </a:t>
            </a:r>
            <a:r>
              <a:rPr lang="en-US" sz="1600" dirty="0" err="1"/>
              <a:t>papel</a:t>
            </a:r>
            <a:r>
              <a:rPr lang="en-US" sz="1600" dirty="0"/>
              <a:t> do marketing </a:t>
            </a:r>
            <a:r>
              <a:rPr lang="en-US" sz="1600" dirty="0" err="1"/>
              <a:t>relacional</a:t>
            </a:r>
            <a:r>
              <a:rPr lang="en-US" sz="1600" dirty="0"/>
              <a:t> </a:t>
            </a:r>
            <a:r>
              <a:rPr lang="en-US" sz="1600" dirty="0" err="1"/>
              <a:t>alavancado</a:t>
            </a:r>
            <a:r>
              <a:rPr lang="en-US" sz="1600" dirty="0"/>
              <a:t> no digital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dirty="0" err="1"/>
              <a:t>Definir</a:t>
            </a:r>
            <a:r>
              <a:rPr lang="en-US" sz="1600" dirty="0"/>
              <a:t>, </a:t>
            </a:r>
            <a:r>
              <a:rPr lang="en-US" sz="1600" dirty="0" err="1"/>
              <a:t>em</a:t>
            </a:r>
            <a:r>
              <a:rPr lang="en-US" sz="1600" dirty="0"/>
              <a:t> </a:t>
            </a:r>
            <a:r>
              <a:rPr lang="en-US" sz="1600" dirty="0" err="1"/>
              <a:t>termos</a:t>
            </a:r>
            <a:r>
              <a:rPr lang="en-US" sz="1600" dirty="0"/>
              <a:t> de marketing mix digital, as </a:t>
            </a:r>
            <a:r>
              <a:rPr lang="en-US" sz="1600" dirty="0" err="1"/>
              <a:t>principais</a:t>
            </a:r>
            <a:r>
              <a:rPr lang="en-US" sz="1600" dirty="0"/>
              <a:t> </a:t>
            </a:r>
            <a:r>
              <a:rPr lang="en-US" sz="1600" dirty="0" err="1"/>
              <a:t>implicações</a:t>
            </a:r>
            <a:endParaRPr dirty="0"/>
          </a:p>
        </p:txBody>
      </p:sp>
      <p:sp>
        <p:nvSpPr>
          <p:cNvPr id="6" name="Google Shape;191;g1abb8a74c70_0_23">
            <a:extLst>
              <a:ext uri="{FF2B5EF4-FFF2-40B4-BE49-F238E27FC236}">
                <a16:creationId xmlns:a16="http://schemas.microsoft.com/office/drawing/2014/main" id="{17918D26-625B-0E02-4598-D5E47DCCD4CE}"/>
              </a:ext>
            </a:extLst>
          </p:cNvPr>
          <p:cNvSpPr txBox="1">
            <a:spLocks/>
          </p:cNvSpPr>
          <p:nvPr/>
        </p:nvSpPr>
        <p:spPr>
          <a:xfrm>
            <a:off x="701689" y="240961"/>
            <a:ext cx="7886700" cy="781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7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00000"/>
              </a:lnSpc>
              <a:buClr>
                <a:srgbClr val="0E0A44"/>
              </a:buClr>
              <a:buSzPts val="3600"/>
            </a:pPr>
            <a:r>
              <a:rPr lang="en-US" sz="2400" dirty="0">
                <a:solidFill>
                  <a:srgbClr val="0E0A44"/>
                </a:solidFill>
              </a:rPr>
              <a:t>O que é </a:t>
            </a:r>
            <a:r>
              <a:rPr lang="en-US" sz="2400" dirty="0" err="1">
                <a:solidFill>
                  <a:srgbClr val="0E0A44"/>
                </a:solidFill>
              </a:rPr>
              <a:t>necessário</a:t>
            </a:r>
            <a:r>
              <a:rPr lang="en-US" sz="2400" dirty="0">
                <a:solidFill>
                  <a:srgbClr val="0E0A44"/>
                </a:solidFill>
              </a:rPr>
              <a:t> para </a:t>
            </a:r>
            <a:r>
              <a:rPr lang="en-US" sz="2400" dirty="0" err="1">
                <a:solidFill>
                  <a:srgbClr val="0E0A44"/>
                </a:solidFill>
              </a:rPr>
              <a:t>ter</a:t>
            </a:r>
            <a:r>
              <a:rPr lang="en-US" sz="2400" dirty="0">
                <a:solidFill>
                  <a:srgbClr val="0E0A44"/>
                </a:solidFill>
              </a:rPr>
              <a:t> </a:t>
            </a:r>
            <a:r>
              <a:rPr lang="en-US" sz="2400" dirty="0" err="1">
                <a:solidFill>
                  <a:srgbClr val="0E0A44"/>
                </a:solidFill>
              </a:rPr>
              <a:t>uma</a:t>
            </a:r>
            <a:r>
              <a:rPr lang="en-US" sz="2400" dirty="0">
                <a:solidFill>
                  <a:srgbClr val="0E0A44"/>
                </a:solidFill>
              </a:rPr>
              <a:t> </a:t>
            </a:r>
            <a:r>
              <a:rPr lang="en-US" sz="2400" dirty="0" err="1">
                <a:solidFill>
                  <a:srgbClr val="0E0A44"/>
                </a:solidFill>
              </a:rPr>
              <a:t>estratégia</a:t>
            </a:r>
            <a:r>
              <a:rPr lang="en-US" sz="2400" dirty="0">
                <a:solidFill>
                  <a:srgbClr val="0E0A44"/>
                </a:solidFill>
              </a:rPr>
              <a:t> de marketing digital?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1" name="Google Shape;221;p50"/>
          <p:cNvGrpSpPr/>
          <p:nvPr/>
        </p:nvGrpSpPr>
        <p:grpSpPr>
          <a:xfrm>
            <a:off x="273429" y="149906"/>
            <a:ext cx="7780551" cy="4430943"/>
            <a:chOff x="396939" y="148854"/>
            <a:chExt cx="11593786" cy="6602545"/>
          </a:xfrm>
        </p:grpSpPr>
        <p:sp>
          <p:nvSpPr>
            <p:cNvPr id="222" name="Google Shape;222;p50"/>
            <p:cNvSpPr/>
            <p:nvPr/>
          </p:nvSpPr>
          <p:spPr>
            <a:xfrm>
              <a:off x="2232833" y="2690037"/>
              <a:ext cx="8963244" cy="1290024"/>
            </a:xfrm>
            <a:prstGeom prst="rect">
              <a:avLst/>
            </a:prstGeom>
            <a:solidFill>
              <a:srgbClr val="C2F6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endParaRPr sz="10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50"/>
            <p:cNvSpPr/>
            <p:nvPr/>
          </p:nvSpPr>
          <p:spPr>
            <a:xfrm>
              <a:off x="2232834" y="148854"/>
              <a:ext cx="8963244" cy="2541183"/>
            </a:xfrm>
            <a:prstGeom prst="rect">
              <a:avLst/>
            </a:prstGeom>
            <a:solidFill>
              <a:srgbClr val="FED2D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endParaRPr sz="10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50"/>
            <p:cNvSpPr/>
            <p:nvPr/>
          </p:nvSpPr>
          <p:spPr>
            <a:xfrm>
              <a:off x="5629936" y="260477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r>
                <a:rPr lang="en-US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empresariais</a:t>
              </a:r>
              <a:endParaRPr sz="12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50"/>
            <p:cNvSpPr/>
            <p:nvPr/>
          </p:nvSpPr>
          <p:spPr>
            <a:xfrm>
              <a:off x="5629936" y="1620565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Definir</a:t>
              </a:r>
              <a:r>
                <a:rPr lang="en-US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objetivos</a:t>
              </a:r>
              <a:r>
                <a:rPr lang="en-US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estratégicos</a:t>
              </a:r>
              <a:r>
                <a:rPr lang="en-US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de marketing digital</a:t>
              </a:r>
              <a:endParaRPr sz="12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50"/>
            <p:cNvSpPr/>
            <p:nvPr/>
          </p:nvSpPr>
          <p:spPr>
            <a:xfrm>
              <a:off x="2759146" y="1620565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Avaliar o desempenho do marketing digital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50"/>
            <p:cNvSpPr/>
            <p:nvPr/>
          </p:nvSpPr>
          <p:spPr>
            <a:xfrm>
              <a:off x="8500725" y="1620565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Avaliar</a:t>
              </a:r>
              <a:r>
                <a:rPr lang="en-US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 o mercado online</a:t>
              </a:r>
              <a:endParaRPr sz="12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50"/>
            <p:cNvSpPr/>
            <p:nvPr/>
          </p:nvSpPr>
          <p:spPr>
            <a:xfrm>
              <a:off x="396946" y="148854"/>
              <a:ext cx="1835888" cy="2541183"/>
            </a:xfrm>
            <a:prstGeom prst="rect">
              <a:avLst/>
            </a:prstGeom>
            <a:solidFill>
              <a:srgbClr val="FEE8E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lang="en-US" sz="1050" b="1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Definir</a:t>
              </a:r>
              <a:r>
                <a:rPr lang="en-US" sz="1050" b="1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a </a:t>
              </a:r>
              <a:r>
                <a:rPr lang="en-US" sz="1050" b="1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oportunidade</a:t>
              </a:r>
              <a:r>
                <a:rPr lang="en-US" sz="1050" b="1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050" b="1" dirty="0">
                  <a:solidFill>
                    <a:schemeClr val="dk1"/>
                  </a:solidFill>
                </a:rPr>
                <a:t>online</a:t>
              </a:r>
              <a:endParaRPr sz="105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50"/>
            <p:cNvSpPr/>
            <p:nvPr/>
          </p:nvSpPr>
          <p:spPr>
            <a:xfrm>
              <a:off x="2232833" y="3974459"/>
              <a:ext cx="8963244" cy="2623061"/>
            </a:xfrm>
            <a:prstGeom prst="rect">
              <a:avLst/>
            </a:prstGeom>
            <a:solidFill>
              <a:srgbClr val="FDE5B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endParaRPr sz="10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30" name="Google Shape;230;p50"/>
            <p:cNvCxnSpPr/>
            <p:nvPr/>
          </p:nvCxnSpPr>
          <p:spPr>
            <a:xfrm>
              <a:off x="4960085" y="2045869"/>
              <a:ext cx="66985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231" name="Google Shape;231;p50"/>
            <p:cNvCxnSpPr/>
            <p:nvPr/>
          </p:nvCxnSpPr>
          <p:spPr>
            <a:xfrm>
              <a:off x="7830876" y="2064464"/>
              <a:ext cx="66985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cxnSp>
          <p:nvCxnSpPr>
            <p:cNvPr id="232" name="Google Shape;232;p50"/>
            <p:cNvCxnSpPr/>
            <p:nvPr/>
          </p:nvCxnSpPr>
          <p:spPr>
            <a:xfrm rot="10800000">
              <a:off x="6730405" y="1111081"/>
              <a:ext cx="0" cy="509484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sp>
          <p:nvSpPr>
            <p:cNvPr id="233" name="Google Shape;233;p50"/>
            <p:cNvSpPr/>
            <p:nvPr/>
          </p:nvSpPr>
          <p:spPr>
            <a:xfrm>
              <a:off x="5629936" y="2965742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Definir a estratégia de marketing digital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50"/>
            <p:cNvSpPr/>
            <p:nvPr/>
          </p:nvSpPr>
          <p:spPr>
            <a:xfrm>
              <a:off x="2759146" y="2965742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Definir a proposta de valor para o cliente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5" name="Google Shape;235;p50"/>
            <p:cNvSpPr/>
            <p:nvPr/>
          </p:nvSpPr>
          <p:spPr>
            <a:xfrm>
              <a:off x="8500725" y="2965742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Definir segmentos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36" name="Google Shape;236;p50"/>
            <p:cNvCxnSpPr/>
            <p:nvPr/>
          </p:nvCxnSpPr>
          <p:spPr>
            <a:xfrm>
              <a:off x="4960085" y="3391045"/>
              <a:ext cx="66985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237" name="Google Shape;237;p50"/>
            <p:cNvCxnSpPr/>
            <p:nvPr/>
          </p:nvCxnSpPr>
          <p:spPr>
            <a:xfrm>
              <a:off x="7830876" y="3409640"/>
              <a:ext cx="66985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cxnSp>
          <p:nvCxnSpPr>
            <p:cNvPr id="238" name="Google Shape;238;p50"/>
            <p:cNvCxnSpPr/>
            <p:nvPr/>
          </p:nvCxnSpPr>
          <p:spPr>
            <a:xfrm rot="10800000">
              <a:off x="6730405" y="2456258"/>
              <a:ext cx="0" cy="509484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sp>
          <p:nvSpPr>
            <p:cNvPr id="239" name="Google Shape;239;p50"/>
            <p:cNvSpPr/>
            <p:nvPr/>
          </p:nvSpPr>
          <p:spPr>
            <a:xfrm>
              <a:off x="396942" y="3974460"/>
              <a:ext cx="1835888" cy="2623060"/>
            </a:xfrm>
            <a:prstGeom prst="rect">
              <a:avLst/>
            </a:prstGeom>
            <a:solidFill>
              <a:srgbClr val="FEE8E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lang="en-US" sz="105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Aplicação e prática</a:t>
              </a:r>
              <a:endParaRPr sz="105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50"/>
            <p:cNvSpPr/>
            <p:nvPr/>
          </p:nvSpPr>
          <p:spPr>
            <a:xfrm>
              <a:off x="396939" y="2688977"/>
              <a:ext cx="1835887" cy="1290024"/>
            </a:xfrm>
            <a:prstGeom prst="rect">
              <a:avLst/>
            </a:prstGeom>
            <a:solidFill>
              <a:srgbClr val="E0FAF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lang="en-US" sz="1050" b="1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Seleção da abordagem estratégica</a:t>
              </a:r>
              <a:endParaRPr sz="105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50"/>
            <p:cNvSpPr/>
            <p:nvPr/>
          </p:nvSpPr>
          <p:spPr>
            <a:xfrm>
              <a:off x="5629937" y="4294668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Experiência em marketing digital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50"/>
            <p:cNvSpPr/>
            <p:nvPr/>
          </p:nvSpPr>
          <p:spPr>
            <a:xfrm>
              <a:off x="2759146" y="4294668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 dirty="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Marketing digital </a:t>
              </a:r>
              <a:r>
                <a:rPr lang="en-US" sz="1200" b="0" i="0" u="none" strike="noStrike" cap="none" dirty="0" err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relacional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50"/>
            <p:cNvSpPr/>
            <p:nvPr/>
          </p:nvSpPr>
          <p:spPr>
            <a:xfrm>
              <a:off x="8500725" y="4294668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Marketing digital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44" name="Google Shape;244;p50"/>
            <p:cNvCxnSpPr/>
            <p:nvPr/>
          </p:nvCxnSpPr>
          <p:spPr>
            <a:xfrm>
              <a:off x="4960085" y="4719969"/>
              <a:ext cx="66985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none" w="sm" len="sm"/>
              <a:tailEnd type="triangle" w="med" len="med"/>
            </a:ln>
          </p:spPr>
        </p:cxnSp>
        <p:cxnSp>
          <p:nvCxnSpPr>
            <p:cNvPr id="245" name="Google Shape;245;p50"/>
            <p:cNvCxnSpPr/>
            <p:nvPr/>
          </p:nvCxnSpPr>
          <p:spPr>
            <a:xfrm>
              <a:off x="7830876" y="4738564"/>
              <a:ext cx="669850" cy="0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cxnSp>
          <p:nvCxnSpPr>
            <p:cNvPr id="246" name="Google Shape;246;p50"/>
            <p:cNvCxnSpPr/>
            <p:nvPr/>
          </p:nvCxnSpPr>
          <p:spPr>
            <a:xfrm rot="10800000">
              <a:off x="6730405" y="3785184"/>
              <a:ext cx="0" cy="509484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sp>
          <p:nvSpPr>
            <p:cNvPr id="247" name="Google Shape;247;p50"/>
            <p:cNvSpPr/>
            <p:nvPr/>
          </p:nvSpPr>
          <p:spPr>
            <a:xfrm>
              <a:off x="5629938" y="5632126"/>
              <a:ext cx="2200939" cy="850604"/>
            </a:xfrm>
            <a:prstGeom prst="rect">
              <a:avLst/>
            </a:prstGeom>
            <a:solidFill>
              <a:schemeClr val="accent1"/>
            </a:solidFill>
            <a:ln w="25400" cap="flat" cmpd="sng">
              <a:solidFill>
                <a:srgbClr val="206CB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r>
                <a:rPr lang="en-US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Medição e controlo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248" name="Google Shape;248;p50"/>
            <p:cNvCxnSpPr/>
            <p:nvPr/>
          </p:nvCxnSpPr>
          <p:spPr>
            <a:xfrm rot="10800000">
              <a:off x="6730408" y="5122642"/>
              <a:ext cx="0" cy="509484"/>
            </a:xfrm>
            <a:prstGeom prst="straightConnector1">
              <a:avLst/>
            </a:prstGeom>
            <a:noFill/>
            <a:ln w="38100" cap="flat" cmpd="sng">
              <a:solidFill>
                <a:schemeClr val="dk1"/>
              </a:solidFill>
              <a:prstDash val="solid"/>
              <a:round/>
              <a:headEnd type="triangle" w="med" len="med"/>
              <a:tailEnd type="none" w="sm" len="sm"/>
            </a:ln>
          </p:spPr>
        </p:cxnSp>
        <p:sp>
          <p:nvSpPr>
            <p:cNvPr id="249" name="Google Shape;249;p50"/>
            <p:cNvSpPr txBox="1"/>
            <p:nvPr/>
          </p:nvSpPr>
          <p:spPr>
            <a:xfrm rot="16200000">
              <a:off x="9195325" y="3955999"/>
              <a:ext cx="4971600" cy="61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lang="en-US" sz="1050" b="1" i="0" u="none" strike="noStrike" cap="none" dirty="0" err="1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Processo</a:t>
              </a:r>
              <a:r>
                <a:rPr lang="en-US" sz="1050" b="1" i="0" u="none" strike="noStrike" cap="none" dirty="0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050" b="1" i="0" u="none" strike="noStrike" cap="none" dirty="0" err="1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desenvolvimento</a:t>
              </a:r>
              <a:r>
                <a:rPr lang="en-US" sz="1050" b="1" i="0" u="none" strike="noStrike" cap="none" dirty="0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 de </a:t>
              </a:r>
              <a:r>
                <a:rPr lang="en-US" sz="1050" b="1" i="0" u="none" strike="noStrike" cap="none" dirty="0" err="1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estratégias</a:t>
              </a:r>
              <a:r>
                <a:rPr lang="en-US" sz="1050" b="1" i="0" u="none" strike="noStrike" cap="none" dirty="0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 de marketing digital</a:t>
              </a:r>
              <a:r>
                <a:rPr lang="en-US" sz="1050" b="0" i="0" u="none" strike="noStrike" cap="none" dirty="0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50"/>
                <a:buFont typeface="Arial"/>
                <a:buNone/>
              </a:pPr>
              <a:r>
                <a:rPr lang="en-US" sz="1050" b="0" i="0" u="none" strike="noStrike" cap="none" dirty="0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Fonte: </a:t>
              </a:r>
              <a:r>
                <a:rPr lang="en-US" sz="1050" b="0" i="0" u="none" strike="noStrike" cap="none" dirty="0" err="1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Adaptado</a:t>
              </a:r>
              <a:r>
                <a:rPr lang="en-US" sz="1050" b="0" i="0" u="none" strike="noStrike" cap="none" dirty="0">
                  <a:solidFill>
                    <a:srgbClr val="151149"/>
                  </a:solidFill>
                  <a:latin typeface="Arial"/>
                  <a:ea typeface="Arial"/>
                  <a:cs typeface="Arial"/>
                  <a:sym typeface="Arial"/>
                </a:rPr>
                <a:t> de Chaffey &amp; Smith, 2017, p. 29.</a:t>
              </a:r>
              <a:endParaRPr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00e5ce3493_0_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783F0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g200e5ce3493_0_5"/>
          <p:cNvSpPr txBox="1"/>
          <p:nvPr/>
        </p:nvSpPr>
        <p:spPr>
          <a:xfrm>
            <a:off x="478350" y="1262796"/>
            <a:ext cx="8261100" cy="30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g200e5ce3493_0_5"/>
          <p:cNvSpPr txBox="1">
            <a:spLocks noGrp="1"/>
          </p:cNvSpPr>
          <p:nvPr>
            <p:ph type="body" idx="1"/>
          </p:nvPr>
        </p:nvSpPr>
        <p:spPr>
          <a:xfrm>
            <a:off x="840583" y="27801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en-US" dirty="0" err="1"/>
              <a:t>Questionário</a:t>
            </a:r>
            <a:endParaRPr dirty="0"/>
          </a:p>
        </p:txBody>
      </p:sp>
      <p:sp>
        <p:nvSpPr>
          <p:cNvPr id="257" name="Google Shape;257;g200e5ce3493_0_5"/>
          <p:cNvSpPr txBox="1">
            <a:spLocks noGrp="1"/>
          </p:cNvSpPr>
          <p:nvPr>
            <p:ph type="body" idx="2"/>
          </p:nvPr>
        </p:nvSpPr>
        <p:spPr>
          <a:xfrm>
            <a:off x="840582" y="887767"/>
            <a:ext cx="7609549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Classifique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seguintes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afirmações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verdadeiras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e falsas. Nas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afirmações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conside</a:t>
            </a:r>
            <a:r>
              <a:rPr lang="en-US" sz="1600" dirty="0" err="1"/>
              <a:t>re</a:t>
            </a:r>
            <a:r>
              <a:rPr lang="en-US" sz="1600" dirty="0"/>
              <a:t> 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falsas,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justifique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sua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escolha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  <a:p>
            <a:pPr marL="457200" marR="0" lvl="0" indent="-342900" algn="just" rtl="0">
              <a:lnSpc>
                <a:spcPct val="150000"/>
              </a:lnSpc>
              <a:spcBef>
                <a:spcPts val="800"/>
              </a:spcBef>
              <a:spcAft>
                <a:spcPts val="600"/>
              </a:spcAft>
              <a:buClr>
                <a:srgbClr val="11AA81"/>
              </a:buClr>
              <a:buSzPts val="1800"/>
              <a:buFont typeface="Arial"/>
              <a:buAutoNum type="arabicPeriod"/>
            </a:pP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devem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ser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definidos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acordo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com 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escolhida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/>
          </a:p>
          <a:p>
            <a:pPr marL="4572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1800"/>
              <a:buFont typeface="Arial"/>
              <a:buAutoNum type="arabicPeriod"/>
            </a:pP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Só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ambiente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condiciona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escolha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/>
          </a:p>
          <a:p>
            <a:pPr marL="4572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1800"/>
              <a:buFont typeface="Arial"/>
              <a:buAutoNum type="arabicPeriod"/>
            </a:pP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diferenciação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nem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sempre é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preocupação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/>
          </a:p>
          <a:p>
            <a:pPr marL="4572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1800"/>
              <a:buFont typeface="Arial"/>
              <a:buAutoNum type="arabicPeriod"/>
            </a:pP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digital é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elaborada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 de forma </a:t>
            </a:r>
            <a:r>
              <a:rPr lang="en-US" sz="16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autónoma</a:t>
            </a:r>
            <a:r>
              <a:rPr lang="en-US" sz="1600" b="0" i="0" u="none" strike="noStrike" cap="none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1600" dirty="0"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51"/>
          <p:cNvSpPr txBox="1"/>
          <p:nvPr/>
        </p:nvSpPr>
        <p:spPr>
          <a:xfrm>
            <a:off x="1217182" y="2059423"/>
            <a:ext cx="6709635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4400" b="1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51"/>
          <p:cNvSpPr txBox="1">
            <a:spLocks noGrp="1"/>
          </p:cNvSpPr>
          <p:nvPr>
            <p:ph type="title" idx="4294967295"/>
          </p:nvPr>
        </p:nvSpPr>
        <p:spPr>
          <a:xfrm>
            <a:off x="652461" y="1300598"/>
            <a:ext cx="7839075" cy="13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latin typeface="Arial"/>
                <a:ea typeface="Arial"/>
                <a:cs typeface="Arial"/>
                <a:sym typeface="Arial"/>
              </a:rPr>
              <a:t>Avaliar</a:t>
            </a:r>
            <a:r>
              <a:rPr lang="en-US" sz="3600" b="1" i="0" u="none" strike="noStrike" cap="none" dirty="0"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3600" b="1" i="0" u="none" strike="noStrike" cap="none" dirty="0" err="1"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3600" b="1" i="0" u="none" strike="noStrike" cap="none" dirty="0">
                <a:latin typeface="Arial"/>
                <a:ea typeface="Arial"/>
                <a:cs typeface="Arial"/>
                <a:sym typeface="Arial"/>
              </a:rPr>
              <a:t> do marketing digital</a:t>
            </a:r>
            <a:endParaRPr sz="3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5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52"/>
          <p:cNvSpPr txBox="1"/>
          <p:nvPr/>
        </p:nvSpPr>
        <p:spPr>
          <a:xfrm>
            <a:off x="478350" y="1262796"/>
            <a:ext cx="8261100" cy="2651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5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446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171450" marR="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Avaliar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desempenho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marketing digital</a:t>
            </a:r>
            <a:endParaRPr sz="2400" dirty="0"/>
          </a:p>
        </p:txBody>
      </p:sp>
      <p:sp>
        <p:nvSpPr>
          <p:cNvPr id="271" name="Google Shape;271;p52"/>
          <p:cNvSpPr txBox="1">
            <a:spLocks noGrp="1"/>
          </p:cNvSpPr>
          <p:nvPr>
            <p:ph type="body" idx="1"/>
          </p:nvPr>
        </p:nvSpPr>
        <p:spPr>
          <a:xfrm>
            <a:off x="665550" y="1379885"/>
            <a:ext cx="7886700" cy="2383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Analisar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presença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diferentes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canais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dirty="0"/>
          </a:p>
          <a:p>
            <a:pPr marL="1071562" marR="0" lvl="0" indent="-3492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Web</a:t>
            </a:r>
            <a:endParaRPr dirty="0"/>
          </a:p>
          <a:p>
            <a:pPr marL="1071563" marR="0" lvl="0" indent="-3492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Correio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eletrónico</a:t>
            </a:r>
            <a:endParaRPr dirty="0"/>
          </a:p>
          <a:p>
            <a:pPr marL="1071563" marR="0" lvl="0" indent="-3492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Redes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sociais</a:t>
            </a:r>
            <a:endParaRPr dirty="0"/>
          </a:p>
          <a:p>
            <a:pPr marL="1071563" marR="0" lvl="0" indent="-3492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Anúncios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5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200e5ce3493_0_30"/>
          <p:cNvSpPr txBox="1">
            <a:spLocks noGrp="1"/>
          </p:cNvSpPr>
          <p:nvPr>
            <p:ph type="body" idx="1"/>
          </p:nvPr>
        </p:nvSpPr>
        <p:spPr>
          <a:xfrm>
            <a:off x="840583" y="307737"/>
            <a:ext cx="6614100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b="1" i="0" u="none" strike="noStrike" cap="none" dirty="0" err="1">
                <a:latin typeface="Arial"/>
                <a:ea typeface="Arial"/>
                <a:cs typeface="Arial"/>
                <a:sym typeface="Arial"/>
              </a:rPr>
              <a:t>Atividade</a:t>
            </a:r>
            <a:r>
              <a:rPr lang="en-US" b="1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/>
              <a:t>na</a:t>
            </a:r>
            <a:r>
              <a:rPr lang="en-US" dirty="0"/>
              <a:t> sala de aula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77" name="Google Shape;277;g200e5ce3493_0_30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b="0" i="0" u="none" strike="noStrike" cap="none">
                <a:latin typeface="Arial"/>
                <a:ea typeface="Arial"/>
                <a:cs typeface="Arial"/>
                <a:sym typeface="Arial"/>
              </a:rPr>
              <a:t>Atividade a desenvolver em grupos de 3 ou 4 pessoas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b="0" i="0" u="none" strike="noStrike" cap="none">
                <a:latin typeface="Arial"/>
                <a:ea typeface="Arial"/>
                <a:cs typeface="Arial"/>
                <a:sym typeface="Arial"/>
              </a:rPr>
              <a:t>Cada membro do grupo, no seu computador ou noutro dispositivo, introduz o endereço </a:t>
            </a:r>
            <a:r>
              <a:rPr lang="en-US" sz="16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https://pagespeed.web.dev/</a:t>
            </a:r>
            <a:endParaRPr sz="16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None/>
            </a:pP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333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None/>
            </a:pPr>
            <a:endParaRPr sz="16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b="0" i="0" u="none" strike="noStrike" cap="none">
                <a:latin typeface="Arial"/>
                <a:ea typeface="Arial"/>
                <a:cs typeface="Arial"/>
                <a:sym typeface="Arial"/>
              </a:rPr>
              <a:t>Cada membro do grupo introduz no seu computador ou noutro dispositivo o endereço do sítio Web da marca que pretende analisar (de preferência, marcas concorrentes entre si)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400"/>
              <a:buFont typeface="Arial"/>
              <a:buChar char="•"/>
            </a:pPr>
            <a:r>
              <a:rPr lang="en-US" sz="1600" b="0" i="0" u="none" strike="noStrike" cap="none">
                <a:latin typeface="Arial"/>
                <a:ea typeface="Arial"/>
                <a:cs typeface="Arial"/>
                <a:sym typeface="Arial"/>
              </a:rPr>
              <a:t>Comparar os dados obtidos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  <p:sp>
        <p:nvSpPr>
          <p:cNvPr id="278" name="Google Shape;278;g200e5ce3493_0_30"/>
          <p:cNvSpPr txBox="1"/>
          <p:nvPr/>
        </p:nvSpPr>
        <p:spPr>
          <a:xfrm>
            <a:off x="478350" y="1262796"/>
            <a:ext cx="8261100" cy="26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9" name="Google Shape;279;g200e5ce3493_0_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1825" y="1833672"/>
            <a:ext cx="3314700" cy="485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60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Tópicos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60"/>
          <p:cNvSpPr txBox="1"/>
          <p:nvPr/>
        </p:nvSpPr>
        <p:spPr>
          <a:xfrm>
            <a:off x="1494367" y="1980819"/>
            <a:ext cx="6155265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Avaliar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mercado online</a:t>
            </a:r>
            <a:endParaRPr sz="4400" b="1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61"/>
          <p:cNvSpPr txBox="1"/>
          <p:nvPr/>
        </p:nvSpPr>
        <p:spPr>
          <a:xfrm>
            <a:off x="478350" y="1262797"/>
            <a:ext cx="8261100" cy="3067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7175" marR="0" lvl="0" indent="-130175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61"/>
          <p:cNvSpPr txBox="1">
            <a:spLocks noGrp="1"/>
          </p:cNvSpPr>
          <p:nvPr>
            <p:ph type="body" idx="1"/>
          </p:nvPr>
        </p:nvSpPr>
        <p:spPr>
          <a:xfrm>
            <a:off x="628650" y="1119961"/>
            <a:ext cx="7886700" cy="3093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250"/>
              <a:buNone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Quais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tendências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ambiente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influenciar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decisões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tomar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matéria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e,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especial, de marketing digital?</a:t>
            </a:r>
            <a:endParaRPr dirty="0"/>
          </a:p>
          <a:p>
            <a:pPr marL="600075" marR="0" lvl="1" indent="-257175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políticos</a:t>
            </a:r>
            <a:endParaRPr dirty="0"/>
          </a:p>
          <a:p>
            <a:pPr marL="600075" marR="0" lvl="1" indent="-257175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económicos</a:t>
            </a:r>
            <a:endParaRPr dirty="0"/>
          </a:p>
          <a:p>
            <a:pPr marL="600075" marR="0" lvl="1" indent="-257175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endParaRPr sz="1800" b="1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00075" marR="0" lvl="1" indent="-257175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tecnológicos</a:t>
            </a:r>
            <a:endParaRPr dirty="0"/>
          </a:p>
          <a:p>
            <a:pPr marL="600075" marR="0" lvl="1" indent="-257175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ambientais</a:t>
            </a:r>
            <a:endParaRPr dirty="0"/>
          </a:p>
          <a:p>
            <a:pPr marL="600075" marR="0" lvl="1" indent="-257175" algn="just" rtl="0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jurídicos</a:t>
            </a:r>
            <a:endParaRPr dirty="0"/>
          </a:p>
        </p:txBody>
      </p:sp>
      <p:sp>
        <p:nvSpPr>
          <p:cNvPr id="4" name="Google Shape;298;p62">
            <a:extLst>
              <a:ext uri="{FF2B5EF4-FFF2-40B4-BE49-F238E27FC236}">
                <a16:creationId xmlns:a16="http://schemas.microsoft.com/office/drawing/2014/main" id="{C7D2B26C-1F17-420F-CDA5-6031DF6AB12F}"/>
              </a:ext>
            </a:extLst>
          </p:cNvPr>
          <p:cNvSpPr txBox="1">
            <a:spLocks/>
          </p:cNvSpPr>
          <p:nvPr/>
        </p:nvSpPr>
        <p:spPr>
          <a:xfrm>
            <a:off x="628650" y="246743"/>
            <a:ext cx="7886700" cy="484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00000"/>
              </a:lnSpc>
              <a:buClr>
                <a:srgbClr val="000000"/>
              </a:buClr>
              <a:buSzPts val="3000"/>
            </a:pPr>
            <a:r>
              <a:rPr lang="en-US" sz="2400" dirty="0" err="1">
                <a:solidFill>
                  <a:srgbClr val="151149"/>
                </a:solidFill>
              </a:rPr>
              <a:t>Análise</a:t>
            </a:r>
            <a:r>
              <a:rPr lang="en-US" sz="2400" dirty="0">
                <a:solidFill>
                  <a:srgbClr val="151149"/>
                </a:solidFill>
              </a:rPr>
              <a:t> PESTEL</a:t>
            </a:r>
            <a:endParaRPr lang="en-US" sz="2400" b="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62"/>
          <p:cNvSpPr txBox="1"/>
          <p:nvPr/>
        </p:nvSpPr>
        <p:spPr>
          <a:xfrm>
            <a:off x="478350" y="1262796"/>
            <a:ext cx="8261100" cy="297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7175" marR="0" lvl="0" indent="-13017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62"/>
          <p:cNvSpPr txBox="1">
            <a:spLocks noGrp="1"/>
          </p:cNvSpPr>
          <p:nvPr>
            <p:ph type="title"/>
          </p:nvPr>
        </p:nvSpPr>
        <p:spPr>
          <a:xfrm>
            <a:off x="628650" y="246743"/>
            <a:ext cx="7886700" cy="484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concorrência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62"/>
          <p:cNvSpPr txBox="1">
            <a:spLocks noGrp="1"/>
          </p:cNvSpPr>
          <p:nvPr>
            <p:ph type="body" idx="1"/>
          </p:nvPr>
        </p:nvSpPr>
        <p:spPr>
          <a:xfrm>
            <a:off x="628650" y="1088514"/>
            <a:ext cx="7886700" cy="3323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Identificação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concorrentes</a:t>
            </a:r>
            <a:endParaRPr sz="1400" dirty="0"/>
          </a:p>
          <a:p>
            <a:pPr marL="285750" marR="0" lvl="0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presença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canais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digitais</a:t>
            </a:r>
            <a:endParaRPr sz="1400" dirty="0"/>
          </a:p>
          <a:p>
            <a:pPr marL="689371" marR="0" lvl="1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Compreender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1400" dirty="0"/>
          </a:p>
          <a:p>
            <a:pPr marL="689371" marR="0" lvl="1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Analisar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endParaRPr sz="1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9371" marR="0" lvl="1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qualitativa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Exemplo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: website –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papel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desempenha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estrutura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tecnologia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,...)</a:t>
            </a:r>
            <a:endParaRPr sz="1400" dirty="0"/>
          </a:p>
          <a:p>
            <a:pPr marL="285750" marR="0" lvl="0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rgbClr val="151149"/>
                </a:solidFill>
              </a:rPr>
              <a:t>A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nálise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comércio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eletrónico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preço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promoção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vendas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soluções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pagamento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400" dirty="0"/>
          </a:p>
          <a:p>
            <a:pPr marL="285750" marR="0" lvl="0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Integração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presença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online com a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offline</a:t>
            </a:r>
            <a:endParaRPr sz="1400" dirty="0"/>
          </a:p>
          <a:p>
            <a:pPr marL="285750" marR="0" lvl="0" indent="-285750" algn="l" rtl="0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Mencionar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pontos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fortes e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fracos</a:t>
            </a:r>
            <a:r>
              <a:rPr lang="en-US" sz="14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4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concorrência</a:t>
            </a:r>
            <a:endParaRPr sz="1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00e5ce3493_0_5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1" i="0" u="none" strike="noStrike" cap="non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g200e5ce3493_0_56"/>
          <p:cNvSpPr txBox="1"/>
          <p:nvPr/>
        </p:nvSpPr>
        <p:spPr>
          <a:xfrm>
            <a:off x="478350" y="1262796"/>
            <a:ext cx="8261100" cy="26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6" name="Google Shape;306;g200e5ce3493_0_56" descr="Social Media Analytic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2539" y="813655"/>
            <a:ext cx="2152566" cy="847508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g200e5ce3493_0_56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100" cy="38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Atividade na sala de aula</a:t>
            </a:r>
            <a:endParaRPr/>
          </a:p>
        </p:txBody>
      </p:sp>
      <p:sp>
        <p:nvSpPr>
          <p:cNvPr id="308" name="Google Shape;308;g200e5ce3493_0_56"/>
          <p:cNvSpPr txBox="1">
            <a:spLocks noGrp="1"/>
          </p:cNvSpPr>
          <p:nvPr>
            <p:ph type="body" idx="2"/>
          </p:nvPr>
        </p:nvSpPr>
        <p:spPr>
          <a:xfrm>
            <a:off x="840575" y="887775"/>
            <a:ext cx="7596300" cy="34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Atividade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desenvolver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individualmente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800" b="0" i="0" u="none" strike="noStrike" cap="none" dirty="0"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Utilize as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ligações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seguintes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comparar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as redes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duas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marcas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: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https://www.rivaliq.com/free-social-media-analytics/instagram-head-to-head/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https://www.rivaliq.com/free-social-media-analytics/facebook-head-to-head/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https://www.rivaliq.com/free-social-media-analytics/tiktok-head-to-head/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63"/>
          <p:cNvSpPr txBox="1"/>
          <p:nvPr/>
        </p:nvSpPr>
        <p:spPr>
          <a:xfrm>
            <a:off x="478350" y="1716966"/>
            <a:ext cx="8261100" cy="2612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7175" marR="0" lvl="0" indent="-13017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63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just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Quem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clientes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? </a:t>
            </a:r>
            <a:endParaRPr dirty="0"/>
          </a:p>
          <a:p>
            <a:pPr marL="285750" marR="0" lvl="0" indent="-285750" algn="just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Qual é o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nível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lealdade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285750" marR="0" lvl="0" indent="-285750" algn="just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Que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canais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utilizados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interagir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com a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285750" marR="0" lvl="0" indent="-285750" algn="just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Analisar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carteira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clientes</a:t>
            </a:r>
            <a:endParaRPr dirty="0"/>
          </a:p>
          <a:p>
            <a:pPr marL="285750" marR="0" lvl="0" indent="-285750" algn="just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Classificar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clientes</a:t>
            </a:r>
            <a:endParaRPr dirty="0"/>
          </a:p>
          <a:p>
            <a:pPr marL="285750" marR="0" lvl="0" indent="-285750" algn="just" rtl="0">
              <a:lnSpc>
                <a:spcPts val="2800"/>
              </a:lnSpc>
              <a:spcBef>
                <a:spcPts val="0"/>
              </a:spcBef>
              <a:spcAft>
                <a:spcPts val="12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Inquéritos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satisfação</a:t>
            </a:r>
            <a:endParaRPr sz="1800" dirty="0"/>
          </a:p>
        </p:txBody>
      </p:sp>
      <p:sp>
        <p:nvSpPr>
          <p:cNvPr id="4" name="Google Shape;298;p62">
            <a:extLst>
              <a:ext uri="{FF2B5EF4-FFF2-40B4-BE49-F238E27FC236}">
                <a16:creationId xmlns:a16="http://schemas.microsoft.com/office/drawing/2014/main" id="{79C8DA69-A7EA-1F3F-6296-27BC7F4C8854}"/>
              </a:ext>
            </a:extLst>
          </p:cNvPr>
          <p:cNvSpPr txBox="1">
            <a:spLocks/>
          </p:cNvSpPr>
          <p:nvPr/>
        </p:nvSpPr>
        <p:spPr>
          <a:xfrm>
            <a:off x="628650" y="246743"/>
            <a:ext cx="7886700" cy="484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00000"/>
              </a:lnSpc>
              <a:buClr>
                <a:srgbClr val="000000"/>
              </a:buClr>
              <a:buSzPts val="3000"/>
            </a:pPr>
            <a:r>
              <a:rPr lang="en-US" sz="2400" dirty="0" err="1">
                <a:solidFill>
                  <a:srgbClr val="151149"/>
                </a:solidFill>
              </a:rPr>
              <a:t>Analisar</a:t>
            </a:r>
            <a:r>
              <a:rPr lang="en-US" sz="2400" dirty="0">
                <a:solidFill>
                  <a:srgbClr val="151149"/>
                </a:solidFill>
              </a:rPr>
              <a:t> </a:t>
            </a:r>
            <a:r>
              <a:rPr lang="en-US" sz="2400" dirty="0" err="1">
                <a:solidFill>
                  <a:srgbClr val="151149"/>
                </a:solidFill>
              </a:rPr>
              <a:t>os</a:t>
            </a:r>
            <a:r>
              <a:rPr lang="en-US" sz="2400" dirty="0">
                <a:solidFill>
                  <a:srgbClr val="151149"/>
                </a:solidFill>
              </a:rPr>
              <a:t> </a:t>
            </a:r>
            <a:r>
              <a:rPr lang="en-US" sz="2400" dirty="0" err="1">
                <a:solidFill>
                  <a:srgbClr val="151149"/>
                </a:solidFill>
              </a:rPr>
              <a:t>clientes</a:t>
            </a:r>
            <a:r>
              <a:rPr lang="en-US" sz="2400" dirty="0">
                <a:solidFill>
                  <a:srgbClr val="151149"/>
                </a:solidFill>
              </a:rPr>
              <a:t> </a:t>
            </a:r>
            <a:r>
              <a:rPr lang="en-US" sz="2400" dirty="0" err="1">
                <a:solidFill>
                  <a:srgbClr val="151149"/>
                </a:solidFill>
              </a:rPr>
              <a:t>atuais</a:t>
            </a:r>
            <a:r>
              <a:rPr lang="en-US" sz="2400" dirty="0">
                <a:solidFill>
                  <a:srgbClr val="151149"/>
                </a:solidFill>
              </a:rPr>
              <a:t> e </a:t>
            </a:r>
            <a:r>
              <a:rPr lang="en-US" sz="2400" dirty="0" err="1">
                <a:solidFill>
                  <a:srgbClr val="151149"/>
                </a:solidFill>
              </a:rPr>
              <a:t>potenciais</a:t>
            </a:r>
            <a:endParaRPr lang="en-US" sz="2400" b="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64"/>
          <p:cNvSpPr txBox="1"/>
          <p:nvPr/>
        </p:nvSpPr>
        <p:spPr>
          <a:xfrm>
            <a:off x="500121" y="1724223"/>
            <a:ext cx="8261100" cy="225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7175" marR="0" lvl="0" indent="-13017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64"/>
          <p:cNvSpPr txBox="1">
            <a:spLocks noGrp="1"/>
          </p:cNvSpPr>
          <p:nvPr>
            <p:ph type="body" idx="1"/>
          </p:nvPr>
        </p:nvSpPr>
        <p:spPr>
          <a:xfrm>
            <a:off x="628650" y="1524199"/>
            <a:ext cx="7886700" cy="2705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57175" marR="0" lvl="0" indent="-257175" algn="just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Influenciadores</a:t>
            </a:r>
            <a:endParaRPr dirty="0"/>
          </a:p>
          <a:p>
            <a:pPr marL="257175" marR="0" lvl="0" indent="-257175" algn="just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Blogues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terceiros</a:t>
            </a:r>
            <a:endParaRPr dirty="0"/>
          </a:p>
          <a:p>
            <a:pPr marL="257175" marR="0" lvl="0" indent="-257175" algn="just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Marketing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afiliados</a:t>
            </a:r>
            <a:endParaRPr dirty="0"/>
          </a:p>
          <a:p>
            <a:pPr marL="257175" marR="0" lvl="0" indent="-257175" algn="just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Sites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comparação</a:t>
            </a:r>
            <a:endParaRPr dirty="0"/>
          </a:p>
          <a:p>
            <a:pPr marL="257175" marR="0" lvl="0" indent="-257175" algn="just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Sites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revisão</a:t>
            </a:r>
            <a:endParaRPr dirty="0"/>
          </a:p>
          <a:p>
            <a:pPr marL="257175" marR="0" lvl="0" indent="-13017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05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298;p62">
            <a:extLst>
              <a:ext uri="{FF2B5EF4-FFF2-40B4-BE49-F238E27FC236}">
                <a16:creationId xmlns:a16="http://schemas.microsoft.com/office/drawing/2014/main" id="{6C656B72-D6C4-1D13-C230-7A55FBE4427F}"/>
              </a:ext>
            </a:extLst>
          </p:cNvPr>
          <p:cNvSpPr txBox="1">
            <a:spLocks/>
          </p:cNvSpPr>
          <p:nvPr/>
        </p:nvSpPr>
        <p:spPr>
          <a:xfrm>
            <a:off x="628650" y="246743"/>
            <a:ext cx="7886700" cy="807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00000"/>
              </a:lnSpc>
              <a:buClr>
                <a:srgbClr val="000000"/>
              </a:buClr>
              <a:buSzPts val="3000"/>
            </a:pPr>
            <a:r>
              <a:rPr lang="en-US" sz="2400" dirty="0" err="1">
                <a:solidFill>
                  <a:srgbClr val="151149"/>
                </a:solidFill>
              </a:rPr>
              <a:t>Analisar</a:t>
            </a:r>
            <a:r>
              <a:rPr lang="en-US" sz="2400" dirty="0">
                <a:solidFill>
                  <a:srgbClr val="151149"/>
                </a:solidFill>
              </a:rPr>
              <a:t> </a:t>
            </a:r>
            <a:r>
              <a:rPr lang="en-US" sz="2400" dirty="0" err="1">
                <a:solidFill>
                  <a:srgbClr val="151149"/>
                </a:solidFill>
              </a:rPr>
              <a:t>os</a:t>
            </a:r>
            <a:r>
              <a:rPr lang="en-US" sz="2400" dirty="0">
                <a:solidFill>
                  <a:srgbClr val="151149"/>
                </a:solidFill>
              </a:rPr>
              <a:t> </a:t>
            </a:r>
            <a:r>
              <a:rPr lang="en-US" sz="2400" dirty="0" err="1">
                <a:solidFill>
                  <a:srgbClr val="151149"/>
                </a:solidFill>
              </a:rPr>
              <a:t>intermediários</a:t>
            </a:r>
            <a:r>
              <a:rPr lang="en-US" sz="2400" dirty="0">
                <a:solidFill>
                  <a:srgbClr val="151149"/>
                </a:solidFill>
              </a:rPr>
              <a:t>, </a:t>
            </a:r>
            <a:r>
              <a:rPr lang="en-US" sz="2400" dirty="0" err="1">
                <a:solidFill>
                  <a:srgbClr val="151149"/>
                </a:solidFill>
              </a:rPr>
              <a:t>influenciadores</a:t>
            </a:r>
            <a:r>
              <a:rPr lang="en-US" sz="2400" dirty="0">
                <a:solidFill>
                  <a:srgbClr val="151149"/>
                </a:solidFill>
              </a:rPr>
              <a:t> e </a:t>
            </a:r>
            <a:r>
              <a:rPr lang="en-US" sz="2400" dirty="0" err="1">
                <a:solidFill>
                  <a:srgbClr val="151149"/>
                </a:solidFill>
              </a:rPr>
              <a:t>parceiros</a:t>
            </a:r>
            <a:r>
              <a:rPr lang="en-US" sz="2400" dirty="0">
                <a:solidFill>
                  <a:srgbClr val="151149"/>
                </a:solidFill>
              </a:rPr>
              <a:t> online</a:t>
            </a:r>
            <a:endParaRPr lang="en-US" sz="2400" b="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65"/>
          <p:cNvSpPr txBox="1"/>
          <p:nvPr/>
        </p:nvSpPr>
        <p:spPr>
          <a:xfrm>
            <a:off x="478350" y="1506458"/>
            <a:ext cx="8261100" cy="2881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57175" marR="0" lvl="0" indent="-13017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65"/>
          <p:cNvSpPr txBox="1">
            <a:spLocks noGrp="1"/>
          </p:cNvSpPr>
          <p:nvPr>
            <p:ph type="body" idx="1"/>
          </p:nvPr>
        </p:nvSpPr>
        <p:spPr>
          <a:xfrm>
            <a:off x="628650" y="1276701"/>
            <a:ext cx="7886700" cy="2322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57175" marR="0" lvl="0" indent="-257175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Utilizar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digital para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efetuar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estudos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mercado</a:t>
            </a:r>
            <a:endParaRPr dirty="0"/>
          </a:p>
          <a:p>
            <a:pPr marL="717550" marR="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</a:t>
            </a:r>
            <a:endParaRPr dirty="0"/>
          </a:p>
          <a:p>
            <a:pPr marL="717550" marR="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 que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ser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comprado</a:t>
            </a:r>
            <a:endParaRPr dirty="0"/>
          </a:p>
          <a:p>
            <a:pPr marL="717550" marR="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Onde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compram</a:t>
            </a:r>
            <a:endParaRPr dirty="0"/>
          </a:p>
          <a:p>
            <a:pPr marL="717550" marR="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Quando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compram</a:t>
            </a:r>
            <a:endParaRPr dirty="0"/>
          </a:p>
          <a:p>
            <a:pPr marL="717550" marR="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Porque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compram</a:t>
            </a:r>
            <a:endParaRPr dirty="0"/>
          </a:p>
          <a:p>
            <a:pPr marL="717550" marR="0" lvl="0" indent="-355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compram</a:t>
            </a:r>
            <a:endParaRPr dirty="0"/>
          </a:p>
        </p:txBody>
      </p:sp>
      <p:sp>
        <p:nvSpPr>
          <p:cNvPr id="4" name="Google Shape;298;p62">
            <a:extLst>
              <a:ext uri="{FF2B5EF4-FFF2-40B4-BE49-F238E27FC236}">
                <a16:creationId xmlns:a16="http://schemas.microsoft.com/office/drawing/2014/main" id="{7E4E2609-7E0D-44E5-3C95-E28F906D909F}"/>
              </a:ext>
            </a:extLst>
          </p:cNvPr>
          <p:cNvSpPr txBox="1">
            <a:spLocks/>
          </p:cNvSpPr>
          <p:nvPr/>
        </p:nvSpPr>
        <p:spPr>
          <a:xfrm>
            <a:off x="628650" y="246743"/>
            <a:ext cx="7886700" cy="807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100000"/>
              </a:lnSpc>
              <a:buClr>
                <a:srgbClr val="000000"/>
              </a:buClr>
              <a:buSzPts val="3000"/>
            </a:pPr>
            <a:r>
              <a:rPr lang="en-US" sz="2400" dirty="0" err="1">
                <a:solidFill>
                  <a:srgbClr val="151149"/>
                </a:solidFill>
              </a:rPr>
              <a:t>Utilizar</a:t>
            </a:r>
            <a:r>
              <a:rPr lang="en-US" sz="2400" dirty="0">
                <a:solidFill>
                  <a:srgbClr val="151149"/>
                </a:solidFill>
              </a:rPr>
              <a:t> o digital para saber </a:t>
            </a:r>
            <a:r>
              <a:rPr lang="en-US" sz="2400" dirty="0" err="1">
                <a:solidFill>
                  <a:srgbClr val="151149"/>
                </a:solidFill>
              </a:rPr>
              <a:t>mais</a:t>
            </a:r>
            <a:r>
              <a:rPr lang="en-US" sz="2400" dirty="0">
                <a:solidFill>
                  <a:srgbClr val="151149"/>
                </a:solidFill>
              </a:rPr>
              <a:t> </a:t>
            </a:r>
            <a:br>
              <a:rPr lang="en-US" sz="2400" dirty="0">
                <a:solidFill>
                  <a:srgbClr val="151149"/>
                </a:solidFill>
              </a:rPr>
            </a:br>
            <a:r>
              <a:rPr lang="en-US" sz="2400" dirty="0" err="1">
                <a:solidFill>
                  <a:srgbClr val="151149"/>
                </a:solidFill>
              </a:rPr>
              <a:t>sobre</a:t>
            </a:r>
            <a:r>
              <a:rPr lang="en-US" sz="2400" dirty="0">
                <a:solidFill>
                  <a:srgbClr val="151149"/>
                </a:solidFill>
              </a:rPr>
              <a:t> o mercado</a:t>
            </a:r>
            <a:endParaRPr lang="en-US" sz="2400" b="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66"/>
          <p:cNvSpPr txBox="1"/>
          <p:nvPr/>
        </p:nvSpPr>
        <p:spPr>
          <a:xfrm>
            <a:off x="1390187" y="1501656"/>
            <a:ext cx="6363626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estratégicos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Google Shape;342;g227a0c8e78b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84800" y="125525"/>
            <a:ext cx="5974400" cy="4475667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g227a0c8e78b_0_0"/>
          <p:cNvSpPr txBox="1"/>
          <p:nvPr/>
        </p:nvSpPr>
        <p:spPr>
          <a:xfrm>
            <a:off x="5994995" y="4556489"/>
            <a:ext cx="21732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b="0" i="0" u="sng" strike="noStrike" cap="none" dirty="0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Gartner</a:t>
            </a:r>
            <a:endParaRPr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g227a0c8e78b_1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3192" y="230736"/>
            <a:ext cx="7193448" cy="4113555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g227a0c8e78b_1_0"/>
          <p:cNvSpPr txBox="1"/>
          <p:nvPr/>
        </p:nvSpPr>
        <p:spPr>
          <a:xfrm>
            <a:off x="5111356" y="4233196"/>
            <a:ext cx="35019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b="0" i="0" u="sng" strike="noStrike" cap="none" dirty="0" err="1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Marketingcharts</a:t>
            </a:r>
            <a:endParaRPr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67"/>
          <p:cNvSpPr txBox="1"/>
          <p:nvPr/>
        </p:nvSpPr>
        <p:spPr>
          <a:xfrm>
            <a:off x="231871" y="23595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estratégicos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b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digital 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5" name="Google Shape;355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91911" y="1481033"/>
            <a:ext cx="5833641" cy="2904616"/>
          </a:xfrm>
          <a:prstGeom prst="rect">
            <a:avLst/>
          </a:prstGeom>
          <a:noFill/>
          <a:ln w="38100" cap="flat" cmpd="sng">
            <a:solidFill>
              <a:srgbClr val="11AA8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6" name="Google Shape;356;p67"/>
          <p:cNvSpPr txBox="1"/>
          <p:nvPr/>
        </p:nvSpPr>
        <p:spPr>
          <a:xfrm>
            <a:off x="5449447" y="4385649"/>
            <a:ext cx="2378467" cy="397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Kingsnorth, 2016 , p. 76.</a:t>
            </a:r>
            <a:endParaRPr sz="12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68"/>
          <p:cNvSpPr txBox="1"/>
          <p:nvPr/>
        </p:nvSpPr>
        <p:spPr>
          <a:xfrm>
            <a:off x="659268" y="1352539"/>
            <a:ext cx="8709660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57175" marR="0" lvl="0" indent="-25717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Específico</a:t>
            </a:r>
            <a:endParaRPr sz="18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57175" marR="0" lvl="0" indent="-257175" algn="just" rtl="0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Mensurável</a:t>
            </a:r>
            <a:endParaRPr sz="18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57175" marR="0" lvl="0" indent="-257175" algn="just" rtl="0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Realizável</a:t>
            </a:r>
            <a:endParaRPr sz="18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57175" marR="0" lvl="0" indent="-257175" algn="just" rtl="0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Relevante</a:t>
            </a:r>
            <a:endParaRPr sz="18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57175" marR="0" lvl="0" indent="-257175" algn="just" rtl="0">
              <a:lnSpc>
                <a:spcPct val="150000"/>
              </a:lnSpc>
              <a:spcBef>
                <a:spcPts val="9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Prazo</a:t>
            </a:r>
            <a:endParaRPr sz="28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68"/>
          <p:cNvSpPr txBox="1"/>
          <p:nvPr/>
        </p:nvSpPr>
        <p:spPr>
          <a:xfrm>
            <a:off x="505443" y="292368"/>
            <a:ext cx="8520600" cy="469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Características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4" name="Google Shape;364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3085" y="1352539"/>
            <a:ext cx="4431431" cy="29524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69"/>
          <p:cNvSpPr txBox="1"/>
          <p:nvPr/>
        </p:nvSpPr>
        <p:spPr>
          <a:xfrm>
            <a:off x="324525" y="287682"/>
            <a:ext cx="8520600" cy="430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Metas,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70" name="Google Shape;370;p69"/>
          <p:cNvGraphicFramePr/>
          <p:nvPr>
            <p:extLst>
              <p:ext uri="{D42A27DB-BD31-4B8C-83A1-F6EECF244321}">
                <p14:modId xmlns:p14="http://schemas.microsoft.com/office/powerpoint/2010/main" val="101734658"/>
              </p:ext>
            </p:extLst>
          </p:nvPr>
        </p:nvGraphicFramePr>
        <p:xfrm>
          <a:off x="324525" y="1186960"/>
          <a:ext cx="8494950" cy="300350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831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1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1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/>
                        <a:t>Metas</a:t>
                      </a:r>
                      <a:endParaRPr sz="1100" u="none" strike="noStrike" cap="none" dirty="0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 err="1"/>
                        <a:t>Objetivos</a:t>
                      </a:r>
                      <a:endParaRPr sz="1100" u="none" strike="noStrike" cap="none" dirty="0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Métricas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5">
                <a:tc row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Aumentar a presença comercial da empresa no mercado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Aumentar o volume de vendas em 10% até 2023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Valor da faturação em unidades monetárias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230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Aumentar a quota de mercado da gama de cosméticos em 3 pp até 2023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Quota de mercado</a:t>
                      </a:r>
                      <a:endParaRPr sz="1400" u="none" strike="noStrike" cap="none"/>
                    </a:p>
                  </a:txBody>
                  <a:tcPr marL="68575" marR="68575" marT="34300" marB="343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70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Alcançar a fidelização dos clientes em 10% até 2023 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Taxa de abandono escolar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Taxa de retenção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Número de referências</a:t>
                      </a:r>
                      <a:endParaRPr sz="1400" u="none" strike="noStrike" cap="none"/>
                    </a:p>
                  </a:txBody>
                  <a:tcPr marL="68575" marR="68575" marT="34300" marB="343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975"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Reduzir os custos comerciais e de marketing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Reduzir os custos do ciclo de vendas em 10% até 2023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Taxa de conversão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Custo por lead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ROI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180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/>
                        <a:t>Reduzir os custos de promoção de vendas em 5% até 2023</a:t>
                      </a:r>
                      <a:endParaRPr sz="1100" u="none" strike="noStrike" cap="none"/>
                    </a:p>
                  </a:txBody>
                  <a:tcPr marL="68575" marR="68575" marT="34300" marB="343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/>
                        <a:t>Valor do </a:t>
                      </a:r>
                      <a:r>
                        <a:rPr lang="en-US" sz="1100" u="none" strike="noStrike" cap="none" dirty="0" err="1"/>
                        <a:t>benefício</a:t>
                      </a:r>
                      <a:r>
                        <a:rPr lang="en-US" sz="1100" u="none" strike="noStrike" cap="none" dirty="0"/>
                        <a:t> </a:t>
                      </a:r>
                      <a:r>
                        <a:rPr lang="en-US" sz="1100" u="none" strike="noStrike" cap="none" dirty="0" err="1"/>
                        <a:t>promocional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/>
                        <a:t>ROI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/>
                        <a:t>Valor de </a:t>
                      </a:r>
                      <a:r>
                        <a:rPr lang="en-US" sz="1100" u="none" strike="noStrike" cap="none" dirty="0" err="1"/>
                        <a:t>divulgação</a:t>
                      </a:r>
                      <a:r>
                        <a:rPr lang="en-US" sz="1100" u="none" strike="noStrike" cap="none" dirty="0"/>
                        <a:t> da </a:t>
                      </a:r>
                      <a:r>
                        <a:rPr lang="en-US" sz="1100" u="none" strike="noStrike" cap="none" dirty="0" err="1"/>
                        <a:t>promoção</a:t>
                      </a:r>
                      <a:endParaRPr sz="1100" u="none" strike="noStrike" cap="none" dirty="0"/>
                    </a:p>
                  </a:txBody>
                  <a:tcPr marL="68575" marR="68575" marT="34300" marB="3430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70"/>
          <p:cNvSpPr txBox="1"/>
          <p:nvPr/>
        </p:nvSpPr>
        <p:spPr>
          <a:xfrm>
            <a:off x="418519" y="203200"/>
            <a:ext cx="7484510" cy="486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Níveis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6" name="Google Shape;376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84135" y="1120315"/>
            <a:ext cx="4946384" cy="3333628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70"/>
          <p:cNvSpPr txBox="1"/>
          <p:nvPr/>
        </p:nvSpPr>
        <p:spPr>
          <a:xfrm rot="-5400000">
            <a:off x="7705825" y="2692808"/>
            <a:ext cx="1938351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Hierarquia</a:t>
            </a:r>
            <a:r>
              <a:rPr lang="en-US" sz="105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05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05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Halon, 2019, p. 242.</a:t>
            </a:r>
            <a:endParaRPr sz="1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2" name="Google Shape;382;g2017bef0002_0_0" descr="https://ad962edbae8ba7b03b7f-d10007df79b5b7a4e475a291e50a08cf.ssl.cf3.rackcdn.com/tam-sam-som/tam-sam-som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72652" y="577290"/>
            <a:ext cx="983048" cy="999787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g2017bef0002_0_0"/>
          <p:cNvSpPr txBox="1"/>
          <p:nvPr/>
        </p:nvSpPr>
        <p:spPr>
          <a:xfrm>
            <a:off x="5872652" y="1882453"/>
            <a:ext cx="2793009" cy="1915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TAM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Mercado Total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Disponível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é a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procura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total de um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serviço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no mercado.</a:t>
            </a:r>
            <a:endParaRPr sz="135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SAM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Serviceable Available Market é o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segmento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TAM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visado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pelos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seus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produtos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serviços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que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ao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alcance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geográfico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35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SOM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Serviceable Obtainable Market é a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parte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SAM que se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captar</a:t>
            </a:r>
            <a:r>
              <a:rPr lang="en-US" sz="1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35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4" name="Google Shape;384;g2017bef0002_0_0"/>
          <p:cNvSpPr txBox="1"/>
          <p:nvPr/>
        </p:nvSpPr>
        <p:spPr>
          <a:xfrm>
            <a:off x="5872652" y="3865004"/>
            <a:ext cx="2460300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50" tIns="34275" rIns="68550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NPbT= Lucro normalizado antes de impostos</a:t>
            </a:r>
            <a:endParaRPr sz="12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5" name="Google Shape;385;g2017bef0002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1731" y="1259187"/>
            <a:ext cx="5225100" cy="2856506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  <p:sp>
        <p:nvSpPr>
          <p:cNvPr id="387" name="Google Shape;387;g2017bef0002_0_0"/>
          <p:cNvSpPr txBox="1"/>
          <p:nvPr/>
        </p:nvSpPr>
        <p:spPr>
          <a:xfrm>
            <a:off x="2286000" y="2423577"/>
            <a:ext cx="4572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g2017bef0002_0_0"/>
          <p:cNvSpPr txBox="1"/>
          <p:nvPr/>
        </p:nvSpPr>
        <p:spPr>
          <a:xfrm>
            <a:off x="2286000" y="2423577"/>
            <a:ext cx="4572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g2017bef0002_0_0"/>
          <p:cNvSpPr txBox="1"/>
          <p:nvPr/>
        </p:nvSpPr>
        <p:spPr>
          <a:xfrm>
            <a:off x="371731" y="4176617"/>
            <a:ext cx="2216021" cy="25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Barker et al., 2017, p. 34.</a:t>
            </a:r>
            <a:endParaRPr sz="105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0" name="Google Shape;390;g2017bef0002_0_0"/>
          <p:cNvSpPr txBox="1"/>
          <p:nvPr/>
        </p:nvSpPr>
        <p:spPr>
          <a:xfrm>
            <a:off x="6855700" y="1283345"/>
            <a:ext cx="2216021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9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Adaptado de HubSpot</a:t>
            </a:r>
            <a:endParaRPr sz="9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375;p70">
            <a:extLst>
              <a:ext uri="{FF2B5EF4-FFF2-40B4-BE49-F238E27FC236}">
                <a16:creationId xmlns:a16="http://schemas.microsoft.com/office/drawing/2014/main" id="{A124F423-163E-9294-5AA7-A9C5A5FC62A4}"/>
              </a:ext>
            </a:extLst>
          </p:cNvPr>
          <p:cNvSpPr txBox="1"/>
          <p:nvPr/>
        </p:nvSpPr>
        <p:spPr>
          <a:xfrm>
            <a:off x="418519" y="203200"/>
            <a:ext cx="7484510" cy="486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Níveis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72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Tópicos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72"/>
          <p:cNvSpPr txBox="1"/>
          <p:nvPr/>
        </p:nvSpPr>
        <p:spPr>
          <a:xfrm>
            <a:off x="2245784" y="2080949"/>
            <a:ext cx="4652432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 segmentos</a:t>
            </a:r>
            <a:endParaRPr sz="4400" b="1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7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73"/>
          <p:cNvSpPr txBox="1"/>
          <p:nvPr/>
        </p:nvSpPr>
        <p:spPr>
          <a:xfrm>
            <a:off x="478350" y="1262796"/>
            <a:ext cx="8261100" cy="30197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84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73"/>
          <p:cNvSpPr txBox="1">
            <a:spLocks noGrp="1"/>
          </p:cNvSpPr>
          <p:nvPr>
            <p:ph type="title"/>
          </p:nvPr>
        </p:nvSpPr>
        <p:spPr>
          <a:xfrm>
            <a:off x="628650" y="319315"/>
            <a:ext cx="7886700" cy="355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6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segmentos</a:t>
            </a:r>
            <a:endParaRPr sz="2400" dirty="0">
              <a:solidFill>
                <a:srgbClr val="151149"/>
              </a:solidFill>
            </a:endParaRPr>
          </a:p>
        </p:txBody>
      </p:sp>
      <p:sp>
        <p:nvSpPr>
          <p:cNvPr id="404" name="Google Shape;404;p73"/>
          <p:cNvSpPr txBox="1">
            <a:spLocks noGrp="1"/>
          </p:cNvSpPr>
          <p:nvPr>
            <p:ph type="body" idx="1"/>
          </p:nvPr>
        </p:nvSpPr>
        <p:spPr>
          <a:xfrm>
            <a:off x="628650" y="1114928"/>
            <a:ext cx="7886700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critérios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segmentação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600" dirty="0"/>
          </a:p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Estudar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pormenorizadamente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características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cada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segmento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encontrado</a:t>
            </a:r>
            <a:endParaRPr sz="1600" dirty="0"/>
          </a:p>
          <a:p>
            <a:pPr marL="622300" marR="0" lvl="0" indent="-26670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Dimensão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quantificação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potencial</a:t>
            </a:r>
            <a:endParaRPr sz="1600" dirty="0"/>
          </a:p>
          <a:p>
            <a:pPr marL="622300" marR="0" lvl="0" indent="-26670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Necessidades</a:t>
            </a:r>
            <a:endParaRPr sz="1600" dirty="0"/>
          </a:p>
          <a:p>
            <a:pPr marL="622300" marR="0" lvl="0" indent="-26670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Motivações</a:t>
            </a:r>
            <a:endParaRPr sz="1600" dirty="0"/>
          </a:p>
          <a:p>
            <a:pPr marL="622300" marR="0" lvl="0" indent="-26670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Comportamento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consumidor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com especial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incidência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no digital</a:t>
            </a:r>
            <a:endParaRPr sz="1600" dirty="0"/>
          </a:p>
          <a:p>
            <a:pPr marL="622300" marR="0" lvl="0" indent="-26670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Hábitos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compra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de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informação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com especial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incidência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no digital</a:t>
            </a:r>
            <a:endParaRPr sz="1600" dirty="0"/>
          </a:p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Escolher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segmentos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que se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pretende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alcançar</a:t>
            </a:r>
            <a:endParaRPr sz="1600" dirty="0"/>
          </a:p>
          <a:p>
            <a:pPr marL="285750" marR="0" lvl="0" indent="-28575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Esclarecer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se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segmentos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trabalhar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pelo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marketing digital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mesmos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trabalhados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pelo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marketing </a:t>
            </a:r>
            <a:r>
              <a:rPr lang="en-US" sz="16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não</a:t>
            </a:r>
            <a:r>
              <a:rPr lang="en-US" sz="16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digital</a:t>
            </a:r>
            <a:endParaRPr sz="16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74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Tópicos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0" name="Google Shape;410;p74"/>
          <p:cNvSpPr txBox="1"/>
          <p:nvPr/>
        </p:nvSpPr>
        <p:spPr>
          <a:xfrm>
            <a:off x="1608667" y="1591495"/>
            <a:ext cx="5926665" cy="1089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proposta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valor para o </a:t>
            </a: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digital</a:t>
            </a:r>
            <a:endParaRPr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7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p75"/>
          <p:cNvSpPr txBox="1"/>
          <p:nvPr/>
        </p:nvSpPr>
        <p:spPr>
          <a:xfrm>
            <a:off x="478350" y="1508760"/>
            <a:ext cx="8261100" cy="2594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7" name="Google Shape;417;p75"/>
          <p:cNvSpPr txBox="1">
            <a:spLocks noGrp="1"/>
          </p:cNvSpPr>
          <p:nvPr>
            <p:ph type="title"/>
          </p:nvPr>
        </p:nvSpPr>
        <p:spPr>
          <a:xfrm>
            <a:off x="665550" y="232229"/>
            <a:ext cx="7886700" cy="459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proposta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valor para o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digital</a:t>
            </a:r>
            <a:endParaRPr sz="2400" dirty="0">
              <a:solidFill>
                <a:srgbClr val="151149"/>
              </a:solidFill>
            </a:endParaRPr>
          </a:p>
        </p:txBody>
      </p:sp>
      <p:sp>
        <p:nvSpPr>
          <p:cNvPr id="418" name="Google Shape;418;p75"/>
          <p:cNvSpPr txBox="1">
            <a:spLocks noGrp="1"/>
          </p:cNvSpPr>
          <p:nvPr>
            <p:ph type="body" idx="1"/>
          </p:nvPr>
        </p:nvSpPr>
        <p:spPr>
          <a:xfrm>
            <a:off x="628650" y="1369226"/>
            <a:ext cx="7886700" cy="31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proposta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valor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consiste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no conjunto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completo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benefícios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promessas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empresa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É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necessário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distinguir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concorrência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Diz de forma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concisa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porque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é que um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serviço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é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mais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adequado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para um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determinado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Constitui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mensagem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central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transmitir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todas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atividades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comunicação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</a:t>
            </a:r>
            <a:endParaRPr sz="18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76"/>
          <p:cNvSpPr txBox="1"/>
          <p:nvPr/>
        </p:nvSpPr>
        <p:spPr>
          <a:xfrm>
            <a:off x="478350" y="1508760"/>
            <a:ext cx="8261100" cy="2594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76"/>
          <p:cNvSpPr txBox="1">
            <a:spLocks noGrp="1"/>
          </p:cNvSpPr>
          <p:nvPr>
            <p:ph type="body" idx="1"/>
          </p:nvPr>
        </p:nvSpPr>
        <p:spPr>
          <a:xfrm>
            <a:off x="628650" y="1392112"/>
            <a:ext cx="7886700" cy="3214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Uma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proposta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valor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bem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sucedida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deve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ser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persuasiva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ajudar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transformar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potencial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num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contributivo</a:t>
            </a:r>
            <a:endParaRPr dirty="0"/>
          </a:p>
          <a:p>
            <a:pPr marL="40005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None/>
            </a:pPr>
            <a:endParaRPr sz="18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Como é que o marketing digital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potenciar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proposta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valor da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720725" marR="0" lvl="1" indent="-366713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Que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vantagens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destacar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720725" marR="0" lvl="1" indent="-366713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Que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benefícios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reforçar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720725" marR="0" lvl="1" indent="-366713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Que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novos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benefícios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criar</a:t>
            </a:r>
            <a:r>
              <a:rPr lang="en-US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5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417;p75">
            <a:extLst>
              <a:ext uri="{FF2B5EF4-FFF2-40B4-BE49-F238E27FC236}">
                <a16:creationId xmlns:a16="http://schemas.microsoft.com/office/drawing/2014/main" id="{528B589E-9705-FE21-8993-7357CC8CDE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65550" y="232229"/>
            <a:ext cx="7886700" cy="459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proposta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valor para o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>
                <a:solidFill>
                  <a:srgbClr val="151149"/>
                </a:solidFill>
              </a:rPr>
              <a:t>digital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77"/>
          <p:cNvSpPr txBox="1"/>
          <p:nvPr/>
        </p:nvSpPr>
        <p:spPr>
          <a:xfrm>
            <a:off x="828443" y="1371600"/>
            <a:ext cx="7487113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 a estratégia de marketing digital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78"/>
          <p:cNvSpPr txBox="1"/>
          <p:nvPr/>
        </p:nvSpPr>
        <p:spPr>
          <a:xfrm>
            <a:off x="509752" y="2162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37" name="Google Shape;437;p78"/>
          <p:cNvGraphicFramePr/>
          <p:nvPr>
            <p:extLst>
              <p:ext uri="{D42A27DB-BD31-4B8C-83A1-F6EECF244321}">
                <p14:modId xmlns:p14="http://schemas.microsoft.com/office/powerpoint/2010/main" val="952913207"/>
              </p:ext>
            </p:extLst>
          </p:nvPr>
        </p:nvGraphicFramePr>
        <p:xfrm>
          <a:off x="555369" y="1054239"/>
          <a:ext cx="8064675" cy="323091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68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Tipo de </a:t>
                      </a:r>
                      <a:r>
                        <a:rPr lang="en-US" sz="1300" u="none" strike="noStrike" cap="none" dirty="0" err="1"/>
                        <a:t>iniciativa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estratégia</a:t>
                      </a:r>
                      <a:r>
                        <a:rPr lang="en-US" sz="1300" u="none" strike="noStrike" cap="none" dirty="0"/>
                        <a:t> de marketing digital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Implicações</a:t>
                      </a:r>
                      <a:r>
                        <a:rPr lang="en-US" sz="1300" u="none" strike="noStrike" cap="none" dirty="0"/>
                        <a:t> do marketing mix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Exemplos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Proposta para novos clientes (produto e preço)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/>
                        <a:t>Novas </a:t>
                      </a:r>
                      <a:r>
                        <a:rPr lang="en-US" sz="1400" u="none" strike="noStrike" cap="none" dirty="0" err="1"/>
                        <a:t>funcionalidades</a:t>
                      </a:r>
                      <a:r>
                        <a:rPr lang="en-US" sz="1400" u="none" strike="noStrike" cap="none" dirty="0"/>
                        <a:t> do </a:t>
                      </a:r>
                      <a:r>
                        <a:rPr lang="en-US" sz="1400" u="none" strike="noStrike" cap="none" dirty="0" err="1"/>
                        <a:t>sítio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ou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outras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comunicações</a:t>
                      </a:r>
                      <a:r>
                        <a:rPr lang="en-US" sz="1400" u="none" strike="noStrike" cap="none" dirty="0"/>
                        <a:t> online </a:t>
                      </a:r>
                      <a:r>
                        <a:rPr lang="en-US" sz="1400" u="none" strike="noStrike" cap="none" dirty="0" err="1"/>
                        <a:t>diretamente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relacionadas</a:t>
                      </a:r>
                      <a:r>
                        <a:rPr lang="en-US" sz="1400" u="none" strike="noStrike" cap="none" dirty="0"/>
                        <a:t> com a </a:t>
                      </a:r>
                      <a:r>
                        <a:rPr lang="en-US" sz="1400" u="none" strike="noStrike" cap="none" dirty="0" err="1"/>
                        <a:t>oferta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novos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produtos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ou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serviços</a:t>
                      </a:r>
                      <a:r>
                        <a:rPr lang="en-US" sz="1400" u="none" strike="noStrike" cap="none" dirty="0"/>
                        <a:t> que </a:t>
                      </a:r>
                      <a:r>
                        <a:rPr lang="en-US" sz="1400" u="none" strike="noStrike" cap="none" dirty="0" err="1"/>
                        <a:t>gerem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receitas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Banco: introdução de um novo produto que exige cotações diferentes</a:t>
                      </a:r>
                      <a:endParaRPr sz="1400" u="none" strike="noStrike" cap="none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/>
                        <a:t>Editor: introdução de um serviço de comparação de preços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Aquisição de clientes ou iniciativas estratégicas de marketing de entrada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 err="1"/>
                        <a:t>Projetos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estratégicos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concebidos</a:t>
                      </a:r>
                      <a:r>
                        <a:rPr lang="en-US" sz="1400" u="none" strike="noStrike" cap="none" dirty="0"/>
                        <a:t> para </a:t>
                      </a:r>
                      <a:r>
                        <a:rPr lang="en-US" sz="1400" u="none" strike="noStrike" cap="none" dirty="0" err="1"/>
                        <a:t>melhorar</a:t>
                      </a:r>
                      <a:r>
                        <a:rPr lang="en-US" sz="1400" u="none" strike="noStrike" cap="none" dirty="0"/>
                        <a:t> a </a:t>
                      </a:r>
                      <a:r>
                        <a:rPr lang="en-US" sz="1400" u="none" strike="noStrike" cap="none" dirty="0" err="1"/>
                        <a:t>capacidade</a:t>
                      </a:r>
                      <a:r>
                        <a:rPr lang="en-US" sz="1400" u="none" strike="noStrike" cap="none" dirty="0"/>
                        <a:t> de um site e </a:t>
                      </a:r>
                      <a:r>
                        <a:rPr lang="en-US" sz="1400" u="none" strike="noStrike" cap="none" dirty="0" err="1"/>
                        <a:t>fornecer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diferentes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técnicas</a:t>
                      </a:r>
                      <a:r>
                        <a:rPr lang="en-US" sz="1400" u="none" strike="noStrike" cap="none" dirty="0"/>
                        <a:t> de marketing online </a:t>
                      </a:r>
                      <a:r>
                        <a:rPr lang="en-US" sz="1400" u="none" strike="noStrike" cap="none" dirty="0" err="1"/>
                        <a:t>destinadas</a:t>
                      </a:r>
                      <a:r>
                        <a:rPr lang="en-US" sz="1400" u="none" strike="noStrike" cap="none" dirty="0"/>
                        <a:t> a </a:t>
                      </a:r>
                      <a:r>
                        <a:rPr lang="en-US" sz="1400" u="none" strike="noStrike" cap="none" dirty="0" err="1"/>
                        <a:t>atrair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novos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clientes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/>
                        <a:t>Marketing de </a:t>
                      </a:r>
                      <a:r>
                        <a:rPr lang="en-US" sz="1400" u="none" strike="noStrike" cap="none" dirty="0" err="1"/>
                        <a:t>conteúdos</a:t>
                      </a:r>
                      <a:endParaRPr sz="14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 err="1"/>
                        <a:t>Otimização</a:t>
                      </a:r>
                      <a:r>
                        <a:rPr lang="en-US" sz="1400" u="none" strike="noStrike" cap="none" dirty="0"/>
                        <a:t> para </a:t>
                      </a:r>
                      <a:r>
                        <a:rPr lang="en-US" sz="1400" u="none" strike="noStrike" cap="none" dirty="0" err="1"/>
                        <a:t>motores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pesquisa</a:t>
                      </a:r>
                      <a:r>
                        <a:rPr lang="en-US" sz="1400" u="none" strike="noStrike" cap="none" dirty="0"/>
                        <a:t> (SEO)</a:t>
                      </a:r>
                      <a:endParaRPr sz="14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 err="1"/>
                        <a:t>Pagamento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por</a:t>
                      </a:r>
                      <a:r>
                        <a:rPr lang="en-US" sz="1400" u="none" strike="noStrike" cap="none" dirty="0"/>
                        <a:t> clique (PPC)</a:t>
                      </a:r>
                      <a:endParaRPr sz="14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/>
                        <a:t>Marketing de </a:t>
                      </a:r>
                      <a:r>
                        <a:rPr lang="en-US" sz="1400" u="none" strike="noStrike" cap="none" dirty="0" err="1"/>
                        <a:t>afiliados</a:t>
                      </a:r>
                      <a:endParaRPr sz="14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 err="1"/>
                        <a:t>Agregadores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38" name="Google Shape;438;p78"/>
          <p:cNvSpPr txBox="1"/>
          <p:nvPr/>
        </p:nvSpPr>
        <p:spPr>
          <a:xfrm rot="-5400000">
            <a:off x="6516191" y="2493867"/>
            <a:ext cx="471443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típico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tipos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iniciativas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digital. 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sz="10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Adaptado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Chaffey &amp; Ellis-Chadwick, 2016, p. 181.</a:t>
            </a:r>
            <a:endParaRPr sz="10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4" name="Google Shape;444;p79"/>
          <p:cNvGraphicFramePr/>
          <p:nvPr>
            <p:extLst>
              <p:ext uri="{D42A27DB-BD31-4B8C-83A1-F6EECF244321}">
                <p14:modId xmlns:p14="http://schemas.microsoft.com/office/powerpoint/2010/main" val="2596351176"/>
              </p:ext>
            </p:extLst>
          </p:nvPr>
        </p:nvGraphicFramePr>
        <p:xfrm>
          <a:off x="588298" y="992130"/>
          <a:ext cx="8064675" cy="335282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68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Tipo de </a:t>
                      </a:r>
                      <a:r>
                        <a:rPr lang="en-US" sz="1300" u="none" strike="noStrike" cap="none" dirty="0" err="1"/>
                        <a:t>iniciativa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estratégia</a:t>
                      </a:r>
                      <a:r>
                        <a:rPr lang="en-US" sz="1300" u="none" strike="noStrike" cap="none" dirty="0"/>
                        <a:t> de marketing digital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Implicações do marketing mix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Exemplos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Iniciativas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estratégicas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conversão</a:t>
                      </a:r>
                      <a:r>
                        <a:rPr lang="en-US" sz="1300" u="none" strike="noStrike" cap="none" dirty="0"/>
                        <a:t> e </a:t>
                      </a:r>
                      <a:r>
                        <a:rPr lang="en-US" sz="1300" u="none" strike="noStrike" cap="none" dirty="0" err="1"/>
                        <a:t>experiência</a:t>
                      </a:r>
                      <a:r>
                        <a:rPr lang="en-US" sz="1300" u="none" strike="noStrike" cap="none" dirty="0"/>
                        <a:t> do </a:t>
                      </a:r>
                      <a:r>
                        <a:rPr lang="en-US" sz="1300" u="none" strike="noStrike" cap="none" dirty="0" err="1"/>
                        <a:t>cliente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Investimentos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em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novos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clientes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com </a:t>
                      </a:r>
                      <a:r>
                        <a:rPr lang="en-US" sz="1300" u="none" strike="noStrike" cap="none" dirty="0" err="1"/>
                        <a:t>recursos</a:t>
                      </a:r>
                      <a:r>
                        <a:rPr lang="en-US" sz="1300" u="none" strike="noStrike" cap="none" dirty="0"/>
                        <a:t> para </a:t>
                      </a:r>
                      <a:r>
                        <a:rPr lang="en-US" sz="1300" u="none" strike="noStrike" cap="none" dirty="0" err="1"/>
                        <a:t>envolver</a:t>
                      </a:r>
                      <a:r>
                        <a:rPr lang="en-US" sz="1300" u="none" strike="noStrike" cap="none" dirty="0"/>
                        <a:t> o </a:t>
                      </a:r>
                      <a:r>
                        <a:rPr lang="en-US" sz="1300" u="none" strike="noStrike" cap="none" dirty="0" err="1"/>
                        <a:t>público</a:t>
                      </a:r>
                      <a:r>
                        <a:rPr lang="en-US" sz="1300" u="none" strike="noStrike" cap="none" dirty="0"/>
                        <a:t> e </a:t>
                      </a:r>
                      <a:r>
                        <a:rPr lang="en-US" sz="1300" u="none" strike="noStrike" cap="none" dirty="0" err="1"/>
                        <a:t>aumentar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taxas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conversão</a:t>
                      </a:r>
                      <a:r>
                        <a:rPr lang="en-US" sz="1300" u="none" strike="noStrike" cap="none" dirty="0"/>
                        <a:t> e </a:t>
                      </a:r>
                      <a:r>
                        <a:rPr lang="en-US" sz="1300" u="none" strike="noStrike" cap="none" dirty="0" err="1"/>
                        <a:t>média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dos </a:t>
                      </a:r>
                      <a:r>
                        <a:rPr lang="en-US" sz="1300" u="none" strike="noStrike" cap="none" dirty="0" err="1"/>
                        <a:t>valores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pt-PT" sz="1300" u="none" strike="noStrike" cap="none" dirty="0"/>
                        <a:t>comprados.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Novas </a:t>
                      </a:r>
                      <a:r>
                        <a:rPr lang="en-US" sz="1300" u="none" strike="noStrike" cap="none" dirty="0" err="1"/>
                        <a:t>funcionalidades</a:t>
                      </a:r>
                      <a:r>
                        <a:rPr lang="en-US" sz="1300" u="none" strike="noStrike" cap="none" dirty="0"/>
                        <a:t>, </a:t>
                      </a:r>
                      <a:r>
                        <a:rPr lang="en-US" sz="1300" u="none" strike="noStrike" cap="none" dirty="0" err="1"/>
                        <a:t>como</a:t>
                      </a:r>
                      <a:r>
                        <a:rPr lang="en-US" sz="1300" u="none" strike="noStrike" cap="none" dirty="0"/>
                        <a:t>, </a:t>
                      </a:r>
                      <a:r>
                        <a:rPr lang="en-US" sz="1300" u="none" strike="noStrike" cap="none" dirty="0" err="1"/>
                        <a:t>por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exemplo</a:t>
                      </a:r>
                      <a:r>
                        <a:rPr lang="en-US" sz="1300" u="none" strike="noStrike" cap="none" dirty="0"/>
                        <a:t>, </a:t>
                      </a:r>
                      <a:r>
                        <a:rPr lang="en-US" sz="1300" u="none" strike="noStrike" cap="none" dirty="0" err="1"/>
                        <a:t>componentes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uma</a:t>
                      </a:r>
                      <a:r>
                        <a:rPr lang="en-US" sz="1300" u="none" strike="noStrike" cap="none" dirty="0"/>
                        <a:t> nova </a:t>
                      </a:r>
                      <a:r>
                        <a:rPr lang="en-US" sz="1300" u="none" strike="noStrike" cap="none" dirty="0" err="1"/>
                        <a:t>loja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pt-PT" sz="1300" u="none" strike="noStrike" cap="none" dirty="0"/>
                        <a:t>online</a:t>
                      </a:r>
                      <a:r>
                        <a:rPr lang="en-US" sz="1300" u="none" strike="noStrike" cap="none" dirty="0"/>
                        <a:t>; </a:t>
                      </a:r>
                      <a:r>
                        <a:rPr lang="en-US" sz="1300" u="none" strike="noStrike" cap="none" dirty="0" err="1"/>
                        <a:t>funcionalidades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especiais</a:t>
                      </a:r>
                      <a:r>
                        <a:rPr lang="en-US" sz="1300" u="none" strike="noStrike" cap="none" dirty="0"/>
                        <a:t>, </a:t>
                      </a:r>
                      <a:r>
                        <a:rPr lang="en-US" sz="1300" u="none" strike="noStrike" cap="none" dirty="0" err="1"/>
                        <a:t>por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exemplo</a:t>
                      </a:r>
                      <a:r>
                        <a:rPr lang="en-US" sz="1300" u="none" strike="noStrike" cap="none" dirty="0"/>
                        <a:t>, </a:t>
                      </a:r>
                      <a:r>
                        <a:rPr lang="en-US" sz="1300" u="none" strike="noStrike" cap="none" dirty="0" err="1"/>
                        <a:t>em</a:t>
                      </a:r>
                      <a:r>
                        <a:rPr lang="en-US" sz="1300" u="none" strike="noStrike" cap="none" dirty="0"/>
                        <a:t> tempo real </a:t>
                      </a:r>
                      <a:r>
                        <a:rPr lang="en-US" sz="1300" u="none" strike="noStrike" cap="none" dirty="0" err="1"/>
                        <a:t>verificação</a:t>
                      </a:r>
                      <a:r>
                        <a:rPr lang="en-US" sz="1300" u="none" strike="noStrike" cap="none" dirty="0"/>
                        <a:t> das </a:t>
                      </a:r>
                      <a:r>
                        <a:rPr lang="en-US" sz="1300" u="none" strike="noStrike" cap="none" dirty="0" err="1"/>
                        <a:t>existências</a:t>
                      </a:r>
                      <a:r>
                        <a:rPr lang="en-US" sz="1300" u="none" strike="noStrike" cap="none" dirty="0"/>
                        <a:t>.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Iniciativas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estratégicas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destinadas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pt-PT" sz="1300" u="none" strike="noStrike" cap="none" dirty="0"/>
                        <a:t>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melhorar</a:t>
                      </a:r>
                      <a:r>
                        <a:rPr lang="en-US" sz="1300" u="none" strike="noStrike" cap="none" dirty="0"/>
                        <a:t> a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experiência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marca</a:t>
                      </a:r>
                      <a:r>
                        <a:rPr lang="en-US" sz="1300" u="none" strike="noStrike" cap="none" dirty="0"/>
                        <a:t>.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Implementar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pagamento</a:t>
                      </a:r>
                      <a:r>
                        <a:rPr lang="en-US" sz="1300" u="none" strike="noStrike" cap="none" dirty="0"/>
                        <a:t> Seguro </a:t>
                      </a:r>
                      <a:r>
                        <a:rPr lang="en-US" sz="1300" u="none" strike="noStrike" cap="none" dirty="0" err="1"/>
                        <a:t>na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loja</a:t>
                      </a:r>
                      <a:r>
                        <a:rPr lang="en-US" sz="1300" u="none" strike="noStrike" cap="none" dirty="0"/>
                        <a:t> online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Introduzir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comentários</a:t>
                      </a:r>
                      <a:r>
                        <a:rPr lang="en-US" sz="1300" u="none" strike="noStrike" cap="none" dirty="0"/>
                        <a:t> e </a:t>
                      </a:r>
                      <a:r>
                        <a:rPr lang="en-US" sz="1300" u="none" strike="noStrike" cap="none" dirty="0" err="1"/>
                        <a:t>classificações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clientes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Capacidade</a:t>
                      </a:r>
                      <a:r>
                        <a:rPr lang="en-US" sz="1300" u="none" strike="noStrike" cap="none" dirty="0"/>
                        <a:t> de merchandising para </a:t>
                      </a:r>
                      <a:r>
                        <a:rPr lang="en-US" sz="1300" u="none" strike="noStrike" cap="none" dirty="0" err="1"/>
                        <a:t>promoções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adaptadas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às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ofertas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/>
                        <a:t>Ferramentas </a:t>
                      </a:r>
                      <a:r>
                        <a:rPr lang="en-US" sz="1300" u="none" strike="noStrike" cap="none" dirty="0" err="1"/>
                        <a:t>interativas</a:t>
                      </a:r>
                      <a:r>
                        <a:rPr lang="en-US" sz="1300" u="none" strike="noStrike" cap="none" dirty="0"/>
                        <a:t> para </a:t>
                      </a:r>
                      <a:r>
                        <a:rPr lang="en-US" sz="1300" u="none" strike="noStrike" cap="none" dirty="0" err="1"/>
                        <a:t>ajudar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na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seleção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produtos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Guias</a:t>
                      </a:r>
                      <a:r>
                        <a:rPr lang="en-US" sz="1300" u="none" strike="noStrike" cap="none" dirty="0"/>
                        <a:t> do comprador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45" name="Google Shape;445;p79"/>
          <p:cNvSpPr txBox="1"/>
          <p:nvPr/>
        </p:nvSpPr>
        <p:spPr>
          <a:xfrm rot="-5400000">
            <a:off x="6543931" y="2476031"/>
            <a:ext cx="471443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típico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tipos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iniciativas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digital. 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sz="10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Adaptado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Chaffey &amp; Ellis-Chadwick, 2016, p. 181.</a:t>
            </a:r>
            <a:endParaRPr sz="10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36;p78">
            <a:extLst>
              <a:ext uri="{FF2B5EF4-FFF2-40B4-BE49-F238E27FC236}">
                <a16:creationId xmlns:a16="http://schemas.microsoft.com/office/drawing/2014/main" id="{E3A7959A-E7CC-0305-ADB5-490C4B77C735}"/>
              </a:ext>
            </a:extLst>
          </p:cNvPr>
          <p:cNvSpPr txBox="1"/>
          <p:nvPr/>
        </p:nvSpPr>
        <p:spPr>
          <a:xfrm>
            <a:off x="509752" y="2162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1" name="Google Shape;451;p81"/>
          <p:cNvGraphicFramePr/>
          <p:nvPr>
            <p:extLst>
              <p:ext uri="{D42A27DB-BD31-4B8C-83A1-F6EECF244321}">
                <p14:modId xmlns:p14="http://schemas.microsoft.com/office/powerpoint/2010/main" val="2495471808"/>
              </p:ext>
            </p:extLst>
          </p:nvPr>
        </p:nvGraphicFramePr>
        <p:xfrm>
          <a:off x="596579" y="1096119"/>
          <a:ext cx="8064675" cy="316994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68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/>
                        <a:t>Tipo de </a:t>
                      </a:r>
                      <a:r>
                        <a:rPr lang="en-US" sz="1400" u="none" strike="noStrike" cap="none" dirty="0" err="1"/>
                        <a:t>iniciativa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estratégia</a:t>
                      </a:r>
                      <a:r>
                        <a:rPr lang="en-US" sz="1400" u="none" strike="noStrike" cap="none" dirty="0"/>
                        <a:t> de marketing digital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Implicações do marketing mix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Exemplos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 err="1"/>
                        <a:t>Iniciativas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desenvolvimento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clientes</a:t>
                      </a:r>
                      <a:r>
                        <a:rPr lang="en-US" sz="1400" u="none" strike="noStrike" cap="none" dirty="0"/>
                        <a:t> e </a:t>
                      </a:r>
                      <a:r>
                        <a:rPr lang="en-US" sz="1400" u="none" strike="noStrike" cap="none" dirty="0" err="1"/>
                        <a:t>crescimento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estratégico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 err="1"/>
                        <a:t>Investimentos</a:t>
                      </a:r>
                      <a:r>
                        <a:rPr lang="en-US" sz="1400" u="none" strike="noStrike" cap="none" dirty="0"/>
                        <a:t> para </a:t>
                      </a:r>
                      <a:r>
                        <a:rPr lang="en-US" sz="1400" u="none" strike="noStrike" cap="none" dirty="0" err="1"/>
                        <a:t>melhorar</a:t>
                      </a:r>
                      <a:r>
                        <a:rPr lang="en-US" sz="1400" u="none" strike="noStrike" cap="none" dirty="0"/>
                        <a:t> a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 err="1"/>
                        <a:t>experiência</a:t>
                      </a:r>
                      <a:r>
                        <a:rPr lang="en-US" sz="1400" u="none" strike="noStrike" cap="none" dirty="0"/>
                        <a:t> e </a:t>
                      </a:r>
                      <a:r>
                        <a:rPr lang="en-US" sz="1400" u="none" strike="noStrike" cap="none" dirty="0" err="1"/>
                        <a:t>prestação</a:t>
                      </a:r>
                      <a:r>
                        <a:rPr lang="en-US" sz="1400" u="none" strike="noStrike" cap="none" dirty="0"/>
                        <a:t> de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 err="1"/>
                        <a:t>ofertas</a:t>
                      </a:r>
                      <a:r>
                        <a:rPr lang="en-US" sz="1400" u="none" strike="noStrike" cap="none" dirty="0"/>
                        <a:t> para </a:t>
                      </a:r>
                      <a:r>
                        <a:rPr lang="en-US" sz="1400" u="none" strike="noStrike" cap="none" dirty="0" err="1"/>
                        <a:t>clientes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atuais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 err="1"/>
                        <a:t>Recomendações</a:t>
                      </a:r>
                      <a:r>
                        <a:rPr lang="en-US" sz="1400" u="none" strike="noStrike" cap="none" dirty="0"/>
                        <a:t> e </a:t>
                      </a:r>
                      <a:r>
                        <a:rPr lang="en-US" sz="1400" u="none" strike="noStrike" cap="none" dirty="0" err="1"/>
                        <a:t>serviços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personalizados</a:t>
                      </a:r>
                      <a:r>
                        <a:rPr lang="en-US" sz="1400" u="none" strike="noStrike" cap="none" dirty="0"/>
                        <a:t> para </a:t>
                      </a:r>
                      <a:r>
                        <a:rPr lang="en-US" sz="1400" u="none" strike="noStrike" cap="none" dirty="0" err="1"/>
                        <a:t>os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clientes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atuais</a:t>
                      </a:r>
                      <a:endParaRPr sz="14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 err="1"/>
                        <a:t>Estratégia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contacto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por</a:t>
                      </a:r>
                      <a:r>
                        <a:rPr lang="en-US" sz="1400" u="none" strike="noStrike" cap="none" dirty="0"/>
                        <a:t> e-mail </a:t>
                      </a:r>
                      <a:r>
                        <a:rPr lang="en-US" sz="1400" u="none" strike="noStrike" cap="none" dirty="0" err="1"/>
                        <a:t>centrada</a:t>
                      </a:r>
                      <a:r>
                        <a:rPr lang="en-US" sz="1400" u="none" strike="noStrike" cap="none" dirty="0"/>
                        <a:t> no </a:t>
                      </a:r>
                      <a:r>
                        <a:rPr lang="en-US" sz="1400" u="none" strike="noStrike" cap="none" dirty="0" err="1"/>
                        <a:t>percurso</a:t>
                      </a:r>
                      <a:r>
                        <a:rPr lang="en-US" sz="1400" u="none" strike="noStrike" cap="none" dirty="0"/>
                        <a:t> do </a:t>
                      </a:r>
                      <a:r>
                        <a:rPr lang="en-US" sz="1400" u="none" strike="noStrike" cap="none" dirty="0" err="1"/>
                        <a:t>cliente</a:t>
                      </a:r>
                      <a:r>
                        <a:rPr lang="en-US" sz="1400" u="none" strike="noStrike" cap="none" dirty="0"/>
                        <a:t> e no </a:t>
                      </a:r>
                      <a:r>
                        <a:rPr lang="en-US" sz="1400" u="none" strike="noStrike" cap="none" dirty="0" err="1"/>
                        <a:t>nível</a:t>
                      </a:r>
                      <a:r>
                        <a:rPr lang="en-US" sz="1400" u="none" strike="noStrike" cap="none" dirty="0"/>
                        <a:t> de </a:t>
                      </a:r>
                      <a:r>
                        <a:rPr lang="en-US" sz="1400" u="none" strike="noStrike" cap="none" dirty="0" err="1"/>
                        <a:t>conhecimento</a:t>
                      </a:r>
                      <a:r>
                        <a:rPr lang="en-US" sz="1400" u="none" strike="noStrike" cap="none" dirty="0"/>
                        <a:t> da </a:t>
                      </a:r>
                      <a:r>
                        <a:rPr lang="en-US" sz="1400" u="none" strike="noStrike" cap="none" dirty="0" err="1"/>
                        <a:t>marca</a:t>
                      </a:r>
                      <a:endParaRPr sz="14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400" u="none" strike="noStrike" cap="none" dirty="0" err="1"/>
                        <a:t>Comunidades</a:t>
                      </a:r>
                      <a:r>
                        <a:rPr lang="en-US" sz="1400" u="none" strike="noStrike" cap="none" dirty="0"/>
                        <a:t>, redes </a:t>
                      </a:r>
                      <a:r>
                        <a:rPr lang="en-US" sz="1400" u="none" strike="noStrike" cap="none" dirty="0" err="1"/>
                        <a:t>sociais</a:t>
                      </a:r>
                      <a:r>
                        <a:rPr lang="en-US" sz="1400" u="none" strike="noStrike" cap="none" dirty="0"/>
                        <a:t>, </a:t>
                      </a:r>
                      <a:r>
                        <a:rPr lang="en-US" sz="1400" u="none" strike="noStrike" cap="none" dirty="0" err="1"/>
                        <a:t>blogues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ou</a:t>
                      </a:r>
                      <a:r>
                        <a:rPr lang="en-US" sz="1400" u="none" strike="noStrike" cap="none" dirty="0"/>
                        <a:t> para </a:t>
                      </a:r>
                      <a:r>
                        <a:rPr lang="en-US" sz="1400" u="none" strike="noStrike" cap="none" dirty="0" err="1"/>
                        <a:t>incentivar</a:t>
                      </a:r>
                      <a:r>
                        <a:rPr lang="en-US" sz="1400" u="none" strike="noStrike" cap="none" dirty="0"/>
                        <a:t> o </a:t>
                      </a:r>
                      <a:r>
                        <a:rPr lang="en-US" sz="1400" u="none" strike="noStrike" cap="none" dirty="0" err="1"/>
                        <a:t>passa</a:t>
                      </a:r>
                      <a:r>
                        <a:rPr lang="en-US" sz="1400" u="none" strike="noStrike" cap="none" dirty="0"/>
                        <a:t> </a:t>
                      </a:r>
                      <a:r>
                        <a:rPr lang="en-US" sz="1400" u="none" strike="noStrike" cap="none" dirty="0" err="1"/>
                        <a:t>palavra</a:t>
                      </a:r>
                      <a:r>
                        <a:rPr lang="en-US" sz="1400" u="none" strike="noStrike" cap="none" dirty="0"/>
                        <a:t> e a </a:t>
                      </a:r>
                      <a:r>
                        <a:rPr lang="en-US" sz="1400" u="none" strike="noStrike" cap="none" dirty="0" err="1"/>
                        <a:t>repetição</a:t>
                      </a:r>
                      <a:r>
                        <a:rPr lang="en-US" sz="1400" u="none" strike="noStrike" cap="none" dirty="0"/>
                        <a:t> da </a:t>
                      </a:r>
                      <a:r>
                        <a:rPr lang="en-US" sz="1400" u="none" strike="noStrike" cap="none" dirty="0" err="1"/>
                        <a:t>compra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52" name="Google Shape;452;p81"/>
          <p:cNvSpPr txBox="1"/>
          <p:nvPr/>
        </p:nvSpPr>
        <p:spPr>
          <a:xfrm rot="-5400000">
            <a:off x="6531998" y="2473340"/>
            <a:ext cx="471443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Foco típico dos principais tipos de iniciativas estratégicas de marketing digital. </a:t>
            </a:r>
            <a:r>
              <a:rPr lang="en-US" sz="105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Adaptado de Chaffey &amp; Ellis-Chadwick, 2016, p. 181.</a:t>
            </a:r>
            <a:endParaRPr sz="105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36;p78">
            <a:extLst>
              <a:ext uri="{FF2B5EF4-FFF2-40B4-BE49-F238E27FC236}">
                <a16:creationId xmlns:a16="http://schemas.microsoft.com/office/drawing/2014/main" id="{E341DA37-A90C-FA94-1A17-4EB2C4827E39}"/>
              </a:ext>
            </a:extLst>
          </p:cNvPr>
          <p:cNvSpPr txBox="1"/>
          <p:nvPr/>
        </p:nvSpPr>
        <p:spPr>
          <a:xfrm>
            <a:off x="576365" y="2089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8" name="Google Shape;458;p82"/>
          <p:cNvGraphicFramePr/>
          <p:nvPr>
            <p:extLst>
              <p:ext uri="{D42A27DB-BD31-4B8C-83A1-F6EECF244321}">
                <p14:modId xmlns:p14="http://schemas.microsoft.com/office/powerpoint/2010/main" val="2498000652"/>
              </p:ext>
            </p:extLst>
          </p:nvPr>
        </p:nvGraphicFramePr>
        <p:xfrm>
          <a:off x="553532" y="1386361"/>
          <a:ext cx="8064675" cy="216410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68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Tipo de </a:t>
                      </a:r>
                      <a:r>
                        <a:rPr lang="en-US" sz="1300" u="none" strike="noStrike" cap="none" dirty="0" err="1"/>
                        <a:t>iniciativa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estratégia</a:t>
                      </a:r>
                      <a:r>
                        <a:rPr lang="en-US" sz="1300" u="none" strike="noStrike" cap="none" dirty="0"/>
                        <a:t> de marketing digital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Implicações do marketing mix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Exemplos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Redes sociais, conteúdo</a:t>
                      </a:r>
                      <a:endParaRPr sz="13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marketing ou social</a:t>
                      </a:r>
                      <a:endParaRPr sz="13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iniciativas empresariais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Uma </a:t>
                      </a:r>
                      <a:r>
                        <a:rPr lang="en-US" sz="1300" u="none" strike="noStrike" cap="none" dirty="0" err="1"/>
                        <a:t>iniciativa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limitada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em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matéria</a:t>
                      </a:r>
                      <a:r>
                        <a:rPr lang="en-US" sz="1300" u="none" strike="noStrike" cap="none" dirty="0"/>
                        <a:t> de redes </a:t>
                      </a:r>
                      <a:r>
                        <a:rPr lang="en-US" sz="1300" u="none" strike="noStrike" cap="none" dirty="0" err="1"/>
                        <a:t>sociais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analisará</a:t>
                      </a:r>
                      <a:r>
                        <a:rPr lang="en-US" sz="1300" u="none" strike="noStrike" cap="none" dirty="0"/>
                        <a:t> a forma </a:t>
                      </a:r>
                      <a:r>
                        <a:rPr lang="en-US" sz="1300" u="none" strike="noStrike" cap="none" dirty="0" err="1"/>
                        <a:t>como</a:t>
                      </a:r>
                      <a:r>
                        <a:rPr lang="en-US" sz="1300" u="none" strike="noStrike" cap="none" dirty="0"/>
                        <a:t> as redes </a:t>
                      </a:r>
                      <a:r>
                        <a:rPr lang="en-US" sz="1300" u="none" strike="noStrike" cap="none" dirty="0" err="1"/>
                        <a:t>sociais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podem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apoiar</a:t>
                      </a:r>
                      <a:r>
                        <a:rPr lang="en-US" sz="1300" u="none" strike="noStrike" cap="none" dirty="0"/>
                        <a:t> a </a:t>
                      </a:r>
                      <a:r>
                        <a:rPr lang="en-US" sz="1300" u="none" strike="noStrike" cap="none" dirty="0" err="1"/>
                        <a:t>aquisição</a:t>
                      </a:r>
                      <a:r>
                        <a:rPr lang="en-US" sz="1300" u="none" strike="noStrike" cap="none" dirty="0"/>
                        <a:t>,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conversão</a:t>
                      </a:r>
                      <a:r>
                        <a:rPr lang="en-US" sz="1300" u="none" strike="noStrike" cap="none" dirty="0"/>
                        <a:t> e </a:t>
                      </a:r>
                      <a:r>
                        <a:rPr lang="en-US" sz="1300" u="none" strike="noStrike" cap="none" dirty="0" err="1"/>
                        <a:t>retenção</a:t>
                      </a:r>
                      <a:r>
                        <a:rPr lang="en-US" sz="1300" u="none" strike="noStrike" cap="none" dirty="0"/>
                        <a:t>.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pt-PT" sz="1300" u="none" strike="noStrike" cap="none" dirty="0"/>
                        <a:t>Uma estratégia de redes social mais alargada também inclui</a:t>
                      </a:r>
                      <a:endParaRPr sz="13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melhorar</a:t>
                      </a:r>
                      <a:r>
                        <a:rPr lang="en-US" sz="1300" u="none" strike="noStrike" cap="none" dirty="0"/>
                        <a:t> o </a:t>
                      </a:r>
                      <a:r>
                        <a:rPr lang="en-US" sz="1300" u="none" strike="noStrike" cap="none" dirty="0" err="1"/>
                        <a:t>produto</a:t>
                      </a:r>
                      <a:r>
                        <a:rPr lang="en-US" sz="1300" u="none" strike="noStrike" cap="none" dirty="0"/>
                        <a:t> e o </a:t>
                      </a:r>
                      <a:r>
                        <a:rPr lang="en-US" sz="1300" u="none" strike="noStrike" cap="none" dirty="0" err="1"/>
                        <a:t>serviço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Escuta</a:t>
                      </a:r>
                      <a:r>
                        <a:rPr lang="en-US" sz="1300" u="none" strike="noStrike" cap="none" dirty="0"/>
                        <a:t> das redes </a:t>
                      </a:r>
                      <a:r>
                        <a:rPr lang="en-US" sz="1300" u="none" strike="noStrike" cap="none" dirty="0" err="1"/>
                        <a:t>sociais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Desenvolver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uma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plataforma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conteúdos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pt-PT" sz="1300" u="none" strike="noStrike" cap="none" dirty="0"/>
                        <a:t>Encorajar comentários e revisões dos produtos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Contacto</a:t>
                      </a:r>
                      <a:r>
                        <a:rPr lang="en-US" sz="1300" u="none" strike="noStrike" cap="none" dirty="0"/>
                        <a:t> com </a:t>
                      </a:r>
                      <a:r>
                        <a:rPr lang="en-US" sz="1300" u="none" strike="noStrike" cap="none" dirty="0" err="1"/>
                        <a:t>influenciadores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Comunidades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59" name="Google Shape;459;p82"/>
          <p:cNvSpPr txBox="1"/>
          <p:nvPr/>
        </p:nvSpPr>
        <p:spPr>
          <a:xfrm rot="-5400000">
            <a:off x="6543931" y="2515673"/>
            <a:ext cx="471443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típico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tipos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iniciativas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digital. 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sz="10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Adaptado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Chaffey &amp; Ellis-Chadwick, 2016, p. 181.</a:t>
            </a:r>
            <a:endParaRPr sz="10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36;p78">
            <a:extLst>
              <a:ext uri="{FF2B5EF4-FFF2-40B4-BE49-F238E27FC236}">
                <a16:creationId xmlns:a16="http://schemas.microsoft.com/office/drawing/2014/main" id="{4D940FB6-CF8B-B006-EE4B-341A929C8843}"/>
              </a:ext>
            </a:extLst>
          </p:cNvPr>
          <p:cNvSpPr txBox="1"/>
          <p:nvPr/>
        </p:nvSpPr>
        <p:spPr>
          <a:xfrm>
            <a:off x="576365" y="2089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5" name="Google Shape;465;p83"/>
          <p:cNvGraphicFramePr/>
          <p:nvPr>
            <p:extLst>
              <p:ext uri="{D42A27DB-BD31-4B8C-83A1-F6EECF244321}">
                <p14:modId xmlns:p14="http://schemas.microsoft.com/office/powerpoint/2010/main" val="541742513"/>
              </p:ext>
            </p:extLst>
          </p:nvPr>
        </p:nvGraphicFramePr>
        <p:xfrm>
          <a:off x="553532" y="1386361"/>
          <a:ext cx="8064675" cy="256034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68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/>
                        <a:t>Tipo de </a:t>
                      </a:r>
                      <a:r>
                        <a:rPr lang="en-US" sz="1300" u="none" strike="noStrike" cap="none" dirty="0" err="1"/>
                        <a:t>iniciativa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estratégia</a:t>
                      </a:r>
                      <a:r>
                        <a:rPr lang="en-US" sz="1300" u="none" strike="noStrike" cap="none" dirty="0"/>
                        <a:t> de marketing digital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Implicações do marketing mix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Exemplos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Reforçar</a:t>
                      </a:r>
                      <a:r>
                        <a:rPr lang="en-US" sz="1300" u="none" strike="noStrike" cap="none" dirty="0"/>
                        <a:t> as </a:t>
                      </a:r>
                      <a:r>
                        <a:rPr lang="en-US" sz="1300" u="none" strike="noStrike" cap="none" dirty="0" err="1"/>
                        <a:t>capacidades</a:t>
                      </a:r>
                      <a:r>
                        <a:rPr lang="en-US" sz="1300" u="none" strike="noStrike" cap="none" dirty="0"/>
                        <a:t> de marketing </a:t>
                      </a:r>
                      <a:r>
                        <a:rPr lang="en-US" sz="1300" u="none" strike="noStrike" cap="none" dirty="0" err="1"/>
                        <a:t>através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melhorias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nas</a:t>
                      </a:r>
                      <a:r>
                        <a:rPr lang="en-US" sz="1300" u="none" strike="noStrike" cap="none" dirty="0"/>
                        <a:t> infra-</a:t>
                      </a:r>
                      <a:r>
                        <a:rPr lang="en-US" sz="1300" u="none" strike="noStrike" cap="none" dirty="0" err="1"/>
                        <a:t>estruturas</a:t>
                      </a:r>
                      <a:r>
                        <a:rPr lang="en-US" sz="1300" u="none" strike="noStrike" cap="none" dirty="0"/>
                        <a:t> do site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 dirty="0" err="1"/>
                        <a:t>Trata</a:t>
                      </a:r>
                      <a:r>
                        <a:rPr lang="en-US" sz="1300" u="none" strike="noStrike" cap="none" dirty="0"/>
                        <a:t>-se </a:t>
                      </a:r>
                      <a:r>
                        <a:rPr lang="en-US" sz="1300" u="none" strike="noStrike" cap="none" dirty="0" err="1"/>
                        <a:t>normalmente</a:t>
                      </a:r>
                      <a:r>
                        <a:rPr lang="en-US" sz="1300" u="none" strike="noStrike" cap="none" dirty="0"/>
                        <a:t> de "</a:t>
                      </a:r>
                      <a:r>
                        <a:rPr lang="en-US" sz="1300" u="none" strike="noStrike" cap="none" dirty="0" err="1"/>
                        <a:t>funcionalidades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retaguarda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ou</a:t>
                      </a:r>
                      <a:r>
                        <a:rPr lang="en-US" sz="1300" u="none" strike="noStrike" cap="none" dirty="0"/>
                        <a:t> de back-office" que </a:t>
                      </a:r>
                      <a:r>
                        <a:rPr lang="en-US" sz="1300" u="none" strike="noStrike" cap="none" dirty="0" err="1"/>
                        <a:t>não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serão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evidentes</a:t>
                      </a:r>
                      <a:r>
                        <a:rPr lang="en-US" sz="1300" u="none" strike="noStrike" cap="none" dirty="0"/>
                        <a:t> para </a:t>
                      </a:r>
                      <a:r>
                        <a:rPr lang="en-US" sz="1300" u="none" strike="noStrike" cap="none" dirty="0" err="1"/>
                        <a:t>os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utilizadores</a:t>
                      </a:r>
                      <a:r>
                        <a:rPr lang="en-US" sz="1300" u="none" strike="noStrike" cap="none" dirty="0"/>
                        <a:t> do site, mas que </a:t>
                      </a:r>
                      <a:r>
                        <a:rPr lang="en-US" sz="1300" u="none" strike="noStrike" cap="none" dirty="0" err="1"/>
                        <a:t>ajudarão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na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gestão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ou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administração</a:t>
                      </a:r>
                      <a:r>
                        <a:rPr lang="en-US" sz="1300" u="none" strike="noStrike" cap="none" dirty="0"/>
                        <a:t> do website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/>
                        <a:t>CRM </a:t>
                      </a:r>
                      <a:r>
                        <a:rPr lang="en-US" sz="1300" u="none" strike="noStrike" cap="none" dirty="0" err="1"/>
                        <a:t>ou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personalização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/>
                        <a:t>Sistema de </a:t>
                      </a:r>
                      <a:r>
                        <a:rPr lang="en-US" sz="1300" u="none" strike="noStrike" cap="none" dirty="0" err="1"/>
                        <a:t>gestão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conteúdos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Melhoria</a:t>
                      </a:r>
                      <a:r>
                        <a:rPr lang="en-US" sz="1300" u="none" strike="noStrike" cap="none" dirty="0"/>
                        <a:t> do </a:t>
                      </a:r>
                      <a:r>
                        <a:rPr lang="en-US" sz="1300" u="none" strike="noStrike" cap="none" dirty="0" err="1"/>
                        <a:t>desempenho</a:t>
                      </a:r>
                      <a:r>
                        <a:rPr lang="en-US" sz="1300" u="none" strike="noStrike" cap="none" dirty="0"/>
                        <a:t> - </a:t>
                      </a:r>
                      <a:r>
                        <a:rPr lang="en-US" sz="1300" u="none" strike="noStrike" cap="none" dirty="0" err="1"/>
                        <a:t>melhorar</a:t>
                      </a:r>
                      <a:r>
                        <a:rPr lang="en-US" sz="1300" u="none" strike="noStrike" cap="none" dirty="0"/>
                        <a:t> a </a:t>
                      </a:r>
                      <a:r>
                        <a:rPr lang="en-US" sz="1300" u="none" strike="noStrike" cap="none" dirty="0" err="1"/>
                        <a:t>informação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gestão</a:t>
                      </a:r>
                      <a:r>
                        <a:rPr lang="en-US" sz="1300" u="none" strike="noStrike" cap="none" dirty="0"/>
                        <a:t>, </a:t>
                      </a:r>
                      <a:r>
                        <a:rPr lang="en-US" sz="1300" u="none" strike="noStrike" cap="none" dirty="0" err="1"/>
                        <a:t>sistemas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análise</a:t>
                      </a:r>
                      <a:r>
                        <a:rPr lang="en-US" sz="1300" u="none" strike="noStrike" cap="none" dirty="0"/>
                        <a:t> da Web, </a:t>
                      </a:r>
                      <a:r>
                        <a:rPr lang="en-US" sz="1300" u="none" strike="noStrike" cap="none" dirty="0" err="1"/>
                        <a:t>incluindo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sistemas</a:t>
                      </a:r>
                      <a:r>
                        <a:rPr lang="en-US" sz="1300" u="none" strike="noStrike" cap="none" dirty="0"/>
                        <a:t> para testes </a:t>
                      </a:r>
                      <a:r>
                        <a:rPr lang="en-US" sz="1300" u="none" strike="noStrike" cap="none" dirty="0" err="1"/>
                        <a:t>multivariados</a:t>
                      </a:r>
                      <a:r>
                        <a:rPr lang="en-US" sz="1300" u="none" strike="noStrike" cap="none" dirty="0"/>
                        <a:t> e teste AB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Melhorar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os</a:t>
                      </a:r>
                      <a:r>
                        <a:rPr lang="en-US" sz="1300" u="none" strike="noStrike" cap="none" dirty="0"/>
                        <a:t> </a:t>
                      </a:r>
                      <a:r>
                        <a:rPr lang="en-US" sz="1300" u="none" strike="noStrike" cap="none" dirty="0" err="1"/>
                        <a:t>mecanismos</a:t>
                      </a:r>
                      <a:r>
                        <a:rPr lang="en-US" sz="1300" u="none" strike="noStrike" cap="none" dirty="0"/>
                        <a:t> de feedback dos </a:t>
                      </a:r>
                      <a:r>
                        <a:rPr lang="en-US" sz="1300" u="none" strike="noStrike" cap="none" dirty="0" err="1"/>
                        <a:t>clientes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66" name="Google Shape;466;p83"/>
          <p:cNvSpPr txBox="1"/>
          <p:nvPr/>
        </p:nvSpPr>
        <p:spPr>
          <a:xfrm rot="-5400000">
            <a:off x="6524521" y="2481807"/>
            <a:ext cx="471443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típico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tipos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iniciativas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digital. 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sz="10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Adaptado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Chaffey &amp; Ellis-Chadwick, 2016, p. 181.</a:t>
            </a:r>
            <a:endParaRPr sz="10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36;p78">
            <a:extLst>
              <a:ext uri="{FF2B5EF4-FFF2-40B4-BE49-F238E27FC236}">
                <a16:creationId xmlns:a16="http://schemas.microsoft.com/office/drawing/2014/main" id="{FD5EF27D-8339-4D6A-31CE-9AC268A5899C}"/>
              </a:ext>
            </a:extLst>
          </p:cNvPr>
          <p:cNvSpPr txBox="1"/>
          <p:nvPr/>
        </p:nvSpPr>
        <p:spPr>
          <a:xfrm>
            <a:off x="576365" y="2089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2" name="Google Shape;472;p84"/>
          <p:cNvGraphicFramePr/>
          <p:nvPr>
            <p:extLst>
              <p:ext uri="{D42A27DB-BD31-4B8C-83A1-F6EECF244321}">
                <p14:modId xmlns:p14="http://schemas.microsoft.com/office/powerpoint/2010/main" val="2993309399"/>
              </p:ext>
            </p:extLst>
          </p:nvPr>
        </p:nvGraphicFramePr>
        <p:xfrm>
          <a:off x="553532" y="1386361"/>
          <a:ext cx="8064675" cy="1371620"/>
        </p:xfrm>
        <a:graphic>
          <a:graphicData uri="http://schemas.openxmlformats.org/drawingml/2006/table">
            <a:tbl>
              <a:tblPr firstRow="1" bandRow="1">
                <a:noFill/>
                <a:tableStyleId>{7F810729-2096-4495-9946-B26703FF68C0}</a:tableStyleId>
              </a:tblPr>
              <a:tblGrid>
                <a:gridCol w="2688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Tipo de iniciativa de estratégia de marketing digital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Implicações do marketing mix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Exemplos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Recursos e</a:t>
                      </a:r>
                      <a:endParaRPr sz="13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estratégias de governação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300" u="none" strike="noStrike" cap="none"/>
                        <a:t>Mudanças necessárias na gestão do marketing, dada a importância crescente dos meios digitais e da tecnologia</a:t>
                      </a:r>
                      <a:endParaRPr sz="13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Mudança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processo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Desenvolvimento</a:t>
                      </a:r>
                      <a:r>
                        <a:rPr lang="en-US" sz="1300" u="none" strike="noStrike" cap="none" dirty="0"/>
                        <a:t> de </a:t>
                      </a:r>
                      <a:r>
                        <a:rPr lang="en-US" sz="1300" u="none" strike="noStrike" cap="none" dirty="0" err="1"/>
                        <a:t>competências</a:t>
                      </a:r>
                      <a:endParaRPr sz="1300" u="none" strike="noStrike" cap="none" dirty="0"/>
                    </a:p>
                    <a:p>
                      <a:pPr marL="179388" marR="0" lvl="0" indent="-179388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Char char="•"/>
                      </a:pPr>
                      <a:r>
                        <a:rPr lang="en-US" sz="1300" u="none" strike="noStrike" cap="none" dirty="0" err="1"/>
                        <a:t>Estrutura</a:t>
                      </a:r>
                      <a:r>
                        <a:rPr lang="en-US" sz="1300" u="none" strike="noStrike" cap="none" dirty="0"/>
                        <a:t> da </a:t>
                      </a:r>
                      <a:r>
                        <a:rPr lang="en-US" sz="1300" u="none" strike="noStrike" cap="none" dirty="0" err="1"/>
                        <a:t>equipa</a:t>
                      </a:r>
                      <a:endParaRPr sz="13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73" name="Google Shape;473;p84"/>
          <p:cNvSpPr txBox="1"/>
          <p:nvPr/>
        </p:nvSpPr>
        <p:spPr>
          <a:xfrm rot="-5400000">
            <a:off x="6533330" y="2507207"/>
            <a:ext cx="4714436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típico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tipos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iniciativas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estratégicas</a:t>
            </a:r>
            <a:r>
              <a:rPr lang="en-US" sz="10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digital. 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Fonte: </a:t>
            </a:r>
            <a:r>
              <a:rPr lang="en-US" sz="10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Adaptado</a:t>
            </a:r>
            <a:r>
              <a:rPr lang="en-US" sz="10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Chaffey &amp; Ellis-Chadwick, 2016, p. 181.</a:t>
            </a:r>
            <a:endParaRPr sz="10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36;p78">
            <a:extLst>
              <a:ext uri="{FF2B5EF4-FFF2-40B4-BE49-F238E27FC236}">
                <a16:creationId xmlns:a16="http://schemas.microsoft.com/office/drawing/2014/main" id="{B10BECBB-253F-0E4D-1314-E494EBBB15EE}"/>
              </a:ext>
            </a:extLst>
          </p:cNvPr>
          <p:cNvSpPr txBox="1"/>
          <p:nvPr/>
        </p:nvSpPr>
        <p:spPr>
          <a:xfrm>
            <a:off x="576365" y="2089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 digital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85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Tópicos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9" name="Google Shape;479;p85"/>
          <p:cNvSpPr txBox="1"/>
          <p:nvPr/>
        </p:nvSpPr>
        <p:spPr>
          <a:xfrm>
            <a:off x="1157817" y="1980819"/>
            <a:ext cx="6828366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digital </a:t>
            </a:r>
            <a:r>
              <a:rPr lang="en-US" sz="36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relacional</a:t>
            </a:r>
            <a:endParaRPr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15"/>
          <p:cNvSpPr txBox="1"/>
          <p:nvPr/>
        </p:nvSpPr>
        <p:spPr>
          <a:xfrm>
            <a:off x="623400" y="224971"/>
            <a:ext cx="8520600" cy="573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digital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relacional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15"/>
          <p:cNvSpPr txBox="1"/>
          <p:nvPr/>
        </p:nvSpPr>
        <p:spPr>
          <a:xfrm>
            <a:off x="623400" y="1102194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Diferenciar os clientes pela relação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Rentabilizar o valor do tempo de vida através de canais digitais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 programas de fidelização apoiados pelo digital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Otimizar a tecnologia para gerir a relação com os clientes</a:t>
            </a:r>
            <a:endParaRPr sz="1800" b="1" i="1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86"/>
          <p:cNvSpPr txBox="1"/>
          <p:nvPr/>
        </p:nvSpPr>
        <p:spPr>
          <a:xfrm>
            <a:off x="1969327" y="1371600"/>
            <a:ext cx="5205346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digital-mix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1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16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16"/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</a:t>
            </a:r>
            <a:endParaRPr sz="2400" dirty="0">
              <a:solidFill>
                <a:srgbClr val="151149"/>
              </a:solidFill>
            </a:endParaRPr>
          </a:p>
        </p:txBody>
      </p:sp>
      <p:sp>
        <p:nvSpPr>
          <p:cNvPr id="498" name="Google Shape;498;p16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05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Todos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comercializados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offline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comercializados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online?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Existe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gama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linha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há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alguns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produtos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só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comercializados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online?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Existem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marcas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específicas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serem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comercializadas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online?</a:t>
            </a:r>
            <a:endParaRPr dirty="0"/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250"/>
              <a:buNone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342900" marR="0" lvl="0" indent="-20002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250"/>
              <a:buFont typeface="Arial"/>
              <a:buNone/>
            </a:pPr>
            <a:endParaRPr sz="1800" b="1" i="1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200025" algn="l" rtl="0">
              <a:lnSpc>
                <a:spcPct val="90000"/>
              </a:lnSpc>
              <a:spcBef>
                <a:spcPts val="1750"/>
              </a:spcBef>
              <a:spcAft>
                <a:spcPts val="0"/>
              </a:spcAft>
              <a:buClr>
                <a:srgbClr val="ED7D31"/>
              </a:buClr>
              <a:buSzPts val="2250"/>
              <a:buFont typeface="Arial"/>
              <a:buNone/>
            </a:pPr>
            <a:endParaRPr sz="18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87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87"/>
          <p:cNvSpPr txBox="1">
            <a:spLocks noGrp="1"/>
          </p:cNvSpPr>
          <p:nvPr>
            <p:ph type="body" idx="1"/>
          </p:nvPr>
        </p:nvSpPr>
        <p:spPr>
          <a:xfrm>
            <a:off x="628650" y="1307301"/>
            <a:ext cx="7886700" cy="26570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2667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/>
              <a:t>O </a:t>
            </a:r>
            <a:r>
              <a:rPr lang="en-US" sz="1800" dirty="0" err="1"/>
              <a:t>preço</a:t>
            </a:r>
            <a:r>
              <a:rPr lang="en-US" sz="1800" dirty="0"/>
              <a:t> online é o </a:t>
            </a:r>
            <a:r>
              <a:rPr lang="en-US" sz="1800" dirty="0" err="1"/>
              <a:t>mesmo</a:t>
            </a:r>
            <a:r>
              <a:rPr lang="en-US" sz="1800" dirty="0"/>
              <a:t> que o </a:t>
            </a:r>
            <a:r>
              <a:rPr lang="en-US" sz="1800" dirty="0" err="1"/>
              <a:t>preço</a:t>
            </a:r>
            <a:r>
              <a:rPr lang="en-US" sz="1800" dirty="0"/>
              <a:t> offline?</a:t>
            </a:r>
            <a:endParaRPr sz="1800" dirty="0"/>
          </a:p>
          <a:p>
            <a:pPr marL="342900" lvl="0" indent="-2667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descontos</a:t>
            </a:r>
            <a:r>
              <a:rPr lang="en-US" sz="1800" dirty="0"/>
              <a:t> e as </a:t>
            </a:r>
            <a:r>
              <a:rPr lang="en-US" sz="1800" dirty="0" err="1"/>
              <a:t>condições</a:t>
            </a:r>
            <a:r>
              <a:rPr lang="en-US" sz="1800" dirty="0"/>
              <a:t> de </a:t>
            </a:r>
            <a:r>
              <a:rPr lang="en-US" sz="1800" dirty="0" err="1"/>
              <a:t>venda</a:t>
            </a:r>
            <a:r>
              <a:rPr lang="en-US" sz="1800" dirty="0"/>
              <a:t> </a:t>
            </a:r>
            <a:r>
              <a:rPr lang="en-US" sz="1800" dirty="0" err="1"/>
              <a:t>são</a:t>
            </a:r>
            <a:r>
              <a:rPr lang="en-US" sz="1800" dirty="0"/>
              <a:t> </a:t>
            </a:r>
            <a:r>
              <a:rPr lang="en-US" sz="1800" dirty="0" err="1"/>
              <a:t>diferentes</a:t>
            </a:r>
            <a:r>
              <a:rPr lang="en-US" sz="1800" dirty="0"/>
              <a:t> online?</a:t>
            </a:r>
            <a:endParaRPr sz="1800" dirty="0"/>
          </a:p>
          <a:p>
            <a:pPr marL="342900" lvl="0" indent="-2667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/>
              <a:t>Que </a:t>
            </a:r>
            <a:r>
              <a:rPr lang="en-US" sz="1800" dirty="0" err="1"/>
              <a:t>métodos</a:t>
            </a:r>
            <a:r>
              <a:rPr lang="en-US" sz="1800" dirty="0"/>
              <a:t> de </a:t>
            </a:r>
            <a:r>
              <a:rPr lang="en-US" sz="1800" dirty="0" err="1"/>
              <a:t>pagamento</a:t>
            </a:r>
            <a:r>
              <a:rPr lang="en-US" sz="1800" dirty="0"/>
              <a:t> </a:t>
            </a:r>
            <a:r>
              <a:rPr lang="en-US" sz="1800" dirty="0" err="1"/>
              <a:t>estão</a:t>
            </a:r>
            <a:r>
              <a:rPr lang="en-US" sz="1800" dirty="0"/>
              <a:t> </a:t>
            </a:r>
            <a:r>
              <a:rPr lang="en-US" sz="1800" dirty="0" err="1"/>
              <a:t>disponíveis</a:t>
            </a:r>
            <a:r>
              <a:rPr lang="en-US" sz="1800" dirty="0"/>
              <a:t> online? </a:t>
            </a:r>
            <a:endParaRPr sz="1800" dirty="0"/>
          </a:p>
          <a:p>
            <a:pPr marL="342900" lvl="0" indent="-200025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250"/>
              <a:buFont typeface="Arial"/>
              <a:buNone/>
            </a:pPr>
            <a:endParaRPr sz="1800" dirty="0"/>
          </a:p>
          <a:p>
            <a:pPr marL="342900" lvl="0" indent="-200025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ED7D31"/>
              </a:buClr>
              <a:buSzPts val="2250"/>
              <a:buFont typeface="Arial"/>
              <a:buNone/>
            </a:pPr>
            <a:endParaRPr sz="1800" dirty="0"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C6D37B41-B4E0-5B6E-802D-1E9B5366BF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preço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88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88"/>
          <p:cNvSpPr txBox="1">
            <a:spLocks noGrp="1"/>
          </p:cNvSpPr>
          <p:nvPr>
            <p:ph type="body" idx="1"/>
          </p:nvPr>
        </p:nvSpPr>
        <p:spPr>
          <a:xfrm>
            <a:off x="628650" y="1316007"/>
            <a:ext cx="7886700" cy="28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29051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/>
              <a:t>Papel do sítio</a:t>
            </a:r>
            <a:endParaRPr sz="1800"/>
          </a:p>
          <a:p>
            <a:pPr marL="342900" lvl="0" indent="-290512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/>
              <a:t>Comércio social</a:t>
            </a:r>
            <a:endParaRPr sz="1800"/>
          </a:p>
          <a:p>
            <a:pPr marL="342900" lvl="0" indent="-290512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/>
              <a:t>Compras sociais</a:t>
            </a:r>
            <a:endParaRPr sz="1800"/>
          </a:p>
          <a:p>
            <a:pPr marL="342900" lvl="0" indent="-290512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/>
              <a:t>O papel dos mercados </a:t>
            </a:r>
            <a:endParaRPr sz="1800"/>
          </a:p>
          <a:p>
            <a:pPr marL="342900" lvl="0" indent="-176212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ED7D31"/>
              </a:buClr>
              <a:buSzPts val="2625"/>
              <a:buFont typeface="Arial"/>
              <a:buNone/>
            </a:pPr>
            <a:endParaRPr/>
          </a:p>
          <a:p>
            <a:pPr marL="342900" lvl="0" indent="-176212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ED7D31"/>
              </a:buClr>
              <a:buSzPts val="2625"/>
              <a:buFont typeface="Arial"/>
              <a:buNone/>
            </a:pPr>
            <a:endParaRPr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403A60AE-EC90-DBB1-0158-5EC1404B515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distribuição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89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Publicidade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Promoções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vendas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RP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Venda social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direto</a:t>
            </a: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afiliados</a:t>
            </a:r>
            <a:endParaRPr dirty="0"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931280ED-DCB5-39F0-7CD5-0DF93E92B32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comunicação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3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0" name="Google Shape;530;p3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455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25717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 err="1"/>
              <a:t>Determinar</a:t>
            </a:r>
            <a:r>
              <a:rPr lang="en-US" sz="1800" dirty="0"/>
              <a:t> o </a:t>
            </a:r>
            <a:r>
              <a:rPr lang="en-US" sz="1800" dirty="0" err="1"/>
              <a:t>perfil</a:t>
            </a:r>
            <a:r>
              <a:rPr lang="en-US" sz="1800" dirty="0"/>
              <a:t> das </a:t>
            </a:r>
            <a:r>
              <a:rPr lang="en-US" sz="1800" dirty="0" err="1"/>
              <a:t>pessoas</a:t>
            </a:r>
            <a:r>
              <a:rPr lang="en-US" sz="1800" dirty="0"/>
              <a:t> que </a:t>
            </a:r>
            <a:r>
              <a:rPr lang="en-US" sz="1800" dirty="0" err="1"/>
              <a:t>suportam</a:t>
            </a:r>
            <a:r>
              <a:rPr lang="en-US" sz="1800" dirty="0"/>
              <a:t> o marketing digital</a:t>
            </a:r>
            <a:endParaRPr sz="1800" dirty="0"/>
          </a:p>
          <a:p>
            <a:pPr marL="342900" lvl="0" indent="-257175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 err="1"/>
              <a:t>Avaliação</a:t>
            </a:r>
            <a:r>
              <a:rPr lang="en-US" sz="1800" dirty="0"/>
              <a:t> do </a:t>
            </a:r>
            <a:r>
              <a:rPr lang="en-US" sz="1800" dirty="0" err="1"/>
              <a:t>envolvimento</a:t>
            </a:r>
            <a:r>
              <a:rPr lang="en-US" sz="1800" dirty="0"/>
              <a:t> das </a:t>
            </a:r>
            <a:r>
              <a:rPr lang="en-US" sz="1800" dirty="0" err="1"/>
              <a:t>pessoas</a:t>
            </a:r>
            <a:r>
              <a:rPr lang="en-US" sz="1800" dirty="0"/>
              <a:t> </a:t>
            </a:r>
            <a:r>
              <a:rPr lang="en-US" sz="1800" dirty="0" err="1"/>
              <a:t>nos</a:t>
            </a:r>
            <a:r>
              <a:rPr lang="en-US" sz="1800" dirty="0"/>
              <a:t> </a:t>
            </a:r>
            <a:r>
              <a:rPr lang="en-US" sz="1800" dirty="0" err="1"/>
              <a:t>diferentes</a:t>
            </a:r>
            <a:r>
              <a:rPr lang="en-US" sz="1800" dirty="0"/>
              <a:t> </a:t>
            </a:r>
            <a:r>
              <a:rPr lang="en-US" sz="1800" dirty="0" err="1"/>
              <a:t>canais</a:t>
            </a:r>
            <a:r>
              <a:rPr lang="en-US" sz="1800" dirty="0"/>
              <a:t> </a:t>
            </a:r>
            <a:r>
              <a:rPr lang="en-US" sz="1800" dirty="0" err="1"/>
              <a:t>digitais</a:t>
            </a:r>
            <a:endParaRPr sz="1800" dirty="0"/>
          </a:p>
          <a:p>
            <a:pPr marL="342900" lvl="0" indent="-257175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/>
              <a:t>A </a:t>
            </a:r>
            <a:r>
              <a:rPr lang="en-US" sz="1800" dirty="0" err="1"/>
              <a:t>contribuição</a:t>
            </a:r>
            <a:r>
              <a:rPr lang="en-US" sz="1800" dirty="0"/>
              <a:t> das </a:t>
            </a:r>
            <a:r>
              <a:rPr lang="en-US" sz="1800" dirty="0" err="1"/>
              <a:t>pessoas</a:t>
            </a:r>
            <a:r>
              <a:rPr lang="en-US" sz="1800" dirty="0"/>
              <a:t> no </a:t>
            </a:r>
            <a:r>
              <a:rPr lang="en-US" sz="1800" dirty="0" err="1"/>
              <a:t>funil</a:t>
            </a:r>
            <a:r>
              <a:rPr lang="en-US" sz="1800" dirty="0"/>
              <a:t> de </a:t>
            </a:r>
            <a:r>
              <a:rPr lang="en-US" sz="1800" dirty="0" err="1"/>
              <a:t>vendas</a:t>
            </a:r>
            <a:endParaRPr sz="1800" dirty="0"/>
          </a:p>
          <a:p>
            <a:pPr marL="342900" lvl="0" indent="-257175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Arial"/>
              <a:buChar char="•"/>
            </a:pPr>
            <a:r>
              <a:rPr lang="en-US" sz="1800" dirty="0"/>
              <a:t>O </a:t>
            </a:r>
            <a:r>
              <a:rPr lang="en-US" sz="1800" dirty="0" err="1"/>
              <a:t>papel</a:t>
            </a:r>
            <a:r>
              <a:rPr lang="en-US" sz="1800" dirty="0"/>
              <a:t> das </a:t>
            </a:r>
            <a:r>
              <a:rPr lang="en-US" sz="1800" dirty="0" err="1"/>
              <a:t>pessoas</a:t>
            </a:r>
            <a:r>
              <a:rPr lang="en-US" sz="1800" dirty="0"/>
              <a:t> </a:t>
            </a:r>
            <a:r>
              <a:rPr lang="en-US" sz="1800" dirty="0" err="1"/>
              <a:t>na</a:t>
            </a:r>
            <a:r>
              <a:rPr lang="en-US" sz="1800" dirty="0"/>
              <a:t> </a:t>
            </a:r>
            <a:r>
              <a:rPr lang="en-US" sz="1800" dirty="0" err="1"/>
              <a:t>humanização</a:t>
            </a:r>
            <a:r>
              <a:rPr lang="en-US" sz="1800" dirty="0"/>
              <a:t> da </a:t>
            </a:r>
            <a:r>
              <a:rPr lang="en-US" sz="1800" dirty="0" err="1"/>
              <a:t>marca</a:t>
            </a:r>
            <a:endParaRPr sz="18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DD78F5A3-2E8F-793B-24B1-649078A0F1F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pessoas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"/>
          <p:cNvSpPr txBox="1">
            <a:spLocks noGrp="1"/>
          </p:cNvSpPr>
          <p:nvPr>
            <p:ph type="body" idx="1"/>
          </p:nvPr>
        </p:nvSpPr>
        <p:spPr>
          <a:xfrm>
            <a:off x="628650" y="1369226"/>
            <a:ext cx="7886700" cy="309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Determinação de processos para a visão 360º do cliente</a:t>
            </a:r>
            <a:endParaRPr sz="1800" b="0" i="0" u="none" strike="noStrike" cap="none">
              <a:solidFill>
                <a:srgbClr val="15114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Nível de automatização do processo</a:t>
            </a:r>
            <a:endParaRPr sz="1800" b="0" i="0" u="none" strike="noStrike" cap="none">
              <a:solidFill>
                <a:srgbClr val="15114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Papel dos canais digitais nos processos</a:t>
            </a:r>
            <a:endParaRPr sz="1800" b="0" i="0" u="none" strike="noStrike" cap="none">
              <a:solidFill>
                <a:srgbClr val="15114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Ferramentas digitais necessárias para os processos</a:t>
            </a:r>
            <a:endParaRPr sz="1800" b="0" i="0" u="none" strike="noStrike" cap="none">
              <a:solidFill>
                <a:srgbClr val="15114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Processos a existirem na cadeia de valor</a:t>
            </a:r>
            <a:endParaRPr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BA7921F8-2154-4DD2-80ED-EF60D08E10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processos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6"/>
          <p:cNvSpPr txBox="1"/>
          <p:nvPr/>
        </p:nvSpPr>
        <p:spPr>
          <a:xfrm>
            <a:off x="478339" y="1139113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p6"/>
          <p:cNvSpPr txBox="1">
            <a:spLocks noGrp="1"/>
          </p:cNvSpPr>
          <p:nvPr>
            <p:ph type="body" idx="1"/>
          </p:nvPr>
        </p:nvSpPr>
        <p:spPr>
          <a:xfrm>
            <a:off x="628650" y="1369227"/>
            <a:ext cx="7886700" cy="244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Design da marca</a:t>
            </a:r>
            <a:endParaRPr sz="1800">
              <a:solidFill>
                <a:srgbClr val="151149"/>
              </a:solidFill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Nível de incorporação de testemunhos através de meios digitais</a:t>
            </a:r>
            <a:endParaRPr sz="1800">
              <a:solidFill>
                <a:srgbClr val="151149"/>
              </a:solidFill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Papel do vídeo e da imagem</a:t>
            </a:r>
            <a:endParaRPr sz="1800">
              <a:solidFill>
                <a:srgbClr val="151149"/>
              </a:solidFill>
            </a:endParaRPr>
          </a:p>
          <a:p>
            <a:pPr marL="285750" marR="0" lvl="0" indent="-285750" algn="l" rtl="0">
              <a:lnSpc>
                <a:spcPct val="155555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Normalização da experiência nos diferentes canais digitais</a:t>
            </a:r>
            <a:endParaRPr sz="1800">
              <a:solidFill>
                <a:srgbClr val="151149"/>
              </a:solidFill>
            </a:endParaRPr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6E1D3C10-5D23-1E2C-6A38-40589F37579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Mix de marketing digital: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evidências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físicas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90"/>
          <p:cNvSpPr txBox="1"/>
          <p:nvPr/>
        </p:nvSpPr>
        <p:spPr>
          <a:xfrm>
            <a:off x="629841" y="13716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Tópicos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90"/>
          <p:cNvSpPr txBox="1"/>
          <p:nvPr/>
        </p:nvSpPr>
        <p:spPr>
          <a:xfrm>
            <a:off x="1028700" y="1749485"/>
            <a:ext cx="7086599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Experiência em marketing digital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1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852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forma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marketing digital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potenciar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experiência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pontos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contacto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físicos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digitais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Utilizar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mapa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percurso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(jornada </a:t>
            </a:r>
            <a:r>
              <a:rPr lang="en-US" sz="1800" dirty="0">
                <a:solidFill>
                  <a:srgbClr val="151149"/>
                </a:solidFill>
              </a:rPr>
              <a:t>do </a:t>
            </a:r>
            <a:r>
              <a:rPr lang="en-US" sz="1800" dirty="0" err="1">
                <a:solidFill>
                  <a:srgbClr val="151149"/>
                </a:solidFill>
              </a:rPr>
              <a:t>cliente</a:t>
            </a:r>
            <a:r>
              <a:rPr lang="en-US" sz="1800" dirty="0">
                <a:solidFill>
                  <a:srgbClr val="151149"/>
                </a:solidFill>
              </a:rPr>
              <a:t>) 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para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representar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experiência</a:t>
            </a: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cliente</a:t>
            </a:r>
            <a:endParaRPr dirty="0"/>
          </a:p>
          <a:p>
            <a:pPr marL="137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250"/>
              <a:buNone/>
            </a:pPr>
            <a:r>
              <a:rPr lang="en-US" sz="18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dirty="0"/>
          </a:p>
          <a:p>
            <a:pPr marL="285750" marR="0" lvl="0" indent="-14287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250"/>
              <a:buFont typeface="Arial"/>
              <a:buNone/>
            </a:pPr>
            <a:endParaRPr sz="1800" b="1" i="1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lvl="0" indent="-142875" algn="l" rtl="0">
              <a:lnSpc>
                <a:spcPct val="90000"/>
              </a:lnSpc>
              <a:spcBef>
                <a:spcPts val="1750"/>
              </a:spcBef>
              <a:spcAft>
                <a:spcPts val="0"/>
              </a:spcAft>
              <a:buClr>
                <a:srgbClr val="ED7D31"/>
              </a:buClr>
              <a:buSzPts val="2250"/>
              <a:buFont typeface="Arial"/>
              <a:buNone/>
            </a:pPr>
            <a:endParaRPr sz="1800" dirty="0">
              <a:solidFill>
                <a:srgbClr val="151149"/>
              </a:solidFill>
            </a:endParaRPr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38A5BE66-1C27-775D-A22D-6714116141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Experiência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marketing digital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91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Tópicos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91"/>
          <p:cNvSpPr txBox="1"/>
          <p:nvPr/>
        </p:nvSpPr>
        <p:spPr>
          <a:xfrm>
            <a:off x="1666875" y="1925419"/>
            <a:ext cx="581024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Medição e controlo</a:t>
            </a:r>
            <a:endParaRPr sz="3600" b="1" i="0" u="none" strike="noStrike" cap="none">
              <a:solidFill>
                <a:srgbClr val="1511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92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9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979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 o que será monitorizado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 que métricas serão utilizadas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 responsabilidades</a:t>
            </a:r>
            <a:endParaRPr/>
          </a:p>
          <a:p>
            <a:pPr marL="137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C298D761-93B0-C88B-DB10-D425B5DEA5B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Medição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controlo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9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0" name="Google Shape;580;p95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95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100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Avaliação</a:t>
            </a:r>
            <a:endParaRPr dirty="0"/>
          </a:p>
        </p:txBody>
      </p:sp>
      <p:sp>
        <p:nvSpPr>
          <p:cNvPr id="582" name="Google Shape;582;p95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latin typeface="Arial"/>
                <a:ea typeface="Arial"/>
                <a:cs typeface="Arial"/>
                <a:sym typeface="Arial"/>
              </a:rPr>
              <a:t>Escolher uma marca e tendo em conta o processo de desenvolvimento da estratégia de marketing digital enquadrar a marca nos vários itens. 	</a:t>
            </a:r>
            <a:endParaRPr/>
          </a:p>
          <a:p>
            <a:pPr marL="137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93"/>
          <p:cNvSpPr txBox="1"/>
          <p:nvPr/>
        </p:nvSpPr>
        <p:spPr>
          <a:xfrm>
            <a:off x="1119253" y="1640793"/>
            <a:ext cx="6905493" cy="6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3600" b="1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Visão global da estratégia digital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94"/>
          <p:cNvSpPr txBox="1"/>
          <p:nvPr/>
        </p:nvSpPr>
        <p:spPr>
          <a:xfrm>
            <a:off x="478339" y="1262790"/>
            <a:ext cx="8333400" cy="29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5" name="Google Shape;595;p94"/>
          <p:cNvSpPr txBox="1">
            <a:spLocks noGrp="1"/>
          </p:cNvSpPr>
          <p:nvPr>
            <p:ph type="body" idx="1"/>
          </p:nvPr>
        </p:nvSpPr>
        <p:spPr>
          <a:xfrm>
            <a:off x="628650" y="1295992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285750" marR="0" lvl="0" indent="-227457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ct val="100000"/>
              <a:buFont typeface="Arial"/>
              <a:buChar char="•"/>
            </a:pP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modelo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Canvas é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utilizado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realizar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planeamento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com base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princípios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marketing</a:t>
            </a:r>
            <a:endParaRPr sz="7200" dirty="0"/>
          </a:p>
          <a:p>
            <a:pPr marL="285750" marR="0" lvl="0" indent="-227457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ct val="100000"/>
              <a:buFont typeface="Arial"/>
              <a:buChar char="•"/>
            </a:pP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modelo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Canvas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permite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papel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marketing digital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concetualização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negócio</a:t>
            </a:r>
            <a:endParaRPr sz="7200" dirty="0"/>
          </a:p>
          <a:p>
            <a:pPr marL="285750" marR="0" lvl="0" indent="-182213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ct val="60416"/>
              <a:buFont typeface="Arial"/>
              <a:buChar char="•"/>
            </a:pP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modelo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Canvas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sintetiza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um conjunto de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elementos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digitais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relacionados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estas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relações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permitem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expressar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lógica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o marketing digital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lhe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permite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ganhar</a:t>
            </a:r>
            <a:r>
              <a:rPr lang="en-US" sz="7200" b="0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7200" b="0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dinheiro</a:t>
            </a:r>
            <a:endParaRPr sz="7200" dirty="0"/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ct val="159999"/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19999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ct val="119999"/>
              <a:buFont typeface="Arial"/>
              <a:buNone/>
            </a:pPr>
            <a:endParaRPr sz="2400" b="1" i="1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75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endParaRPr dirty="0"/>
          </a:p>
        </p:txBody>
      </p:sp>
      <p:sp>
        <p:nvSpPr>
          <p:cNvPr id="4" name="Google Shape;497;p16">
            <a:extLst>
              <a:ext uri="{FF2B5EF4-FFF2-40B4-BE49-F238E27FC236}">
                <a16:creationId xmlns:a16="http://schemas.microsoft.com/office/drawing/2014/main" id="{C645283B-7A11-04C3-2E39-4742916B963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51149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Visão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global da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digital</a:t>
            </a:r>
            <a:endParaRPr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96"/>
          <p:cNvSpPr txBox="1"/>
          <p:nvPr/>
        </p:nvSpPr>
        <p:spPr>
          <a:xfrm rot="-5400000">
            <a:off x="-1209805" y="970664"/>
            <a:ext cx="5202770" cy="179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papel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marketing digital </a:t>
            </a:r>
            <a:endParaRPr sz="24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concetualização</a:t>
            </a:r>
            <a:b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estratégica</a:t>
            </a:r>
            <a:r>
              <a:rPr lang="en-US" sz="2400" b="1" i="0" u="none" strike="noStrike" cap="none" dirty="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2400" b="1" i="0" u="none" strike="noStrike" cap="none" dirty="0" err="1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negócio</a:t>
            </a:r>
            <a:endParaRPr sz="24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800" b="0" i="0" u="none" strike="noStrike" cap="none" dirty="0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1" name="Google Shape;601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03152" y="57406"/>
            <a:ext cx="6773748" cy="4776360"/>
          </a:xfrm>
          <a:prstGeom prst="rect">
            <a:avLst/>
          </a:prstGeom>
          <a:noFill/>
          <a:ln>
            <a:noFill/>
          </a:ln>
        </p:spPr>
      </p:pic>
      <p:sp>
        <p:nvSpPr>
          <p:cNvPr id="602" name="Google Shape;602;p96"/>
          <p:cNvSpPr txBox="1"/>
          <p:nvPr/>
        </p:nvSpPr>
        <p:spPr>
          <a:xfrm>
            <a:off x="6939791" y="4786141"/>
            <a:ext cx="3291300" cy="25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US" sz="105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Fonte: www.smartinsights.com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1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8" name="Google Shape;608;p1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55555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19"/>
          <p:cNvSpPr txBox="1">
            <a:spLocks noGrp="1"/>
          </p:cNvSpPr>
          <p:nvPr>
            <p:ph type="body" idx="1"/>
          </p:nvPr>
        </p:nvSpPr>
        <p:spPr>
          <a:xfrm>
            <a:off x="840583" y="277222"/>
            <a:ext cx="6614100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610" name="Google Shape;610;p19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Utilizando a mesma marca utilizada na atividade anterior, elabore o Business Model Canvas na perspetiva do marketing digital.</a:t>
            </a:r>
            <a:endParaRPr/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7"/>
          <p:cNvSpPr txBox="1"/>
          <p:nvPr/>
        </p:nvSpPr>
        <p:spPr>
          <a:xfrm>
            <a:off x="2245784" y="1925419"/>
            <a:ext cx="46524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Bibliografia</a:t>
            </a:r>
            <a:endParaRPr sz="36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33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Barker, M. S., Barker, D. I., Bormann, N. F., Roberts, M. L., &amp; Zahay, D. (2017). </a:t>
            </a:r>
            <a:r>
              <a:rPr lang="en-US" sz="1400" b="0" i="1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de mídia social: uma abordagem estratégica 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(2</a:t>
            </a:r>
            <a:r>
              <a:rPr lang="en-US" sz="1400" b="0" i="0" u="none" strike="noStrike" cap="none" baseline="3000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nd 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ed.). Cengage Learning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Chaffey, D., &amp; Ellis-Chadwick, F. (</a:t>
            </a:r>
            <a:r>
              <a:rPr lang="en-US">
                <a:solidFill>
                  <a:srgbClr val="151149"/>
                </a:solidFill>
              </a:rPr>
              <a:t>2022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  <a:r>
              <a:rPr lang="en-US" sz="1400" b="0" i="1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digital: estratégia, implementação e prática 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>
                <a:solidFill>
                  <a:srgbClr val="151149"/>
                </a:solidFill>
              </a:rPr>
              <a:t>8</a:t>
            </a:r>
            <a:r>
              <a:rPr lang="en-US" sz="1400" b="0" i="0" u="none" strike="noStrike" cap="none" baseline="3000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ed). Pearson Education Limited.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Chaffey, D., &amp; Smith, PR (2017). </a:t>
            </a:r>
            <a:r>
              <a:rPr lang="en-US" sz="1400" b="0" i="1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Excelência em Marketing Digital 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(5</a:t>
            </a:r>
            <a:r>
              <a:rPr lang="en-US" sz="1400" b="0" i="0" u="none" strike="noStrike" cap="none" baseline="30000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 ed.). Routledge.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Hanlon, A. (2019). </a:t>
            </a:r>
            <a:r>
              <a:rPr lang="en-US" sz="1400" b="0" i="1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Marketing digital: planeamento estratégico e integração</a:t>
            </a:r>
            <a:r>
              <a:rPr lang="en-US" sz="1400" b="0" i="0" u="none" strike="noStrike" cap="none">
                <a:solidFill>
                  <a:srgbClr val="151149"/>
                </a:solidFill>
                <a:latin typeface="Arial"/>
                <a:ea typeface="Arial"/>
                <a:cs typeface="Arial"/>
                <a:sym typeface="Arial"/>
              </a:rPr>
              <a:t>. Sage.</a:t>
            </a:r>
            <a:endParaRPr sz="1400" b="0" i="0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rgbClr val="151149"/>
                </a:solidFill>
              </a:rPr>
              <a:t>Kingsnorth, S. (2016). </a:t>
            </a:r>
            <a:r>
              <a:rPr lang="en-US" i="1">
                <a:solidFill>
                  <a:srgbClr val="151149"/>
                </a:solidFill>
              </a:rPr>
              <a:t>Estratégia de Marketing Digital Uma abordagem integrada ao marketing online</a:t>
            </a:r>
            <a:r>
              <a:rPr lang="en-US">
                <a:solidFill>
                  <a:srgbClr val="151149"/>
                </a:solidFill>
              </a:rPr>
              <a:t>. KoganPage.</a:t>
            </a:r>
            <a:endParaRPr>
              <a:solidFill>
                <a:srgbClr val="151149"/>
              </a:solidFill>
            </a:endParaRP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>
                <a:solidFill>
                  <a:srgbClr val="151149"/>
                </a:solidFill>
              </a:rPr>
              <a:t>Kotler, P., &amp; Andreasen, A. R. (1987). </a:t>
            </a:r>
            <a:r>
              <a:rPr lang="en-US" i="1">
                <a:solidFill>
                  <a:srgbClr val="151149"/>
                </a:solidFill>
              </a:rPr>
              <a:t>Strategic marketing for nonprofit organizations </a:t>
            </a:r>
            <a:r>
              <a:rPr lang="en-US">
                <a:solidFill>
                  <a:srgbClr val="151149"/>
                </a:solidFill>
              </a:rPr>
              <a:t>(3</a:t>
            </a:r>
            <a:r>
              <a:rPr lang="en-US" baseline="30000">
                <a:solidFill>
                  <a:srgbClr val="151149"/>
                </a:solidFill>
              </a:rPr>
              <a:t>rd</a:t>
            </a:r>
            <a:r>
              <a:rPr lang="en-US">
                <a:solidFill>
                  <a:srgbClr val="151149"/>
                </a:solidFill>
              </a:rPr>
              <a:t> ed.). Prentice-Hall.</a:t>
            </a:r>
            <a:endParaRPr>
              <a:solidFill>
                <a:srgbClr val="151149"/>
              </a:solidFill>
            </a:endParaRP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>
                <a:solidFill>
                  <a:srgbClr val="151149"/>
                </a:solidFill>
              </a:rPr>
              <a:t>Osterwalder, A., &amp; Pigneur, Y. (2010). </a:t>
            </a:r>
            <a:r>
              <a:rPr lang="en-US" i="1">
                <a:solidFill>
                  <a:srgbClr val="151149"/>
                </a:solidFill>
              </a:rPr>
              <a:t>Business Model Generation. </a:t>
            </a:r>
            <a:r>
              <a:rPr lang="en-US">
                <a:solidFill>
                  <a:srgbClr val="151149"/>
                </a:solidFill>
              </a:rPr>
              <a:t>John Wiley &amp; Sons, Inc.</a:t>
            </a:r>
            <a:endParaRPr>
              <a:solidFill>
                <a:srgbClr val="151149"/>
              </a:solidFill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1" u="none" strike="noStrike" cap="none">
              <a:solidFill>
                <a:srgbClr val="1511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497;p16">
            <a:extLst>
              <a:ext uri="{FF2B5EF4-FFF2-40B4-BE49-F238E27FC236}">
                <a16:creationId xmlns:a16="http://schemas.microsoft.com/office/drawing/2014/main" id="{33894346-B541-6557-23C5-B2FB5A15EBF9}"/>
              </a:ext>
            </a:extLst>
          </p:cNvPr>
          <p:cNvSpPr txBox="1">
            <a:spLocks/>
          </p:cNvSpPr>
          <p:nvPr/>
        </p:nvSpPr>
        <p:spPr>
          <a:xfrm>
            <a:off x="628650" y="217714"/>
            <a:ext cx="7886700" cy="498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rgbClr val="151149"/>
              </a:buClr>
              <a:buSzPts val="3200"/>
            </a:pPr>
            <a:r>
              <a:rPr lang="nb-NO" sz="2400" b="1" dirty="0">
                <a:solidFill>
                  <a:srgbClr val="151149"/>
                </a:solidFill>
              </a:rPr>
              <a:t>Bibliografia</a:t>
            </a:r>
            <a:endParaRPr lang="nb-NO" sz="2400" dirty="0">
              <a:solidFill>
                <a:srgbClr val="151149"/>
              </a:solidFill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1e426d90ee6_0_0"/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11559</Words>
  <Application>Microsoft Office PowerPoint</Application>
  <PresentationFormat>Apresentação no Ecrã (16:9)</PresentationFormat>
  <Paragraphs>757</Paragraphs>
  <Slides>64</Slides>
  <Notes>64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64</vt:i4>
      </vt:variant>
    </vt:vector>
  </HeadingPairs>
  <TitlesOfParts>
    <vt:vector size="69" baseType="lpstr">
      <vt:lpstr>Arial</vt:lpstr>
      <vt:lpstr>Calibri</vt:lpstr>
      <vt:lpstr>Roboto</vt:lpstr>
      <vt:lpstr>Dancing Script</vt:lpstr>
      <vt:lpstr>DEMS NEW</vt:lpstr>
      <vt:lpstr>Introdução ao Marketing Digital  2. Definir uma estratégia</vt:lpstr>
      <vt:lpstr>Apresentação do PowerPoint</vt:lpstr>
      <vt:lpstr>Tópicos</vt:lpstr>
      <vt:lpstr>Apresentação do PowerPoint</vt:lpstr>
      <vt:lpstr>Processo de desenvolvimento da estratégia de marketing digital</vt:lpstr>
      <vt:lpstr>O que é a estratégia de marketing? </vt:lpstr>
      <vt:lpstr>Estratégia de marketing digital</vt:lpstr>
      <vt:lpstr>Apresentação do PowerPoint</vt:lpstr>
      <vt:lpstr>Estratégia de marketing digital</vt:lpstr>
      <vt:lpstr>Apresentação do PowerPoint</vt:lpstr>
      <vt:lpstr>Apresentação do PowerPoint</vt:lpstr>
      <vt:lpstr>Apresentação do PowerPoint</vt:lpstr>
      <vt:lpstr>Avaliar o desempenho do marketing digital</vt:lpstr>
      <vt:lpstr>Avaliar o desempenho do marketing digital</vt:lpstr>
      <vt:lpstr>Apresentação do PowerPoint</vt:lpstr>
      <vt:lpstr>Apresentação do PowerPoint</vt:lpstr>
      <vt:lpstr>Apresentação do PowerPoint</vt:lpstr>
      <vt:lpstr>Análise da concorrência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Definir segmentos</vt:lpstr>
      <vt:lpstr>Apresentação do PowerPoint</vt:lpstr>
      <vt:lpstr>Definir a proposta de valor para o cliente digital</vt:lpstr>
      <vt:lpstr>Definir a proposta de valor para o cliente digital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Mix de marketing digital: produto</vt:lpstr>
      <vt:lpstr>Mix de marketing digital: preço</vt:lpstr>
      <vt:lpstr>Mix de marketing digital: distribuição</vt:lpstr>
      <vt:lpstr>Mix de marketing digital: comunicação</vt:lpstr>
      <vt:lpstr>Mix de marketing digital: pessoas</vt:lpstr>
      <vt:lpstr>Mix de marketing digital: processos</vt:lpstr>
      <vt:lpstr>Mix de marketing digital: evidências físicas</vt:lpstr>
      <vt:lpstr>Apresentação do PowerPoint</vt:lpstr>
      <vt:lpstr>Experiência em marketing digital</vt:lpstr>
      <vt:lpstr>Apresentação do PowerPoint</vt:lpstr>
      <vt:lpstr>Medição e controlo</vt:lpstr>
      <vt:lpstr>Apresentação do PowerPoint</vt:lpstr>
      <vt:lpstr>Apresentação do PowerPoint</vt:lpstr>
      <vt:lpstr>Visão global da estratégia digital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Introdução ao Marketing Digital  2. Definir uma estratégia</dc:title>
  <dc:creator>a20160391@pbs.up.pt</dc:creator>
  <cp:keywords>, docId:F2FD49BEEE144C0AF124CF63166638F3</cp:keywords>
  <cp:lastModifiedBy>José Duarte da Rocha Santos</cp:lastModifiedBy>
  <cp:revision>1</cp:revision>
  <dcterms:modified xsi:type="dcterms:W3CDTF">2023-12-12T19:55:23Z</dcterms:modified>
</cp:coreProperties>
</file>