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5" r:id="rId2"/>
  </p:sldMasterIdLst>
  <p:notesMasterIdLst>
    <p:notesMasterId r:id="rId56"/>
  </p:notesMasterIdLst>
  <p:sldIdLst>
    <p:sldId id="31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9" r:id="rId55"/>
  </p:sldIdLst>
  <p:sldSz cx="9144000" cy="5143500" type="screen16x9"/>
  <p:notesSz cx="6858000" cy="9144000"/>
  <p:embeddedFontLst>
    <p:embeddedFont>
      <p:font typeface="Calibri" panose="020F0502020204030204" pitchFamily="34" charset="0"/>
      <p:regular r:id="rId57"/>
      <p:bold r:id="rId58"/>
      <p:italic r:id="rId59"/>
      <p:boldItalic r:id="rId60"/>
    </p:embeddedFont>
    <p:embeddedFont>
      <p:font typeface="PT Sans" panose="020B0503020203020204" pitchFamily="34" charset="0"/>
      <p:regular r:id="rId61"/>
      <p:bold r:id="rId62"/>
      <p:italic r:id="rId63"/>
      <p:boldItalic r:id="rId6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597" userDrawn="1">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5" roundtripDataSignature="AMtx7mhQeO4TZgZciMUIvsLRu1ClDz0Ps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C2337C-7EC4-447C-8F91-F4F67D8861F5}" v="13" dt="2023-12-18T16:53:46.973"/>
  </p1510:revLst>
</p1510:revInfo>
</file>

<file path=ppt/tableStyles.xml><?xml version="1.0" encoding="utf-8"?>
<a:tblStyleLst xmlns:a="http://schemas.openxmlformats.org/drawingml/2006/main" def="{286F2A25-A2C2-4AC1-A4A5-A427AB804696}">
  <a:tblStyle styleId="{286F2A25-A2C2-4AC1-A4A5-A427AB804696}"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FF4E6"/>
          </a:solidFill>
        </a:fill>
      </a:tcStyle>
    </a:wholeTbl>
    <a:band1H>
      <a:tcTxStyle/>
      <a:tcStyle>
        <a:tcBdr/>
        <a:fill>
          <a:solidFill>
            <a:srgbClr val="FFE8CA"/>
          </a:solidFill>
        </a:fill>
      </a:tcStyle>
    </a:band1H>
    <a:band2H>
      <a:tcTxStyle/>
      <a:tcStyle>
        <a:tcBdr/>
      </a:tcStyle>
    </a:band2H>
    <a:band1V>
      <a:tcTxStyle/>
      <a:tcStyle>
        <a:tcBdr/>
        <a:fill>
          <a:solidFill>
            <a:srgbClr val="FFE8CA"/>
          </a:solidFill>
        </a:fill>
      </a:tcStyle>
    </a:band1V>
    <a:band2V>
      <a:tcTxStyle/>
      <a:tcStyle>
        <a:tcBdr/>
      </a:tcStyle>
    </a:band2V>
    <a:lastCol>
      <a:tcTxStyle b="on" i="off">
        <a:font>
          <a:latin typeface="Arial"/>
          <a:ea typeface="Arial"/>
          <a:cs typeface="Arial"/>
        </a:font>
        <a:schemeClr val="lt1"/>
      </a:tcTxStyle>
      <a:tcStyle>
        <a:tcBdr/>
        <a:fill>
          <a:solidFill>
            <a:schemeClr val="accent4"/>
          </a:solidFill>
        </a:fill>
      </a:tcStyle>
    </a:lastCol>
    <a:firstCol>
      <a:tcTxStyle b="on" i="off">
        <a:font>
          <a:latin typeface="Arial"/>
          <a:ea typeface="Arial"/>
          <a:cs typeface="Arial"/>
        </a:font>
        <a:schemeClr val="lt1"/>
      </a:tcTxStyle>
      <a:tcStyle>
        <a:tcBdr/>
        <a:fill>
          <a:solidFill>
            <a:schemeClr val="accent4"/>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4"/>
          </a:solidFill>
        </a:fill>
      </a:tcStyle>
    </a:lastRow>
    <a:seCell>
      <a:tcTxStyle/>
      <a:tcStyle>
        <a:tcBdr/>
      </a:tcStyle>
    </a:seCell>
    <a:swCell>
      <a:tcTxStyle/>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4"/>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980" autoAdjust="0"/>
  </p:normalViewPr>
  <p:slideViewPr>
    <p:cSldViewPr snapToGrid="0">
      <p:cViewPr varScale="1">
        <p:scale>
          <a:sx n="129" d="100"/>
          <a:sy n="129" d="100"/>
        </p:scale>
        <p:origin x="1026" y="90"/>
      </p:cViewPr>
      <p:guideLst>
        <p:guide orient="horz" pos="1597"/>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7.fntdata"/><Relationship Id="rId68"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2.fntdata"/><Relationship Id="rId66"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font" Target="fonts/font5.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notesMaster" Target="notesMasters/notesMaster1.xml"/><Relationship Id="rId64" Type="http://schemas.openxmlformats.org/officeDocument/2006/relationships/font" Target="fonts/font8.fntdata"/><Relationship Id="rId69"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3.fntdata"/><Relationship Id="rId67" Type="http://schemas.openxmlformats.org/officeDocument/2006/relationships/viewProps" Target="view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6.fntdata"/><Relationship Id="rId7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1.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4.fntdata"/><Relationship Id="rId65" Type="http://customschemas.google.com/relationships/presentationmetadata" Target="meta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3" Type="http://schemas.openxmlformats.org/officeDocument/2006/relationships/hyperlink" Target="https://nl.pinterest.com/pin/137008013642682982/" TargetMode="External"/><Relationship Id="rId2" Type="http://schemas.openxmlformats.org/officeDocument/2006/relationships/slide" Target="../slides/slide45.xml"/><Relationship Id="rId1" Type="http://schemas.openxmlformats.org/officeDocument/2006/relationships/notesMaster" Target="../notesMasters/notesMaster1.xml"/><Relationship Id="rId4" Type="http://schemas.openxmlformats.org/officeDocument/2006/relationships/hyperlink" Target="https://odiv.nl/paid-earned-shared-owned/" TargetMode="Externa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1f6844db22d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g1f6844db22d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1" name="Google Shape;26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6" name="Google Shape;266;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Nota: esta tarefa beneficia sobretudo o próprio estudante. Permite-lhe compreender o discurso sobre marketing digital, participar em debates profissionais e manter-se atualizado sobre os temas no futuro. Por isso, é essencial motivar os alunos quando se dá esta tarefa prévia. Eles ficarão muito satisfeitos no final do curso...!</a:t>
            </a:r>
            <a:endParaRPr/>
          </a:p>
          <a:p>
            <a:pPr marL="0" lvl="0" indent="0" algn="l" rtl="0">
              <a:lnSpc>
                <a:spcPct val="100000"/>
              </a:lnSpc>
              <a:spcBef>
                <a:spcPts val="0"/>
              </a:spcBef>
              <a:spcAft>
                <a:spcPts val="0"/>
              </a:spcAft>
              <a:buSzPts val="1100"/>
              <a:buNone/>
            </a:pPr>
            <a:r>
              <a:rPr lang="fi"/>
              <a:t>Todos podem ter as suas listas específicas (mas incluem 60-80% das mesmas palavras), por isso certifique-se de que todos fizeram a sua lista. Durante a aula, pode escrever algumas delas no quadro branco e depois analisar o seu significado, uma a uma, com o grupo. Isto reforça a aprendizagem. Para além disso, estas palavras aparecerão ao longo de todo o módulo.</a:t>
            </a:r>
            <a:endParaRPr/>
          </a:p>
          <a:p>
            <a:pPr marL="0" lvl="0" indent="0" algn="l" rtl="0">
              <a:spcBef>
                <a:spcPts val="0"/>
              </a:spcBef>
              <a:spcAft>
                <a:spcPts val="0"/>
              </a:spcAft>
              <a:buClr>
                <a:schemeClr val="dk1"/>
              </a:buClr>
              <a:buSzPts val="1100"/>
              <a:buFont typeface="Arial"/>
              <a:buNone/>
            </a:pPr>
            <a:r>
              <a:rPr lang="fi">
                <a:solidFill>
                  <a:schemeClr val="dk1"/>
                </a:solidFill>
              </a:rPr>
              <a:t>Avaliação: aprovação/ reprovação (Nota: se possível, utilizar software anti-plágio para detetar a cópia direta - não deve exceder 10%)</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fi"/>
              <a:t>O "marketing" é constituído por uma vasta gama de instrumentos, frequentemente designados por "marketing mix". Estes instrumentos são brevemente apresentados nesta secção.</a:t>
            </a:r>
            <a:endParaRPr/>
          </a:p>
        </p:txBody>
      </p:sp>
      <p:sp>
        <p:nvSpPr>
          <p:cNvPr id="278" name="Google Shape;278;p82: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
        <p:cNvGrpSpPr/>
        <p:nvPr/>
      </p:nvGrpSpPr>
      <p:grpSpPr>
        <a:xfrm>
          <a:off x="0" y="0"/>
          <a:ext cx="0" cy="0"/>
          <a:chOff x="0" y="0"/>
          <a:chExt cx="0" cy="0"/>
        </a:xfrm>
      </p:grpSpPr>
      <p:sp>
        <p:nvSpPr>
          <p:cNvPr id="283" name="Google Shape;28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4" name="Google Shape;28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Todas as funções de marketing, independentemente da organização ou dos canais, têm os mesmos tipos de objectivos.  Estes devem estar em conformidade com a estratégia da empresa.</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Nenhuma organização pode ser proeminente em todas estas áreas, o que significa que têm de escolher as áreas em que se sentem ou querem ser competitivas. Será o produto excelente (por exemplo, a Apple)? Ou o preço (por exemplo, Lidl)? Ou a promoção alargada (por exemplo, Coca Cola, Red Bull)? Ou a forma como os serviços e bens são disponibilizados e distribuídos (loja física - localização? e/ou loja virtual)? Na maior parte dos casos, trata-se de uma combinação destes factores.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solidFill>
                  <a:schemeClr val="dk1"/>
                </a:solidFill>
              </a:rPr>
              <a:t>A teoria dos 4P de McCarthy é uma das teorias clássicas do marketing.</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
        <p:cNvGrpSpPr/>
        <p:nvPr/>
      </p:nvGrpSpPr>
      <p:grpSpPr>
        <a:xfrm>
          <a:off x="0" y="0"/>
          <a:ext cx="0" cy="0"/>
          <a:chOff x="0" y="0"/>
          <a:chExt cx="0" cy="0"/>
        </a:xfrm>
      </p:grpSpPr>
      <p:sp>
        <p:nvSpPr>
          <p:cNvPr id="304" name="Google Shape;30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5" name="Google Shape;30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dirty="0"/>
              <a:t>Nota: No módulo "Introdução ao marketing digital", os conceitos básicos de marketing são apresentados apenas na medida em que o papel do marketing digital como parte de todas as actividades de marketing se torna mais claro. Pode encontrar mais conhecimentos nos livros e cursos básicos de marketing e na Internet, utilizando as palavras de pesquisa marketing mix 7P, etc.  </a:t>
            </a:r>
            <a:endParaRPr dirty="0"/>
          </a:p>
          <a:p>
            <a:pPr marL="457200" lvl="0" indent="-228600" algn="l" rtl="0">
              <a:lnSpc>
                <a:spcPct val="100000"/>
              </a:lnSpc>
              <a:spcBef>
                <a:spcPts val="0"/>
              </a:spcBef>
              <a:spcAft>
                <a:spcPts val="0"/>
              </a:spcAft>
              <a:buSzPts val="1100"/>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1" name="Google Shape;311;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Falso. A publicidade representa a área da Promoção, pelo que o marketing abrange mais do que a publicidade (refere-se aos outros 6 P's).</a:t>
            </a:r>
            <a:endParaRPr/>
          </a:p>
          <a:p>
            <a:pPr marL="0" lvl="0" indent="0" algn="l" rtl="0">
              <a:lnSpc>
                <a:spcPct val="100000"/>
              </a:lnSpc>
              <a:spcBef>
                <a:spcPts val="0"/>
              </a:spcBef>
              <a:spcAft>
                <a:spcPts val="0"/>
              </a:spcAft>
              <a:buSzPts val="1100"/>
              <a:buNone/>
            </a:pPr>
            <a:r>
              <a:rPr lang="fi"/>
              <a:t>Exemplos: Preço - Lidl, Aldi, H&amp;M; Local: algumas empresas estão localizadas em centros comerciais - mas as lojas virtuais, por exemplo, são independentes do local físico; Processo - Amazon, Zalando, etc. esforçam-se por ter um processo de entrega muito rápido</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8" name="Google Shape;318;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Esta tarefa concretiza os Ps' e o Marketing Mix. A formação do marketing mix de uma organização é sempre uma questão de escolhas, o tempo mostrará o seu sucesso.  As organizações mais bem sucedidas investiram muito esforço e dinheiro na formação da sua estratégia de marketing e na sua concretização.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 marketing está a tornar-se cada vez mais digital por muitas razões. Esta secção apresenta as principais razões, começando pela forma como a digitalização transformou o tradicional "7P" em "7D". </a:t>
            </a:r>
            <a:endParaRPr/>
          </a:p>
        </p:txBody>
      </p:sp>
      <p:sp>
        <p:nvSpPr>
          <p:cNvPr id="324" name="Google Shape;324;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0" name="Google Shape;330;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A figura indica como os "7P", apresentados anteriormente, podem ser aplicados na Internet 7D(igital). Por exemplo, "Local" tem um significado diferente, uma vez que o processo de compra começa normalmente com a pesquisa de informação - na Internet. A "prova física" refere-se ao ambiente digital, como os elementos do sítio Web da empresa.  O elemento mais importante é a Promoção, que se refere à maior parte da comunicação de marketing.</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
        <p:cNvGrpSpPr/>
        <p:nvPr/>
      </p:nvGrpSpPr>
      <p:grpSpPr>
        <a:xfrm>
          <a:off x="0" y="0"/>
          <a:ext cx="0" cy="0"/>
          <a:chOff x="0" y="0"/>
          <a:chExt cx="0" cy="0"/>
        </a:xfrm>
      </p:grpSpPr>
      <p:sp>
        <p:nvSpPr>
          <p:cNvPr id="340" name="Google Shape;34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1" name="Google Shape;341;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AutoNum type="arabicPeriod"/>
            </a:pPr>
            <a:r>
              <a:rPr lang="fi" dirty="0"/>
              <a:t>Em geral, os canais digitais oferecem mais oportunidades de comunicação, feedback e interação do que os canais tradicionais. Além disso, os meios digitais permitem direcionar e atingir grupos específicos de clientes.</a:t>
            </a:r>
            <a:endParaRPr dirty="0"/>
          </a:p>
          <a:p>
            <a:pPr marL="457200" lvl="0" indent="-298450" algn="l" rtl="0">
              <a:lnSpc>
                <a:spcPct val="100000"/>
              </a:lnSpc>
              <a:spcBef>
                <a:spcPts val="0"/>
              </a:spcBef>
              <a:spcAft>
                <a:spcPts val="0"/>
              </a:spcAft>
              <a:buSzPts val="1100"/>
              <a:buAutoNum type="arabicPeriod"/>
            </a:pPr>
            <a:r>
              <a:rPr lang="fi" dirty="0"/>
              <a:t>Preço: Preços flexíveis. Local: estar disponível 24 horas por dia, 7 dias por semana. Promoção: mais meios de comunicação disponíveis, de forma económica. Pessoas: Existe uma coisa chamada "experiência do cliente" também na Internet - é importante fazer com que os clientes se sintam atendidos.</a:t>
            </a:r>
            <a:endParaRPr dirty="0"/>
          </a:p>
          <a:p>
            <a:pPr marL="457200" lvl="0" indent="-228600" algn="l" rtl="0">
              <a:lnSpc>
                <a:spcPct val="100000"/>
              </a:lnSpc>
              <a:spcBef>
                <a:spcPts val="0"/>
              </a:spcBef>
              <a:spcAft>
                <a:spcPts val="0"/>
              </a:spcAft>
              <a:buSzPts val="1100"/>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7" name="Google Shape;347;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Esta figura apresenta os domínios dos instrumentos digitais disponíveis para a promoção, equivalentes ao "marketing digital". Cada um dos instrumentos será descrito mais pormenorizadamente no domínio 3 "Operações e tácticas digitais".  </a:t>
            </a:r>
            <a:r>
              <a:rPr lang="fi" b="1"/>
              <a:t>A sua utilização operacional será ensinada nos módulos "Publicidade digital" e "Marketing de conteúdos e redes sociais</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g22e39cbf2c4_0_11: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 diapositivo mostra a multiplicidade de ambientes digitais. Portanto, o marketing digital não é apenas "redes sociais" ou "loja virtual". Por exemplo, "publicação" refere-se à forma digital de revistas e jornais. Estes estão entre os sítios Web mais visitados em qualquer país. É por isso que são locais potenciais para chegar aos clientes com anúncios e blogues.</a:t>
            </a:r>
            <a:endParaRPr/>
          </a:p>
        </p:txBody>
      </p:sp>
      <p:sp>
        <p:nvSpPr>
          <p:cNvPr id="355" name="Google Shape;355;g22e39cbf2c4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4" name="Google Shape;364;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O marketing digital pode ser considerado como uma potencial nova forma de marketing. Os canais digitais oferecem uma variedade de formas modernas e económicas de chegar aos clientes. Um dos desafios da comunicação de marketing é definir a melhor gama de canais, utilizando tanto os "tradicionais" como os "digitais".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9"/>
        <p:cNvGrpSpPr/>
        <p:nvPr/>
      </p:nvGrpSpPr>
      <p:grpSpPr>
        <a:xfrm>
          <a:off x="0" y="0"/>
          <a:ext cx="0" cy="0"/>
          <a:chOff x="0" y="0"/>
          <a:chExt cx="0" cy="0"/>
        </a:xfrm>
      </p:grpSpPr>
      <p:sp>
        <p:nvSpPr>
          <p:cNvPr id="370" name="Google Shape;370;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1" name="Google Shape;371;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Eis algumas definições notáveis de "marketing digital". Uma pesquisa no Google dá-nos muitas mais. Como sempre, é natural que as diferentes definições englobem pontos de vista um pouco diferentes. Que características parecem ser comuns a estas três definições?</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B2C = empresa para clientes, B2B = empresa para outras empresas</a:t>
            </a:r>
            <a:endParaRPr/>
          </a:p>
          <a:p>
            <a:pPr marL="0" lvl="0" indent="0" algn="l" rtl="0">
              <a:lnSpc>
                <a:spcPct val="100000"/>
              </a:lnSpc>
              <a:spcBef>
                <a:spcPts val="0"/>
              </a:spcBef>
              <a:spcAft>
                <a:spcPts val="0"/>
              </a:spcAft>
              <a:buSzPts val="1100"/>
              <a:buNone/>
            </a:pPr>
            <a:r>
              <a:rPr lang="fi"/>
              <a:t>Neste ponto, pode deixar a turma debater (em pares) as seguintes questões: Que media são "tradicionais" e quais são "digitais"? Enumere algumas diferenças entre eles. Enumere algumas vantagens do marketing digital. (os próximos diapositivos apresentarão as respostas a estas perguntas).</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4"/>
        <p:cNvGrpSpPr/>
        <p:nvPr/>
      </p:nvGrpSpPr>
      <p:grpSpPr>
        <a:xfrm>
          <a:off x="0" y="0"/>
          <a:ext cx="0" cy="0"/>
          <a:chOff x="0" y="0"/>
          <a:chExt cx="0" cy="0"/>
        </a:xfrm>
      </p:grpSpPr>
      <p:sp>
        <p:nvSpPr>
          <p:cNvPr id="385" name="Google Shape;385;g230a88bf6bc_0_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86" name="Google Shape;386;g230a88bf6bc_0_7:notes"/>
          <p:cNvSpPr txBox="1">
            <a:spLocks noGrp="1"/>
          </p:cNvSpPr>
          <p:nvPr>
            <p:ph type="body" idx="1"/>
          </p:nvPr>
        </p:nvSpPr>
        <p:spPr>
          <a:xfrm>
            <a:off x="685802" y="4400555"/>
            <a:ext cx="5486400" cy="3600600"/>
          </a:xfrm>
          <a:prstGeom prst="rect">
            <a:avLst/>
          </a:prstGeom>
          <a:noFill/>
          <a:ln>
            <a:noFill/>
          </a:ln>
        </p:spPr>
        <p:txBody>
          <a:bodyPr spcFirstLastPara="1" wrap="square" lIns="91425" tIns="45700" rIns="91425" bIns="45700" anchor="t" anchorCtr="0">
            <a:noAutofit/>
          </a:bodyPr>
          <a:lstStyle/>
          <a:p>
            <a:pPr marL="342900" lvl="0" indent="0" algn="l" rtl="0">
              <a:lnSpc>
                <a:spcPct val="100000"/>
              </a:lnSpc>
              <a:spcBef>
                <a:spcPts val="0"/>
              </a:spcBef>
              <a:spcAft>
                <a:spcPts val="0"/>
              </a:spcAft>
              <a:buSzPts val="1100"/>
              <a:buNone/>
            </a:pPr>
            <a:r>
              <a:rPr lang="fi" sz="900">
                <a:solidFill>
                  <a:schemeClr val="dk1"/>
                </a:solidFill>
              </a:rPr>
              <a:t>O marketing tradicional (não digital) é frequentemente designado por "offline", enquanto o digital é designado por "online".  </a:t>
            </a:r>
            <a:endParaRPr sz="900">
              <a:solidFill>
                <a:schemeClr val="dk1"/>
              </a:solidFill>
            </a:endParaRPr>
          </a:p>
          <a:p>
            <a:pPr marL="0" lvl="0" indent="0" algn="l" rtl="0">
              <a:lnSpc>
                <a:spcPct val="100000"/>
              </a:lnSpc>
              <a:spcBef>
                <a:spcPts val="0"/>
              </a:spcBef>
              <a:spcAft>
                <a:spcPts val="0"/>
              </a:spcAft>
              <a:buSzPts val="1100"/>
              <a:buNone/>
            </a:pPr>
            <a:endParaRPr/>
          </a:p>
        </p:txBody>
      </p:sp>
      <p:sp>
        <p:nvSpPr>
          <p:cNvPr id="387" name="Google Shape;387;g230a88bf6bc_0_7:notes"/>
          <p:cNvSpPr txBox="1">
            <a:spLocks noGrp="1"/>
          </p:cNvSpPr>
          <p:nvPr>
            <p:ph type="sldNum" idx="12"/>
          </p:nvPr>
        </p:nvSpPr>
        <p:spPr>
          <a:xfrm>
            <a:off x="3884620" y="8685225"/>
            <a:ext cx="2971800" cy="4590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20</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3"/>
        <p:cNvGrpSpPr/>
        <p:nvPr/>
      </p:nvGrpSpPr>
      <p:grpSpPr>
        <a:xfrm>
          <a:off x="0" y="0"/>
          <a:ext cx="0" cy="0"/>
          <a:chOff x="0" y="0"/>
          <a:chExt cx="0" cy="0"/>
        </a:xfrm>
      </p:grpSpPr>
      <p:sp>
        <p:nvSpPr>
          <p:cNvPr id="394" name="Google Shape;394;g230a88bf6bc_0_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Discussão: Quando é que se deve utilizar "offline"? Quando é que é online?</a:t>
            </a:r>
            <a:endParaRPr/>
          </a:p>
        </p:txBody>
      </p:sp>
      <p:sp>
        <p:nvSpPr>
          <p:cNvPr id="395" name="Google Shape;395;g230a88bf6bc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Comparação entre o marketing tradicional e o marketing digital. Tópico para debate: como é que estas diferenças se manifestam...? Por exemplo: estático = mantém-se na forma original (anúncio num jornal); dinâmico = pode ser partilhado e modificado (publicação nas redes sociais ou anúncio).</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0" name="Google Shape;410;p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411" name="Google Shape;411;p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23</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9" name="Google Shape;419;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
              <a:t>Embora o marketing digital ofereça inúmeras vantagens, é mais útil para algumas empresas, mas não tanto para outras.  Pesquisado on-line: artigos especiais; serviços, lojas virtuais, .... Não pesquisado: Ex. produtos comuns do quotidiano Utiliza muito: Ex. lojas virtuais, artigos especiais. Utiliza muito: Ex. ramo de serviços, especialmente grandes empresas. Utiliza pouco: Ex. micro e pequenas empresas. O argumento principal é, naturalmente, o facto de o produto/serviço ser ou não procurado na Internet.</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5" name="Google Shape;425;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Critérios de avaliação. 4-5 Boa estrutura, abordagem exaustiva, conteúdo suficiente. 1-2 Abordagem e estrutura deficientes, conteúdo e extensão insuficientes.</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9"/>
        <p:cNvGrpSpPr/>
        <p:nvPr/>
      </p:nvGrpSpPr>
      <p:grpSpPr>
        <a:xfrm>
          <a:off x="0" y="0"/>
          <a:ext cx="0" cy="0"/>
          <a:chOff x="0" y="0"/>
          <a:chExt cx="0" cy="0"/>
        </a:xfrm>
      </p:grpSpPr>
      <p:sp>
        <p:nvSpPr>
          <p:cNvPr id="430" name="Google Shape;430;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1" name="Google Shape;431;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23: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 facto, a digitalização e a world wide web são passos enormes. A digitalização em tão grande escala tornou-se possível graças à tecnologia dos transístores, que permite armazenar e transferir facilmente grandes quantidades de dados. Juntamente com a world wide web (www), os nossos hábitos de consumo estão cada vez mais localizados na Internet. </a:t>
            </a:r>
            <a:endParaRPr/>
          </a:p>
          <a:p>
            <a:pPr marL="0" lvl="0" indent="0" algn="l" rtl="0">
              <a:lnSpc>
                <a:spcPct val="100000"/>
              </a:lnSpc>
              <a:spcBef>
                <a:spcPts val="0"/>
              </a:spcBef>
              <a:spcAft>
                <a:spcPts val="0"/>
              </a:spcAft>
              <a:buSzPts val="1100"/>
              <a:buNone/>
            </a:pPr>
            <a:r>
              <a:rPr lang="fi"/>
              <a:t>Como a maioria dos estudantes actuais nasceu na década de 2000, não estão conscientes desta evolução. É por isso que este é um bom momento para o debate. Além disso, pode referir que este processo está em constante evolução. Os canais de transferência de dados e as interfaces de utilizador estão a desenvolver-se e assim por diante. Isto significa que também o "marketing digital" está constantemente a encontrar novas formas.</a:t>
            </a:r>
            <a:endParaRPr/>
          </a:p>
        </p:txBody>
      </p:sp>
      <p:sp>
        <p:nvSpPr>
          <p:cNvPr id="437" name="Google Shape;437;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7"/>
        <p:cNvGrpSpPr/>
        <p:nvPr/>
      </p:nvGrpSpPr>
      <p:grpSpPr>
        <a:xfrm>
          <a:off x="0" y="0"/>
          <a:ext cx="0" cy="0"/>
          <a:chOff x="0" y="0"/>
          <a:chExt cx="0" cy="0"/>
        </a:xfrm>
      </p:grpSpPr>
      <p:sp>
        <p:nvSpPr>
          <p:cNvPr id="448" name="Google Shape;448;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9" name="Google Shape;449;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 atividade dos consumidores está estreitamente relacionada com o mercado empresa-cliente (B2C). Em primeiro lugar, este tipo de dados mostra as tendências de comportamento dos consumidores na Internet. Em segundo lugar, é interessante para as organizações que pretendem chegar aos consumidores em ambientes digitais. Para uma empresa, também sublinha a importância de estar presente na Internet.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4"/>
        <p:cNvGrpSpPr/>
        <p:nvPr/>
      </p:nvGrpSpPr>
      <p:grpSpPr>
        <a:xfrm>
          <a:off x="0" y="0"/>
          <a:ext cx="0" cy="0"/>
          <a:chOff x="0" y="0"/>
          <a:chExt cx="0" cy="0"/>
        </a:xfrm>
      </p:grpSpPr>
      <p:sp>
        <p:nvSpPr>
          <p:cNvPr id="455" name="Google Shape;455;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6" name="Google Shape;456;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Nesta investigação, foi estudada uma variedade de processos de pesquisa. Inevitavelmente, todos os processos de compra parecem iniciar-se sobretudo na Internet, através da realização de pesquisas. Esta é uma razão de peso para quase todas as empresas investirem no sítio Web, no seu conteúdo e na sua capacidade de serem encontradas nas pesquisas na Web.  </a:t>
            </a:r>
            <a:endParaRPr/>
          </a:p>
          <a:p>
            <a:pPr marL="0" lvl="0" indent="0" algn="l" rtl="0">
              <a:lnSpc>
                <a:spcPct val="100000"/>
              </a:lnSpc>
              <a:spcBef>
                <a:spcPts val="0"/>
              </a:spcBef>
              <a:spcAft>
                <a:spcPts val="0"/>
              </a:spcAft>
              <a:buSzPts val="1100"/>
              <a:buNone/>
            </a:pPr>
            <a:r>
              <a:rPr lang="fi"/>
              <a:t>(com exceção das poucas empresas que não são procuradas na Internet, como certos serviços locais ou produtos baratos do dia a dia)</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3" name="Google Shape;463;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As pessoas informam-se e inspiram-se através das plataformas das redes sociais, pelo que muitos processos de compra começam nelas.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0" name="Google Shape;470;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B2B refere-se a "business to business" - inclui negócios entre fabricantes, grossistas e retalhistas. Este diapositivo confirma que, no B2B, os processos de compra começam sobretudo com a pesquisa de informações na Internet.</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8" name="Google Shape;478;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Os canais digitais permitem a personalização, o que é suscetível de conduzir a uma boa experiência do cliente.</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3"/>
        <p:cNvGrpSpPr/>
        <p:nvPr/>
      </p:nvGrpSpPr>
      <p:grpSpPr>
        <a:xfrm>
          <a:off x="0" y="0"/>
          <a:ext cx="0" cy="0"/>
          <a:chOff x="0" y="0"/>
          <a:chExt cx="0" cy="0"/>
        </a:xfrm>
      </p:grpSpPr>
      <p:sp>
        <p:nvSpPr>
          <p:cNvPr id="484" name="Google Shape;484;g230a88bf6b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5" name="Google Shape;485;g230a88bf6bc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2" name="Google Shape;492;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Pode ser utilizado como atividade na sala de aula ou como trabalho de grupo. Como trabalho de casa, o relatório deve ser mais completo. </a:t>
            </a:r>
            <a:endParaRPr/>
          </a:p>
          <a:p>
            <a:pPr marL="457200" marR="0" lvl="0" indent="-298450" algn="l" rtl="0">
              <a:lnSpc>
                <a:spcPct val="100000"/>
              </a:lnSpc>
              <a:spcBef>
                <a:spcPts val="0"/>
              </a:spcBef>
              <a:spcAft>
                <a:spcPts val="0"/>
              </a:spcAft>
              <a:buClr>
                <a:srgbClr val="000000"/>
              </a:buClr>
              <a:buSzPts val="1100"/>
              <a:buFont typeface="Arial"/>
              <a:buChar char="●"/>
            </a:pPr>
            <a:r>
              <a:rPr lang="fi"/>
              <a:t>Apresentação: pode ter 1-3 grupos a apresentar à turma. Ativar a turma, pedindo-lhes que completem e sugiram possíveis meios/canais alternativos.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4" name="Google Shape;504;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Que produtos/serviços são pesquisados? Quem os pesquisa? Que dispositivos são utilizados?  Antes de iniciar campanhas de marketing, deve ter a certeza de como actuam os seus grupos-alvo.</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0"/>
        <p:cNvGrpSpPr/>
        <p:nvPr/>
      </p:nvGrpSpPr>
      <p:grpSpPr>
        <a:xfrm>
          <a:off x="0" y="0"/>
          <a:ext cx="0" cy="0"/>
          <a:chOff x="0" y="0"/>
          <a:chExt cx="0" cy="0"/>
        </a:xfrm>
      </p:grpSpPr>
      <p:sp>
        <p:nvSpPr>
          <p:cNvPr id="511" name="Google Shape;511;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2" name="Google Shape;512;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Um dos principais objectivos deste módulo é ser capaz de encontrar respostas na Internet (e, para isso, é necessário conhecer as palavras-chave - ver a nossa pré-atribuição). Aqui apresentamos apenas algumas fontes interessantes - existem milhares. Algumas delas têm até ferramentas e testadores para teste gratuito. A melhor maneira de ficar atento é fazer experiências com palavras-chave😀</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6"/>
        <p:cNvGrpSpPr/>
        <p:nvPr/>
      </p:nvGrpSpPr>
      <p:grpSpPr>
        <a:xfrm>
          <a:off x="0" y="0"/>
          <a:ext cx="0" cy="0"/>
          <a:chOff x="0" y="0"/>
          <a:chExt cx="0" cy="0"/>
        </a:xfrm>
      </p:grpSpPr>
      <p:sp>
        <p:nvSpPr>
          <p:cNvPr id="517" name="Google Shape;517;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Como professor, terá todo o interesse em inspecionar previamente estes sítios. </a:t>
            </a:r>
            <a:endParaRPr/>
          </a:p>
        </p:txBody>
      </p:sp>
      <p:sp>
        <p:nvSpPr>
          <p:cNvPr id="518" name="Google Shape;518;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4" name="Google Shape;524;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Que tipos de organizações utilizam os canais de comunicação tradicionais? Por exemplo: lojas locais e empresas de serviços.</a:t>
            </a:r>
            <a:endParaRPr/>
          </a:p>
          <a:p>
            <a:pPr marL="0" lvl="0" indent="0" algn="l" rtl="0">
              <a:lnSpc>
                <a:spcPct val="100000"/>
              </a:lnSpc>
              <a:spcBef>
                <a:spcPts val="0"/>
              </a:spcBef>
              <a:spcAft>
                <a:spcPts val="0"/>
              </a:spcAft>
              <a:buSzPts val="1100"/>
              <a:buNone/>
            </a:pPr>
            <a:r>
              <a:rPr lang="fi"/>
              <a:t>Quem se distingue nos meios digitais? Por exemplo: as empresas de comércio eletrónico. No entanto, a quota do digital está a aumentar constantemente.</a:t>
            </a:r>
            <a:endParaRPr/>
          </a:p>
          <a:p>
            <a:pPr marL="0" lvl="0" indent="0" algn="l" rtl="0">
              <a:lnSpc>
                <a:spcPct val="100000"/>
              </a:lnSpc>
              <a:spcBef>
                <a:spcPts val="0"/>
              </a:spcBef>
              <a:spcAft>
                <a:spcPts val="0"/>
              </a:spcAft>
              <a:buSzPts val="1100"/>
              <a:buNone/>
            </a:pPr>
            <a:r>
              <a:rPr lang="fi"/>
              <a:t>Naturalmente, a maioria das organizações utiliza tanto os meios tradicionais como os digitais (marketing multicanal)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0"/>
        <p:cNvGrpSpPr/>
        <p:nvPr/>
      </p:nvGrpSpPr>
      <p:grpSpPr>
        <a:xfrm>
          <a:off x="0" y="0"/>
          <a:ext cx="0" cy="0"/>
          <a:chOff x="0" y="0"/>
          <a:chExt cx="0" cy="0"/>
        </a:xfrm>
      </p:grpSpPr>
      <p:sp>
        <p:nvSpPr>
          <p:cNvPr id="531" name="Google Shape;531;p3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Juntamente com o crescimento do marketing digital, a maioria das organizações precisa cada vez mais de profissionais de marketing com competências em marketing digital. O diapositivo mostra alguns perfis de trabalho. </a:t>
            </a:r>
            <a:endParaRPr/>
          </a:p>
        </p:txBody>
      </p:sp>
      <p:sp>
        <p:nvSpPr>
          <p:cNvPr id="532" name="Google Shape;532;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0" name="Google Shape;540;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Como é que os canais digitais reforçam os esforços de marketing? Qual é o impacto nos visitantes e clientes...?</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4"/>
        <p:cNvGrpSpPr/>
        <p:nvPr/>
      </p:nvGrpSpPr>
      <p:grpSpPr>
        <a:xfrm>
          <a:off x="0" y="0"/>
          <a:ext cx="0" cy="0"/>
          <a:chOff x="0" y="0"/>
          <a:chExt cx="0" cy="0"/>
        </a:xfrm>
      </p:grpSpPr>
      <p:sp>
        <p:nvSpPr>
          <p:cNvPr id="545" name="Google Shape;545;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6" name="Google Shape;546;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1"/>
        <p:cNvGrpSpPr/>
        <p:nvPr/>
      </p:nvGrpSpPr>
      <p:grpSpPr>
        <a:xfrm>
          <a:off x="0" y="0"/>
          <a:ext cx="0" cy="0"/>
          <a:chOff x="0" y="0"/>
          <a:chExt cx="0" cy="0"/>
        </a:xfrm>
      </p:grpSpPr>
      <p:sp>
        <p:nvSpPr>
          <p:cNvPr id="552" name="Google Shape;552;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3" name="Google Shape;553;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Para aprofundar o tema, pode pedir aos alunos que dêem exemplos de inbound/outbound marketing que tenham conhecido recentemente. É claro que ambos são utilizados, uma vez que as empresas procuram encontrar os melhores canais para chegar aos seus clientes.</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0"/>
        <p:cNvGrpSpPr/>
        <p:nvPr/>
      </p:nvGrpSpPr>
      <p:grpSpPr>
        <a:xfrm>
          <a:off x="0" y="0"/>
          <a:ext cx="0" cy="0"/>
          <a:chOff x="0" y="0"/>
          <a:chExt cx="0" cy="0"/>
        </a:xfrm>
      </p:grpSpPr>
      <p:sp>
        <p:nvSpPr>
          <p:cNvPr id="561" name="Google Shape;561;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2" name="Google Shape;562;p43:notes"/>
          <p:cNvSpPr txBox="1">
            <a:spLocks noGrp="1"/>
          </p:cNvSpPr>
          <p:nvPr>
            <p:ph type="body" idx="1"/>
          </p:nvPr>
        </p:nvSpPr>
        <p:spPr>
          <a:xfrm>
            <a:off x="685801" y="4400555"/>
            <a:ext cx="5486400" cy="3600600"/>
          </a:xfrm>
          <a:prstGeom prst="rect">
            <a:avLst/>
          </a:prstGeom>
          <a:noFill/>
          <a:ln>
            <a:noFill/>
          </a:ln>
        </p:spPr>
        <p:txBody>
          <a:bodyPr spcFirstLastPara="1" wrap="square" lIns="89225" tIns="44600" rIns="89225" bIns="44600" anchor="t" anchorCtr="0">
            <a:noAutofit/>
          </a:bodyPr>
          <a:lstStyle/>
          <a:p>
            <a:pPr marL="0" lvl="0" indent="0" algn="l" rtl="0">
              <a:lnSpc>
                <a:spcPct val="100000"/>
              </a:lnSpc>
              <a:spcBef>
                <a:spcPts val="0"/>
              </a:spcBef>
              <a:spcAft>
                <a:spcPts val="0"/>
              </a:spcAft>
              <a:buSzPts val="1100"/>
              <a:buNone/>
            </a:pPr>
            <a:r>
              <a:rPr lang="fi"/>
              <a:t>Os meios de comunicação social pagos são frequentemente dirigidos a grandes massas para criar consciência, enquanto os meios de comunicação social próprios chegam a pessoas que já tiveram um contacto com a empresa. Os "meios de comunicação social adquiridos" baseiam-se essencialmente em fãs que falam deliberadamente de uma empresa e dos seus produtos.</a:t>
            </a:r>
            <a:endParaRPr/>
          </a:p>
          <a:p>
            <a:pPr marL="0" lvl="0" indent="0" algn="l" rtl="0">
              <a:lnSpc>
                <a:spcPct val="100000"/>
              </a:lnSpc>
              <a:spcBef>
                <a:spcPts val="0"/>
              </a:spcBef>
              <a:spcAft>
                <a:spcPts val="0"/>
              </a:spcAft>
              <a:buSzPts val="1100"/>
              <a:buNone/>
            </a:pPr>
            <a:r>
              <a:rPr lang="fi"/>
              <a:t>Embora o papel dos meios de comunicação social pagos tenha sido tradicionalmente proeminente, os ambientes digitais enfatizam os meios de comunicação social próprios e ganhos. Uma das razões é que os conteúdos criados digitalmente podem ser partilhados de forma fácil e económica.</a:t>
            </a:r>
            <a:endParaRPr/>
          </a:p>
        </p:txBody>
      </p:sp>
      <p:sp>
        <p:nvSpPr>
          <p:cNvPr id="563" name="Google Shape;563;p43:notes"/>
          <p:cNvSpPr txBox="1">
            <a:spLocks noGrp="1"/>
          </p:cNvSpPr>
          <p:nvPr>
            <p:ph type="sldNum" idx="12"/>
          </p:nvPr>
        </p:nvSpPr>
        <p:spPr>
          <a:xfrm>
            <a:off x="3884613" y="8685225"/>
            <a:ext cx="2971800" cy="459000"/>
          </a:xfrm>
          <a:prstGeom prst="rect">
            <a:avLst/>
          </a:prstGeom>
          <a:noFill/>
          <a:ln>
            <a:noFill/>
          </a:ln>
        </p:spPr>
        <p:txBody>
          <a:bodyPr spcFirstLastPara="1" wrap="square" lIns="89225" tIns="44600" rIns="89225" bIns="44600"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fi" sz="1300" b="0" i="0" u="none" strike="noStrike" cap="none">
                <a:solidFill>
                  <a:srgbClr val="000000"/>
                </a:solidFill>
                <a:latin typeface="Arial"/>
                <a:ea typeface="Arial"/>
                <a:cs typeface="Arial"/>
                <a:sym typeface="Arial"/>
              </a:rPr>
              <a:t>44</a:t>
            </a:fld>
            <a:endParaRPr sz="13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1"/>
        <p:cNvGrpSpPr/>
        <p:nvPr/>
      </p:nvGrpSpPr>
      <p:grpSpPr>
        <a:xfrm>
          <a:off x="0" y="0"/>
          <a:ext cx="0" cy="0"/>
          <a:chOff x="0" y="0"/>
          <a:chExt cx="0" cy="0"/>
        </a:xfrm>
      </p:grpSpPr>
      <p:sp>
        <p:nvSpPr>
          <p:cNvPr id="572" name="Google Shape;572;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73" name="Google Shape;573;p4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100"/>
              <a:buFont typeface="Arial"/>
              <a:buNone/>
            </a:pPr>
            <a:r>
              <a:rPr lang="fi" dirty="0"/>
              <a:t>Meios de comunicação social pagos: a organização paga pela publicidade: cartaz, anúncio, tempo de antena na rádio/TV, patrocínio.</a:t>
            </a:r>
            <a:endParaRPr dirty="0"/>
          </a:p>
          <a:p>
            <a:pPr marL="0" lvl="0" indent="0" algn="l" rtl="0">
              <a:lnSpc>
                <a:spcPct val="100000"/>
              </a:lnSpc>
              <a:spcBef>
                <a:spcPts val="360"/>
              </a:spcBef>
              <a:spcAft>
                <a:spcPts val="0"/>
              </a:spcAft>
              <a:buClr>
                <a:schemeClr val="dk1"/>
              </a:buClr>
              <a:buSzPts val="1100"/>
              <a:buFont typeface="Arial"/>
              <a:buNone/>
            </a:pPr>
            <a:r>
              <a:rPr lang="fi" dirty="0"/>
              <a:t>Meios de comunicação ganhos: outros falam de si; conteúdo atrativo, torna-se viral. Publicidade gratuita. Boca-a-boca </a:t>
            </a:r>
            <a:r>
              <a:rPr lang="pt-PT" dirty="0"/>
              <a:t>online</a:t>
            </a:r>
            <a:r>
              <a:rPr lang="fi" dirty="0"/>
              <a:t>, críticas e virais.</a:t>
            </a:r>
            <a:endParaRPr dirty="0"/>
          </a:p>
          <a:p>
            <a:pPr marL="0" lvl="0" indent="0" algn="l" rtl="0">
              <a:lnSpc>
                <a:spcPct val="100000"/>
              </a:lnSpc>
              <a:spcBef>
                <a:spcPts val="360"/>
              </a:spcBef>
              <a:spcAft>
                <a:spcPts val="0"/>
              </a:spcAft>
              <a:buClr>
                <a:schemeClr val="dk1"/>
              </a:buClr>
              <a:buSzPts val="1100"/>
              <a:buFont typeface="Arial"/>
              <a:buNone/>
            </a:pPr>
            <a:r>
              <a:rPr lang="fi" dirty="0"/>
              <a:t>Meios de comunicação partilhados: parcerias, FB, Twitter, redes.</a:t>
            </a:r>
            <a:endParaRPr dirty="0"/>
          </a:p>
          <a:p>
            <a:pPr marL="0" lvl="0" indent="0" algn="l" rtl="0">
              <a:lnSpc>
                <a:spcPct val="100000"/>
              </a:lnSpc>
              <a:spcBef>
                <a:spcPts val="360"/>
              </a:spcBef>
              <a:spcAft>
                <a:spcPts val="0"/>
              </a:spcAft>
              <a:buSzPts val="1100"/>
              <a:buNone/>
            </a:pPr>
            <a:endParaRPr dirty="0"/>
          </a:p>
          <a:p>
            <a:pPr marL="0" marR="0" lvl="0" indent="0" algn="l" rtl="0">
              <a:lnSpc>
                <a:spcPct val="100000"/>
              </a:lnSpc>
              <a:spcBef>
                <a:spcPts val="0"/>
              </a:spcBef>
              <a:spcAft>
                <a:spcPts val="0"/>
              </a:spcAft>
              <a:buClr>
                <a:schemeClr val="dk1"/>
              </a:buClr>
              <a:buSzPts val="1200"/>
              <a:buFont typeface="Calibri"/>
              <a:buNone/>
            </a:pPr>
            <a:r>
              <a:rPr lang="fi" sz="1200" u="sng" dirty="0">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https://nl.pinterest.com/pin/137008013642682982/</a:t>
            </a:r>
            <a:endParaRPr sz="1200"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SzPts val="1100"/>
              <a:buNone/>
            </a:pPr>
            <a:endParaRPr dirty="0"/>
          </a:p>
          <a:p>
            <a:pPr marL="0" marR="0" lvl="0" indent="0" algn="l" rtl="0">
              <a:lnSpc>
                <a:spcPct val="100000"/>
              </a:lnSpc>
              <a:spcBef>
                <a:spcPts val="0"/>
              </a:spcBef>
              <a:spcAft>
                <a:spcPts val="0"/>
              </a:spcAft>
              <a:buClr>
                <a:schemeClr val="dk1"/>
              </a:buClr>
              <a:buSzPts val="1200"/>
              <a:buFont typeface="Calibri"/>
              <a:buNone/>
            </a:pPr>
            <a:r>
              <a:rPr lang="fi" sz="1200" u="sng" dirty="0">
                <a:solidFill>
                  <a:schemeClr val="dk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https://odiv.nl/paid-earned-shared-owned/</a:t>
            </a:r>
            <a:endParaRPr sz="1200" dirty="0">
              <a:solidFill>
                <a:schemeClr val="dk1"/>
              </a:solidFill>
              <a:latin typeface="Calibri"/>
              <a:ea typeface="Calibri"/>
              <a:cs typeface="Calibri"/>
              <a:sym typeface="Calibri"/>
            </a:endParaRPr>
          </a:p>
          <a:p>
            <a:pPr marL="0" lvl="0" indent="0" algn="l" rtl="0">
              <a:lnSpc>
                <a:spcPct val="100000"/>
              </a:lnSpc>
              <a:spcBef>
                <a:spcPts val="360"/>
              </a:spcBef>
              <a:spcAft>
                <a:spcPts val="0"/>
              </a:spcAft>
              <a:buSzPts val="1100"/>
              <a:buNone/>
            </a:pPr>
            <a:endParaRPr dirty="0"/>
          </a:p>
          <a:p>
            <a:pPr marL="0" lvl="0" indent="0" algn="l" rtl="0">
              <a:lnSpc>
                <a:spcPct val="100000"/>
              </a:lnSpc>
              <a:spcBef>
                <a:spcPts val="360"/>
              </a:spcBef>
              <a:spcAft>
                <a:spcPts val="0"/>
              </a:spcAft>
              <a:buSzPts val="1100"/>
              <a:buNone/>
            </a:pPr>
            <a:r>
              <a:rPr lang="fi" b="1" i="0" dirty="0">
                <a:solidFill>
                  <a:srgbClr val="000000"/>
                </a:solidFill>
                <a:latin typeface="Arial"/>
                <a:ea typeface="Arial"/>
                <a:cs typeface="Arial"/>
                <a:sym typeface="Arial"/>
              </a:rPr>
              <a:t>Obtenha meios de comunicação pagos, próprios, ganhos e partilhados em</a:t>
            </a:r>
            <a:endParaRPr dirty="0"/>
          </a:p>
          <a:p>
            <a:pPr marL="0" lvl="0" indent="0" algn="l" rtl="0">
              <a:lnSpc>
                <a:spcPct val="100000"/>
              </a:lnSpc>
              <a:spcBef>
                <a:spcPts val="360"/>
              </a:spcBef>
              <a:spcAft>
                <a:spcPts val="0"/>
              </a:spcAft>
              <a:buSzPts val="1100"/>
              <a:buNone/>
            </a:pPr>
            <a:r>
              <a:rPr lang="fi" b="0" i="0" dirty="0">
                <a:solidFill>
                  <a:srgbClr val="000000"/>
                </a:solidFill>
                <a:latin typeface="Arial"/>
                <a:ea typeface="Arial"/>
                <a:cs typeface="Arial"/>
                <a:sym typeface="Arial"/>
              </a:rPr>
              <a:t>Através das redes sociais, pode impulsionar as suas publicações, pode fazer descarregamentos de aplicações em grupo através de meios de comunicação social beta (pagos). Os meios de comunicação ganhos (verdiend bereik) têm o maior impacto, mas a publicidade é muito difícil de realizar e tem sempre um pequeno e inicial 'envolvimento' com os meios de comunicação pagos. Comece com os meios de comunicação próprios (canais próprios), os meios de comunicação ganhos e os meios de comunicação partilhados (com base em: as partes interessadas como parte integrante são usadas para beneficiar os beneficiários).</a:t>
            </a:r>
            <a:endParaRPr dirty="0"/>
          </a:p>
          <a:p>
            <a:pPr marL="0" lvl="0" indent="0" algn="l" rtl="0">
              <a:lnSpc>
                <a:spcPct val="100000"/>
              </a:lnSpc>
              <a:spcBef>
                <a:spcPts val="360"/>
              </a:spcBef>
              <a:spcAft>
                <a:spcPts val="0"/>
              </a:spcAft>
              <a:buSzPts val="1100"/>
              <a:buNone/>
            </a:pPr>
            <a:endParaRPr b="0" i="0" dirty="0">
              <a:solidFill>
                <a:srgbClr val="000000"/>
              </a:solidFill>
              <a:latin typeface="Arial"/>
              <a:ea typeface="Arial"/>
              <a:cs typeface="Arial"/>
              <a:sym typeface="Arial"/>
            </a:endParaRPr>
          </a:p>
          <a:p>
            <a:pPr marL="0" lvl="0" indent="0" algn="l" rtl="0">
              <a:lnSpc>
                <a:spcPct val="100000"/>
              </a:lnSpc>
              <a:spcBef>
                <a:spcPts val="360"/>
              </a:spcBef>
              <a:spcAft>
                <a:spcPts val="0"/>
              </a:spcAft>
              <a:buSzPts val="1100"/>
              <a:buNone/>
            </a:pPr>
            <a:endParaRPr b="0" i="0" dirty="0">
              <a:solidFill>
                <a:srgbClr val="000000"/>
              </a:solidFill>
              <a:latin typeface="Arial"/>
              <a:ea typeface="Arial"/>
              <a:cs typeface="Arial"/>
              <a:sym typeface="Arial"/>
            </a:endParaRPr>
          </a:p>
          <a:p>
            <a:pPr marL="0" lvl="0" indent="0" algn="l" rtl="0">
              <a:lnSpc>
                <a:spcPct val="100000"/>
              </a:lnSpc>
              <a:spcBef>
                <a:spcPts val="360"/>
              </a:spcBef>
              <a:spcAft>
                <a:spcPts val="0"/>
              </a:spcAft>
              <a:buSzPts val="1100"/>
              <a:buNone/>
            </a:pPr>
            <a:endParaRPr dirty="0"/>
          </a:p>
        </p:txBody>
      </p:sp>
      <p:sp>
        <p:nvSpPr>
          <p:cNvPr id="574" name="Google Shape;574;p4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45</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81" name="Google Shape;581;p4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100"/>
              <a:buFont typeface="Arial"/>
              <a:buNone/>
            </a:pPr>
            <a:r>
              <a:rPr lang="fi"/>
              <a:t>O exemplo: A organização "Alzheimer's Netherlands" mostra as directrizes gerais para publicações em diferentes canais.  A extensão e a estrutura variam consoante o meio de comunicação - o sítio Web permite conteúdos mais longos, enquanto as publicações nas redes sociais são mais curtas. Numa aplicação, a mensagem tem menos espaço.</a:t>
            </a:r>
            <a:endParaRPr/>
          </a:p>
          <a:p>
            <a:pPr marL="0" lvl="0" indent="0" algn="l" rtl="0">
              <a:lnSpc>
                <a:spcPct val="100000"/>
              </a:lnSpc>
              <a:spcBef>
                <a:spcPts val="360"/>
              </a:spcBef>
              <a:spcAft>
                <a:spcPts val="0"/>
              </a:spcAft>
              <a:buClr>
                <a:schemeClr val="dk1"/>
              </a:buClr>
              <a:buSzPts val="1100"/>
              <a:buFont typeface="Arial"/>
              <a:buNone/>
            </a:pPr>
            <a:endParaRPr/>
          </a:p>
          <a:p>
            <a:pPr marL="0" lvl="0" indent="0" algn="l" rtl="0">
              <a:lnSpc>
                <a:spcPct val="100000"/>
              </a:lnSpc>
              <a:spcBef>
                <a:spcPts val="360"/>
              </a:spcBef>
              <a:spcAft>
                <a:spcPts val="0"/>
              </a:spcAft>
              <a:buSzPts val="1100"/>
              <a:buNone/>
            </a:pPr>
            <a:endParaRPr/>
          </a:p>
          <a:p>
            <a:pPr marL="0" lvl="0" indent="0" algn="l" rtl="0">
              <a:lnSpc>
                <a:spcPct val="100000"/>
              </a:lnSpc>
              <a:spcBef>
                <a:spcPts val="360"/>
              </a:spcBef>
              <a:spcAft>
                <a:spcPts val="0"/>
              </a:spcAft>
              <a:buSzPts val="1100"/>
              <a:buNone/>
            </a:pPr>
            <a:endParaRPr/>
          </a:p>
        </p:txBody>
      </p:sp>
      <p:sp>
        <p:nvSpPr>
          <p:cNvPr id="582" name="Google Shape;582;p46: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xxxxxxxxxxxxxxxxxxx</a:t>
            </a:r>
            <a:endParaRPr sz="1400" b="0" i="0" u="none" strike="noStrike" cap="none">
              <a:solidFill>
                <a:srgbClr val="000000"/>
              </a:solidFill>
              <a:latin typeface="Arial"/>
              <a:ea typeface="Arial"/>
              <a:cs typeface="Arial"/>
              <a:sym typeface="Arial"/>
            </a:endParaRPr>
          </a:p>
        </p:txBody>
      </p:sp>
      <p:sp>
        <p:nvSpPr>
          <p:cNvPr id="583" name="Google Shape;583;p46:notes"/>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10/27/2022</a:t>
            </a:r>
            <a:endParaRPr sz="1400" b="0" i="0" u="none" strike="noStrike" cap="none">
              <a:solidFill>
                <a:srgbClr val="000000"/>
              </a:solidFill>
              <a:latin typeface="Arial"/>
              <a:ea typeface="Arial"/>
              <a:cs typeface="Arial"/>
              <a:sym typeface="Arial"/>
            </a:endParaRPr>
          </a:p>
        </p:txBody>
      </p:sp>
      <p:sp>
        <p:nvSpPr>
          <p:cNvPr id="584" name="Google Shape;584;p46:notes"/>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a:t>
            </a:r>
            <a:endParaRPr sz="1400" b="0" i="0" u="none" strike="noStrike" cap="none">
              <a:solidFill>
                <a:srgbClr val="000000"/>
              </a:solidFill>
              <a:latin typeface="Arial"/>
              <a:ea typeface="Arial"/>
              <a:cs typeface="Arial"/>
              <a:sym typeface="Arial"/>
            </a:endParaRPr>
          </a:p>
        </p:txBody>
      </p:sp>
      <p:sp>
        <p:nvSpPr>
          <p:cNvPr id="585" name="Google Shape;585;p4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2"/>
        <p:cNvGrpSpPr/>
        <p:nvPr/>
      </p:nvGrpSpPr>
      <p:grpSpPr>
        <a:xfrm>
          <a:off x="0" y="0"/>
          <a:ext cx="0" cy="0"/>
          <a:chOff x="0" y="0"/>
          <a:chExt cx="0" cy="0"/>
        </a:xfrm>
      </p:grpSpPr>
      <p:sp>
        <p:nvSpPr>
          <p:cNvPr id="603" name="Google Shape;603;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Os "meios de comunicação social pagos" referem-se sobretudo a publicidade (por exemplo, Google Ads, anúncios de visualização). O quadro completo sobre "Publicidade digital" pode ser consultado no módulo 4.</a:t>
            </a:r>
            <a:endParaRPr/>
          </a:p>
        </p:txBody>
      </p:sp>
      <p:sp>
        <p:nvSpPr>
          <p:cNvPr id="604" name="Google Shape;604;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11" name="Google Shape;611;p4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a:t>O próprio texto para a Web tem dono, mas quando se consegue um lugar de destaque nos resultados de pesquisa do Google, passa a ser ganho. O mesmo acontece com as publicações nas redes sociais (publicações no Facebook, Instagram, blogues): quando as pessoas começam a partilhá-las, ganha-se publicidade, muitas vezes por um custo muito baixo. A isto também se chama o efeito "viral".</a:t>
            </a:r>
            <a:endParaRPr/>
          </a:p>
        </p:txBody>
      </p:sp>
      <p:sp>
        <p:nvSpPr>
          <p:cNvPr id="612" name="Google Shape;612;p48: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xxxxxxxxxxxxxxxxxxx</a:t>
            </a:r>
            <a:endParaRPr sz="1400" b="0" i="0" u="none" strike="noStrike" cap="none">
              <a:solidFill>
                <a:srgbClr val="000000"/>
              </a:solidFill>
              <a:latin typeface="Arial"/>
              <a:ea typeface="Arial"/>
              <a:cs typeface="Arial"/>
              <a:sym typeface="Arial"/>
            </a:endParaRPr>
          </a:p>
        </p:txBody>
      </p:sp>
      <p:sp>
        <p:nvSpPr>
          <p:cNvPr id="613" name="Google Shape;613;p48:notes"/>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10/27/2022</a:t>
            </a:r>
            <a:endParaRPr sz="1400" b="0" i="0" u="none" strike="noStrike" cap="none">
              <a:solidFill>
                <a:srgbClr val="000000"/>
              </a:solidFill>
              <a:latin typeface="Arial"/>
              <a:ea typeface="Arial"/>
              <a:cs typeface="Arial"/>
              <a:sym typeface="Arial"/>
            </a:endParaRPr>
          </a:p>
        </p:txBody>
      </p:sp>
      <p:sp>
        <p:nvSpPr>
          <p:cNvPr id="614" name="Google Shape;614;p48:notes"/>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a:t>
            </a:r>
            <a:endParaRPr sz="1400" b="0" i="0" u="none" strike="noStrike" cap="none">
              <a:solidFill>
                <a:srgbClr val="000000"/>
              </a:solidFill>
              <a:latin typeface="Arial"/>
              <a:ea typeface="Arial"/>
              <a:cs typeface="Arial"/>
              <a:sym typeface="Arial"/>
            </a:endParaRPr>
          </a:p>
        </p:txBody>
      </p:sp>
      <p:sp>
        <p:nvSpPr>
          <p:cNvPr id="615" name="Google Shape;615;p4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48</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7" name="Google Shape;627;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Esta atividade é mais adequada para ser realizada em pares. Tempo necessário: cerca de 30 minutos. Apresentação: 2-3 grupos apresentam o seu trabalho. Segue-se o debate.</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3" name="Google Shape;633;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9" name="Google Shape;639;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
                <a:solidFill>
                  <a:schemeClr val="dk1"/>
                </a:solidFill>
              </a:rPr>
              <a:t>As actividades de marketing digital devem estar alinhadas com a estratégia holística da organização. A estratégia é um plano orientado para o futuro, que tenta antecipar as circunstâncias que influenciam a conduta de uma organização. A maioria das organizações tem uma estratégia, mas as mais pequenas podem não a ter.</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6" name="Google Shape;646;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2" name="Google Shape;652;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87565060"/>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4.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2.xml"/><Relationship Id="rId5" Type="http://schemas.openxmlformats.org/officeDocument/2006/relationships/image" Target="../media/image3.png"/><Relationship Id="rId4" Type="http://schemas.openxmlformats.org/officeDocument/2006/relationships/image" Target="../media/image14.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Master" Target="../slideMasters/slideMaster2.xml"/><Relationship Id="rId5" Type="http://schemas.openxmlformats.org/officeDocument/2006/relationships/image" Target="../media/image14.png"/><Relationship Id="rId4" Type="http://schemas.openxmlformats.org/officeDocument/2006/relationships/image" Target="../media/image8.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84"/>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84"/>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8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8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13" name="Google Shape;13;p8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8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8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8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8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8"/>
        <p:cNvGrpSpPr/>
        <p:nvPr/>
      </p:nvGrpSpPr>
      <p:grpSpPr>
        <a:xfrm>
          <a:off x="0" y="0"/>
          <a:ext cx="0" cy="0"/>
          <a:chOff x="0" y="0"/>
          <a:chExt cx="0" cy="0"/>
        </a:xfrm>
      </p:grpSpPr>
      <p:sp>
        <p:nvSpPr>
          <p:cNvPr id="19" name="Google Shape;19;p85"/>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85"/>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1" name="Google Shape;21;p8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2"/>
        <p:cNvGrpSpPr/>
        <p:nvPr/>
      </p:nvGrpSpPr>
      <p:grpSpPr>
        <a:xfrm>
          <a:off x="0" y="0"/>
          <a:ext cx="0" cy="0"/>
          <a:chOff x="0" y="0"/>
          <a:chExt cx="0" cy="0"/>
        </a:xfrm>
      </p:grpSpPr>
      <p:sp>
        <p:nvSpPr>
          <p:cNvPr id="23" name="Google Shape;23;p8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4" name="Google Shape;24;p8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5" name="Google Shape;25;p8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26" name="Google Shape;26;p8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7" name="Google Shape;27;p8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8" name="Google Shape;28;p8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9" name="Google Shape;29;p8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0" name="Google Shape;30;p8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1" name="Google Shape;31;p8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2" name="Google Shape;32;p8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33"/>
        <p:cNvGrpSpPr/>
        <p:nvPr/>
      </p:nvGrpSpPr>
      <p:grpSpPr>
        <a:xfrm>
          <a:off x="0" y="0"/>
          <a:ext cx="0" cy="0"/>
          <a:chOff x="0" y="0"/>
          <a:chExt cx="0" cy="0"/>
        </a:xfrm>
      </p:grpSpPr>
      <p:sp>
        <p:nvSpPr>
          <p:cNvPr id="34" name="Google Shape;34;p8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35" name="Google Shape;35;p8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36" name="Google Shape;36;p8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37"/>
        <p:cNvGrpSpPr/>
        <p:nvPr/>
      </p:nvGrpSpPr>
      <p:grpSpPr>
        <a:xfrm>
          <a:off x="0" y="0"/>
          <a:ext cx="0" cy="0"/>
          <a:chOff x="0" y="0"/>
          <a:chExt cx="0" cy="0"/>
        </a:xfrm>
      </p:grpSpPr>
      <p:sp>
        <p:nvSpPr>
          <p:cNvPr id="38" name="Google Shape;38;p8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8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0" name="Google Shape;40;p8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1" name="Google Shape;41;p8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42" name="Google Shape;42;p8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43" name="Google Shape;43;p8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44" name="Google Shape;44;p8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45" name="Google Shape;45;p8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46" name="Google Shape;46;p8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47" name="Google Shape;47;p8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48" name="Google Shape;48;p8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49"/>
        <p:cNvGrpSpPr/>
        <p:nvPr/>
      </p:nvGrpSpPr>
      <p:grpSpPr>
        <a:xfrm>
          <a:off x="0" y="0"/>
          <a:ext cx="0" cy="0"/>
          <a:chOff x="0" y="0"/>
          <a:chExt cx="0" cy="0"/>
        </a:xfrm>
      </p:grpSpPr>
      <p:sp>
        <p:nvSpPr>
          <p:cNvPr id="50" name="Google Shape;50;p8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8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8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54" name="Google Shape;54;p89"/>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55" name="Google Shape;55;p8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56" name="Google Shape;56;p8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57" name="Google Shape;57;p8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58" name="Google Shape;58;p8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59" name="Google Shape;59;p8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60" name="Google Shape;60;p8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61"/>
        <p:cNvGrpSpPr/>
        <p:nvPr/>
      </p:nvGrpSpPr>
      <p:grpSpPr>
        <a:xfrm>
          <a:off x="0" y="0"/>
          <a:ext cx="0" cy="0"/>
          <a:chOff x="0" y="0"/>
          <a:chExt cx="0" cy="0"/>
        </a:xfrm>
      </p:grpSpPr>
      <p:sp>
        <p:nvSpPr>
          <p:cNvPr id="62" name="Google Shape;62;p9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9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9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 name="Google Shape;65;p9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66" name="Google Shape;66;p90"/>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67" name="Google Shape;67;p9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8" name="Google Shape;68;p9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9" name="Google Shape;69;p9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0" name="Google Shape;70;p9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1" name="Google Shape;71;p9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2" name="Google Shape;72;p9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3"/>
        <p:cNvGrpSpPr/>
        <p:nvPr/>
      </p:nvGrpSpPr>
      <p:grpSpPr>
        <a:xfrm>
          <a:off x="0" y="0"/>
          <a:ext cx="0" cy="0"/>
          <a:chOff x="0" y="0"/>
          <a:chExt cx="0" cy="0"/>
        </a:xfrm>
      </p:grpSpPr>
      <p:sp>
        <p:nvSpPr>
          <p:cNvPr id="74" name="Google Shape;74;p9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5" name="Google Shape;75;p9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6" name="Google Shape;76;p9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cxnSp>
        <p:nvCxnSpPr>
          <p:cNvPr id="77" name="Google Shape;77;p9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8" name="Google Shape;78;p9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79" name="Google Shape;79;p9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0"/>
        <p:cNvGrpSpPr/>
        <p:nvPr/>
      </p:nvGrpSpPr>
      <p:grpSpPr>
        <a:xfrm>
          <a:off x="0" y="0"/>
          <a:ext cx="0" cy="0"/>
          <a:chOff x="0" y="0"/>
          <a:chExt cx="0" cy="0"/>
        </a:xfrm>
      </p:grpSpPr>
      <p:sp>
        <p:nvSpPr>
          <p:cNvPr id="81" name="Google Shape;81;p92"/>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2" name="Google Shape;82;p92"/>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83" name="Google Shape;83;p92"/>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84" name="Google Shape;84;p92"/>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85" name="Google Shape;85;p9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86" name="Google Shape;86;p9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7"/>
        <p:cNvGrpSpPr/>
        <p:nvPr/>
      </p:nvGrpSpPr>
      <p:grpSpPr>
        <a:xfrm>
          <a:off x="0" y="0"/>
          <a:ext cx="0" cy="0"/>
          <a:chOff x="0" y="0"/>
          <a:chExt cx="0" cy="0"/>
        </a:xfrm>
      </p:grpSpPr>
      <p:cxnSp>
        <p:nvCxnSpPr>
          <p:cNvPr id="88" name="Google Shape;88;p93"/>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89" name="Google Shape;89;p93"/>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0" name="Google Shape;90;p9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 name="Google Shape;91;p9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92" name="Google Shape;92;p9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93" name="Google Shape;93;p9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94"/>
        <p:cNvGrpSpPr/>
        <p:nvPr/>
      </p:nvGrpSpPr>
      <p:grpSpPr>
        <a:xfrm>
          <a:off x="0" y="0"/>
          <a:ext cx="0" cy="0"/>
          <a:chOff x="0" y="0"/>
          <a:chExt cx="0" cy="0"/>
        </a:xfrm>
      </p:grpSpPr>
      <p:pic>
        <p:nvPicPr>
          <p:cNvPr id="95" name="Google Shape;95;p9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96" name="Google Shape;96;p9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9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98" name="Google Shape;98;p9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99" name="Google Shape;99;p9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00"/>
        <p:cNvGrpSpPr/>
        <p:nvPr/>
      </p:nvGrpSpPr>
      <p:grpSpPr>
        <a:xfrm>
          <a:off x="0" y="0"/>
          <a:ext cx="0" cy="0"/>
          <a:chOff x="0" y="0"/>
          <a:chExt cx="0" cy="0"/>
        </a:xfrm>
      </p:grpSpPr>
      <p:pic>
        <p:nvPicPr>
          <p:cNvPr id="101" name="Google Shape;101;p95"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102" name="Google Shape;102;p9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03" name="Google Shape;103;p9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 name="Google Shape;104;p9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05" name="Google Shape;105;p9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06" name="Google Shape;106;p9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9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9" name="Google Shape;109;p9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9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96"/>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9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3" name="Google Shape;113;p9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97"/>
          <p:cNvSpPr>
            <a:spLocks noGrp="1"/>
          </p:cNvSpPr>
          <p:nvPr>
            <p:ph type="pic" idx="2"/>
          </p:nvPr>
        </p:nvSpPr>
        <p:spPr>
          <a:xfrm>
            <a:off x="0" y="1"/>
            <a:ext cx="9144000" cy="2571749"/>
          </a:xfrm>
          <a:prstGeom prst="rect">
            <a:avLst/>
          </a:prstGeom>
          <a:solidFill>
            <a:srgbClr val="D3EEEF"/>
          </a:solidFill>
          <a:ln>
            <a:noFill/>
          </a:ln>
        </p:spPr>
      </p:sp>
      <p:sp>
        <p:nvSpPr>
          <p:cNvPr id="116" name="Google Shape;116;p9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9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9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9" name="Google Shape;119;p9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9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21"/>
        <p:cNvGrpSpPr/>
        <p:nvPr/>
      </p:nvGrpSpPr>
      <p:grpSpPr>
        <a:xfrm>
          <a:off x="0" y="0"/>
          <a:ext cx="0" cy="0"/>
          <a:chOff x="0" y="0"/>
          <a:chExt cx="0" cy="0"/>
        </a:xfrm>
      </p:grpSpPr>
      <p:pic>
        <p:nvPicPr>
          <p:cNvPr id="122" name="Google Shape;122;p9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123" name="Google Shape;123;p9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4" name="Google Shape;124;p9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5"/>
        <p:cNvGrpSpPr/>
        <p:nvPr/>
      </p:nvGrpSpPr>
      <p:grpSpPr>
        <a:xfrm>
          <a:off x="0" y="0"/>
          <a:ext cx="0" cy="0"/>
          <a:chOff x="0" y="0"/>
          <a:chExt cx="0" cy="0"/>
        </a:xfrm>
      </p:grpSpPr>
      <p:sp>
        <p:nvSpPr>
          <p:cNvPr id="126" name="Google Shape;126;p9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050" b="0" i="0" u="none" strike="noStrike" cap="none">
              <a:solidFill>
                <a:schemeClr val="lt1"/>
              </a:solidFill>
              <a:latin typeface="Arial"/>
              <a:ea typeface="Arial"/>
              <a:cs typeface="Arial"/>
              <a:sym typeface="Arial"/>
            </a:endParaRPr>
          </a:p>
        </p:txBody>
      </p:sp>
      <p:pic>
        <p:nvPicPr>
          <p:cNvPr id="127" name="Google Shape;127;p9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28" name="Google Shape;128;p9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29" name="Google Shape;129;p9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30" name="Google Shape;130;p9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31" name="Google Shape;131;p9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9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33" name="Google Shape;133;p9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37"/>
        <p:cNvGrpSpPr/>
        <p:nvPr/>
      </p:nvGrpSpPr>
      <p:grpSpPr>
        <a:xfrm>
          <a:off x="0" y="0"/>
          <a:ext cx="0" cy="0"/>
          <a:chOff x="0" y="0"/>
          <a:chExt cx="0" cy="0"/>
        </a:xfrm>
      </p:grpSpPr>
      <p:pic>
        <p:nvPicPr>
          <p:cNvPr id="138" name="Google Shape;138;p5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39" name="Google Shape;139;p5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58"/>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42" name="Google Shape;142;p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43"/>
        <p:cNvGrpSpPr/>
        <p:nvPr/>
      </p:nvGrpSpPr>
      <p:grpSpPr>
        <a:xfrm>
          <a:off x="0" y="0"/>
          <a:ext cx="0" cy="0"/>
          <a:chOff x="0" y="0"/>
          <a:chExt cx="0" cy="0"/>
        </a:xfrm>
      </p:grpSpPr>
      <p:sp>
        <p:nvSpPr>
          <p:cNvPr id="144" name="Google Shape;144;p59"/>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5" name="Google Shape;145;p59"/>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6" name="Google Shape;146;p5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47" name="Google Shape;147;p5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48" name="Google Shape;148;p5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49" name="Google Shape;149;p5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50" name="Google Shape;150;p5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151" name="Google Shape;151;p5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152" name="Google Shape;152;p59"/>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153" name="Google Shape;153;p5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54"/>
        <p:cNvGrpSpPr/>
        <p:nvPr/>
      </p:nvGrpSpPr>
      <p:grpSpPr>
        <a:xfrm>
          <a:off x="0" y="0"/>
          <a:ext cx="0" cy="0"/>
          <a:chOff x="0" y="0"/>
          <a:chExt cx="0" cy="0"/>
        </a:xfrm>
      </p:grpSpPr>
      <p:sp>
        <p:nvSpPr>
          <p:cNvPr id="155" name="Google Shape;155;p60"/>
          <p:cNvSpPr txBox="1">
            <a:spLocks noGrp="1"/>
          </p:cNvSpPr>
          <p:nvPr>
            <p:ph type="body" idx="1"/>
          </p:nvPr>
        </p:nvSpPr>
        <p:spPr>
          <a:xfrm>
            <a:off x="848795" y="41151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56" name="Google Shape;156;p60"/>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57" name="Google Shape;157;p60"/>
          <p:cNvSpPr/>
          <p:nvPr/>
        </p:nvSpPr>
        <p:spPr>
          <a:xfrm rot="10800000" flipH="1">
            <a:off x="0" y="4376066"/>
            <a:ext cx="9144000" cy="84313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158" name="Google Shape;158;p60"/>
          <p:cNvCxnSpPr/>
          <p:nvPr/>
        </p:nvCxnSpPr>
        <p:spPr>
          <a:xfrm rot="10800000">
            <a:off x="840583" y="767434"/>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159" name="Google Shape;159;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54532" y="4703401"/>
            <a:ext cx="1274218" cy="488417"/>
          </a:xfrm>
          <a:prstGeom prst="rect">
            <a:avLst/>
          </a:prstGeom>
          <a:noFill/>
          <a:ln>
            <a:noFill/>
          </a:ln>
        </p:spPr>
      </p:pic>
      <p:pic>
        <p:nvPicPr>
          <p:cNvPr id="160" name="Google Shape;160;p6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5250" y="4595281"/>
            <a:ext cx="1756648" cy="388902"/>
          </a:xfrm>
          <a:prstGeom prst="rect">
            <a:avLst/>
          </a:prstGeom>
          <a:noFill/>
          <a:ln>
            <a:noFill/>
          </a:ln>
        </p:spPr>
      </p:pic>
      <p:sp>
        <p:nvSpPr>
          <p:cNvPr id="161" name="Google Shape;161;p60"/>
          <p:cNvSpPr/>
          <p:nvPr/>
        </p:nvSpPr>
        <p:spPr>
          <a:xfrm rot="10800000" flipH="1">
            <a:off x="-1440" y="4376065"/>
            <a:ext cx="9144000" cy="83493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62" name="Google Shape;162;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579634" y="4522038"/>
            <a:ext cx="1274218" cy="488417"/>
          </a:xfrm>
          <a:prstGeom prst="rect">
            <a:avLst/>
          </a:prstGeom>
          <a:noFill/>
          <a:ln>
            <a:noFill/>
          </a:ln>
        </p:spPr>
      </p:pic>
      <p:pic>
        <p:nvPicPr>
          <p:cNvPr id="163" name="Google Shape;163;p6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46759" y="4511935"/>
            <a:ext cx="1987904" cy="44010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64"/>
        <p:cNvGrpSpPr/>
        <p:nvPr/>
      </p:nvGrpSpPr>
      <p:grpSpPr>
        <a:xfrm>
          <a:off x="0" y="0"/>
          <a:ext cx="0" cy="0"/>
          <a:chOff x="0" y="0"/>
          <a:chExt cx="0" cy="0"/>
        </a:xfrm>
      </p:grpSpPr>
      <p:sp>
        <p:nvSpPr>
          <p:cNvPr id="165" name="Google Shape;165;p63"/>
          <p:cNvSpPr>
            <a:spLocks noGrp="1"/>
          </p:cNvSpPr>
          <p:nvPr>
            <p:ph type="pic" idx="2"/>
          </p:nvPr>
        </p:nvSpPr>
        <p:spPr>
          <a:xfrm>
            <a:off x="0" y="1"/>
            <a:ext cx="9144000" cy="2571749"/>
          </a:xfrm>
          <a:prstGeom prst="rect">
            <a:avLst/>
          </a:prstGeom>
          <a:solidFill>
            <a:srgbClr val="D3EEEF"/>
          </a:solidFill>
          <a:ln>
            <a:noFill/>
          </a:ln>
        </p:spPr>
      </p:sp>
      <p:sp>
        <p:nvSpPr>
          <p:cNvPr id="166" name="Google Shape;166;p63"/>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7" name="Google Shape;167;p63"/>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68" name="Google Shape;168;p6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69" name="Google Shape;169;p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70" name="Google Shape;170;p6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71"/>
        <p:cNvGrpSpPr/>
        <p:nvPr/>
      </p:nvGrpSpPr>
      <p:grpSpPr>
        <a:xfrm>
          <a:off x="0" y="0"/>
          <a:ext cx="0" cy="0"/>
          <a:chOff x="0" y="0"/>
          <a:chExt cx="0" cy="0"/>
        </a:xfrm>
      </p:grpSpPr>
      <p:pic>
        <p:nvPicPr>
          <p:cNvPr id="172" name="Google Shape;172;p62"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173" name="Google Shape;173;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74" name="Google Shape;174;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5" name="Google Shape;175;p6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76" name="Google Shape;176;p6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77" name="Google Shape;177;p6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78"/>
        <p:cNvGrpSpPr/>
        <p:nvPr/>
      </p:nvGrpSpPr>
      <p:grpSpPr>
        <a:xfrm>
          <a:off x="0" y="0"/>
          <a:ext cx="0" cy="0"/>
          <a:chOff x="0" y="0"/>
          <a:chExt cx="0" cy="0"/>
        </a:xfrm>
      </p:grpSpPr>
      <p:pic>
        <p:nvPicPr>
          <p:cNvPr id="179" name="Google Shape;179;p6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180" name="Google Shape;180;p64"/>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1" name="Google Shape;181;p64"/>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82" name="Google Shape;182;p6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83" name="Google Shape;183;p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4"/>
        <p:cNvGrpSpPr/>
        <p:nvPr/>
      </p:nvGrpSpPr>
      <p:grpSpPr>
        <a:xfrm>
          <a:off x="0" y="0"/>
          <a:ext cx="0" cy="0"/>
          <a:chOff x="0" y="0"/>
          <a:chExt cx="0" cy="0"/>
        </a:xfrm>
      </p:grpSpPr>
      <p:pic>
        <p:nvPicPr>
          <p:cNvPr id="185" name="Google Shape;185;p6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186" name="Google Shape;186;p6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87" name="Google Shape;187;p6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88"/>
        <p:cNvGrpSpPr/>
        <p:nvPr/>
      </p:nvGrpSpPr>
      <p:grpSpPr>
        <a:xfrm>
          <a:off x="0" y="0"/>
          <a:ext cx="0" cy="0"/>
          <a:chOff x="0" y="0"/>
          <a:chExt cx="0" cy="0"/>
        </a:xfrm>
      </p:grpSpPr>
      <p:pic>
        <p:nvPicPr>
          <p:cNvPr id="189" name="Google Shape;189;p6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90" name="Google Shape;190;p6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1" name="Google Shape;191;p6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92" name="Google Shape;192;p66"/>
          <p:cNvSpPr>
            <a:spLocks noGrp="1"/>
          </p:cNvSpPr>
          <p:nvPr>
            <p:ph type="pic" idx="2"/>
          </p:nvPr>
        </p:nvSpPr>
        <p:spPr>
          <a:xfrm>
            <a:off x="5572125" y="1"/>
            <a:ext cx="3571875" cy="5029199"/>
          </a:xfrm>
          <a:prstGeom prst="rect">
            <a:avLst/>
          </a:prstGeom>
          <a:solidFill>
            <a:srgbClr val="D3EEEF"/>
          </a:solidFill>
          <a:ln>
            <a:noFill/>
          </a:ln>
        </p:spPr>
      </p:sp>
      <p:pic>
        <p:nvPicPr>
          <p:cNvPr id="193" name="Google Shape;193;p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94" name="Google Shape;194;p6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95"/>
        <p:cNvGrpSpPr/>
        <p:nvPr/>
      </p:nvGrpSpPr>
      <p:grpSpPr>
        <a:xfrm>
          <a:off x="0" y="0"/>
          <a:ext cx="0" cy="0"/>
          <a:chOff x="0" y="0"/>
          <a:chExt cx="0" cy="0"/>
        </a:xfrm>
      </p:grpSpPr>
      <p:sp>
        <p:nvSpPr>
          <p:cNvPr id="196" name="Google Shape;196;p6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97" name="Google Shape;197;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98" name="Google Shape;198;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99" name="Google Shape;199;p6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00" name="Google Shape;200;p6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201" name="Google Shape;201;p67"/>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02" name="Google Shape;202;p6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03" name="Google Shape;203;p6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04"/>
        <p:cNvGrpSpPr/>
        <p:nvPr/>
      </p:nvGrpSpPr>
      <p:grpSpPr>
        <a:xfrm>
          <a:off x="0" y="0"/>
          <a:ext cx="0" cy="0"/>
          <a:chOff x="0" y="0"/>
          <a:chExt cx="0" cy="0"/>
        </a:xfrm>
      </p:grpSpPr>
      <p:sp>
        <p:nvSpPr>
          <p:cNvPr id="205" name="Google Shape;205;p77"/>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206" name="Google Shape;206;p77"/>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207" name="Google Shape;207;p7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208" name="Google Shape;208;p7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09" name="Google Shape;209;p7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210" name="Google Shape;210;p7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11" name="Google Shape;211;p7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12" name="Google Shape;212;p7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13" name="Google Shape;213;p7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austa">
  <p:cSld name="tausta">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14"/>
        <p:cNvGrpSpPr/>
        <p:nvPr/>
      </p:nvGrpSpPr>
      <p:grpSpPr>
        <a:xfrm>
          <a:off x="0" y="0"/>
          <a:ext cx="0" cy="0"/>
          <a:chOff x="0" y="0"/>
          <a:chExt cx="0" cy="0"/>
        </a:xfrm>
      </p:grpSpPr>
      <p:sp>
        <p:nvSpPr>
          <p:cNvPr id="215" name="Google Shape;215;p78"/>
          <p:cNvSpPr/>
          <p:nvPr/>
        </p:nvSpPr>
        <p:spPr>
          <a:xfrm rot="10800000" flipH="1">
            <a:off x="0" y="4655082"/>
            <a:ext cx="9144000" cy="56412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16" name="Google Shape;216;p7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6753" y="4703400"/>
            <a:ext cx="1987904" cy="440100"/>
          </a:xfrm>
          <a:prstGeom prst="rect">
            <a:avLst/>
          </a:prstGeom>
          <a:noFill/>
          <a:ln>
            <a:noFill/>
          </a:ln>
        </p:spPr>
      </p:pic>
      <p:pic>
        <p:nvPicPr>
          <p:cNvPr id="217" name="Google Shape;217;p7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753029" y="4679241"/>
            <a:ext cx="1274218" cy="488417"/>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18"/>
        <p:cNvGrpSpPr/>
        <p:nvPr/>
      </p:nvGrpSpPr>
      <p:grpSpPr>
        <a:xfrm>
          <a:off x="0" y="0"/>
          <a:ext cx="0" cy="0"/>
          <a:chOff x="0" y="0"/>
          <a:chExt cx="0" cy="0"/>
        </a:xfrm>
      </p:grpSpPr>
      <p:sp>
        <p:nvSpPr>
          <p:cNvPr id="219" name="Google Shape;219;p7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0" name="Google Shape;220;p7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21" name="Google Shape;221;p7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2" name="Google Shape;222;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23" name="Google Shape;223;p79"/>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224" name="Google Shape;224;p7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25" name="Google Shape;225;p7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26" name="Google Shape;226;p7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27" name="Google Shape;227;p7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28" name="Google Shape;228;p7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29" name="Google Shape;229;p7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30"/>
        <p:cNvGrpSpPr/>
        <p:nvPr/>
      </p:nvGrpSpPr>
      <p:grpSpPr>
        <a:xfrm>
          <a:off x="0" y="0"/>
          <a:ext cx="0" cy="0"/>
          <a:chOff x="0" y="0"/>
          <a:chExt cx="0" cy="0"/>
        </a:xfrm>
      </p:grpSpPr>
      <p:sp>
        <p:nvSpPr>
          <p:cNvPr id="231" name="Google Shape;231;p8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2" name="Google Shape;232;p8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33" name="Google Shape;233;p8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34" name="Google Shape;234;p8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35" name="Google Shape;235;p80"/>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236" name="Google Shape;236;p8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37" name="Google Shape;237;p8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38" name="Google Shape;238;p8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39" name="Google Shape;239;p8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40" name="Google Shape;240;p8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41" name="Google Shape;241;p8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42"/>
        <p:cNvGrpSpPr/>
        <p:nvPr/>
      </p:nvGrpSpPr>
      <p:grpSpPr>
        <a:xfrm>
          <a:off x="0" y="0"/>
          <a:ext cx="0" cy="0"/>
          <a:chOff x="0" y="0"/>
          <a:chExt cx="0" cy="0"/>
        </a:xfrm>
      </p:grpSpPr>
      <p:sp>
        <p:nvSpPr>
          <p:cNvPr id="243" name="Google Shape;243;p8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4" name="Google Shape;244;p8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45" name="Google Shape;245;p8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46" name="Google Shape;246;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47" name="Google Shape;247;p81"/>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248" name="Google Shape;248;p8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49" name="Google Shape;249;p8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50" name="Google Shape;250;p8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51" name="Google Shape;251;p81"/>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52" name="Google Shape;252;p81"/>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53" name="Google Shape;253;p81"/>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theme" Target="../theme/theme2.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8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83"/>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4"/>
        <p:cNvGrpSpPr/>
        <p:nvPr/>
      </p:nvGrpSpPr>
      <p:grpSpPr>
        <a:xfrm>
          <a:off x="0" y="0"/>
          <a:ext cx="0" cy="0"/>
          <a:chOff x="0" y="0"/>
          <a:chExt cx="0" cy="0"/>
        </a:xfrm>
      </p:grpSpPr>
      <p:sp>
        <p:nvSpPr>
          <p:cNvPr id="135" name="Google Shape;135;p5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36" name="Google Shape;136;p57"/>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s://blog.oxfordcollegeofmarketing.com/2020/10/08/understanding-the-7ps-of-the-marketing-mix/"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21.xml"/><Relationship Id="rId5" Type="http://schemas.openxmlformats.org/officeDocument/2006/relationships/hyperlink" Target="https://www.smartinsights.com/marketing-planning/marketing-models/how-to-use-the-7ps-marketing-mix/" TargetMode="External"/><Relationship Id="rId4" Type="http://schemas.openxmlformats.org/officeDocument/2006/relationships/hyperlink" Target="https://www.davechaffey.com/digital-marketing-definitions/what-is-digital-marketing/"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davechaffey.com/digital-marketing-definitions/what-is-digital-marketing/" TargetMode="External"/><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22.xml"/><Relationship Id="rId4" Type="http://schemas.openxmlformats.org/officeDocument/2006/relationships/hyperlink" Target="https://medium.com/@pearlwhitemedia78/top-11-digital-marketing-tools-for-2020-8f3df923ee8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4.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hyperlink" Target="https://blog.hubspot.com/marketing/what-is-digital-marketing#whatis" TargetMode="External"/><Relationship Id="rId2" Type="http://schemas.openxmlformats.org/officeDocument/2006/relationships/notesSlide" Target="../notesSlides/notesSlide18.xml"/><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9.xml"/><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2.xml"/><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hyperlink" Target="https://keydifferences.com/difference-between-traditional-marketing-and-digital-marketing.html" TargetMode="External"/><Relationship Id="rId2" Type="http://schemas.openxmlformats.org/officeDocument/2006/relationships/notesSlide" Target="../notesSlides/notesSlide22.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3.xml"/><Relationship Id="rId1" Type="http://schemas.openxmlformats.org/officeDocument/2006/relationships/slideLayout" Target="../slideLayouts/slideLayout22.xml"/><Relationship Id="rId4" Type="http://schemas.openxmlformats.org/officeDocument/2006/relationships/hyperlink" Target="https://images.unsplash.com/photo-1451187580459-43490279c0fa?ixlib=rb-4.0.3&amp;ixid=MnwxMjA3fDB8MHxzZWFyY2h8Nzh8fGRpZ2l0YWwlMjBtYXJrZXRpbmd8ZW58MHx8MHx8&amp;auto=format&amp;fit=crop&amp;w=600&amp;q=60" TargetMode="Externa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hyperlink" Target="https://www.simplilearn.com/digital-marketing-benefits-article" TargetMode="External"/><Relationship Id="rId2" Type="http://schemas.openxmlformats.org/officeDocument/2006/relationships/notesSlide" Target="../notesSlides/notesSlide25.xml"/><Relationship Id="rId1" Type="http://schemas.openxmlformats.org/officeDocument/2006/relationships/slideLayout" Target="../slideLayouts/slideLayout19.xml"/><Relationship Id="rId5" Type="http://schemas.openxmlformats.org/officeDocument/2006/relationships/hyperlink" Target="https://www.theperspective.com/debates/businessandtechnology/the-perspective-on-digital-marketing/" TargetMode="External"/><Relationship Id="rId4" Type="http://schemas.openxmlformats.org/officeDocument/2006/relationships/hyperlink" Target="https://www.educba.com/digital-marketing-advantages-and-disadvantages/"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7.xml"/><Relationship Id="rId1" Type="http://schemas.openxmlformats.org/officeDocument/2006/relationships/slideLayout" Target="../slideLayouts/slideLayout23.xml"/><Relationship Id="rId5" Type="http://schemas.openxmlformats.org/officeDocument/2006/relationships/image" Target="../media/image33.jpeg"/><Relationship Id="rId4" Type="http://schemas.openxmlformats.org/officeDocument/2006/relationships/image" Target="../media/image32.jpeg"/></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8.xml"/><Relationship Id="rId1" Type="http://schemas.openxmlformats.org/officeDocument/2006/relationships/slideLayout" Target="../slideLayouts/slideLayout21.xml"/><Relationship Id="rId4" Type="http://schemas.openxmlformats.org/officeDocument/2006/relationships/hyperlink" Target="https://blog.hootsuite.com/simon-kemp-social-media/" TargetMode="External"/></Relationships>
</file>

<file path=ppt/slides/_rels/slide2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9.xml"/><Relationship Id="rId1" Type="http://schemas.openxmlformats.org/officeDocument/2006/relationships/slideLayout" Target="../slideLayouts/slideLayout21.xml"/><Relationship Id="rId4" Type="http://schemas.openxmlformats.org/officeDocument/2006/relationships/hyperlink" Target="https://www.invoca.com/blog/retail-marketing-statistics"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0.xml"/><Relationship Id="rId1" Type="http://schemas.openxmlformats.org/officeDocument/2006/relationships/slideLayout" Target="../slideLayouts/slideLayout21.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22.xml"/><Relationship Id="rId4" Type="http://schemas.openxmlformats.org/officeDocument/2006/relationships/hyperlink" Target="https://www.gartner.com/en/sales/insights/b2b-buying-journey" TargetMode="External"/></Relationships>
</file>

<file path=ppt/slides/_rels/slide32.xml.rels><?xml version="1.0" encoding="UTF-8" standalone="yes"?>
<Relationships xmlns="http://schemas.openxmlformats.org/package/2006/relationships"><Relationship Id="rId3" Type="http://schemas.openxmlformats.org/officeDocument/2006/relationships/hyperlink" Target="https://retailnext.net/en/blog/10-amazing-statistics-to-boost-your-omnichannel-marketing-strategy/" TargetMode="External"/><Relationship Id="rId2" Type="http://schemas.openxmlformats.org/officeDocument/2006/relationships/notesSlide" Target="../notesSlides/notesSlide32.xm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3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3.xml"/><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9.xml"/></Relationships>
</file>

<file path=ppt/slides/_rels/slide35.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23.xml"/><Relationship Id="rId4" Type="http://schemas.openxmlformats.org/officeDocument/2006/relationships/hyperlink" Target="https://www.mckinsey.com/capabilities/mckinsey-digital/our-insights/digital-resilience-consumer-survey-finds-ample-scope-for-growth"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www.statista.com/" TargetMode="External"/><Relationship Id="rId2" Type="http://schemas.openxmlformats.org/officeDocument/2006/relationships/notesSlide" Target="../notesSlides/notesSlide37.xml"/><Relationship Id="rId1" Type="http://schemas.openxmlformats.org/officeDocument/2006/relationships/slideLayout" Target="../slideLayouts/slideLayout21.xml"/><Relationship Id="rId5" Type="http://schemas.openxmlformats.org/officeDocument/2006/relationships/hyperlink" Target="https://trends.google.com/trends/?geo=FI" TargetMode="External"/><Relationship Id="rId4" Type="http://schemas.openxmlformats.org/officeDocument/2006/relationships/hyperlink" Target="https://localiq.com/blog/what-happens-in-an-internet-minute/" TargetMode="Externa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9.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9.xml"/><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0.xml"/><Relationship Id="rId1" Type="http://schemas.openxmlformats.org/officeDocument/2006/relationships/slideLayout" Target="../slideLayouts/slideLayout22.xml"/><Relationship Id="rId4" Type="http://schemas.openxmlformats.org/officeDocument/2006/relationships/hyperlink" Target="https://blog.hubspot.com/marketing/what-is-digital-marketing#marketer"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1.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2.xml"/><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3.xml"/><Relationship Id="rId1" Type="http://schemas.openxmlformats.org/officeDocument/2006/relationships/slideLayout" Target="../slideLayouts/slideLayout23.xml"/><Relationship Id="rId4" Type="http://schemas.openxmlformats.org/officeDocument/2006/relationships/hyperlink" Target="https://digitaconnect.com/shifting-outbound-marketing-inbound-marketing/" TargetMode="Externa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45.xml"/><Relationship Id="rId1" Type="http://schemas.openxmlformats.org/officeDocument/2006/relationships/slideLayout" Target="../slideLayouts/slideLayout23.xml"/><Relationship Id="rId4" Type="http://schemas.openxmlformats.org/officeDocument/2006/relationships/hyperlink" Target="https://www.brandpoint.com/blog/earned-owned-paid-media/" TargetMode="External"/></Relationships>
</file>

<file path=ppt/slides/_rels/slide46.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jpeg"/><Relationship Id="rId2" Type="http://schemas.openxmlformats.org/officeDocument/2006/relationships/notesSlide" Target="../notesSlides/notesSlide46.xml"/><Relationship Id="rId1" Type="http://schemas.openxmlformats.org/officeDocument/2006/relationships/slideLayout" Target="../slideLayouts/slideLayout23.xml"/><Relationship Id="rId6" Type="http://schemas.openxmlformats.org/officeDocument/2006/relationships/image" Target="../media/image52.jpeg"/><Relationship Id="rId5" Type="http://schemas.openxmlformats.org/officeDocument/2006/relationships/image" Target="../media/image51.png"/><Relationship Id="rId4" Type="http://schemas.openxmlformats.org/officeDocument/2006/relationships/image" Target="../media/image50.jpeg"/><Relationship Id="rId9" Type="http://schemas.openxmlformats.org/officeDocument/2006/relationships/image" Target="../media/image55.png"/></Relationships>
</file>

<file path=ppt/slides/_rels/slide47.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7.xml"/><Relationship Id="rId1" Type="http://schemas.openxmlformats.org/officeDocument/2006/relationships/slideLayout" Target="../slideLayouts/slideLayout23.xml"/><Relationship Id="rId4" Type="http://schemas.openxmlformats.org/officeDocument/2006/relationships/image" Target="../media/image57.png"/></Relationships>
</file>

<file path=ppt/slides/_rels/slide48.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48.xml"/><Relationship Id="rId1" Type="http://schemas.openxmlformats.org/officeDocument/2006/relationships/slideLayout" Target="../slideLayouts/slideLayout23.xml"/><Relationship Id="rId6" Type="http://schemas.openxmlformats.org/officeDocument/2006/relationships/image" Target="../media/image61.jpeg"/><Relationship Id="rId5" Type="http://schemas.openxmlformats.org/officeDocument/2006/relationships/image" Target="../media/image60.png"/><Relationship Id="rId4" Type="http://schemas.openxmlformats.org/officeDocument/2006/relationships/image" Target="../media/image59.png"/></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9.xml"/></Relationships>
</file>

<file path=ppt/slides/_rels/slide50.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0.xml"/><Relationship Id="rId1" Type="http://schemas.openxmlformats.org/officeDocument/2006/relationships/slideLayout" Target="../slideLayouts/slideLayout21.xml"/></Relationships>
</file>

<file path=ppt/slides/_rels/slide51.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1.xml"/><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g1f6844db22d_0_5"/>
          <p:cNvSpPr txBox="1">
            <a:spLocks noGrp="1"/>
          </p:cNvSpPr>
          <p:nvPr>
            <p:ph type="ctrTitle"/>
          </p:nvPr>
        </p:nvSpPr>
        <p:spPr>
          <a:xfrm>
            <a:off x="613702" y="1776562"/>
            <a:ext cx="5958908" cy="1884419"/>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90000"/>
              </a:lnSpc>
              <a:spcBef>
                <a:spcPts val="0"/>
              </a:spcBef>
              <a:spcAft>
                <a:spcPts val="0"/>
              </a:spcAft>
              <a:buClr>
                <a:schemeClr val="lt1"/>
              </a:buClr>
              <a:buSzPct val="38550"/>
              <a:buFont typeface="Arial"/>
              <a:buNone/>
            </a:pPr>
            <a:r>
              <a:rPr lang="en-US" sz="5188" dirty="0" err="1"/>
              <a:t>Introdução</a:t>
            </a:r>
            <a:r>
              <a:rPr lang="en-US" sz="5188" dirty="0"/>
              <a:t> </a:t>
            </a:r>
            <a:r>
              <a:rPr lang="en-US" sz="5188" dirty="0" err="1"/>
              <a:t>ao</a:t>
            </a:r>
            <a:r>
              <a:rPr lang="en-US" sz="5188" dirty="0"/>
              <a:t> Marketing Digital</a:t>
            </a:r>
            <a:br>
              <a:rPr lang="en-US" sz="5188" dirty="0"/>
            </a:br>
            <a:br>
              <a:rPr lang="en-US" sz="3100" dirty="0"/>
            </a:br>
            <a:r>
              <a:rPr lang="en-US" sz="3100" dirty="0"/>
              <a:t>1. </a:t>
            </a:r>
            <a:r>
              <a:rPr lang="en-US" sz="3100" dirty="0" err="1"/>
              <a:t>Contexto</a:t>
            </a:r>
            <a:r>
              <a:rPr lang="en-US" sz="3100" dirty="0"/>
              <a:t> do marketing digital</a:t>
            </a:r>
            <a:endParaRPr sz="31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
          <p:cNvSpPr txBox="1">
            <a:spLocks noGrp="1"/>
          </p:cNvSpPr>
          <p:nvPr>
            <p:ph type="body" idx="1"/>
          </p:nvPr>
        </p:nvSpPr>
        <p:spPr>
          <a:xfrm>
            <a:off x="628650" y="354227"/>
            <a:ext cx="8128075" cy="4158506"/>
          </a:xfrm>
          <a:prstGeom prst="rect">
            <a:avLst/>
          </a:prstGeom>
          <a:noFill/>
          <a:ln>
            <a:noFill/>
          </a:ln>
        </p:spPr>
        <p:txBody>
          <a:bodyPr spcFirstLastPara="1" wrap="square" lIns="91425" tIns="45700" rIns="91425" bIns="45700" anchor="t" anchorCtr="0">
            <a:normAutofit fontScale="32500" lnSpcReduction="20000"/>
          </a:bodyPr>
          <a:lstStyle/>
          <a:p>
            <a:pPr marL="0" lvl="0" indent="0" algn="l" rtl="0">
              <a:lnSpc>
                <a:spcPct val="120000"/>
              </a:lnSpc>
              <a:spcBef>
                <a:spcPts val="0"/>
              </a:spcBef>
              <a:spcAft>
                <a:spcPts val="0"/>
              </a:spcAft>
              <a:buClr>
                <a:srgbClr val="161249"/>
              </a:buClr>
              <a:buSzPct val="100000"/>
              <a:buNone/>
            </a:pPr>
            <a:r>
              <a:rPr lang="fi" sz="9800" b="1" dirty="0"/>
              <a:t>Objectivos de aprendizagem</a:t>
            </a:r>
            <a:endParaRPr dirty="0"/>
          </a:p>
          <a:p>
            <a:pPr marL="0" lvl="0" indent="0" algn="l" rtl="0">
              <a:lnSpc>
                <a:spcPct val="120000"/>
              </a:lnSpc>
              <a:spcBef>
                <a:spcPts val="0"/>
              </a:spcBef>
              <a:spcAft>
                <a:spcPts val="0"/>
              </a:spcAft>
              <a:buClr>
                <a:srgbClr val="161249"/>
              </a:buClr>
              <a:buSzPct val="100000"/>
              <a:buNone/>
            </a:pPr>
            <a:endParaRPr sz="4500" b="1" dirty="0"/>
          </a:p>
          <a:p>
            <a:pPr marL="0" lvl="0" indent="0" algn="l" rtl="0">
              <a:lnSpc>
                <a:spcPct val="120000"/>
              </a:lnSpc>
              <a:spcBef>
                <a:spcPts val="0"/>
              </a:spcBef>
              <a:spcAft>
                <a:spcPts val="0"/>
              </a:spcAft>
              <a:buClr>
                <a:srgbClr val="161249"/>
              </a:buClr>
              <a:buSzPct val="133747"/>
              <a:buNone/>
            </a:pPr>
            <a:r>
              <a:rPr lang="fi" sz="5000" dirty="0">
                <a:latin typeface="Arial"/>
                <a:ea typeface="Arial"/>
                <a:cs typeface="Arial"/>
                <a:sym typeface="Arial"/>
              </a:rPr>
              <a:t>Pré-requisito para o estudante: </a:t>
            </a:r>
            <a:r>
              <a:rPr lang="fi" sz="5000" dirty="0"/>
              <a:t>r</a:t>
            </a:r>
            <a:r>
              <a:rPr lang="fi" sz="5000" dirty="0">
                <a:latin typeface="Arial"/>
                <a:ea typeface="Arial"/>
                <a:cs typeface="Arial"/>
                <a:sym typeface="Arial"/>
              </a:rPr>
              <a:t>ecomenda-se a aquisição de conhecimentos básicos de marketing.</a:t>
            </a:r>
            <a:endParaRPr sz="5000" dirty="0"/>
          </a:p>
          <a:p>
            <a:pPr marL="0" lvl="0" indent="0" algn="l" rtl="0">
              <a:lnSpc>
                <a:spcPct val="120000"/>
              </a:lnSpc>
              <a:spcBef>
                <a:spcPts val="0"/>
              </a:spcBef>
              <a:spcAft>
                <a:spcPts val="0"/>
              </a:spcAft>
              <a:buClr>
                <a:srgbClr val="161249"/>
              </a:buClr>
              <a:buSzPct val="133747"/>
              <a:buNone/>
            </a:pPr>
            <a:endParaRPr sz="5000" dirty="0"/>
          </a:p>
          <a:p>
            <a:pPr marL="0" lvl="0" indent="0" algn="l" rtl="0">
              <a:lnSpc>
                <a:spcPct val="120000"/>
              </a:lnSpc>
              <a:spcBef>
                <a:spcPts val="0"/>
              </a:spcBef>
              <a:spcAft>
                <a:spcPts val="0"/>
              </a:spcAft>
              <a:buClr>
                <a:srgbClr val="161249"/>
              </a:buClr>
              <a:buSzPct val="133747"/>
              <a:buNone/>
            </a:pPr>
            <a:r>
              <a:rPr lang="fi" sz="5000" b="1" dirty="0">
                <a:latin typeface="Arial"/>
                <a:ea typeface="Arial"/>
                <a:cs typeface="Arial"/>
                <a:sym typeface="Arial"/>
              </a:rPr>
              <a:t>O aluno é capaz de</a:t>
            </a:r>
            <a:endParaRPr sz="5000" b="1" dirty="0">
              <a:latin typeface="Arial"/>
              <a:ea typeface="Arial"/>
              <a:cs typeface="Arial"/>
              <a:sym typeface="Arial"/>
            </a:endParaRPr>
          </a:p>
          <a:p>
            <a:pPr marL="857854" lvl="0" indent="-685800" algn="l" rtl="0">
              <a:lnSpc>
                <a:spcPct val="120000"/>
              </a:lnSpc>
              <a:spcBef>
                <a:spcPts val="0"/>
              </a:spcBef>
              <a:spcAft>
                <a:spcPts val="1200"/>
              </a:spcAft>
              <a:buClr>
                <a:srgbClr val="F39200"/>
              </a:buClr>
              <a:buSzPct val="100000"/>
              <a:buFont typeface="Arial" panose="020B0604020202020204" pitchFamily="34" charset="0"/>
              <a:buChar char="•"/>
            </a:pPr>
            <a:r>
              <a:rPr lang="fi" sz="5000" dirty="0"/>
              <a:t>Reconhecer as características especiais do mercado digital e o comportamento dos consumidores no mesmo</a:t>
            </a:r>
            <a:endParaRPr sz="5000" dirty="0"/>
          </a:p>
          <a:p>
            <a:pPr marL="857854" lvl="0" indent="-685800" algn="l" rtl="0">
              <a:lnSpc>
                <a:spcPct val="120000"/>
              </a:lnSpc>
              <a:spcBef>
                <a:spcPts val="0"/>
              </a:spcBef>
              <a:spcAft>
                <a:spcPts val="1200"/>
              </a:spcAft>
              <a:buClr>
                <a:srgbClr val="F39200"/>
              </a:buClr>
              <a:buSzPct val="100000"/>
              <a:buFont typeface="Arial" panose="020B0604020202020204" pitchFamily="34" charset="0"/>
              <a:buChar char="•"/>
            </a:pPr>
            <a:r>
              <a:rPr lang="fi" sz="5000" dirty="0"/>
              <a:t>Definir os elementos do marketing mix digital (7D)</a:t>
            </a:r>
            <a:endParaRPr sz="5000" dirty="0"/>
          </a:p>
          <a:p>
            <a:pPr marL="857854" lvl="0" indent="-685800" algn="l" rtl="0">
              <a:lnSpc>
                <a:spcPct val="120000"/>
              </a:lnSpc>
              <a:spcBef>
                <a:spcPts val="0"/>
              </a:spcBef>
              <a:spcAft>
                <a:spcPts val="1200"/>
              </a:spcAft>
              <a:buClr>
                <a:srgbClr val="F39200"/>
              </a:buClr>
              <a:buSzPct val="100000"/>
              <a:buFont typeface="Arial" panose="020B0604020202020204" pitchFamily="34" charset="0"/>
              <a:buChar char="•"/>
            </a:pPr>
            <a:r>
              <a:rPr lang="fi" sz="5000" dirty="0"/>
              <a:t>Comparar as vantagens do marketing tradicional e do marketing digital</a:t>
            </a:r>
          </a:p>
          <a:p>
            <a:pPr marL="857854" lvl="0" indent="-685800" algn="l" rtl="0">
              <a:lnSpc>
                <a:spcPct val="120000"/>
              </a:lnSpc>
              <a:spcBef>
                <a:spcPts val="0"/>
              </a:spcBef>
              <a:spcAft>
                <a:spcPts val="1200"/>
              </a:spcAft>
              <a:buClr>
                <a:srgbClr val="F39200"/>
              </a:buClr>
              <a:buSzPct val="100000"/>
              <a:buFont typeface="Arial" panose="020B0604020202020204" pitchFamily="34" charset="0"/>
              <a:buChar char="•"/>
            </a:pPr>
            <a:r>
              <a:rPr lang="fi" sz="5000" dirty="0"/>
              <a:t>Aplicar o princípio do marketing multicanal </a:t>
            </a:r>
            <a:endParaRPr sz="5000" dirty="0"/>
          </a:p>
          <a:p>
            <a:pPr marL="857854" lvl="0" indent="-685800" algn="l" rtl="0">
              <a:lnSpc>
                <a:spcPct val="120000"/>
              </a:lnSpc>
              <a:spcBef>
                <a:spcPts val="0"/>
              </a:spcBef>
              <a:spcAft>
                <a:spcPts val="1200"/>
              </a:spcAft>
              <a:buClr>
                <a:srgbClr val="F39200"/>
              </a:buClr>
              <a:buSzPct val="100000"/>
              <a:buFont typeface="Arial" panose="020B0604020202020204" pitchFamily="34" charset="0"/>
              <a:buChar char="•"/>
            </a:pPr>
            <a:r>
              <a:rPr lang="fi" sz="5000" dirty="0"/>
              <a:t>Demonstrar o domínio da terminologia relacionada com o domínio</a:t>
            </a:r>
            <a:endParaRPr sz="5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3"/>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fi"/>
              <a:t>Conteúdo</a:t>
            </a:r>
            <a:endParaRPr/>
          </a:p>
        </p:txBody>
      </p:sp>
      <p:sp>
        <p:nvSpPr>
          <p:cNvPr id="269" name="Google Shape;269;p3"/>
          <p:cNvSpPr txBox="1">
            <a:spLocks noGrp="1"/>
          </p:cNvSpPr>
          <p:nvPr>
            <p:ph type="body" idx="1"/>
          </p:nvPr>
        </p:nvSpPr>
        <p:spPr>
          <a:xfrm>
            <a:off x="3983426" y="682899"/>
            <a:ext cx="4929900" cy="3685584"/>
          </a:xfrm>
          <a:prstGeom prst="rect">
            <a:avLst/>
          </a:prstGeom>
          <a:noFill/>
          <a:ln>
            <a:noFill/>
          </a:ln>
        </p:spPr>
        <p:txBody>
          <a:bodyPr spcFirstLastPara="1" wrap="square" lIns="91425" tIns="45700" rIns="91425" bIns="45700" anchor="t" anchorCtr="0">
            <a:spAutoFit/>
          </a:bodyPr>
          <a:lstStyle/>
          <a:p>
            <a:pPr marL="342900" marR="0" lvl="0" indent="-342900" algn="l" rtl="0">
              <a:lnSpc>
                <a:spcPts val="2800"/>
              </a:lnSpc>
              <a:spcBef>
                <a:spcPts val="0"/>
              </a:spcBef>
              <a:spcAft>
                <a:spcPts val="1200"/>
              </a:spcAft>
              <a:buClr>
                <a:schemeClr val="lt1"/>
              </a:buClr>
              <a:buSzPts val="2400"/>
              <a:buFont typeface="Arial"/>
              <a:buChar char="•"/>
            </a:pPr>
            <a:r>
              <a:rPr lang="fi" sz="2000" b="0" i="0" u="none" strike="noStrike" dirty="0">
                <a:latin typeface="Arial"/>
                <a:ea typeface="Arial"/>
                <a:cs typeface="Arial"/>
                <a:sym typeface="Arial"/>
              </a:rPr>
              <a:t>O marketing mix</a:t>
            </a:r>
            <a:endParaRPr sz="2000" b="0" i="0" u="none" strike="noStrike" dirty="0">
              <a:latin typeface="Arial"/>
              <a:ea typeface="Arial"/>
              <a:cs typeface="Arial"/>
              <a:sym typeface="Arial"/>
            </a:endParaRPr>
          </a:p>
          <a:p>
            <a:pPr marL="342900" marR="0" lvl="0" indent="-342900" algn="l" rtl="0">
              <a:lnSpc>
                <a:spcPts val="2800"/>
              </a:lnSpc>
              <a:spcBef>
                <a:spcPts val="0"/>
              </a:spcBef>
              <a:spcAft>
                <a:spcPts val="1200"/>
              </a:spcAft>
              <a:buClr>
                <a:schemeClr val="lt1"/>
              </a:buClr>
              <a:buSzPts val="2400"/>
              <a:buFont typeface="Arial"/>
              <a:buChar char="•"/>
            </a:pPr>
            <a:r>
              <a:rPr lang="fi" sz="2000" b="0" i="0" u="none" strike="noStrike" dirty="0">
                <a:latin typeface="Arial"/>
                <a:ea typeface="Arial"/>
                <a:cs typeface="Arial"/>
                <a:sym typeface="Arial"/>
              </a:rPr>
              <a:t>O que é diferente no marketing digital?</a:t>
            </a:r>
            <a:endParaRPr sz="2000" b="0" i="0" u="none" strike="noStrike" dirty="0">
              <a:latin typeface="Arial"/>
              <a:ea typeface="Arial"/>
              <a:cs typeface="Arial"/>
              <a:sym typeface="Arial"/>
            </a:endParaRPr>
          </a:p>
          <a:p>
            <a:pPr marL="342900" marR="0" lvl="0" indent="-342900" algn="l" rtl="0">
              <a:lnSpc>
                <a:spcPts val="2800"/>
              </a:lnSpc>
              <a:spcBef>
                <a:spcPts val="0"/>
              </a:spcBef>
              <a:spcAft>
                <a:spcPts val="1200"/>
              </a:spcAft>
              <a:buClr>
                <a:schemeClr val="lt1"/>
              </a:buClr>
              <a:buSzPts val="2400"/>
              <a:buFont typeface="Arial"/>
              <a:buChar char="•"/>
            </a:pPr>
            <a:r>
              <a:rPr lang="fi" sz="2000" b="0" i="0" u="none" strike="noStrike" dirty="0">
                <a:latin typeface="Arial"/>
                <a:ea typeface="Arial"/>
                <a:cs typeface="Arial"/>
                <a:sym typeface="Arial"/>
              </a:rPr>
              <a:t>Características do mercado digital</a:t>
            </a:r>
            <a:endParaRPr sz="2000" b="0" i="0" u="none" strike="noStrike" dirty="0">
              <a:latin typeface="Arial"/>
              <a:ea typeface="Arial"/>
              <a:cs typeface="Arial"/>
              <a:sym typeface="Arial"/>
            </a:endParaRPr>
          </a:p>
          <a:p>
            <a:pPr marL="342900" marR="0" lvl="0" indent="-342900" algn="l" rtl="0">
              <a:lnSpc>
                <a:spcPts val="2800"/>
              </a:lnSpc>
              <a:spcBef>
                <a:spcPts val="0"/>
              </a:spcBef>
              <a:spcAft>
                <a:spcPts val="1200"/>
              </a:spcAft>
              <a:buClr>
                <a:schemeClr val="lt1"/>
              </a:buClr>
              <a:buSzPts val="2400"/>
              <a:buFont typeface="Arial"/>
              <a:buChar char="•"/>
            </a:pPr>
            <a:r>
              <a:rPr lang="fi" sz="2000" dirty="0"/>
              <a:t>O que pode ser alcançado a nível do utilizador?</a:t>
            </a:r>
            <a:endParaRPr sz="2000" b="0" i="0" u="none" strike="noStrike" dirty="0">
              <a:latin typeface="Arial"/>
              <a:ea typeface="Arial"/>
              <a:cs typeface="Arial"/>
              <a:sym typeface="Arial"/>
            </a:endParaRPr>
          </a:p>
          <a:p>
            <a:pPr marL="342900" marR="0" lvl="0" indent="-342900" algn="l" rtl="0">
              <a:lnSpc>
                <a:spcPts val="2800"/>
              </a:lnSpc>
              <a:spcBef>
                <a:spcPts val="0"/>
              </a:spcBef>
              <a:spcAft>
                <a:spcPts val="1200"/>
              </a:spcAft>
              <a:buClr>
                <a:schemeClr val="lt1"/>
              </a:buClr>
              <a:buSzPts val="2400"/>
              <a:buFont typeface="Arial"/>
              <a:buChar char="•"/>
            </a:pPr>
            <a:r>
              <a:rPr lang="fi" sz="2000" b="0" i="0" u="none" strike="noStrike" dirty="0">
                <a:latin typeface="Arial"/>
                <a:ea typeface="Arial"/>
                <a:cs typeface="Arial"/>
                <a:sym typeface="Arial"/>
              </a:rPr>
              <a:t>Por que razão é necessária uma estratégia?</a:t>
            </a:r>
            <a:endParaRPr sz="2000" b="0" i="0" u="none" strike="noStrike" dirty="0">
              <a:latin typeface="Arial"/>
              <a:ea typeface="Arial"/>
              <a:cs typeface="Arial"/>
              <a:sym typeface="Arial"/>
            </a:endParaRPr>
          </a:p>
          <a:p>
            <a:pPr marL="0" lvl="0" indent="0" algn="l" rtl="0">
              <a:lnSpc>
                <a:spcPct val="90000"/>
              </a:lnSpc>
              <a:spcBef>
                <a:spcPts val="750"/>
              </a:spcBef>
              <a:spcAft>
                <a:spcPts val="0"/>
              </a:spcAft>
              <a:buClr>
                <a:schemeClr val="lt1"/>
              </a:buClr>
              <a:buSzPts val="1500"/>
              <a:buNone/>
            </a:pP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4"/>
          <p:cNvSpPr txBox="1">
            <a:spLocks noGrp="1"/>
          </p:cNvSpPr>
          <p:nvPr>
            <p:ph type="body" idx="1"/>
          </p:nvPr>
        </p:nvSpPr>
        <p:spPr>
          <a:xfrm>
            <a:off x="848794" y="369950"/>
            <a:ext cx="7156361" cy="7201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fi" sz="2600">
                <a:solidFill>
                  <a:schemeClr val="lt1"/>
                </a:solidFill>
              </a:rPr>
              <a:t>Pré-atribuição: Criar o seu próprio Top-30</a:t>
            </a:r>
            <a:endParaRPr sz="2600"/>
          </a:p>
        </p:txBody>
      </p:sp>
      <p:sp>
        <p:nvSpPr>
          <p:cNvPr id="275" name="Google Shape;275;p4"/>
          <p:cNvSpPr txBox="1">
            <a:spLocks noGrp="1"/>
          </p:cNvSpPr>
          <p:nvPr>
            <p:ph type="body" idx="2"/>
          </p:nvPr>
        </p:nvSpPr>
        <p:spPr>
          <a:xfrm>
            <a:off x="848795" y="1046308"/>
            <a:ext cx="7310880"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dk1"/>
              </a:buClr>
              <a:buSzPts val="800"/>
              <a:buFont typeface="Arial"/>
              <a:buNone/>
            </a:pPr>
            <a:r>
              <a:rPr lang="fi" dirty="0"/>
              <a:t>No marketing digital, é utilizada uma vasta gama de terminologia específica. O seu domínio permite-lhe acompanhar o material de estudo, </a:t>
            </a:r>
            <a:r>
              <a:rPr lang="fi" dirty="0">
                <a:latin typeface="Arial"/>
                <a:ea typeface="Arial"/>
                <a:cs typeface="Arial"/>
                <a:sym typeface="Arial"/>
              </a:rPr>
              <a:t>participar em </a:t>
            </a:r>
            <a:r>
              <a:rPr lang="fi" dirty="0"/>
              <a:t>debates profissionais e </a:t>
            </a:r>
            <a:r>
              <a:rPr lang="fi" dirty="0">
                <a:latin typeface="Arial"/>
                <a:ea typeface="Arial"/>
                <a:cs typeface="Arial"/>
                <a:sym typeface="Arial"/>
              </a:rPr>
              <a:t>ter a sensação de dominar a área. </a:t>
            </a:r>
            <a:r>
              <a:rPr lang="fi" dirty="0"/>
              <a:t>Além disso, tem acesso a um fluxo de informação que o ajuda a atualizar continuamente os seus conhecimentos</a:t>
            </a:r>
            <a:r>
              <a:rPr lang="fi" dirty="0">
                <a:latin typeface="Arial"/>
                <a:ea typeface="Arial"/>
                <a:cs typeface="Arial"/>
                <a:sym typeface="Arial"/>
              </a:rPr>
              <a:t>.</a:t>
            </a:r>
            <a:endParaRPr dirty="0"/>
          </a:p>
          <a:p>
            <a:pPr marL="0" lvl="0" indent="0" algn="l" rtl="0">
              <a:lnSpc>
                <a:spcPct val="115000"/>
              </a:lnSpc>
              <a:spcBef>
                <a:spcPts val="900"/>
              </a:spcBef>
              <a:spcAft>
                <a:spcPts val="0"/>
              </a:spcAft>
              <a:buClr>
                <a:schemeClr val="lt1"/>
              </a:buClr>
              <a:buSzPts val="1500"/>
              <a:buNone/>
            </a:pPr>
            <a:r>
              <a:rPr lang="fi" b="1" dirty="0">
                <a:solidFill>
                  <a:srgbClr val="F39200"/>
                </a:solidFill>
              </a:rPr>
              <a:t>Passo 1: </a:t>
            </a:r>
            <a:r>
              <a:rPr lang="fi" dirty="0"/>
              <a:t>Pesquise as fichas de vocabulário existentes utilizando as </a:t>
            </a:r>
            <a:r>
              <a:rPr lang="fi" dirty="0">
                <a:latin typeface="Arial"/>
                <a:ea typeface="Arial"/>
                <a:cs typeface="Arial"/>
                <a:sym typeface="Arial"/>
              </a:rPr>
              <a:t>palavras de pesquisa "vocabulário/glossário/conceitos/termos de marketing digital" </a:t>
            </a:r>
            <a:r>
              <a:rPr lang="fi" dirty="0"/>
              <a:t>e estude pelo menos três delas. Irá encontrar algumas palavras que se destacam.</a:t>
            </a:r>
            <a:endParaRPr dirty="0">
              <a:latin typeface="Arial"/>
              <a:ea typeface="Arial"/>
              <a:cs typeface="Arial"/>
              <a:sym typeface="Arial"/>
            </a:endParaRPr>
          </a:p>
          <a:p>
            <a:pPr marL="0" lvl="0" indent="0" algn="l" rtl="0">
              <a:lnSpc>
                <a:spcPct val="115000"/>
              </a:lnSpc>
              <a:spcBef>
                <a:spcPts val="900"/>
              </a:spcBef>
              <a:spcAft>
                <a:spcPts val="0"/>
              </a:spcAft>
              <a:buClr>
                <a:schemeClr val="dk1"/>
              </a:buClr>
              <a:buSzPts val="800"/>
              <a:buFont typeface="Arial"/>
              <a:buNone/>
            </a:pPr>
            <a:r>
              <a:rPr lang="fi" b="1" dirty="0">
                <a:solidFill>
                  <a:srgbClr val="F39200"/>
                </a:solidFill>
                <a:latin typeface="Arial"/>
                <a:ea typeface="Arial"/>
                <a:cs typeface="Arial"/>
                <a:sym typeface="Arial"/>
              </a:rPr>
              <a:t>Passo 2: </a:t>
            </a:r>
            <a:r>
              <a:rPr lang="fi" dirty="0"/>
              <a:t>Escolha os que considera mais relevantes e crie a sua própria </a:t>
            </a:r>
            <a:r>
              <a:rPr lang="fi" dirty="0">
                <a:latin typeface="Arial"/>
                <a:ea typeface="Arial"/>
                <a:cs typeface="Arial"/>
                <a:sym typeface="Arial"/>
              </a:rPr>
              <a:t>lista dos "30 principais conceitos de marketing digital". Escreva explicações para eles </a:t>
            </a:r>
            <a:r>
              <a:rPr lang="fi" dirty="0"/>
              <a:t>utilizando as </a:t>
            </a:r>
            <a:r>
              <a:rPr lang="fi" dirty="0">
                <a:latin typeface="Arial"/>
                <a:ea typeface="Arial"/>
                <a:cs typeface="Arial"/>
                <a:sym typeface="Arial"/>
              </a:rPr>
              <a:t>suas próprias palavras</a:t>
            </a:r>
            <a:r>
              <a:rPr lang="fi" dirty="0"/>
              <a:t>. Instruções de retorno:</a:t>
            </a:r>
            <a:endParaRPr dirty="0"/>
          </a:p>
          <a:p>
            <a:pPr marL="0" lvl="0" indent="0" algn="l" rtl="0">
              <a:lnSpc>
                <a:spcPct val="115000"/>
              </a:lnSpc>
              <a:spcBef>
                <a:spcPts val="900"/>
              </a:spcBef>
              <a:spcAft>
                <a:spcPts val="0"/>
              </a:spcAft>
              <a:buClr>
                <a:schemeClr val="dk1"/>
              </a:buClr>
              <a:buSzPts val="800"/>
              <a:buFont typeface="Arial"/>
              <a:buNone/>
            </a:pPr>
            <a:endParaRPr dirty="0">
              <a:latin typeface="Arial"/>
              <a:ea typeface="Arial"/>
              <a:cs typeface="Arial"/>
              <a:sym typeface="Arial"/>
            </a:endParaRPr>
          </a:p>
          <a:p>
            <a:pPr marL="0" lvl="0" indent="0" algn="l" rtl="0">
              <a:lnSpc>
                <a:spcPct val="115000"/>
              </a:lnSpc>
              <a:spcBef>
                <a:spcPts val="900"/>
              </a:spcBef>
              <a:spcAft>
                <a:spcPts val="0"/>
              </a:spcAft>
              <a:buClr>
                <a:schemeClr val="dk1"/>
              </a:buClr>
              <a:buSzPts val="800"/>
              <a:buFont typeface="Arial"/>
              <a:buNone/>
            </a:pPr>
            <a:endParaRPr dirty="0">
              <a:latin typeface="Arial"/>
              <a:ea typeface="Arial"/>
              <a:cs typeface="Arial"/>
              <a:sym typeface="Arial"/>
            </a:endParaRPr>
          </a:p>
          <a:p>
            <a:pPr marL="0" lvl="0" indent="0" algn="l" rtl="0">
              <a:lnSpc>
                <a:spcPct val="108000"/>
              </a:lnSpc>
              <a:spcBef>
                <a:spcPts val="900"/>
              </a:spcBef>
              <a:spcAft>
                <a:spcPts val="0"/>
              </a:spcAft>
              <a:buClr>
                <a:schemeClr val="lt1"/>
              </a:buClr>
              <a:buSzPts val="1500"/>
              <a:buNone/>
            </a:pPr>
            <a:endParaRPr dirty="0"/>
          </a:p>
          <a:p>
            <a:pPr marL="0" lvl="0" indent="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pic>
        <p:nvPicPr>
          <p:cNvPr id="280" name="Google Shape;280;p82"/>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9525" y="1"/>
            <a:ext cx="9144000" cy="2571749"/>
          </a:xfrm>
          <a:prstGeom prst="rect">
            <a:avLst/>
          </a:prstGeom>
          <a:solidFill>
            <a:srgbClr val="D3EEEF"/>
          </a:solidFill>
          <a:ln>
            <a:noFill/>
          </a:ln>
        </p:spPr>
      </p:pic>
      <p:sp>
        <p:nvSpPr>
          <p:cNvPr id="281" name="Google Shape;281;p82"/>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fi"/>
              <a:t>O marketing mix</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5"/>
        <p:cNvGrpSpPr/>
        <p:nvPr/>
      </p:nvGrpSpPr>
      <p:grpSpPr>
        <a:xfrm>
          <a:off x="0" y="0"/>
          <a:ext cx="0" cy="0"/>
          <a:chOff x="0" y="0"/>
          <a:chExt cx="0" cy="0"/>
        </a:xfrm>
      </p:grpSpPr>
      <p:sp>
        <p:nvSpPr>
          <p:cNvPr id="286" name="Google Shape;286;p5"/>
          <p:cNvSpPr txBox="1">
            <a:spLocks noGrp="1"/>
          </p:cNvSpPr>
          <p:nvPr>
            <p:ph type="title"/>
          </p:nvPr>
        </p:nvSpPr>
        <p:spPr>
          <a:xfrm>
            <a:off x="628650" y="273844"/>
            <a:ext cx="7886700" cy="59453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 sz="3600"/>
              <a:t>Marketing</a:t>
            </a:r>
            <a:endParaRPr>
              <a:latin typeface="Calibri"/>
              <a:ea typeface="Calibri"/>
              <a:cs typeface="Calibri"/>
              <a:sym typeface="Calibri"/>
            </a:endParaRPr>
          </a:p>
        </p:txBody>
      </p:sp>
      <p:sp>
        <p:nvSpPr>
          <p:cNvPr id="287" name="Google Shape;287;p5"/>
          <p:cNvSpPr txBox="1">
            <a:spLocks noGrp="1"/>
          </p:cNvSpPr>
          <p:nvPr>
            <p:ph type="body" idx="1"/>
          </p:nvPr>
        </p:nvSpPr>
        <p:spPr>
          <a:xfrm>
            <a:off x="628650" y="961519"/>
            <a:ext cx="7886700" cy="290589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2100"/>
              <a:buFont typeface="Arial"/>
              <a:buNone/>
            </a:pPr>
            <a:r>
              <a:rPr lang="fi"/>
              <a:t>Definição: "O processo de explorar, criar e fornecer valor para satisfazer as necessidades de um mercado-alvo."</a:t>
            </a:r>
            <a:endParaRPr/>
          </a:p>
          <a:p>
            <a:pPr marL="0" lvl="0" indent="0" algn="l" rtl="0">
              <a:lnSpc>
                <a:spcPct val="90000"/>
              </a:lnSpc>
              <a:spcBef>
                <a:spcPts val="750"/>
              </a:spcBef>
              <a:spcAft>
                <a:spcPts val="0"/>
              </a:spcAft>
              <a:buClr>
                <a:srgbClr val="161249"/>
              </a:buClr>
              <a:buSzPts val="2100"/>
              <a:buFont typeface="Arial"/>
              <a:buNone/>
            </a:pPr>
            <a:endParaRPr/>
          </a:p>
          <a:p>
            <a:pPr marL="0" lvl="0" indent="0" algn="l" rtl="0">
              <a:lnSpc>
                <a:spcPct val="90000"/>
              </a:lnSpc>
              <a:spcBef>
                <a:spcPts val="750"/>
              </a:spcBef>
              <a:spcAft>
                <a:spcPts val="0"/>
              </a:spcAft>
              <a:buClr>
                <a:srgbClr val="161249"/>
              </a:buClr>
              <a:buSzPts val="2100"/>
              <a:buFont typeface="Arial"/>
              <a:buNone/>
            </a:pPr>
            <a:r>
              <a:rPr lang="fi"/>
              <a:t>Por conseguinte, o marketing</a:t>
            </a:r>
            <a:endParaRPr/>
          </a:p>
          <a:p>
            <a:pPr marL="342900" lvl="0" indent="-209550" algn="l" rtl="0">
              <a:lnSpc>
                <a:spcPct val="90000"/>
              </a:lnSpc>
              <a:spcBef>
                <a:spcPts val="750"/>
              </a:spcBef>
              <a:spcAft>
                <a:spcPts val="0"/>
              </a:spcAft>
              <a:buClr>
                <a:srgbClr val="161249"/>
              </a:buClr>
              <a:buSzPts val="2100"/>
              <a:buFont typeface="Arial"/>
              <a:buNone/>
            </a:pPr>
            <a:endParaRPr/>
          </a:p>
          <a:p>
            <a:pPr marL="0" lvl="0" indent="0" algn="l" rtl="0">
              <a:lnSpc>
                <a:spcPct val="90000"/>
              </a:lnSpc>
              <a:spcBef>
                <a:spcPts val="750"/>
              </a:spcBef>
              <a:spcAft>
                <a:spcPts val="0"/>
              </a:spcAft>
              <a:buClr>
                <a:srgbClr val="161249"/>
              </a:buClr>
              <a:buSzPts val="2100"/>
              <a:buFont typeface="Arial"/>
              <a:buNone/>
            </a:pPr>
            <a:endParaRPr/>
          </a:p>
        </p:txBody>
      </p:sp>
      <p:pic>
        <p:nvPicPr>
          <p:cNvPr id="288" name="Google Shape;288;p5" descr="A picture containing LEGO, toy&#10;&#10;Description automatically generated"/>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343525" y="1641872"/>
            <a:ext cx="4179094" cy="2786063"/>
          </a:xfrm>
          <a:prstGeom prst="rect">
            <a:avLst/>
          </a:prstGeom>
          <a:noFill/>
          <a:ln>
            <a:noFill/>
          </a:ln>
        </p:spPr>
      </p:pic>
      <p:sp>
        <p:nvSpPr>
          <p:cNvPr id="289" name="Google Shape;289;p5"/>
          <p:cNvSpPr txBox="1"/>
          <p:nvPr/>
        </p:nvSpPr>
        <p:spPr>
          <a:xfrm>
            <a:off x="471488" y="2163209"/>
            <a:ext cx="5593556" cy="2074414"/>
          </a:xfrm>
          <a:prstGeom prst="rect">
            <a:avLst/>
          </a:prstGeom>
          <a:noFill/>
          <a:ln>
            <a:noFill/>
          </a:ln>
        </p:spPr>
        <p:txBody>
          <a:bodyPr spcFirstLastPara="1" wrap="square" lIns="91425" tIns="45700" rIns="91425" bIns="45700" anchor="t" anchorCtr="0">
            <a:spAutoFit/>
          </a:bodyPr>
          <a:lstStyle/>
          <a:p>
            <a:pPr marL="285750" marR="0" lvl="0" indent="-107950" algn="l" rtl="0">
              <a:lnSpc>
                <a:spcPct val="100000"/>
              </a:lnSpc>
              <a:spcBef>
                <a:spcPts val="0"/>
              </a:spcBef>
              <a:spcAft>
                <a:spcPts val="0"/>
              </a:spcAft>
              <a:buClr>
                <a:srgbClr val="F39200"/>
              </a:buClr>
              <a:buSzPts val="2800"/>
              <a:buFont typeface="Arial"/>
              <a:buNone/>
            </a:pPr>
            <a:endParaRPr sz="1400" b="0" i="0" u="none" strike="noStrike" cap="none">
              <a:solidFill>
                <a:srgbClr val="000000"/>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deve definir um público-alvo, uma mensagem e canais para atingir o público-alvo</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utiliza vários canais para atingir os grupos-alvo (ou seja, marketing multicanal)</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deverá criar oportunidades de venda e conduzir a um fluxo de caixa</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cumpre os objectivos estratégicos da organização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pic>
        <p:nvPicPr>
          <p:cNvPr id="294" name="Google Shape;294;p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049486" y="745604"/>
            <a:ext cx="5037363" cy="3804691"/>
          </a:xfrm>
          <a:prstGeom prst="rect">
            <a:avLst/>
          </a:prstGeom>
          <a:noFill/>
          <a:ln>
            <a:noFill/>
          </a:ln>
        </p:spPr>
      </p:pic>
      <p:sp>
        <p:nvSpPr>
          <p:cNvPr id="295" name="Google Shape;295;p6"/>
          <p:cNvSpPr txBox="1">
            <a:spLocks noGrp="1"/>
          </p:cNvSpPr>
          <p:nvPr>
            <p:ph type="title"/>
          </p:nvPr>
        </p:nvSpPr>
        <p:spPr>
          <a:xfrm>
            <a:off x="235607" y="0"/>
            <a:ext cx="6332561" cy="994172"/>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70707"/>
              <a:buFont typeface="Arial"/>
              <a:buNone/>
            </a:pPr>
            <a:r>
              <a:rPr lang="fi" sz="4400" b="1">
                <a:solidFill>
                  <a:srgbClr val="161249"/>
                </a:solidFill>
                <a:latin typeface="Arial"/>
                <a:ea typeface="Arial"/>
                <a:cs typeface="Arial"/>
                <a:sym typeface="Arial"/>
              </a:rPr>
              <a:t>Marketing Mix - os 7 'P's</a:t>
            </a:r>
            <a:endParaRPr sz="4400" b="1">
              <a:solidFill>
                <a:srgbClr val="161249"/>
              </a:solidFill>
              <a:latin typeface="Arial"/>
              <a:ea typeface="Arial"/>
              <a:cs typeface="Arial"/>
              <a:sym typeface="Arial"/>
            </a:endParaRPr>
          </a:p>
        </p:txBody>
      </p:sp>
      <p:sp>
        <p:nvSpPr>
          <p:cNvPr id="296" name="Google Shape;296;p6"/>
          <p:cNvSpPr txBox="1">
            <a:spLocks noGrp="1"/>
          </p:cNvSpPr>
          <p:nvPr>
            <p:ph type="body" idx="1"/>
          </p:nvPr>
        </p:nvSpPr>
        <p:spPr>
          <a:xfrm>
            <a:off x="156275" y="764891"/>
            <a:ext cx="4653034" cy="2240756"/>
          </a:xfrm>
          <a:prstGeom prst="rect">
            <a:avLst/>
          </a:prstGeom>
          <a:noFill/>
          <a:ln>
            <a:noFill/>
          </a:ln>
        </p:spPr>
        <p:txBody>
          <a:bodyPr spcFirstLastPara="1" wrap="square" lIns="91425" tIns="91425" rIns="91425" bIns="91425" anchor="t" anchorCtr="0">
            <a:normAutofit fontScale="25000" lnSpcReduction="20000"/>
          </a:bodyPr>
          <a:lstStyle/>
          <a:p>
            <a:pPr marL="762000" lvl="0" indent="-685800" algn="l" rtl="0">
              <a:lnSpc>
                <a:spcPct val="120000"/>
              </a:lnSpc>
              <a:spcBef>
                <a:spcPts val="0"/>
              </a:spcBef>
              <a:spcAft>
                <a:spcPts val="0"/>
              </a:spcAft>
              <a:buClr>
                <a:srgbClr val="F39200"/>
              </a:buClr>
              <a:buSzPct val="200000"/>
              <a:buFont typeface="Arial"/>
              <a:buChar char="•"/>
            </a:pPr>
            <a:r>
              <a:rPr lang="fi" sz="5600">
                <a:solidFill>
                  <a:srgbClr val="161249"/>
                </a:solidFill>
              </a:rPr>
              <a:t>O "Marketing Mix" refere-se aos elementos que ajudam uma organização a destacar-se da concorrência</a:t>
            </a:r>
            <a:br>
              <a:rPr lang="fi" sz="5600">
                <a:solidFill>
                  <a:srgbClr val="161249"/>
                </a:solidFill>
              </a:rPr>
            </a:br>
            <a:endParaRPr/>
          </a:p>
          <a:p>
            <a:pPr marL="850900" lvl="0" indent="-508000" algn="l" rtl="0">
              <a:lnSpc>
                <a:spcPct val="120000"/>
              </a:lnSpc>
              <a:spcBef>
                <a:spcPts val="0"/>
              </a:spcBef>
              <a:spcAft>
                <a:spcPts val="0"/>
              </a:spcAft>
              <a:buClr>
                <a:srgbClr val="F39200"/>
              </a:buClr>
              <a:buSzPct val="200000"/>
              <a:buFont typeface="Arial"/>
              <a:buNone/>
            </a:pPr>
            <a:endParaRPr sz="5600">
              <a:solidFill>
                <a:srgbClr val="161249"/>
              </a:solidFill>
            </a:endParaRPr>
          </a:p>
          <a:p>
            <a:pPr marL="762000" lvl="0" indent="-685800" algn="l" rtl="0">
              <a:lnSpc>
                <a:spcPct val="120000"/>
              </a:lnSpc>
              <a:spcBef>
                <a:spcPts val="0"/>
              </a:spcBef>
              <a:spcAft>
                <a:spcPts val="0"/>
              </a:spcAft>
              <a:buClr>
                <a:srgbClr val="F39200"/>
              </a:buClr>
              <a:buSzPct val="200000"/>
              <a:buFont typeface="Arial"/>
              <a:buChar char="•"/>
            </a:pPr>
            <a:r>
              <a:rPr lang="fi" sz="5600">
                <a:solidFill>
                  <a:srgbClr val="161249"/>
                </a:solidFill>
              </a:rPr>
              <a:t>É impossível ser bom em tudo, as organizações têm de escolher os seus pontos fortes estratégicos </a:t>
            </a:r>
            <a:endParaRPr/>
          </a:p>
          <a:p>
            <a:pPr marL="762000" lvl="0" indent="-685800" algn="l" rtl="0">
              <a:lnSpc>
                <a:spcPct val="120000"/>
              </a:lnSpc>
              <a:spcBef>
                <a:spcPts val="0"/>
              </a:spcBef>
              <a:spcAft>
                <a:spcPts val="0"/>
              </a:spcAft>
              <a:buClr>
                <a:srgbClr val="F39200"/>
              </a:buClr>
              <a:buSzPct val="200000"/>
              <a:buFont typeface="Arial"/>
              <a:buChar char="•"/>
            </a:pPr>
            <a:r>
              <a:rPr lang="fi" sz="5600">
                <a:solidFill>
                  <a:srgbClr val="161249"/>
                </a:solidFill>
              </a:rPr>
              <a:t>A "promoção" (=marketing) é um dos elementos virtuais do marketing e o tema principal deste módulo</a:t>
            </a:r>
            <a:endParaRPr sz="5600">
              <a:solidFill>
                <a:srgbClr val="161249"/>
              </a:solidFill>
            </a:endParaRPr>
          </a:p>
          <a:p>
            <a:pPr marL="0" lvl="0" indent="0" algn="l" rtl="0">
              <a:lnSpc>
                <a:spcPct val="120000"/>
              </a:lnSpc>
              <a:spcBef>
                <a:spcPts val="0"/>
              </a:spcBef>
              <a:spcAft>
                <a:spcPts val="0"/>
              </a:spcAft>
              <a:buNone/>
            </a:pPr>
            <a:endParaRPr sz="5600"/>
          </a:p>
          <a:p>
            <a:pPr marL="342900" marR="0" lvl="0" indent="0" algn="l" rtl="0">
              <a:lnSpc>
                <a:spcPct val="115000"/>
              </a:lnSpc>
              <a:spcBef>
                <a:spcPts val="0"/>
              </a:spcBef>
              <a:spcAft>
                <a:spcPts val="0"/>
              </a:spcAft>
              <a:buClr>
                <a:srgbClr val="161249"/>
              </a:buClr>
              <a:buSzPct val="128571"/>
              <a:buNone/>
            </a:pPr>
            <a:endParaRPr sz="5600">
              <a:solidFill>
                <a:srgbClr val="161249"/>
              </a:solidFill>
            </a:endParaRPr>
          </a:p>
          <a:p>
            <a:pPr marL="0" marR="0" lvl="0" indent="0" algn="l" rtl="0">
              <a:lnSpc>
                <a:spcPct val="115000"/>
              </a:lnSpc>
              <a:spcBef>
                <a:spcPts val="0"/>
              </a:spcBef>
              <a:spcAft>
                <a:spcPts val="0"/>
              </a:spcAft>
              <a:buClr>
                <a:srgbClr val="161249"/>
              </a:buClr>
              <a:buSzPct val="128571"/>
              <a:buNone/>
            </a:pPr>
            <a:r>
              <a:rPr lang="fi" sz="5600">
                <a:solidFill>
                  <a:srgbClr val="161249"/>
                </a:solidFill>
              </a:rPr>
              <a:t>       Ler mais: </a:t>
            </a:r>
            <a:r>
              <a:rPr lang="fi" sz="5600" u="sng">
                <a:solidFill>
                  <a:srgbClr val="161249"/>
                </a:solidFill>
                <a:hlinkClick r:id="rId4">
                  <a:extLst>
                    <a:ext uri="{A12FA001-AC4F-418D-AE19-62706E023703}">
                      <ahyp:hlinkClr xmlns:ahyp="http://schemas.microsoft.com/office/drawing/2018/hyperlinkcolor" val="tx"/>
                    </a:ext>
                  </a:extLst>
                </a:hlinkClick>
              </a:rPr>
              <a:t>Oxford College of marketing</a:t>
            </a:r>
            <a:endParaRPr sz="5600">
              <a:solidFill>
                <a:srgbClr val="161249"/>
              </a:solidFill>
            </a:endParaRPr>
          </a:p>
          <a:p>
            <a:pPr marL="0" lvl="0" indent="0" algn="l" rtl="0">
              <a:lnSpc>
                <a:spcPct val="115000"/>
              </a:lnSpc>
              <a:spcBef>
                <a:spcPts val="0"/>
              </a:spcBef>
              <a:spcAft>
                <a:spcPts val="0"/>
              </a:spcAft>
              <a:buClr>
                <a:srgbClr val="161249"/>
              </a:buClr>
              <a:buSzPct val="342857"/>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7"/>
          <p:cNvSpPr txBox="1">
            <a:spLocks noGrp="1"/>
          </p:cNvSpPr>
          <p:nvPr>
            <p:ph type="title"/>
          </p:nvPr>
        </p:nvSpPr>
        <p:spPr>
          <a:xfrm>
            <a:off x="628650" y="-118042"/>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Antecedentes para 4P e 7P</a:t>
            </a:r>
            <a:endParaRPr/>
          </a:p>
        </p:txBody>
      </p:sp>
      <p:sp>
        <p:nvSpPr>
          <p:cNvPr id="302" name="Google Shape;302;p7"/>
          <p:cNvSpPr txBox="1">
            <a:spLocks noGrp="1"/>
          </p:cNvSpPr>
          <p:nvPr>
            <p:ph type="body" idx="1"/>
          </p:nvPr>
        </p:nvSpPr>
        <p:spPr>
          <a:xfrm>
            <a:off x="628650" y="993661"/>
            <a:ext cx="7886700" cy="3832804"/>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chemeClr val="dk1"/>
              </a:buClr>
              <a:buSzPts val="1100"/>
              <a:buFont typeface="Arial"/>
              <a:buNone/>
            </a:pPr>
            <a:r>
              <a:rPr lang="fi" sz="1600" dirty="0"/>
              <a:t>Tradicionalmente (McCarthy, 1960), os elementos do marketing mix têm sido (os 4Ps):</a:t>
            </a:r>
            <a:endParaRPr dirty="0"/>
          </a:p>
          <a:p>
            <a:pPr marL="457200" lvl="0" indent="-323850" algn="l" rtl="0">
              <a:lnSpc>
                <a:spcPct val="100000"/>
              </a:lnSpc>
              <a:spcBef>
                <a:spcPts val="1200"/>
              </a:spcBef>
              <a:spcAft>
                <a:spcPts val="0"/>
              </a:spcAft>
              <a:buClr>
                <a:srgbClr val="F39200"/>
              </a:buClr>
              <a:buSzPts val="2400"/>
              <a:buFont typeface="Arial"/>
              <a:buChar char="•"/>
            </a:pPr>
            <a:r>
              <a:rPr lang="fi" sz="1600" dirty="0"/>
              <a:t>Produto (características e camadas do produto)</a:t>
            </a:r>
            <a:endParaRPr dirty="0"/>
          </a:p>
          <a:p>
            <a:pPr marL="457200" lvl="0" indent="-323850" algn="l" rtl="0">
              <a:lnSpc>
                <a:spcPct val="100000"/>
              </a:lnSpc>
              <a:spcBef>
                <a:spcPts val="0"/>
              </a:spcBef>
              <a:spcAft>
                <a:spcPts val="0"/>
              </a:spcAft>
              <a:buClr>
                <a:srgbClr val="F39200"/>
              </a:buClr>
              <a:buSzPts val="2400"/>
              <a:buFont typeface="Arial"/>
              <a:buChar char="•"/>
            </a:pPr>
            <a:r>
              <a:rPr lang="fi" sz="1600" dirty="0"/>
              <a:t>Preço (relacionado com a qualidade e a concorrência)</a:t>
            </a:r>
            <a:endParaRPr dirty="0"/>
          </a:p>
          <a:p>
            <a:pPr marL="457200" lvl="0" indent="-323850" algn="l" rtl="0">
              <a:lnSpc>
                <a:spcPct val="100000"/>
              </a:lnSpc>
              <a:spcBef>
                <a:spcPts val="0"/>
              </a:spcBef>
              <a:spcAft>
                <a:spcPts val="0"/>
              </a:spcAft>
              <a:buClr>
                <a:srgbClr val="F39200"/>
              </a:buClr>
              <a:buSzPts val="2400"/>
              <a:buFont typeface="Arial"/>
              <a:buChar char="•"/>
            </a:pPr>
            <a:r>
              <a:rPr lang="fi" sz="1600" dirty="0"/>
              <a:t>Promoção (acções de publicidade e promoção)</a:t>
            </a:r>
            <a:endParaRPr dirty="0"/>
          </a:p>
          <a:p>
            <a:pPr marL="457200" lvl="0" indent="-323850" algn="l" rtl="0">
              <a:lnSpc>
                <a:spcPct val="100000"/>
              </a:lnSpc>
              <a:spcBef>
                <a:spcPts val="0"/>
              </a:spcBef>
              <a:spcAft>
                <a:spcPts val="0"/>
              </a:spcAft>
              <a:buClr>
                <a:srgbClr val="F39200"/>
              </a:buClr>
              <a:buSzPts val="2400"/>
              <a:buFont typeface="Arial"/>
              <a:buChar char="•"/>
            </a:pPr>
            <a:r>
              <a:rPr lang="fi" sz="1600" dirty="0"/>
              <a:t>Local (como o produto/serviço é disponibilizado aos compradores)</a:t>
            </a:r>
            <a:endParaRPr dirty="0"/>
          </a:p>
          <a:p>
            <a:pPr marL="457200" lvl="0" indent="-228600" algn="l" rtl="0">
              <a:lnSpc>
                <a:spcPct val="100000"/>
              </a:lnSpc>
              <a:spcBef>
                <a:spcPts val="0"/>
              </a:spcBef>
              <a:spcAft>
                <a:spcPts val="0"/>
              </a:spcAft>
              <a:buClr>
                <a:srgbClr val="161249"/>
              </a:buClr>
              <a:buSzPts val="1500"/>
              <a:buNone/>
            </a:pPr>
            <a:endParaRPr sz="1600" dirty="0"/>
          </a:p>
          <a:p>
            <a:pPr marL="0" lvl="0" indent="0" algn="l" rtl="0">
              <a:lnSpc>
                <a:spcPct val="100000"/>
              </a:lnSpc>
              <a:spcBef>
                <a:spcPts val="1200"/>
              </a:spcBef>
              <a:spcAft>
                <a:spcPts val="0"/>
              </a:spcAft>
              <a:buClr>
                <a:srgbClr val="161249"/>
              </a:buClr>
              <a:buSzPts val="1600"/>
              <a:buNone/>
            </a:pPr>
            <a:r>
              <a:rPr lang="fi" sz="1600" dirty="0"/>
              <a:t>A ascensão do sector dos serviços na década de 1980 trouxe três novos elementos ao marketing-mix (Booms &amp; Bitner, 1981)</a:t>
            </a:r>
            <a:endParaRPr dirty="0"/>
          </a:p>
          <a:p>
            <a:pPr marL="457200" lvl="0" indent="-323850" algn="l" rtl="0">
              <a:lnSpc>
                <a:spcPct val="100000"/>
              </a:lnSpc>
              <a:spcBef>
                <a:spcPts val="1200"/>
              </a:spcBef>
              <a:spcAft>
                <a:spcPts val="0"/>
              </a:spcAft>
              <a:buClr>
                <a:srgbClr val="F39200"/>
              </a:buClr>
              <a:buSzPts val="2400"/>
              <a:buFont typeface="Arial"/>
              <a:buChar char="•"/>
            </a:pPr>
            <a:r>
              <a:rPr lang="fi" sz="1600" dirty="0"/>
              <a:t>Pessoas (pessoal e pessoas envolvidas nos processos dos clientes)</a:t>
            </a:r>
            <a:endParaRPr dirty="0"/>
          </a:p>
          <a:p>
            <a:pPr marL="457200" lvl="0" indent="-323850" algn="l" rtl="0">
              <a:lnSpc>
                <a:spcPct val="100000"/>
              </a:lnSpc>
              <a:spcBef>
                <a:spcPts val="0"/>
              </a:spcBef>
              <a:spcAft>
                <a:spcPts val="0"/>
              </a:spcAft>
              <a:buClr>
                <a:srgbClr val="F39200"/>
              </a:buClr>
              <a:buSzPts val="2400"/>
              <a:buFont typeface="Arial"/>
              <a:buChar char="•"/>
            </a:pPr>
            <a:r>
              <a:rPr lang="fi" sz="1600" dirty="0"/>
              <a:t>Processos (como o produto ou serviço é fornecido)</a:t>
            </a:r>
            <a:endParaRPr dirty="0"/>
          </a:p>
          <a:p>
            <a:pPr marL="457200" lvl="0" indent="-323850" algn="l" rtl="0">
              <a:lnSpc>
                <a:spcPct val="100000"/>
              </a:lnSpc>
              <a:spcBef>
                <a:spcPts val="0"/>
              </a:spcBef>
              <a:spcAft>
                <a:spcPts val="0"/>
              </a:spcAft>
              <a:buClr>
                <a:srgbClr val="F39200"/>
              </a:buClr>
              <a:buSzPts val="2400"/>
              <a:buFont typeface="Arial"/>
              <a:buChar char="•"/>
            </a:pPr>
            <a:r>
              <a:rPr lang="fi" sz="1600" dirty="0"/>
              <a:t>Provas físicas (aspeto e sensação nas instalações)</a:t>
            </a:r>
            <a:endParaRPr dirty="0"/>
          </a:p>
          <a:p>
            <a:pPr marL="0" lvl="0" indent="0" algn="l" rtl="0">
              <a:lnSpc>
                <a:spcPct val="90000"/>
              </a:lnSpc>
              <a:spcBef>
                <a:spcPts val="750"/>
              </a:spcBef>
              <a:spcAft>
                <a:spcPts val="0"/>
              </a:spcAft>
              <a:buClr>
                <a:srgbClr val="161249"/>
              </a:buClr>
              <a:buSzPts val="1600"/>
              <a:buNone/>
            </a:pPr>
            <a:endParaRPr sz="1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06"/>
        <p:cNvGrpSpPr/>
        <p:nvPr/>
      </p:nvGrpSpPr>
      <p:grpSpPr>
        <a:xfrm>
          <a:off x="0" y="0"/>
          <a:ext cx="0" cy="0"/>
          <a:chOff x="0" y="0"/>
          <a:chExt cx="0" cy="0"/>
        </a:xfrm>
      </p:grpSpPr>
      <p:sp>
        <p:nvSpPr>
          <p:cNvPr id="307" name="Google Shape;307;p8"/>
          <p:cNvSpPr txBox="1">
            <a:spLocks noGrp="1"/>
          </p:cNvSpPr>
          <p:nvPr>
            <p:ph type="title"/>
          </p:nvPr>
        </p:nvSpPr>
        <p:spPr>
          <a:xfrm>
            <a:off x="306160" y="86065"/>
            <a:ext cx="8531679"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000"/>
              <a:buFont typeface="Arial"/>
              <a:buNone/>
            </a:pPr>
            <a:r>
              <a:rPr lang="fi" sz="3000"/>
              <a:t>Como aplicar o "7P Marketing mix" na prática</a:t>
            </a:r>
            <a:endParaRPr sz="3000">
              <a:latin typeface="Calibri"/>
              <a:ea typeface="Calibri"/>
              <a:cs typeface="Calibri"/>
              <a:sym typeface="Calibri"/>
            </a:endParaRPr>
          </a:p>
        </p:txBody>
      </p:sp>
      <p:sp>
        <p:nvSpPr>
          <p:cNvPr id="308" name="Google Shape;308;p8"/>
          <p:cNvSpPr txBox="1">
            <a:spLocks noGrp="1"/>
          </p:cNvSpPr>
          <p:nvPr>
            <p:ph type="body" idx="1"/>
          </p:nvPr>
        </p:nvSpPr>
        <p:spPr>
          <a:xfrm>
            <a:off x="408213" y="975462"/>
            <a:ext cx="8327571" cy="3977198"/>
          </a:xfrm>
          <a:prstGeom prst="rect">
            <a:avLst/>
          </a:prstGeom>
          <a:noFill/>
          <a:ln>
            <a:noFill/>
          </a:ln>
        </p:spPr>
        <p:txBody>
          <a:bodyPr spcFirstLastPara="1" wrap="square" lIns="91425" tIns="45700" rIns="91425" bIns="45700" anchor="t" anchorCtr="0">
            <a:normAutofit fontScale="40000" lnSpcReduction="20000"/>
          </a:bodyPr>
          <a:lstStyle/>
          <a:p>
            <a:pPr marL="0" lvl="0" indent="0" algn="l" rtl="0">
              <a:lnSpc>
                <a:spcPct val="120000"/>
              </a:lnSpc>
              <a:spcBef>
                <a:spcPts val="0"/>
              </a:spcBef>
              <a:spcAft>
                <a:spcPts val="0"/>
              </a:spcAft>
              <a:buClr>
                <a:srgbClr val="161249"/>
              </a:buClr>
              <a:buSzPct val="100000"/>
              <a:buNone/>
            </a:pPr>
            <a:r>
              <a:rPr lang="fi" sz="3300" dirty="0"/>
              <a:t>"Marketing Mix é o conjunto de variáveis controláveis que a empresa pode utilizar para influenciar a resposta do comprador." (Philip Kotler)</a:t>
            </a:r>
            <a:endParaRPr sz="3300" dirty="0"/>
          </a:p>
          <a:p>
            <a:pPr marL="0" lvl="0" indent="0" algn="l" rtl="0">
              <a:lnSpc>
                <a:spcPct val="120000"/>
              </a:lnSpc>
              <a:spcBef>
                <a:spcPts val="1200"/>
              </a:spcBef>
              <a:spcAft>
                <a:spcPts val="0"/>
              </a:spcAft>
              <a:buClr>
                <a:srgbClr val="161249"/>
              </a:buClr>
              <a:buSzPct val="100000"/>
              <a:buNone/>
            </a:pPr>
            <a:r>
              <a:rPr lang="fi" sz="3300" dirty="0"/>
              <a:t>O marketing mix deve ser determinado de acordo com as particularidades do produto/serviço, a concorrência e os hábitos e expectativas dos compradores:</a:t>
            </a:r>
            <a:endParaRPr sz="3300" dirty="0"/>
          </a:p>
          <a:p>
            <a:pPr marL="476250" lvl="0" indent="-342900" algn="l" rtl="0">
              <a:lnSpc>
                <a:spcPct val="120000"/>
              </a:lnSpc>
              <a:spcBef>
                <a:spcPts val="1200"/>
              </a:spcBef>
              <a:spcAft>
                <a:spcPts val="900"/>
              </a:spcAft>
              <a:buClr>
                <a:srgbClr val="ED7D31"/>
              </a:buClr>
              <a:buSzPct val="129870"/>
              <a:buFont typeface="Noto Sans Symbols"/>
              <a:buChar char="⮚"/>
            </a:pPr>
            <a:r>
              <a:rPr lang="fi" sz="3300" dirty="0">
                <a:highlight>
                  <a:srgbClr val="FFFFFF"/>
                </a:highlight>
              </a:rPr>
              <a:t>Analisar a forma como o seu </a:t>
            </a:r>
            <a:r>
              <a:rPr lang="fi" sz="3300" i="1" dirty="0">
                <a:highlight>
                  <a:srgbClr val="FFFFFF"/>
                </a:highlight>
              </a:rPr>
              <a:t>produto </a:t>
            </a:r>
            <a:r>
              <a:rPr lang="fi" sz="3300" dirty="0">
                <a:highlight>
                  <a:srgbClr val="FFFFFF"/>
                </a:highlight>
              </a:rPr>
              <a:t>responde às necessidades dos seus clientes e modificá-lo em conformidade</a:t>
            </a:r>
            <a:endParaRPr sz="3300" dirty="0"/>
          </a:p>
          <a:p>
            <a:pPr marL="476250" lvl="0" indent="-342900" algn="l" rtl="0">
              <a:lnSpc>
                <a:spcPct val="120000"/>
              </a:lnSpc>
              <a:spcBef>
                <a:spcPts val="0"/>
              </a:spcBef>
              <a:spcAft>
                <a:spcPts val="900"/>
              </a:spcAft>
              <a:buClr>
                <a:srgbClr val="ED7D31"/>
              </a:buClr>
              <a:buSzPct val="129870"/>
              <a:buFont typeface="Noto Sans Symbols"/>
              <a:buChar char="⮚"/>
            </a:pPr>
            <a:r>
              <a:rPr lang="fi" sz="3300" dirty="0">
                <a:highlight>
                  <a:srgbClr val="FFFFFF"/>
                </a:highlight>
              </a:rPr>
              <a:t>Compreender os </a:t>
            </a:r>
            <a:r>
              <a:rPr lang="fi" sz="3300" i="1" dirty="0">
                <a:highlight>
                  <a:srgbClr val="FFFFFF"/>
                </a:highlight>
              </a:rPr>
              <a:t>locais </a:t>
            </a:r>
            <a:r>
              <a:rPr lang="fi" sz="3300" dirty="0">
                <a:highlight>
                  <a:srgbClr val="FFFFFF"/>
                </a:highlight>
              </a:rPr>
              <a:t>onde o seu público-alvo faz compras</a:t>
            </a:r>
            <a:endParaRPr sz="3300" dirty="0"/>
          </a:p>
          <a:p>
            <a:pPr marL="476250" lvl="0" indent="-342900" algn="l" rtl="0">
              <a:lnSpc>
                <a:spcPct val="120000"/>
              </a:lnSpc>
              <a:spcBef>
                <a:spcPts val="0"/>
              </a:spcBef>
              <a:spcAft>
                <a:spcPts val="900"/>
              </a:spcAft>
              <a:buClr>
                <a:srgbClr val="ED7D31"/>
              </a:buClr>
              <a:buSzPct val="129870"/>
              <a:buFont typeface="Noto Sans Symbols"/>
              <a:buChar char="⮚"/>
            </a:pPr>
            <a:r>
              <a:rPr lang="fi" sz="3300" dirty="0">
                <a:highlight>
                  <a:srgbClr val="FFFFFF"/>
                </a:highlight>
              </a:rPr>
              <a:t>Defina um </a:t>
            </a:r>
            <a:r>
              <a:rPr lang="fi" sz="3300" i="1" dirty="0">
                <a:highlight>
                  <a:srgbClr val="FFFFFF"/>
                </a:highlight>
              </a:rPr>
              <a:t>preço </a:t>
            </a:r>
            <a:r>
              <a:rPr lang="fi" sz="3300" dirty="0">
                <a:highlight>
                  <a:srgbClr val="FFFFFF"/>
                </a:highlight>
              </a:rPr>
              <a:t>que faça sentido para o público-alvo e que contribua para o seu bom resultado</a:t>
            </a:r>
            <a:endParaRPr sz="3300" dirty="0"/>
          </a:p>
          <a:p>
            <a:pPr marL="476250" lvl="0" indent="-342900" algn="l" rtl="0">
              <a:lnSpc>
                <a:spcPct val="120000"/>
              </a:lnSpc>
              <a:spcBef>
                <a:spcPts val="0"/>
              </a:spcBef>
              <a:spcAft>
                <a:spcPts val="900"/>
              </a:spcAft>
              <a:buClr>
                <a:srgbClr val="ED7D31"/>
              </a:buClr>
              <a:buSzPct val="129870"/>
              <a:buFont typeface="Noto Sans Symbols"/>
              <a:buChar char="⮚"/>
            </a:pPr>
            <a:r>
              <a:rPr lang="fi" sz="3300" dirty="0">
                <a:highlight>
                  <a:srgbClr val="FFFFFF"/>
                </a:highlight>
              </a:rPr>
              <a:t>Desenvolver conceitos de marketing que atraiam a sua base de clientes e comunicar a forma como o seu produto os serve </a:t>
            </a:r>
            <a:r>
              <a:rPr lang="fi" sz="3300" i="1" dirty="0">
                <a:highlight>
                  <a:srgbClr val="FFFFFF"/>
                </a:highlight>
              </a:rPr>
              <a:t>(=Promoção)</a:t>
            </a:r>
            <a:endParaRPr sz="3300" dirty="0">
              <a:highlight>
                <a:srgbClr val="FFFFFF"/>
              </a:highlight>
            </a:endParaRPr>
          </a:p>
          <a:p>
            <a:pPr marL="476250" lvl="0" indent="-342900" algn="l" rtl="0">
              <a:lnSpc>
                <a:spcPct val="120000"/>
              </a:lnSpc>
              <a:spcBef>
                <a:spcPts val="0"/>
              </a:spcBef>
              <a:spcAft>
                <a:spcPts val="900"/>
              </a:spcAft>
              <a:buClr>
                <a:srgbClr val="ED7D31"/>
              </a:buClr>
              <a:buSzPct val="129870"/>
              <a:buFont typeface="Noto Sans Symbols"/>
              <a:buChar char="⮚"/>
            </a:pPr>
            <a:r>
              <a:rPr lang="fi" sz="3300" dirty="0">
                <a:highlight>
                  <a:srgbClr val="FFFFFF"/>
                </a:highlight>
              </a:rPr>
              <a:t>Criar a diferença através da otimização do </a:t>
            </a:r>
            <a:r>
              <a:rPr lang="fi" sz="3300" i="1" dirty="0">
                <a:highlight>
                  <a:srgbClr val="FFFFFF"/>
                </a:highlight>
              </a:rPr>
              <a:t>processo </a:t>
            </a:r>
            <a:r>
              <a:rPr lang="fi" sz="3300" dirty="0">
                <a:highlight>
                  <a:srgbClr val="FFFFFF"/>
                </a:highlight>
              </a:rPr>
              <a:t>de entrega do seu produto/serviço</a:t>
            </a:r>
            <a:endParaRPr sz="3300" dirty="0"/>
          </a:p>
          <a:p>
            <a:pPr marL="476250" lvl="0" indent="-342900" algn="l" rtl="0">
              <a:lnSpc>
                <a:spcPct val="120000"/>
              </a:lnSpc>
              <a:spcBef>
                <a:spcPts val="0"/>
              </a:spcBef>
              <a:spcAft>
                <a:spcPts val="900"/>
              </a:spcAft>
              <a:buClr>
                <a:srgbClr val="ED7D31"/>
              </a:buClr>
              <a:buSzPct val="129870"/>
              <a:buFont typeface="Noto Sans Symbols"/>
              <a:buChar char="⮚"/>
            </a:pPr>
            <a:r>
              <a:rPr lang="fi" sz="3300" dirty="0">
                <a:highlight>
                  <a:srgbClr val="FFFFFF"/>
                </a:highlight>
              </a:rPr>
              <a:t>Certifique-se de que </a:t>
            </a:r>
            <a:r>
              <a:rPr lang="fi" sz="3300" i="1" dirty="0">
                <a:highlight>
                  <a:srgbClr val="FFFFFF"/>
                </a:highlight>
              </a:rPr>
              <a:t>os </a:t>
            </a:r>
            <a:r>
              <a:rPr lang="fi" sz="3300" dirty="0">
                <a:highlight>
                  <a:srgbClr val="FFFFFF"/>
                </a:highlight>
              </a:rPr>
              <a:t>seus </a:t>
            </a:r>
            <a:r>
              <a:rPr lang="fi" sz="3300" i="1" dirty="0">
                <a:highlight>
                  <a:srgbClr val="FFFFFF"/>
                </a:highlight>
              </a:rPr>
              <a:t>colaboradores </a:t>
            </a:r>
            <a:r>
              <a:rPr lang="fi" sz="3300" dirty="0">
                <a:highlight>
                  <a:srgbClr val="FFFFFF"/>
                </a:highlight>
              </a:rPr>
              <a:t>reforçam a imagem de marca que pretende</a:t>
            </a:r>
            <a:endParaRPr sz="3300" dirty="0"/>
          </a:p>
          <a:p>
            <a:pPr marL="476250" lvl="0" indent="-342900" algn="l" rtl="0">
              <a:lnSpc>
                <a:spcPct val="120000"/>
              </a:lnSpc>
              <a:spcBef>
                <a:spcPts val="0"/>
              </a:spcBef>
              <a:spcAft>
                <a:spcPts val="0"/>
              </a:spcAft>
              <a:buClr>
                <a:srgbClr val="ED7D31"/>
              </a:buClr>
              <a:buSzPct val="129870"/>
              <a:buFont typeface="Noto Sans Symbols"/>
              <a:buChar char="⮚"/>
            </a:pPr>
            <a:r>
              <a:rPr lang="fi" sz="3300" dirty="0">
                <a:highlight>
                  <a:srgbClr val="FFFFFF"/>
                </a:highlight>
              </a:rPr>
              <a:t>Cada vez mais, </a:t>
            </a:r>
            <a:r>
              <a:rPr lang="fi" sz="3300" i="1" dirty="0">
                <a:highlight>
                  <a:srgbClr val="FFFFFF"/>
                </a:highlight>
              </a:rPr>
              <a:t>as provas físicas </a:t>
            </a:r>
            <a:r>
              <a:rPr lang="fi" sz="3300" dirty="0">
                <a:highlight>
                  <a:srgbClr val="FFFFFF"/>
                </a:highlight>
              </a:rPr>
              <a:t>são utilizadas para criar uma melhor experiência para o cliente </a:t>
            </a:r>
            <a:endParaRPr sz="3300" dirty="0"/>
          </a:p>
          <a:p>
            <a:pPr marL="800100" lvl="0" indent="-269557" algn="l" rtl="0">
              <a:lnSpc>
                <a:spcPct val="90000"/>
              </a:lnSpc>
              <a:spcBef>
                <a:spcPts val="1200"/>
              </a:spcBef>
              <a:spcAft>
                <a:spcPts val="0"/>
              </a:spcAft>
              <a:buClr>
                <a:srgbClr val="ED7D31"/>
              </a:buClr>
              <a:buSzPct val="100000"/>
              <a:buFont typeface="Noto Sans Symbols"/>
              <a:buNone/>
            </a:pPr>
            <a:endParaRPr dirty="0">
              <a:highlight>
                <a:srgbClr val="FFFFFF"/>
              </a:highlight>
            </a:endParaRPr>
          </a:p>
          <a:p>
            <a:pPr marL="0" lvl="0" indent="0" algn="l" rtl="0">
              <a:lnSpc>
                <a:spcPct val="90000"/>
              </a:lnSpc>
              <a:spcBef>
                <a:spcPts val="1200"/>
              </a:spcBef>
              <a:spcAft>
                <a:spcPts val="0"/>
              </a:spcAft>
              <a:buClr>
                <a:srgbClr val="161249"/>
              </a:buClr>
              <a:buSzPct val="100000"/>
              <a:buNone/>
            </a:pPr>
            <a:endParaRPr dirty="0">
              <a:highlight>
                <a:srgbClr val="FFFFFF"/>
              </a:highlight>
            </a:endParaRPr>
          </a:p>
          <a:p>
            <a:pPr marL="0" lvl="0" indent="0" algn="l" rtl="0">
              <a:lnSpc>
                <a:spcPct val="90000"/>
              </a:lnSpc>
              <a:spcBef>
                <a:spcPts val="1950"/>
              </a:spcBef>
              <a:spcAft>
                <a:spcPts val="0"/>
              </a:spcAft>
              <a:buClr>
                <a:srgbClr val="161249"/>
              </a:buClr>
              <a:buSzPct val="100000"/>
              <a:buFont typeface="Arial"/>
              <a:buNone/>
            </a:pP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9"/>
          <p:cNvSpPr txBox="1">
            <a:spLocks noGrp="1"/>
          </p:cNvSpPr>
          <p:nvPr>
            <p:ph type="body" idx="1"/>
          </p:nvPr>
        </p:nvSpPr>
        <p:spPr>
          <a:xfrm>
            <a:off x="848795" y="345014"/>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solidFill>
                  <a:schemeClr val="lt1"/>
                </a:solidFill>
              </a:rPr>
              <a:t>Atividade na sala de aula </a:t>
            </a:r>
            <a:endParaRPr sz="2800"/>
          </a:p>
        </p:txBody>
      </p:sp>
      <p:sp>
        <p:nvSpPr>
          <p:cNvPr id="314" name="Google Shape;314;p9"/>
          <p:cNvSpPr txBox="1">
            <a:spLocks noGrp="1"/>
          </p:cNvSpPr>
          <p:nvPr>
            <p:ph type="body" idx="2"/>
          </p:nvPr>
        </p:nvSpPr>
        <p:spPr>
          <a:xfrm>
            <a:off x="848795" y="888367"/>
            <a:ext cx="4313409" cy="2836283"/>
          </a:xfrm>
          <a:prstGeom prst="rect">
            <a:avLst/>
          </a:prstGeom>
          <a:noFill/>
          <a:ln>
            <a:noFill/>
          </a:ln>
        </p:spPr>
        <p:txBody>
          <a:bodyPr spcFirstLastPara="1" wrap="square" lIns="0" tIns="0" rIns="0" bIns="0" anchor="t" anchorCtr="0">
            <a:noAutofit/>
          </a:bodyPr>
          <a:lstStyle/>
          <a:p>
            <a:pPr marL="285750" lvl="0" indent="-163830" algn="l" rtl="0">
              <a:lnSpc>
                <a:spcPct val="100000"/>
              </a:lnSpc>
              <a:spcBef>
                <a:spcPts val="0"/>
              </a:spcBef>
              <a:spcAft>
                <a:spcPts val="0"/>
              </a:spcAft>
              <a:buClr>
                <a:schemeClr val="lt1"/>
              </a:buClr>
              <a:buSzPts val="1920"/>
              <a:buFont typeface="Arial"/>
              <a:buNone/>
            </a:pPr>
            <a:endParaRPr sz="1600"/>
          </a:p>
          <a:p>
            <a:pPr marL="509269" lvl="0" indent="-133349" algn="l" rtl="0">
              <a:lnSpc>
                <a:spcPct val="100000"/>
              </a:lnSpc>
              <a:spcBef>
                <a:spcPts val="0"/>
              </a:spcBef>
              <a:spcAft>
                <a:spcPts val="0"/>
              </a:spcAft>
              <a:buClr>
                <a:srgbClr val="FF6600"/>
              </a:buClr>
              <a:buSzPts val="2400"/>
              <a:buFont typeface="Arial"/>
              <a:buNone/>
            </a:pPr>
            <a:endParaRPr sz="1600"/>
          </a:p>
          <a:p>
            <a:pPr marL="292100" lvl="0" indent="-285750" algn="l" rtl="0">
              <a:lnSpc>
                <a:spcPct val="100000"/>
              </a:lnSpc>
              <a:spcBef>
                <a:spcPts val="0"/>
              </a:spcBef>
              <a:spcAft>
                <a:spcPts val="0"/>
              </a:spcAft>
              <a:buClr>
                <a:srgbClr val="F39200"/>
              </a:buClr>
              <a:buSzPts val="2700"/>
              <a:buFont typeface="Arial"/>
              <a:buChar char="•"/>
            </a:pPr>
            <a:r>
              <a:rPr lang="fi" sz="1800"/>
              <a:t>Verdadeiro ou falso: marketing = publicidade</a:t>
            </a:r>
            <a:endParaRPr/>
          </a:p>
          <a:p>
            <a:pPr marL="524510" lvl="0" indent="-114300" algn="l" rtl="0">
              <a:lnSpc>
                <a:spcPct val="100000"/>
              </a:lnSpc>
              <a:spcBef>
                <a:spcPts val="0"/>
              </a:spcBef>
              <a:spcAft>
                <a:spcPts val="0"/>
              </a:spcAft>
              <a:buClr>
                <a:srgbClr val="F39200"/>
              </a:buClr>
              <a:buSzPts val="2700"/>
              <a:buFont typeface="Arial"/>
              <a:buNone/>
            </a:pPr>
            <a:endParaRPr sz="1800"/>
          </a:p>
          <a:p>
            <a:pPr marL="292100" lvl="0" indent="-285750" algn="l" rtl="0">
              <a:lnSpc>
                <a:spcPct val="100000"/>
              </a:lnSpc>
              <a:spcBef>
                <a:spcPts val="0"/>
              </a:spcBef>
              <a:spcAft>
                <a:spcPts val="0"/>
              </a:spcAft>
              <a:buClr>
                <a:srgbClr val="F39200"/>
              </a:buClr>
              <a:buSzPts val="2700"/>
              <a:buFont typeface="Arial"/>
              <a:buChar char="•"/>
            </a:pPr>
            <a:r>
              <a:rPr lang="fi" sz="1800"/>
              <a:t>7P - dar alguns exemplos de "P's" (não olhar para os diapositivos)</a:t>
            </a:r>
            <a:endParaRPr/>
          </a:p>
          <a:p>
            <a:pPr marL="422910" lvl="0" indent="-114300" algn="l" rtl="0">
              <a:lnSpc>
                <a:spcPct val="100000"/>
              </a:lnSpc>
              <a:spcBef>
                <a:spcPts val="0"/>
              </a:spcBef>
              <a:spcAft>
                <a:spcPts val="0"/>
              </a:spcAft>
              <a:buClr>
                <a:srgbClr val="F39200"/>
              </a:buClr>
              <a:buSzPts val="2700"/>
              <a:buFont typeface="Arial"/>
              <a:buNone/>
            </a:pPr>
            <a:endParaRPr sz="1800"/>
          </a:p>
          <a:p>
            <a:pPr marL="292100" lvl="0" indent="-285750" algn="l" rtl="0">
              <a:lnSpc>
                <a:spcPct val="100000"/>
              </a:lnSpc>
              <a:spcBef>
                <a:spcPts val="0"/>
              </a:spcBef>
              <a:spcAft>
                <a:spcPts val="0"/>
              </a:spcAft>
              <a:buClr>
                <a:srgbClr val="F39200"/>
              </a:buClr>
              <a:buSzPts val="2700"/>
              <a:buFont typeface="Arial"/>
              <a:buChar char="•"/>
            </a:pPr>
            <a:r>
              <a:rPr lang="fi" sz="1800"/>
              <a:t>O que é que "Lugar" inclui no marketing tradicional? No ambiente digital?</a:t>
            </a:r>
            <a:endParaRPr/>
          </a:p>
          <a:p>
            <a:pPr marL="285750" lvl="0" indent="-190500" algn="l" rtl="0">
              <a:lnSpc>
                <a:spcPct val="108000"/>
              </a:lnSpc>
              <a:spcBef>
                <a:spcPts val="0"/>
              </a:spcBef>
              <a:spcAft>
                <a:spcPts val="0"/>
              </a:spcAft>
              <a:buClr>
                <a:schemeClr val="lt1"/>
              </a:buClr>
              <a:buSzPts val="1500"/>
              <a:buFont typeface="Arial"/>
              <a:buNone/>
            </a:pPr>
            <a:endParaRPr/>
          </a:p>
        </p:txBody>
      </p:sp>
      <p:pic>
        <p:nvPicPr>
          <p:cNvPr id="315" name="Google Shape;315;p9" descr="shutterstock_10101377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71000" y="1441680"/>
            <a:ext cx="2832295" cy="188514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10"/>
          <p:cNvSpPr txBox="1">
            <a:spLocks noGrp="1"/>
          </p:cNvSpPr>
          <p:nvPr>
            <p:ph type="body" idx="1"/>
          </p:nvPr>
        </p:nvSpPr>
        <p:spPr>
          <a:xfrm>
            <a:off x="848795" y="386576"/>
            <a:ext cx="8037628" cy="7755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fi" sz="2800" dirty="0">
                <a:solidFill>
                  <a:schemeClr val="lt1"/>
                </a:solidFill>
              </a:rPr>
              <a:t>Atividade na sala de aula (tarefa individual ou em grupo)</a:t>
            </a:r>
            <a:endParaRPr sz="2800" dirty="0"/>
          </a:p>
        </p:txBody>
      </p:sp>
      <p:sp>
        <p:nvSpPr>
          <p:cNvPr id="321" name="Google Shape;321;p10"/>
          <p:cNvSpPr txBox="1">
            <a:spLocks noGrp="1"/>
          </p:cNvSpPr>
          <p:nvPr>
            <p:ph type="body" idx="2"/>
          </p:nvPr>
        </p:nvSpPr>
        <p:spPr>
          <a:xfrm>
            <a:off x="848795" y="1153608"/>
            <a:ext cx="7625504" cy="2836283"/>
          </a:xfrm>
          <a:prstGeom prst="rect">
            <a:avLst/>
          </a:prstGeom>
          <a:noFill/>
          <a:ln>
            <a:noFill/>
          </a:ln>
        </p:spPr>
        <p:txBody>
          <a:bodyPr spcFirstLastPara="1" wrap="square" lIns="0" tIns="0" rIns="0" bIns="0" anchor="t" anchorCtr="0">
            <a:noAutofit/>
          </a:bodyPr>
          <a:lstStyle/>
          <a:p>
            <a:pPr marL="0" lvl="0" indent="0" algn="l" rtl="0">
              <a:lnSpc>
                <a:spcPts val="2400"/>
              </a:lnSpc>
              <a:spcBef>
                <a:spcPts val="0"/>
              </a:spcBef>
              <a:spcAft>
                <a:spcPts val="0"/>
              </a:spcAft>
              <a:buClr>
                <a:schemeClr val="lt1"/>
              </a:buClr>
              <a:buSzPts val="1600"/>
              <a:buNone/>
            </a:pPr>
            <a:r>
              <a:rPr lang="fi" sz="1600" dirty="0"/>
              <a:t>Ao definir as suas estratégias de marketing, cada organização deve determinar os seus "P's" mais importantes, ou seja, os elementos do Marketing Mix (apresentados nos diapositivos anteriores) que melhor se adequam à sua estratégia global. </a:t>
            </a:r>
            <a:endParaRPr dirty="0"/>
          </a:p>
          <a:p>
            <a:pPr marL="0" lvl="0" indent="0" algn="l" rtl="0">
              <a:lnSpc>
                <a:spcPts val="2400"/>
              </a:lnSpc>
              <a:spcBef>
                <a:spcPts val="1200"/>
              </a:spcBef>
              <a:spcAft>
                <a:spcPts val="0"/>
              </a:spcAft>
              <a:buClr>
                <a:schemeClr val="lt1"/>
              </a:buClr>
              <a:buSzPts val="1600"/>
              <a:buNone/>
            </a:pPr>
            <a:r>
              <a:rPr lang="fi" sz="1600" dirty="0"/>
              <a:t>Escolha três organizações (podem ser locais, nacionais ou internacionais). Dedique 20 a 30 minutos a estudar o seu marketing através da Internet. Quais seriam, na sua opinião, os seus principais "P's" (2-3)? Apresente os seus argumentos. </a:t>
            </a:r>
            <a:endParaRPr dirty="0"/>
          </a:p>
          <a:p>
            <a:pPr marL="0" lvl="0" indent="0" algn="l" rtl="0">
              <a:lnSpc>
                <a:spcPts val="2400"/>
              </a:lnSpc>
              <a:spcBef>
                <a:spcPts val="1200"/>
              </a:spcBef>
              <a:spcAft>
                <a:spcPts val="0"/>
              </a:spcAft>
              <a:buClr>
                <a:schemeClr val="lt1"/>
              </a:buClr>
              <a:buSzPts val="1600"/>
              <a:buNone/>
            </a:pPr>
            <a:endParaRPr sz="1600" dirty="0"/>
          </a:p>
          <a:p>
            <a:pPr marL="0" lvl="0" indent="0" algn="l" rtl="0">
              <a:lnSpc>
                <a:spcPts val="2400"/>
              </a:lnSpc>
              <a:spcBef>
                <a:spcPts val="1200"/>
              </a:spcBef>
              <a:spcAft>
                <a:spcPts val="0"/>
              </a:spcAft>
              <a:buClr>
                <a:schemeClr val="lt1"/>
              </a:buClr>
              <a:buSzPts val="1600"/>
              <a:buNone/>
            </a:pPr>
            <a:r>
              <a:rPr lang="fi" sz="1600" dirty="0"/>
              <a:t>Cada grupo apresenta as suas conclusões. </a:t>
            </a:r>
            <a:endParaRPr dirty="0"/>
          </a:p>
          <a:p>
            <a:pPr marL="0" lvl="0" indent="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5"/>
        <p:cNvGrpSpPr/>
        <p:nvPr/>
      </p:nvGrpSpPr>
      <p:grpSpPr>
        <a:xfrm>
          <a:off x="0" y="0"/>
          <a:ext cx="0" cy="0"/>
          <a:chOff x="0" y="0"/>
          <a:chExt cx="0" cy="0"/>
        </a:xfrm>
      </p:grpSpPr>
      <p:pic>
        <p:nvPicPr>
          <p:cNvPr id="326" name="Google Shape;326;p11" descr="Graphical user interface, application&#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327" name="Google Shape;327;p11"/>
          <p:cNvSpPr txBox="1">
            <a:spLocks noGrp="1"/>
          </p:cNvSpPr>
          <p:nvPr>
            <p:ph type="title"/>
          </p:nvPr>
        </p:nvSpPr>
        <p:spPr>
          <a:xfrm>
            <a:off x="628650" y="2755804"/>
            <a:ext cx="7905750" cy="830962"/>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161249"/>
              </a:buClr>
              <a:buSzPts val="3300"/>
              <a:buFont typeface="Arial"/>
              <a:buNone/>
            </a:pPr>
            <a:r>
              <a:rPr lang="fi" dirty="0"/>
              <a:t>O que é diferente no marketing digital?</a:t>
            </a: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31"/>
        <p:cNvGrpSpPr/>
        <p:nvPr/>
      </p:nvGrpSpPr>
      <p:grpSpPr>
        <a:xfrm>
          <a:off x="0" y="0"/>
          <a:ext cx="0" cy="0"/>
          <a:chOff x="0" y="0"/>
          <a:chExt cx="0" cy="0"/>
        </a:xfrm>
      </p:grpSpPr>
      <p:sp>
        <p:nvSpPr>
          <p:cNvPr id="332" name="Google Shape;332;p12"/>
          <p:cNvSpPr txBox="1">
            <a:spLocks noGrp="1"/>
          </p:cNvSpPr>
          <p:nvPr>
            <p:ph type="title"/>
          </p:nvPr>
        </p:nvSpPr>
        <p:spPr>
          <a:xfrm>
            <a:off x="628649" y="-253460"/>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O mix de Marketing Digital '7D'</a:t>
            </a:r>
            <a:endParaRPr/>
          </a:p>
        </p:txBody>
      </p:sp>
      <p:sp>
        <p:nvSpPr>
          <p:cNvPr id="333" name="Google Shape;333;p12"/>
          <p:cNvSpPr txBox="1">
            <a:spLocks noGrp="1"/>
          </p:cNvSpPr>
          <p:nvPr>
            <p:ph type="body" idx="1"/>
          </p:nvPr>
        </p:nvSpPr>
        <p:spPr>
          <a:xfrm>
            <a:off x="628650" y="1369218"/>
            <a:ext cx="7886700" cy="383182"/>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161249"/>
              </a:buClr>
              <a:buSzPts val="2100"/>
              <a:buNone/>
            </a:pPr>
            <a:endParaRPr/>
          </a:p>
        </p:txBody>
      </p:sp>
      <p:pic>
        <p:nvPicPr>
          <p:cNvPr id="334" name="Google Shape;334;p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2400" y="735676"/>
            <a:ext cx="8839199" cy="3129406"/>
          </a:xfrm>
          <a:prstGeom prst="rect">
            <a:avLst/>
          </a:prstGeom>
          <a:noFill/>
          <a:ln>
            <a:noFill/>
          </a:ln>
        </p:spPr>
      </p:pic>
      <p:sp>
        <p:nvSpPr>
          <p:cNvPr id="335" name="Google Shape;335;p12"/>
          <p:cNvSpPr txBox="1"/>
          <p:nvPr/>
        </p:nvSpPr>
        <p:spPr>
          <a:xfrm>
            <a:off x="152400" y="3794042"/>
            <a:ext cx="8140800" cy="35391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100" b="0" i="0" u="none" strike="noStrike" cap="none">
                <a:solidFill>
                  <a:srgbClr val="161249"/>
                </a:solidFill>
                <a:latin typeface="Arial"/>
                <a:ea typeface="Arial"/>
                <a:cs typeface="Arial"/>
                <a:sym typeface="Arial"/>
              </a:rPr>
              <a:t>De Chaffey (2012): Marketing Digital - Estratégia, Implementação e Prática</a:t>
            </a:r>
            <a:endParaRPr sz="1100" b="0" i="0" u="none" strike="noStrike" cap="none">
              <a:solidFill>
                <a:srgbClr val="161249"/>
              </a:solidFill>
              <a:latin typeface="Arial"/>
              <a:ea typeface="Arial"/>
              <a:cs typeface="Arial"/>
              <a:sym typeface="Arial"/>
            </a:endParaRPr>
          </a:p>
        </p:txBody>
      </p:sp>
      <p:sp>
        <p:nvSpPr>
          <p:cNvPr id="336" name="Google Shape;336;p12"/>
          <p:cNvSpPr txBox="1"/>
          <p:nvPr/>
        </p:nvSpPr>
        <p:spPr>
          <a:xfrm>
            <a:off x="5598299" y="4087152"/>
            <a:ext cx="339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4"/>
              </a:rPr>
              <a:t>Ver o vídeo de Dave Chaffey sobre o tema</a:t>
            </a:r>
            <a:endParaRPr sz="1400" b="0" i="0" u="none" strike="noStrike" cap="none">
              <a:solidFill>
                <a:srgbClr val="000000"/>
              </a:solidFill>
              <a:latin typeface="Arial"/>
              <a:ea typeface="Arial"/>
              <a:cs typeface="Arial"/>
              <a:sym typeface="Arial"/>
            </a:endParaRPr>
          </a:p>
        </p:txBody>
      </p:sp>
      <p:sp>
        <p:nvSpPr>
          <p:cNvPr id="337" name="Google Shape;337;p12"/>
          <p:cNvSpPr txBox="1"/>
          <p:nvPr/>
        </p:nvSpPr>
        <p:spPr>
          <a:xfrm>
            <a:off x="152400" y="4093388"/>
            <a:ext cx="4698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Ler mais: </a:t>
            </a:r>
            <a:r>
              <a:rPr lang="fi" sz="1400" b="0" i="0" u="sng" strike="noStrike" cap="none">
                <a:solidFill>
                  <a:schemeClr val="hlink"/>
                </a:solidFill>
                <a:latin typeface="Arial"/>
                <a:ea typeface="Arial"/>
                <a:cs typeface="Arial"/>
                <a:sym typeface="Arial"/>
                <a:hlinkClick r:id="rId5"/>
              </a:rPr>
              <a:t>Como utilizar o marketing mix digital?</a:t>
            </a:r>
            <a:endParaRPr sz="1400" b="0" i="0" u="none" strike="noStrike" cap="none">
              <a:solidFill>
                <a:srgbClr val="000000"/>
              </a:solidFill>
              <a:latin typeface="Arial"/>
              <a:ea typeface="Arial"/>
              <a:cs typeface="Arial"/>
              <a:sym typeface="Arial"/>
            </a:endParaRPr>
          </a:p>
        </p:txBody>
      </p:sp>
      <p:sp>
        <p:nvSpPr>
          <p:cNvPr id="338" name="Google Shape;338;p12"/>
          <p:cNvSpPr/>
          <p:nvPr/>
        </p:nvSpPr>
        <p:spPr>
          <a:xfrm>
            <a:off x="1152605" y="1167973"/>
            <a:ext cx="1605963" cy="2223128"/>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42"/>
        <p:cNvGrpSpPr/>
        <p:nvPr/>
      </p:nvGrpSpPr>
      <p:grpSpPr>
        <a:xfrm>
          <a:off x="0" y="0"/>
          <a:ext cx="0" cy="0"/>
          <a:chOff x="0" y="0"/>
          <a:chExt cx="0" cy="0"/>
        </a:xfrm>
      </p:grpSpPr>
      <p:sp>
        <p:nvSpPr>
          <p:cNvPr id="343" name="Google Shape;343;p13"/>
          <p:cNvSpPr txBox="1">
            <a:spLocks noGrp="1"/>
          </p:cNvSpPr>
          <p:nvPr>
            <p:ph type="body" idx="1"/>
          </p:nvPr>
        </p:nvSpPr>
        <p:spPr>
          <a:xfrm>
            <a:off x="848795" y="41151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dirty="0"/>
              <a:t>Atividade na sala de aula </a:t>
            </a:r>
            <a:endParaRPr sz="2800" dirty="0"/>
          </a:p>
        </p:txBody>
      </p:sp>
      <p:sp>
        <p:nvSpPr>
          <p:cNvPr id="344" name="Google Shape;344;p13"/>
          <p:cNvSpPr txBox="1">
            <a:spLocks noGrp="1"/>
          </p:cNvSpPr>
          <p:nvPr>
            <p:ph type="body" idx="2"/>
          </p:nvPr>
        </p:nvSpPr>
        <p:spPr>
          <a:xfrm>
            <a:off x="848800" y="1093000"/>
            <a:ext cx="6872700" cy="3099900"/>
          </a:xfrm>
          <a:prstGeom prst="rect">
            <a:avLst/>
          </a:prstGeom>
          <a:noFill/>
          <a:ln>
            <a:noFill/>
          </a:ln>
        </p:spPr>
        <p:txBody>
          <a:bodyPr spcFirstLastPara="1" wrap="square" lIns="0" tIns="0" rIns="0" bIns="0" anchor="t" anchorCtr="0">
            <a:noAutofit/>
          </a:bodyPr>
          <a:lstStyle/>
          <a:p>
            <a:pPr marL="0" lvl="0" indent="0" algn="l" rtl="0">
              <a:lnSpc>
                <a:spcPts val="2400"/>
              </a:lnSpc>
              <a:spcBef>
                <a:spcPts val="0"/>
              </a:spcBef>
              <a:spcAft>
                <a:spcPts val="0"/>
              </a:spcAft>
              <a:buClr>
                <a:schemeClr val="lt1"/>
              </a:buClr>
              <a:buSzPts val="1600"/>
              <a:buNone/>
            </a:pPr>
            <a:r>
              <a:rPr lang="fi" sz="1600" dirty="0"/>
              <a:t>Depois de ver </a:t>
            </a:r>
            <a:r>
              <a:rPr lang="fi" sz="1600" u="sng" dirty="0">
                <a:solidFill>
                  <a:schemeClr val="hlink"/>
                </a:solidFill>
                <a:hlinkClick r:id="rId3"/>
              </a:rPr>
              <a:t>o vídeo de Chaffey</a:t>
            </a:r>
            <a:r>
              <a:rPr lang="fi" sz="1600" dirty="0"/>
              <a:t>, pode discutir os seguintes tópicos:</a:t>
            </a:r>
            <a:br>
              <a:rPr lang="fi" sz="1600" dirty="0"/>
            </a:br>
            <a:r>
              <a:rPr lang="fi" sz="1600" dirty="0"/>
              <a:t>De acordo com Chaffey, quais são as diferenças entre o seu "7D" e o "7P" tradicional?</a:t>
            </a:r>
            <a:endParaRPr sz="1600" dirty="0"/>
          </a:p>
          <a:p>
            <a:pPr marL="120650" lvl="0" indent="0" algn="l" rtl="0">
              <a:lnSpc>
                <a:spcPts val="2400"/>
              </a:lnSpc>
              <a:spcBef>
                <a:spcPts val="1200"/>
              </a:spcBef>
              <a:spcAft>
                <a:spcPts val="0"/>
              </a:spcAft>
              <a:buClr>
                <a:srgbClr val="F39200"/>
              </a:buClr>
              <a:buSzPts val="1700"/>
            </a:pPr>
            <a:r>
              <a:rPr lang="fi" sz="1600" dirty="0"/>
              <a:t>Como exemplos - que oportunidades oferecem os meios digitais para</a:t>
            </a:r>
            <a:endParaRPr dirty="0"/>
          </a:p>
          <a:p>
            <a:pPr marL="920750" lvl="0" indent="-342900" algn="l" rtl="0">
              <a:lnSpc>
                <a:spcPts val="2400"/>
              </a:lnSpc>
              <a:spcBef>
                <a:spcPts val="0"/>
              </a:spcBef>
              <a:spcAft>
                <a:spcPts val="0"/>
              </a:spcAft>
              <a:buClr>
                <a:srgbClr val="F39200"/>
              </a:buClr>
              <a:buSzPts val="2400"/>
              <a:buFont typeface="Arial"/>
              <a:buChar char="•"/>
            </a:pPr>
            <a:r>
              <a:rPr lang="fi" sz="1600" dirty="0"/>
              <a:t>Preço</a:t>
            </a:r>
            <a:endParaRPr dirty="0"/>
          </a:p>
          <a:p>
            <a:pPr marL="920750" lvl="0" indent="-342900" algn="l" rtl="0">
              <a:lnSpc>
                <a:spcPts val="2400"/>
              </a:lnSpc>
              <a:spcBef>
                <a:spcPts val="0"/>
              </a:spcBef>
              <a:spcAft>
                <a:spcPts val="0"/>
              </a:spcAft>
              <a:buClr>
                <a:srgbClr val="F39200"/>
              </a:buClr>
              <a:buSzPts val="2400"/>
              <a:buFont typeface="Arial"/>
              <a:buChar char="•"/>
            </a:pPr>
            <a:r>
              <a:rPr lang="fi" sz="1600" dirty="0"/>
              <a:t>Local </a:t>
            </a:r>
            <a:endParaRPr dirty="0"/>
          </a:p>
          <a:p>
            <a:pPr marL="920750" lvl="0" indent="-342900" algn="l" rtl="0">
              <a:lnSpc>
                <a:spcPts val="2400"/>
              </a:lnSpc>
              <a:spcBef>
                <a:spcPts val="0"/>
              </a:spcBef>
              <a:spcAft>
                <a:spcPts val="0"/>
              </a:spcAft>
              <a:buClr>
                <a:srgbClr val="F39200"/>
              </a:buClr>
              <a:buSzPts val="2400"/>
              <a:buFont typeface="Arial"/>
              <a:buChar char="•"/>
            </a:pPr>
            <a:r>
              <a:rPr lang="fi" sz="1600" dirty="0"/>
              <a:t>Promoção</a:t>
            </a:r>
            <a:endParaRPr dirty="0"/>
          </a:p>
          <a:p>
            <a:pPr marL="920750" lvl="0" indent="-342900" algn="l" rtl="0">
              <a:lnSpc>
                <a:spcPts val="2400"/>
              </a:lnSpc>
              <a:spcBef>
                <a:spcPts val="0"/>
              </a:spcBef>
              <a:spcAft>
                <a:spcPts val="0"/>
              </a:spcAft>
              <a:buClr>
                <a:srgbClr val="F39200"/>
              </a:buClr>
              <a:buSzPts val="2400"/>
              <a:buFont typeface="Arial"/>
              <a:buChar char="•"/>
            </a:pPr>
            <a:r>
              <a:rPr lang="fi" sz="1600" dirty="0"/>
              <a:t>Pessoas</a:t>
            </a:r>
            <a:endParaRPr dirty="0"/>
          </a:p>
          <a:p>
            <a:pPr marL="920750" lvl="0" indent="-342900" algn="l" rtl="0">
              <a:lnSpc>
                <a:spcPts val="2400"/>
              </a:lnSpc>
              <a:spcBef>
                <a:spcPts val="0"/>
              </a:spcBef>
              <a:spcAft>
                <a:spcPts val="0"/>
              </a:spcAft>
              <a:buClr>
                <a:srgbClr val="F39200"/>
              </a:buClr>
              <a:buSzPts val="2400"/>
              <a:buFont typeface="Arial"/>
              <a:buChar char="•"/>
            </a:pPr>
            <a:r>
              <a:rPr lang="fi" sz="1600" dirty="0"/>
              <a:t>Processos</a:t>
            </a:r>
            <a:endParaRPr dirty="0"/>
          </a:p>
          <a:p>
            <a:pPr marL="0" lvl="0" indent="0" algn="l" rtl="0">
              <a:lnSpc>
                <a:spcPct val="90000"/>
              </a:lnSpc>
              <a:spcBef>
                <a:spcPts val="0"/>
              </a:spcBef>
              <a:spcAft>
                <a:spcPts val="0"/>
              </a:spcAft>
              <a:buClr>
                <a:schemeClr val="lt1"/>
              </a:buClr>
              <a:buSzPts val="1800"/>
              <a:buNone/>
            </a:pPr>
            <a:endParaRPr sz="18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pic>
        <p:nvPicPr>
          <p:cNvPr id="349" name="Google Shape;349;p1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377601" y="724417"/>
            <a:ext cx="4540005" cy="3694666"/>
          </a:xfrm>
          <a:prstGeom prst="rect">
            <a:avLst/>
          </a:prstGeom>
          <a:noFill/>
          <a:ln>
            <a:noFill/>
          </a:ln>
        </p:spPr>
      </p:pic>
      <p:sp>
        <p:nvSpPr>
          <p:cNvPr id="350" name="Google Shape;350;p14"/>
          <p:cNvSpPr txBox="1">
            <a:spLocks noGrp="1"/>
          </p:cNvSpPr>
          <p:nvPr>
            <p:ph type="title"/>
          </p:nvPr>
        </p:nvSpPr>
        <p:spPr>
          <a:xfrm>
            <a:off x="81700" y="107150"/>
            <a:ext cx="8980500" cy="6174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A "promoção" no contexto digital</a:t>
            </a:r>
            <a:endParaRPr/>
          </a:p>
        </p:txBody>
      </p:sp>
      <p:sp>
        <p:nvSpPr>
          <p:cNvPr id="351" name="Google Shape;351;p14"/>
          <p:cNvSpPr txBox="1">
            <a:spLocks noGrp="1"/>
          </p:cNvSpPr>
          <p:nvPr>
            <p:ph type="body" idx="1"/>
          </p:nvPr>
        </p:nvSpPr>
        <p:spPr>
          <a:xfrm>
            <a:off x="226394" y="740698"/>
            <a:ext cx="4427317" cy="3927328"/>
          </a:xfrm>
          <a:prstGeom prst="rect">
            <a:avLst/>
          </a:prstGeom>
          <a:noFill/>
          <a:ln>
            <a:noFill/>
          </a:ln>
        </p:spPr>
        <p:txBody>
          <a:bodyPr spcFirstLastPara="1" wrap="square" lIns="91425" tIns="45700" rIns="91425" bIns="45700" anchor="t" anchorCtr="0">
            <a:normAutofit fontScale="55000" lnSpcReduction="20000"/>
          </a:bodyPr>
          <a:lstStyle/>
          <a:p>
            <a:pPr marL="342900" lvl="0" indent="-342900" algn="l" rtl="0">
              <a:lnSpc>
                <a:spcPct val="120000"/>
              </a:lnSpc>
              <a:spcBef>
                <a:spcPts val="1200"/>
              </a:spcBef>
              <a:spcAft>
                <a:spcPts val="0"/>
              </a:spcAft>
              <a:buClr>
                <a:srgbClr val="F39200"/>
              </a:buClr>
              <a:buSzPct val="200000"/>
              <a:buFont typeface="Arial"/>
              <a:buChar char="•"/>
            </a:pPr>
            <a:r>
              <a:rPr lang="fi" sz="2500" dirty="0"/>
              <a:t>A imagem apresenta a gama de meios e instrumentos digitais que estão disponíveis</a:t>
            </a:r>
            <a:endParaRPr sz="2500" dirty="0"/>
          </a:p>
          <a:p>
            <a:pPr marL="342900" lvl="0" indent="-342900" algn="l" rtl="0">
              <a:lnSpc>
                <a:spcPct val="120000"/>
              </a:lnSpc>
              <a:spcBef>
                <a:spcPts val="1200"/>
              </a:spcBef>
              <a:spcAft>
                <a:spcPts val="0"/>
              </a:spcAft>
              <a:buClr>
                <a:srgbClr val="F39200"/>
              </a:buClr>
              <a:buSzPct val="200000"/>
              <a:buFont typeface="Arial"/>
              <a:buChar char="•"/>
            </a:pPr>
            <a:r>
              <a:rPr lang="fi" sz="2500" dirty="0"/>
              <a:t>Através deles, é possível chegar a qualquer grupo-alvo em ecossistemas e ambientes digitais. </a:t>
            </a:r>
            <a:endParaRPr sz="2500" dirty="0"/>
          </a:p>
          <a:p>
            <a:pPr marL="342900" lvl="0" indent="-342900" algn="l" rtl="0">
              <a:lnSpc>
                <a:spcPct val="120000"/>
              </a:lnSpc>
              <a:spcBef>
                <a:spcPts val="1200"/>
              </a:spcBef>
              <a:spcAft>
                <a:spcPts val="0"/>
              </a:spcAft>
              <a:buClr>
                <a:srgbClr val="F39200"/>
              </a:buClr>
              <a:buSzPct val="200000"/>
              <a:buFont typeface="Arial"/>
              <a:buChar char="•"/>
            </a:pPr>
            <a:r>
              <a:rPr lang="fi" sz="2500" dirty="0"/>
              <a:t>A sua escolha e utilização são determinadas em função da estratégia, da mensagem e dos grupos-alvo </a:t>
            </a:r>
          </a:p>
          <a:p>
            <a:pPr marL="342900" lvl="0" indent="-342900" algn="l" rtl="0">
              <a:lnSpc>
                <a:spcPct val="120000"/>
              </a:lnSpc>
              <a:spcBef>
                <a:spcPts val="1200"/>
              </a:spcBef>
              <a:spcAft>
                <a:spcPts val="0"/>
              </a:spcAft>
              <a:buClr>
                <a:srgbClr val="F39200"/>
              </a:buClr>
              <a:buSzPct val="200000"/>
              <a:buFont typeface="Arial"/>
              <a:buChar char="•"/>
            </a:pPr>
            <a:endParaRPr sz="2400" dirty="0"/>
          </a:p>
          <a:p>
            <a:pPr marL="0" lvl="0" indent="0" algn="l" rtl="0">
              <a:lnSpc>
                <a:spcPct val="120000"/>
              </a:lnSpc>
              <a:spcBef>
                <a:spcPts val="1200"/>
              </a:spcBef>
              <a:spcAft>
                <a:spcPts val="0"/>
              </a:spcAft>
              <a:buClr>
                <a:srgbClr val="161249"/>
              </a:buClr>
              <a:buSzPct val="100000"/>
              <a:buNone/>
            </a:pPr>
            <a:r>
              <a:rPr lang="fi" sz="3300" b="1" dirty="0">
                <a:solidFill>
                  <a:srgbClr val="F39200"/>
                </a:solidFill>
              </a:rPr>
              <a:t>Nota: </a:t>
            </a:r>
            <a:r>
              <a:rPr lang="fi" sz="2500" dirty="0"/>
              <a:t>O melhor resultado será alcançado quando os instrumentos e meios digitais forem combinados com os meios de marketing tradicionais (marketing multicanal)</a:t>
            </a:r>
            <a:endParaRPr sz="2500" dirty="0"/>
          </a:p>
          <a:p>
            <a:pPr marL="0" lvl="0" indent="0" algn="l" rtl="0">
              <a:lnSpc>
                <a:spcPct val="90000"/>
              </a:lnSpc>
              <a:spcBef>
                <a:spcPts val="1950"/>
              </a:spcBef>
              <a:spcAft>
                <a:spcPts val="0"/>
              </a:spcAft>
              <a:buClr>
                <a:srgbClr val="161249"/>
              </a:buClr>
              <a:buSzPct val="100000"/>
              <a:buNone/>
            </a:pPr>
            <a:endParaRPr dirty="0"/>
          </a:p>
        </p:txBody>
      </p:sp>
      <p:sp>
        <p:nvSpPr>
          <p:cNvPr id="352" name="Google Shape;352;p14"/>
          <p:cNvSpPr txBox="1"/>
          <p:nvPr/>
        </p:nvSpPr>
        <p:spPr>
          <a:xfrm>
            <a:off x="6571782" y="4066062"/>
            <a:ext cx="38076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rgbClr val="161249"/>
                </a:solidFill>
                <a:latin typeface="Arial"/>
                <a:ea typeface="Arial"/>
                <a:cs typeface="Arial"/>
                <a:sym typeface="Arial"/>
              </a:rPr>
              <a:t>Fonte: </a:t>
            </a:r>
            <a:r>
              <a:rPr lang="fi" sz="1200" b="0" i="0" u="sng" strike="noStrike" cap="none">
                <a:solidFill>
                  <a:schemeClr val="hlink"/>
                </a:solidFill>
                <a:latin typeface="Arial"/>
                <a:ea typeface="Arial"/>
                <a:cs typeface="Arial"/>
                <a:sym typeface="Arial"/>
                <a:hlinkClick r:id="rId4"/>
              </a:rPr>
              <a:t>Media Pearl White</a:t>
            </a:r>
            <a:r>
              <a:rPr lang="fi" sz="1200" b="0" i="0" u="none" strike="noStrike" cap="none">
                <a:solidFill>
                  <a:srgbClr val="161249"/>
                </a:solidFill>
                <a:latin typeface="Arial"/>
                <a:ea typeface="Arial"/>
                <a:cs typeface="Arial"/>
                <a:sym typeface="Arial"/>
              </a:rPr>
              <a:t>, 2020</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sp>
        <p:nvSpPr>
          <p:cNvPr id="357" name="Google Shape;357;g22e39cbf2c4_0_11"/>
          <p:cNvSpPr txBox="1"/>
          <p:nvPr/>
        </p:nvSpPr>
        <p:spPr>
          <a:xfrm>
            <a:off x="6742276" y="4608250"/>
            <a:ext cx="1766100" cy="2538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chemeClr val="dk1"/>
                </a:solidFill>
                <a:latin typeface="PT Sans"/>
                <a:ea typeface="PT Sans"/>
                <a:cs typeface="PT Sans"/>
                <a:sym typeface="PT Sans"/>
              </a:rPr>
              <a:t>Fonte: blog.infuz.com</a:t>
            </a:r>
            <a:endParaRPr sz="900" b="0" i="0" u="none" strike="noStrike" cap="none">
              <a:solidFill>
                <a:srgbClr val="000000"/>
              </a:solidFill>
              <a:latin typeface="Arial"/>
              <a:ea typeface="Arial"/>
              <a:cs typeface="Arial"/>
              <a:sym typeface="Arial"/>
            </a:endParaRPr>
          </a:p>
        </p:txBody>
      </p:sp>
      <p:sp>
        <p:nvSpPr>
          <p:cNvPr id="358" name="Google Shape;358;g22e39cbf2c4_0_11"/>
          <p:cNvSpPr txBox="1"/>
          <p:nvPr/>
        </p:nvSpPr>
        <p:spPr>
          <a:xfrm>
            <a:off x="61425" y="1781025"/>
            <a:ext cx="182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59" name="Google Shape;359;g22e39cbf2c4_0_11"/>
          <p:cNvSpPr txBox="1"/>
          <p:nvPr/>
        </p:nvSpPr>
        <p:spPr>
          <a:xfrm>
            <a:off x="261025" y="1412550"/>
            <a:ext cx="2656200" cy="615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0" name="Google Shape;360;g22e39cbf2c4_0_11"/>
          <p:cNvSpPr txBox="1">
            <a:spLocks noGrp="1"/>
          </p:cNvSpPr>
          <p:nvPr>
            <p:ph type="body" idx="1"/>
          </p:nvPr>
        </p:nvSpPr>
        <p:spPr>
          <a:xfrm>
            <a:off x="276777" y="651121"/>
            <a:ext cx="2624700" cy="3460800"/>
          </a:xfrm>
          <a:prstGeom prst="rect">
            <a:avLst/>
          </a:prstGeom>
          <a:noFill/>
          <a:ln>
            <a:noFill/>
          </a:ln>
        </p:spPr>
        <p:txBody>
          <a:bodyPr spcFirstLastPara="1" wrap="square" lIns="91425" tIns="45700" rIns="91425" bIns="45700" anchor="t" anchorCtr="0">
            <a:spAutoFit/>
          </a:bodyPr>
          <a:lstStyle/>
          <a:p>
            <a:pPr marL="290195" lvl="0" indent="-285750" algn="l" rtl="0">
              <a:lnSpc>
                <a:spcPct val="100000"/>
              </a:lnSpc>
              <a:spcBef>
                <a:spcPts val="0"/>
              </a:spcBef>
              <a:spcAft>
                <a:spcPts val="0"/>
              </a:spcAft>
              <a:buClr>
                <a:srgbClr val="F39200"/>
              </a:buClr>
              <a:buSzPts val="2400"/>
              <a:buFont typeface="Arial"/>
              <a:buChar char="•"/>
            </a:pPr>
            <a:r>
              <a:rPr lang="fi" sz="1600"/>
              <a:t>O "contexto digital" é constituído por ambientes digitais versáteis </a:t>
            </a:r>
            <a:endParaRPr/>
          </a:p>
          <a:p>
            <a:pPr marL="391795" lvl="0" indent="-133350" algn="l" rtl="0">
              <a:lnSpc>
                <a:spcPct val="100000"/>
              </a:lnSpc>
              <a:spcBef>
                <a:spcPts val="0"/>
              </a:spcBef>
              <a:spcAft>
                <a:spcPts val="0"/>
              </a:spcAft>
              <a:buClr>
                <a:srgbClr val="F39200"/>
              </a:buClr>
              <a:buSzPts val="2400"/>
              <a:buFont typeface="Arial"/>
              <a:buNone/>
            </a:pPr>
            <a:endParaRPr sz="1600"/>
          </a:p>
          <a:p>
            <a:pPr marL="290195" lvl="0" indent="-285750" algn="l" rtl="0">
              <a:lnSpc>
                <a:spcPct val="100000"/>
              </a:lnSpc>
              <a:spcBef>
                <a:spcPts val="0"/>
              </a:spcBef>
              <a:spcAft>
                <a:spcPts val="0"/>
              </a:spcAft>
              <a:buClr>
                <a:srgbClr val="F39200"/>
              </a:buClr>
              <a:buSzPts val="2400"/>
              <a:buFont typeface="Arial"/>
              <a:buChar char="•"/>
            </a:pPr>
            <a:r>
              <a:rPr lang="fi" sz="1600"/>
              <a:t>Através deles, é possível chegar a diferentes tipos de público </a:t>
            </a:r>
            <a:endParaRPr/>
          </a:p>
          <a:p>
            <a:pPr marL="391795" lvl="0" indent="-133350" algn="l" rtl="0">
              <a:lnSpc>
                <a:spcPct val="100000"/>
              </a:lnSpc>
              <a:spcBef>
                <a:spcPts val="0"/>
              </a:spcBef>
              <a:spcAft>
                <a:spcPts val="0"/>
              </a:spcAft>
              <a:buClr>
                <a:srgbClr val="F39200"/>
              </a:buClr>
              <a:buSzPts val="2400"/>
              <a:buFont typeface="Arial"/>
              <a:buNone/>
            </a:pPr>
            <a:endParaRPr sz="1600"/>
          </a:p>
          <a:p>
            <a:pPr marL="290195" lvl="0" indent="-285750" algn="l" rtl="0">
              <a:lnSpc>
                <a:spcPct val="100000"/>
              </a:lnSpc>
              <a:spcBef>
                <a:spcPts val="0"/>
              </a:spcBef>
              <a:spcAft>
                <a:spcPts val="0"/>
              </a:spcAft>
              <a:buClr>
                <a:srgbClr val="F39200"/>
              </a:buClr>
              <a:buSzPts val="2400"/>
              <a:buFont typeface="Arial"/>
              <a:buChar char="•"/>
            </a:pPr>
            <a:r>
              <a:rPr lang="fi" sz="1600"/>
              <a:t>Este ambiente é relevante tanto para o marketing B2C como para o B2B</a:t>
            </a:r>
            <a:endParaRPr/>
          </a:p>
          <a:p>
            <a:pPr marL="285750" lvl="0" indent="-196850" algn="l" rtl="0">
              <a:lnSpc>
                <a:spcPct val="90000"/>
              </a:lnSpc>
              <a:spcBef>
                <a:spcPts val="750"/>
              </a:spcBef>
              <a:spcAft>
                <a:spcPts val="0"/>
              </a:spcAft>
              <a:buClr>
                <a:srgbClr val="161249"/>
              </a:buClr>
              <a:buSzPts val="1400"/>
              <a:buFont typeface="Arial"/>
              <a:buNone/>
            </a:pPr>
            <a:endParaRPr sz="1400"/>
          </a:p>
        </p:txBody>
      </p:sp>
      <p:pic>
        <p:nvPicPr>
          <p:cNvPr id="361" name="Google Shape;361;g22e39cbf2c4_0_11"/>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2828925" y="258425"/>
            <a:ext cx="6315074" cy="4770774"/>
          </a:xfrm>
          <a:prstGeom prst="rect">
            <a:avLst/>
          </a:prstGeom>
          <a:solidFill>
            <a:srgbClr val="D3EEEF"/>
          </a:solid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pic>
        <p:nvPicPr>
          <p:cNvPr id="366" name="Google Shape;366;p15"/>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a:stretch/>
        </p:blipFill>
        <p:spPr>
          <a:xfrm>
            <a:off x="1797785" y="636606"/>
            <a:ext cx="5556300" cy="3528300"/>
          </a:xfrm>
          <a:prstGeom prst="rect">
            <a:avLst/>
          </a:prstGeom>
          <a:noFill/>
          <a:ln>
            <a:noFill/>
          </a:ln>
          <a:effectLst>
            <a:outerShdw blurRad="63500" sx="102000" sy="102000" algn="ctr" rotWithShape="0">
              <a:srgbClr val="000000">
                <a:alpha val="40000"/>
              </a:srgbClr>
            </a:outerShdw>
          </a:effectLst>
        </p:spPr>
      </p:pic>
      <p:sp>
        <p:nvSpPr>
          <p:cNvPr id="367" name="Google Shape;367;p15"/>
          <p:cNvSpPr txBox="1">
            <a:spLocks noGrp="1"/>
          </p:cNvSpPr>
          <p:nvPr>
            <p:ph type="title"/>
          </p:nvPr>
        </p:nvSpPr>
        <p:spPr>
          <a:xfrm>
            <a:off x="628650" y="0"/>
            <a:ext cx="7886700" cy="636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161249"/>
              </a:buClr>
              <a:buSzPts val="3300"/>
              <a:buFont typeface="Arial"/>
              <a:buNone/>
            </a:pPr>
            <a:r>
              <a:rPr lang="fi"/>
              <a:t>Marketing multicanal </a:t>
            </a:r>
            <a:endParaRPr/>
          </a:p>
        </p:txBody>
      </p:sp>
      <p:sp>
        <p:nvSpPr>
          <p:cNvPr id="368" name="Google Shape;368;p15"/>
          <p:cNvSpPr txBox="1"/>
          <p:nvPr/>
        </p:nvSpPr>
        <p:spPr>
          <a:xfrm>
            <a:off x="1785468" y="4286248"/>
            <a:ext cx="5562300" cy="615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dirty="0"/>
              <a:t>Dependendo do local onde o público-alvo pode ser alcançado, são utilizados canais digitais e tradicionais </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2"/>
        <p:cNvGrpSpPr/>
        <p:nvPr/>
      </p:nvGrpSpPr>
      <p:grpSpPr>
        <a:xfrm>
          <a:off x="0" y="0"/>
          <a:ext cx="0" cy="0"/>
          <a:chOff x="0" y="0"/>
          <a:chExt cx="0" cy="0"/>
        </a:xfrm>
      </p:grpSpPr>
      <p:sp>
        <p:nvSpPr>
          <p:cNvPr id="373" name="Google Shape;373;p16"/>
          <p:cNvSpPr txBox="1">
            <a:spLocks noGrp="1"/>
          </p:cNvSpPr>
          <p:nvPr>
            <p:ph type="title" idx="4294967295"/>
          </p:nvPr>
        </p:nvSpPr>
        <p:spPr>
          <a:xfrm>
            <a:off x="329514" y="298656"/>
            <a:ext cx="6864350" cy="449263"/>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600"/>
              <a:buFont typeface="Arial"/>
              <a:buNone/>
            </a:pPr>
            <a:r>
              <a:rPr lang="fi" sz="3600"/>
              <a:t>Marketing digital</a:t>
            </a:r>
            <a:endParaRPr sz="3600"/>
          </a:p>
        </p:txBody>
      </p:sp>
      <p:sp>
        <p:nvSpPr>
          <p:cNvPr id="374" name="Google Shape;374;p16"/>
          <p:cNvSpPr txBox="1"/>
          <p:nvPr/>
        </p:nvSpPr>
        <p:spPr>
          <a:xfrm>
            <a:off x="249700" y="953975"/>
            <a:ext cx="5282400" cy="1692741"/>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O marketing digital refere-se a todos os esforços de marketing que ocorrem na Internet. As empresas utilizam canais digitais como os motores </a:t>
            </a:r>
            <a:r>
              <a:rPr lang="fi" dirty="0">
                <a:solidFill>
                  <a:srgbClr val="161249"/>
                </a:solidFill>
              </a:rPr>
              <a:t>de pesquisa</a:t>
            </a:r>
            <a:r>
              <a:rPr lang="fi" sz="1400" b="0" i="0" u="none" strike="noStrike" cap="none" dirty="0">
                <a:solidFill>
                  <a:srgbClr val="161249"/>
                </a:solidFill>
                <a:latin typeface="Arial"/>
                <a:ea typeface="Arial"/>
                <a:cs typeface="Arial"/>
                <a:sym typeface="Arial"/>
              </a:rPr>
              <a:t>, as redes sociais, o correio eletrónico e sítios Web para estabelecerem contacto com clientes actuais e potenciais. Isto inclui também a comunicação através de mensagens de texto ou multimédia.</a:t>
            </a:r>
            <a:endParaRPr sz="14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000000"/>
                </a:solidFill>
                <a:latin typeface="Arial"/>
                <a:ea typeface="Arial"/>
                <a:cs typeface="Arial"/>
                <a:sym typeface="Arial"/>
              </a:rPr>
              <a:t>(</a:t>
            </a:r>
            <a:r>
              <a:rPr lang="fi" sz="1400" b="0" i="0" u="sng" strike="noStrike" cap="none" dirty="0">
                <a:solidFill>
                  <a:schemeClr val="hlink"/>
                </a:solidFill>
                <a:latin typeface="Arial"/>
                <a:ea typeface="Arial"/>
                <a:cs typeface="Arial"/>
                <a:sym typeface="Arial"/>
                <a:hlinkClick r:id="rId3"/>
              </a:rPr>
              <a:t>Hubspot</a:t>
            </a:r>
            <a:r>
              <a:rPr lang="fi" sz="1400" b="0" i="0" u="none" strike="noStrike" cap="none" dirty="0">
                <a:solidFill>
                  <a:srgbClr val="000000"/>
                </a:solidFill>
                <a:latin typeface="Arial"/>
                <a:ea typeface="Arial"/>
                <a:cs typeface="Arial"/>
                <a:sym typeface="Arial"/>
              </a:rPr>
              <a:t>)</a:t>
            </a:r>
            <a:endParaRPr sz="1400" b="0" i="0" u="none" strike="noStrike" cap="none" dirty="0">
              <a:solidFill>
                <a:srgbClr val="000000"/>
              </a:solidFill>
              <a:latin typeface="Arial"/>
              <a:ea typeface="Arial"/>
              <a:cs typeface="Arial"/>
              <a:sym typeface="Arial"/>
            </a:endParaRPr>
          </a:p>
        </p:txBody>
      </p:sp>
      <p:sp>
        <p:nvSpPr>
          <p:cNvPr id="375" name="Google Shape;375;p16"/>
          <p:cNvSpPr txBox="1"/>
          <p:nvPr/>
        </p:nvSpPr>
        <p:spPr>
          <a:xfrm>
            <a:off x="5845525" y="1054600"/>
            <a:ext cx="3000000" cy="1261854"/>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O marketing digital é também designado por "marketing online", "marketing na Internet" ou "marketing na Web".</a:t>
            </a:r>
            <a:endParaRPr sz="14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(Wikipédia)</a:t>
            </a:r>
            <a:endParaRPr sz="1400" b="0" i="0" u="none" strike="noStrike" cap="none" dirty="0">
              <a:solidFill>
                <a:srgbClr val="161249"/>
              </a:solidFill>
              <a:latin typeface="Arial"/>
              <a:ea typeface="Arial"/>
              <a:cs typeface="Arial"/>
              <a:sym typeface="Arial"/>
            </a:endParaRPr>
          </a:p>
        </p:txBody>
      </p:sp>
      <p:sp>
        <p:nvSpPr>
          <p:cNvPr id="376" name="Google Shape;376;p16"/>
          <p:cNvSpPr/>
          <p:nvPr/>
        </p:nvSpPr>
        <p:spPr>
          <a:xfrm>
            <a:off x="537471" y="2537717"/>
            <a:ext cx="7922473" cy="1849991"/>
          </a:xfrm>
          <a:prstGeom prst="roundRect">
            <a:avLst>
              <a:gd name="adj" fmla="val 16667"/>
            </a:avLst>
          </a:prstGeom>
          <a:solidFill>
            <a:srgbClr val="F4B081">
              <a:alpha val="93333"/>
            </a:srgbClr>
          </a:solidFill>
          <a:ln>
            <a:noFill/>
          </a:ln>
        </p:spPr>
        <p:txBody>
          <a:bodyPr spcFirstLastPara="1" wrap="square" lIns="68575" tIns="34275" rIns="68575" bIns="34275" anchor="ctr" anchorCtr="0">
            <a:noAutofit/>
          </a:bodyPr>
          <a:lstStyle/>
          <a:p>
            <a:pPr marL="0" marR="0" lvl="0" indent="0" algn="l" rtl="0">
              <a:lnSpc>
                <a:spcPct val="150000"/>
              </a:lnSpc>
              <a:spcBef>
                <a:spcPts val="0"/>
              </a:spcBef>
              <a:spcAft>
                <a:spcPts val="0"/>
              </a:spcAft>
              <a:buClr>
                <a:srgbClr val="000000"/>
              </a:buClr>
              <a:buSzPts val="1500"/>
              <a:buFont typeface="Arial"/>
              <a:buNone/>
            </a:pPr>
            <a:r>
              <a:rPr lang="fi" sz="1500" b="0" i="0" u="none" strike="noStrike" cap="none" dirty="0">
                <a:solidFill>
                  <a:srgbClr val="161249"/>
                </a:solidFill>
                <a:latin typeface="Arial"/>
                <a:ea typeface="Arial"/>
                <a:cs typeface="Arial"/>
                <a:sym typeface="Arial"/>
              </a:rPr>
              <a:t>O marketing digital</a:t>
            </a:r>
            <a:r>
              <a:rPr lang="fi" sz="1500" b="0" i="1" u="none" strike="noStrike" cap="none" dirty="0">
                <a:solidFill>
                  <a:srgbClr val="161249"/>
                </a:solidFill>
                <a:latin typeface="Arial"/>
                <a:ea typeface="Arial"/>
                <a:cs typeface="Arial"/>
                <a:sym typeface="Arial"/>
              </a:rPr>
              <a:t>, </a:t>
            </a:r>
            <a:r>
              <a:rPr lang="fi" sz="1500" b="0" i="0" u="none" strike="noStrike" cap="none" dirty="0">
                <a:solidFill>
                  <a:srgbClr val="161249"/>
                </a:solidFill>
                <a:latin typeface="Arial"/>
                <a:ea typeface="Arial"/>
                <a:cs typeface="Arial"/>
                <a:sym typeface="Arial"/>
              </a:rPr>
              <a:t>e-marketing ou marketing na Internet, é o coração do negócio digital, que aproxima a empresa do cliente, permitindo-lhe conhecê-lo melhor e acrescentar valor ao produto, expandindo os canais de distribuição e aumentando as vendas através da execução de campanhas de marketing. O marketing digital utiliza </a:t>
            </a:r>
            <a:r>
              <a:rPr lang="fi" sz="1500" b="0" i="1" u="none" strike="noStrike" cap="none" dirty="0">
                <a:solidFill>
                  <a:srgbClr val="161249"/>
                </a:solidFill>
                <a:latin typeface="Arial"/>
                <a:ea typeface="Arial"/>
                <a:cs typeface="Arial"/>
                <a:sym typeface="Arial"/>
              </a:rPr>
              <a:t>canais de media </a:t>
            </a:r>
            <a:r>
              <a:rPr lang="fi" sz="1500" b="0" i="0" u="none" strike="noStrike" cap="none" dirty="0">
                <a:solidFill>
                  <a:srgbClr val="161249"/>
                </a:solidFill>
                <a:latin typeface="Arial"/>
                <a:ea typeface="Arial"/>
                <a:cs typeface="Arial"/>
                <a:sym typeface="Arial"/>
              </a:rPr>
              <a:t>digitais, como o marketing de pesquisa, a publicidade online e o marketing de afiliados.</a:t>
            </a:r>
            <a:endParaRPr sz="1100" b="0" i="0" u="none" strike="noStrike" cap="none" dirty="0">
              <a:solidFill>
                <a:srgbClr val="161249"/>
              </a:solidFill>
              <a:latin typeface="Arial"/>
              <a:ea typeface="Arial"/>
              <a:cs typeface="Arial"/>
              <a:sym typeface="Arial"/>
            </a:endParaRPr>
          </a:p>
        </p:txBody>
      </p:sp>
      <p:sp>
        <p:nvSpPr>
          <p:cNvPr id="377" name="Google Shape;377;p16"/>
          <p:cNvSpPr/>
          <p:nvPr/>
        </p:nvSpPr>
        <p:spPr>
          <a:xfrm>
            <a:off x="5419655" y="4313181"/>
            <a:ext cx="3271200" cy="378000"/>
          </a:xfrm>
          <a:prstGeom prst="roundRect">
            <a:avLst>
              <a:gd name="adj" fmla="val 16667"/>
            </a:avLst>
          </a:prstGeom>
          <a:solidFill>
            <a:srgbClr val="F39200"/>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400" b="1" i="0" u="none" strike="noStrike" cap="none" dirty="0">
                <a:solidFill>
                  <a:schemeClr val="lt1"/>
                </a:solidFill>
                <a:latin typeface="Arial"/>
                <a:ea typeface="Arial"/>
                <a:cs typeface="Arial"/>
                <a:sym typeface="Arial"/>
              </a:rPr>
              <a:t>Chaffey &amp; Smith, 2017, p. 13.</a:t>
            </a:r>
            <a:endParaRPr sz="1400" b="1" i="0" u="none" strike="noStrike" cap="none" dirty="0">
              <a:solidFill>
                <a:schemeClr val="lt1"/>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pic>
        <p:nvPicPr>
          <p:cNvPr id="382" name="Google Shape;382;p17" descr="traditional-vs-digital-marketing"/>
          <p:cNvPicPr preferRelativeResize="0"/>
          <p:nvPr/>
        </p:nvPicPr>
        <p:blipFill rotWithShape="1">
          <a:blip r:embed="rId3">
            <a:alphaModFix/>
          </a:blip>
          <a:srcRect/>
          <a:stretch/>
        </p:blipFill>
        <p:spPr>
          <a:xfrm>
            <a:off x="1044298" y="427540"/>
            <a:ext cx="6533579" cy="2918332"/>
          </a:xfrm>
          <a:prstGeom prst="rect">
            <a:avLst/>
          </a:prstGeom>
          <a:noFill/>
          <a:ln>
            <a:noFill/>
          </a:ln>
          <a:effectLst>
            <a:outerShdw blurRad="63500" sx="102000" sy="102000" algn="ctr" rotWithShape="0">
              <a:srgbClr val="000000">
                <a:alpha val="40000"/>
              </a:srgbClr>
            </a:outerShdw>
          </a:effectLst>
        </p:spPr>
      </p:pic>
      <p:sp>
        <p:nvSpPr>
          <p:cNvPr id="383" name="Google Shape;383;p17"/>
          <p:cNvSpPr txBox="1"/>
          <p:nvPr/>
        </p:nvSpPr>
        <p:spPr>
          <a:xfrm>
            <a:off x="1044298" y="3520440"/>
            <a:ext cx="6837830" cy="116951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1400"/>
              <a:buFont typeface="Arial"/>
              <a:buChar char="•"/>
            </a:pPr>
            <a:r>
              <a:rPr lang="fi" sz="1400" b="0" i="0" u="none" strike="noStrike" cap="none" dirty="0">
                <a:solidFill>
                  <a:srgbClr val="000000"/>
                </a:solidFill>
                <a:latin typeface="Arial"/>
                <a:ea typeface="Arial"/>
                <a:cs typeface="Arial"/>
                <a:sym typeface="Arial"/>
              </a:rPr>
              <a:t>Passamos cada vez mais tempo com dispositivos digitais </a:t>
            </a:r>
            <a:r>
              <a:rPr lang="pt-PT" sz="1400" b="0" i="0" u="none" strike="noStrike" cap="none" dirty="0">
                <a:solidFill>
                  <a:srgbClr val="000000"/>
                </a:solidFill>
                <a:latin typeface="Arial"/>
                <a:ea typeface="Arial"/>
                <a:cs typeface="Arial"/>
                <a:sym typeface="Arial"/>
              </a:rPr>
              <a:t>online</a:t>
            </a:r>
            <a:r>
              <a:rPr lang="fi" sz="1400" b="0" i="0" u="none" strike="noStrike" cap="none" dirty="0">
                <a:solidFill>
                  <a:srgbClr val="000000"/>
                </a:solidFill>
                <a:latin typeface="Arial"/>
                <a:ea typeface="Arial"/>
                <a:cs typeface="Arial"/>
                <a:sym typeface="Arial"/>
              </a:rPr>
              <a:t> e os profissionais de marketing tentam chegar até nós onde estamos.</a:t>
            </a:r>
            <a:endParaRPr dirty="0"/>
          </a:p>
          <a:p>
            <a:pPr marL="285750" marR="0" lvl="0" indent="-285750" algn="l" rtl="0">
              <a:lnSpc>
                <a:spcPct val="100000"/>
              </a:lnSpc>
              <a:spcBef>
                <a:spcPts val="0"/>
              </a:spcBef>
              <a:spcAft>
                <a:spcPts val="0"/>
              </a:spcAft>
              <a:buClr>
                <a:srgbClr val="000000"/>
              </a:buClr>
              <a:buSzPts val="1400"/>
              <a:buFont typeface="Arial"/>
              <a:buChar char="•"/>
            </a:pPr>
            <a:r>
              <a:rPr lang="fi" sz="1400" b="0" i="0" u="none" strike="noStrike" cap="none" dirty="0">
                <a:solidFill>
                  <a:srgbClr val="000000"/>
                </a:solidFill>
                <a:latin typeface="Arial"/>
                <a:ea typeface="Arial"/>
                <a:cs typeface="Arial"/>
                <a:sym typeface="Arial"/>
              </a:rPr>
              <a:t>Atualmente, a maioria dos processos de compra começa na Internet (tanto B2C como B2B)</a:t>
            </a:r>
            <a:endParaRPr dirty="0"/>
          </a:p>
          <a:p>
            <a:pPr marL="285750" marR="0" lvl="0" indent="-285750" algn="l" rtl="0">
              <a:lnSpc>
                <a:spcPct val="100000"/>
              </a:lnSpc>
              <a:spcBef>
                <a:spcPts val="0"/>
              </a:spcBef>
              <a:spcAft>
                <a:spcPts val="0"/>
              </a:spcAft>
              <a:buClr>
                <a:srgbClr val="000000"/>
              </a:buClr>
              <a:buSzPts val="1400"/>
              <a:buFont typeface="Arial"/>
              <a:buChar char="•"/>
            </a:pPr>
            <a:r>
              <a:rPr lang="fi" sz="1400" b="0" i="0" u="none" strike="noStrike" cap="none" dirty="0">
                <a:solidFill>
                  <a:srgbClr val="000000"/>
                </a:solidFill>
                <a:latin typeface="Arial"/>
                <a:ea typeface="Arial"/>
                <a:cs typeface="Arial"/>
                <a:sym typeface="Arial"/>
              </a:rPr>
              <a:t>Uma promoção eficaz combina o tradicional e o digital ("marketing multicanal")</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g230a88bf6bc_0_7"/>
          <p:cNvSpPr txBox="1">
            <a:spLocks noGrp="1"/>
          </p:cNvSpPr>
          <p:nvPr>
            <p:ph type="title"/>
          </p:nvPr>
        </p:nvSpPr>
        <p:spPr>
          <a:xfrm>
            <a:off x="628650" y="249701"/>
            <a:ext cx="4067100" cy="99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 sz="2800" b="1"/>
              <a:t>Offline - online</a:t>
            </a:r>
            <a:endParaRPr sz="2800" b="1"/>
          </a:p>
          <a:p>
            <a:pPr marL="0" lvl="0" indent="0" algn="l" rtl="0">
              <a:lnSpc>
                <a:spcPct val="100000"/>
              </a:lnSpc>
              <a:spcBef>
                <a:spcPts val="0"/>
              </a:spcBef>
              <a:spcAft>
                <a:spcPts val="0"/>
              </a:spcAft>
              <a:buClr>
                <a:schemeClr val="dk1"/>
              </a:buClr>
              <a:buSzPts val="2400"/>
              <a:buFont typeface="PT Sans"/>
              <a:buNone/>
            </a:pPr>
            <a:endParaRPr/>
          </a:p>
          <a:p>
            <a:pPr marL="0" lvl="0" indent="0" algn="l" rtl="0">
              <a:lnSpc>
                <a:spcPct val="100000"/>
              </a:lnSpc>
              <a:spcBef>
                <a:spcPts val="0"/>
              </a:spcBef>
              <a:spcAft>
                <a:spcPts val="0"/>
              </a:spcAft>
              <a:buClr>
                <a:schemeClr val="dk1"/>
              </a:buClr>
              <a:buSzPts val="2400"/>
              <a:buFont typeface="PT Sans"/>
              <a:buNone/>
            </a:pPr>
            <a:endParaRPr/>
          </a:p>
        </p:txBody>
      </p:sp>
      <p:sp>
        <p:nvSpPr>
          <p:cNvPr id="390" name="Google Shape;390;g230a88bf6bc_0_7"/>
          <p:cNvSpPr txBox="1">
            <a:spLocks noGrp="1"/>
          </p:cNvSpPr>
          <p:nvPr>
            <p:ph type="body" idx="1"/>
          </p:nvPr>
        </p:nvSpPr>
        <p:spPr>
          <a:xfrm>
            <a:off x="628649" y="2363272"/>
            <a:ext cx="3685774" cy="2016947"/>
          </a:xfrm>
          <a:prstGeom prst="rect">
            <a:avLst/>
          </a:prstGeom>
          <a:solidFill>
            <a:srgbClr val="49C5FE"/>
          </a:solidFill>
          <a:ln>
            <a:noFill/>
          </a:ln>
        </p:spPr>
        <p:txBody>
          <a:bodyPr spcFirstLastPara="1" wrap="square" lIns="0" tIns="0" rIns="0" bIns="0" anchor="ctr" anchorCtr="1">
            <a:noAutofit/>
          </a:bodyPr>
          <a:lstStyle/>
          <a:p>
            <a:pPr marL="457200" lvl="1" indent="0" algn="l" rtl="0">
              <a:lnSpc>
                <a:spcPct val="100000"/>
              </a:lnSpc>
              <a:spcBef>
                <a:spcPts val="0"/>
              </a:spcBef>
              <a:spcAft>
                <a:spcPts val="0"/>
              </a:spcAft>
              <a:buSzPts val="2100"/>
              <a:buNone/>
            </a:pPr>
            <a:endParaRPr sz="2000" b="1" dirty="0"/>
          </a:p>
          <a:p>
            <a:pPr marL="457200" lvl="1" indent="0" algn="l" rtl="0">
              <a:lnSpc>
                <a:spcPct val="100000"/>
              </a:lnSpc>
              <a:spcBef>
                <a:spcPts val="0"/>
              </a:spcBef>
              <a:spcAft>
                <a:spcPts val="0"/>
              </a:spcAft>
              <a:buSzPts val="2100"/>
              <a:buNone/>
            </a:pPr>
            <a:endParaRPr sz="2000" b="1" dirty="0"/>
          </a:p>
          <a:p>
            <a:pPr marL="0" lvl="0" indent="0" algn="l" rtl="0">
              <a:lnSpc>
                <a:spcPct val="100000"/>
              </a:lnSpc>
              <a:spcBef>
                <a:spcPts val="0"/>
              </a:spcBef>
              <a:spcAft>
                <a:spcPts val="0"/>
              </a:spcAft>
              <a:buSzPts val="2100"/>
              <a:buNone/>
            </a:pPr>
            <a:r>
              <a:rPr lang="fi" sz="1400" b="1" dirty="0"/>
              <a:t>Offline (tradicional)</a:t>
            </a:r>
          </a:p>
          <a:p>
            <a:pPr marL="285750" indent="-285750">
              <a:lnSpc>
                <a:spcPct val="100000"/>
              </a:lnSpc>
              <a:spcBef>
                <a:spcPts val="0"/>
              </a:spcBef>
              <a:buFont typeface="Arial" panose="020B0604020202020204" pitchFamily="34" charset="0"/>
              <a:buChar char="•"/>
            </a:pPr>
            <a:r>
              <a:rPr lang="pt-PT" sz="1400" dirty="0"/>
              <a:t>Impressão (jornais, revistas)</a:t>
            </a:r>
          </a:p>
          <a:p>
            <a:pPr marL="285750" indent="-285750">
              <a:lnSpc>
                <a:spcPct val="100000"/>
              </a:lnSpc>
              <a:spcBef>
                <a:spcPts val="0"/>
              </a:spcBef>
              <a:buFont typeface="Arial" panose="020B0604020202020204" pitchFamily="34" charset="0"/>
              <a:buChar char="•"/>
            </a:pPr>
            <a:r>
              <a:rPr lang="fi" sz="1400" dirty="0"/>
              <a:t>Rádio</a:t>
            </a:r>
          </a:p>
          <a:p>
            <a:pPr marL="285750" indent="-285750">
              <a:lnSpc>
                <a:spcPct val="100000"/>
              </a:lnSpc>
              <a:spcBef>
                <a:spcPts val="0"/>
              </a:spcBef>
              <a:buFont typeface="Arial" panose="020B0604020202020204" pitchFamily="34" charset="0"/>
              <a:buChar char="•"/>
            </a:pPr>
            <a:r>
              <a:rPr lang="fi" sz="1400" dirty="0"/>
              <a:t>TV</a:t>
            </a:r>
          </a:p>
          <a:p>
            <a:pPr marL="285750" indent="-285750">
              <a:lnSpc>
                <a:spcPct val="100000"/>
              </a:lnSpc>
              <a:spcBef>
                <a:spcPts val="0"/>
              </a:spcBef>
              <a:buFont typeface="Arial" panose="020B0604020202020204" pitchFamily="34" charset="0"/>
              <a:buChar char="•"/>
            </a:pPr>
            <a:r>
              <a:rPr lang="fi" sz="1400" dirty="0"/>
              <a:t>OOH (=out of home = exterior)</a:t>
            </a:r>
          </a:p>
          <a:p>
            <a:pPr marL="285750" indent="-285750">
              <a:lnSpc>
                <a:spcPct val="100000"/>
              </a:lnSpc>
              <a:spcBef>
                <a:spcPts val="0"/>
              </a:spcBef>
              <a:buFont typeface="Arial" panose="020B0604020202020204" pitchFamily="34" charset="0"/>
              <a:buChar char="•"/>
            </a:pPr>
            <a:r>
              <a:rPr lang="fi" sz="1400" dirty="0"/>
              <a:t>Cinema </a:t>
            </a:r>
          </a:p>
          <a:p>
            <a:pPr marL="285750" indent="-285750">
              <a:lnSpc>
                <a:spcPct val="100000"/>
              </a:lnSpc>
              <a:spcBef>
                <a:spcPts val="0"/>
              </a:spcBef>
              <a:buFont typeface="Arial" panose="020B0604020202020204" pitchFamily="34" charset="0"/>
              <a:buChar char="•"/>
            </a:pPr>
            <a:r>
              <a:rPr lang="fi" sz="1400" dirty="0"/>
              <a:t>Eventos</a:t>
            </a:r>
          </a:p>
          <a:p>
            <a:pPr marL="285750" indent="-285750">
              <a:lnSpc>
                <a:spcPct val="100000"/>
              </a:lnSpc>
              <a:spcBef>
                <a:spcPts val="0"/>
              </a:spcBef>
              <a:buFont typeface="Arial" panose="020B0604020202020204" pitchFamily="34" charset="0"/>
              <a:buChar char="•"/>
            </a:pPr>
            <a:r>
              <a:rPr lang="fi" sz="1400" dirty="0"/>
              <a:t>Feiras </a:t>
            </a:r>
            <a:endParaRPr sz="1400" dirty="0"/>
          </a:p>
          <a:p>
            <a:pPr marL="254000" lvl="0" indent="-152400" algn="l" rtl="0">
              <a:lnSpc>
                <a:spcPct val="100000"/>
              </a:lnSpc>
              <a:spcBef>
                <a:spcPts val="0"/>
              </a:spcBef>
              <a:spcAft>
                <a:spcPts val="0"/>
              </a:spcAft>
              <a:buClr>
                <a:schemeClr val="dk1"/>
              </a:buClr>
              <a:buSzPts val="1500"/>
              <a:buFont typeface="Arial"/>
              <a:buNone/>
            </a:pPr>
            <a:endParaRPr dirty="0"/>
          </a:p>
          <a:p>
            <a:pPr marL="254000" lvl="0" indent="-152400" algn="l" rtl="0">
              <a:lnSpc>
                <a:spcPct val="100000"/>
              </a:lnSpc>
              <a:spcBef>
                <a:spcPts val="0"/>
              </a:spcBef>
              <a:spcAft>
                <a:spcPts val="1200"/>
              </a:spcAft>
              <a:buClr>
                <a:schemeClr val="dk1"/>
              </a:buClr>
              <a:buSzPts val="1500"/>
              <a:buFont typeface="Arial"/>
              <a:buNone/>
            </a:pPr>
            <a:endParaRPr dirty="0"/>
          </a:p>
        </p:txBody>
      </p:sp>
      <p:sp>
        <p:nvSpPr>
          <p:cNvPr id="391" name="Google Shape;391;g230a88bf6bc_0_7"/>
          <p:cNvSpPr txBox="1">
            <a:spLocks noGrp="1"/>
          </p:cNvSpPr>
          <p:nvPr>
            <p:ph type="body" idx="4294967295"/>
          </p:nvPr>
        </p:nvSpPr>
        <p:spPr>
          <a:xfrm>
            <a:off x="5525037" y="1609858"/>
            <a:ext cx="3350496" cy="2770291"/>
          </a:xfrm>
          <a:prstGeom prst="rect">
            <a:avLst/>
          </a:prstGeom>
          <a:solidFill>
            <a:schemeClr val="lt2"/>
          </a:solidFill>
          <a:ln>
            <a:noFill/>
          </a:ln>
        </p:spPr>
        <p:txBody>
          <a:bodyPr spcFirstLastPara="1" wrap="square" lIns="0" tIns="0" rIns="0" bIns="0" anchor="ctr" anchorCtr="1">
            <a:noAutofit/>
          </a:bodyPr>
          <a:lstStyle/>
          <a:p>
            <a:pPr marL="457200" lvl="1" indent="0" algn="l" rtl="0">
              <a:lnSpc>
                <a:spcPct val="100000"/>
              </a:lnSpc>
              <a:spcBef>
                <a:spcPts val="0"/>
              </a:spcBef>
              <a:spcAft>
                <a:spcPts val="0"/>
              </a:spcAft>
              <a:buClr>
                <a:schemeClr val="dk1"/>
              </a:buClr>
              <a:buSzPts val="2100"/>
              <a:buNone/>
            </a:pPr>
            <a:r>
              <a:rPr lang="fi" sz="1400" b="1" dirty="0"/>
              <a:t> </a:t>
            </a:r>
            <a:endParaRPr sz="1400" dirty="0"/>
          </a:p>
          <a:p>
            <a:pPr marL="457200" lvl="1" indent="0" algn="l" rtl="0">
              <a:lnSpc>
                <a:spcPct val="100000"/>
              </a:lnSpc>
              <a:spcBef>
                <a:spcPts val="0"/>
              </a:spcBef>
              <a:spcAft>
                <a:spcPts val="0"/>
              </a:spcAft>
              <a:buClr>
                <a:schemeClr val="dk1"/>
              </a:buClr>
              <a:buSzPts val="2100"/>
              <a:buNone/>
            </a:pPr>
            <a:endParaRPr sz="1400" b="1" dirty="0"/>
          </a:p>
          <a:p>
            <a:pPr marL="0" lvl="0" indent="0" algn="l" rtl="0">
              <a:lnSpc>
                <a:spcPct val="100000"/>
              </a:lnSpc>
              <a:spcBef>
                <a:spcPts val="0"/>
              </a:spcBef>
              <a:spcAft>
                <a:spcPts val="0"/>
              </a:spcAft>
              <a:buClr>
                <a:schemeClr val="dk1"/>
              </a:buClr>
              <a:buSzPts val="2100"/>
              <a:buNone/>
            </a:pPr>
            <a:r>
              <a:rPr lang="fi" sz="1400" b="1" dirty="0"/>
              <a:t>Online (digital)</a:t>
            </a:r>
            <a:endParaRPr sz="1400" b="1" dirty="0"/>
          </a:p>
          <a:p>
            <a:pPr marL="285750" indent="-285750">
              <a:lnSpc>
                <a:spcPct val="100000"/>
              </a:lnSpc>
              <a:spcBef>
                <a:spcPts val="0"/>
              </a:spcBef>
              <a:buSzPts val="1400"/>
            </a:pPr>
            <a:r>
              <a:rPr lang="fi" sz="1400" dirty="0"/>
              <a:t>Exibir faixas</a:t>
            </a:r>
            <a:endParaRPr sz="1400" dirty="0"/>
          </a:p>
          <a:p>
            <a:pPr marL="285750" indent="-285750">
              <a:lnSpc>
                <a:spcPct val="100000"/>
              </a:lnSpc>
              <a:spcBef>
                <a:spcPts val="0"/>
              </a:spcBef>
              <a:buSzPts val="1400"/>
            </a:pPr>
            <a:r>
              <a:rPr lang="fi" sz="1400" dirty="0"/>
              <a:t>Vídeo</a:t>
            </a:r>
            <a:endParaRPr sz="1400" dirty="0"/>
          </a:p>
          <a:p>
            <a:pPr marL="285750" indent="-285750">
              <a:lnSpc>
                <a:spcPct val="100000"/>
              </a:lnSpc>
              <a:spcBef>
                <a:spcPts val="0"/>
              </a:spcBef>
              <a:buSzPts val="1400"/>
            </a:pPr>
            <a:r>
              <a:rPr lang="fi" sz="1400" dirty="0"/>
              <a:t>SEO</a:t>
            </a:r>
            <a:endParaRPr sz="1400" dirty="0"/>
          </a:p>
          <a:p>
            <a:pPr marL="285750" indent="-285750">
              <a:lnSpc>
                <a:spcPct val="100000"/>
              </a:lnSpc>
              <a:spcBef>
                <a:spcPts val="0"/>
              </a:spcBef>
              <a:buSzPts val="1400"/>
            </a:pPr>
            <a:r>
              <a:rPr lang="fi" sz="1400" dirty="0"/>
              <a:t>SEM</a:t>
            </a:r>
            <a:endParaRPr sz="1400" dirty="0"/>
          </a:p>
          <a:p>
            <a:pPr marL="285750" indent="-285750">
              <a:lnSpc>
                <a:spcPct val="100000"/>
              </a:lnSpc>
              <a:spcBef>
                <a:spcPts val="0"/>
              </a:spcBef>
              <a:buSzPts val="1400"/>
            </a:pPr>
            <a:r>
              <a:rPr lang="fi" sz="1400" dirty="0"/>
              <a:t>Redes sociais</a:t>
            </a:r>
            <a:endParaRPr sz="1400" dirty="0"/>
          </a:p>
          <a:p>
            <a:pPr marL="285750" indent="-285750">
              <a:lnSpc>
                <a:spcPct val="100000"/>
              </a:lnSpc>
              <a:spcBef>
                <a:spcPts val="0"/>
              </a:spcBef>
              <a:buSzPts val="1400"/>
            </a:pPr>
            <a:r>
              <a:rPr lang="fi" sz="1400" dirty="0"/>
              <a:t>Blogues</a:t>
            </a:r>
            <a:endParaRPr sz="1400" dirty="0"/>
          </a:p>
          <a:p>
            <a:pPr marL="285750" indent="-285750">
              <a:lnSpc>
                <a:spcPct val="100000"/>
              </a:lnSpc>
              <a:spcBef>
                <a:spcPts val="0"/>
              </a:spcBef>
              <a:buSzPts val="1400"/>
            </a:pPr>
            <a:r>
              <a:rPr lang="fi" sz="1400" dirty="0"/>
              <a:t>Livros brancos, guias, etc.</a:t>
            </a:r>
            <a:endParaRPr sz="1400" dirty="0"/>
          </a:p>
          <a:p>
            <a:pPr marL="285750" indent="-285750">
              <a:lnSpc>
                <a:spcPct val="100000"/>
              </a:lnSpc>
              <a:spcBef>
                <a:spcPts val="0"/>
              </a:spcBef>
              <a:buSzPts val="1400"/>
            </a:pPr>
            <a:r>
              <a:rPr lang="fi" sz="1400" dirty="0"/>
              <a:t>Correio eletrónico</a:t>
            </a:r>
            <a:endParaRPr sz="1400" dirty="0"/>
          </a:p>
          <a:p>
            <a:pPr marL="285750" indent="-285750">
              <a:lnSpc>
                <a:spcPct val="100000"/>
              </a:lnSpc>
              <a:spcBef>
                <a:spcPts val="0"/>
              </a:spcBef>
              <a:buSzPts val="1400"/>
            </a:pPr>
            <a:r>
              <a:rPr lang="fi" sz="1400" dirty="0"/>
              <a:t>Publicidade nativa</a:t>
            </a:r>
            <a:endParaRPr sz="1400" dirty="0"/>
          </a:p>
          <a:p>
            <a:pPr marL="285750" indent="-285750">
              <a:lnSpc>
                <a:spcPct val="100000"/>
              </a:lnSpc>
              <a:spcBef>
                <a:spcPts val="0"/>
              </a:spcBef>
              <a:buSzPts val="1400"/>
            </a:pPr>
            <a:r>
              <a:rPr lang="fi" sz="1400" dirty="0"/>
              <a:t>Marketing de influência</a:t>
            </a:r>
            <a:endParaRPr sz="1400" dirty="0"/>
          </a:p>
          <a:p>
            <a:pPr marL="285750" indent="-285750">
              <a:lnSpc>
                <a:spcPct val="100000"/>
              </a:lnSpc>
              <a:spcBef>
                <a:spcPts val="0"/>
              </a:spcBef>
              <a:buSzPts val="1400"/>
            </a:pPr>
            <a:r>
              <a:rPr lang="fi" sz="1400" dirty="0"/>
              <a:t>DOOH (=digital </a:t>
            </a:r>
            <a:r>
              <a:rPr lang="fi" sz="1700" dirty="0"/>
              <a:t>out of home)</a:t>
            </a:r>
            <a:endParaRPr sz="1700" dirty="0"/>
          </a:p>
          <a:p>
            <a:pPr marL="0" lvl="0" indent="0" algn="l" rtl="0">
              <a:lnSpc>
                <a:spcPct val="100000"/>
              </a:lnSpc>
              <a:spcBef>
                <a:spcPts val="0"/>
              </a:spcBef>
              <a:spcAft>
                <a:spcPts val="1200"/>
              </a:spcAft>
              <a:buClr>
                <a:schemeClr val="dk1"/>
              </a:buClr>
              <a:buSzPts val="1500"/>
              <a:buNone/>
            </a:pPr>
            <a:endParaRPr dirty="0"/>
          </a:p>
        </p:txBody>
      </p:sp>
      <p:sp>
        <p:nvSpPr>
          <p:cNvPr id="392" name="Google Shape;392;g230a88bf6bc_0_7"/>
          <p:cNvSpPr txBox="1"/>
          <p:nvPr/>
        </p:nvSpPr>
        <p:spPr>
          <a:xfrm>
            <a:off x="374650" y="597557"/>
            <a:ext cx="7912200" cy="1708130"/>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600"/>
              </a:spcAft>
              <a:buClr>
                <a:schemeClr val="accent2"/>
              </a:buClr>
              <a:buSzPts val="1400"/>
              <a:buFont typeface="Arial"/>
              <a:buChar char="●"/>
            </a:pPr>
            <a:r>
              <a:rPr lang="fi" b="0" i="0" u="none" strike="noStrike" cap="none" dirty="0">
                <a:solidFill>
                  <a:srgbClr val="161249"/>
                </a:solidFill>
                <a:latin typeface="Arial"/>
                <a:ea typeface="Arial"/>
                <a:cs typeface="Arial"/>
                <a:sym typeface="Arial"/>
              </a:rPr>
              <a:t>Os consumidores e os compradores estão cada vez mais online -&gt; os profissionais de marketing seguem-nos</a:t>
            </a: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600"/>
              </a:spcAft>
              <a:buClr>
                <a:schemeClr val="accent2"/>
              </a:buClr>
              <a:buSzPts val="1400"/>
              <a:buFont typeface="Arial"/>
              <a:buChar char="●"/>
            </a:pPr>
            <a:r>
              <a:rPr lang="fi" b="0" i="0" u="none" strike="noStrike" cap="none" dirty="0">
                <a:solidFill>
                  <a:srgbClr val="161249"/>
                </a:solidFill>
                <a:latin typeface="Arial"/>
                <a:ea typeface="Arial"/>
                <a:cs typeface="Arial"/>
                <a:sym typeface="Arial"/>
              </a:rPr>
              <a:t>Os orçamentos de marketing são cada vez mais direcionados para os meios de comunicação online</a:t>
            </a: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600"/>
              </a:spcAft>
              <a:buClr>
                <a:schemeClr val="accent2"/>
              </a:buClr>
              <a:buSzPts val="1400"/>
              <a:buFont typeface="Arial"/>
              <a:buChar char="●"/>
            </a:pPr>
            <a:r>
              <a:rPr lang="fi" b="0" i="0" u="none" strike="noStrike" cap="none" dirty="0">
                <a:solidFill>
                  <a:srgbClr val="161249"/>
                </a:solidFill>
                <a:latin typeface="Arial"/>
                <a:ea typeface="Arial"/>
                <a:cs typeface="Arial"/>
                <a:sym typeface="Arial"/>
              </a:rPr>
              <a:t>A maioria dos grupos de clientes pode ser contactada </a:t>
            </a:r>
            <a:br>
              <a:rPr lang="fi" b="0" i="0" u="none" strike="noStrike" cap="none" dirty="0">
                <a:solidFill>
                  <a:srgbClr val="161249"/>
                </a:solidFill>
                <a:latin typeface="Arial"/>
                <a:ea typeface="Arial"/>
                <a:cs typeface="Arial"/>
                <a:sym typeface="Arial"/>
              </a:rPr>
            </a:br>
            <a:r>
              <a:rPr lang="fi" b="0" i="0" u="none" strike="noStrike" cap="none" dirty="0">
                <a:solidFill>
                  <a:srgbClr val="161249"/>
                </a:solidFill>
                <a:latin typeface="Arial"/>
                <a:ea typeface="Arial"/>
                <a:cs typeface="Arial"/>
                <a:sym typeface="Arial"/>
              </a:rPr>
              <a:t>tanto online como offline</a:t>
            </a: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6"/>
        <p:cNvGrpSpPr/>
        <p:nvPr/>
      </p:nvGrpSpPr>
      <p:grpSpPr>
        <a:xfrm>
          <a:off x="0" y="0"/>
          <a:ext cx="0" cy="0"/>
          <a:chOff x="0" y="0"/>
          <a:chExt cx="0" cy="0"/>
        </a:xfrm>
      </p:grpSpPr>
      <p:sp>
        <p:nvSpPr>
          <p:cNvPr id="397" name="Google Shape;397;g230a88bf6bc_0_15"/>
          <p:cNvSpPr txBox="1">
            <a:spLocks noGrp="1"/>
          </p:cNvSpPr>
          <p:nvPr>
            <p:ph type="title"/>
          </p:nvPr>
        </p:nvSpPr>
        <p:spPr>
          <a:xfrm>
            <a:off x="562564" y="106498"/>
            <a:ext cx="8240146" cy="1421887"/>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200"/>
              <a:buFont typeface="Arial"/>
              <a:buNone/>
            </a:pPr>
            <a:r>
              <a:rPr lang="fi" sz="3200" dirty="0">
                <a:solidFill>
                  <a:schemeClr val="tx1"/>
                </a:solidFill>
              </a:rPr>
              <a:t>Diferenças entre o marketing online o marketing offline</a:t>
            </a:r>
            <a:br>
              <a:rPr lang="fi" sz="3200" dirty="0">
                <a:solidFill>
                  <a:schemeClr val="tx1"/>
                </a:solidFill>
              </a:rPr>
            </a:br>
            <a:endParaRPr sz="3200" dirty="0">
              <a:solidFill>
                <a:schemeClr val="tx1"/>
              </a:solidFill>
            </a:endParaRPr>
          </a:p>
        </p:txBody>
      </p:sp>
      <p:sp>
        <p:nvSpPr>
          <p:cNvPr id="398" name="Google Shape;398;g230a88bf6bc_0_15"/>
          <p:cNvSpPr txBox="1"/>
          <p:nvPr/>
        </p:nvSpPr>
        <p:spPr>
          <a:xfrm>
            <a:off x="482567" y="3416312"/>
            <a:ext cx="4409100" cy="116951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b="1" i="0" u="none" strike="noStrike" cap="none" dirty="0">
                <a:solidFill>
                  <a:srgbClr val="161249"/>
                </a:solidFill>
                <a:latin typeface="Arial"/>
                <a:ea typeface="Arial"/>
                <a:cs typeface="Arial"/>
                <a:sym typeface="Arial"/>
              </a:rPr>
              <a:t>Offline </a:t>
            </a:r>
            <a:r>
              <a:rPr lang="fi" b="0" i="0" u="none" strike="noStrike" cap="none" dirty="0">
                <a:solidFill>
                  <a:srgbClr val="161249"/>
                </a:solidFill>
                <a:latin typeface="Arial"/>
                <a:ea typeface="Arial"/>
                <a:cs typeface="Arial"/>
                <a:sym typeface="Arial"/>
              </a:rPr>
              <a:t>(meios de comunicação impressos, painéis publicitários, etc.) </a:t>
            </a: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b="0" i="0" u="none" strike="noStrike" cap="none" dirty="0">
                <a:solidFill>
                  <a:srgbClr val="161249"/>
                </a:solidFill>
                <a:latin typeface="Arial"/>
                <a:ea typeface="Arial"/>
                <a:cs typeface="Arial"/>
                <a:sym typeface="Arial"/>
              </a:rPr>
              <a:t>Grupo-alvo frequentemente alargado</a:t>
            </a:r>
            <a:endParaRPr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b="0" i="0" u="none" strike="noStrike" cap="none" dirty="0">
                <a:solidFill>
                  <a:srgbClr val="161249"/>
                </a:solidFill>
                <a:latin typeface="Arial"/>
                <a:ea typeface="Arial"/>
                <a:cs typeface="Arial"/>
                <a:sym typeface="Arial"/>
              </a:rPr>
              <a:t>Efeito difícil de medir</a:t>
            </a:r>
            <a:endParaRPr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b="0" i="0" u="none" strike="noStrike" cap="none" dirty="0">
                <a:solidFill>
                  <a:srgbClr val="161249"/>
                </a:solidFill>
                <a:latin typeface="Arial"/>
                <a:ea typeface="Arial"/>
                <a:cs typeface="Arial"/>
                <a:sym typeface="Arial"/>
              </a:rPr>
              <a:t>Ciclo de melhoria lento</a:t>
            </a:r>
            <a:endParaRPr sz="1400" b="0" i="0" u="none" strike="noStrike" cap="none" dirty="0">
              <a:solidFill>
                <a:schemeClr val="dk1"/>
              </a:solidFill>
              <a:latin typeface="Arial"/>
              <a:ea typeface="Arial"/>
              <a:cs typeface="Arial"/>
              <a:sym typeface="Arial"/>
            </a:endParaRPr>
          </a:p>
        </p:txBody>
      </p:sp>
      <p:sp>
        <p:nvSpPr>
          <p:cNvPr id="399" name="Google Shape;399;g230a88bf6bc_0_15"/>
          <p:cNvSpPr txBox="1"/>
          <p:nvPr/>
        </p:nvSpPr>
        <p:spPr>
          <a:xfrm>
            <a:off x="4891667" y="3421311"/>
            <a:ext cx="4680600" cy="95406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pt-PT" b="1" i="0" u="none" strike="noStrike" cap="none" dirty="0">
                <a:solidFill>
                  <a:srgbClr val="161249"/>
                </a:solidFill>
                <a:latin typeface="Arial"/>
                <a:ea typeface="Arial"/>
                <a:cs typeface="Arial"/>
                <a:sym typeface="Arial"/>
              </a:rPr>
              <a:t>online</a:t>
            </a:r>
            <a:r>
              <a:rPr lang="fi" b="1" i="0" u="none" strike="noStrike" cap="none" dirty="0">
                <a:solidFill>
                  <a:srgbClr val="161249"/>
                </a:solidFill>
                <a:latin typeface="Arial"/>
                <a:ea typeface="Arial"/>
                <a:cs typeface="Arial"/>
                <a:sym typeface="Arial"/>
              </a:rPr>
              <a:t> </a:t>
            </a:r>
            <a:r>
              <a:rPr lang="fi" b="0" i="0" u="none" strike="noStrike" cap="none" dirty="0">
                <a:solidFill>
                  <a:srgbClr val="161249"/>
                </a:solidFill>
                <a:latin typeface="Arial"/>
                <a:ea typeface="Arial"/>
                <a:cs typeface="Arial"/>
                <a:sym typeface="Arial"/>
              </a:rPr>
              <a:t>(meios digitais)</a:t>
            </a: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b="0" i="0" u="none" strike="noStrike" cap="none" dirty="0">
                <a:solidFill>
                  <a:srgbClr val="161249"/>
                </a:solidFill>
                <a:latin typeface="Arial"/>
                <a:ea typeface="Arial"/>
                <a:cs typeface="Arial"/>
                <a:sym typeface="Arial"/>
              </a:rPr>
              <a:t>O grupo-alvo pode ser muito específico</a:t>
            </a:r>
            <a:endParaRPr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b="0" i="0" u="none" strike="noStrike" cap="none" dirty="0">
                <a:solidFill>
                  <a:srgbClr val="161249"/>
                </a:solidFill>
                <a:latin typeface="Arial"/>
                <a:ea typeface="Arial"/>
                <a:cs typeface="Arial"/>
                <a:sym typeface="Arial"/>
              </a:rPr>
              <a:t>Efeito mais mensurável</a:t>
            </a:r>
            <a:endParaRPr b="0" i="0" u="none" strike="noStrike" cap="none" dirty="0">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b="0" i="0" u="none" strike="noStrike" cap="none" dirty="0">
                <a:solidFill>
                  <a:srgbClr val="161249"/>
                </a:solidFill>
                <a:latin typeface="Arial"/>
                <a:ea typeface="Arial"/>
                <a:cs typeface="Arial"/>
                <a:sym typeface="Arial"/>
              </a:rPr>
              <a:t>Ciclo de melhoria rápido</a:t>
            </a:r>
            <a:endParaRPr sz="1400" b="0" i="0" u="none" strike="noStrike" cap="none" dirty="0">
              <a:solidFill>
                <a:schemeClr val="dk1"/>
              </a:solidFill>
              <a:latin typeface="Arial"/>
              <a:ea typeface="Arial"/>
              <a:cs typeface="Arial"/>
              <a:sym typeface="Arial"/>
            </a:endParaRPr>
          </a:p>
        </p:txBody>
      </p:sp>
      <p:pic>
        <p:nvPicPr>
          <p:cNvPr id="400" name="Google Shape;400;g230a88bf6bc_0_1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2564" y="1065136"/>
            <a:ext cx="3161711" cy="2262251"/>
          </a:xfrm>
          <a:prstGeom prst="rect">
            <a:avLst/>
          </a:prstGeom>
          <a:noFill/>
          <a:ln>
            <a:noFill/>
          </a:ln>
          <a:effectLst>
            <a:outerShdw blurRad="63500" sx="102000" sy="102000" algn="ctr" rotWithShape="0">
              <a:srgbClr val="000000">
                <a:alpha val="40000"/>
              </a:srgbClr>
            </a:outerShdw>
          </a:effectLst>
        </p:spPr>
      </p:pic>
      <p:pic>
        <p:nvPicPr>
          <p:cNvPr id="401" name="Google Shape;401;g230a88bf6bc_0_1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891667" y="1065136"/>
            <a:ext cx="3261734" cy="2299205"/>
          </a:xfrm>
          <a:prstGeom prst="rect">
            <a:avLst/>
          </a:prstGeom>
          <a:noFill/>
          <a:ln>
            <a:noFill/>
          </a:ln>
          <a:effectLst>
            <a:outerShdw blurRad="63500" sx="102000" sy="102000" algn="ctr"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9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9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sp>
        <p:nvSpPr>
          <p:cNvPr id="406" name="Google Shape;406;p18"/>
          <p:cNvSpPr txBox="1"/>
          <p:nvPr/>
        </p:nvSpPr>
        <p:spPr>
          <a:xfrm>
            <a:off x="2228370" y="4625788"/>
            <a:ext cx="2643308"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000000"/>
                </a:solidFill>
                <a:latin typeface="Arial"/>
                <a:ea typeface="Arial"/>
                <a:cs typeface="Arial"/>
                <a:sym typeface="Arial"/>
              </a:rPr>
              <a:t>Fonte: </a:t>
            </a:r>
            <a:r>
              <a:rPr lang="fi" sz="1050" b="0" i="0" u="sng" strike="noStrike" cap="none">
                <a:solidFill>
                  <a:srgbClr val="000000"/>
                </a:solidFill>
                <a:latin typeface="Arial"/>
                <a:ea typeface="Arial"/>
                <a:cs typeface="Arial"/>
                <a:sym typeface="Arial"/>
                <a:hlinkClick r:id="rId3">
                  <a:extLst>
                    <a:ext uri="{A12FA001-AC4F-418D-AE19-62706E023703}">
                      <ahyp:hlinkClr xmlns:ahyp="http://schemas.microsoft.com/office/drawing/2018/hyperlinkcolor" val="tx"/>
                    </a:ext>
                  </a:extLst>
                </a:hlinkClick>
              </a:rPr>
              <a:t>Keydifferences.com</a:t>
            </a:r>
            <a:endParaRPr sz="1050" b="0" i="0" u="none" strike="noStrike" cap="none">
              <a:solidFill>
                <a:srgbClr val="000000"/>
              </a:solidFill>
              <a:latin typeface="Arial"/>
              <a:ea typeface="Arial"/>
              <a:cs typeface="Arial"/>
              <a:sym typeface="Arial"/>
            </a:endParaRPr>
          </a:p>
        </p:txBody>
      </p:sp>
      <p:graphicFrame>
        <p:nvGraphicFramePr>
          <p:cNvPr id="407" name="Google Shape;407;p18"/>
          <p:cNvGraphicFramePr/>
          <p:nvPr>
            <p:extLst>
              <p:ext uri="{D42A27DB-BD31-4B8C-83A1-F6EECF244321}">
                <p14:modId xmlns:p14="http://schemas.microsoft.com/office/powerpoint/2010/main" val="1574309906"/>
              </p:ext>
            </p:extLst>
          </p:nvPr>
        </p:nvGraphicFramePr>
        <p:xfrm>
          <a:off x="640512" y="318186"/>
          <a:ext cx="6967275" cy="4318985"/>
        </p:xfrm>
        <a:graphic>
          <a:graphicData uri="http://schemas.openxmlformats.org/drawingml/2006/table">
            <a:tbl>
              <a:tblPr firstRow="1" bandRow="1">
                <a:noFill/>
                <a:tableStyleId>{286F2A25-A2C2-4AC1-A4A5-A427AB804696}</a:tableStyleId>
              </a:tblPr>
              <a:tblGrid>
                <a:gridCol w="2322425">
                  <a:extLst>
                    <a:ext uri="{9D8B030D-6E8A-4147-A177-3AD203B41FA5}">
                      <a16:colId xmlns:a16="http://schemas.microsoft.com/office/drawing/2014/main" val="20000"/>
                    </a:ext>
                  </a:extLst>
                </a:gridCol>
                <a:gridCol w="2322425">
                  <a:extLst>
                    <a:ext uri="{9D8B030D-6E8A-4147-A177-3AD203B41FA5}">
                      <a16:colId xmlns:a16="http://schemas.microsoft.com/office/drawing/2014/main" val="20001"/>
                    </a:ext>
                  </a:extLst>
                </a:gridCol>
                <a:gridCol w="2322425">
                  <a:extLst>
                    <a:ext uri="{9D8B030D-6E8A-4147-A177-3AD203B41FA5}">
                      <a16:colId xmlns:a16="http://schemas.microsoft.com/office/drawing/2014/main" val="20002"/>
                    </a:ext>
                  </a:extLst>
                </a:gridCol>
              </a:tblGrid>
              <a:tr h="394925">
                <a:tc>
                  <a:txBody>
                    <a:bodyPr/>
                    <a:lstStyle/>
                    <a:p>
                      <a:pPr marL="0" marR="0" lvl="0" indent="0" algn="l" rtl="0">
                        <a:lnSpc>
                          <a:spcPct val="100000"/>
                        </a:lnSpc>
                        <a:spcBef>
                          <a:spcPts val="0"/>
                        </a:spcBef>
                        <a:spcAft>
                          <a:spcPts val="0"/>
                        </a:spcAft>
                        <a:buNone/>
                      </a:pPr>
                      <a:r>
                        <a:rPr lang="fi" sz="1400" u="none" strike="noStrike" cap="none"/>
                        <a:t>Base de comparação </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u="none" strike="noStrike" cap="none"/>
                        <a:t>Marketing tradicional</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u="none" strike="noStrike" cap="none"/>
                        <a:t>Marketing digital</a:t>
                      </a:r>
                      <a:endParaRPr sz="1400" u="none" strike="noStrike" cap="none"/>
                    </a:p>
                  </a:txBody>
                  <a:tcPr marL="91450" marR="91450" marT="45725" marB="45725"/>
                </a:tc>
                <a:extLst>
                  <a:ext uri="{0D108BD9-81ED-4DB2-BD59-A6C34878D82A}">
                    <a16:rowId xmlns:a16="http://schemas.microsoft.com/office/drawing/2014/main" val="10000"/>
                  </a:ext>
                </a:extLst>
              </a:tr>
              <a:tr h="509486">
                <a:tc>
                  <a:txBody>
                    <a:bodyPr/>
                    <a:lstStyle/>
                    <a:p>
                      <a:pPr marL="0" marR="0" lvl="0" indent="0" algn="l" rtl="0">
                        <a:lnSpc>
                          <a:spcPct val="100000"/>
                        </a:lnSpc>
                        <a:spcBef>
                          <a:spcPts val="0"/>
                        </a:spcBef>
                        <a:spcAft>
                          <a:spcPts val="0"/>
                        </a:spcAft>
                        <a:buNone/>
                      </a:pPr>
                      <a:r>
                        <a:rPr lang="fi" sz="1400" i="0" u="none" strike="noStrike" cap="none"/>
                        <a:t>Canais/plataformas</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dirty="0"/>
                        <a:t>Anúncios e meios de comunicação impressos</a:t>
                      </a:r>
                      <a:endParaRPr sz="1400" i="0" u="none" strike="noStrike" cap="none" dirty="0"/>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Internet e redes sociais</a:t>
                      </a:r>
                      <a:endParaRPr sz="1400" i="0" u="none" strike="noStrike" cap="none"/>
                    </a:p>
                  </a:txBody>
                  <a:tcPr marL="91450" marR="91450" marT="45725" marB="45725"/>
                </a:tc>
                <a:extLst>
                  <a:ext uri="{0D108BD9-81ED-4DB2-BD59-A6C34878D82A}">
                    <a16:rowId xmlns:a16="http://schemas.microsoft.com/office/drawing/2014/main" val="10001"/>
                  </a:ext>
                </a:extLst>
              </a:tr>
              <a:tr h="394925">
                <a:tc>
                  <a:txBody>
                    <a:bodyPr/>
                    <a:lstStyle/>
                    <a:p>
                      <a:pPr marL="0" marR="0" lvl="0" indent="0" algn="l" rtl="0">
                        <a:lnSpc>
                          <a:spcPct val="100000"/>
                        </a:lnSpc>
                        <a:spcBef>
                          <a:spcPts val="0"/>
                        </a:spcBef>
                        <a:spcAft>
                          <a:spcPts val="0"/>
                        </a:spcAft>
                        <a:buNone/>
                      </a:pPr>
                      <a:r>
                        <a:rPr lang="fi" sz="1400" i="0" u="none" strike="noStrike" cap="none"/>
                        <a:t>Natureza</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Estático</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Dinâmico</a:t>
                      </a:r>
                      <a:endParaRPr sz="1400" i="0" u="none" strike="noStrike" cap="none"/>
                    </a:p>
                  </a:txBody>
                  <a:tcPr marL="91450" marR="91450" marT="45725" marB="45725"/>
                </a:tc>
                <a:extLst>
                  <a:ext uri="{0D108BD9-81ED-4DB2-BD59-A6C34878D82A}">
                    <a16:rowId xmlns:a16="http://schemas.microsoft.com/office/drawing/2014/main" val="10002"/>
                  </a:ext>
                </a:extLst>
              </a:tr>
              <a:tr h="394925">
                <a:tc>
                  <a:txBody>
                    <a:bodyPr/>
                    <a:lstStyle/>
                    <a:p>
                      <a:pPr marL="0" marR="0" lvl="0" indent="0" algn="l" rtl="0">
                        <a:lnSpc>
                          <a:spcPct val="100000"/>
                        </a:lnSpc>
                        <a:spcBef>
                          <a:spcPts val="0"/>
                        </a:spcBef>
                        <a:spcAft>
                          <a:spcPts val="0"/>
                        </a:spcAft>
                        <a:buNone/>
                      </a:pPr>
                      <a:r>
                        <a:rPr lang="fi" sz="1400" i="0" u="none" strike="noStrike" cap="none"/>
                        <a:t>Alcance</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Local</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Mundial</a:t>
                      </a:r>
                      <a:endParaRPr sz="1400" i="0" u="none" strike="noStrike" cap="none"/>
                    </a:p>
                  </a:txBody>
                  <a:tcPr marL="91450" marR="91450" marT="45725" marB="45725"/>
                </a:tc>
                <a:extLst>
                  <a:ext uri="{0D108BD9-81ED-4DB2-BD59-A6C34878D82A}">
                    <a16:rowId xmlns:a16="http://schemas.microsoft.com/office/drawing/2014/main" val="10003"/>
                  </a:ext>
                </a:extLst>
              </a:tr>
              <a:tr h="394925">
                <a:tc>
                  <a:txBody>
                    <a:bodyPr/>
                    <a:lstStyle/>
                    <a:p>
                      <a:pPr marL="0" marR="0" lvl="0" indent="0" algn="l" rtl="0">
                        <a:lnSpc>
                          <a:spcPct val="100000"/>
                        </a:lnSpc>
                        <a:spcBef>
                          <a:spcPts val="0"/>
                        </a:spcBef>
                        <a:spcAft>
                          <a:spcPts val="0"/>
                        </a:spcAft>
                        <a:buNone/>
                      </a:pPr>
                      <a:r>
                        <a:rPr lang="fi" sz="1400" i="0" u="none" strike="noStrike" cap="none"/>
                        <a:t>Comunicação</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Maioritariamente unidirecional</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Principalmente nos dois sentidos</a:t>
                      </a:r>
                      <a:endParaRPr sz="1400" i="0" u="none" strike="noStrike" cap="none"/>
                    </a:p>
                  </a:txBody>
                  <a:tcPr marL="91450" marR="91450" marT="45725" marB="45725"/>
                </a:tc>
                <a:extLst>
                  <a:ext uri="{0D108BD9-81ED-4DB2-BD59-A6C34878D82A}">
                    <a16:rowId xmlns:a16="http://schemas.microsoft.com/office/drawing/2014/main" val="10004"/>
                  </a:ext>
                </a:extLst>
              </a:tr>
              <a:tr h="394925">
                <a:tc>
                  <a:txBody>
                    <a:bodyPr/>
                    <a:lstStyle/>
                    <a:p>
                      <a:pPr marL="0" marR="0" lvl="0" indent="0" algn="l" rtl="0">
                        <a:lnSpc>
                          <a:spcPct val="100000"/>
                        </a:lnSpc>
                        <a:spcBef>
                          <a:spcPts val="0"/>
                        </a:spcBef>
                        <a:spcAft>
                          <a:spcPts val="0"/>
                        </a:spcAft>
                        <a:buNone/>
                      </a:pPr>
                      <a:r>
                        <a:rPr lang="fi" sz="1400" i="0" u="none" strike="noStrike" cap="none"/>
                        <a:t>Envolvimento do recetor</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Baixa</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Relativamente elevado</a:t>
                      </a:r>
                      <a:endParaRPr sz="1400" i="0" u="none" strike="noStrike" cap="none"/>
                    </a:p>
                  </a:txBody>
                  <a:tcPr marL="91450" marR="91450" marT="45725" marB="45725"/>
                </a:tc>
                <a:extLst>
                  <a:ext uri="{0D108BD9-81ED-4DB2-BD59-A6C34878D82A}">
                    <a16:rowId xmlns:a16="http://schemas.microsoft.com/office/drawing/2014/main" val="10005"/>
                  </a:ext>
                </a:extLst>
              </a:tr>
              <a:tr h="394925">
                <a:tc>
                  <a:txBody>
                    <a:bodyPr/>
                    <a:lstStyle/>
                    <a:p>
                      <a:pPr marL="0" marR="0" lvl="0" indent="0" algn="l" rtl="0">
                        <a:lnSpc>
                          <a:spcPct val="100000"/>
                        </a:lnSpc>
                        <a:spcBef>
                          <a:spcPts val="0"/>
                        </a:spcBef>
                        <a:spcAft>
                          <a:spcPts val="0"/>
                        </a:spcAft>
                        <a:buNone/>
                      </a:pPr>
                      <a:r>
                        <a:rPr lang="fi" sz="1400" i="0" u="none" strike="noStrike" cap="none"/>
                        <a:t>Flexibilidade dos anúncios</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Não pode ser alterado</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dirty="0"/>
                        <a:t>Pode ser alterado</a:t>
                      </a:r>
                      <a:endParaRPr sz="1400" i="0" u="none" strike="noStrike" cap="none" dirty="0"/>
                    </a:p>
                  </a:txBody>
                  <a:tcPr marL="91450" marR="91450" marT="45725" marB="45725"/>
                </a:tc>
                <a:extLst>
                  <a:ext uri="{0D108BD9-81ED-4DB2-BD59-A6C34878D82A}">
                    <a16:rowId xmlns:a16="http://schemas.microsoft.com/office/drawing/2014/main" val="10006"/>
                  </a:ext>
                </a:extLst>
              </a:tr>
              <a:tr h="394925">
                <a:tc>
                  <a:txBody>
                    <a:bodyPr/>
                    <a:lstStyle/>
                    <a:p>
                      <a:pPr marL="0" marR="0" lvl="0" indent="0" algn="l" rtl="0">
                        <a:lnSpc>
                          <a:spcPct val="100000"/>
                        </a:lnSpc>
                        <a:spcBef>
                          <a:spcPts val="0"/>
                        </a:spcBef>
                        <a:spcAft>
                          <a:spcPts val="0"/>
                        </a:spcAft>
                        <a:buNone/>
                      </a:pPr>
                      <a:r>
                        <a:rPr lang="fi" sz="1400" i="0" u="none" strike="noStrike" cap="none"/>
                        <a:t>Direcionamento</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Normalizado</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Personalizado</a:t>
                      </a:r>
                      <a:endParaRPr sz="1400" i="0" u="none" strike="noStrike" cap="none"/>
                    </a:p>
                  </a:txBody>
                  <a:tcPr marL="91450" marR="91450" marT="45725" marB="45725"/>
                </a:tc>
                <a:extLst>
                  <a:ext uri="{0D108BD9-81ED-4DB2-BD59-A6C34878D82A}">
                    <a16:rowId xmlns:a16="http://schemas.microsoft.com/office/drawing/2014/main" val="10007"/>
                  </a:ext>
                </a:extLst>
              </a:tr>
              <a:tr h="324600">
                <a:tc>
                  <a:txBody>
                    <a:bodyPr/>
                    <a:lstStyle/>
                    <a:p>
                      <a:pPr marL="0" marR="0" lvl="0" indent="0" algn="l" rtl="0">
                        <a:lnSpc>
                          <a:spcPct val="100000"/>
                        </a:lnSpc>
                        <a:spcBef>
                          <a:spcPts val="0"/>
                        </a:spcBef>
                        <a:spcAft>
                          <a:spcPts val="0"/>
                        </a:spcAft>
                        <a:buNone/>
                      </a:pPr>
                      <a:r>
                        <a:rPr lang="fi" sz="1400" i="0" u="none" strike="noStrike" cap="none"/>
                        <a:t>Acompanhamento das reacções</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Não é possível</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Possível</a:t>
                      </a:r>
                      <a:endParaRPr sz="1400" i="0" u="none" strike="noStrike" cap="none"/>
                    </a:p>
                  </a:txBody>
                  <a:tcPr marL="91450" marR="91450" marT="45725" marB="45725"/>
                </a:tc>
                <a:extLst>
                  <a:ext uri="{0D108BD9-81ED-4DB2-BD59-A6C34878D82A}">
                    <a16:rowId xmlns:a16="http://schemas.microsoft.com/office/drawing/2014/main" val="10008"/>
                  </a:ext>
                </a:extLst>
              </a:tr>
              <a:tr h="394925">
                <a:tc>
                  <a:txBody>
                    <a:bodyPr/>
                    <a:lstStyle/>
                    <a:p>
                      <a:pPr marL="0" marR="0" lvl="0" indent="0" algn="l" rtl="0">
                        <a:lnSpc>
                          <a:spcPct val="100000"/>
                        </a:lnSpc>
                        <a:spcBef>
                          <a:spcPts val="0"/>
                        </a:spcBef>
                        <a:spcAft>
                          <a:spcPts val="0"/>
                        </a:spcAft>
                        <a:buNone/>
                      </a:pPr>
                      <a:r>
                        <a:rPr lang="fi" sz="1400" i="0" u="none" strike="noStrike" cap="none"/>
                        <a:t>Resultados</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a:t>Lento </a:t>
                      </a:r>
                      <a:endParaRPr sz="1400" i="0" u="none" strike="noStrike" cap="none"/>
                    </a:p>
                  </a:txBody>
                  <a:tcPr marL="91450" marR="91450" marT="45725" marB="45725"/>
                </a:tc>
                <a:tc>
                  <a:txBody>
                    <a:bodyPr/>
                    <a:lstStyle/>
                    <a:p>
                      <a:pPr marL="0" marR="0" lvl="0" indent="0" algn="l" rtl="0">
                        <a:lnSpc>
                          <a:spcPct val="100000"/>
                        </a:lnSpc>
                        <a:spcBef>
                          <a:spcPts val="0"/>
                        </a:spcBef>
                        <a:spcAft>
                          <a:spcPts val="0"/>
                        </a:spcAft>
                        <a:buNone/>
                      </a:pPr>
                      <a:r>
                        <a:rPr lang="fi" sz="1400" i="0" u="none" strike="noStrike" cap="none" dirty="0"/>
                        <a:t>Rápido (imediato)</a:t>
                      </a:r>
                      <a:endParaRPr sz="1400" i="0" u="none" strike="noStrike" cap="none" dirty="0"/>
                    </a:p>
                  </a:txBody>
                  <a:tcPr marL="91450" marR="91450" marT="45725" marB="45725"/>
                </a:tc>
                <a:extLst>
                  <a:ext uri="{0D108BD9-81ED-4DB2-BD59-A6C34878D82A}">
                    <a16:rowId xmlns:a16="http://schemas.microsoft.com/office/drawing/2014/main" val="10009"/>
                  </a:ext>
                </a:extLst>
              </a:tr>
            </a:tbl>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19"/>
          <p:cNvSpPr txBox="1">
            <a:spLocks noGrp="1"/>
          </p:cNvSpPr>
          <p:nvPr>
            <p:ph type="title"/>
          </p:nvPr>
        </p:nvSpPr>
        <p:spPr>
          <a:xfrm>
            <a:off x="628650" y="303080"/>
            <a:ext cx="8850086" cy="994172"/>
          </a:xfrm>
          <a:prstGeom prst="rect">
            <a:avLst/>
          </a:prstGeom>
          <a:noFill/>
          <a:ln>
            <a:noFill/>
          </a:ln>
        </p:spPr>
        <p:txBody>
          <a:bodyPr spcFirstLastPara="1" wrap="square" lIns="0" tIns="34275" rIns="68575" bIns="34275" anchor="t" anchorCtr="0">
            <a:noAutofit/>
          </a:bodyPr>
          <a:lstStyle/>
          <a:p>
            <a:pPr marL="0" lvl="0" indent="0" algn="l" rtl="0">
              <a:lnSpc>
                <a:spcPct val="90000"/>
              </a:lnSpc>
              <a:spcBef>
                <a:spcPts val="0"/>
              </a:spcBef>
              <a:spcAft>
                <a:spcPts val="0"/>
              </a:spcAft>
              <a:buClr>
                <a:srgbClr val="0099D4"/>
              </a:buClr>
              <a:buSzPts val="2700"/>
              <a:buFont typeface="Arial"/>
              <a:buNone/>
            </a:pPr>
            <a:r>
              <a:rPr lang="fi" sz="3200"/>
              <a:t>Vantagens do marketing digital</a:t>
            </a:r>
            <a:endParaRPr sz="3200"/>
          </a:p>
        </p:txBody>
      </p:sp>
      <p:sp>
        <p:nvSpPr>
          <p:cNvPr id="414" name="Google Shape;414;p19"/>
          <p:cNvSpPr txBox="1">
            <a:spLocks noGrp="1"/>
          </p:cNvSpPr>
          <p:nvPr>
            <p:ph type="body" idx="1"/>
          </p:nvPr>
        </p:nvSpPr>
        <p:spPr>
          <a:xfrm>
            <a:off x="628650" y="1191116"/>
            <a:ext cx="4067175" cy="3090287"/>
          </a:xfrm>
          <a:prstGeom prst="rect">
            <a:avLst/>
          </a:prstGeom>
          <a:noFill/>
          <a:ln>
            <a:noFill/>
          </a:ln>
        </p:spPr>
        <p:txBody>
          <a:bodyPr spcFirstLastPara="1" wrap="square" lIns="0" tIns="34275" rIns="68575" bIns="34275" anchor="t" anchorCtr="0">
            <a:normAutofit fontScale="25000" lnSpcReduction="20000"/>
          </a:bodyPr>
          <a:lstStyle/>
          <a:p>
            <a:pPr marL="254000" lvl="0" indent="-249555" algn="l" rtl="0">
              <a:lnSpc>
                <a:spcPct val="110000"/>
              </a:lnSpc>
              <a:spcBef>
                <a:spcPts val="0"/>
              </a:spcBef>
              <a:spcAft>
                <a:spcPts val="0"/>
              </a:spcAft>
              <a:buClr>
                <a:srgbClr val="F39200"/>
              </a:buClr>
              <a:buSzPct val="100000"/>
              <a:buFont typeface="Noto Sans Symbols"/>
              <a:buChar char="●"/>
            </a:pPr>
            <a:r>
              <a:rPr lang="fi" sz="5600" dirty="0"/>
              <a:t>As pessoas que têm uma necessidade (</a:t>
            </a:r>
            <a:r>
              <a:rPr lang="fi" sz="5600" dirty="0">
                <a:latin typeface="Arial"/>
                <a:ea typeface="Arial"/>
                <a:cs typeface="Arial"/>
                <a:sym typeface="Arial"/>
              </a:rPr>
              <a:t>grupos-alvo) podem ser atendidas </a:t>
            </a:r>
            <a:r>
              <a:rPr lang="fi" sz="5600" dirty="0"/>
              <a:t>exatamente no momento certo </a:t>
            </a:r>
            <a:endParaRPr sz="5600" dirty="0"/>
          </a:p>
          <a:p>
            <a:pPr marL="254000" lvl="0" indent="-249555" algn="l" rtl="0">
              <a:lnSpc>
                <a:spcPct val="110000"/>
              </a:lnSpc>
              <a:spcBef>
                <a:spcPts val="1200"/>
              </a:spcBef>
              <a:spcAft>
                <a:spcPts val="0"/>
              </a:spcAft>
              <a:buClr>
                <a:srgbClr val="F39200"/>
              </a:buClr>
              <a:buSzPct val="100000"/>
              <a:buFont typeface="Noto Sans Symbols"/>
              <a:buChar char="●"/>
            </a:pPr>
            <a:r>
              <a:rPr lang="fi" sz="5600" dirty="0"/>
              <a:t>Disponível 24/7</a:t>
            </a:r>
            <a:endParaRPr sz="5600" dirty="0"/>
          </a:p>
          <a:p>
            <a:pPr marL="254000" lvl="0" indent="-249555" algn="l" rtl="0">
              <a:lnSpc>
                <a:spcPct val="110000"/>
              </a:lnSpc>
              <a:spcBef>
                <a:spcPts val="1200"/>
              </a:spcBef>
              <a:spcAft>
                <a:spcPts val="0"/>
              </a:spcAft>
              <a:buClr>
                <a:srgbClr val="F39200"/>
              </a:buClr>
              <a:buSzPct val="100000"/>
              <a:buFont typeface="Noto Sans Symbols"/>
              <a:buChar char="●"/>
            </a:pPr>
            <a:r>
              <a:rPr lang="fi" sz="5600" dirty="0">
                <a:latin typeface="Arial"/>
                <a:ea typeface="Arial"/>
                <a:cs typeface="Arial"/>
                <a:sym typeface="Arial"/>
              </a:rPr>
              <a:t>As informações podem ser </a:t>
            </a:r>
            <a:r>
              <a:rPr lang="fi" sz="5600" dirty="0"/>
              <a:t>personalizadas e ajustadas aos tipos de </a:t>
            </a:r>
            <a:r>
              <a:rPr lang="fi" sz="5600" dirty="0">
                <a:latin typeface="Arial"/>
                <a:ea typeface="Arial"/>
                <a:cs typeface="Arial"/>
                <a:sym typeface="Arial"/>
              </a:rPr>
              <a:t>clientes </a:t>
            </a:r>
            <a:r>
              <a:rPr lang="fi" sz="5600" dirty="0"/>
              <a:t>e às suas </a:t>
            </a:r>
            <a:r>
              <a:rPr lang="fi" sz="5600" dirty="0">
                <a:latin typeface="Arial"/>
                <a:ea typeface="Arial"/>
                <a:cs typeface="Arial"/>
                <a:sym typeface="Arial"/>
              </a:rPr>
              <a:t>necessidades </a:t>
            </a:r>
            <a:r>
              <a:rPr lang="fi" sz="5600" dirty="0"/>
              <a:t>específicas</a:t>
            </a:r>
            <a:endParaRPr sz="5600" dirty="0"/>
          </a:p>
          <a:p>
            <a:pPr marL="254000" lvl="0" indent="-249555" algn="l" rtl="0">
              <a:lnSpc>
                <a:spcPct val="110000"/>
              </a:lnSpc>
              <a:spcBef>
                <a:spcPts val="1200"/>
              </a:spcBef>
              <a:spcAft>
                <a:spcPts val="0"/>
              </a:spcAft>
              <a:buClr>
                <a:srgbClr val="F39200"/>
              </a:buClr>
              <a:buSzPct val="100000"/>
              <a:buFont typeface="Noto Sans Symbols"/>
              <a:buChar char="●"/>
            </a:pPr>
            <a:r>
              <a:rPr lang="fi" sz="5600" dirty="0">
                <a:latin typeface="Arial"/>
                <a:ea typeface="Arial"/>
                <a:cs typeface="Arial"/>
                <a:sym typeface="Arial"/>
              </a:rPr>
              <a:t>É possível a </a:t>
            </a:r>
            <a:r>
              <a:rPr lang="fi" sz="5600" dirty="0"/>
              <a:t>interação </a:t>
            </a:r>
            <a:r>
              <a:rPr lang="fi" sz="5600" dirty="0">
                <a:latin typeface="Arial"/>
                <a:ea typeface="Arial"/>
                <a:cs typeface="Arial"/>
                <a:sym typeface="Arial"/>
              </a:rPr>
              <a:t>com grupos-alvo</a:t>
            </a:r>
            <a:endParaRPr sz="5600" dirty="0"/>
          </a:p>
          <a:p>
            <a:pPr marL="254000" lvl="0" indent="-249555" algn="l" rtl="0">
              <a:lnSpc>
                <a:spcPct val="110000"/>
              </a:lnSpc>
              <a:spcBef>
                <a:spcPts val="1200"/>
              </a:spcBef>
              <a:spcAft>
                <a:spcPts val="0"/>
              </a:spcAft>
              <a:buClr>
                <a:srgbClr val="F39200"/>
              </a:buClr>
              <a:buSzPct val="100000"/>
              <a:buFont typeface="Noto Sans Symbols"/>
              <a:buChar char="●"/>
            </a:pPr>
            <a:r>
              <a:rPr lang="fi" sz="5600" dirty="0">
                <a:latin typeface="Arial"/>
                <a:ea typeface="Arial"/>
                <a:cs typeface="Arial"/>
                <a:sym typeface="Arial"/>
              </a:rPr>
              <a:t>As informações sobre os contactos (potenciais clientes) podem ser facilmente recolhidas</a:t>
            </a:r>
            <a:endParaRPr sz="5600" dirty="0"/>
          </a:p>
          <a:p>
            <a:pPr marL="254000" lvl="0" indent="-249555" algn="l" rtl="0">
              <a:lnSpc>
                <a:spcPct val="110000"/>
              </a:lnSpc>
              <a:spcBef>
                <a:spcPts val="1200"/>
              </a:spcBef>
              <a:spcAft>
                <a:spcPts val="1200"/>
              </a:spcAft>
              <a:buClr>
                <a:srgbClr val="F39200"/>
              </a:buClr>
              <a:buSzPct val="100000"/>
              <a:buFont typeface="Noto Sans Symbols"/>
              <a:buChar char="●"/>
            </a:pPr>
            <a:r>
              <a:rPr lang="fi" sz="5600" dirty="0">
                <a:latin typeface="Arial"/>
                <a:ea typeface="Arial"/>
                <a:cs typeface="Arial"/>
                <a:sym typeface="Arial"/>
              </a:rPr>
              <a:t>Os efeitos da comunicação comercial através da Internet nas vendas são facilmente mensuráveis.</a:t>
            </a:r>
            <a:br>
              <a:rPr lang="fi" sz="1800" dirty="0">
                <a:solidFill>
                  <a:srgbClr val="000000"/>
                </a:solidFill>
                <a:latin typeface="Arial"/>
                <a:ea typeface="Arial"/>
                <a:cs typeface="Arial"/>
                <a:sym typeface="Arial"/>
              </a:rPr>
            </a:br>
            <a:endParaRPr sz="1800" dirty="0"/>
          </a:p>
        </p:txBody>
      </p:sp>
      <p:pic>
        <p:nvPicPr>
          <p:cNvPr id="415" name="Google Shape;415;p1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839331" y="1191125"/>
            <a:ext cx="4152269" cy="2761259"/>
          </a:xfrm>
          <a:prstGeom prst="rect">
            <a:avLst/>
          </a:prstGeom>
          <a:noFill/>
          <a:ln>
            <a:noFill/>
          </a:ln>
        </p:spPr>
      </p:pic>
      <p:sp>
        <p:nvSpPr>
          <p:cNvPr id="416" name="Google Shape;416;p19"/>
          <p:cNvSpPr txBox="1"/>
          <p:nvPr/>
        </p:nvSpPr>
        <p:spPr>
          <a:xfrm>
            <a:off x="8433323" y="3846249"/>
            <a:ext cx="1403565"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sng" strike="noStrike" cap="none">
                <a:solidFill>
                  <a:schemeClr val="hlink"/>
                </a:solidFill>
                <a:latin typeface="Arial"/>
                <a:ea typeface="Arial"/>
                <a:cs typeface="Arial"/>
                <a:sym typeface="Arial"/>
                <a:hlinkClick r:id="rId4"/>
              </a:rPr>
              <a:t>fonte</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20"/>
        <p:cNvGrpSpPr/>
        <p:nvPr/>
      </p:nvGrpSpPr>
      <p:grpSpPr>
        <a:xfrm>
          <a:off x="0" y="0"/>
          <a:ext cx="0" cy="0"/>
          <a:chOff x="0" y="0"/>
          <a:chExt cx="0" cy="0"/>
        </a:xfrm>
      </p:grpSpPr>
      <p:sp>
        <p:nvSpPr>
          <p:cNvPr id="421" name="Google Shape;421;p21"/>
          <p:cNvSpPr txBox="1">
            <a:spLocks noGrp="1"/>
          </p:cNvSpPr>
          <p:nvPr>
            <p:ph type="body" idx="1"/>
          </p:nvPr>
        </p:nvSpPr>
        <p:spPr>
          <a:xfrm>
            <a:off x="863071" y="34396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solidFill>
                  <a:schemeClr val="lt1"/>
                </a:solidFill>
              </a:rPr>
              <a:t>Atividade na sala de aula</a:t>
            </a:r>
            <a:endParaRPr sz="2800"/>
          </a:p>
        </p:txBody>
      </p:sp>
      <p:sp>
        <p:nvSpPr>
          <p:cNvPr id="422" name="Google Shape;422;p21"/>
          <p:cNvSpPr txBox="1">
            <a:spLocks noGrp="1"/>
          </p:cNvSpPr>
          <p:nvPr>
            <p:ph type="body" idx="2"/>
          </p:nvPr>
        </p:nvSpPr>
        <p:spPr>
          <a:xfrm>
            <a:off x="848795" y="887600"/>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endParaRPr sz="1800" dirty="0"/>
          </a:p>
          <a:p>
            <a:pPr marL="0" lvl="0" indent="0" algn="l" rtl="0">
              <a:lnSpc>
                <a:spcPct val="100000"/>
              </a:lnSpc>
              <a:spcBef>
                <a:spcPts val="0"/>
              </a:spcBef>
              <a:spcAft>
                <a:spcPts val="0"/>
              </a:spcAft>
              <a:buClr>
                <a:schemeClr val="lt1"/>
              </a:buClr>
              <a:buSzPts val="1800"/>
              <a:buNone/>
            </a:pPr>
            <a:r>
              <a:rPr lang="fi" sz="1800" dirty="0"/>
              <a:t>A quota do marketing e da publicidade digitais está a crescer de forma constante. </a:t>
            </a:r>
            <a:endParaRPr dirty="0"/>
          </a:p>
          <a:p>
            <a:pPr marL="0" lvl="0" indent="0" algn="l" rtl="0">
              <a:lnSpc>
                <a:spcPct val="100000"/>
              </a:lnSpc>
              <a:spcBef>
                <a:spcPts val="0"/>
              </a:spcBef>
              <a:spcAft>
                <a:spcPts val="0"/>
              </a:spcAft>
              <a:buClr>
                <a:schemeClr val="lt1"/>
              </a:buClr>
              <a:buSzPts val="1800"/>
              <a:buNone/>
            </a:pPr>
            <a:endParaRPr sz="1800" dirty="0"/>
          </a:p>
          <a:p>
            <a:pPr marL="0" lvl="0" indent="0" algn="l" rtl="0">
              <a:lnSpc>
                <a:spcPct val="100000"/>
              </a:lnSpc>
              <a:spcBef>
                <a:spcPts val="0"/>
              </a:spcBef>
              <a:spcAft>
                <a:spcPts val="0"/>
              </a:spcAft>
              <a:buClr>
                <a:schemeClr val="lt1"/>
              </a:buClr>
              <a:buSzPts val="1800"/>
              <a:buNone/>
            </a:pPr>
            <a:r>
              <a:rPr lang="fi" sz="1800" dirty="0"/>
              <a:t>Que produtos/serviços são procurados online?</a:t>
            </a:r>
            <a:endParaRPr sz="1800" dirty="0"/>
          </a:p>
          <a:p>
            <a:pPr marL="0" lvl="0" indent="0" algn="l" rtl="0">
              <a:lnSpc>
                <a:spcPct val="100000"/>
              </a:lnSpc>
              <a:spcBef>
                <a:spcPts val="0"/>
              </a:spcBef>
              <a:spcAft>
                <a:spcPts val="0"/>
              </a:spcAft>
              <a:buClr>
                <a:schemeClr val="lt1"/>
              </a:buClr>
              <a:buSzPts val="1800"/>
              <a:buNone/>
            </a:pPr>
            <a:r>
              <a:rPr lang="fi" sz="1800" dirty="0"/>
              <a:t>Que tipos de empresas fazem a maior parte do seu marketing digitalmente? Quais as que o utilizam menos, ou nenhum? Quais são, na sua opinião, as razões?</a:t>
            </a:r>
            <a:endParaRPr dirty="0"/>
          </a:p>
          <a:p>
            <a:pPr marL="0" lvl="0" indent="0" algn="l" rtl="0">
              <a:lnSpc>
                <a:spcPct val="100000"/>
              </a:lnSpc>
              <a:spcBef>
                <a:spcPts val="0"/>
              </a:spcBef>
              <a:spcAft>
                <a:spcPts val="0"/>
              </a:spcAft>
              <a:buClr>
                <a:schemeClr val="lt1"/>
              </a:buClr>
              <a:buSzPts val="1800"/>
              <a:buNone/>
            </a:pPr>
            <a:endParaRPr sz="1800" dirty="0"/>
          </a:p>
          <a:p>
            <a:pPr marL="0" lvl="0" indent="0" algn="l" rtl="0">
              <a:lnSpc>
                <a:spcPct val="100000"/>
              </a:lnSpc>
              <a:spcBef>
                <a:spcPts val="0"/>
              </a:spcBef>
              <a:spcAft>
                <a:spcPts val="0"/>
              </a:spcAft>
              <a:buClr>
                <a:schemeClr val="lt1"/>
              </a:buClr>
              <a:buSzPts val="1800"/>
              <a:buNone/>
              <a:tabLst>
                <a:tab pos="2871788" algn="l"/>
              </a:tabLst>
            </a:pPr>
            <a:r>
              <a:rPr lang="fi" sz="1800" b="1" dirty="0">
                <a:solidFill>
                  <a:schemeClr val="accent2"/>
                </a:solidFill>
              </a:rPr>
              <a:t>Pesquisado online: 	Não pesquisado </a:t>
            </a:r>
            <a:r>
              <a:rPr lang="pt-PT" sz="1800" b="1" dirty="0">
                <a:solidFill>
                  <a:schemeClr val="accent2"/>
                </a:solidFill>
              </a:rPr>
              <a:t>online:</a:t>
            </a:r>
            <a:endParaRPr sz="1800" b="1" dirty="0">
              <a:solidFill>
                <a:schemeClr val="accent2"/>
              </a:solidFill>
            </a:endParaRPr>
          </a:p>
          <a:p>
            <a:pPr marL="0" lvl="0" indent="0" algn="l" rtl="0">
              <a:lnSpc>
                <a:spcPct val="100000"/>
              </a:lnSpc>
              <a:spcBef>
                <a:spcPts val="0"/>
              </a:spcBef>
              <a:spcAft>
                <a:spcPts val="0"/>
              </a:spcAft>
              <a:buClr>
                <a:schemeClr val="lt1"/>
              </a:buClr>
              <a:buSzPts val="1800"/>
              <a:buNone/>
              <a:tabLst>
                <a:tab pos="2871788" algn="l"/>
              </a:tabLst>
            </a:pPr>
            <a:endParaRPr sz="1600" dirty="0"/>
          </a:p>
          <a:p>
            <a:pPr marL="0" lvl="0" indent="0" algn="l" rtl="0">
              <a:lnSpc>
                <a:spcPct val="100000"/>
              </a:lnSpc>
              <a:spcBef>
                <a:spcPts val="0"/>
              </a:spcBef>
              <a:spcAft>
                <a:spcPts val="0"/>
              </a:spcAft>
              <a:buClr>
                <a:srgbClr val="ED7D31"/>
              </a:buClr>
              <a:buSzPts val="1800"/>
              <a:buNone/>
              <a:tabLst>
                <a:tab pos="2871788" algn="l"/>
              </a:tabLst>
            </a:pPr>
            <a:r>
              <a:rPr lang="fi" sz="1800" b="1" dirty="0">
                <a:solidFill>
                  <a:srgbClr val="F39200"/>
                </a:solidFill>
              </a:rPr>
              <a:t>Utilizar muito: 	Utilizar pouco ou nenhum:</a:t>
            </a:r>
            <a:endParaRPr sz="1400" dirty="0">
              <a:solidFill>
                <a:srgbClr val="F39200"/>
              </a:solidFill>
            </a:endParaRPr>
          </a:p>
          <a:p>
            <a:pPr marL="0" lvl="0" indent="0" algn="l" rtl="0">
              <a:lnSpc>
                <a:spcPct val="100000"/>
              </a:lnSpc>
              <a:spcBef>
                <a:spcPts val="0"/>
              </a:spcBef>
              <a:spcAft>
                <a:spcPts val="0"/>
              </a:spcAft>
              <a:buClr>
                <a:schemeClr val="lt1"/>
              </a:buClr>
              <a:buSzPts val="1800"/>
              <a:buNone/>
            </a:pPr>
            <a:endParaRPr sz="1800" dirty="0"/>
          </a:p>
          <a:p>
            <a:pPr marL="0" lvl="0" indent="0" algn="l" rtl="0">
              <a:lnSpc>
                <a:spcPct val="100000"/>
              </a:lnSpc>
              <a:spcBef>
                <a:spcPts val="0"/>
              </a:spcBef>
              <a:spcAft>
                <a:spcPts val="0"/>
              </a:spcAft>
              <a:buClr>
                <a:schemeClr val="lt1"/>
              </a:buClr>
              <a:buSzPts val="1800"/>
              <a:buNone/>
            </a:pPr>
            <a:endParaRPr sz="18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20"/>
          <p:cNvSpPr txBox="1">
            <a:spLocks noGrp="1"/>
          </p:cNvSpPr>
          <p:nvPr>
            <p:ph type="body" idx="1"/>
          </p:nvPr>
        </p:nvSpPr>
        <p:spPr>
          <a:xfrm>
            <a:off x="863071" y="341714"/>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SzPts val="2800"/>
              <a:buNone/>
            </a:pPr>
            <a:r>
              <a:rPr lang="fi" sz="2800"/>
              <a:t>Atribuição</a:t>
            </a:r>
            <a:endParaRPr sz="2800"/>
          </a:p>
        </p:txBody>
      </p:sp>
      <p:sp>
        <p:nvSpPr>
          <p:cNvPr id="428" name="Google Shape;428;p20"/>
          <p:cNvSpPr txBox="1">
            <a:spLocks noGrp="1"/>
          </p:cNvSpPr>
          <p:nvPr>
            <p:ph type="body" idx="2"/>
          </p:nvPr>
        </p:nvSpPr>
        <p:spPr>
          <a:xfrm>
            <a:off x="863071" y="871741"/>
            <a:ext cx="8081306"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1200"/>
              </a:spcBef>
              <a:spcAft>
                <a:spcPts val="0"/>
              </a:spcAft>
              <a:buClr>
                <a:schemeClr val="dk1"/>
              </a:buClr>
              <a:buSzPts val="1600"/>
              <a:buNone/>
            </a:pPr>
            <a:r>
              <a:rPr lang="fi" sz="1800" dirty="0"/>
              <a:t>Depois de ler os artigos que se seguem, escreva um ensaio (600 palavras) sobre:</a:t>
            </a:r>
            <a:endParaRPr dirty="0"/>
          </a:p>
          <a:p>
            <a:pPr marL="285750" lvl="0" indent="-285750" algn="l" rtl="0">
              <a:lnSpc>
                <a:spcPct val="100000"/>
              </a:lnSpc>
              <a:spcBef>
                <a:spcPts val="1200"/>
              </a:spcBef>
              <a:spcAft>
                <a:spcPts val="0"/>
              </a:spcAft>
              <a:buClr>
                <a:schemeClr val="dk1"/>
              </a:buClr>
              <a:buSzPts val="1600"/>
              <a:buFont typeface="Arial" panose="020B0604020202020204" pitchFamily="34" charset="0"/>
              <a:buChar char="•"/>
            </a:pPr>
            <a:r>
              <a:rPr lang="fi" sz="1800" dirty="0"/>
              <a:t>Quais são as principais vantagens do marketing digital?</a:t>
            </a:r>
          </a:p>
          <a:p>
            <a:pPr marL="285750" lvl="0" indent="-285750" algn="l" rtl="0">
              <a:lnSpc>
                <a:spcPct val="100000"/>
              </a:lnSpc>
              <a:spcBef>
                <a:spcPts val="1200"/>
              </a:spcBef>
              <a:spcAft>
                <a:spcPts val="0"/>
              </a:spcAft>
              <a:buClr>
                <a:schemeClr val="dk1"/>
              </a:buClr>
              <a:buSzPts val="1600"/>
              <a:buFont typeface="Arial" panose="020B0604020202020204" pitchFamily="34" charset="0"/>
              <a:buChar char="•"/>
            </a:pPr>
            <a:r>
              <a:rPr lang="fi" sz="1800" dirty="0"/>
              <a:t>O que é necessário?  </a:t>
            </a:r>
          </a:p>
          <a:p>
            <a:pPr marL="285750" lvl="0" indent="-285750" algn="l" rtl="0">
              <a:lnSpc>
                <a:spcPct val="100000"/>
              </a:lnSpc>
              <a:spcBef>
                <a:spcPts val="1200"/>
              </a:spcBef>
              <a:spcAft>
                <a:spcPts val="0"/>
              </a:spcAft>
              <a:buClr>
                <a:schemeClr val="dk1"/>
              </a:buClr>
              <a:buSzPts val="1600"/>
              <a:buFont typeface="Arial" panose="020B0604020202020204" pitchFamily="34" charset="0"/>
              <a:buChar char="•"/>
            </a:pPr>
            <a:r>
              <a:rPr lang="fi" sz="1800" dirty="0"/>
              <a:t>O que pode ser alcançado?</a:t>
            </a:r>
            <a:endParaRPr sz="1800" dirty="0"/>
          </a:p>
          <a:p>
            <a:pPr marL="0" lvl="0" indent="0" algn="l" rtl="0">
              <a:lnSpc>
                <a:spcPct val="90000"/>
              </a:lnSpc>
              <a:spcBef>
                <a:spcPts val="1200"/>
              </a:spcBef>
              <a:spcAft>
                <a:spcPts val="0"/>
              </a:spcAft>
              <a:buClr>
                <a:srgbClr val="161249"/>
              </a:buClr>
              <a:buSzPts val="1600"/>
              <a:buNone/>
            </a:pPr>
            <a:endParaRPr sz="1400" u="sng" dirty="0">
              <a:solidFill>
                <a:schemeClr val="dk1"/>
              </a:solidFill>
              <a:hlinkClick r:id="rId3">
                <a:extLst>
                  <a:ext uri="{A12FA001-AC4F-418D-AE19-62706E023703}">
                    <ahyp:hlinkClr xmlns:ahyp="http://schemas.microsoft.com/office/drawing/2018/hyperlinkcolor" val="tx"/>
                  </a:ext>
                </a:extLst>
              </a:hlinkClick>
            </a:endParaRPr>
          </a:p>
          <a:p>
            <a:pPr marL="0" lvl="0" indent="0" algn="l" rtl="0">
              <a:lnSpc>
                <a:spcPct val="90000"/>
              </a:lnSpc>
              <a:spcBef>
                <a:spcPts val="1200"/>
              </a:spcBef>
              <a:spcAft>
                <a:spcPts val="0"/>
              </a:spcAft>
              <a:buClr>
                <a:srgbClr val="954F72"/>
              </a:buClr>
              <a:buSzPts val="1600"/>
              <a:buNone/>
            </a:pPr>
            <a:r>
              <a:rPr lang="fi" sz="1400" u="sng" dirty="0">
                <a:solidFill>
                  <a:srgbClr val="00B0F0"/>
                </a:solidFill>
                <a:hlinkClick r:id="rId3">
                  <a:extLst>
                    <a:ext uri="{A12FA001-AC4F-418D-AE19-62706E023703}">
                      <ahyp:hlinkClr xmlns:ahyp="http://schemas.microsoft.com/office/drawing/2018/hyperlinkcolor" val="tx"/>
                    </a:ext>
                  </a:extLst>
                </a:hlinkClick>
              </a:rPr>
              <a:t>https://www.simplilearn.com/digital-marketing-benefits-article </a:t>
            </a:r>
            <a:endParaRPr sz="1400" dirty="0">
              <a:solidFill>
                <a:srgbClr val="00B0F0"/>
              </a:solidFill>
            </a:endParaRPr>
          </a:p>
          <a:p>
            <a:pPr marL="0" lvl="0" indent="0" algn="l" rtl="0">
              <a:lnSpc>
                <a:spcPct val="90000"/>
              </a:lnSpc>
              <a:spcBef>
                <a:spcPts val="1200"/>
              </a:spcBef>
              <a:spcAft>
                <a:spcPts val="0"/>
              </a:spcAft>
              <a:buClr>
                <a:schemeClr val="hlink"/>
              </a:buClr>
              <a:buSzPts val="1600"/>
              <a:buNone/>
            </a:pPr>
            <a:r>
              <a:rPr lang="fi" sz="1400" u="sng" dirty="0">
                <a:solidFill>
                  <a:srgbClr val="00B0F0"/>
                </a:solidFill>
                <a:hlinkClick r:id="rId4">
                  <a:extLst>
                    <a:ext uri="{A12FA001-AC4F-418D-AE19-62706E023703}">
                      <ahyp:hlinkClr xmlns:ahyp="http://schemas.microsoft.com/office/drawing/2018/hyperlinkcolor" val="tx"/>
                    </a:ext>
                  </a:extLst>
                </a:hlinkClick>
              </a:rPr>
              <a:t>https://www.educba.com/digital-marketing-advantages-and-disadvantages/ </a:t>
            </a:r>
            <a:endParaRPr sz="1400" dirty="0">
              <a:solidFill>
                <a:srgbClr val="00B0F0"/>
              </a:solidFill>
            </a:endParaRPr>
          </a:p>
          <a:p>
            <a:pPr marL="0" lvl="0" indent="0" algn="l" rtl="0">
              <a:lnSpc>
                <a:spcPct val="90000"/>
              </a:lnSpc>
              <a:spcBef>
                <a:spcPts val="1200"/>
              </a:spcBef>
              <a:spcAft>
                <a:spcPts val="0"/>
              </a:spcAft>
              <a:buClr>
                <a:schemeClr val="hlink"/>
              </a:buClr>
              <a:buSzPts val="1600"/>
              <a:buNone/>
            </a:pPr>
            <a:r>
              <a:rPr lang="fi" sz="1400" u="sng" dirty="0">
                <a:solidFill>
                  <a:srgbClr val="00B0F0"/>
                </a:solidFill>
                <a:hlinkClick r:id="rId5">
                  <a:extLst>
                    <a:ext uri="{A12FA001-AC4F-418D-AE19-62706E023703}">
                      <ahyp:hlinkClr xmlns:ahyp="http://schemas.microsoft.com/office/drawing/2018/hyperlinkcolor" val="tx"/>
                    </a:ext>
                  </a:extLst>
                </a:hlinkClick>
              </a:rPr>
              <a:t>https://www.theperspective.com/debates/businessandtechnology/the-perspective-on-digital-marketing/  </a:t>
            </a:r>
            <a:endParaRPr sz="1400" dirty="0">
              <a:solidFill>
                <a:srgbClr val="00B0F0"/>
              </a:solidFill>
            </a:endParaRPr>
          </a:p>
          <a:p>
            <a:pPr marL="0" lvl="0" indent="0" algn="l" rtl="0">
              <a:lnSpc>
                <a:spcPct val="90000"/>
              </a:lnSpc>
              <a:spcBef>
                <a:spcPts val="1200"/>
              </a:spcBef>
              <a:spcAft>
                <a:spcPts val="0"/>
              </a:spcAft>
              <a:buClr>
                <a:schemeClr val="hlink"/>
              </a:buClr>
              <a:buSzPts val="1600"/>
              <a:buNone/>
            </a:pPr>
            <a:endParaRPr sz="1400" dirty="0">
              <a:solidFill>
                <a:schemeClr val="accent5"/>
              </a:solidFill>
            </a:endParaRPr>
          </a:p>
          <a:p>
            <a:pPr marL="0" lvl="0" indent="0" algn="l" rtl="0">
              <a:lnSpc>
                <a:spcPct val="90000"/>
              </a:lnSpc>
              <a:spcBef>
                <a:spcPts val="1200"/>
              </a:spcBef>
              <a:spcAft>
                <a:spcPts val="0"/>
              </a:spcAft>
              <a:buClr>
                <a:schemeClr val="hlink"/>
              </a:buClr>
              <a:buSzPts val="1600"/>
              <a:buNone/>
            </a:pPr>
            <a:endParaRPr sz="1400" dirty="0">
              <a:solidFill>
                <a:schemeClr val="accent5"/>
              </a:solidFill>
            </a:endParaRPr>
          </a:p>
          <a:p>
            <a:pPr marL="0" lvl="0" indent="0" algn="l" rtl="0">
              <a:lnSpc>
                <a:spcPct val="90000"/>
              </a:lnSpc>
              <a:spcBef>
                <a:spcPts val="1200"/>
              </a:spcBef>
              <a:spcAft>
                <a:spcPts val="0"/>
              </a:spcAft>
              <a:buClr>
                <a:schemeClr val="hlink"/>
              </a:buClr>
              <a:buSzPts val="1600"/>
              <a:buNone/>
            </a:pPr>
            <a:endParaRPr sz="1400" dirty="0">
              <a:solidFill>
                <a:schemeClr val="accent5"/>
              </a:solidFill>
            </a:endParaRPr>
          </a:p>
          <a:p>
            <a:pPr marL="457200" lvl="0" indent="-22860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32"/>
        <p:cNvGrpSpPr/>
        <p:nvPr/>
      </p:nvGrpSpPr>
      <p:grpSpPr>
        <a:xfrm>
          <a:off x="0" y="0"/>
          <a:ext cx="0" cy="0"/>
          <a:chOff x="0" y="0"/>
          <a:chExt cx="0" cy="0"/>
        </a:xfrm>
      </p:grpSpPr>
      <p:pic>
        <p:nvPicPr>
          <p:cNvPr id="433" name="Google Shape;433;p22" descr="Graphical user interface, application&#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434" name="Google Shape;434;p22"/>
          <p:cNvSpPr txBox="1">
            <a:spLocks noGrp="1"/>
          </p:cNvSpPr>
          <p:nvPr>
            <p:ph type="title"/>
          </p:nvPr>
        </p:nvSpPr>
        <p:spPr>
          <a:xfrm>
            <a:off x="628650" y="2755804"/>
            <a:ext cx="7905750" cy="628148"/>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a:t>Características do mercado digital</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23"/>
          <p:cNvSpPr txBox="1">
            <a:spLocks noGrp="1"/>
          </p:cNvSpPr>
          <p:nvPr>
            <p:ph type="title" idx="4294967295"/>
          </p:nvPr>
        </p:nvSpPr>
        <p:spPr>
          <a:xfrm>
            <a:off x="249380" y="258923"/>
            <a:ext cx="7886700" cy="99377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800"/>
              <a:t>O que é que tornou possível o marketing digital?</a:t>
            </a:r>
            <a:endParaRPr sz="2800"/>
          </a:p>
        </p:txBody>
      </p:sp>
      <p:sp>
        <p:nvSpPr>
          <p:cNvPr id="440" name="Google Shape;440;p23"/>
          <p:cNvSpPr txBox="1">
            <a:spLocks noGrp="1"/>
          </p:cNvSpPr>
          <p:nvPr>
            <p:ph type="body" idx="4294967295"/>
          </p:nvPr>
        </p:nvSpPr>
        <p:spPr>
          <a:xfrm>
            <a:off x="0" y="1368425"/>
            <a:ext cx="7886700" cy="1420813"/>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Clr>
                <a:schemeClr val="dk1"/>
              </a:buClr>
              <a:buSzPts val="1800"/>
              <a:buNone/>
            </a:pPr>
            <a:endParaRPr sz="1800"/>
          </a:p>
          <a:p>
            <a:pPr marL="0" lvl="0" indent="0" algn="l" rtl="0">
              <a:lnSpc>
                <a:spcPct val="100000"/>
              </a:lnSpc>
              <a:spcBef>
                <a:spcPts val="0"/>
              </a:spcBef>
              <a:spcAft>
                <a:spcPts val="0"/>
              </a:spcAft>
              <a:buClr>
                <a:schemeClr val="dk1"/>
              </a:buClr>
              <a:buSzPts val="1800"/>
              <a:buNone/>
            </a:pPr>
            <a:endParaRPr sz="1800"/>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1200"/>
              </a:spcAft>
              <a:buClr>
                <a:schemeClr val="dk1"/>
              </a:buClr>
              <a:buSzPts val="1500"/>
              <a:buFont typeface="Arial"/>
              <a:buNone/>
            </a:pPr>
            <a:endParaRPr/>
          </a:p>
        </p:txBody>
      </p:sp>
      <p:pic>
        <p:nvPicPr>
          <p:cNvPr id="441" name="Google Shape;441;p23" descr="Printed Circuit Board, Circuit Board, Cpu, Compute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51924" y="1908607"/>
            <a:ext cx="2962640" cy="1975093"/>
          </a:xfrm>
          <a:prstGeom prst="rect">
            <a:avLst/>
          </a:prstGeom>
          <a:noFill/>
          <a:ln>
            <a:noFill/>
          </a:ln>
        </p:spPr>
      </p:pic>
      <p:pic>
        <p:nvPicPr>
          <p:cNvPr id="442" name="Google Shape;442;p23" descr="Binary, Code, Privacy Policy, Brain, View, Profile"/>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937893" y="952575"/>
            <a:ext cx="2756329" cy="1837559"/>
          </a:xfrm>
          <a:prstGeom prst="rect">
            <a:avLst/>
          </a:prstGeom>
          <a:noFill/>
          <a:ln>
            <a:noFill/>
          </a:ln>
        </p:spPr>
      </p:pic>
      <p:pic>
        <p:nvPicPr>
          <p:cNvPr id="443" name="Google Shape;443;p23" descr="Things, Together, Communication"/>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164248" y="1086355"/>
            <a:ext cx="2491188" cy="2211488"/>
          </a:xfrm>
          <a:prstGeom prst="rect">
            <a:avLst/>
          </a:prstGeom>
          <a:noFill/>
          <a:ln>
            <a:noFill/>
          </a:ln>
        </p:spPr>
      </p:pic>
      <p:sp>
        <p:nvSpPr>
          <p:cNvPr id="444" name="Google Shape;444;p23"/>
          <p:cNvSpPr txBox="1"/>
          <p:nvPr/>
        </p:nvSpPr>
        <p:spPr>
          <a:xfrm>
            <a:off x="3443841" y="3151947"/>
            <a:ext cx="5060700" cy="2038989"/>
          </a:xfrm>
          <a:prstGeom prst="rect">
            <a:avLst/>
          </a:prstGeom>
          <a:noFill/>
          <a:ln>
            <a:noFill/>
          </a:ln>
        </p:spPr>
        <p:txBody>
          <a:bodyPr spcFirstLastPara="1" wrap="square" lIns="68575" tIns="34275" rIns="68575" bIns="34275" anchor="t" anchorCtr="0">
            <a:spAutoFit/>
          </a:bodyPr>
          <a:lstStyle/>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Capacidade técnica para armazenar dados em unidades cada vez mais pequenas</a:t>
            </a:r>
            <a:endParaRPr b="0" i="0" u="none" strike="noStrike" cap="none" dirty="0">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A invenção da World Wide Web</a:t>
            </a:r>
            <a:endParaRPr b="0" i="0" u="none" strike="noStrike" cap="none" dirty="0">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Interfaces de utilizador digitais em constante evolução </a:t>
            </a:r>
            <a:endParaRPr b="0" i="0" u="none" strike="noStrike" cap="none" dirty="0">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b="0" i="0" u="none" strike="noStrike" cap="none" dirty="0">
                <a:solidFill>
                  <a:srgbClr val="161249"/>
                </a:solidFill>
                <a:latin typeface="Arial"/>
                <a:ea typeface="Arial"/>
                <a:cs typeface="Arial"/>
                <a:sym typeface="Arial"/>
              </a:rPr>
              <a:t>Transferência de dados pouco dispendiosa </a:t>
            </a: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FF0000"/>
              </a:solidFill>
              <a:latin typeface="PT Sans"/>
              <a:ea typeface="PT Sans"/>
              <a:cs typeface="PT Sans"/>
              <a:sym typeface="PT Sans"/>
            </a:endParaRPr>
          </a:p>
        </p:txBody>
      </p:sp>
      <p:sp>
        <p:nvSpPr>
          <p:cNvPr id="445" name="Google Shape;445;p23"/>
          <p:cNvSpPr/>
          <p:nvPr/>
        </p:nvSpPr>
        <p:spPr>
          <a:xfrm>
            <a:off x="2191417" y="1427387"/>
            <a:ext cx="552900" cy="384300"/>
          </a:xfrm>
          <a:prstGeom prst="bentArrow">
            <a:avLst>
              <a:gd name="adj1" fmla="val 25000"/>
              <a:gd name="adj2" fmla="val 25000"/>
              <a:gd name="adj3" fmla="val 25000"/>
              <a:gd name="adj4" fmla="val 43750"/>
            </a:avLst>
          </a:prstGeom>
          <a:solidFill>
            <a:srgbClr val="F392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46" name="Google Shape;446;p23"/>
          <p:cNvSpPr/>
          <p:nvPr/>
        </p:nvSpPr>
        <p:spPr>
          <a:xfrm rot="3036207">
            <a:off x="5831583" y="1308957"/>
            <a:ext cx="552884" cy="384169"/>
          </a:xfrm>
          <a:prstGeom prst="bentArrow">
            <a:avLst>
              <a:gd name="adj1" fmla="val 25000"/>
              <a:gd name="adj2" fmla="val 25000"/>
              <a:gd name="adj3" fmla="val 25000"/>
              <a:gd name="adj4" fmla="val 43750"/>
            </a:avLst>
          </a:prstGeom>
          <a:solidFill>
            <a:srgbClr val="F392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50"/>
        <p:cNvGrpSpPr/>
        <p:nvPr/>
      </p:nvGrpSpPr>
      <p:grpSpPr>
        <a:xfrm>
          <a:off x="0" y="0"/>
          <a:ext cx="0" cy="0"/>
          <a:chOff x="0" y="0"/>
          <a:chExt cx="0" cy="0"/>
        </a:xfrm>
      </p:grpSpPr>
      <p:sp>
        <p:nvSpPr>
          <p:cNvPr id="451" name="Google Shape;451;p24"/>
          <p:cNvSpPr txBox="1"/>
          <p:nvPr/>
        </p:nvSpPr>
        <p:spPr>
          <a:xfrm>
            <a:off x="303648" y="-8313"/>
            <a:ext cx="8122200"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 sz="2600" b="1" i="0" u="none" strike="noStrike" cap="none" dirty="0">
                <a:solidFill>
                  <a:srgbClr val="161249"/>
                </a:solidFill>
                <a:latin typeface="Arial"/>
                <a:ea typeface="Arial"/>
                <a:cs typeface="Arial"/>
                <a:sym typeface="Arial"/>
              </a:rPr>
              <a:t>Atividade dos consumidores na Internet (B2C</a:t>
            </a:r>
            <a:r>
              <a:rPr lang="fi" sz="2800" b="1" i="0" u="none" strike="noStrike" cap="none" dirty="0">
                <a:solidFill>
                  <a:srgbClr val="161249"/>
                </a:solidFill>
                <a:latin typeface="Arial"/>
                <a:ea typeface="Arial"/>
                <a:cs typeface="Arial"/>
                <a:sym typeface="Arial"/>
              </a:rPr>
              <a:t>)</a:t>
            </a:r>
            <a:endParaRPr sz="2800" b="1" i="0" u="none" strike="noStrike" cap="none" dirty="0">
              <a:solidFill>
                <a:srgbClr val="161249"/>
              </a:solidFill>
              <a:latin typeface="Arial"/>
              <a:ea typeface="Arial"/>
              <a:cs typeface="Arial"/>
              <a:sym typeface="Arial"/>
            </a:endParaRPr>
          </a:p>
        </p:txBody>
      </p:sp>
      <p:pic>
        <p:nvPicPr>
          <p:cNvPr id="452" name="Google Shape;452;p24"/>
          <p:cNvPicPr preferRelativeResize="0"/>
          <p:nvPr/>
        </p:nvPicPr>
        <p:blipFill>
          <a:blip r:embed="rId3" cstate="email">
            <a:alphaModFix/>
            <a:extLst>
              <a:ext uri="{28A0092B-C50C-407E-A947-70E740481C1C}">
                <a14:useLocalDpi xmlns:a14="http://schemas.microsoft.com/office/drawing/2010/main"/>
              </a:ext>
            </a:extLst>
          </a:blip>
          <a:stretch>
            <a:fillRect/>
          </a:stretch>
        </p:blipFill>
        <p:spPr>
          <a:xfrm>
            <a:off x="440900" y="504376"/>
            <a:ext cx="6812750" cy="3832175"/>
          </a:xfrm>
          <a:prstGeom prst="rect">
            <a:avLst/>
          </a:prstGeom>
          <a:noFill/>
          <a:ln>
            <a:noFill/>
          </a:ln>
        </p:spPr>
      </p:pic>
      <p:sp>
        <p:nvSpPr>
          <p:cNvPr id="453" name="Google Shape;453;p24"/>
          <p:cNvSpPr txBox="1"/>
          <p:nvPr/>
        </p:nvSpPr>
        <p:spPr>
          <a:xfrm>
            <a:off x="4572000" y="4456425"/>
            <a:ext cx="26664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Fonte: </a:t>
            </a:r>
            <a:r>
              <a:rPr lang="fi" u="sng">
                <a:solidFill>
                  <a:schemeClr val="hlink"/>
                </a:solidFill>
                <a:hlinkClick r:id="rId4"/>
              </a:rPr>
              <a:t>Hootsuit</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7"/>
        <p:cNvGrpSpPr/>
        <p:nvPr/>
      </p:nvGrpSpPr>
      <p:grpSpPr>
        <a:xfrm>
          <a:off x="0" y="0"/>
          <a:ext cx="0" cy="0"/>
          <a:chOff x="0" y="0"/>
          <a:chExt cx="0" cy="0"/>
        </a:xfrm>
      </p:grpSpPr>
      <p:pic>
        <p:nvPicPr>
          <p:cNvPr id="458" name="Google Shape;458;p2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91888" y="1128756"/>
            <a:ext cx="5960223" cy="3341055"/>
          </a:xfrm>
          <a:prstGeom prst="rect">
            <a:avLst/>
          </a:prstGeom>
          <a:noFill/>
          <a:ln>
            <a:noFill/>
          </a:ln>
          <a:effectLst>
            <a:outerShdw blurRad="63500" sx="102000" sy="102000" algn="ctr" rotWithShape="0">
              <a:srgbClr val="000000">
                <a:alpha val="40000"/>
              </a:srgbClr>
            </a:outerShdw>
          </a:effectLst>
        </p:spPr>
      </p:pic>
      <p:sp>
        <p:nvSpPr>
          <p:cNvPr id="459" name="Google Shape;459;p25"/>
          <p:cNvSpPr txBox="1">
            <a:spLocks noGrp="1"/>
          </p:cNvSpPr>
          <p:nvPr>
            <p:ph type="title"/>
          </p:nvPr>
        </p:nvSpPr>
        <p:spPr>
          <a:xfrm>
            <a:off x="628650" y="201259"/>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800"/>
              <a:buFont typeface="Arial"/>
              <a:buNone/>
            </a:pPr>
            <a:r>
              <a:rPr lang="fi" sz="2600" dirty="0"/>
              <a:t>A maioria dos processos de compra </a:t>
            </a:r>
            <a:br>
              <a:rPr lang="fi" sz="2600" dirty="0"/>
            </a:br>
            <a:r>
              <a:rPr lang="fi" sz="2600" dirty="0"/>
              <a:t>começa nos motores de pesquisa</a:t>
            </a:r>
            <a:endParaRPr sz="2600" dirty="0"/>
          </a:p>
        </p:txBody>
      </p:sp>
      <p:sp>
        <p:nvSpPr>
          <p:cNvPr id="460" name="Google Shape;460;p25"/>
          <p:cNvSpPr txBox="1"/>
          <p:nvPr/>
        </p:nvSpPr>
        <p:spPr>
          <a:xfrm>
            <a:off x="4790350" y="4608400"/>
            <a:ext cx="39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Fonte: </a:t>
            </a:r>
            <a:r>
              <a:rPr lang="fi" sz="1400" b="0" i="0" u="sng" strike="noStrike" cap="none">
                <a:solidFill>
                  <a:schemeClr val="hlink"/>
                </a:solidFill>
                <a:latin typeface="Arial"/>
                <a:ea typeface="Arial"/>
                <a:cs typeface="Arial"/>
                <a:sym typeface="Arial"/>
                <a:hlinkClick r:id="rId4"/>
              </a:rPr>
              <a:t>Invoca.com </a:t>
            </a:r>
            <a:r>
              <a:rPr lang="fi" sz="1400" b="0" i="0" u="none" strike="noStrike" cap="none">
                <a:solidFill>
                  <a:srgbClr val="000000"/>
                </a:solidFill>
                <a:latin typeface="Arial"/>
                <a:ea typeface="Arial"/>
                <a:cs typeface="Arial"/>
                <a:sym typeface="Arial"/>
              </a:rPr>
              <a:t>(2022)</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sp>
        <p:nvSpPr>
          <p:cNvPr id="465" name="Google Shape;465;p26"/>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2600" dirty="0"/>
              <a:t>... ou redes sociais </a:t>
            </a:r>
            <a:endParaRPr sz="2600" dirty="0"/>
          </a:p>
        </p:txBody>
      </p:sp>
      <p:pic>
        <p:nvPicPr>
          <p:cNvPr id="466" name="Google Shape;466;p2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28650" y="714062"/>
            <a:ext cx="6618817" cy="3789353"/>
          </a:xfrm>
          <a:prstGeom prst="rect">
            <a:avLst/>
          </a:prstGeom>
          <a:noFill/>
          <a:ln>
            <a:noFill/>
          </a:ln>
        </p:spPr>
      </p:pic>
      <p:sp>
        <p:nvSpPr>
          <p:cNvPr id="467" name="Google Shape;467;p26"/>
          <p:cNvSpPr txBox="1"/>
          <p:nvPr/>
        </p:nvSpPr>
        <p:spPr>
          <a:xfrm>
            <a:off x="5469975" y="4503425"/>
            <a:ext cx="1777500" cy="4002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a:t>Fonte: Hootsuite</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27"/>
          <p:cNvSpPr txBox="1">
            <a:spLocks noGrp="1"/>
          </p:cNvSpPr>
          <p:nvPr>
            <p:ph type="title"/>
          </p:nvPr>
        </p:nvSpPr>
        <p:spPr>
          <a:xfrm>
            <a:off x="628650" y="271008"/>
            <a:ext cx="4067175"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2600" dirty="0"/>
              <a:t>Atividade empresarial (B2B) na Internet</a:t>
            </a:r>
            <a:endParaRPr sz="2600" dirty="0"/>
          </a:p>
        </p:txBody>
      </p:sp>
      <p:sp>
        <p:nvSpPr>
          <p:cNvPr id="473" name="Google Shape;473;p27"/>
          <p:cNvSpPr txBox="1">
            <a:spLocks noGrp="1"/>
          </p:cNvSpPr>
          <p:nvPr>
            <p:ph type="body" idx="1"/>
          </p:nvPr>
        </p:nvSpPr>
        <p:spPr>
          <a:xfrm>
            <a:off x="453710" y="1265180"/>
            <a:ext cx="4746505" cy="3143036"/>
          </a:xfrm>
          <a:prstGeom prst="rect">
            <a:avLst/>
          </a:prstGeom>
          <a:noFill/>
          <a:ln>
            <a:noFill/>
          </a:ln>
        </p:spPr>
        <p:txBody>
          <a:bodyPr spcFirstLastPara="1" wrap="square" lIns="0" tIns="0" rIns="0" bIns="0" anchor="t" anchorCtr="0">
            <a:noAutofit/>
          </a:bodyPr>
          <a:lstStyle/>
          <a:p>
            <a:pPr marL="254000" lvl="0" indent="-249555" algn="l" rtl="0">
              <a:lnSpc>
                <a:spcPct val="90000"/>
              </a:lnSpc>
              <a:spcBef>
                <a:spcPts val="0"/>
              </a:spcBef>
              <a:spcAft>
                <a:spcPts val="0"/>
              </a:spcAft>
              <a:buClr>
                <a:srgbClr val="F39200"/>
              </a:buClr>
              <a:buSzPts val="1600"/>
              <a:buFont typeface="Noto Sans Symbols"/>
              <a:buChar char="●"/>
            </a:pPr>
            <a:r>
              <a:rPr lang="fi" sz="1600" dirty="0"/>
              <a:t>até os compradores B2B iniciam as suas compras através de um motor de pesquisa</a:t>
            </a:r>
          </a:p>
          <a:p>
            <a:pPr marL="254000" lvl="0" indent="-249555" algn="l" rtl="0">
              <a:lnSpc>
                <a:spcPct val="90000"/>
              </a:lnSpc>
              <a:spcBef>
                <a:spcPts val="0"/>
              </a:spcBef>
              <a:spcAft>
                <a:spcPts val="0"/>
              </a:spcAft>
              <a:buClr>
                <a:srgbClr val="F39200"/>
              </a:buClr>
              <a:buSzPts val="1600"/>
              <a:buFont typeface="Noto Sans Symbols"/>
              <a:buChar char="●"/>
            </a:pPr>
            <a:endParaRPr sz="1600" dirty="0"/>
          </a:p>
          <a:p>
            <a:pPr marL="254000" lvl="0" indent="-249555" algn="l" rtl="0">
              <a:lnSpc>
                <a:spcPct val="90000"/>
              </a:lnSpc>
              <a:spcBef>
                <a:spcPts val="0"/>
              </a:spcBef>
              <a:spcAft>
                <a:spcPts val="0"/>
              </a:spcAft>
              <a:buClr>
                <a:srgbClr val="F39200"/>
              </a:buClr>
              <a:buSzPts val="1600"/>
              <a:buFont typeface="Noto Sans Symbols"/>
              <a:buChar char="●"/>
            </a:pPr>
            <a:r>
              <a:rPr lang="fi" sz="1600" dirty="0"/>
              <a:t>os compradores não desejam ser contactados pelo vendedor durante o processo de procura</a:t>
            </a:r>
            <a:br>
              <a:rPr lang="fi" sz="1600" dirty="0"/>
            </a:br>
            <a:endParaRPr sz="1600" dirty="0"/>
          </a:p>
          <a:p>
            <a:pPr marL="254000" lvl="0" indent="-249555" algn="l" rtl="0">
              <a:lnSpc>
                <a:spcPct val="90000"/>
              </a:lnSpc>
              <a:spcBef>
                <a:spcPts val="0"/>
              </a:spcBef>
              <a:spcAft>
                <a:spcPts val="0"/>
              </a:spcAft>
              <a:buClr>
                <a:srgbClr val="F39200"/>
              </a:buClr>
              <a:buSzPts val="1600"/>
              <a:buFont typeface="Noto Sans Symbols"/>
              <a:buChar char="●"/>
            </a:pPr>
            <a:r>
              <a:rPr lang="fi" sz="1600" dirty="0"/>
              <a:t>os meios digitais permitem uma apresentação alargada da empresa e dos seus produtos</a:t>
            </a:r>
            <a:br>
              <a:rPr lang="fi" sz="1600" dirty="0"/>
            </a:br>
            <a:endParaRPr sz="1600" dirty="0"/>
          </a:p>
          <a:p>
            <a:pPr marL="254000" lvl="0" indent="-249555" algn="l" rtl="0">
              <a:lnSpc>
                <a:spcPct val="90000"/>
              </a:lnSpc>
              <a:spcBef>
                <a:spcPts val="0"/>
              </a:spcBef>
              <a:spcAft>
                <a:spcPts val="0"/>
              </a:spcAft>
              <a:buClr>
                <a:srgbClr val="F39200"/>
              </a:buClr>
              <a:buSzPts val="1600"/>
              <a:buFont typeface="Noto Sans Symbols"/>
              <a:buChar char="●"/>
            </a:pPr>
            <a:r>
              <a:rPr lang="fi" sz="1600" dirty="0"/>
              <a:t>o comércio eletrónico B2B aumenta 10-20% por ano</a:t>
            </a:r>
            <a:br>
              <a:rPr lang="fi" sz="1600" dirty="0"/>
            </a:br>
            <a:endParaRPr sz="1600" dirty="0"/>
          </a:p>
          <a:p>
            <a:pPr marL="254000" lvl="0" indent="-249555" algn="l" rtl="0">
              <a:lnSpc>
                <a:spcPct val="90000"/>
              </a:lnSpc>
              <a:spcBef>
                <a:spcPts val="0"/>
              </a:spcBef>
              <a:spcAft>
                <a:spcPts val="0"/>
              </a:spcAft>
              <a:buClr>
                <a:srgbClr val="F39200"/>
              </a:buClr>
              <a:buSzPts val="1600"/>
              <a:buFont typeface="Noto Sans Symbols"/>
              <a:buChar char="●"/>
            </a:pPr>
            <a:r>
              <a:rPr lang="fi" sz="1600" dirty="0"/>
              <a:t>os profissionais de marketing gastam mais dinheiro em meios digitais</a:t>
            </a:r>
            <a:endParaRPr sz="1600" dirty="0"/>
          </a:p>
          <a:p>
            <a:pPr marL="342900" lvl="0" indent="-241300" algn="l" rtl="0">
              <a:lnSpc>
                <a:spcPct val="100000"/>
              </a:lnSpc>
              <a:spcBef>
                <a:spcPts val="1200"/>
              </a:spcBef>
              <a:spcAft>
                <a:spcPts val="1200"/>
              </a:spcAft>
              <a:buClr>
                <a:srgbClr val="161249"/>
              </a:buClr>
              <a:buSzPts val="1600"/>
              <a:buFont typeface="Noto Sans Symbols"/>
              <a:buNone/>
            </a:pPr>
            <a:endParaRPr sz="1600" dirty="0"/>
          </a:p>
        </p:txBody>
      </p:sp>
      <p:pic>
        <p:nvPicPr>
          <p:cNvPr id="474" name="Google Shape;474;p2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530937" y="209007"/>
            <a:ext cx="3415356" cy="4199209"/>
          </a:xfrm>
          <a:prstGeom prst="rect">
            <a:avLst/>
          </a:prstGeom>
          <a:noFill/>
          <a:ln>
            <a:noFill/>
          </a:ln>
        </p:spPr>
      </p:pic>
      <p:sp>
        <p:nvSpPr>
          <p:cNvPr id="475" name="Google Shape;475;p27"/>
          <p:cNvSpPr txBox="1"/>
          <p:nvPr/>
        </p:nvSpPr>
        <p:spPr>
          <a:xfrm>
            <a:off x="5530937" y="4408216"/>
            <a:ext cx="2395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4"/>
              </a:rPr>
              <a:t>Gartner, 2019</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sp>
        <p:nvSpPr>
          <p:cNvPr id="480" name="Google Shape;480;p28"/>
          <p:cNvSpPr txBox="1">
            <a:spLocks noGrp="1"/>
          </p:cNvSpPr>
          <p:nvPr>
            <p:ph type="title"/>
          </p:nvPr>
        </p:nvSpPr>
        <p:spPr>
          <a:xfrm>
            <a:off x="628650" y="273848"/>
            <a:ext cx="7886700" cy="608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3200"/>
              <a:t>O digital permite a personalização</a:t>
            </a:r>
            <a:endParaRPr sz="3200"/>
          </a:p>
        </p:txBody>
      </p:sp>
      <p:sp>
        <p:nvSpPr>
          <p:cNvPr id="481" name="Google Shape;481;p28"/>
          <p:cNvSpPr txBox="1">
            <a:spLocks noGrp="1"/>
          </p:cNvSpPr>
          <p:nvPr>
            <p:ph type="body" idx="1"/>
          </p:nvPr>
        </p:nvSpPr>
        <p:spPr>
          <a:xfrm>
            <a:off x="628650" y="769000"/>
            <a:ext cx="8076300" cy="3506100"/>
          </a:xfrm>
          <a:prstGeom prst="rect">
            <a:avLst/>
          </a:prstGeom>
          <a:noFill/>
          <a:ln>
            <a:noFill/>
          </a:ln>
        </p:spPr>
        <p:txBody>
          <a:bodyPr spcFirstLastPara="1" wrap="square" lIns="0" tIns="0" rIns="0" bIns="0" anchor="t" anchorCtr="0">
            <a:noAutofit/>
          </a:bodyPr>
          <a:lstStyle/>
          <a:p>
            <a:pPr marL="457200" lvl="0" indent="-317500" algn="l" rtl="0">
              <a:lnSpc>
                <a:spcPct val="100000"/>
              </a:lnSpc>
              <a:spcBef>
                <a:spcPts val="0"/>
              </a:spcBef>
              <a:spcAft>
                <a:spcPts val="0"/>
              </a:spcAft>
              <a:buSzPts val="1400"/>
              <a:buChar char="●"/>
            </a:pPr>
            <a:r>
              <a:rPr lang="fi" sz="1400" dirty="0">
                <a:highlight>
                  <a:srgbClr val="FFFFFF"/>
                </a:highlight>
              </a:rPr>
              <a:t>A personalização consiste, por exemplo, em conteúdos personalizados, referindo-se a tópicos que interessam ao utilizador, utilizando o seu nome</a:t>
            </a:r>
            <a:endParaRPr sz="1400" dirty="0">
              <a:highlight>
                <a:srgbClr val="FFFFFF"/>
              </a:highlight>
            </a:endParaRPr>
          </a:p>
          <a:p>
            <a:pPr marL="457200" lvl="0" indent="-317500" algn="l" rtl="0">
              <a:lnSpc>
                <a:spcPct val="100000"/>
              </a:lnSpc>
              <a:spcBef>
                <a:spcPts val="0"/>
              </a:spcBef>
              <a:spcAft>
                <a:spcPts val="0"/>
              </a:spcAft>
              <a:buSzPts val="1400"/>
              <a:buChar char="●"/>
            </a:pPr>
            <a:endParaRPr sz="1400" dirty="0">
              <a:highlight>
                <a:srgbClr val="FFFFFF"/>
              </a:highlight>
            </a:endParaRPr>
          </a:p>
          <a:p>
            <a:pPr marL="457200" lvl="0" indent="-317500" algn="l" rtl="0">
              <a:lnSpc>
                <a:spcPct val="100000"/>
              </a:lnSpc>
              <a:spcBef>
                <a:spcPts val="0"/>
              </a:spcBef>
              <a:spcAft>
                <a:spcPts val="0"/>
              </a:spcAft>
              <a:buSzPts val="1400"/>
              <a:buChar char="●"/>
            </a:pPr>
            <a:r>
              <a:rPr lang="fi" sz="1400" dirty="0">
                <a:highlight>
                  <a:srgbClr val="FFFFFF"/>
                </a:highlight>
              </a:rPr>
              <a:t>É apoiada pela utilização de inteligência artificial </a:t>
            </a:r>
            <a:endParaRPr sz="1400" dirty="0">
              <a:highlight>
                <a:srgbClr val="FFFFFF"/>
              </a:highlight>
            </a:endParaRPr>
          </a:p>
          <a:p>
            <a:pPr marL="457200" lvl="0" indent="-317500" algn="l" rtl="0">
              <a:lnSpc>
                <a:spcPct val="100000"/>
              </a:lnSpc>
              <a:spcBef>
                <a:spcPts val="0"/>
              </a:spcBef>
              <a:spcAft>
                <a:spcPts val="0"/>
              </a:spcAft>
              <a:buSzPts val="1400"/>
              <a:buChar char="●"/>
            </a:pPr>
            <a:endParaRPr sz="1400" dirty="0">
              <a:highlight>
                <a:srgbClr val="FFFFFF"/>
              </a:highlight>
            </a:endParaRPr>
          </a:p>
          <a:p>
            <a:pPr marL="457200" lvl="0" indent="-317500" algn="l" rtl="0">
              <a:lnSpc>
                <a:spcPct val="100000"/>
              </a:lnSpc>
              <a:spcBef>
                <a:spcPts val="0"/>
              </a:spcBef>
              <a:spcAft>
                <a:spcPts val="0"/>
              </a:spcAft>
              <a:buSzPts val="1400"/>
              <a:buChar char="●"/>
            </a:pPr>
            <a:r>
              <a:rPr lang="fi" sz="1400" dirty="0">
                <a:highlight>
                  <a:srgbClr val="FFFFFF"/>
                </a:highlight>
              </a:rPr>
              <a:t>40% dos consumidores compram mais a retalhistas que proporcionam uma experiência de compra personalizada em todos os canais (Fonte: </a:t>
            </a:r>
            <a:r>
              <a:rPr lang="fi" sz="1400" u="sng" dirty="0">
                <a:solidFill>
                  <a:schemeClr val="hlink"/>
                </a:solidFill>
                <a:highlight>
                  <a:srgbClr val="FFFFFF"/>
                </a:highlight>
                <a:hlinkClick r:id="rId3"/>
              </a:rPr>
              <a:t>RetailNext</a:t>
            </a:r>
            <a:r>
              <a:rPr lang="fi" sz="1400" dirty="0">
                <a:highlight>
                  <a:srgbClr val="FFFFFF"/>
                </a:highlight>
              </a:rPr>
              <a:t>).</a:t>
            </a:r>
            <a:endParaRPr sz="1400" dirty="0"/>
          </a:p>
        </p:txBody>
      </p:sp>
      <p:pic>
        <p:nvPicPr>
          <p:cNvPr id="482" name="Google Shape;482;p2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04301" y="2451739"/>
            <a:ext cx="6393384" cy="2075856"/>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86"/>
        <p:cNvGrpSpPr/>
        <p:nvPr/>
      </p:nvGrpSpPr>
      <p:grpSpPr>
        <a:xfrm>
          <a:off x="0" y="0"/>
          <a:ext cx="0" cy="0"/>
          <a:chOff x="0" y="0"/>
          <a:chExt cx="0" cy="0"/>
        </a:xfrm>
      </p:grpSpPr>
      <p:sp>
        <p:nvSpPr>
          <p:cNvPr id="487" name="Google Shape;487;g230a88bf6bc_0_24"/>
          <p:cNvSpPr txBox="1">
            <a:spLocks noGrp="1"/>
          </p:cNvSpPr>
          <p:nvPr>
            <p:ph type="title"/>
          </p:nvPr>
        </p:nvSpPr>
        <p:spPr>
          <a:xfrm>
            <a:off x="314325" y="126887"/>
            <a:ext cx="7886700" cy="994200"/>
          </a:xfrm>
          <a:prstGeom prst="rect">
            <a:avLst/>
          </a:prstGeom>
          <a:noFill/>
          <a:ln>
            <a:noFill/>
          </a:ln>
        </p:spPr>
        <p:txBody>
          <a:bodyPr spcFirstLastPara="1" wrap="square" lIns="68575" tIns="34275" rIns="68575" bIns="34275" anchor="ctr" anchorCtr="0">
            <a:normAutofit/>
          </a:bodyPr>
          <a:lstStyle/>
          <a:p>
            <a:pPr marL="0" lvl="0" indent="0" algn="l" rtl="0">
              <a:lnSpc>
                <a:spcPct val="115000"/>
              </a:lnSpc>
              <a:spcBef>
                <a:spcPts val="900"/>
              </a:spcBef>
              <a:spcAft>
                <a:spcPts val="900"/>
              </a:spcAft>
              <a:buClr>
                <a:schemeClr val="dk1"/>
              </a:buClr>
              <a:buSzPts val="800"/>
              <a:buFont typeface="Arial"/>
              <a:buNone/>
            </a:pPr>
            <a:r>
              <a:rPr lang="fi" sz="2600" dirty="0"/>
              <a:t>Regulamento sobre marketing digital - RGPD</a:t>
            </a:r>
            <a:endParaRPr sz="2600" dirty="0"/>
          </a:p>
        </p:txBody>
      </p:sp>
      <p:sp>
        <p:nvSpPr>
          <p:cNvPr id="488" name="Google Shape;488;g230a88bf6bc_0_24"/>
          <p:cNvSpPr txBox="1">
            <a:spLocks noGrp="1"/>
          </p:cNvSpPr>
          <p:nvPr>
            <p:ph type="body" idx="1"/>
          </p:nvPr>
        </p:nvSpPr>
        <p:spPr>
          <a:xfrm>
            <a:off x="571500" y="993913"/>
            <a:ext cx="5029200" cy="3481535"/>
          </a:xfrm>
          <a:prstGeom prst="rect">
            <a:avLst/>
          </a:prstGeom>
          <a:noFill/>
          <a:ln>
            <a:noFill/>
          </a:ln>
        </p:spPr>
        <p:txBody>
          <a:bodyPr spcFirstLastPara="1" wrap="square" lIns="68575" tIns="34275" rIns="68575" bIns="34275" anchor="t" anchorCtr="0">
            <a:noAutofit/>
          </a:bodyPr>
          <a:lstStyle/>
          <a:p>
            <a:pPr marL="457200" lvl="0" indent="-304800" algn="l" rtl="0">
              <a:lnSpc>
                <a:spcPct val="100000"/>
              </a:lnSpc>
              <a:spcBef>
                <a:spcPts val="900"/>
              </a:spcBef>
              <a:spcAft>
                <a:spcPts val="0"/>
              </a:spcAft>
              <a:buClr>
                <a:srgbClr val="F39200"/>
              </a:buClr>
              <a:buSzPts val="2100"/>
              <a:buFont typeface="Arial"/>
              <a:buChar char="•"/>
            </a:pPr>
            <a:r>
              <a:rPr lang="fi" sz="1400" dirty="0"/>
              <a:t>O RGPD é um quadro jurídico que visa manter seguros os dados pessoais de todos, exigindo que as empresas tenham processos seguros de tratamento e armazenamento de informações pessoais</a:t>
            </a:r>
            <a:br>
              <a:rPr lang="fi" sz="1400" dirty="0"/>
            </a:br>
            <a:endParaRPr sz="1400" dirty="0"/>
          </a:p>
          <a:p>
            <a:pPr marL="457200" lvl="0" indent="-304800" algn="l" rtl="0">
              <a:lnSpc>
                <a:spcPct val="100000"/>
              </a:lnSpc>
              <a:spcBef>
                <a:spcPts val="0"/>
              </a:spcBef>
              <a:spcAft>
                <a:spcPts val="0"/>
              </a:spcAft>
              <a:buClr>
                <a:srgbClr val="F39200"/>
              </a:buClr>
              <a:buSzPts val="2100"/>
              <a:buFont typeface="Arial"/>
              <a:buChar char="•"/>
            </a:pPr>
            <a:r>
              <a:rPr lang="fi" sz="1400" dirty="0"/>
              <a:t>As organizações só podem contactar os consumidores se estes tiverem dado explicitamente o seu consentimento</a:t>
            </a:r>
            <a:br>
              <a:rPr lang="fi" sz="1400" dirty="0"/>
            </a:br>
            <a:endParaRPr sz="1400" dirty="0"/>
          </a:p>
          <a:p>
            <a:pPr marL="457200" lvl="0" indent="-304800" algn="l" rtl="0">
              <a:lnSpc>
                <a:spcPct val="100000"/>
              </a:lnSpc>
              <a:spcBef>
                <a:spcPts val="0"/>
              </a:spcBef>
              <a:spcAft>
                <a:spcPts val="0"/>
              </a:spcAft>
              <a:buClr>
                <a:srgbClr val="F39200"/>
              </a:buClr>
              <a:buSzPts val="2100"/>
              <a:buFont typeface="Arial"/>
              <a:buChar char="•"/>
            </a:pPr>
            <a:r>
              <a:rPr lang="fi" sz="1400" dirty="0"/>
              <a:t>A lei permite que os utilizadores solicitem a eliminação, edição ou transferência dos seus dados pessoais.</a:t>
            </a:r>
            <a:br>
              <a:rPr lang="fi" sz="1400" dirty="0"/>
            </a:br>
            <a:endParaRPr sz="1400" dirty="0"/>
          </a:p>
          <a:p>
            <a:pPr marL="457200" lvl="0" indent="-304800" algn="l" rtl="0">
              <a:lnSpc>
                <a:spcPct val="100000"/>
              </a:lnSpc>
              <a:spcBef>
                <a:spcPts val="0"/>
              </a:spcBef>
              <a:spcAft>
                <a:spcPts val="0"/>
              </a:spcAft>
              <a:buClr>
                <a:srgbClr val="F39200"/>
              </a:buClr>
              <a:buSzPts val="2100"/>
              <a:buFont typeface="Arial"/>
              <a:buChar char="•"/>
            </a:pPr>
            <a:r>
              <a:rPr lang="fi" sz="1400" dirty="0"/>
              <a:t>As organizações devem fornecer informações transparentes sobre a forma como tratam os dados pessoais dos utilizadores</a:t>
            </a:r>
            <a:endParaRPr sz="1400" dirty="0"/>
          </a:p>
        </p:txBody>
      </p:sp>
      <p:pic>
        <p:nvPicPr>
          <p:cNvPr id="489" name="Google Shape;489;g230a88bf6bc_0_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00700" y="1157407"/>
            <a:ext cx="3231351" cy="1771857"/>
          </a:xfrm>
          <a:prstGeom prst="rect">
            <a:avLst/>
          </a:prstGeom>
          <a:noFill/>
          <a:ln>
            <a:noFill/>
          </a:ln>
          <a:effectLst>
            <a:outerShdw blurRad="63500" sx="102000" sy="102000" algn="ctr" rotWithShape="0">
              <a:srgbClr val="000000">
                <a:alpha val="40000"/>
              </a:srgbClr>
            </a:outerShdw>
          </a:effectLst>
        </p:spPr>
      </p:pic>
      <p:sp>
        <p:nvSpPr>
          <p:cNvPr id="4" name="CaixaDeTexto 3">
            <a:extLst>
              <a:ext uri="{FF2B5EF4-FFF2-40B4-BE49-F238E27FC236}">
                <a16:creationId xmlns:a16="http://schemas.microsoft.com/office/drawing/2014/main" id="{60AE3DB7-1720-168F-8F30-9AE78C253924}"/>
              </a:ext>
            </a:extLst>
          </p:cNvPr>
          <p:cNvSpPr txBox="1"/>
          <p:nvPr/>
        </p:nvSpPr>
        <p:spPr>
          <a:xfrm>
            <a:off x="2279919" y="4620445"/>
            <a:ext cx="6641562" cy="276999"/>
          </a:xfrm>
          <a:prstGeom prst="rect">
            <a:avLst/>
          </a:prstGeom>
          <a:noFill/>
        </p:spPr>
        <p:txBody>
          <a:bodyPr wrap="none" rtlCol="0">
            <a:spAutoFit/>
          </a:bodyPr>
          <a:lstStyle/>
          <a:p>
            <a:r>
              <a:rPr lang="pt-PT" sz="1200" dirty="0"/>
              <a:t>Mais informações: </a:t>
            </a:r>
            <a:r>
              <a:rPr lang="pt-PT" sz="1200" dirty="0">
                <a:latin typeface="Arial"/>
                <a:ea typeface="Arial"/>
                <a:cs typeface="Arial"/>
                <a:sym typeface="Arial"/>
              </a:rPr>
              <a:t>Comissão Europeia http://ec.europa.eu/justice/data-protection/index_en.htm</a:t>
            </a:r>
            <a:endParaRPr lang="pt-PT" sz="12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sp>
        <p:nvSpPr>
          <p:cNvPr id="494" name="Google Shape;494;p34"/>
          <p:cNvSpPr txBox="1">
            <a:spLocks noGrp="1"/>
          </p:cNvSpPr>
          <p:nvPr>
            <p:ph type="body" idx="1"/>
          </p:nvPr>
        </p:nvSpPr>
        <p:spPr>
          <a:xfrm>
            <a:off x="848795" y="41151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Atividade na aula ou trabalho de grupo</a:t>
            </a:r>
            <a:endParaRPr/>
          </a:p>
        </p:txBody>
      </p:sp>
      <p:sp>
        <p:nvSpPr>
          <p:cNvPr id="495" name="Google Shape;495;p34"/>
          <p:cNvSpPr txBox="1">
            <a:spLocks noGrp="1"/>
          </p:cNvSpPr>
          <p:nvPr>
            <p:ph type="body" idx="2"/>
          </p:nvPr>
        </p:nvSpPr>
        <p:spPr>
          <a:xfrm>
            <a:off x="857024" y="934563"/>
            <a:ext cx="7664780" cy="334778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dirty="0"/>
              <a:t>Obviamente, os canais de marketing digital podem oferecer vantagens versáteis - mas só quando se souber escolher os canais certos para satisfazer o público-alvo. </a:t>
            </a:r>
          </a:p>
          <a:p>
            <a:pPr marL="0" lvl="0" indent="0" algn="l" rtl="0">
              <a:lnSpc>
                <a:spcPct val="100000"/>
              </a:lnSpc>
              <a:spcBef>
                <a:spcPts val="0"/>
              </a:spcBef>
              <a:spcAft>
                <a:spcPts val="0"/>
              </a:spcAft>
              <a:buClr>
                <a:schemeClr val="lt1"/>
              </a:buClr>
              <a:buSzPts val="1500"/>
              <a:buNone/>
            </a:pPr>
            <a:endParaRPr dirty="0"/>
          </a:p>
          <a:p>
            <a:pPr marL="360000" lvl="0" indent="-323850" algn="l" rtl="0">
              <a:lnSpc>
                <a:spcPct val="100000"/>
              </a:lnSpc>
              <a:spcBef>
                <a:spcPts val="0"/>
              </a:spcBef>
              <a:spcAft>
                <a:spcPts val="0"/>
              </a:spcAft>
              <a:buClr>
                <a:srgbClr val="F39200"/>
              </a:buClr>
              <a:buSzPts val="1500"/>
              <a:buFont typeface="Arial" panose="020B0604020202020204" pitchFamily="34" charset="0"/>
              <a:buChar char="•"/>
            </a:pPr>
            <a:r>
              <a:rPr lang="fi" dirty="0"/>
              <a:t>Escolha uma atividade que seja interessante para si. </a:t>
            </a:r>
            <a:endParaRPr dirty="0"/>
          </a:p>
          <a:p>
            <a:pPr marL="417150" lvl="0" indent="-285750" algn="l" rtl="0">
              <a:lnSpc>
                <a:spcPct val="100000"/>
              </a:lnSpc>
              <a:spcBef>
                <a:spcPts val="0"/>
              </a:spcBef>
              <a:spcAft>
                <a:spcPts val="0"/>
              </a:spcAft>
              <a:buClr>
                <a:srgbClr val="F39200"/>
              </a:buClr>
              <a:buSzPts val="1500"/>
              <a:buFont typeface="Arial" panose="020B0604020202020204" pitchFamily="34" charset="0"/>
              <a:buChar char="•"/>
            </a:pPr>
            <a:endParaRPr dirty="0"/>
          </a:p>
          <a:p>
            <a:pPr marL="360000" lvl="0" indent="-323850" algn="l" rtl="0">
              <a:lnSpc>
                <a:spcPct val="100000"/>
              </a:lnSpc>
              <a:spcBef>
                <a:spcPts val="0"/>
              </a:spcBef>
              <a:spcAft>
                <a:spcPts val="0"/>
              </a:spcAft>
              <a:buClr>
                <a:srgbClr val="F39200"/>
              </a:buClr>
              <a:buSzPts val="1500"/>
              <a:buFont typeface="Arial" panose="020B0604020202020204" pitchFamily="34" charset="0"/>
              <a:buChar char="•"/>
            </a:pPr>
            <a:r>
              <a:rPr lang="fi" dirty="0"/>
              <a:t>Tente definir os seus públicos-alvo (indivíduos e grupos que são potenciais clientes/utilizadores do seu produto). </a:t>
            </a:r>
            <a:endParaRPr dirty="0"/>
          </a:p>
          <a:p>
            <a:pPr marL="417150" lvl="0" indent="-285750" algn="l" rtl="0">
              <a:lnSpc>
                <a:spcPct val="100000"/>
              </a:lnSpc>
              <a:spcBef>
                <a:spcPts val="0"/>
              </a:spcBef>
              <a:spcAft>
                <a:spcPts val="0"/>
              </a:spcAft>
              <a:buClr>
                <a:srgbClr val="F39200"/>
              </a:buClr>
              <a:buSzPts val="1500"/>
              <a:buFont typeface="Arial" panose="020B0604020202020204" pitchFamily="34" charset="0"/>
              <a:buChar char="•"/>
            </a:pPr>
            <a:endParaRPr dirty="0"/>
          </a:p>
          <a:p>
            <a:pPr marL="360000" lvl="0" indent="-323850" algn="l" rtl="0">
              <a:lnSpc>
                <a:spcPct val="100000"/>
              </a:lnSpc>
              <a:spcBef>
                <a:spcPts val="0"/>
              </a:spcBef>
              <a:spcAft>
                <a:spcPts val="0"/>
              </a:spcAft>
              <a:buClr>
                <a:srgbClr val="F39200"/>
              </a:buClr>
              <a:buSzPts val="1500"/>
              <a:buFont typeface="Arial" panose="020B0604020202020204" pitchFamily="34" charset="0"/>
              <a:buChar char="•"/>
            </a:pPr>
            <a:r>
              <a:rPr lang="fi" dirty="0"/>
              <a:t>Depois de fazer uma lista de 3-4 públicos-alvo (grupos de clientes potenciais), faça uma lista de 2-3 canais digitais onde é provável que o seu público-alvo passe o tempo. Enumere também 2-3 canais tradicionais.</a:t>
            </a:r>
            <a:endParaRPr dirty="0"/>
          </a:p>
          <a:p>
            <a:pPr marL="0" lvl="0" indent="0" algn="l" rtl="0">
              <a:lnSpc>
                <a:spcPct val="100000"/>
              </a:lnSpc>
              <a:spcBef>
                <a:spcPts val="1200"/>
              </a:spcBef>
              <a:spcAft>
                <a:spcPts val="0"/>
              </a:spcAft>
              <a:buClr>
                <a:schemeClr val="lt1"/>
              </a:buClr>
              <a:buSzPts val="1500"/>
              <a:buNone/>
            </a:pPr>
            <a:r>
              <a:rPr lang="fi" dirty="0"/>
              <a:t>A atividade pode ser efetuada individualmente ou em pequenos grupos de 2-3 alunos. Tempo recomendado: 30-45 minutos</a:t>
            </a:r>
            <a:endParaRPr dirty="0"/>
          </a:p>
          <a:p>
            <a:pPr marL="0" lvl="0" indent="0" algn="l" rtl="0">
              <a:lnSpc>
                <a:spcPct val="108000"/>
              </a:lnSpc>
              <a:spcBef>
                <a:spcPts val="1200"/>
              </a:spcBef>
              <a:spcAft>
                <a:spcPts val="0"/>
              </a:spcAft>
              <a:buClr>
                <a:schemeClr val="lt1"/>
              </a:buClr>
              <a:buSzPts val="1500"/>
              <a:buNone/>
            </a:pPr>
            <a:endParaRPr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pic>
        <p:nvPicPr>
          <p:cNvPr id="500" name="Google Shape;500;p30" descr="Graphical user interface&#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501" name="Google Shape;501;p30"/>
          <p:cNvSpPr txBox="1">
            <a:spLocks noGrp="1"/>
          </p:cNvSpPr>
          <p:nvPr>
            <p:ph type="title"/>
          </p:nvPr>
        </p:nvSpPr>
        <p:spPr>
          <a:xfrm>
            <a:off x="619125" y="3097831"/>
            <a:ext cx="7905750" cy="628148"/>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sz="3600"/>
              <a:t>Tendências e perspectivas</a:t>
            </a:r>
            <a:br>
              <a:rPr lang="fi" sz="3600"/>
            </a:b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pic>
        <p:nvPicPr>
          <p:cNvPr id="506" name="Google Shape;506;p3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234259" y="774700"/>
            <a:ext cx="5366816" cy="4011026"/>
          </a:xfrm>
          <a:prstGeom prst="rect">
            <a:avLst/>
          </a:prstGeom>
          <a:noFill/>
          <a:ln>
            <a:noFill/>
          </a:ln>
          <a:effectLst>
            <a:outerShdw blurRad="63500" sx="102000" sy="102000" algn="ctr" rotWithShape="0">
              <a:srgbClr val="000000">
                <a:alpha val="40000"/>
              </a:srgbClr>
            </a:outerShdw>
          </a:effectLst>
        </p:spPr>
      </p:pic>
      <p:sp>
        <p:nvSpPr>
          <p:cNvPr id="507" name="Google Shape;507;p31"/>
          <p:cNvSpPr txBox="1"/>
          <p:nvPr/>
        </p:nvSpPr>
        <p:spPr>
          <a:xfrm>
            <a:off x="1963384" y="4416426"/>
            <a:ext cx="1563600" cy="338524"/>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 sz="1000" b="0" i="0" u="sng" strike="noStrike" cap="none" dirty="0">
                <a:solidFill>
                  <a:schemeClr val="hlink"/>
                </a:solidFill>
                <a:latin typeface="Arial"/>
                <a:ea typeface="Arial"/>
                <a:cs typeface="Arial"/>
                <a:sym typeface="Arial"/>
                <a:hlinkClick r:id="rId4"/>
              </a:rPr>
              <a:t>McKinsey, 2022</a:t>
            </a:r>
            <a:endParaRPr sz="1000" b="0" i="0" u="none" strike="noStrike" cap="none" dirty="0">
              <a:solidFill>
                <a:srgbClr val="000000"/>
              </a:solidFill>
              <a:latin typeface="Arial"/>
              <a:ea typeface="Arial"/>
              <a:cs typeface="Arial"/>
              <a:sym typeface="Arial"/>
            </a:endParaRPr>
          </a:p>
        </p:txBody>
      </p:sp>
      <p:sp>
        <p:nvSpPr>
          <p:cNvPr id="508" name="Google Shape;508;p31"/>
          <p:cNvSpPr txBox="1">
            <a:spLocks noGrp="1"/>
          </p:cNvSpPr>
          <p:nvPr>
            <p:ph type="title" idx="4294967295"/>
          </p:nvPr>
        </p:nvSpPr>
        <p:spPr>
          <a:xfrm>
            <a:off x="220664" y="85187"/>
            <a:ext cx="8480425" cy="833408"/>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2400"/>
              <a:buFont typeface="Arial"/>
              <a:buNone/>
            </a:pPr>
            <a:r>
              <a:rPr lang="fi" sz="2400" dirty="0"/>
              <a:t>Que meios digitais são utilizados para aceder aos serviços?</a:t>
            </a:r>
            <a:endParaRPr sz="2400" dirty="0"/>
          </a:p>
        </p:txBody>
      </p:sp>
      <p:sp>
        <p:nvSpPr>
          <p:cNvPr id="509" name="Google Shape;509;p31"/>
          <p:cNvSpPr txBox="1">
            <a:spLocks noGrp="1"/>
          </p:cNvSpPr>
          <p:nvPr>
            <p:ph type="body" idx="4294967295"/>
          </p:nvPr>
        </p:nvSpPr>
        <p:spPr>
          <a:xfrm>
            <a:off x="220664" y="1047316"/>
            <a:ext cx="2955925" cy="3194680"/>
          </a:xfrm>
          <a:prstGeom prst="rect">
            <a:avLst/>
          </a:prstGeom>
          <a:noFill/>
          <a:ln>
            <a:noFill/>
          </a:ln>
        </p:spPr>
        <p:txBody>
          <a:bodyPr spcFirstLastPara="1" wrap="square" lIns="91425" tIns="45700" rIns="91425" bIns="45700" anchor="t" anchorCtr="0">
            <a:spAutoFit/>
          </a:bodyPr>
          <a:lstStyle/>
          <a:p>
            <a:pPr marL="290195" lvl="0" indent="-285750" algn="l" rtl="0">
              <a:lnSpc>
                <a:spcPct val="90000"/>
              </a:lnSpc>
              <a:spcBef>
                <a:spcPts val="0"/>
              </a:spcBef>
              <a:spcAft>
                <a:spcPts val="0"/>
              </a:spcAft>
              <a:buClr>
                <a:srgbClr val="F39200"/>
              </a:buClr>
              <a:buSzPts val="2400"/>
              <a:buFont typeface="Arial"/>
              <a:buChar char="•"/>
            </a:pPr>
            <a:r>
              <a:rPr lang="fi" sz="1400" dirty="0"/>
              <a:t>Os europeus preferem sítios Web, enquanto os africanos utilizam aplicações</a:t>
            </a:r>
            <a:endParaRPr sz="1400" dirty="0"/>
          </a:p>
          <a:p>
            <a:pPr marL="391795" lvl="0" indent="-133350" algn="l" rtl="0">
              <a:lnSpc>
                <a:spcPct val="90000"/>
              </a:lnSpc>
              <a:spcBef>
                <a:spcPts val="0"/>
              </a:spcBef>
              <a:spcAft>
                <a:spcPts val="0"/>
              </a:spcAft>
              <a:buClr>
                <a:srgbClr val="F39200"/>
              </a:buClr>
              <a:buSzPts val="2400"/>
              <a:buFont typeface="Arial"/>
              <a:buNone/>
            </a:pPr>
            <a:endParaRPr sz="1400" dirty="0"/>
          </a:p>
          <a:p>
            <a:pPr marL="290195" lvl="0" indent="-285750" algn="l" rtl="0">
              <a:lnSpc>
                <a:spcPct val="90000"/>
              </a:lnSpc>
              <a:spcBef>
                <a:spcPts val="0"/>
              </a:spcBef>
              <a:spcAft>
                <a:spcPts val="0"/>
              </a:spcAft>
              <a:buClr>
                <a:srgbClr val="F39200"/>
              </a:buClr>
              <a:buSzPts val="2400"/>
              <a:buFont typeface="Arial"/>
              <a:buChar char="•"/>
            </a:pPr>
            <a:r>
              <a:rPr lang="fi" sz="1400" dirty="0"/>
              <a:t>A tendência é para as aplicações móveis; a geração jovem prefere o telemóvel</a:t>
            </a:r>
            <a:endParaRPr sz="1400" dirty="0"/>
          </a:p>
          <a:p>
            <a:pPr marL="391795" lvl="0" indent="-133350" algn="l" rtl="0">
              <a:lnSpc>
                <a:spcPct val="90000"/>
              </a:lnSpc>
              <a:spcBef>
                <a:spcPts val="0"/>
              </a:spcBef>
              <a:spcAft>
                <a:spcPts val="0"/>
              </a:spcAft>
              <a:buClr>
                <a:srgbClr val="F39200"/>
              </a:buClr>
              <a:buSzPts val="2400"/>
              <a:buFont typeface="Arial"/>
              <a:buNone/>
            </a:pPr>
            <a:endParaRPr sz="1400" dirty="0"/>
          </a:p>
          <a:p>
            <a:pPr marL="290195" lvl="0" indent="-285750" algn="l" rtl="0">
              <a:lnSpc>
                <a:spcPct val="90000"/>
              </a:lnSpc>
              <a:spcBef>
                <a:spcPts val="0"/>
              </a:spcBef>
              <a:spcAft>
                <a:spcPts val="0"/>
              </a:spcAft>
              <a:buClr>
                <a:srgbClr val="F39200"/>
              </a:buClr>
              <a:buSzPts val="2400"/>
              <a:buFont typeface="Arial"/>
              <a:buChar char="•"/>
            </a:pPr>
            <a:r>
              <a:rPr lang="fi" sz="1400" dirty="0"/>
              <a:t>Diferença entre domínios de serviço/produto (por exemplo, os serviços educativos são introduzidos através de sítios Web, enquanto muitos jogos são utilizados através de aplicações móveis, etc.) </a:t>
            </a:r>
            <a:endParaRPr sz="1400" dirty="0"/>
          </a:p>
          <a:p>
            <a:pPr marL="285750" lvl="0" indent="-196850" algn="l" rtl="0">
              <a:lnSpc>
                <a:spcPct val="90000"/>
              </a:lnSpc>
              <a:spcBef>
                <a:spcPts val="0"/>
              </a:spcBef>
              <a:spcAft>
                <a:spcPts val="0"/>
              </a:spcAft>
              <a:buClr>
                <a:srgbClr val="161249"/>
              </a:buClr>
              <a:buSzPts val="1400"/>
              <a:buFont typeface="Arial"/>
              <a:buNone/>
            </a:pPr>
            <a:endParaRPr sz="1400"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13"/>
        <p:cNvGrpSpPr/>
        <p:nvPr/>
      </p:nvGrpSpPr>
      <p:grpSpPr>
        <a:xfrm>
          <a:off x="0" y="0"/>
          <a:ext cx="0" cy="0"/>
          <a:chOff x="0" y="0"/>
          <a:chExt cx="0" cy="0"/>
        </a:xfrm>
      </p:grpSpPr>
      <p:sp>
        <p:nvSpPr>
          <p:cNvPr id="514" name="Google Shape;514;p32"/>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2800"/>
              <a:buFont typeface="Arial"/>
              <a:buNone/>
            </a:pPr>
            <a:r>
              <a:rPr lang="fi" sz="2400" dirty="0"/>
              <a:t>Dados sobre tendências e tráfego de sítios Web na Internet; fontes</a:t>
            </a:r>
            <a:endParaRPr sz="2400" dirty="0"/>
          </a:p>
        </p:txBody>
      </p:sp>
      <p:sp>
        <p:nvSpPr>
          <p:cNvPr id="515" name="Google Shape;515;p32"/>
          <p:cNvSpPr txBox="1">
            <a:spLocks noGrp="1"/>
          </p:cNvSpPr>
          <p:nvPr>
            <p:ph type="body" idx="1"/>
          </p:nvPr>
        </p:nvSpPr>
        <p:spPr>
          <a:xfrm>
            <a:off x="628650" y="1182825"/>
            <a:ext cx="7886700" cy="3453213"/>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1200"/>
              </a:spcBef>
              <a:spcAft>
                <a:spcPts val="0"/>
              </a:spcAft>
              <a:buClr>
                <a:srgbClr val="161249"/>
              </a:buClr>
              <a:buSzPts val="1800"/>
              <a:buFont typeface="Arial"/>
              <a:buNone/>
            </a:pPr>
            <a:r>
              <a:rPr lang="fi" sz="1800" b="1" dirty="0">
                <a:solidFill>
                  <a:srgbClr val="F39200"/>
                </a:solidFill>
              </a:rPr>
              <a:t>Conceitos e termos fundamentais do marketing digital</a:t>
            </a:r>
            <a:endParaRPr dirty="0"/>
          </a:p>
          <a:p>
            <a:pPr marL="457200" marR="0" lvl="0" indent="-323850" algn="l" rtl="0">
              <a:lnSpc>
                <a:spcPct val="90000"/>
              </a:lnSpc>
              <a:spcBef>
                <a:spcPts val="1200"/>
              </a:spcBef>
              <a:spcAft>
                <a:spcPts val="0"/>
              </a:spcAft>
              <a:buClr>
                <a:srgbClr val="000000"/>
              </a:buClr>
              <a:buSzPts val="1514"/>
              <a:buFont typeface="Arial"/>
              <a:buChar char="-"/>
            </a:pPr>
            <a:r>
              <a:rPr lang="fi" sz="1400" b="0" i="0" u="none" strike="noStrike" cap="none" dirty="0">
                <a:solidFill>
                  <a:srgbClr val="161249"/>
                </a:solidFill>
                <a:latin typeface="Arial"/>
                <a:ea typeface="Arial"/>
                <a:cs typeface="Arial"/>
                <a:sym typeface="Arial"/>
              </a:rPr>
              <a:t>Utilizar a palavra de pesquisa "digital marketing concepts/terms/vocabulary" (também na sua língua local)</a:t>
            </a:r>
            <a:endParaRPr dirty="0"/>
          </a:p>
          <a:p>
            <a:pPr marL="0" marR="0" lvl="0" indent="0" algn="l" rtl="0">
              <a:lnSpc>
                <a:spcPct val="90000"/>
              </a:lnSpc>
              <a:spcBef>
                <a:spcPts val="1200"/>
              </a:spcBef>
              <a:spcAft>
                <a:spcPts val="0"/>
              </a:spcAft>
              <a:buClr>
                <a:srgbClr val="161249"/>
              </a:buClr>
              <a:buSzPts val="1800"/>
              <a:buFont typeface="Arial"/>
              <a:buNone/>
            </a:pPr>
            <a:r>
              <a:rPr lang="fi" sz="1800" b="1" dirty="0">
                <a:solidFill>
                  <a:srgbClr val="F39200"/>
                </a:solidFill>
              </a:rPr>
              <a:t>O que acontece na Internet? </a:t>
            </a:r>
            <a:r>
              <a:rPr lang="fi" sz="1400" dirty="0"/>
              <a:t>Ex: </a:t>
            </a:r>
            <a:r>
              <a:rPr lang="fi" sz="1400" b="1" u="sng" dirty="0">
                <a:solidFill>
                  <a:schemeClr val="hlink"/>
                </a:solidFill>
                <a:hlinkClick r:id="rId3"/>
              </a:rPr>
              <a:t>https://www.statista.com</a:t>
            </a:r>
            <a:r>
              <a:rPr lang="fi" sz="1400" b="1" dirty="0">
                <a:solidFill>
                  <a:srgbClr val="000000"/>
                </a:solidFill>
              </a:rPr>
              <a:t>; </a:t>
            </a:r>
            <a:r>
              <a:rPr lang="fi" sz="1400" b="1" u="sng" dirty="0">
                <a:solidFill>
                  <a:srgbClr val="0563C1"/>
                </a:solidFill>
                <a:hlinkClick r:id="rId4">
                  <a:extLst>
                    <a:ext uri="{A12FA001-AC4F-418D-AE19-62706E023703}">
                      <ahyp:hlinkClr xmlns:ahyp="http://schemas.microsoft.com/office/drawing/2018/hyperlinkcolor" val="tx"/>
                    </a:ext>
                  </a:extLst>
                </a:hlinkClick>
              </a:rPr>
              <a:t>Localiq.com</a:t>
            </a:r>
            <a:r>
              <a:rPr lang="fi" sz="1400" b="1" dirty="0">
                <a:solidFill>
                  <a:srgbClr val="000000"/>
                </a:solidFill>
              </a:rPr>
              <a:t>; </a:t>
            </a:r>
            <a:endParaRPr sz="1400" b="1" i="0" u="none" strike="noStrike" cap="none" dirty="0">
              <a:solidFill>
                <a:srgbClr val="000000"/>
              </a:solidFill>
              <a:latin typeface="Arial"/>
              <a:ea typeface="Arial"/>
              <a:cs typeface="Arial"/>
              <a:sym typeface="Arial"/>
            </a:endParaRPr>
          </a:p>
          <a:p>
            <a:pPr marL="457200" marR="0" lvl="0" indent="-323850" algn="l" rtl="0">
              <a:lnSpc>
                <a:spcPct val="90000"/>
              </a:lnSpc>
              <a:spcBef>
                <a:spcPts val="1200"/>
              </a:spcBef>
              <a:spcAft>
                <a:spcPts val="0"/>
              </a:spcAft>
              <a:buClr>
                <a:srgbClr val="000000"/>
              </a:buClr>
              <a:buSzPts val="1514"/>
              <a:buFont typeface="Arial"/>
              <a:buChar char="-"/>
            </a:pPr>
            <a:r>
              <a:rPr lang="fi" sz="1400" dirty="0"/>
              <a:t>Volumes de pesquisas, </a:t>
            </a:r>
            <a:r>
              <a:rPr lang="fi" sz="1400" b="0" i="0" u="none" strike="noStrike" cap="none" dirty="0">
                <a:solidFill>
                  <a:srgbClr val="161249"/>
                </a:solidFill>
                <a:latin typeface="Arial"/>
                <a:ea typeface="Arial"/>
                <a:cs typeface="Arial"/>
                <a:sym typeface="Arial"/>
              </a:rPr>
              <a:t>comportamento na Web, compras, etc.</a:t>
            </a:r>
            <a:endParaRPr sz="1400" b="1" i="0" u="none" strike="noStrike" cap="none" dirty="0">
              <a:solidFill>
                <a:srgbClr val="161249"/>
              </a:solidFill>
              <a:latin typeface="Arial"/>
              <a:ea typeface="Arial"/>
              <a:cs typeface="Arial"/>
              <a:sym typeface="Arial"/>
            </a:endParaRPr>
          </a:p>
          <a:p>
            <a:pPr marL="0" marR="0" lvl="0" indent="0" algn="l" rtl="0">
              <a:lnSpc>
                <a:spcPct val="90000"/>
              </a:lnSpc>
              <a:spcBef>
                <a:spcPts val="1200"/>
              </a:spcBef>
              <a:spcAft>
                <a:spcPts val="0"/>
              </a:spcAft>
              <a:buClr>
                <a:srgbClr val="161249"/>
              </a:buClr>
              <a:buSzPts val="1800"/>
              <a:buFont typeface="Arial"/>
              <a:buNone/>
            </a:pPr>
            <a:r>
              <a:rPr lang="fi" sz="1800" b="1" i="0" u="none" strike="noStrike" cap="none" dirty="0">
                <a:solidFill>
                  <a:srgbClr val="F39200"/>
                </a:solidFill>
                <a:latin typeface="Arial"/>
                <a:ea typeface="Arial"/>
                <a:cs typeface="Arial"/>
                <a:sym typeface="Arial"/>
              </a:rPr>
              <a:t> Que tópicos e sítios Web são pesquisados? </a:t>
            </a:r>
            <a:r>
              <a:rPr lang="fi" sz="1400" dirty="0"/>
              <a:t>ex.  </a:t>
            </a:r>
            <a:r>
              <a:rPr lang="fi" sz="1400" b="1" i="0" u="none" strike="noStrike" cap="none" dirty="0">
                <a:solidFill>
                  <a:srgbClr val="000000"/>
                </a:solidFill>
                <a:latin typeface="Arial"/>
                <a:ea typeface="Arial"/>
                <a:cs typeface="Arial"/>
                <a:sym typeface="Arial"/>
              </a:rPr>
              <a:t>Tendências</a:t>
            </a:r>
            <a:r>
              <a:rPr lang="fi" sz="1400" b="1" i="0" u="sng" strike="noStrike" cap="none" dirty="0">
                <a:solidFill>
                  <a:srgbClr val="0563C1"/>
                </a:solidFill>
                <a:latin typeface="Arial"/>
                <a:ea typeface="Arial"/>
                <a:cs typeface="Arial"/>
                <a:sym typeface="Arial"/>
                <a:hlinkClick r:id="rId5">
                  <a:extLst>
                    <a:ext uri="{A12FA001-AC4F-418D-AE19-62706E023703}">
                      <ahyp:hlinkClr xmlns:ahyp="http://schemas.microsoft.com/office/drawing/2018/hyperlinkcolor" val="tx"/>
                    </a:ext>
                  </a:extLst>
                </a:hlinkClick>
              </a:rPr>
              <a:t> do Google </a:t>
            </a:r>
            <a:endParaRPr dirty="0"/>
          </a:p>
          <a:p>
            <a:pPr marL="457200" marR="0" lvl="0" indent="-323850" algn="l" rtl="0">
              <a:lnSpc>
                <a:spcPct val="90000"/>
              </a:lnSpc>
              <a:spcBef>
                <a:spcPts val="1200"/>
              </a:spcBef>
              <a:spcAft>
                <a:spcPts val="0"/>
              </a:spcAft>
              <a:buClr>
                <a:srgbClr val="000000"/>
              </a:buClr>
              <a:buSzPts val="1514"/>
              <a:buFont typeface="Arial"/>
              <a:buChar char="-"/>
            </a:pPr>
            <a:r>
              <a:rPr lang="fi" sz="1400" b="0" i="0" u="none" strike="noStrike" cap="none" dirty="0">
                <a:solidFill>
                  <a:srgbClr val="161249"/>
                </a:solidFill>
                <a:latin typeface="Arial"/>
                <a:ea typeface="Arial"/>
                <a:cs typeface="Arial"/>
                <a:sym typeface="Arial"/>
              </a:rPr>
              <a:t>O volume de palavras de pesquisa utilizadas efetivamente para qualquer país ou região</a:t>
            </a:r>
            <a:endParaRPr dirty="0"/>
          </a:p>
          <a:p>
            <a:pPr marL="457200" marR="0" lvl="0" indent="-323850" algn="l" rtl="0">
              <a:lnSpc>
                <a:spcPct val="90000"/>
              </a:lnSpc>
              <a:spcBef>
                <a:spcPts val="0"/>
              </a:spcBef>
              <a:spcAft>
                <a:spcPts val="0"/>
              </a:spcAft>
              <a:buClr>
                <a:srgbClr val="000000"/>
              </a:buClr>
              <a:buSzPts val="1514"/>
              <a:buFont typeface="Arial"/>
              <a:buChar char="-"/>
            </a:pPr>
            <a:r>
              <a:rPr lang="fi" sz="1400" b="0" i="0" u="none" strike="noStrike" cap="none" dirty="0">
                <a:solidFill>
                  <a:srgbClr val="161249"/>
                </a:solidFill>
                <a:latin typeface="Arial"/>
                <a:ea typeface="Arial"/>
                <a:cs typeface="Arial"/>
                <a:sym typeface="Arial"/>
              </a:rPr>
              <a:t>Tendências em qualquer palavra de pesquisa </a:t>
            </a:r>
            <a:endParaRPr dirty="0"/>
          </a:p>
          <a:p>
            <a:pPr marL="457200" marR="0" lvl="0" indent="-323849" algn="l" rtl="0">
              <a:lnSpc>
                <a:spcPct val="90000"/>
              </a:lnSpc>
              <a:spcBef>
                <a:spcPts val="0"/>
              </a:spcBef>
              <a:spcAft>
                <a:spcPts val="0"/>
              </a:spcAft>
              <a:buClr>
                <a:srgbClr val="000000"/>
              </a:buClr>
              <a:buSzPts val="1514"/>
              <a:buFont typeface="Arial"/>
              <a:buChar char="-"/>
            </a:pPr>
            <a:r>
              <a:rPr lang="fi" sz="1400" b="0" i="0" u="none" strike="noStrike" cap="none" dirty="0">
                <a:solidFill>
                  <a:srgbClr val="161249"/>
                </a:solidFill>
                <a:latin typeface="Arial"/>
                <a:ea typeface="Arial"/>
                <a:cs typeface="Arial"/>
                <a:sym typeface="Arial"/>
              </a:rPr>
              <a:t>Tendências em temas e tópicos</a:t>
            </a:r>
            <a:endParaRPr sz="1400" b="0" i="0" u="none" strike="noStrike" cap="none" dirty="0">
              <a:solidFill>
                <a:srgbClr val="161249"/>
              </a:solidFill>
              <a:latin typeface="Arial"/>
              <a:ea typeface="Arial"/>
              <a:cs typeface="Arial"/>
              <a:sym typeface="Arial"/>
            </a:endParaRPr>
          </a:p>
          <a:p>
            <a:pPr marL="457200" marR="0" lvl="0" indent="0" algn="l" rtl="0">
              <a:lnSpc>
                <a:spcPct val="90000"/>
              </a:lnSpc>
              <a:spcBef>
                <a:spcPts val="0"/>
              </a:spcBef>
              <a:spcAft>
                <a:spcPts val="0"/>
              </a:spcAft>
              <a:buNone/>
            </a:pPr>
            <a:endParaRPr sz="1400" dirty="0"/>
          </a:p>
          <a:p>
            <a:pPr marL="0" lvl="0" indent="0" algn="l" rtl="0">
              <a:spcBef>
                <a:spcPts val="0"/>
              </a:spcBef>
              <a:spcAft>
                <a:spcPts val="0"/>
              </a:spcAft>
              <a:buNone/>
            </a:pPr>
            <a:r>
              <a:rPr lang="fi" sz="1200" dirty="0"/>
              <a:t>Nota! Existem inúmeros fornecedores de dados e informações úteis sobre o mercado digital. Alguns deles têm ferramentas e testadores para teste gratuito</a:t>
            </a:r>
            <a:endParaRPr sz="12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19"/>
        <p:cNvGrpSpPr/>
        <p:nvPr/>
      </p:nvGrpSpPr>
      <p:grpSpPr>
        <a:xfrm>
          <a:off x="0" y="0"/>
          <a:ext cx="0" cy="0"/>
          <a:chOff x="0" y="0"/>
          <a:chExt cx="0" cy="0"/>
        </a:xfrm>
      </p:grpSpPr>
      <p:sp>
        <p:nvSpPr>
          <p:cNvPr id="520" name="Google Shape;520;p33"/>
          <p:cNvSpPr txBox="1">
            <a:spLocks noGrp="1"/>
          </p:cNvSpPr>
          <p:nvPr>
            <p:ph type="body" idx="1"/>
          </p:nvPr>
        </p:nvSpPr>
        <p:spPr>
          <a:xfrm>
            <a:off x="848794" y="104813"/>
            <a:ext cx="7908999"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b="1" dirty="0">
                <a:solidFill>
                  <a:schemeClr val="lt1"/>
                </a:solidFill>
              </a:rPr>
              <a:t>Atividades em sala de aula: comportamento e tendências na Web</a:t>
            </a:r>
            <a:endParaRPr dirty="0"/>
          </a:p>
        </p:txBody>
      </p:sp>
      <p:sp>
        <p:nvSpPr>
          <p:cNvPr id="521" name="Google Shape;521;p33"/>
          <p:cNvSpPr txBox="1">
            <a:spLocks noGrp="1"/>
          </p:cNvSpPr>
          <p:nvPr>
            <p:ph type="body" idx="2"/>
          </p:nvPr>
        </p:nvSpPr>
        <p:spPr>
          <a:xfrm>
            <a:off x="848795" y="996792"/>
            <a:ext cx="8050986" cy="2629167"/>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400"/>
              <a:buNone/>
            </a:pPr>
            <a:r>
              <a:rPr lang="fi" sz="1800" b="1" dirty="0">
                <a:solidFill>
                  <a:srgbClr val="F39200"/>
                </a:solidFill>
              </a:rPr>
              <a:t>Atividade 1: Evolução do comportamento na Web</a:t>
            </a:r>
            <a:br>
              <a:rPr lang="fi" sz="1300" b="1" dirty="0"/>
            </a:br>
            <a:r>
              <a:rPr lang="fi" sz="1400" dirty="0"/>
              <a:t>Vá a Localiq.com (também pode pesquisar "o que acontece na Internet" ou "comportamento na Web" para obter mais fontes). Examine o artigo e a figura. Como está a evoluir o "comportamento na Web"? O que é que vai aumentar/diminuir nos próximos 3 anos/5 anos?</a:t>
            </a:r>
            <a:endParaRPr sz="1400" b="1" dirty="0"/>
          </a:p>
          <a:p>
            <a:pPr marL="0" lvl="0" indent="0" algn="l" rtl="0">
              <a:lnSpc>
                <a:spcPct val="100000"/>
              </a:lnSpc>
              <a:spcBef>
                <a:spcPts val="1200"/>
              </a:spcBef>
              <a:spcAft>
                <a:spcPts val="0"/>
              </a:spcAft>
              <a:buClr>
                <a:schemeClr val="lt1"/>
              </a:buClr>
              <a:buSzPts val="1400"/>
              <a:buNone/>
            </a:pPr>
            <a:r>
              <a:rPr lang="fi" sz="1800" b="1" dirty="0">
                <a:solidFill>
                  <a:srgbClr val="F39200"/>
                </a:solidFill>
              </a:rPr>
              <a:t>Atividade 2: Tendências das pesquisas na Web</a:t>
            </a:r>
            <a:br>
              <a:rPr lang="fi" sz="1300" b="1" dirty="0"/>
            </a:br>
            <a:r>
              <a:rPr lang="fi" sz="1400" dirty="0"/>
              <a:t>Escolha uma palavra de pesquisa que lhe pareça interessante. Vá ao </a:t>
            </a:r>
            <a:r>
              <a:rPr lang="fi" sz="1400" b="1" dirty="0"/>
              <a:t>Google Trends </a:t>
            </a:r>
            <a:r>
              <a:rPr lang="fi" sz="1400" dirty="0"/>
              <a:t>(encontra-o facilmente através de pesquisa). Dedique 5 a 10 minutos para se familiarizar com a plataforma. </a:t>
            </a:r>
            <a:endParaRPr sz="1400" dirty="0"/>
          </a:p>
          <a:p>
            <a:pPr marL="457200" lvl="0" indent="-312261" algn="l" rtl="0">
              <a:lnSpc>
                <a:spcPct val="100000"/>
              </a:lnSpc>
              <a:spcBef>
                <a:spcPts val="1200"/>
              </a:spcBef>
              <a:spcAft>
                <a:spcPts val="0"/>
              </a:spcAft>
              <a:buClr>
                <a:schemeClr val="lt1"/>
              </a:buClr>
              <a:buSzPts val="1400"/>
              <a:buChar char="-"/>
            </a:pPr>
            <a:r>
              <a:rPr lang="fi" sz="1400" dirty="0"/>
              <a:t>Preencha a tua palavra (Nota: deve ter volume suficiente para existir no Google Trends)</a:t>
            </a:r>
            <a:endParaRPr sz="1400" dirty="0"/>
          </a:p>
          <a:p>
            <a:pPr marL="457200" lvl="0" indent="-312261" algn="l" rtl="0">
              <a:lnSpc>
                <a:spcPct val="100000"/>
              </a:lnSpc>
              <a:spcBef>
                <a:spcPts val="0"/>
              </a:spcBef>
              <a:spcAft>
                <a:spcPts val="0"/>
              </a:spcAft>
              <a:buClr>
                <a:schemeClr val="lt1"/>
              </a:buClr>
              <a:buSzPts val="1400"/>
              <a:buChar char="-"/>
            </a:pPr>
            <a:r>
              <a:rPr lang="fi" sz="1400" dirty="0"/>
              <a:t>Encontre tendências sobre a palavra pesquisada e o tópico mais alargado </a:t>
            </a:r>
            <a:endParaRPr sz="1400" dirty="0"/>
          </a:p>
          <a:p>
            <a:pPr marL="914400" lvl="1" indent="-312260" algn="l" rtl="0">
              <a:lnSpc>
                <a:spcPct val="100000"/>
              </a:lnSpc>
              <a:spcBef>
                <a:spcPts val="0"/>
              </a:spcBef>
              <a:spcAft>
                <a:spcPts val="0"/>
              </a:spcAft>
              <a:buClr>
                <a:schemeClr val="lt1"/>
              </a:buClr>
              <a:buSzPts val="1400"/>
              <a:buChar char="-"/>
            </a:pPr>
            <a:r>
              <a:rPr lang="fi" sz="1400" dirty="0"/>
              <a:t>a sua evolução ao longo do tempo</a:t>
            </a:r>
            <a:endParaRPr sz="1400" dirty="0"/>
          </a:p>
          <a:p>
            <a:pPr marL="914400" lvl="1" indent="-312260" algn="l" rtl="0">
              <a:lnSpc>
                <a:spcPct val="100000"/>
              </a:lnSpc>
              <a:spcBef>
                <a:spcPts val="0"/>
              </a:spcBef>
              <a:spcAft>
                <a:spcPts val="0"/>
              </a:spcAft>
              <a:buClr>
                <a:schemeClr val="lt1"/>
              </a:buClr>
              <a:buSzPts val="1400"/>
              <a:buChar char="-"/>
            </a:pPr>
            <a:r>
              <a:rPr lang="fi" sz="1400" dirty="0"/>
              <a:t>outras palavras de pesquisa sugeridas?</a:t>
            </a:r>
            <a:endParaRPr sz="1400" dirty="0"/>
          </a:p>
          <a:p>
            <a:pPr marL="0" lvl="0" indent="0" algn="l" rtl="0">
              <a:lnSpc>
                <a:spcPct val="100000"/>
              </a:lnSpc>
              <a:spcBef>
                <a:spcPts val="1200"/>
              </a:spcBef>
              <a:spcAft>
                <a:spcPts val="0"/>
              </a:spcAft>
              <a:buClr>
                <a:schemeClr val="lt1"/>
              </a:buClr>
              <a:buSzPts val="1400"/>
              <a:buNone/>
            </a:pPr>
            <a:r>
              <a:rPr lang="fi" sz="1400" dirty="0"/>
              <a:t>Quais poderão ser as razões para esta evolução e variações ao longo do tempo? Possíveis indicações? </a:t>
            </a:r>
            <a:endParaRPr sz="14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35"/>
          <p:cNvSpPr txBox="1">
            <a:spLocks noGrp="1"/>
          </p:cNvSpPr>
          <p:nvPr>
            <p:ph type="title"/>
          </p:nvPr>
        </p:nvSpPr>
        <p:spPr>
          <a:xfrm>
            <a:off x="240711" y="248478"/>
            <a:ext cx="841815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300"/>
              <a:buFont typeface="Arial"/>
              <a:buNone/>
            </a:pPr>
            <a:r>
              <a:rPr lang="fi" sz="2400" dirty="0"/>
              <a:t>Os profissionais de marketing utilizam cada vez mais os meios digitais</a:t>
            </a:r>
            <a:endParaRPr sz="2400" dirty="0"/>
          </a:p>
        </p:txBody>
      </p:sp>
      <p:sp>
        <p:nvSpPr>
          <p:cNvPr id="527" name="Google Shape;527;p35"/>
          <p:cNvSpPr txBox="1">
            <a:spLocks noGrp="1"/>
          </p:cNvSpPr>
          <p:nvPr>
            <p:ph type="body" idx="1"/>
          </p:nvPr>
        </p:nvSpPr>
        <p:spPr>
          <a:xfrm>
            <a:off x="284846" y="1242650"/>
            <a:ext cx="2659824" cy="3593584"/>
          </a:xfrm>
          <a:prstGeom prst="rect">
            <a:avLst/>
          </a:prstGeom>
          <a:noFill/>
          <a:ln>
            <a:noFill/>
          </a:ln>
        </p:spPr>
        <p:txBody>
          <a:bodyPr spcFirstLastPara="1" wrap="square" lIns="0" tIns="0" rIns="0" bIns="0" anchor="t" anchorCtr="0">
            <a:noAutofit/>
          </a:bodyPr>
          <a:lstStyle/>
          <a:p>
            <a:pPr marL="285750" lvl="0" indent="-285750" algn="l" rtl="0">
              <a:lnSpc>
                <a:spcPts val="2000"/>
              </a:lnSpc>
              <a:spcBef>
                <a:spcPts val="1200"/>
              </a:spcBef>
              <a:spcAft>
                <a:spcPts val="0"/>
              </a:spcAft>
              <a:buClr>
                <a:srgbClr val="F39200"/>
              </a:buClr>
              <a:buSzPts val="2400"/>
              <a:buFont typeface="Arial"/>
              <a:buChar char="•"/>
            </a:pPr>
            <a:r>
              <a:rPr lang="fi" sz="1400" dirty="0"/>
              <a:t>A quota dos meios digitais está a aumentar, mas os meios de marketing tradicionais continuam a ser essencialmente utilizados</a:t>
            </a:r>
            <a:endParaRPr sz="1400" dirty="0"/>
          </a:p>
          <a:p>
            <a:pPr marL="285750" lvl="0" indent="-285750" algn="l" rtl="0">
              <a:lnSpc>
                <a:spcPts val="2000"/>
              </a:lnSpc>
              <a:spcBef>
                <a:spcPts val="1200"/>
              </a:spcBef>
              <a:spcAft>
                <a:spcPts val="0"/>
              </a:spcAft>
              <a:buClr>
                <a:srgbClr val="F39200"/>
              </a:buClr>
              <a:buSzPts val="2400"/>
              <a:buFont typeface="Arial"/>
              <a:buChar char="•"/>
            </a:pPr>
            <a:r>
              <a:rPr lang="fi" sz="1400" dirty="0"/>
              <a:t>O gráfico mostra uma média de todos os anunciantes</a:t>
            </a:r>
            <a:endParaRPr sz="1400" dirty="0"/>
          </a:p>
          <a:p>
            <a:pPr marL="285750" lvl="0" indent="-285750" algn="l" rtl="0">
              <a:lnSpc>
                <a:spcPts val="2000"/>
              </a:lnSpc>
              <a:spcBef>
                <a:spcPts val="1200"/>
              </a:spcBef>
              <a:spcAft>
                <a:spcPts val="0"/>
              </a:spcAft>
              <a:buClr>
                <a:srgbClr val="F39200"/>
              </a:buClr>
              <a:buSzPts val="2400"/>
              <a:buFont typeface="Arial"/>
              <a:buChar char="•"/>
            </a:pPr>
            <a:r>
              <a:rPr lang="fi" sz="1400" dirty="0"/>
              <a:t>Existem variações razoáveis entre os diferentes tipos de organizações</a:t>
            </a:r>
            <a:endParaRPr sz="1400" dirty="0"/>
          </a:p>
          <a:p>
            <a:pPr marL="0" lvl="0" indent="0" algn="l" rtl="0">
              <a:lnSpc>
                <a:spcPct val="90000"/>
              </a:lnSpc>
              <a:spcBef>
                <a:spcPts val="1200"/>
              </a:spcBef>
              <a:spcAft>
                <a:spcPts val="1200"/>
              </a:spcAft>
              <a:buClr>
                <a:srgbClr val="161249"/>
              </a:buClr>
              <a:buSzPts val="1600"/>
              <a:buNone/>
            </a:pPr>
            <a:endParaRPr sz="1600" dirty="0"/>
          </a:p>
        </p:txBody>
      </p:sp>
      <p:sp>
        <p:nvSpPr>
          <p:cNvPr id="528" name="Google Shape;528;p35"/>
          <p:cNvSpPr txBox="1"/>
          <p:nvPr/>
        </p:nvSpPr>
        <p:spPr>
          <a:xfrm>
            <a:off x="3915200" y="4222275"/>
            <a:ext cx="33318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rgbClr val="000000"/>
                </a:solidFill>
                <a:latin typeface="Arial"/>
                <a:ea typeface="Arial"/>
                <a:cs typeface="Arial"/>
                <a:sym typeface="Arial"/>
              </a:rPr>
              <a:t>Fonte: Statista (2022)</a:t>
            </a:r>
            <a:endParaRPr sz="1200" b="0" i="0" u="none" strike="noStrike" cap="none" dirty="0">
              <a:solidFill>
                <a:srgbClr val="000000"/>
              </a:solidFill>
              <a:latin typeface="Arial"/>
              <a:ea typeface="Arial"/>
              <a:cs typeface="Arial"/>
              <a:sym typeface="Arial"/>
            </a:endParaRPr>
          </a:p>
        </p:txBody>
      </p:sp>
      <p:pic>
        <p:nvPicPr>
          <p:cNvPr id="529" name="Google Shape;529;p3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257550" y="1242650"/>
            <a:ext cx="5714191" cy="295343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3"/>
        <p:cNvGrpSpPr/>
        <p:nvPr/>
      </p:nvGrpSpPr>
      <p:grpSpPr>
        <a:xfrm>
          <a:off x="0" y="0"/>
          <a:ext cx="0" cy="0"/>
          <a:chOff x="0" y="0"/>
          <a:chExt cx="0" cy="0"/>
        </a:xfrm>
      </p:grpSpPr>
      <p:sp>
        <p:nvSpPr>
          <p:cNvPr id="534" name="Google Shape;534;p37"/>
          <p:cNvSpPr txBox="1">
            <a:spLocks noGrp="1"/>
          </p:cNvSpPr>
          <p:nvPr>
            <p:ph type="title"/>
          </p:nvPr>
        </p:nvSpPr>
        <p:spPr>
          <a:xfrm>
            <a:off x="227927" y="163692"/>
            <a:ext cx="8928694"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400" b="1" dirty="0">
                <a:solidFill>
                  <a:srgbClr val="161249"/>
                </a:solidFill>
                <a:latin typeface="Arial"/>
                <a:ea typeface="Arial"/>
                <a:cs typeface="Arial"/>
                <a:sym typeface="Arial"/>
              </a:rPr>
              <a:t>Quem realiza as tarefas de marketing digital nas organizações?</a:t>
            </a:r>
            <a:endParaRPr sz="2400" b="1" dirty="0">
              <a:solidFill>
                <a:srgbClr val="161249"/>
              </a:solidFill>
              <a:latin typeface="Arial"/>
              <a:ea typeface="Arial"/>
              <a:cs typeface="Arial"/>
              <a:sym typeface="Arial"/>
            </a:endParaRPr>
          </a:p>
        </p:txBody>
      </p:sp>
      <p:pic>
        <p:nvPicPr>
          <p:cNvPr id="535" name="Google Shape;535;p37" descr="Digital Marketing Roles | Top 9 Different Roles of Digital Marketin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a:stretch/>
        </p:blipFill>
        <p:spPr>
          <a:xfrm>
            <a:off x="3902529" y="1182460"/>
            <a:ext cx="4982684" cy="2778579"/>
          </a:xfrm>
          <a:prstGeom prst="rect">
            <a:avLst/>
          </a:prstGeom>
          <a:noFill/>
          <a:ln>
            <a:noFill/>
          </a:ln>
          <a:effectLst>
            <a:outerShdw blurRad="63500" sx="102000" sy="102000" algn="ctr" rotWithShape="0">
              <a:srgbClr val="000000">
                <a:alpha val="40000"/>
              </a:srgbClr>
            </a:outerShdw>
          </a:effectLst>
        </p:spPr>
      </p:pic>
      <p:sp>
        <p:nvSpPr>
          <p:cNvPr id="536" name="Google Shape;536;p37"/>
          <p:cNvSpPr txBox="1"/>
          <p:nvPr/>
        </p:nvSpPr>
        <p:spPr>
          <a:xfrm>
            <a:off x="7433825" y="3931025"/>
            <a:ext cx="15546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rgbClr val="000000"/>
                </a:solidFill>
                <a:latin typeface="Arial"/>
                <a:ea typeface="Arial"/>
                <a:cs typeface="Arial"/>
                <a:sym typeface="Arial"/>
              </a:rPr>
              <a:t>Fonte: </a:t>
            </a:r>
            <a:r>
              <a:rPr lang="fi" sz="1200" b="0" i="0" u="sng" strike="noStrike" cap="none" dirty="0">
                <a:solidFill>
                  <a:schemeClr val="hlink"/>
                </a:solidFill>
                <a:latin typeface="Arial"/>
                <a:ea typeface="Arial"/>
                <a:cs typeface="Arial"/>
                <a:sym typeface="Arial"/>
                <a:hlinkClick r:id="rId4"/>
              </a:rPr>
              <a:t>Hubspot</a:t>
            </a:r>
            <a:endParaRPr sz="1200" b="0" i="0" u="none" strike="noStrike" cap="none" dirty="0">
              <a:solidFill>
                <a:srgbClr val="000000"/>
              </a:solidFill>
              <a:latin typeface="Arial"/>
              <a:ea typeface="Arial"/>
              <a:cs typeface="Arial"/>
              <a:sym typeface="Arial"/>
            </a:endParaRPr>
          </a:p>
        </p:txBody>
      </p:sp>
      <p:sp>
        <p:nvSpPr>
          <p:cNvPr id="537" name="Google Shape;537;p37"/>
          <p:cNvSpPr txBox="1"/>
          <p:nvPr/>
        </p:nvSpPr>
        <p:spPr>
          <a:xfrm>
            <a:off x="0" y="1138913"/>
            <a:ext cx="3902400" cy="3416290"/>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F39200"/>
              </a:buClr>
              <a:buSzPts val="1400"/>
              <a:buFont typeface="Arial"/>
              <a:buChar char="●"/>
            </a:pPr>
            <a:r>
              <a:rPr lang="fi" b="0" i="0" u="none" strike="noStrike" cap="none" dirty="0">
                <a:solidFill>
                  <a:srgbClr val="161249"/>
                </a:solidFill>
                <a:latin typeface="Arial"/>
                <a:ea typeface="Arial"/>
                <a:cs typeface="Arial"/>
                <a:sym typeface="Arial"/>
              </a:rPr>
              <a:t>Nas organizações mais pequenas, há normalmente poucas pessoas polivalentes</a:t>
            </a:r>
            <a:br>
              <a:rPr lang="fi" b="0" i="0" u="none" strike="noStrike" cap="none" dirty="0">
                <a:solidFill>
                  <a:srgbClr val="161249"/>
                </a:solidFill>
                <a:latin typeface="Arial"/>
                <a:ea typeface="Arial"/>
                <a:cs typeface="Arial"/>
                <a:sym typeface="Arial"/>
              </a:rPr>
            </a:b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b="0" i="0" u="none" strike="noStrike" cap="none" dirty="0">
                <a:solidFill>
                  <a:srgbClr val="161249"/>
                </a:solidFill>
                <a:latin typeface="Arial"/>
                <a:ea typeface="Arial"/>
                <a:cs typeface="Arial"/>
                <a:sym typeface="Arial"/>
              </a:rPr>
              <a:t>As organizações de maior dimensão têm mais pessoal com perfis específicos </a:t>
            </a:r>
            <a:br>
              <a:rPr lang="fi" b="0" i="0" u="none" strike="noStrike" cap="none" dirty="0">
                <a:solidFill>
                  <a:srgbClr val="161249"/>
                </a:solidFill>
                <a:latin typeface="Arial"/>
                <a:ea typeface="Arial"/>
                <a:cs typeface="Arial"/>
                <a:sym typeface="Arial"/>
              </a:rPr>
            </a:b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b="0" i="0" u="none" strike="noStrike" cap="none" dirty="0">
                <a:solidFill>
                  <a:srgbClr val="161249"/>
                </a:solidFill>
                <a:latin typeface="Arial"/>
                <a:ea typeface="Arial"/>
                <a:cs typeface="Arial"/>
                <a:sym typeface="Arial"/>
              </a:rPr>
              <a:t>Algumas organizações subcontratam (compram) o serviço ou parte dele</a:t>
            </a:r>
            <a:br>
              <a:rPr lang="fi" b="0" i="0" u="none" strike="noStrike" cap="none" dirty="0">
                <a:solidFill>
                  <a:srgbClr val="161249"/>
                </a:solidFill>
                <a:latin typeface="Arial"/>
                <a:ea typeface="Arial"/>
                <a:cs typeface="Arial"/>
                <a:sym typeface="Arial"/>
              </a:rPr>
            </a:b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b="0" i="0" u="none" strike="noStrike" cap="none" dirty="0">
                <a:solidFill>
                  <a:srgbClr val="161249"/>
                </a:solidFill>
                <a:latin typeface="Arial"/>
                <a:ea typeface="Arial"/>
                <a:cs typeface="Arial"/>
                <a:sym typeface="Arial"/>
              </a:rPr>
              <a:t>O marketing digital é normalmente um domínio de jovens profissionais</a:t>
            </a:r>
            <a:br>
              <a:rPr lang="fi" b="0" i="0" u="none" strike="noStrike" cap="none" dirty="0">
                <a:solidFill>
                  <a:srgbClr val="161249"/>
                </a:solidFill>
                <a:latin typeface="Arial"/>
                <a:ea typeface="Arial"/>
                <a:cs typeface="Arial"/>
                <a:sym typeface="Arial"/>
              </a:rPr>
            </a:br>
            <a:endParaRPr b="0" i="0" u="none" strike="noStrike" cap="none" dirty="0">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b="0" i="0" u="none" strike="noStrike" cap="none" dirty="0">
                <a:solidFill>
                  <a:srgbClr val="161249"/>
                </a:solidFill>
                <a:latin typeface="Arial"/>
                <a:ea typeface="Arial"/>
                <a:cs typeface="Arial"/>
                <a:sym typeface="Arial"/>
              </a:rPr>
              <a:t>De um modo geral, há falta de profissionais de marketing digital</a:t>
            </a:r>
            <a:endParaRPr b="0" i="0" u="none" strike="noStrike" cap="none" dirty="0">
              <a:solidFill>
                <a:srgbClr val="161249"/>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41"/>
        <p:cNvGrpSpPr/>
        <p:nvPr/>
      </p:nvGrpSpPr>
      <p:grpSpPr>
        <a:xfrm>
          <a:off x="0" y="0"/>
          <a:ext cx="0" cy="0"/>
          <a:chOff x="0" y="0"/>
          <a:chExt cx="0" cy="0"/>
        </a:xfrm>
      </p:grpSpPr>
      <p:pic>
        <p:nvPicPr>
          <p:cNvPr id="542" name="Google Shape;542;p38" descr="Map&#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l="-104"/>
          <a:stretch/>
        </p:blipFill>
        <p:spPr>
          <a:xfrm>
            <a:off x="0" y="1"/>
            <a:ext cx="9144000" cy="2571749"/>
          </a:xfrm>
          <a:prstGeom prst="rect">
            <a:avLst/>
          </a:prstGeom>
          <a:solidFill>
            <a:srgbClr val="D3EEEF"/>
          </a:solidFill>
          <a:ln>
            <a:noFill/>
          </a:ln>
        </p:spPr>
      </p:pic>
      <p:sp>
        <p:nvSpPr>
          <p:cNvPr id="543" name="Google Shape;543;p38"/>
          <p:cNvSpPr txBox="1">
            <a:spLocks noGrp="1"/>
          </p:cNvSpPr>
          <p:nvPr>
            <p:ph type="title"/>
          </p:nvPr>
        </p:nvSpPr>
        <p:spPr>
          <a:xfrm>
            <a:off x="628650" y="2755804"/>
            <a:ext cx="7905750" cy="628148"/>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a:t>O que pode ser alcançado a nível do utilizador?</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47"/>
        <p:cNvGrpSpPr/>
        <p:nvPr/>
      </p:nvGrpSpPr>
      <p:grpSpPr>
        <a:xfrm>
          <a:off x="0" y="0"/>
          <a:ext cx="0" cy="0"/>
          <a:chOff x="0" y="0"/>
          <a:chExt cx="0" cy="0"/>
        </a:xfrm>
      </p:grpSpPr>
      <p:sp>
        <p:nvSpPr>
          <p:cNvPr id="548" name="Google Shape;548;p39"/>
          <p:cNvSpPr txBox="1">
            <a:spLocks noGrp="1"/>
          </p:cNvSpPr>
          <p:nvPr>
            <p:ph type="body" idx="4294967295"/>
          </p:nvPr>
        </p:nvSpPr>
        <p:spPr>
          <a:xfrm>
            <a:off x="83375" y="213825"/>
            <a:ext cx="4820700" cy="4158300"/>
          </a:xfrm>
          <a:prstGeom prst="rect">
            <a:avLst/>
          </a:prstGeom>
          <a:noFill/>
          <a:ln>
            <a:noFill/>
          </a:ln>
        </p:spPr>
        <p:txBody>
          <a:bodyPr spcFirstLastPara="1" wrap="square" lIns="91425" tIns="91425" rIns="91425" bIns="91425" anchor="t" anchorCtr="0">
            <a:normAutofit/>
          </a:bodyPr>
          <a:lstStyle/>
          <a:p>
            <a:pPr marL="0" lvl="0" indent="0" algn="l" rtl="0">
              <a:lnSpc>
                <a:spcPct val="110000"/>
              </a:lnSpc>
              <a:spcBef>
                <a:spcPts val="0"/>
              </a:spcBef>
              <a:spcAft>
                <a:spcPts val="0"/>
              </a:spcAft>
              <a:buClr>
                <a:srgbClr val="161249"/>
              </a:buClr>
              <a:buSzPts val="1700"/>
              <a:buNone/>
            </a:pPr>
            <a:r>
              <a:rPr lang="fi" sz="2000" b="1" dirty="0"/>
              <a:t>O marketing nos canais digitais é único, uma vez que</a:t>
            </a:r>
            <a:endParaRPr sz="2000" b="1" dirty="0"/>
          </a:p>
          <a:p>
            <a:pPr marL="0" lvl="0" indent="0" algn="l" rtl="0">
              <a:lnSpc>
                <a:spcPct val="110000"/>
              </a:lnSpc>
              <a:spcBef>
                <a:spcPts val="0"/>
              </a:spcBef>
              <a:spcAft>
                <a:spcPts val="0"/>
              </a:spcAft>
              <a:buClr>
                <a:srgbClr val="161249"/>
              </a:buClr>
              <a:buSzPts val="1700"/>
              <a:buNone/>
            </a:pPr>
            <a:endParaRPr sz="1700" dirty="0"/>
          </a:p>
          <a:p>
            <a:pPr marL="0" lvl="0" indent="0" algn="l" rtl="0">
              <a:lnSpc>
                <a:spcPct val="110000"/>
              </a:lnSpc>
              <a:spcBef>
                <a:spcPts val="0"/>
              </a:spcBef>
              <a:spcAft>
                <a:spcPts val="0"/>
              </a:spcAft>
              <a:buClr>
                <a:srgbClr val="161249"/>
              </a:buClr>
              <a:buSzPts val="1700"/>
              <a:buNone/>
            </a:pPr>
            <a:endParaRPr sz="1700" dirty="0"/>
          </a:p>
          <a:p>
            <a:pPr marL="457200" lvl="0" indent="-361950" algn="l" rtl="0">
              <a:lnSpc>
                <a:spcPct val="110000"/>
              </a:lnSpc>
              <a:spcBef>
                <a:spcPts val="0"/>
              </a:spcBef>
              <a:spcAft>
                <a:spcPts val="0"/>
              </a:spcAft>
              <a:buSzPts val="2100"/>
              <a:buChar char="-"/>
            </a:pPr>
            <a:r>
              <a:rPr lang="fi" sz="1700" dirty="0"/>
              <a:t>permite uma </a:t>
            </a:r>
            <a:r>
              <a:rPr lang="fi" sz="1600" b="1" dirty="0"/>
              <a:t>interação com os visitantes do sítio </a:t>
            </a:r>
            <a:r>
              <a:rPr lang="fi" sz="1600" dirty="0"/>
              <a:t>(conhecê-los melhor, estar atento aos seus desejos e comunicar com eles). </a:t>
            </a:r>
            <a:endParaRPr sz="1600" dirty="0"/>
          </a:p>
          <a:p>
            <a:pPr marL="457200" lvl="0" indent="-330200" algn="l" rtl="0">
              <a:lnSpc>
                <a:spcPct val="110000"/>
              </a:lnSpc>
              <a:spcBef>
                <a:spcPts val="0"/>
              </a:spcBef>
              <a:spcAft>
                <a:spcPts val="0"/>
              </a:spcAft>
              <a:buSzPts val="1600"/>
              <a:buChar char="-"/>
            </a:pPr>
            <a:endParaRPr sz="1600" dirty="0"/>
          </a:p>
          <a:p>
            <a:pPr marL="457200" lvl="0" indent="-330200" algn="l" rtl="0">
              <a:lnSpc>
                <a:spcPct val="110000"/>
              </a:lnSpc>
              <a:spcBef>
                <a:spcPts val="0"/>
              </a:spcBef>
              <a:spcAft>
                <a:spcPts val="0"/>
              </a:spcAft>
              <a:buSzPts val="1600"/>
              <a:buChar char="-"/>
            </a:pPr>
            <a:r>
              <a:rPr lang="fi" sz="1600" dirty="0"/>
              <a:t>permite a comunicação com o cliente </a:t>
            </a:r>
            <a:r>
              <a:rPr lang="fi" sz="1600" b="1" dirty="0"/>
              <a:t>de entrada </a:t>
            </a:r>
            <a:endParaRPr sz="1600" dirty="0"/>
          </a:p>
          <a:p>
            <a:pPr marL="0" lvl="0" indent="0" algn="l" rtl="0">
              <a:lnSpc>
                <a:spcPct val="110000"/>
              </a:lnSpc>
              <a:spcBef>
                <a:spcPts val="0"/>
              </a:spcBef>
              <a:spcAft>
                <a:spcPts val="0"/>
              </a:spcAft>
              <a:buNone/>
            </a:pPr>
            <a:endParaRPr sz="1600" dirty="0"/>
          </a:p>
          <a:p>
            <a:pPr marL="457200" lvl="0" indent="-330200" algn="l" rtl="0">
              <a:lnSpc>
                <a:spcPct val="110000"/>
              </a:lnSpc>
              <a:spcBef>
                <a:spcPts val="0"/>
              </a:spcBef>
              <a:spcAft>
                <a:spcPts val="0"/>
              </a:spcAft>
              <a:buSzPts val="1600"/>
              <a:buChar char="-"/>
            </a:pPr>
            <a:r>
              <a:rPr lang="fi" sz="1600" dirty="0"/>
              <a:t>permite que as empresas beneficiem cada vez mais da </a:t>
            </a:r>
            <a:r>
              <a:rPr lang="fi" sz="1600" b="1" dirty="0"/>
              <a:t>publicidade obtida </a:t>
            </a:r>
            <a:r>
              <a:rPr lang="fi" sz="1600" dirty="0"/>
              <a:t>em vez da paga</a:t>
            </a:r>
            <a:endParaRPr sz="1700" dirty="0"/>
          </a:p>
        </p:txBody>
      </p:sp>
      <p:sp>
        <p:nvSpPr>
          <p:cNvPr id="549" name="Google Shape;549;p39"/>
          <p:cNvSpPr txBox="1"/>
          <p:nvPr/>
        </p:nvSpPr>
        <p:spPr>
          <a:xfrm>
            <a:off x="6740300" y="1995975"/>
            <a:ext cx="24411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50" name="Google Shape;550;p3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995300" y="974812"/>
            <a:ext cx="3663788" cy="2442525"/>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54"/>
        <p:cNvGrpSpPr/>
        <p:nvPr/>
      </p:nvGrpSpPr>
      <p:grpSpPr>
        <a:xfrm>
          <a:off x="0" y="0"/>
          <a:ext cx="0" cy="0"/>
          <a:chOff x="0" y="0"/>
          <a:chExt cx="0" cy="0"/>
        </a:xfrm>
      </p:grpSpPr>
      <p:pic>
        <p:nvPicPr>
          <p:cNvPr id="555" name="Google Shape;555;p4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702813" y="812054"/>
            <a:ext cx="5279087" cy="3519391"/>
          </a:xfrm>
          <a:prstGeom prst="rect">
            <a:avLst/>
          </a:prstGeom>
          <a:noFill/>
          <a:ln>
            <a:noFill/>
          </a:ln>
        </p:spPr>
      </p:pic>
      <p:sp>
        <p:nvSpPr>
          <p:cNvPr id="556" name="Google Shape;556;p41"/>
          <p:cNvSpPr txBox="1"/>
          <p:nvPr/>
        </p:nvSpPr>
        <p:spPr>
          <a:xfrm>
            <a:off x="214950" y="4222275"/>
            <a:ext cx="88437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57" name="Google Shape;557;p41"/>
          <p:cNvSpPr txBox="1"/>
          <p:nvPr/>
        </p:nvSpPr>
        <p:spPr>
          <a:xfrm>
            <a:off x="85424" y="755403"/>
            <a:ext cx="3617400" cy="3632700"/>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F39200"/>
              </a:buClr>
              <a:buSzPts val="1600"/>
              <a:buFont typeface="Arial"/>
              <a:buChar char="●"/>
            </a:pPr>
            <a:r>
              <a:rPr lang="fi" sz="1600" b="0" i="0" u="none" strike="noStrike" cap="none">
                <a:solidFill>
                  <a:srgbClr val="161249"/>
                </a:solidFill>
                <a:latin typeface="Arial"/>
                <a:ea typeface="Arial"/>
                <a:cs typeface="Arial"/>
                <a:sym typeface="Arial"/>
              </a:rPr>
              <a:t>O marketing digital </a:t>
            </a:r>
            <a:r>
              <a:rPr lang="fi" sz="1600">
                <a:solidFill>
                  <a:srgbClr val="161249"/>
                </a:solidFill>
              </a:rPr>
              <a:t>permite o </a:t>
            </a:r>
            <a:r>
              <a:rPr lang="fi" sz="1600" b="0" i="0" u="none" strike="noStrike" cap="none">
                <a:solidFill>
                  <a:srgbClr val="161249"/>
                </a:solidFill>
                <a:latin typeface="Arial"/>
                <a:ea typeface="Arial"/>
                <a:cs typeface="Arial"/>
                <a:sym typeface="Arial"/>
              </a:rPr>
              <a:t>"</a:t>
            </a:r>
            <a:r>
              <a:rPr lang="fi" sz="1600" b="1" i="0" u="none" strike="noStrike" cap="none">
                <a:solidFill>
                  <a:srgbClr val="161249"/>
                </a:solidFill>
              </a:rPr>
              <a:t>marketing de entrada</a:t>
            </a:r>
            <a:r>
              <a:rPr lang="fi" sz="1600" b="0" i="0" u="none" strike="noStrike" cap="none">
                <a:solidFill>
                  <a:srgbClr val="161249"/>
                </a:solidFill>
                <a:latin typeface="Arial"/>
                <a:ea typeface="Arial"/>
                <a:cs typeface="Arial"/>
                <a:sym typeface="Arial"/>
              </a:rPr>
              <a:t>" (enquanto o marketing tradicional </a:t>
            </a:r>
            <a:r>
              <a:rPr lang="fi" sz="1600">
                <a:solidFill>
                  <a:srgbClr val="161249"/>
                </a:solidFill>
              </a:rPr>
              <a:t>representa o </a:t>
            </a:r>
            <a:r>
              <a:rPr lang="fi" sz="1600" b="0" i="0" u="none" strike="noStrike" cap="none">
                <a:solidFill>
                  <a:srgbClr val="161249"/>
                </a:solidFill>
                <a:latin typeface="Arial"/>
                <a:ea typeface="Arial"/>
                <a:cs typeface="Arial"/>
                <a:sym typeface="Arial"/>
              </a:rPr>
              <a:t>"marketing de saída").</a:t>
            </a: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161249"/>
              </a:buClr>
              <a:buSzPts val="1600"/>
              <a:buChar char="●"/>
            </a:pPr>
            <a:endParaRPr sz="1600">
              <a:solidFill>
                <a:srgbClr val="161249"/>
              </a:solidFill>
            </a:endParaRPr>
          </a:p>
          <a:p>
            <a:pPr marL="457200" marR="0" lvl="0" indent="-317500" algn="l" rtl="0">
              <a:lnSpc>
                <a:spcPct val="100000"/>
              </a:lnSpc>
              <a:spcBef>
                <a:spcPts val="0"/>
              </a:spcBef>
              <a:spcAft>
                <a:spcPts val="0"/>
              </a:spcAft>
              <a:buClr>
                <a:srgbClr val="161249"/>
              </a:buClr>
              <a:buSzPts val="1600"/>
              <a:buChar char="●"/>
            </a:pPr>
            <a:r>
              <a:rPr lang="fi" sz="1600">
                <a:solidFill>
                  <a:srgbClr val="161249"/>
                </a:solidFill>
              </a:rPr>
              <a:t>Os canais de saída (à direita) são normalmente menos eficientes</a:t>
            </a:r>
            <a:endParaRPr sz="1600">
              <a:solidFill>
                <a:srgbClr val="161249"/>
              </a:solidFill>
            </a:endParaRPr>
          </a:p>
          <a:p>
            <a:pPr marL="457200" marR="0" lvl="0" indent="0" algn="l" rtl="0">
              <a:lnSpc>
                <a:spcPct val="100000"/>
              </a:lnSpc>
              <a:spcBef>
                <a:spcPts val="0"/>
              </a:spcBef>
              <a:spcAft>
                <a:spcPts val="0"/>
              </a:spcAft>
              <a:buNone/>
            </a:pPr>
            <a:endParaRPr sz="1600">
              <a:solidFill>
                <a:srgbClr val="161249"/>
              </a:solidFill>
            </a:endParaRPr>
          </a:p>
          <a:p>
            <a:pPr marL="457200" marR="0" lvl="0" indent="-317500" algn="l" rtl="0">
              <a:lnSpc>
                <a:spcPct val="100000"/>
              </a:lnSpc>
              <a:spcBef>
                <a:spcPts val="0"/>
              </a:spcBef>
              <a:spcAft>
                <a:spcPts val="0"/>
              </a:spcAft>
              <a:buClr>
                <a:srgbClr val="F39200"/>
              </a:buClr>
              <a:buSzPts val="1600"/>
              <a:buFont typeface="Arial"/>
              <a:buChar char="●"/>
            </a:pPr>
            <a:r>
              <a:rPr lang="fi" sz="1600">
                <a:solidFill>
                  <a:srgbClr val="161249"/>
                </a:solidFill>
              </a:rPr>
              <a:t>A comunicação bidirecional (inbound) permite compreender o cliente e personalizar as mensagens</a:t>
            </a:r>
            <a:endParaRPr sz="1600">
              <a:solidFill>
                <a:srgbClr val="161249"/>
              </a:solidFill>
            </a:endParaRPr>
          </a:p>
          <a:p>
            <a:pPr marL="457200" marR="0" lvl="0" indent="0" algn="l" rtl="0">
              <a:lnSpc>
                <a:spcPct val="100000"/>
              </a:lnSpc>
              <a:spcBef>
                <a:spcPts val="0"/>
              </a:spcBef>
              <a:spcAft>
                <a:spcPts val="0"/>
              </a:spcAft>
              <a:buNone/>
            </a:pPr>
            <a:r>
              <a:rPr lang="fi" sz="1600">
                <a:solidFill>
                  <a:srgbClr val="161249"/>
                </a:solidFill>
              </a:rPr>
              <a:t>e criar envolvimento</a:t>
            </a:r>
            <a:endParaRPr sz="1600">
              <a:solidFill>
                <a:srgbClr val="161249"/>
              </a:solidFill>
            </a:endParaRPr>
          </a:p>
          <a:p>
            <a:pPr marL="457200" marR="0" lvl="0" indent="0" algn="l" rtl="0">
              <a:lnSpc>
                <a:spcPct val="100000"/>
              </a:lnSpc>
              <a:spcBef>
                <a:spcPts val="0"/>
              </a:spcBef>
              <a:spcAft>
                <a:spcPts val="0"/>
              </a:spcAft>
              <a:buNone/>
            </a:pPr>
            <a:endParaRPr sz="1600" b="0" i="0" u="none" strike="noStrike" cap="none">
              <a:solidFill>
                <a:srgbClr val="161249"/>
              </a:solidFill>
              <a:latin typeface="Arial"/>
              <a:ea typeface="Arial"/>
              <a:cs typeface="Arial"/>
              <a:sym typeface="Arial"/>
            </a:endParaRPr>
          </a:p>
        </p:txBody>
      </p:sp>
      <p:sp>
        <p:nvSpPr>
          <p:cNvPr id="558" name="Google Shape;558;p41"/>
          <p:cNvSpPr txBox="1"/>
          <p:nvPr/>
        </p:nvSpPr>
        <p:spPr>
          <a:xfrm>
            <a:off x="7078435" y="4276921"/>
            <a:ext cx="2336172"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fonte: </a:t>
            </a:r>
            <a:r>
              <a:rPr lang="fi" sz="1400" b="0" i="0" u="sng" strike="noStrike" cap="none">
                <a:solidFill>
                  <a:schemeClr val="hlink"/>
                </a:solidFill>
                <a:latin typeface="Arial"/>
                <a:ea typeface="Arial"/>
                <a:cs typeface="Arial"/>
                <a:sym typeface="Arial"/>
                <a:hlinkClick r:id="rId4"/>
              </a:rPr>
              <a:t>DigitalConnect</a:t>
            </a:r>
            <a:endParaRPr sz="1400" b="0" i="0" u="none" strike="noStrike" cap="none">
              <a:solidFill>
                <a:srgbClr val="000000"/>
              </a:solidFill>
              <a:latin typeface="Arial"/>
              <a:ea typeface="Arial"/>
              <a:cs typeface="Arial"/>
              <a:sym typeface="Arial"/>
            </a:endParaRPr>
          </a:p>
        </p:txBody>
      </p:sp>
      <p:sp>
        <p:nvSpPr>
          <p:cNvPr id="559" name="Google Shape;559;p41"/>
          <p:cNvSpPr txBox="1"/>
          <p:nvPr/>
        </p:nvSpPr>
        <p:spPr>
          <a:xfrm>
            <a:off x="411700" y="88600"/>
            <a:ext cx="4236600" cy="6771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sz="3200"/>
              <a:t>Entrada - Saída</a:t>
            </a:r>
            <a:endParaRPr sz="320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64"/>
        <p:cNvGrpSpPr/>
        <p:nvPr/>
      </p:nvGrpSpPr>
      <p:grpSpPr>
        <a:xfrm>
          <a:off x="0" y="0"/>
          <a:ext cx="0" cy="0"/>
          <a:chOff x="0" y="0"/>
          <a:chExt cx="0" cy="0"/>
        </a:xfrm>
      </p:grpSpPr>
      <p:sp>
        <p:nvSpPr>
          <p:cNvPr id="565" name="Google Shape;565;p43"/>
          <p:cNvSpPr txBox="1">
            <a:spLocks noGrp="1"/>
          </p:cNvSpPr>
          <p:nvPr>
            <p:ph type="title"/>
          </p:nvPr>
        </p:nvSpPr>
        <p:spPr>
          <a:xfrm>
            <a:off x="260925" y="147179"/>
            <a:ext cx="5672100" cy="5586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3200">
                <a:solidFill>
                  <a:srgbClr val="002060"/>
                </a:solidFill>
              </a:rPr>
              <a:t>O </a:t>
            </a:r>
            <a:r>
              <a:rPr lang="fi" sz="3200" b="1">
                <a:solidFill>
                  <a:srgbClr val="002060"/>
                </a:solidFill>
              </a:rPr>
              <a:t>modelo</a:t>
            </a:r>
            <a:r>
              <a:rPr lang="fi" sz="3200">
                <a:solidFill>
                  <a:srgbClr val="002060"/>
                </a:solidFill>
              </a:rPr>
              <a:t> PESO </a:t>
            </a:r>
            <a:endParaRPr sz="3200">
              <a:solidFill>
                <a:srgbClr val="002060"/>
              </a:solidFill>
            </a:endParaRPr>
          </a:p>
        </p:txBody>
      </p:sp>
      <p:sp>
        <p:nvSpPr>
          <p:cNvPr id="566" name="Google Shape;566;p43"/>
          <p:cNvSpPr txBox="1"/>
          <p:nvPr/>
        </p:nvSpPr>
        <p:spPr>
          <a:xfrm>
            <a:off x="7022027" y="705875"/>
            <a:ext cx="1739700" cy="3285485"/>
          </a:xfrm>
          <a:prstGeom prst="rect">
            <a:avLst/>
          </a:prstGeom>
          <a:solidFill>
            <a:srgbClr val="EAD3F1"/>
          </a:solidFill>
          <a:ln w="19050" cap="flat" cmpd="sng">
            <a:solidFill>
              <a:srgbClr val="8E37AA"/>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None/>
            </a:pPr>
            <a:r>
              <a:rPr lang="fi" sz="1300" b="1" i="0" u="none" strike="noStrike" cap="none" dirty="0">
                <a:solidFill>
                  <a:srgbClr val="161249"/>
                </a:solidFill>
                <a:latin typeface="Arial"/>
                <a:ea typeface="Arial"/>
                <a:cs typeface="Arial"/>
                <a:sym typeface="Arial"/>
              </a:rPr>
              <a:t>Meios de comunicação próprios</a:t>
            </a:r>
            <a:endParaRPr sz="1300" b="1"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300" b="0" i="0" u="none" strike="noStrike" cap="none" dirty="0">
                <a:solidFill>
                  <a:srgbClr val="161249"/>
                </a:solidFill>
                <a:latin typeface="Arial"/>
                <a:ea typeface="Arial"/>
                <a:cs typeface="Arial"/>
                <a:sym typeface="Arial"/>
              </a:rPr>
              <a:t>Canais detidos e controlados pela organização </a:t>
            </a:r>
            <a:endParaRPr sz="1300" b="0" i="0" u="none" strike="noStrike" cap="none" dirty="0">
              <a:solidFill>
                <a:srgbClr val="161249"/>
              </a:solidFill>
              <a:latin typeface="Arial"/>
              <a:ea typeface="Arial"/>
              <a:cs typeface="Arial"/>
              <a:sym typeface="Arial"/>
            </a:endParaRPr>
          </a:p>
          <a:p>
            <a:pPr marL="342900" marR="0" lvl="0" indent="-236220" algn="l" rtl="0">
              <a:lnSpc>
                <a:spcPct val="100000"/>
              </a:lnSpc>
              <a:spcBef>
                <a:spcPts val="0"/>
              </a:spcBef>
              <a:spcAft>
                <a:spcPts val="0"/>
              </a:spcAft>
              <a:buClr>
                <a:srgbClr val="8E37AA"/>
              </a:buClr>
              <a:buSzPts val="1680"/>
              <a:buFont typeface="Arial"/>
              <a:buNone/>
            </a:pPr>
            <a:endParaRPr sz="1300" b="0" i="0" u="none" strike="noStrike" cap="none" dirty="0">
              <a:solidFill>
                <a:srgbClr val="161249"/>
              </a:solidFill>
              <a:latin typeface="Arial"/>
              <a:ea typeface="Arial"/>
              <a:cs typeface="Arial"/>
              <a:sym typeface="Arial"/>
            </a:endParaRPr>
          </a:p>
          <a:p>
            <a:pPr marL="266700" marR="0" lvl="0" indent="-266700" algn="l" rtl="0">
              <a:lnSpc>
                <a:spcPct val="100000"/>
              </a:lnSpc>
              <a:spcBef>
                <a:spcPts val="0"/>
              </a:spcBef>
              <a:spcAft>
                <a:spcPts val="0"/>
              </a:spcAft>
              <a:buClr>
                <a:srgbClr val="8E37AA"/>
              </a:buClr>
              <a:buSzPts val="1680"/>
              <a:buFont typeface="Arial"/>
              <a:buChar char="•"/>
            </a:pPr>
            <a:r>
              <a:rPr lang="fi" sz="1300" b="0" i="0" u="none" strike="noStrike" cap="none" dirty="0">
                <a:solidFill>
                  <a:srgbClr val="161249"/>
                </a:solidFill>
                <a:latin typeface="Arial"/>
                <a:ea typeface="Arial"/>
                <a:cs typeface="Arial"/>
                <a:sym typeface="Arial"/>
              </a:rPr>
              <a:t>Offline: material impresso, informações no local </a:t>
            </a:r>
            <a:endParaRPr sz="1300" b="0" i="0" u="none" strike="noStrike" cap="none" dirty="0">
              <a:solidFill>
                <a:srgbClr val="161249"/>
              </a:solidFill>
              <a:latin typeface="Arial"/>
              <a:ea typeface="Arial"/>
              <a:cs typeface="Arial"/>
              <a:sym typeface="Arial"/>
            </a:endParaRPr>
          </a:p>
          <a:p>
            <a:pPr marL="266700" marR="0" lvl="0" indent="-266700" algn="l" rtl="0">
              <a:lnSpc>
                <a:spcPct val="100000"/>
              </a:lnSpc>
              <a:spcBef>
                <a:spcPts val="0"/>
              </a:spcBef>
              <a:spcAft>
                <a:spcPts val="0"/>
              </a:spcAft>
              <a:buClr>
                <a:srgbClr val="8E37AA"/>
              </a:buClr>
              <a:buSzPts val="1680"/>
              <a:buFont typeface="Arial"/>
              <a:buNone/>
            </a:pPr>
            <a:endParaRPr sz="1300" b="0" i="0" u="none" strike="noStrike" cap="none" dirty="0">
              <a:solidFill>
                <a:srgbClr val="161249"/>
              </a:solidFill>
              <a:latin typeface="Arial"/>
              <a:ea typeface="Arial"/>
              <a:cs typeface="Arial"/>
              <a:sym typeface="Arial"/>
            </a:endParaRPr>
          </a:p>
          <a:p>
            <a:pPr marL="266700" marR="0" lvl="0" indent="-266700" algn="l" rtl="0">
              <a:lnSpc>
                <a:spcPct val="100000"/>
              </a:lnSpc>
              <a:spcBef>
                <a:spcPts val="0"/>
              </a:spcBef>
              <a:spcAft>
                <a:spcPts val="0"/>
              </a:spcAft>
              <a:buClr>
                <a:srgbClr val="8E37AA"/>
              </a:buClr>
              <a:buSzPts val="1680"/>
              <a:buFont typeface="Arial"/>
              <a:buChar char="•"/>
            </a:pPr>
            <a:r>
              <a:rPr lang="fi" sz="1300" b="0" i="0" u="none" strike="noStrike" cap="none" dirty="0">
                <a:solidFill>
                  <a:srgbClr val="161249"/>
                </a:solidFill>
                <a:latin typeface="Arial"/>
                <a:ea typeface="Arial"/>
                <a:cs typeface="Arial"/>
                <a:sym typeface="Arial"/>
              </a:rPr>
              <a:t>Online: </a:t>
            </a:r>
            <a:r>
              <a:rPr lang="fi" sz="1300" dirty="0">
                <a:solidFill>
                  <a:srgbClr val="161249"/>
                </a:solidFill>
              </a:rPr>
              <a:t>conteúdo do sítio web</a:t>
            </a:r>
          </a:p>
          <a:p>
            <a:pPr marL="266700" marR="0" lvl="0" indent="-266700" algn="l" rtl="0">
              <a:lnSpc>
                <a:spcPct val="100000"/>
              </a:lnSpc>
              <a:spcBef>
                <a:spcPts val="0"/>
              </a:spcBef>
              <a:spcAft>
                <a:spcPts val="0"/>
              </a:spcAft>
              <a:buClr>
                <a:srgbClr val="8E37AA"/>
              </a:buClr>
              <a:buSzPts val="1680"/>
              <a:buFont typeface="Arial"/>
              <a:buChar char="•"/>
            </a:pPr>
            <a:endParaRPr sz="1300" dirty="0">
              <a:solidFill>
                <a:srgbClr val="161249"/>
              </a:solidFill>
            </a:endParaRPr>
          </a:p>
          <a:p>
            <a:pPr marL="342900" marR="0" lvl="0" indent="-325120" algn="l" rtl="0">
              <a:lnSpc>
                <a:spcPct val="100000"/>
              </a:lnSpc>
              <a:spcBef>
                <a:spcPts val="0"/>
              </a:spcBef>
              <a:spcAft>
                <a:spcPts val="0"/>
              </a:spcAft>
              <a:buClr>
                <a:srgbClr val="161249"/>
              </a:buClr>
              <a:buSzPts val="1400"/>
              <a:buChar char="•"/>
            </a:pPr>
            <a:endParaRPr dirty="0">
              <a:solidFill>
                <a:srgbClr val="161249"/>
              </a:solidFill>
            </a:endParaRPr>
          </a:p>
        </p:txBody>
      </p:sp>
      <p:sp>
        <p:nvSpPr>
          <p:cNvPr id="567" name="Google Shape;567;p43"/>
          <p:cNvSpPr txBox="1"/>
          <p:nvPr/>
        </p:nvSpPr>
        <p:spPr>
          <a:xfrm>
            <a:off x="260924" y="705875"/>
            <a:ext cx="2127900" cy="3285485"/>
          </a:xfrm>
          <a:prstGeom prst="rect">
            <a:avLst/>
          </a:prstGeom>
          <a:solidFill>
            <a:srgbClr val="C1FBED"/>
          </a:solidFill>
          <a:ln w="19050" cap="flat" cmpd="sng">
            <a:solidFill>
              <a:srgbClr val="0CAC87"/>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300" b="1" i="0" u="none" strike="noStrike" cap="none" dirty="0">
                <a:solidFill>
                  <a:srgbClr val="161249"/>
                </a:solidFill>
                <a:latin typeface="Arial"/>
                <a:ea typeface="Arial"/>
                <a:cs typeface="Arial"/>
                <a:sym typeface="Arial"/>
              </a:rPr>
              <a:t>Meios de comunicação social pagos</a:t>
            </a:r>
            <a:endParaRPr sz="1300" b="1" i="0" u="none" strike="noStrike" cap="none" dirty="0">
              <a:solidFill>
                <a:srgbClr val="161249"/>
              </a:solidFill>
              <a:latin typeface="Arial"/>
              <a:ea typeface="Arial"/>
              <a:cs typeface="Arial"/>
              <a:sym typeface="Arial"/>
            </a:endParaRPr>
          </a:p>
          <a:p>
            <a:pPr marL="0" lvl="0" indent="0" algn="l" rtl="0">
              <a:spcBef>
                <a:spcPts val="0"/>
              </a:spcBef>
              <a:spcAft>
                <a:spcPts val="0"/>
              </a:spcAft>
              <a:buNone/>
            </a:pPr>
            <a:r>
              <a:rPr lang="fi" sz="1300" dirty="0">
                <a:solidFill>
                  <a:srgbClr val="161249"/>
                </a:solidFill>
              </a:rPr>
              <a:t>Canais externos</a:t>
            </a:r>
            <a:endParaRPr sz="1300" dirty="0">
              <a:solidFill>
                <a:srgbClr val="161249"/>
              </a:solidFill>
            </a:endParaRPr>
          </a:p>
          <a:p>
            <a:pPr marL="285750" lvl="0" indent="-285750" algn="l" rtl="0">
              <a:spcBef>
                <a:spcPts val="0"/>
              </a:spcBef>
              <a:spcAft>
                <a:spcPts val="0"/>
              </a:spcAft>
              <a:buClr>
                <a:srgbClr val="0CAC87"/>
              </a:buClr>
              <a:buSzPts val="1680"/>
              <a:buChar char="•"/>
            </a:pPr>
            <a:r>
              <a:rPr lang="fi" sz="1300" dirty="0">
                <a:solidFill>
                  <a:srgbClr val="161249"/>
                </a:solidFill>
              </a:rPr>
              <a:t>Offline: meios de comunicação impressos, painéis publicitários, eventos</a:t>
            </a:r>
            <a:endParaRPr sz="1300" dirty="0">
              <a:solidFill>
                <a:srgbClr val="161249"/>
              </a:solidFill>
            </a:endParaRPr>
          </a:p>
          <a:p>
            <a:pPr marL="285750" marR="0" lvl="0" indent="-285750" algn="l" rtl="0">
              <a:lnSpc>
                <a:spcPct val="100000"/>
              </a:lnSpc>
              <a:spcBef>
                <a:spcPts val="0"/>
              </a:spcBef>
              <a:spcAft>
                <a:spcPts val="0"/>
              </a:spcAft>
              <a:buClr>
                <a:srgbClr val="0CAC87"/>
              </a:buClr>
              <a:buSzPts val="1680"/>
              <a:buFont typeface="Arial"/>
              <a:buChar char="•"/>
            </a:pPr>
            <a:r>
              <a:rPr lang="fi" sz="1300" dirty="0">
                <a:solidFill>
                  <a:srgbClr val="161249"/>
                </a:solidFill>
              </a:rPr>
              <a:t>Online: Anúncios em motores de busca, anúncios display, anúncios Fb e IG)</a:t>
            </a:r>
            <a:endParaRPr sz="1300" dirty="0">
              <a:solidFill>
                <a:srgbClr val="161249"/>
              </a:solidFill>
            </a:endParaRPr>
          </a:p>
          <a:p>
            <a:pPr marL="457200" marR="0" lvl="0" indent="0" algn="l" rtl="0">
              <a:lnSpc>
                <a:spcPct val="100000"/>
              </a:lnSpc>
              <a:spcBef>
                <a:spcPts val="0"/>
              </a:spcBef>
              <a:spcAft>
                <a:spcPts val="0"/>
              </a:spcAft>
              <a:buNone/>
            </a:pPr>
            <a:endParaRPr sz="13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300" b="0" i="0" u="none" strike="noStrike" cap="none" dirty="0">
                <a:solidFill>
                  <a:srgbClr val="161249"/>
                </a:solidFill>
                <a:latin typeface="Arial"/>
                <a:ea typeface="Arial"/>
                <a:cs typeface="Arial"/>
                <a:sym typeface="Arial"/>
              </a:rPr>
              <a:t>Taxa de visibilidade baseada no volume</a:t>
            </a:r>
          </a:p>
          <a:p>
            <a:pPr marL="0" marR="0" lvl="0" indent="0" algn="l" rtl="0">
              <a:lnSpc>
                <a:spcPct val="100000"/>
              </a:lnSpc>
              <a:spcBef>
                <a:spcPts val="0"/>
              </a:spcBef>
              <a:spcAft>
                <a:spcPts val="0"/>
              </a:spcAft>
              <a:buNone/>
            </a:pPr>
            <a:endParaRPr lang="fi" sz="1300" dirty="0">
              <a:solidFill>
                <a:srgbClr val="161249"/>
              </a:solidFill>
            </a:endParaRPr>
          </a:p>
          <a:p>
            <a:pPr marL="0" marR="0" lvl="0" indent="0" algn="l" rtl="0">
              <a:lnSpc>
                <a:spcPct val="100000"/>
              </a:lnSpc>
              <a:spcBef>
                <a:spcPts val="0"/>
              </a:spcBef>
              <a:spcAft>
                <a:spcPts val="0"/>
              </a:spcAft>
              <a:buNone/>
            </a:pPr>
            <a:endParaRPr dirty="0">
              <a:solidFill>
                <a:srgbClr val="161249"/>
              </a:solidFill>
            </a:endParaRPr>
          </a:p>
        </p:txBody>
      </p:sp>
      <p:sp>
        <p:nvSpPr>
          <p:cNvPr id="568" name="Google Shape;568;p43"/>
          <p:cNvSpPr txBox="1"/>
          <p:nvPr/>
        </p:nvSpPr>
        <p:spPr>
          <a:xfrm>
            <a:off x="2388825" y="705875"/>
            <a:ext cx="2382900" cy="3270096"/>
          </a:xfrm>
          <a:prstGeom prst="rect">
            <a:avLst/>
          </a:prstGeom>
          <a:solidFill>
            <a:srgbClr val="FFF2CC"/>
          </a:solidFill>
          <a:ln w="19050" cap="flat" cmpd="sng">
            <a:solidFill>
              <a:schemeClr val="accent4"/>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None/>
            </a:pPr>
            <a:r>
              <a:rPr lang="fi" sz="1300" b="1" i="0" u="none" strike="noStrike" cap="none" dirty="0">
                <a:solidFill>
                  <a:srgbClr val="161249"/>
                </a:solidFill>
                <a:latin typeface="Arial"/>
                <a:ea typeface="Arial"/>
                <a:cs typeface="Arial"/>
                <a:sym typeface="Arial"/>
              </a:rPr>
              <a:t>Meios de comunicação ganhos</a:t>
            </a:r>
            <a:endParaRPr sz="1300" b="1"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None/>
            </a:pPr>
            <a:r>
              <a:rPr lang="fi" sz="1300" b="0" i="0" u="none" strike="noStrike" cap="none" dirty="0">
                <a:solidFill>
                  <a:srgbClr val="161249"/>
                </a:solidFill>
                <a:latin typeface="Arial"/>
                <a:ea typeface="Arial"/>
                <a:cs typeface="Arial"/>
                <a:sym typeface="Arial"/>
              </a:rPr>
              <a:t>O "discurso", os </a:t>
            </a:r>
            <a:r>
              <a:rPr lang="fi" sz="1300" dirty="0">
                <a:solidFill>
                  <a:srgbClr val="161249"/>
                </a:solidFill>
              </a:rPr>
              <a:t>conteúdos partilhados </a:t>
            </a:r>
            <a:r>
              <a:rPr lang="fi" sz="1300" b="0" i="0" u="none" strike="noStrike" cap="none" dirty="0">
                <a:solidFill>
                  <a:srgbClr val="161249"/>
                </a:solidFill>
                <a:latin typeface="Arial"/>
                <a:ea typeface="Arial"/>
                <a:cs typeface="Arial"/>
                <a:sym typeface="Arial"/>
              </a:rPr>
              <a:t>e a reputação gerados pela organização (publicidade, actividades)</a:t>
            </a:r>
            <a:endParaRPr sz="13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chemeClr val="accent4"/>
              </a:buClr>
              <a:buSzPts val="1680"/>
              <a:buFont typeface="Arial"/>
              <a:buChar char="•"/>
            </a:pPr>
            <a:r>
              <a:rPr lang="fi" sz="1300" b="0" i="0" u="none" strike="noStrike" cap="none" dirty="0">
                <a:solidFill>
                  <a:srgbClr val="161249"/>
                </a:solidFill>
                <a:latin typeface="Arial"/>
                <a:ea typeface="Arial"/>
                <a:cs typeface="Arial"/>
                <a:sym typeface="Arial"/>
              </a:rPr>
              <a:t>A partilha e o "boca-a-boca" são normalmente de baixo custo</a:t>
            </a:r>
            <a:endParaRPr sz="13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chemeClr val="accent4"/>
              </a:buClr>
              <a:buSzPts val="1680"/>
              <a:buFont typeface="Arial"/>
              <a:buChar char="•"/>
            </a:pPr>
            <a:r>
              <a:rPr lang="fi" sz="1300" dirty="0">
                <a:solidFill>
                  <a:srgbClr val="161249"/>
                </a:solidFill>
              </a:rPr>
              <a:t>Os canais </a:t>
            </a:r>
            <a:r>
              <a:rPr lang="fi" sz="1300" b="0" i="0" u="none" strike="noStrike" cap="none" dirty="0">
                <a:solidFill>
                  <a:srgbClr val="161249"/>
                </a:solidFill>
                <a:latin typeface="Arial"/>
                <a:ea typeface="Arial"/>
                <a:cs typeface="Arial"/>
                <a:sym typeface="Arial"/>
              </a:rPr>
              <a:t>digitais são </a:t>
            </a:r>
            <a:r>
              <a:rPr lang="fi" sz="1300" dirty="0">
                <a:solidFill>
                  <a:srgbClr val="161249"/>
                </a:solidFill>
              </a:rPr>
              <a:t>muito adequados </a:t>
            </a:r>
            <a:r>
              <a:rPr lang="fi" sz="1300" b="0" i="0" u="none" strike="noStrike" cap="none" dirty="0">
                <a:solidFill>
                  <a:srgbClr val="161249"/>
                </a:solidFill>
                <a:latin typeface="Arial"/>
                <a:ea typeface="Arial"/>
                <a:cs typeface="Arial"/>
                <a:sym typeface="Arial"/>
              </a:rPr>
              <a:t>para ganhar notoriedade e reputação</a:t>
            </a:r>
          </a:p>
          <a:p>
            <a:pPr marL="285750" marR="0" lvl="0" indent="-285750" algn="l" rtl="0">
              <a:lnSpc>
                <a:spcPct val="100000"/>
              </a:lnSpc>
              <a:spcBef>
                <a:spcPts val="0"/>
              </a:spcBef>
              <a:spcAft>
                <a:spcPts val="0"/>
              </a:spcAft>
              <a:buClr>
                <a:schemeClr val="accent4"/>
              </a:buClr>
              <a:buSzPts val="1680"/>
              <a:buFont typeface="Arial"/>
              <a:buChar char="•"/>
            </a:pPr>
            <a:endParaRPr sz="1300" b="0" i="0" u="none" strike="noStrike" cap="none" dirty="0">
              <a:solidFill>
                <a:srgbClr val="161249"/>
              </a:solidFill>
              <a:latin typeface="Arial"/>
              <a:ea typeface="Arial"/>
              <a:cs typeface="Arial"/>
              <a:sym typeface="Arial"/>
            </a:endParaRPr>
          </a:p>
          <a:p>
            <a:pPr marL="285750" marR="0" lvl="0" indent="-267970" algn="l" rtl="0">
              <a:lnSpc>
                <a:spcPct val="100000"/>
              </a:lnSpc>
              <a:spcBef>
                <a:spcPts val="0"/>
              </a:spcBef>
              <a:spcAft>
                <a:spcPts val="0"/>
              </a:spcAft>
              <a:buClr>
                <a:srgbClr val="161249"/>
              </a:buClr>
              <a:buSzPts val="1400"/>
              <a:buChar char="•"/>
            </a:pPr>
            <a:endParaRPr dirty="0">
              <a:solidFill>
                <a:srgbClr val="161249"/>
              </a:solidFill>
            </a:endParaRPr>
          </a:p>
          <a:p>
            <a:pPr marL="171450" marR="0" lvl="0" indent="-80010" algn="l" rtl="0">
              <a:lnSpc>
                <a:spcPct val="100000"/>
              </a:lnSpc>
              <a:spcBef>
                <a:spcPts val="0"/>
              </a:spcBef>
              <a:spcAft>
                <a:spcPts val="0"/>
              </a:spcAft>
              <a:buClr>
                <a:srgbClr val="BF9000"/>
              </a:buClr>
              <a:buSzPts val="1440"/>
              <a:buFont typeface="Arial"/>
              <a:buNone/>
            </a:pPr>
            <a:endParaRPr sz="1200" b="0" i="0" u="none" strike="noStrike" cap="none" dirty="0">
              <a:solidFill>
                <a:srgbClr val="595959"/>
              </a:solidFill>
              <a:latin typeface="PT Sans"/>
              <a:ea typeface="PT Sans"/>
              <a:cs typeface="PT Sans"/>
              <a:sym typeface="PT Sans"/>
            </a:endParaRPr>
          </a:p>
        </p:txBody>
      </p:sp>
      <p:sp>
        <p:nvSpPr>
          <p:cNvPr id="570" name="Google Shape;570;p43"/>
          <p:cNvSpPr txBox="1"/>
          <p:nvPr/>
        </p:nvSpPr>
        <p:spPr>
          <a:xfrm>
            <a:off x="4771725" y="705875"/>
            <a:ext cx="2250300" cy="3400901"/>
          </a:xfrm>
          <a:prstGeom prst="rect">
            <a:avLst/>
          </a:prstGeom>
          <a:solidFill>
            <a:srgbClr val="FF0000"/>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lvl="0" indent="0" algn="l" rtl="0">
              <a:spcBef>
                <a:spcPts val="0"/>
              </a:spcBef>
              <a:spcAft>
                <a:spcPts val="0"/>
              </a:spcAft>
              <a:buNone/>
            </a:pPr>
            <a:r>
              <a:rPr lang="fi" sz="1300" b="1" dirty="0">
                <a:solidFill>
                  <a:srgbClr val="161249"/>
                </a:solidFill>
              </a:rPr>
              <a:t>Media partilhado</a:t>
            </a:r>
            <a:endParaRPr sz="1300" b="1" dirty="0">
              <a:solidFill>
                <a:srgbClr val="161249"/>
              </a:solidFill>
            </a:endParaRPr>
          </a:p>
          <a:p>
            <a:pPr marL="0" lvl="0" indent="0" algn="l" rtl="0">
              <a:spcBef>
                <a:spcPts val="0"/>
              </a:spcBef>
              <a:spcAft>
                <a:spcPts val="0"/>
              </a:spcAft>
              <a:buNone/>
            </a:pPr>
            <a:r>
              <a:rPr lang="fi" sz="1300" dirty="0">
                <a:solidFill>
                  <a:srgbClr val="161249"/>
                </a:solidFill>
              </a:rPr>
              <a:t>Publicações nas redes sociais relacionadas com a nossa atividade</a:t>
            </a:r>
            <a:endParaRPr sz="1300" dirty="0">
              <a:solidFill>
                <a:srgbClr val="161249"/>
              </a:solidFill>
            </a:endParaRPr>
          </a:p>
          <a:p>
            <a:pPr marL="266700" lvl="0" indent="-266700" algn="l" rtl="0">
              <a:spcBef>
                <a:spcPts val="0"/>
              </a:spcBef>
              <a:spcAft>
                <a:spcPts val="0"/>
              </a:spcAft>
              <a:buClr>
                <a:srgbClr val="161249"/>
              </a:buClr>
              <a:buSzPts val="1400"/>
              <a:buChar char="●"/>
            </a:pPr>
            <a:r>
              <a:rPr lang="fi" sz="1300" dirty="0">
                <a:solidFill>
                  <a:srgbClr val="161249"/>
                </a:solidFill>
              </a:rPr>
              <a:t>Publicações próprias que se tornam virais </a:t>
            </a:r>
            <a:endParaRPr sz="1300" dirty="0">
              <a:solidFill>
                <a:srgbClr val="161249"/>
              </a:solidFill>
            </a:endParaRPr>
          </a:p>
          <a:p>
            <a:pPr marL="266700" lvl="0" indent="-266700" algn="l" rtl="0">
              <a:spcBef>
                <a:spcPts val="0"/>
              </a:spcBef>
              <a:spcAft>
                <a:spcPts val="0"/>
              </a:spcAft>
              <a:buClr>
                <a:srgbClr val="161249"/>
              </a:buClr>
              <a:buSzPts val="1400"/>
              <a:buChar char="●"/>
            </a:pPr>
            <a:r>
              <a:rPr lang="fi" sz="1300" dirty="0">
                <a:solidFill>
                  <a:srgbClr val="161249"/>
                </a:solidFill>
              </a:rPr>
              <a:t>Mensagens e conteúdos publicados pelos nossos clientes, seguidores </a:t>
            </a:r>
          </a:p>
          <a:p>
            <a:pPr marL="266700" lvl="0" indent="-266700" algn="l" rtl="0">
              <a:spcBef>
                <a:spcPts val="0"/>
              </a:spcBef>
              <a:spcAft>
                <a:spcPts val="0"/>
              </a:spcAft>
              <a:buClr>
                <a:srgbClr val="161249"/>
              </a:buClr>
              <a:buSzPts val="1400"/>
              <a:buChar char="●"/>
            </a:pPr>
            <a:endParaRPr sz="1300" dirty="0">
              <a:solidFill>
                <a:srgbClr val="161249"/>
              </a:solidFill>
            </a:endParaRPr>
          </a:p>
          <a:p>
            <a:pPr marL="0" lvl="0" indent="0" algn="l" rtl="0">
              <a:spcBef>
                <a:spcPts val="0"/>
              </a:spcBef>
              <a:spcAft>
                <a:spcPts val="0"/>
              </a:spcAft>
              <a:buNone/>
            </a:pPr>
            <a:r>
              <a:rPr lang="fi" sz="1300" dirty="0">
                <a:solidFill>
                  <a:srgbClr val="161249"/>
                </a:solidFill>
              </a:rPr>
              <a:t>Vantagem: as pessoas confiam muito mais nos seus pares do que nos anúncios</a:t>
            </a:r>
          </a:p>
          <a:p>
            <a:pPr marL="0" lvl="0" indent="0" algn="l" rtl="0">
              <a:spcBef>
                <a:spcPts val="0"/>
              </a:spcBef>
              <a:spcAft>
                <a:spcPts val="0"/>
              </a:spcAft>
              <a:buNone/>
            </a:pPr>
            <a:endParaRPr dirty="0">
              <a:solidFill>
                <a:srgbClr val="161249"/>
              </a:solidFill>
            </a:endParaRPr>
          </a:p>
        </p:txBody>
      </p:sp>
      <p:pic>
        <p:nvPicPr>
          <p:cNvPr id="569" name="Google Shape;569;p43"/>
          <p:cNvPicPr preferRelativeResize="0"/>
          <p:nvPr/>
        </p:nvPicPr>
        <p:blipFill>
          <a:blip r:embed="rId3">
            <a:alphaModFix/>
          </a:blip>
          <a:stretch>
            <a:fillRect/>
          </a:stretch>
        </p:blipFill>
        <p:spPr>
          <a:xfrm>
            <a:off x="260925" y="3908975"/>
            <a:ext cx="8500800" cy="994200"/>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44"/>
          <p:cNvSpPr txBox="1"/>
          <p:nvPr/>
        </p:nvSpPr>
        <p:spPr>
          <a:xfrm>
            <a:off x="6671512" y="2551448"/>
            <a:ext cx="1848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endParaRPr sz="1050" b="0" i="0" u="none" strike="noStrike" cap="none">
              <a:solidFill>
                <a:schemeClr val="dk1"/>
              </a:solidFill>
              <a:latin typeface="Arial"/>
              <a:ea typeface="Arial"/>
              <a:cs typeface="Arial"/>
              <a:sym typeface="Arial"/>
            </a:endParaRPr>
          </a:p>
        </p:txBody>
      </p:sp>
      <p:pic>
        <p:nvPicPr>
          <p:cNvPr id="577" name="Google Shape;577;p44" descr="Earned Media Definition: 38 Experts Weigh In - Heidi Cohen | Integrated  marketing communications, Paid media, Media relations"/>
          <p:cNvPicPr preferRelativeResize="0"/>
          <p:nvPr/>
        </p:nvPicPr>
        <p:blipFill rotWithShape="1">
          <a:blip r:embed="rId3">
            <a:alphaModFix/>
          </a:blip>
          <a:srcRect/>
          <a:stretch/>
        </p:blipFill>
        <p:spPr>
          <a:xfrm>
            <a:off x="689956" y="111342"/>
            <a:ext cx="6880476" cy="4375232"/>
          </a:xfrm>
          <a:prstGeom prst="rect">
            <a:avLst/>
          </a:prstGeom>
          <a:noFill/>
          <a:ln>
            <a:noFill/>
          </a:ln>
        </p:spPr>
      </p:pic>
      <p:sp>
        <p:nvSpPr>
          <p:cNvPr id="578" name="Google Shape;578;p44"/>
          <p:cNvSpPr txBox="1"/>
          <p:nvPr/>
        </p:nvSpPr>
        <p:spPr>
          <a:xfrm>
            <a:off x="4021725" y="4486575"/>
            <a:ext cx="3548700" cy="369302"/>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sz="1200" b="1" dirty="0"/>
              <a:t>Fonte e leitura adicional: </a:t>
            </a:r>
            <a:r>
              <a:rPr lang="fi" sz="1200" b="1" u="sng" dirty="0">
                <a:solidFill>
                  <a:schemeClr val="hlink"/>
                </a:solidFill>
                <a:hlinkClick r:id="rId4"/>
              </a:rPr>
              <a:t>Brandpoint</a:t>
            </a:r>
            <a:endParaRPr sz="1200" b="1" dirty="0"/>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86"/>
        <p:cNvGrpSpPr/>
        <p:nvPr/>
      </p:nvGrpSpPr>
      <p:grpSpPr>
        <a:xfrm>
          <a:off x="0" y="0"/>
          <a:ext cx="0" cy="0"/>
          <a:chOff x="0" y="0"/>
          <a:chExt cx="0" cy="0"/>
        </a:xfrm>
      </p:grpSpPr>
      <p:sp>
        <p:nvSpPr>
          <p:cNvPr id="587" name="Google Shape;587;p46"/>
          <p:cNvSpPr txBox="1">
            <a:spLocks noGrp="1"/>
          </p:cNvSpPr>
          <p:nvPr>
            <p:ph type="title" idx="4294967295"/>
          </p:nvPr>
        </p:nvSpPr>
        <p:spPr>
          <a:xfrm>
            <a:off x="550198" y="68467"/>
            <a:ext cx="6172200" cy="506412"/>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a:t>Meios próprios, por exemplo</a:t>
            </a:r>
            <a:endParaRPr/>
          </a:p>
        </p:txBody>
      </p:sp>
      <p:pic>
        <p:nvPicPr>
          <p:cNvPr id="588" name="Google Shape;588;p4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18573" y="781669"/>
            <a:ext cx="3038161" cy="2273156"/>
          </a:xfrm>
          <a:prstGeom prst="rect">
            <a:avLst/>
          </a:prstGeom>
          <a:noFill/>
          <a:ln>
            <a:noFill/>
          </a:ln>
          <a:effectLst>
            <a:outerShdw blurRad="63500" sx="102000" sy="102000" algn="ctr" rotWithShape="0">
              <a:srgbClr val="000000">
                <a:alpha val="40000"/>
              </a:srgbClr>
            </a:outerShdw>
          </a:effectLst>
        </p:spPr>
      </p:pic>
      <p:pic>
        <p:nvPicPr>
          <p:cNvPr id="589" name="Google Shape;589;p4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961781" y="682342"/>
            <a:ext cx="1758314" cy="1880535"/>
          </a:xfrm>
          <a:prstGeom prst="rect">
            <a:avLst/>
          </a:prstGeom>
          <a:noFill/>
          <a:ln>
            <a:noFill/>
          </a:ln>
          <a:effectLst>
            <a:outerShdw blurRad="63500" sx="102000" sy="102000" algn="ctr" rotWithShape="0">
              <a:srgbClr val="000000">
                <a:alpha val="40000"/>
              </a:srgbClr>
            </a:outerShdw>
          </a:effectLst>
        </p:spPr>
      </p:pic>
      <p:pic>
        <p:nvPicPr>
          <p:cNvPr id="590" name="Google Shape;590;p4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669183" y="1884932"/>
            <a:ext cx="2083365" cy="1187433"/>
          </a:xfrm>
          <a:prstGeom prst="rect">
            <a:avLst/>
          </a:prstGeom>
          <a:noFill/>
          <a:ln>
            <a:noFill/>
          </a:ln>
          <a:effectLst>
            <a:outerShdw blurRad="63500" sx="102000" sy="102000" algn="ctr" rotWithShape="0">
              <a:srgbClr val="000000">
                <a:alpha val="40000"/>
              </a:srgbClr>
            </a:outerShdw>
          </a:effectLst>
        </p:spPr>
      </p:pic>
      <p:pic>
        <p:nvPicPr>
          <p:cNvPr id="591" name="Google Shape;591;p4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396047">
            <a:off x="1083242" y="3328996"/>
            <a:ext cx="1977992" cy="948858"/>
          </a:xfrm>
          <a:prstGeom prst="rect">
            <a:avLst/>
          </a:prstGeom>
          <a:noFill/>
          <a:ln>
            <a:noFill/>
          </a:ln>
          <a:effectLst>
            <a:outerShdw blurRad="63500" sx="102000" sy="102000" algn="ctr" rotWithShape="0">
              <a:srgbClr val="000000">
                <a:alpha val="40000"/>
              </a:srgbClr>
            </a:outerShdw>
          </a:effectLst>
        </p:spPr>
      </p:pic>
      <p:pic>
        <p:nvPicPr>
          <p:cNvPr id="592" name="Google Shape;592;p4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rot="534797">
            <a:off x="6635517" y="3356954"/>
            <a:ext cx="1387412" cy="1506552"/>
          </a:xfrm>
          <a:prstGeom prst="rect">
            <a:avLst/>
          </a:prstGeom>
          <a:noFill/>
          <a:ln>
            <a:noFill/>
          </a:ln>
          <a:effectLst>
            <a:outerShdw blurRad="63500" sx="102000" sy="102000" algn="ctr" rotWithShape="0">
              <a:srgbClr val="000000">
                <a:alpha val="40000"/>
              </a:srgbClr>
            </a:outerShdw>
          </a:effectLst>
        </p:spPr>
      </p:pic>
      <p:pic>
        <p:nvPicPr>
          <p:cNvPr id="593" name="Google Shape;593;p4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3676923" y="3083691"/>
            <a:ext cx="2090705" cy="1579149"/>
          </a:xfrm>
          <a:prstGeom prst="rect">
            <a:avLst/>
          </a:prstGeom>
          <a:noFill/>
          <a:ln>
            <a:noFill/>
          </a:ln>
          <a:effectLst>
            <a:outerShdw blurRad="63500" sx="102000" sy="102000" algn="ctr" rotWithShape="0">
              <a:srgbClr val="000000">
                <a:alpha val="40000"/>
              </a:srgbClr>
            </a:outerShdw>
          </a:effectLst>
        </p:spPr>
      </p:pic>
      <p:sp>
        <p:nvSpPr>
          <p:cNvPr id="594" name="Google Shape;594;p46"/>
          <p:cNvSpPr txBox="1"/>
          <p:nvPr/>
        </p:nvSpPr>
        <p:spPr>
          <a:xfrm>
            <a:off x="277379" y="3068142"/>
            <a:ext cx="232140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1" i="0" u="none" strike="noStrike" cap="none">
                <a:solidFill>
                  <a:srgbClr val="F39200"/>
                </a:solidFill>
                <a:latin typeface="Arial"/>
                <a:ea typeface="Arial"/>
                <a:cs typeface="Arial"/>
                <a:sym typeface="Arial"/>
              </a:rPr>
              <a:t>Sítio Web</a:t>
            </a:r>
            <a:endParaRPr sz="1200" b="1" i="0" u="none" strike="noStrike" cap="none">
              <a:solidFill>
                <a:srgbClr val="F39200"/>
              </a:solidFill>
              <a:latin typeface="Arial"/>
              <a:ea typeface="Arial"/>
              <a:cs typeface="Arial"/>
              <a:sym typeface="Arial"/>
            </a:endParaRPr>
          </a:p>
        </p:txBody>
      </p:sp>
      <p:sp>
        <p:nvSpPr>
          <p:cNvPr id="595" name="Google Shape;595;p46"/>
          <p:cNvSpPr txBox="1"/>
          <p:nvPr/>
        </p:nvSpPr>
        <p:spPr>
          <a:xfrm>
            <a:off x="3885372" y="2633720"/>
            <a:ext cx="1882256"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1" i="0" u="none" strike="noStrike" cap="none" dirty="0">
                <a:solidFill>
                  <a:srgbClr val="F39200"/>
                </a:solidFill>
                <a:latin typeface="Arial"/>
                <a:ea typeface="Arial"/>
                <a:cs typeface="Arial"/>
                <a:sym typeface="Arial"/>
              </a:rPr>
              <a:t>Boletim informativo</a:t>
            </a:r>
            <a:endParaRPr sz="1200" b="1" i="0" u="none" strike="noStrike" cap="none" dirty="0">
              <a:solidFill>
                <a:srgbClr val="F39200"/>
              </a:solidFill>
              <a:latin typeface="Arial"/>
              <a:ea typeface="Arial"/>
              <a:cs typeface="Arial"/>
              <a:sym typeface="Arial"/>
            </a:endParaRPr>
          </a:p>
        </p:txBody>
      </p:sp>
      <p:sp>
        <p:nvSpPr>
          <p:cNvPr id="596" name="Google Shape;596;p46"/>
          <p:cNvSpPr txBox="1"/>
          <p:nvPr/>
        </p:nvSpPr>
        <p:spPr>
          <a:xfrm>
            <a:off x="7883594" y="3064555"/>
            <a:ext cx="169410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1" i="0" u="none" strike="noStrike" cap="none">
                <a:solidFill>
                  <a:srgbClr val="F39200"/>
                </a:solidFill>
                <a:latin typeface="Arial"/>
                <a:ea typeface="Arial"/>
                <a:cs typeface="Arial"/>
                <a:sym typeface="Arial"/>
              </a:rPr>
              <a:t>Instagram</a:t>
            </a:r>
            <a:endParaRPr sz="1200" b="1" i="0" u="none" strike="noStrike" cap="none">
              <a:solidFill>
                <a:srgbClr val="F39200"/>
              </a:solidFill>
              <a:latin typeface="Arial"/>
              <a:ea typeface="Arial"/>
              <a:cs typeface="Arial"/>
              <a:sym typeface="Arial"/>
            </a:endParaRPr>
          </a:p>
        </p:txBody>
      </p:sp>
      <p:sp>
        <p:nvSpPr>
          <p:cNvPr id="597" name="Google Shape;597;p46"/>
          <p:cNvSpPr txBox="1"/>
          <p:nvPr/>
        </p:nvSpPr>
        <p:spPr>
          <a:xfrm>
            <a:off x="8008219" y="4562847"/>
            <a:ext cx="130890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1" i="0" u="none" strike="noStrike" cap="none">
                <a:solidFill>
                  <a:srgbClr val="F39200"/>
                </a:solidFill>
                <a:latin typeface="Arial"/>
                <a:ea typeface="Arial"/>
                <a:cs typeface="Arial"/>
                <a:sym typeface="Arial"/>
              </a:rPr>
              <a:t>LinkedIn</a:t>
            </a:r>
            <a:endParaRPr sz="1200" b="1" i="0" u="none" strike="noStrike" cap="none">
              <a:solidFill>
                <a:srgbClr val="F39200"/>
              </a:solidFill>
              <a:latin typeface="Arial"/>
              <a:ea typeface="Arial"/>
              <a:cs typeface="Arial"/>
              <a:sym typeface="Arial"/>
            </a:endParaRPr>
          </a:p>
        </p:txBody>
      </p:sp>
      <p:sp>
        <p:nvSpPr>
          <p:cNvPr id="598" name="Google Shape;598;p46"/>
          <p:cNvSpPr txBox="1"/>
          <p:nvPr/>
        </p:nvSpPr>
        <p:spPr>
          <a:xfrm>
            <a:off x="3500614" y="4662840"/>
            <a:ext cx="277260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1" i="0" u="none" strike="noStrike" cap="none">
                <a:solidFill>
                  <a:srgbClr val="F39200"/>
                </a:solidFill>
                <a:latin typeface="Arial"/>
                <a:ea typeface="Arial"/>
                <a:cs typeface="Arial"/>
                <a:sym typeface="Arial"/>
              </a:rPr>
              <a:t>YouTube</a:t>
            </a:r>
            <a:endParaRPr sz="1200" b="1" i="0" u="none" strike="noStrike" cap="none">
              <a:solidFill>
                <a:srgbClr val="F39200"/>
              </a:solidFill>
              <a:latin typeface="Arial"/>
              <a:ea typeface="Arial"/>
              <a:cs typeface="Arial"/>
              <a:sym typeface="Arial"/>
            </a:endParaRPr>
          </a:p>
        </p:txBody>
      </p:sp>
      <p:sp>
        <p:nvSpPr>
          <p:cNvPr id="599" name="Google Shape;599;p46"/>
          <p:cNvSpPr txBox="1"/>
          <p:nvPr/>
        </p:nvSpPr>
        <p:spPr>
          <a:xfrm rot="-279000">
            <a:off x="1569155" y="4235944"/>
            <a:ext cx="2612599"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1" i="0" u="none" strike="noStrike" cap="none">
                <a:solidFill>
                  <a:srgbClr val="F39200"/>
                </a:solidFill>
                <a:latin typeface="Arial"/>
                <a:ea typeface="Arial"/>
                <a:cs typeface="Arial"/>
                <a:sym typeface="Arial"/>
              </a:rPr>
              <a:t>Facebook</a:t>
            </a:r>
            <a:endParaRPr sz="1200" b="1" i="0" u="none" strike="noStrike" cap="none">
              <a:solidFill>
                <a:srgbClr val="F39200"/>
              </a:solidFill>
              <a:latin typeface="Arial"/>
              <a:ea typeface="Arial"/>
              <a:cs typeface="Arial"/>
              <a:sym typeface="Arial"/>
            </a:endParaRPr>
          </a:p>
        </p:txBody>
      </p:sp>
      <p:pic>
        <p:nvPicPr>
          <p:cNvPr id="600" name="Google Shape;600;p46"/>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6313861" y="719083"/>
            <a:ext cx="1574712" cy="770922"/>
          </a:xfrm>
          <a:prstGeom prst="rect">
            <a:avLst/>
          </a:prstGeom>
          <a:noFill/>
          <a:ln>
            <a:noFill/>
          </a:ln>
          <a:effectLst>
            <a:outerShdw blurRad="63500" sx="102000" sy="102000" algn="ctr" rotWithShape="0">
              <a:srgbClr val="000000">
                <a:alpha val="40000"/>
              </a:srgbClr>
            </a:outerShdw>
          </a:effectLst>
        </p:spPr>
      </p:pic>
      <p:sp>
        <p:nvSpPr>
          <p:cNvPr id="601" name="Google Shape;601;p46"/>
          <p:cNvSpPr txBox="1"/>
          <p:nvPr/>
        </p:nvSpPr>
        <p:spPr>
          <a:xfrm>
            <a:off x="6273214" y="1480309"/>
            <a:ext cx="1203300" cy="2769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1" i="0" u="none" strike="noStrike" cap="none">
                <a:solidFill>
                  <a:srgbClr val="F39200"/>
                </a:solidFill>
                <a:latin typeface="Arial"/>
                <a:ea typeface="Arial"/>
                <a:cs typeface="Arial"/>
                <a:sym typeface="Arial"/>
              </a:rPr>
              <a:t>Aplicação</a:t>
            </a:r>
            <a:endParaRPr sz="1200" b="1" i="0" u="none" strike="noStrike" cap="none">
              <a:solidFill>
                <a:srgbClr val="F39200"/>
              </a:solidFill>
              <a:latin typeface="Arial"/>
              <a:ea typeface="Arial"/>
              <a:cs typeface="Aria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605"/>
        <p:cNvGrpSpPr/>
        <p:nvPr/>
      </p:nvGrpSpPr>
      <p:grpSpPr>
        <a:xfrm>
          <a:off x="0" y="0"/>
          <a:ext cx="0" cy="0"/>
          <a:chOff x="0" y="0"/>
          <a:chExt cx="0" cy="0"/>
        </a:xfrm>
      </p:grpSpPr>
      <p:sp>
        <p:nvSpPr>
          <p:cNvPr id="606" name="Google Shape;606;p47"/>
          <p:cNvSpPr txBox="1">
            <a:spLocks noGrp="1"/>
          </p:cNvSpPr>
          <p:nvPr>
            <p:ph type="title" idx="4294967295"/>
          </p:nvPr>
        </p:nvSpPr>
        <p:spPr>
          <a:xfrm>
            <a:off x="689541" y="273497"/>
            <a:ext cx="6865938" cy="424691"/>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sz="2400" dirty="0"/>
              <a:t>Meios de comunicação social pagos</a:t>
            </a:r>
            <a:endParaRPr sz="2400" dirty="0"/>
          </a:p>
        </p:txBody>
      </p:sp>
      <p:pic>
        <p:nvPicPr>
          <p:cNvPr id="607" name="Google Shape;607;p47"/>
          <p:cNvPicPr preferRelativeResize="0">
            <a:picLocks noGrp="1"/>
          </p:cNvPicPr>
          <p:nvPr>
            <p:ph type="body" idx="4294967295"/>
          </p:nvPr>
        </p:nvPicPr>
        <p:blipFill rotWithShape="1">
          <a:blip r:embed="rId3" cstate="email">
            <a:alphaModFix/>
            <a:extLst>
              <a:ext uri="{28A0092B-C50C-407E-A947-70E740481C1C}">
                <a14:useLocalDpi xmlns:a14="http://schemas.microsoft.com/office/drawing/2010/main"/>
              </a:ext>
            </a:extLst>
          </a:blip>
          <a:srcRect/>
          <a:stretch/>
        </p:blipFill>
        <p:spPr>
          <a:xfrm>
            <a:off x="922564" y="1364100"/>
            <a:ext cx="3780065" cy="2399927"/>
          </a:xfrm>
          <a:prstGeom prst="rect">
            <a:avLst/>
          </a:prstGeom>
          <a:noFill/>
          <a:ln>
            <a:noFill/>
          </a:ln>
          <a:effectLst>
            <a:outerShdw blurRad="63500" sx="102000" sy="102000" algn="ctr" rotWithShape="0">
              <a:srgbClr val="000000">
                <a:alpha val="40000"/>
              </a:srgbClr>
            </a:outerShdw>
          </a:effectLst>
        </p:spPr>
      </p:pic>
      <p:pic>
        <p:nvPicPr>
          <p:cNvPr id="608" name="Google Shape;608;p4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832887" y="2406722"/>
            <a:ext cx="3523077" cy="2384779"/>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16"/>
        <p:cNvGrpSpPr/>
        <p:nvPr/>
      </p:nvGrpSpPr>
      <p:grpSpPr>
        <a:xfrm>
          <a:off x="0" y="0"/>
          <a:ext cx="0" cy="0"/>
          <a:chOff x="0" y="0"/>
          <a:chExt cx="0" cy="0"/>
        </a:xfrm>
      </p:grpSpPr>
      <p:sp>
        <p:nvSpPr>
          <p:cNvPr id="617" name="Google Shape;617;p48"/>
          <p:cNvSpPr txBox="1">
            <a:spLocks noGrp="1"/>
          </p:cNvSpPr>
          <p:nvPr>
            <p:ph type="title" idx="4294967295"/>
          </p:nvPr>
        </p:nvSpPr>
        <p:spPr>
          <a:xfrm>
            <a:off x="593329" y="135924"/>
            <a:ext cx="6865938" cy="424691"/>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sz="2400" b="1" dirty="0">
                <a:solidFill>
                  <a:srgbClr val="161249"/>
                </a:solidFill>
              </a:rPr>
              <a:t>Meios de comunicação ganhos</a:t>
            </a:r>
            <a:endParaRPr sz="2400" b="1" dirty="0">
              <a:solidFill>
                <a:srgbClr val="161249"/>
              </a:solidFill>
            </a:endParaRPr>
          </a:p>
        </p:txBody>
      </p:sp>
      <p:pic>
        <p:nvPicPr>
          <p:cNvPr id="618" name="Google Shape;618;p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44095" y="1171727"/>
            <a:ext cx="3182203" cy="716672"/>
          </a:xfrm>
          <a:prstGeom prst="rect">
            <a:avLst/>
          </a:prstGeom>
          <a:noFill/>
          <a:ln>
            <a:noFill/>
          </a:ln>
          <a:effectLst>
            <a:outerShdw blurRad="63500" sx="102000" sy="102000" algn="ctr" rotWithShape="0">
              <a:srgbClr val="000000">
                <a:alpha val="40000"/>
              </a:srgbClr>
            </a:outerShdw>
          </a:effectLst>
        </p:spPr>
      </p:pic>
      <p:pic>
        <p:nvPicPr>
          <p:cNvPr id="619" name="Google Shape;619;p4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446188" y="3110623"/>
            <a:ext cx="3234764" cy="928981"/>
          </a:xfrm>
          <a:prstGeom prst="rect">
            <a:avLst/>
          </a:prstGeom>
          <a:noFill/>
          <a:ln>
            <a:noFill/>
          </a:ln>
          <a:effectLst>
            <a:outerShdw blurRad="63500" sx="102000" sy="102000" algn="ctr" rotWithShape="0">
              <a:srgbClr val="000000">
                <a:alpha val="40000"/>
              </a:srgbClr>
            </a:outerShdw>
          </a:effectLst>
        </p:spPr>
      </p:pic>
      <p:pic>
        <p:nvPicPr>
          <p:cNvPr id="620" name="Google Shape;620;p4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559081">
            <a:off x="4461818" y="1054115"/>
            <a:ext cx="2158293" cy="1351825"/>
          </a:xfrm>
          <a:prstGeom prst="rect">
            <a:avLst/>
          </a:prstGeom>
          <a:noFill/>
          <a:ln>
            <a:noFill/>
          </a:ln>
          <a:effectLst>
            <a:outerShdw blurRad="63500" sx="102000" sy="102000" algn="ctr" rotWithShape="0">
              <a:srgbClr val="000000">
                <a:alpha val="40000"/>
              </a:srgbClr>
            </a:outerShdw>
          </a:effectLst>
        </p:spPr>
      </p:pic>
      <p:sp>
        <p:nvSpPr>
          <p:cNvPr id="621" name="Google Shape;621;p48"/>
          <p:cNvSpPr txBox="1"/>
          <p:nvPr/>
        </p:nvSpPr>
        <p:spPr>
          <a:xfrm>
            <a:off x="-835509" y="766298"/>
            <a:ext cx="4158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SEO</a:t>
            </a:r>
            <a:endParaRPr sz="1400" b="1" i="0" u="none" strike="noStrike" cap="none">
              <a:solidFill>
                <a:srgbClr val="F39200"/>
              </a:solidFill>
              <a:latin typeface="Arial"/>
              <a:ea typeface="Arial"/>
              <a:cs typeface="Arial"/>
              <a:sym typeface="Arial"/>
            </a:endParaRPr>
          </a:p>
        </p:txBody>
      </p:sp>
      <p:pic>
        <p:nvPicPr>
          <p:cNvPr id="622" name="Google Shape;622;p4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306157">
            <a:off x="948405" y="2240542"/>
            <a:ext cx="1965254" cy="2029120"/>
          </a:xfrm>
          <a:prstGeom prst="rect">
            <a:avLst/>
          </a:prstGeom>
          <a:noFill/>
          <a:ln>
            <a:noFill/>
          </a:ln>
          <a:effectLst>
            <a:outerShdw blurRad="63500" sx="102000" sy="102000" algn="ctr" rotWithShape="0">
              <a:srgbClr val="000000">
                <a:alpha val="40000"/>
              </a:srgbClr>
            </a:outerShdw>
          </a:effectLst>
        </p:spPr>
      </p:pic>
      <p:pic>
        <p:nvPicPr>
          <p:cNvPr id="623" name="Google Shape;623;p4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055631" y="1228135"/>
            <a:ext cx="1654174" cy="2942226"/>
          </a:xfrm>
          <a:prstGeom prst="rect">
            <a:avLst/>
          </a:prstGeom>
          <a:noFill/>
          <a:ln>
            <a:noFill/>
          </a:ln>
          <a:effectLst>
            <a:outerShdw blurRad="63500" sx="102000" sy="102000" algn="ctr" rotWithShape="0">
              <a:srgbClr val="000000">
                <a:alpha val="40000"/>
              </a:srgbClr>
            </a:outerShdw>
          </a:effectLst>
        </p:spPr>
      </p:pic>
      <p:sp>
        <p:nvSpPr>
          <p:cNvPr id="624" name="Google Shape;624;p48"/>
          <p:cNvSpPr txBox="1"/>
          <p:nvPr/>
        </p:nvSpPr>
        <p:spPr>
          <a:xfrm>
            <a:off x="0" y="-37201"/>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sp>
        <p:nvSpPr>
          <p:cNvPr id="629" name="Google Shape;629;p49"/>
          <p:cNvSpPr txBox="1">
            <a:spLocks noGrp="1"/>
          </p:cNvSpPr>
          <p:nvPr>
            <p:ph type="body" idx="1"/>
          </p:nvPr>
        </p:nvSpPr>
        <p:spPr>
          <a:xfrm>
            <a:off x="848794" y="121861"/>
            <a:ext cx="7886282" cy="6370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300" dirty="0">
                <a:solidFill>
                  <a:schemeClr val="lt1"/>
                </a:solidFill>
              </a:rPr>
              <a:t>Actividades em sala de aula para aplicação do modelo PESO</a:t>
            </a:r>
            <a:endParaRPr sz="2300" dirty="0"/>
          </a:p>
        </p:txBody>
      </p:sp>
      <p:sp>
        <p:nvSpPr>
          <p:cNvPr id="630" name="Google Shape;630;p49"/>
          <p:cNvSpPr txBox="1">
            <a:spLocks noGrp="1"/>
          </p:cNvSpPr>
          <p:nvPr>
            <p:ph type="body" idx="2"/>
          </p:nvPr>
        </p:nvSpPr>
        <p:spPr>
          <a:xfrm>
            <a:off x="848793" y="996432"/>
            <a:ext cx="7784051"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dirty="0">
                <a:solidFill>
                  <a:srgbClr val="F39200"/>
                </a:solidFill>
              </a:rPr>
              <a:t>1. </a:t>
            </a:r>
            <a:r>
              <a:rPr lang="fi" sz="1600" dirty="0"/>
              <a:t>Escolha uma marca famosa que queira inspecionar. </a:t>
            </a:r>
            <a:br>
              <a:rPr lang="fi" sz="1600" dirty="0"/>
            </a:br>
            <a:endParaRPr sz="1600" dirty="0"/>
          </a:p>
          <a:p>
            <a:pPr marL="0" lvl="0" indent="0" algn="l" rtl="0">
              <a:lnSpc>
                <a:spcPct val="100000"/>
              </a:lnSpc>
              <a:spcBef>
                <a:spcPts val="0"/>
              </a:spcBef>
              <a:spcAft>
                <a:spcPts val="0"/>
              </a:spcAft>
              <a:buClr>
                <a:schemeClr val="lt1"/>
              </a:buClr>
              <a:buSzPts val="1600"/>
              <a:buNone/>
            </a:pPr>
            <a:r>
              <a:rPr lang="fi" sz="1600" dirty="0"/>
              <a:t>Analise os seus meios de comunicação social. </a:t>
            </a:r>
          </a:p>
          <a:p>
            <a:pPr marL="0" lvl="0" indent="0" algn="l" rtl="0">
              <a:lnSpc>
                <a:spcPct val="100000"/>
              </a:lnSpc>
              <a:spcBef>
                <a:spcPts val="0"/>
              </a:spcBef>
              <a:spcAft>
                <a:spcPts val="0"/>
              </a:spcAft>
              <a:buClr>
                <a:schemeClr val="lt1"/>
              </a:buClr>
              <a:buSzPts val="1600"/>
              <a:buNone/>
            </a:pPr>
            <a:r>
              <a:rPr lang="fi" sz="1600" dirty="0"/>
              <a:t>Quais destes meios de comunicação são próprios? Pagos? Ganhos ou partilhados? Faça um infográfico (visualize com imagens/links encontrados na internet.</a:t>
            </a:r>
            <a:endParaRPr dirty="0"/>
          </a:p>
          <a:p>
            <a:pPr marL="342900" lvl="0" indent="-241300" algn="l" rtl="0">
              <a:lnSpc>
                <a:spcPct val="100000"/>
              </a:lnSpc>
              <a:spcBef>
                <a:spcPts val="0"/>
              </a:spcBef>
              <a:spcAft>
                <a:spcPts val="0"/>
              </a:spcAft>
              <a:buClr>
                <a:schemeClr val="lt1"/>
              </a:buClr>
              <a:buSzPts val="1600"/>
              <a:buFont typeface="Calibri"/>
              <a:buNone/>
            </a:pPr>
            <a:endParaRPr lang="pt-PT" sz="1600" dirty="0"/>
          </a:p>
          <a:p>
            <a:pPr marL="342900" lvl="0" indent="-241300" algn="l" rtl="0">
              <a:lnSpc>
                <a:spcPct val="100000"/>
              </a:lnSpc>
              <a:spcBef>
                <a:spcPts val="0"/>
              </a:spcBef>
              <a:spcAft>
                <a:spcPts val="0"/>
              </a:spcAft>
              <a:buClr>
                <a:schemeClr val="lt1"/>
              </a:buClr>
              <a:buSzPts val="1600"/>
              <a:buFont typeface="Calibri"/>
              <a:buNone/>
            </a:pPr>
            <a:endParaRPr sz="1600" dirty="0"/>
          </a:p>
          <a:p>
            <a:pPr marL="0" lvl="0" indent="0" algn="l" rtl="0">
              <a:lnSpc>
                <a:spcPct val="100000"/>
              </a:lnSpc>
              <a:spcBef>
                <a:spcPts val="0"/>
              </a:spcBef>
              <a:spcAft>
                <a:spcPts val="0"/>
              </a:spcAft>
              <a:buClr>
                <a:schemeClr val="lt1"/>
              </a:buClr>
              <a:buSzPts val="1600"/>
              <a:buNone/>
            </a:pPr>
            <a:r>
              <a:rPr lang="fi" sz="1600" dirty="0">
                <a:solidFill>
                  <a:srgbClr val="F39200"/>
                </a:solidFill>
              </a:rPr>
              <a:t>2. </a:t>
            </a:r>
            <a:r>
              <a:rPr lang="fi" sz="1600" dirty="0"/>
              <a:t>Escolha uma marca mais pequena que pretenda inspecionar.</a:t>
            </a:r>
            <a:br>
              <a:rPr lang="fi" sz="1600" dirty="0"/>
            </a:br>
            <a:endParaRPr sz="1600" dirty="0"/>
          </a:p>
          <a:p>
            <a:pPr marL="0" lvl="0" indent="0" algn="l" rtl="0">
              <a:lnSpc>
                <a:spcPct val="100000"/>
              </a:lnSpc>
              <a:spcBef>
                <a:spcPts val="0"/>
              </a:spcBef>
              <a:spcAft>
                <a:spcPts val="0"/>
              </a:spcAft>
              <a:buClr>
                <a:schemeClr val="lt1"/>
              </a:buClr>
              <a:buSzPts val="1600"/>
              <a:buNone/>
            </a:pPr>
            <a:r>
              <a:rPr lang="fi" sz="1600" dirty="0"/>
              <a:t>Analise os seus meios de comunicação. </a:t>
            </a:r>
          </a:p>
          <a:p>
            <a:pPr marL="0" lvl="0" indent="0" algn="l" rtl="0">
              <a:lnSpc>
                <a:spcPct val="100000"/>
              </a:lnSpc>
              <a:spcBef>
                <a:spcPts val="0"/>
              </a:spcBef>
              <a:spcAft>
                <a:spcPts val="0"/>
              </a:spcAft>
              <a:buClr>
                <a:schemeClr val="lt1"/>
              </a:buClr>
              <a:buSzPts val="1600"/>
              <a:buNone/>
            </a:pPr>
            <a:r>
              <a:rPr lang="fi" sz="1600" dirty="0"/>
              <a:t>Onde é que eles aparecem? Que outros meios de comunicação (próprios, pagos) devem utilizar? Como podem conseguir meios de comunicação ganhos e partilhados?</a:t>
            </a:r>
            <a:endParaRPr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p50"/>
          <p:cNvSpPr txBox="1">
            <a:spLocks noGrp="1"/>
          </p:cNvSpPr>
          <p:nvPr>
            <p:ph type="body" idx="1"/>
          </p:nvPr>
        </p:nvSpPr>
        <p:spPr>
          <a:xfrm>
            <a:off x="535781" y="719137"/>
            <a:ext cx="4321969" cy="1419363"/>
          </a:xfrm>
          <a:prstGeom prst="rect">
            <a:avLst/>
          </a:prstGeom>
          <a:noFill/>
          <a:ln>
            <a:noFill/>
          </a:ln>
        </p:spPr>
        <p:txBody>
          <a:bodyPr spcFirstLastPara="1" wrap="square" lIns="68575" tIns="34275" rIns="68575" bIns="34275" anchor="t" anchorCtr="0">
            <a:noAutofit/>
          </a:bodyPr>
          <a:lstStyle/>
          <a:p>
            <a:pPr marL="0" lvl="0" indent="0" algn="l" rtl="0">
              <a:lnSpc>
                <a:spcPct val="90000"/>
              </a:lnSpc>
              <a:spcBef>
                <a:spcPts val="800"/>
              </a:spcBef>
              <a:spcAft>
                <a:spcPts val="0"/>
              </a:spcAft>
              <a:buClr>
                <a:srgbClr val="161249"/>
              </a:buClr>
              <a:buSzPts val="1800"/>
              <a:buNone/>
            </a:pPr>
            <a:r>
              <a:rPr lang="fi" sz="1800"/>
              <a:t>Até agora, falámos da evolução do mercado e das vantagens do marketing digital. </a:t>
            </a:r>
            <a:endParaRPr sz="1800"/>
          </a:p>
          <a:p>
            <a:pPr marL="0" lvl="0" indent="0" algn="l" rtl="0">
              <a:lnSpc>
                <a:spcPct val="90000"/>
              </a:lnSpc>
              <a:spcBef>
                <a:spcPts val="800"/>
              </a:spcBef>
              <a:spcAft>
                <a:spcPts val="0"/>
              </a:spcAft>
              <a:buClr>
                <a:srgbClr val="161249"/>
              </a:buClr>
              <a:buSzPts val="1800"/>
              <a:buNone/>
            </a:pPr>
            <a:endParaRPr sz="1800"/>
          </a:p>
          <a:p>
            <a:pPr marL="0" lvl="0" indent="0" algn="l" rtl="0">
              <a:lnSpc>
                <a:spcPct val="90000"/>
              </a:lnSpc>
              <a:spcBef>
                <a:spcPts val="1200"/>
              </a:spcBef>
              <a:spcAft>
                <a:spcPts val="0"/>
              </a:spcAft>
              <a:buClr>
                <a:srgbClr val="161249"/>
              </a:buClr>
              <a:buSzPts val="1800"/>
              <a:buNone/>
            </a:pPr>
            <a:r>
              <a:rPr lang="fi" sz="1800"/>
              <a:t>Devemos ter em mente que o marketing tem como objetivo cumprir a estratégia da organização e comunicar os pontos fortes (7D) escolhidos.</a:t>
            </a:r>
            <a:endParaRPr sz="1800"/>
          </a:p>
          <a:p>
            <a:pPr marL="0" lvl="0" indent="0" algn="l" rtl="0">
              <a:lnSpc>
                <a:spcPct val="90000"/>
              </a:lnSpc>
              <a:spcBef>
                <a:spcPts val="1200"/>
              </a:spcBef>
              <a:spcAft>
                <a:spcPts val="0"/>
              </a:spcAft>
              <a:buClr>
                <a:srgbClr val="161249"/>
              </a:buClr>
              <a:buSzPts val="1800"/>
              <a:buNone/>
            </a:pPr>
            <a:endParaRPr sz="1800"/>
          </a:p>
          <a:p>
            <a:pPr marL="0" lvl="0" indent="0" algn="l" rtl="0">
              <a:lnSpc>
                <a:spcPct val="90000"/>
              </a:lnSpc>
              <a:spcBef>
                <a:spcPts val="1200"/>
              </a:spcBef>
              <a:spcAft>
                <a:spcPts val="1200"/>
              </a:spcAft>
              <a:buClr>
                <a:srgbClr val="161249"/>
              </a:buClr>
              <a:buSzPts val="1800"/>
              <a:buNone/>
            </a:pPr>
            <a:r>
              <a:rPr lang="fi" sz="1800"/>
              <a:t>A secção seguinte fornece orientações para a criação de uma estratégia e para a medição de resultados e efeitos.</a:t>
            </a:r>
            <a:endParaRPr sz="1800"/>
          </a:p>
        </p:txBody>
      </p:sp>
      <p:pic>
        <p:nvPicPr>
          <p:cNvPr id="636" name="Google Shape;636;p5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097538" y="950383"/>
            <a:ext cx="3787925" cy="2405332"/>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pic>
        <p:nvPicPr>
          <p:cNvPr id="641" name="Google Shape;641;p5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911928" y="1170125"/>
            <a:ext cx="6232072" cy="3116036"/>
          </a:xfrm>
          <a:prstGeom prst="rect">
            <a:avLst/>
          </a:prstGeom>
          <a:noFill/>
          <a:ln>
            <a:noFill/>
          </a:ln>
        </p:spPr>
      </p:pic>
      <p:sp>
        <p:nvSpPr>
          <p:cNvPr id="642" name="Google Shape;642;p52"/>
          <p:cNvSpPr txBox="1">
            <a:spLocks noGrp="1"/>
          </p:cNvSpPr>
          <p:nvPr>
            <p:ph type="title" idx="4294967295"/>
          </p:nvPr>
        </p:nvSpPr>
        <p:spPr>
          <a:xfrm>
            <a:off x="245649" y="154020"/>
            <a:ext cx="8520113" cy="573087"/>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ct val="100000"/>
              <a:buFont typeface="Arial"/>
              <a:buNone/>
            </a:pPr>
            <a:r>
              <a:rPr lang="fi" sz="2400" dirty="0"/>
              <a:t>Perguntas que se espera que a estratégia </a:t>
            </a:r>
            <a:br>
              <a:rPr lang="fi" sz="2400" dirty="0"/>
            </a:br>
            <a:r>
              <a:rPr lang="fi" sz="2400" dirty="0"/>
              <a:t>responder</a:t>
            </a:r>
            <a:endParaRPr sz="2400" dirty="0"/>
          </a:p>
        </p:txBody>
      </p:sp>
      <p:sp>
        <p:nvSpPr>
          <p:cNvPr id="643" name="Google Shape;643;p52"/>
          <p:cNvSpPr txBox="1"/>
          <p:nvPr/>
        </p:nvSpPr>
        <p:spPr>
          <a:xfrm>
            <a:off x="245649" y="1170125"/>
            <a:ext cx="2968950" cy="3606085"/>
          </a:xfrm>
          <a:prstGeom prst="rect">
            <a:avLst/>
          </a:prstGeom>
          <a:noFill/>
          <a:ln>
            <a:noFill/>
          </a:ln>
        </p:spPr>
        <p:txBody>
          <a:bodyPr spcFirstLastPara="1" wrap="square" lIns="91425" tIns="91425" rIns="91425" bIns="91425" anchor="t" anchorCtr="0">
            <a:spAutoFit/>
          </a:bodyPr>
          <a:lstStyle/>
          <a:p>
            <a:pPr marL="285750" marR="0" lvl="0" indent="-285750" algn="l" rtl="0">
              <a:lnSpc>
                <a:spcPts val="2000"/>
              </a:lnSpc>
              <a:spcBef>
                <a:spcPts val="0"/>
              </a:spcBef>
              <a:spcAft>
                <a:spcPts val="600"/>
              </a:spcAft>
              <a:buClr>
                <a:srgbClr val="F39200"/>
              </a:buClr>
              <a:buSzPts val="3000"/>
              <a:buFont typeface="Arial"/>
              <a:buChar char="•"/>
            </a:pPr>
            <a:r>
              <a:rPr lang="fi" sz="1500" b="0" i="0" u="none" strike="noStrike" cap="none" dirty="0">
                <a:solidFill>
                  <a:srgbClr val="161249"/>
                </a:solidFill>
                <a:latin typeface="Arial"/>
                <a:ea typeface="Arial"/>
                <a:cs typeface="Arial"/>
                <a:sym typeface="Arial"/>
              </a:rPr>
              <a:t>Onde estamos agora (situação atual)? </a:t>
            </a:r>
            <a:endParaRPr sz="1500" b="0" i="0" u="none" strike="noStrike" cap="none" dirty="0">
              <a:solidFill>
                <a:srgbClr val="161249"/>
              </a:solidFill>
              <a:latin typeface="Arial"/>
              <a:ea typeface="Arial"/>
              <a:cs typeface="Arial"/>
              <a:sym typeface="Arial"/>
            </a:endParaRPr>
          </a:p>
          <a:p>
            <a:pPr marL="285750" marR="0" lvl="0" indent="-285750" algn="l" rtl="0">
              <a:lnSpc>
                <a:spcPts val="2000"/>
              </a:lnSpc>
              <a:spcBef>
                <a:spcPts val="0"/>
              </a:spcBef>
              <a:spcAft>
                <a:spcPts val="600"/>
              </a:spcAft>
              <a:buClr>
                <a:srgbClr val="F39200"/>
              </a:buClr>
              <a:buSzPts val="3000"/>
              <a:buFont typeface="Arial"/>
              <a:buChar char="•"/>
            </a:pPr>
            <a:r>
              <a:rPr lang="fi" sz="1500" b="0" i="0" u="none" strike="noStrike" cap="none" dirty="0">
                <a:solidFill>
                  <a:srgbClr val="161249"/>
                </a:solidFill>
                <a:latin typeface="Arial"/>
                <a:ea typeface="Arial"/>
                <a:cs typeface="Arial"/>
                <a:sym typeface="Arial"/>
              </a:rPr>
              <a:t>Quais são os nossos objectivos globais? </a:t>
            </a:r>
            <a:endParaRPr sz="1500" b="0" i="0" u="none" strike="noStrike" cap="none" dirty="0">
              <a:solidFill>
                <a:srgbClr val="161249"/>
              </a:solidFill>
              <a:latin typeface="Arial"/>
              <a:ea typeface="Arial"/>
              <a:cs typeface="Arial"/>
              <a:sym typeface="Arial"/>
            </a:endParaRPr>
          </a:p>
          <a:p>
            <a:pPr marL="285750" marR="0" lvl="0" indent="-285750" algn="l" rtl="0">
              <a:lnSpc>
                <a:spcPts val="2000"/>
              </a:lnSpc>
              <a:spcBef>
                <a:spcPts val="0"/>
              </a:spcBef>
              <a:spcAft>
                <a:spcPts val="600"/>
              </a:spcAft>
              <a:buClr>
                <a:srgbClr val="F39200"/>
              </a:buClr>
              <a:buSzPts val="3000"/>
              <a:buFont typeface="Arial"/>
              <a:buChar char="•"/>
            </a:pPr>
            <a:r>
              <a:rPr lang="fi" sz="1500" b="0" i="0" u="none" strike="noStrike" cap="none" dirty="0">
                <a:solidFill>
                  <a:srgbClr val="161249"/>
                </a:solidFill>
                <a:latin typeface="Arial"/>
                <a:ea typeface="Arial"/>
                <a:cs typeface="Arial"/>
                <a:sym typeface="Arial"/>
              </a:rPr>
              <a:t>O que é que queremos alcançar com o nosso marketing (digital)?</a:t>
            </a:r>
            <a:endParaRPr sz="1500" b="0" i="0" u="none" strike="noStrike" cap="none" dirty="0">
              <a:solidFill>
                <a:srgbClr val="161249"/>
              </a:solidFill>
              <a:latin typeface="Arial"/>
              <a:ea typeface="Arial"/>
              <a:cs typeface="Arial"/>
              <a:sym typeface="Arial"/>
            </a:endParaRPr>
          </a:p>
          <a:p>
            <a:pPr marL="285750" marR="0" lvl="0" indent="-285750" algn="l" rtl="0">
              <a:lnSpc>
                <a:spcPts val="2000"/>
              </a:lnSpc>
              <a:spcBef>
                <a:spcPts val="0"/>
              </a:spcBef>
              <a:spcAft>
                <a:spcPts val="600"/>
              </a:spcAft>
              <a:buClr>
                <a:srgbClr val="F39200"/>
              </a:buClr>
              <a:buSzPts val="3000"/>
              <a:buFont typeface="Arial"/>
              <a:buChar char="•"/>
            </a:pPr>
            <a:r>
              <a:rPr lang="fi" sz="1500" b="0" i="0" u="none" strike="noStrike" cap="none" dirty="0">
                <a:solidFill>
                  <a:srgbClr val="161249"/>
                </a:solidFill>
                <a:latin typeface="Arial"/>
                <a:ea typeface="Arial"/>
                <a:cs typeface="Arial"/>
                <a:sym typeface="Arial"/>
              </a:rPr>
              <a:t>Quem são os nossos </a:t>
            </a:r>
            <a:br>
              <a:rPr lang="fi"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grupos-alvo?</a:t>
            </a:r>
            <a:endParaRPr sz="1500" b="0" i="0" u="none" strike="noStrike" cap="none" dirty="0">
              <a:solidFill>
                <a:srgbClr val="161249"/>
              </a:solidFill>
              <a:latin typeface="Arial"/>
              <a:ea typeface="Arial"/>
              <a:cs typeface="Arial"/>
              <a:sym typeface="Arial"/>
            </a:endParaRPr>
          </a:p>
          <a:p>
            <a:pPr marL="285750" marR="0" lvl="0" indent="-285750" algn="l" rtl="0">
              <a:lnSpc>
                <a:spcPts val="2000"/>
              </a:lnSpc>
              <a:spcBef>
                <a:spcPts val="0"/>
              </a:spcBef>
              <a:spcAft>
                <a:spcPts val="600"/>
              </a:spcAft>
              <a:buClr>
                <a:srgbClr val="F39200"/>
              </a:buClr>
              <a:buSzPts val="3000"/>
              <a:buFont typeface="Arial"/>
              <a:buChar char="•"/>
            </a:pPr>
            <a:r>
              <a:rPr lang="fi" sz="1500" b="0" i="0" u="none" strike="noStrike" cap="none" dirty="0">
                <a:solidFill>
                  <a:srgbClr val="161249"/>
                </a:solidFill>
                <a:latin typeface="Arial"/>
                <a:ea typeface="Arial"/>
                <a:cs typeface="Arial"/>
                <a:sym typeface="Arial"/>
              </a:rPr>
              <a:t>Qual é a nossa mensagem e onde é que a transmitimos?</a:t>
            </a:r>
            <a:endParaRPr sz="15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161249"/>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sp>
        <p:nvSpPr>
          <p:cNvPr id="648" name="Google Shape;648;p53"/>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300"/>
              <a:buFont typeface="Arial"/>
              <a:buNone/>
            </a:pPr>
            <a:r>
              <a:rPr lang="fi"/>
              <a:t>Fontes</a:t>
            </a:r>
            <a:endParaRPr/>
          </a:p>
        </p:txBody>
      </p:sp>
      <p:sp>
        <p:nvSpPr>
          <p:cNvPr id="649" name="Google Shape;649;p53"/>
          <p:cNvSpPr txBox="1">
            <a:spLocks noGrp="1"/>
          </p:cNvSpPr>
          <p:nvPr>
            <p:ph type="body" idx="1"/>
          </p:nvPr>
        </p:nvSpPr>
        <p:spPr>
          <a:xfrm>
            <a:off x="628650" y="1369219"/>
            <a:ext cx="7886700" cy="2905898"/>
          </a:xfrm>
          <a:prstGeom prst="rect">
            <a:avLst/>
          </a:prstGeom>
          <a:noFill/>
          <a:ln>
            <a:noFill/>
          </a:ln>
        </p:spPr>
        <p:txBody>
          <a:bodyPr spcFirstLastPara="1" wrap="square" lIns="0" tIns="0" rIns="0" bIns="0" anchor="t" anchorCtr="0">
            <a:noAutofit/>
          </a:bodyPr>
          <a:lstStyle/>
          <a:p>
            <a:pPr marL="266700" lvl="0" indent="-266700" algn="l" rtl="0">
              <a:lnSpc>
                <a:spcPct val="90000"/>
              </a:lnSpc>
              <a:spcBef>
                <a:spcPts val="0"/>
              </a:spcBef>
              <a:spcAft>
                <a:spcPts val="1200"/>
              </a:spcAft>
              <a:buClr>
                <a:srgbClr val="161249"/>
              </a:buClr>
              <a:buSzPts val="2100"/>
              <a:buFont typeface="Arial" panose="020B0604020202020204" pitchFamily="34" charset="0"/>
              <a:buChar char="•"/>
            </a:pPr>
            <a:r>
              <a:rPr lang="fi" sz="1800" dirty="0">
                <a:latin typeface="+mn-lt"/>
              </a:rPr>
              <a:t>Boomer, B., &amp; Bitner, M.J. (1981). The 7Ps </a:t>
            </a:r>
            <a:r>
              <a:rPr lang="fi" sz="1800">
                <a:latin typeface="+mn-lt"/>
              </a:rPr>
              <a:t>in marketing.</a:t>
            </a:r>
            <a:endParaRPr sz="1800" dirty="0">
              <a:latin typeface="+mn-lt"/>
            </a:endParaRPr>
          </a:p>
          <a:p>
            <a:pPr marL="266700" indent="-266700">
              <a:spcAft>
                <a:spcPts val="1200"/>
              </a:spcAft>
              <a:buFont typeface="Arial" panose="020B0604020202020204" pitchFamily="34" charset="0"/>
              <a:buChar char="•"/>
            </a:pPr>
            <a:r>
              <a:rPr lang="en-GB" sz="1800" dirty="0">
                <a:effectLst/>
                <a:latin typeface="+mn-lt"/>
                <a:ea typeface="Calibri" panose="020F0502020204030204" pitchFamily="34" charset="0"/>
              </a:rPr>
              <a:t>Chaffey, D., &amp; Ellis-Chadwick, F. (2016). </a:t>
            </a:r>
            <a:r>
              <a:rPr lang="en-GB" sz="1800" i="1" dirty="0">
                <a:effectLst/>
                <a:latin typeface="+mn-lt"/>
                <a:ea typeface="Calibri" panose="020F0502020204030204" pitchFamily="34" charset="0"/>
              </a:rPr>
              <a:t>Digital marketing: strategy, implementation and practice </a:t>
            </a:r>
            <a:r>
              <a:rPr lang="en-GB" sz="1800" dirty="0">
                <a:effectLst/>
                <a:latin typeface="+mn-lt"/>
                <a:ea typeface="Calibri" panose="020F0502020204030204" pitchFamily="34" charset="0"/>
              </a:rPr>
              <a:t>(6</a:t>
            </a:r>
            <a:r>
              <a:rPr lang="en-GB" sz="1800" baseline="30000" dirty="0">
                <a:effectLst/>
                <a:latin typeface="+mn-lt"/>
                <a:ea typeface="Calibri" panose="020F0502020204030204" pitchFamily="34" charset="0"/>
              </a:rPr>
              <a:t>th</a:t>
            </a:r>
            <a:r>
              <a:rPr lang="en-GB" sz="1800" dirty="0">
                <a:effectLst/>
                <a:latin typeface="+mn-lt"/>
                <a:ea typeface="Calibri" panose="020F0502020204030204" pitchFamily="34" charset="0"/>
              </a:rPr>
              <a:t> ed). Pearson Education Limited.</a:t>
            </a:r>
            <a:endParaRPr lang="pt-PT" sz="1800" dirty="0">
              <a:effectLst/>
              <a:latin typeface="+mn-lt"/>
              <a:ea typeface="Calibri" panose="020F0502020204030204" pitchFamily="34" charset="0"/>
            </a:endParaRPr>
          </a:p>
          <a:p>
            <a:pPr marL="266700" lvl="0" indent="-266700" algn="l" rtl="0">
              <a:lnSpc>
                <a:spcPct val="90000"/>
              </a:lnSpc>
              <a:spcBef>
                <a:spcPts val="1200"/>
              </a:spcBef>
              <a:spcAft>
                <a:spcPts val="1200"/>
              </a:spcAft>
              <a:buClr>
                <a:srgbClr val="161249"/>
              </a:buClr>
              <a:buSzPts val="2100"/>
              <a:buFont typeface="Arial" panose="020B0604020202020204" pitchFamily="34" charset="0"/>
              <a:buChar char="•"/>
            </a:pPr>
            <a:r>
              <a:rPr lang="en-US" sz="1800" dirty="0">
                <a:latin typeface="+mn-lt"/>
              </a:rPr>
              <a:t>McCarthy, E. J., &amp; Perreault Jr, W. D. (1960). Basic Marketing: A Managerial Approach (Homewood, IL: Irwin).</a:t>
            </a:r>
            <a:endParaRPr sz="1800" dirty="0">
              <a:latin typeface="+mn-lt"/>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4" name="Google Shape;626;g1e426d90ee6_0_0">
            <a:extLst>
              <a:ext uri="{FF2B5EF4-FFF2-40B4-BE49-F238E27FC236}">
                <a16:creationId xmlns:a16="http://schemas.microsoft.com/office/drawing/2014/main" id="{B6337A16-FD10-ED95-167B-802EB1D79D92}"/>
              </a:ext>
            </a:extLst>
          </p:cNvPr>
          <p:cNvSpPr txBox="1">
            <a:spLocks noGrp="1"/>
          </p:cNvSpPr>
          <p:nvPr>
            <p:ph type="body" idx="1"/>
          </p:nvPr>
        </p:nvSpPr>
        <p:spPr>
          <a:xfrm>
            <a:off x="628649" y="655325"/>
            <a:ext cx="7390493" cy="302404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Clr>
                <a:srgbClr val="FFFFFF"/>
              </a:buClr>
              <a:buSzPts val="1500"/>
              <a:buNone/>
            </a:pPr>
            <a:r>
              <a:rPr lang="en-US" dirty="0">
                <a:solidFill>
                  <a:srgbClr val="FFFFFF"/>
                </a:solidFill>
              </a:rPr>
              <a:t>O material DEMS </a:t>
            </a:r>
            <a:r>
              <a:rPr lang="en-US" dirty="0" err="1">
                <a:solidFill>
                  <a:srgbClr val="FFFFFF"/>
                </a:solidFill>
              </a:rPr>
              <a:t>tem</a:t>
            </a:r>
            <a:r>
              <a:rPr lang="en-US" dirty="0">
                <a:solidFill>
                  <a:srgbClr val="FFFFFF"/>
                </a:solidFill>
              </a:rPr>
              <a:t> </a:t>
            </a:r>
            <a:r>
              <a:rPr lang="en-US" dirty="0" err="1">
                <a:solidFill>
                  <a:srgbClr val="FFFFFF"/>
                </a:solidFill>
              </a:rPr>
              <a:t>como</a:t>
            </a:r>
            <a:r>
              <a:rPr lang="en-US" dirty="0">
                <a:solidFill>
                  <a:srgbClr val="FFFFFF"/>
                </a:solidFill>
              </a:rPr>
              <a:t> </a:t>
            </a:r>
            <a:r>
              <a:rPr lang="en-US" dirty="0" err="1">
                <a:solidFill>
                  <a:srgbClr val="FFFFFF"/>
                </a:solidFill>
              </a:rPr>
              <a:t>objetivo</a:t>
            </a:r>
            <a:r>
              <a:rPr lang="en-US" dirty="0">
                <a:solidFill>
                  <a:srgbClr val="FFFFFF"/>
                </a:solidFill>
              </a:rPr>
              <a:t> </a:t>
            </a:r>
            <a:r>
              <a:rPr lang="en-US" dirty="0" err="1">
                <a:solidFill>
                  <a:srgbClr val="FFFFFF"/>
                </a:solidFill>
              </a:rPr>
              <a:t>melhorar</a:t>
            </a:r>
            <a:r>
              <a:rPr lang="en-US" dirty="0">
                <a:solidFill>
                  <a:srgbClr val="FFFFFF"/>
                </a:solidFill>
              </a:rPr>
              <a:t> as </a:t>
            </a:r>
            <a:r>
              <a:rPr lang="en-US" dirty="0" err="1">
                <a:solidFill>
                  <a:srgbClr val="FFFFFF"/>
                </a:solidFill>
              </a:rPr>
              <a:t>competências</a:t>
            </a:r>
            <a:r>
              <a:rPr lang="en-US" dirty="0">
                <a:solidFill>
                  <a:srgbClr val="FFFFFF"/>
                </a:solidFill>
              </a:rPr>
              <a:t> de marketing digital no </a:t>
            </a:r>
            <a:r>
              <a:rPr lang="en-US" dirty="0" err="1">
                <a:solidFill>
                  <a:srgbClr val="FFFFFF"/>
                </a:solidFill>
              </a:rPr>
              <a:t>ensino</a:t>
            </a:r>
            <a:r>
              <a:rPr lang="en-US" dirty="0">
                <a:solidFill>
                  <a:srgbClr val="FFFFFF"/>
                </a:solidFill>
              </a:rPr>
              <a:t> superior, </a:t>
            </a:r>
            <a:r>
              <a:rPr lang="en-US" dirty="0" err="1">
                <a:solidFill>
                  <a:srgbClr val="FFFFFF"/>
                </a:solidFill>
              </a:rPr>
              <a:t>respondendo</a:t>
            </a:r>
            <a:r>
              <a:rPr lang="en-US" dirty="0">
                <a:solidFill>
                  <a:srgbClr val="FFFFFF"/>
                </a:solidFill>
              </a:rPr>
              <a:t> </a:t>
            </a:r>
            <a:r>
              <a:rPr lang="en-US" dirty="0" err="1">
                <a:solidFill>
                  <a:srgbClr val="FFFFFF"/>
                </a:solidFill>
              </a:rPr>
              <a:t>às</a:t>
            </a:r>
            <a:r>
              <a:rPr lang="en-US" dirty="0">
                <a:solidFill>
                  <a:srgbClr val="FFFFFF"/>
                </a:solidFill>
              </a:rPr>
              <a:t> </a:t>
            </a:r>
            <a:r>
              <a:rPr lang="en-US" dirty="0" err="1">
                <a:solidFill>
                  <a:srgbClr val="FFFFFF"/>
                </a:solidFill>
              </a:rPr>
              <a:t>necessidades</a:t>
            </a:r>
            <a:r>
              <a:rPr lang="en-US" dirty="0">
                <a:solidFill>
                  <a:srgbClr val="FFFFFF"/>
                </a:solidFill>
              </a:rPr>
              <a:t> das </a:t>
            </a:r>
            <a:r>
              <a:rPr lang="en-US" dirty="0" err="1">
                <a:solidFill>
                  <a:srgbClr val="FFFFFF"/>
                </a:solidFill>
              </a:rPr>
              <a:t>empresas</a:t>
            </a:r>
            <a:r>
              <a:rPr lang="en-US" dirty="0">
                <a:solidFill>
                  <a:srgbClr val="FFFFFF"/>
                </a:solidFill>
              </a:rPr>
              <a:t> e </a:t>
            </a:r>
            <a:r>
              <a:rPr lang="en-US" dirty="0" err="1">
                <a:solidFill>
                  <a:srgbClr val="FFFFFF"/>
                </a:solidFill>
              </a:rPr>
              <a:t>organizações</a:t>
            </a:r>
            <a:r>
              <a:rPr lang="en-US" dirty="0">
                <a:solidFill>
                  <a:srgbClr val="FFFFFF"/>
                </a:solidFill>
              </a:rPr>
              <a:t>. É </a:t>
            </a:r>
            <a:r>
              <a:rPr lang="en-US">
                <a:solidFill>
                  <a:srgbClr val="FFFFFF"/>
                </a:solidFill>
              </a:rPr>
              <a:t>disponibilizado</a:t>
            </a:r>
            <a:r>
              <a:rPr lang="en-US" dirty="0">
                <a:solidFill>
                  <a:srgbClr val="FFFFFF"/>
                </a:solidFill>
              </a:rPr>
              <a:t> </a:t>
            </a:r>
            <a:r>
              <a:rPr lang="en-US" dirty="0" err="1">
                <a:solidFill>
                  <a:srgbClr val="FFFFFF"/>
                </a:solidFill>
              </a:rPr>
              <a:t>acesso</a:t>
            </a:r>
            <a:r>
              <a:rPr lang="en-US" dirty="0">
                <a:solidFill>
                  <a:srgbClr val="FFFFFF"/>
                </a:solidFill>
              </a:rPr>
              <a:t> a um </a:t>
            </a:r>
            <a:r>
              <a:rPr lang="en-US" dirty="0" err="1">
                <a:solidFill>
                  <a:srgbClr val="FFFFFF"/>
                </a:solidFill>
              </a:rPr>
              <a:t>vasto</a:t>
            </a:r>
            <a:r>
              <a:rPr lang="en-US" dirty="0">
                <a:solidFill>
                  <a:srgbClr val="FFFFFF"/>
                </a:solidFill>
              </a:rPr>
              <a:t> conjunto de </a:t>
            </a:r>
            <a:r>
              <a:rPr lang="en-US" dirty="0" err="1">
                <a:solidFill>
                  <a:srgbClr val="FFFFFF"/>
                </a:solidFill>
              </a:rPr>
              <a:t>diapositivos</a:t>
            </a:r>
            <a:r>
              <a:rPr lang="en-US" dirty="0">
                <a:solidFill>
                  <a:srgbClr val="FFFFFF"/>
                </a:solidFill>
              </a:rPr>
              <a:t> com </a:t>
            </a:r>
            <a:r>
              <a:rPr lang="en-US" dirty="0" err="1">
                <a:solidFill>
                  <a:srgbClr val="FFFFFF"/>
                </a:solidFill>
              </a:rPr>
              <a:t>atividades</a:t>
            </a:r>
            <a:r>
              <a:rPr lang="en-US" dirty="0">
                <a:solidFill>
                  <a:srgbClr val="FFFFFF"/>
                </a:solidFill>
              </a:rPr>
              <a:t> e </a:t>
            </a:r>
            <a:r>
              <a:rPr lang="en-US" dirty="0" err="1">
                <a:solidFill>
                  <a:srgbClr val="FFFFFF"/>
                </a:solidFill>
              </a:rPr>
              <a:t>trabalhos</a:t>
            </a:r>
            <a:r>
              <a:rPr lang="en-US" dirty="0">
                <a:solidFill>
                  <a:srgbClr val="FFFFFF"/>
                </a:solidFill>
              </a:rPr>
              <a:t> </a:t>
            </a:r>
            <a:r>
              <a:rPr lang="en-US" dirty="0" err="1">
                <a:solidFill>
                  <a:srgbClr val="FFFFFF"/>
                </a:solidFill>
              </a:rPr>
              <a:t>em</a:t>
            </a:r>
            <a:r>
              <a:rPr lang="en-US" dirty="0">
                <a:solidFill>
                  <a:srgbClr val="FFFFFF"/>
                </a:solidFill>
              </a:rPr>
              <a:t> sala de aula, </a:t>
            </a:r>
            <a:r>
              <a:rPr lang="en-US" dirty="0" err="1">
                <a:solidFill>
                  <a:srgbClr val="FFFFFF"/>
                </a:solidFill>
              </a:rPr>
              <a:t>bem</a:t>
            </a:r>
            <a:r>
              <a:rPr lang="en-US" dirty="0">
                <a:solidFill>
                  <a:srgbClr val="FFFFFF"/>
                </a:solidFill>
              </a:rPr>
              <a:t> </a:t>
            </a:r>
            <a:r>
              <a:rPr lang="en-US" dirty="0" err="1">
                <a:solidFill>
                  <a:srgbClr val="FFFFFF"/>
                </a:solidFill>
              </a:rPr>
              <a:t>como</a:t>
            </a:r>
            <a:r>
              <a:rPr lang="en-US" dirty="0">
                <a:solidFill>
                  <a:srgbClr val="FFFFFF"/>
                </a:solidFill>
              </a:rPr>
              <a:t> a </a:t>
            </a:r>
            <a:r>
              <a:rPr lang="en-US" dirty="0" err="1">
                <a:solidFill>
                  <a:srgbClr val="FFFFFF"/>
                </a:solidFill>
              </a:rPr>
              <a:t>instruções</a:t>
            </a:r>
            <a:r>
              <a:rPr lang="en-US" dirty="0">
                <a:solidFill>
                  <a:srgbClr val="FFFFFF"/>
                </a:solidFill>
              </a:rPr>
              <a:t> de </a:t>
            </a:r>
            <a:r>
              <a:rPr lang="en-US" dirty="0" err="1">
                <a:solidFill>
                  <a:srgbClr val="FFFFFF"/>
                </a:solidFill>
              </a:rPr>
              <a:t>utilização</a:t>
            </a:r>
            <a:r>
              <a:rPr lang="en-US" dirty="0">
                <a:solidFill>
                  <a:srgbClr val="FFFFFF"/>
                </a:solidFill>
              </a:rPr>
              <a:t> </a:t>
            </a:r>
            <a:r>
              <a:rPr lang="en-US" dirty="0" err="1">
                <a:solidFill>
                  <a:srgbClr val="FFFFFF"/>
                </a:solidFill>
              </a:rPr>
              <a:t>detalhadas</a:t>
            </a:r>
            <a:r>
              <a:rPr lang="en-US" dirty="0">
                <a:solidFill>
                  <a:srgbClr val="FFFFFF"/>
                </a:solidFill>
              </a:rPr>
              <a:t> para o professor. É livre de </a:t>
            </a:r>
            <a:r>
              <a:rPr lang="en-US" dirty="0" err="1">
                <a:solidFill>
                  <a:srgbClr val="FFFFFF"/>
                </a:solidFill>
              </a:rPr>
              <a:t>utilizar</a:t>
            </a:r>
            <a:r>
              <a:rPr lang="en-US" dirty="0">
                <a:solidFill>
                  <a:srgbClr val="FFFFFF"/>
                </a:solidFill>
              </a:rPr>
              <a:t> </a:t>
            </a:r>
            <a:r>
              <a:rPr lang="en-US" dirty="0" err="1">
                <a:solidFill>
                  <a:srgbClr val="FFFFFF"/>
                </a:solidFill>
              </a:rPr>
              <a:t>parte</a:t>
            </a:r>
            <a:r>
              <a:rPr lang="en-US" dirty="0">
                <a:solidFill>
                  <a:srgbClr val="FFFFFF"/>
                </a:solidFill>
              </a:rPr>
              <a:t> </a:t>
            </a:r>
            <a:r>
              <a:rPr lang="en-US" dirty="0" err="1">
                <a:solidFill>
                  <a:srgbClr val="FFFFFF"/>
                </a:solidFill>
              </a:rPr>
              <a:t>ou</a:t>
            </a:r>
            <a:r>
              <a:rPr lang="en-US" dirty="0">
                <a:solidFill>
                  <a:srgbClr val="FFFFFF"/>
                </a:solidFill>
              </a:rPr>
              <a:t> a </a:t>
            </a:r>
            <a:r>
              <a:rPr lang="en-US" dirty="0" err="1">
                <a:solidFill>
                  <a:srgbClr val="FFFFFF"/>
                </a:solidFill>
              </a:rPr>
              <a:t>totalidade</a:t>
            </a:r>
            <a:r>
              <a:rPr lang="en-US" dirty="0">
                <a:solidFill>
                  <a:srgbClr val="FFFFFF"/>
                </a:solidFill>
              </a:rPr>
              <a:t> do material </a:t>
            </a:r>
            <a:r>
              <a:rPr lang="en-US" dirty="0" err="1">
                <a:solidFill>
                  <a:srgbClr val="FFFFFF"/>
                </a:solidFill>
              </a:rPr>
              <a:t>disponível</a:t>
            </a:r>
            <a:r>
              <a:rPr lang="en-US" dirty="0">
                <a:solidFill>
                  <a:srgbClr val="FFFFFF"/>
                </a:solidFill>
              </a:rPr>
              <a:t>.</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en-US" dirty="0">
                <a:solidFill>
                  <a:srgbClr val="FFFFFF"/>
                </a:solidFill>
              </a:rPr>
              <a:t>O material </a:t>
            </a:r>
            <a:r>
              <a:rPr lang="en-US" dirty="0" err="1">
                <a:solidFill>
                  <a:srgbClr val="FFFFFF"/>
                </a:solidFill>
              </a:rPr>
              <a:t>inclui</a:t>
            </a:r>
            <a:r>
              <a:rPr lang="en-US" dirty="0">
                <a:solidFill>
                  <a:srgbClr val="FFFFFF"/>
                </a:solidFill>
              </a:rPr>
              <a:t> </a:t>
            </a:r>
            <a:r>
              <a:rPr lang="en-US" dirty="0" err="1">
                <a:solidFill>
                  <a:srgbClr val="FFFFFF"/>
                </a:solidFill>
              </a:rPr>
              <a:t>conteúdos</a:t>
            </a:r>
            <a:r>
              <a:rPr lang="en-US" dirty="0">
                <a:solidFill>
                  <a:srgbClr val="FFFFFF"/>
                </a:solidFill>
              </a:rPr>
              <a:t> e </a:t>
            </a:r>
            <a:r>
              <a:rPr lang="en-US" dirty="0" err="1">
                <a:solidFill>
                  <a:srgbClr val="FFFFFF"/>
                </a:solidFill>
              </a:rPr>
              <a:t>números</a:t>
            </a:r>
            <a:r>
              <a:rPr lang="en-US" dirty="0">
                <a:solidFill>
                  <a:srgbClr val="FFFFFF"/>
                </a:solidFill>
              </a:rPr>
              <a:t> </a:t>
            </a:r>
            <a:r>
              <a:rPr lang="en-US" dirty="0" err="1">
                <a:solidFill>
                  <a:srgbClr val="FFFFFF"/>
                </a:solidFill>
              </a:rPr>
              <a:t>retirados</a:t>
            </a:r>
            <a:r>
              <a:rPr lang="en-US" dirty="0">
                <a:solidFill>
                  <a:srgbClr val="FFFFFF"/>
                </a:solidFill>
              </a:rPr>
              <a:t> da Internet, </a:t>
            </a:r>
            <a:r>
              <a:rPr lang="en-US" dirty="0" err="1">
                <a:solidFill>
                  <a:srgbClr val="FFFFFF"/>
                </a:solidFill>
              </a:rPr>
              <a:t>pelo</a:t>
            </a:r>
            <a:r>
              <a:rPr lang="en-US" dirty="0">
                <a:solidFill>
                  <a:srgbClr val="FFFFFF"/>
                </a:solidFill>
              </a:rPr>
              <a:t> que </a:t>
            </a:r>
            <a:r>
              <a:rPr lang="en-US" dirty="0" err="1">
                <a:solidFill>
                  <a:srgbClr val="FFFFFF"/>
                </a:solidFill>
              </a:rPr>
              <a:t>está</a:t>
            </a:r>
            <a:r>
              <a:rPr lang="en-US" dirty="0">
                <a:solidFill>
                  <a:srgbClr val="FFFFFF"/>
                </a:solidFill>
              </a:rPr>
              <a:t> </a:t>
            </a:r>
            <a:r>
              <a:rPr lang="en-US" dirty="0" err="1">
                <a:solidFill>
                  <a:srgbClr val="FFFFFF"/>
                </a:solidFill>
              </a:rPr>
              <a:t>sujeito</a:t>
            </a:r>
            <a:r>
              <a:rPr lang="en-US" dirty="0">
                <a:solidFill>
                  <a:srgbClr val="FFFFFF"/>
                </a:solidFill>
              </a:rPr>
              <a:t> a </a:t>
            </a:r>
            <a:r>
              <a:rPr lang="en-US" dirty="0" err="1">
                <a:solidFill>
                  <a:srgbClr val="FFFFFF"/>
                </a:solidFill>
              </a:rPr>
              <a:t>alterações</a:t>
            </a:r>
            <a:r>
              <a:rPr lang="en-US" dirty="0">
                <a:solidFill>
                  <a:srgbClr val="FFFFFF"/>
                </a:solidFill>
              </a:rPr>
              <a:t>. As </a:t>
            </a:r>
            <a:r>
              <a:rPr lang="en-US" dirty="0" err="1">
                <a:solidFill>
                  <a:srgbClr val="FFFFFF"/>
                </a:solidFill>
              </a:rPr>
              <a:t>fontes</a:t>
            </a:r>
            <a:r>
              <a:rPr lang="en-US" dirty="0">
                <a:solidFill>
                  <a:srgbClr val="FFFFFF"/>
                </a:solidFill>
              </a:rPr>
              <a:t> </a:t>
            </a:r>
            <a:r>
              <a:rPr lang="en-US" dirty="0" err="1">
                <a:solidFill>
                  <a:srgbClr val="FFFFFF"/>
                </a:solidFill>
              </a:rPr>
              <a:t>foram</a:t>
            </a:r>
            <a:r>
              <a:rPr lang="en-US" dirty="0">
                <a:solidFill>
                  <a:srgbClr val="FFFFFF"/>
                </a:solidFill>
              </a:rPr>
              <a:t> </a:t>
            </a:r>
            <a:r>
              <a:rPr lang="en-US" dirty="0" err="1">
                <a:solidFill>
                  <a:srgbClr val="FFFFFF"/>
                </a:solidFill>
              </a:rPr>
              <a:t>anunciadas</a:t>
            </a:r>
            <a:r>
              <a:rPr lang="en-US" dirty="0">
                <a:solidFill>
                  <a:srgbClr val="FFFFFF"/>
                </a:solidFill>
              </a:rPr>
              <a:t> de </a:t>
            </a:r>
            <a:r>
              <a:rPr lang="en-US" dirty="0" err="1">
                <a:solidFill>
                  <a:srgbClr val="FFFFFF"/>
                </a:solidFill>
              </a:rPr>
              <a:t>acordo</a:t>
            </a:r>
            <a:r>
              <a:rPr lang="en-US" dirty="0">
                <a:solidFill>
                  <a:srgbClr val="FFFFFF"/>
                </a:solidFill>
              </a:rPr>
              <a:t> com as </a:t>
            </a:r>
            <a:r>
              <a:rPr lang="en-US" dirty="0" err="1">
                <a:solidFill>
                  <a:srgbClr val="FFFFFF"/>
                </a:solidFill>
              </a:rPr>
              <a:t>regras</a:t>
            </a:r>
            <a:r>
              <a:rPr lang="en-US" dirty="0">
                <a:solidFill>
                  <a:srgbClr val="FFFFFF"/>
                </a:solidFill>
              </a:rPr>
              <a:t> de </a:t>
            </a:r>
            <a:r>
              <a:rPr lang="en-US" dirty="0" err="1">
                <a:solidFill>
                  <a:srgbClr val="FFFFFF"/>
                </a:solidFill>
              </a:rPr>
              <a:t>utilização</a:t>
            </a:r>
            <a:r>
              <a:rPr lang="en-US" dirty="0">
                <a:solidFill>
                  <a:srgbClr val="FFFFFF"/>
                </a:solidFill>
              </a:rPr>
              <a:t> livre. O material </a:t>
            </a:r>
            <a:r>
              <a:rPr lang="en-US" dirty="0" err="1">
                <a:solidFill>
                  <a:srgbClr val="FFFFFF"/>
                </a:solidFill>
              </a:rPr>
              <a:t>na</a:t>
            </a:r>
            <a:r>
              <a:rPr lang="en-US" dirty="0">
                <a:solidFill>
                  <a:srgbClr val="FFFFFF"/>
                </a:solidFill>
              </a:rPr>
              <a:t> </a:t>
            </a:r>
            <a:r>
              <a:rPr lang="en-US" dirty="0" err="1">
                <a:solidFill>
                  <a:srgbClr val="FFFFFF"/>
                </a:solidFill>
              </a:rPr>
              <a:t>sua</a:t>
            </a:r>
            <a:r>
              <a:rPr lang="en-US" dirty="0">
                <a:solidFill>
                  <a:srgbClr val="FFFFFF"/>
                </a:solidFill>
              </a:rPr>
              <a:t> </a:t>
            </a:r>
            <a:r>
              <a:rPr lang="en-US" dirty="0" err="1">
                <a:solidFill>
                  <a:srgbClr val="FFFFFF"/>
                </a:solidFill>
              </a:rPr>
              <a:t>totalidade</a:t>
            </a:r>
            <a:r>
              <a:rPr lang="en-US" dirty="0">
                <a:solidFill>
                  <a:srgbClr val="FFFFFF"/>
                </a:solidFill>
              </a:rPr>
              <a:t> </a:t>
            </a:r>
            <a:r>
              <a:rPr lang="en-US" dirty="0" err="1">
                <a:solidFill>
                  <a:srgbClr val="FFFFFF"/>
                </a:solidFill>
              </a:rPr>
              <a:t>pode</a:t>
            </a:r>
            <a:r>
              <a:rPr lang="en-US" dirty="0">
                <a:solidFill>
                  <a:srgbClr val="FFFFFF"/>
                </a:solidFill>
              </a:rPr>
              <a:t> ser </a:t>
            </a:r>
            <a:r>
              <a:rPr lang="en-US" dirty="0" err="1">
                <a:solidFill>
                  <a:srgbClr val="FFFFFF"/>
                </a:solidFill>
              </a:rPr>
              <a:t>visualizado</a:t>
            </a:r>
            <a:r>
              <a:rPr lang="en-US" dirty="0">
                <a:solidFill>
                  <a:srgbClr val="FFFFFF"/>
                </a:solidFill>
              </a:rPr>
              <a:t> e </a:t>
            </a:r>
            <a:r>
              <a:rPr lang="en-US" dirty="0" err="1">
                <a:solidFill>
                  <a:srgbClr val="FFFFFF"/>
                </a:solidFill>
              </a:rPr>
              <a:t>descarregado</a:t>
            </a:r>
            <a:r>
              <a:rPr lang="en-US" dirty="0">
                <a:solidFill>
                  <a:srgbClr val="FFFFFF"/>
                </a:solidFill>
              </a:rPr>
              <a:t> a </a:t>
            </a:r>
            <a:r>
              <a:rPr lang="en-US" dirty="0" err="1">
                <a:solidFill>
                  <a:srgbClr val="FFFFFF"/>
                </a:solidFill>
              </a:rPr>
              <a:t>partir</a:t>
            </a:r>
            <a:r>
              <a:rPr lang="en-US" dirty="0">
                <a:solidFill>
                  <a:srgbClr val="FFFFFF"/>
                </a:solidFill>
              </a:rPr>
              <a:t> de www.dems.pro. Todo o material é </a:t>
            </a:r>
            <a:r>
              <a:rPr lang="en-US" dirty="0" err="1">
                <a:solidFill>
                  <a:srgbClr val="FFFFFF"/>
                </a:solidFill>
              </a:rPr>
              <a:t>produzido</a:t>
            </a:r>
            <a:r>
              <a:rPr lang="en-US" dirty="0">
                <a:solidFill>
                  <a:srgbClr val="FFFFFF"/>
                </a:solidFill>
              </a:rPr>
              <a:t> para </a:t>
            </a:r>
            <a:r>
              <a:rPr lang="en-US" dirty="0" err="1">
                <a:solidFill>
                  <a:srgbClr val="FFFFFF"/>
                </a:solidFill>
              </a:rPr>
              <a:t>utilização</a:t>
            </a:r>
            <a:r>
              <a:rPr lang="en-US" dirty="0">
                <a:solidFill>
                  <a:srgbClr val="FFFFFF"/>
                </a:solidFill>
              </a:rPr>
              <a:t> livre e </a:t>
            </a:r>
            <a:r>
              <a:rPr lang="en-US" dirty="0" err="1">
                <a:solidFill>
                  <a:srgbClr val="FFFFFF"/>
                </a:solidFill>
              </a:rPr>
              <a:t>cofinanciado</a:t>
            </a:r>
            <a:r>
              <a:rPr lang="en-US" dirty="0">
                <a:solidFill>
                  <a:srgbClr val="FFFFFF"/>
                </a:solidFill>
              </a:rPr>
              <a:t> </a:t>
            </a:r>
            <a:r>
              <a:rPr lang="en-US" dirty="0" err="1">
                <a:solidFill>
                  <a:srgbClr val="FFFFFF"/>
                </a:solidFill>
              </a:rPr>
              <a:t>pelo</a:t>
            </a:r>
            <a:r>
              <a:rPr lang="en-US" dirty="0">
                <a:solidFill>
                  <a:srgbClr val="FFFFFF"/>
                </a:solidFill>
              </a:rPr>
              <a:t> </a:t>
            </a:r>
            <a:r>
              <a:rPr lang="en-US" dirty="0" err="1">
                <a:solidFill>
                  <a:srgbClr val="FFFFFF"/>
                </a:solidFill>
              </a:rPr>
              <a:t>programa</a:t>
            </a:r>
            <a:r>
              <a:rPr lang="en-US" dirty="0">
                <a:solidFill>
                  <a:srgbClr val="FFFFFF"/>
                </a:solidFill>
              </a:rPr>
              <a:t> Erasmus +.</a:t>
            </a:r>
            <a:endParaRPr dirty="0">
              <a:solidFill>
                <a:srgbClr val="FFFFFF"/>
              </a:solidFill>
            </a:endParaRPr>
          </a:p>
        </p:txBody>
      </p:sp>
    </p:spTree>
    <p:extLst>
      <p:ext uri="{BB962C8B-B14F-4D97-AF65-F5344CB8AC3E}">
        <p14:creationId xmlns:p14="http://schemas.microsoft.com/office/powerpoint/2010/main" val="1479096809"/>
      </p:ext>
    </p:extLst>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5968</Words>
  <Application>Microsoft Office PowerPoint</Application>
  <PresentationFormat>On-screen Show (16:9)</PresentationFormat>
  <Paragraphs>453</Paragraphs>
  <Slides>53</Slides>
  <Notes>53</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53</vt:i4>
      </vt:variant>
    </vt:vector>
  </HeadingPairs>
  <TitlesOfParts>
    <vt:vector size="59" baseType="lpstr">
      <vt:lpstr>Arial</vt:lpstr>
      <vt:lpstr>Calibri</vt:lpstr>
      <vt:lpstr>Noto Sans Symbols</vt:lpstr>
      <vt:lpstr>PT Sans</vt:lpstr>
      <vt:lpstr>DEMS NEW</vt:lpstr>
      <vt:lpstr>Office Theme</vt:lpstr>
      <vt:lpstr>Introdução ao Marketing Digital  1. Contexto do marketing digital</vt:lpstr>
      <vt:lpstr>PowerPoint Presentation</vt:lpstr>
      <vt:lpstr>Conteúdo</vt:lpstr>
      <vt:lpstr>PowerPoint Presentation</vt:lpstr>
      <vt:lpstr>O marketing mix</vt:lpstr>
      <vt:lpstr>Marketing</vt:lpstr>
      <vt:lpstr>Marketing Mix - os 7 'P's</vt:lpstr>
      <vt:lpstr>Antecedentes para 4P e 7P</vt:lpstr>
      <vt:lpstr>Como aplicar o "7P Marketing mix" na prática</vt:lpstr>
      <vt:lpstr>PowerPoint Presentation</vt:lpstr>
      <vt:lpstr>PowerPoint Presentation</vt:lpstr>
      <vt:lpstr>O que é diferente no marketing digital?</vt:lpstr>
      <vt:lpstr>O mix de Marketing Digital '7D'</vt:lpstr>
      <vt:lpstr>PowerPoint Presentation</vt:lpstr>
      <vt:lpstr>A "promoção" no contexto digital</vt:lpstr>
      <vt:lpstr>PowerPoint Presentation</vt:lpstr>
      <vt:lpstr>Marketing multicanal </vt:lpstr>
      <vt:lpstr>Marketing digital</vt:lpstr>
      <vt:lpstr>PowerPoint Presentation</vt:lpstr>
      <vt:lpstr>Offline - online  </vt:lpstr>
      <vt:lpstr>Diferenças entre o marketing online o marketing offline </vt:lpstr>
      <vt:lpstr>PowerPoint Presentation</vt:lpstr>
      <vt:lpstr>Vantagens do marketing digital</vt:lpstr>
      <vt:lpstr>PowerPoint Presentation</vt:lpstr>
      <vt:lpstr>PowerPoint Presentation</vt:lpstr>
      <vt:lpstr>Características do mercado digital</vt:lpstr>
      <vt:lpstr>O que é que tornou possível o marketing digital?</vt:lpstr>
      <vt:lpstr>PowerPoint Presentation</vt:lpstr>
      <vt:lpstr>A maioria dos processos de compra  começa nos motores de pesquisa</vt:lpstr>
      <vt:lpstr>... ou redes sociais </vt:lpstr>
      <vt:lpstr>Atividade empresarial (B2B) na Internet</vt:lpstr>
      <vt:lpstr>O digital permite a personalização</vt:lpstr>
      <vt:lpstr>Regulamento sobre marketing digital - RGPD</vt:lpstr>
      <vt:lpstr>PowerPoint Presentation</vt:lpstr>
      <vt:lpstr>Tendências e perspectivas </vt:lpstr>
      <vt:lpstr>Que meios digitais são utilizados para aceder aos serviços?</vt:lpstr>
      <vt:lpstr>Dados sobre tendências e tráfego de sítios Web na Internet; fontes</vt:lpstr>
      <vt:lpstr>PowerPoint Presentation</vt:lpstr>
      <vt:lpstr>Os profissionais de marketing utilizam cada vez mais os meios digitais</vt:lpstr>
      <vt:lpstr>Quem realiza as tarefas de marketing digital nas organizações?</vt:lpstr>
      <vt:lpstr>O que pode ser alcançado a nível do utilizador?</vt:lpstr>
      <vt:lpstr>PowerPoint Presentation</vt:lpstr>
      <vt:lpstr>PowerPoint Presentation</vt:lpstr>
      <vt:lpstr>O modelo PESO </vt:lpstr>
      <vt:lpstr>PowerPoint Presentation</vt:lpstr>
      <vt:lpstr>Meios próprios, por exemplo</vt:lpstr>
      <vt:lpstr>Meios de comunicação social pagos</vt:lpstr>
      <vt:lpstr>Meios de comunicação ganhos</vt:lpstr>
      <vt:lpstr>PowerPoint Presentation</vt:lpstr>
      <vt:lpstr>PowerPoint Presentation</vt:lpstr>
      <vt:lpstr>Perguntas que se espera que a estratégia  responder</vt:lpstr>
      <vt:lpstr>Fontes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Introdução ao marketing digital  1. Contexto do marketing digital</dc:title>
  <dc:creator>Terhi</dc:creator>
  <cp:keywords>, docId:5E976A026D18926E4E7B142BCBA23FA3</cp:keywords>
  <cp:lastModifiedBy>Koskimies-Chiba Sanni</cp:lastModifiedBy>
  <cp:revision>2</cp:revision>
  <dcterms:modified xsi:type="dcterms:W3CDTF">2024-01-18T10:25:20Z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0x0101007679488AABDC1142A2456740B4F4999E</vt:lpwstr>
  </property>
</Properties>
</file>