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22" d="100"/>
          <a:sy n="122" d="100"/>
        </p:scale>
        <p:origin x="114" y="23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116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1008062"/>
            <a:ext cx="12191999" cy="5849935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61010" y="990288"/>
            <a:ext cx="4657725" cy="22777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1" i="0">
                <a:solidFill>
                  <a:srgbClr val="11AA8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1/22/2024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800" b="1" i="0">
                <a:solidFill>
                  <a:srgbClr val="11AA8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1/22/2024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166604" y="269747"/>
            <a:ext cx="1673897" cy="614275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074" y="6696677"/>
            <a:ext cx="12183925" cy="161320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46888" y="6029669"/>
            <a:ext cx="2242711" cy="49842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96900" y="1395221"/>
            <a:ext cx="4889500" cy="44056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rgbClr val="151248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545326" y="1527174"/>
            <a:ext cx="4935855" cy="3963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900" b="1" i="0">
                <a:solidFill>
                  <a:srgbClr val="10AB8A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1/22/2024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1/22/2024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1/22/2024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7807" y="66033"/>
            <a:ext cx="10665282" cy="14947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04875" y="1034659"/>
            <a:ext cx="10382249" cy="47732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1" i="0">
                <a:solidFill>
                  <a:srgbClr val="11AA8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1/22/2024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contentmarketinginstitute.com/what-is-content-marketing/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hyperlink" Target="https://blog.hubspot.com/blog/tabid/6307/bid/2989/inbound-marketing-vs-outbound-marketing.aspx" TargetMode="Externa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thepointsguy.com/news/i-spent-24-hours-in-times-square-and-i-had-an-awesome-time/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emandmetric.com/content/content-marketing-infographic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thehoth.com/blog/boring-niche-content/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mindtools.com/pages/article/smart-goals.htm" TargetMode="External"/><Relationship Id="rId4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docs.google.com/document/d/1LjXUD2T80m9abqmqQRgJva5Xds3OxLqtmEOXkTX_wpI/edit" TargetMode="External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hyperlink" Target="https://blog.hootsuite.com/buyer-persona/" TargetMode="External"/><Relationship Id="rId4" Type="http://schemas.openxmlformats.org/officeDocument/2006/relationships/hyperlink" Target="https://www.impactplus.com/blog/great-buyer-persona-examples-free-template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hyperlink" Target="https://blog.hubspot.com/marketing/buyer-persona-research" TargetMode="External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hyperlink" Target="https://www.ijlan.nl/wp-content/uploads/2012/04/empathy-map-poster.pdf" TargetMode="Externa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insights.newscred.com/" TargetMode="External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crazyegg.com/blog/guides/buyers-journey/" TargetMode="Externa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ems.pro/" TargetMode="External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7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78839" y="2049856"/>
            <a:ext cx="9402445" cy="18656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ts val="9460"/>
              </a:lnSpc>
              <a:spcBef>
                <a:spcPts val="105"/>
              </a:spcBef>
            </a:pPr>
            <a:r>
              <a:rPr sz="8000" spc="-10" dirty="0"/>
              <a:t>Sisältömarkkinointi</a:t>
            </a:r>
            <a:endParaRPr sz="8000"/>
          </a:p>
          <a:p>
            <a:pPr marL="452755" algn="ctr">
              <a:lnSpc>
                <a:spcPts val="5020"/>
              </a:lnSpc>
            </a:pPr>
            <a:r>
              <a:rPr sz="4300" dirty="0"/>
              <a:t>Määritelmä</a:t>
            </a:r>
            <a:r>
              <a:rPr sz="4300" spc="-90" dirty="0"/>
              <a:t> </a:t>
            </a:r>
            <a:r>
              <a:rPr sz="4300" dirty="0"/>
              <a:t>ja</a:t>
            </a:r>
            <a:r>
              <a:rPr sz="4300" spc="-145" dirty="0"/>
              <a:t> </a:t>
            </a:r>
            <a:r>
              <a:rPr sz="4300" spc="-10" dirty="0"/>
              <a:t>strategia</a:t>
            </a:r>
            <a:endParaRPr sz="43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45953"/>
            <a:ext cx="12068551" cy="6608996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16939" y="412826"/>
            <a:ext cx="474662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-10" dirty="0">
                <a:solidFill>
                  <a:srgbClr val="151248"/>
                </a:solidFill>
              </a:rPr>
              <a:t>Oppimistavoitteet</a:t>
            </a:r>
            <a:endParaRPr sz="4400"/>
          </a:p>
        </p:txBody>
      </p:sp>
      <p:sp>
        <p:nvSpPr>
          <p:cNvPr id="4" name="object 4"/>
          <p:cNvSpPr txBox="1"/>
          <p:nvPr/>
        </p:nvSpPr>
        <p:spPr>
          <a:xfrm>
            <a:off x="947419" y="1219039"/>
            <a:ext cx="8359775" cy="4312285"/>
          </a:xfrm>
          <a:prstGeom prst="rect">
            <a:avLst/>
          </a:prstGeom>
        </p:spPr>
        <p:txBody>
          <a:bodyPr vert="horz" wrap="square" lIns="0" tIns="546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30"/>
              </a:spcBef>
            </a:pPr>
            <a:r>
              <a:rPr sz="2400" spc="-10" dirty="0">
                <a:solidFill>
                  <a:srgbClr val="151248"/>
                </a:solidFill>
                <a:latin typeface="Arial"/>
                <a:cs typeface="Arial"/>
              </a:rPr>
              <a:t>Osallistumisedellytys: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340"/>
              </a:spcBef>
            </a:pP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suositellaan</a:t>
            </a:r>
            <a:r>
              <a:rPr sz="2400" spc="-12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Johdatus</a:t>
            </a:r>
            <a:r>
              <a:rPr sz="2400" spc="-16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digitaaliseen</a:t>
            </a:r>
            <a:r>
              <a:rPr sz="2400" spc="-12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151248"/>
                </a:solidFill>
                <a:latin typeface="Arial"/>
                <a:cs typeface="Arial"/>
              </a:rPr>
              <a:t>markkinointiin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85"/>
              </a:spcBef>
            </a:pP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Opiskelija</a:t>
            </a:r>
            <a:r>
              <a:rPr sz="2400" spc="-5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osaa</a:t>
            </a:r>
            <a:r>
              <a:rPr sz="2400" spc="-6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/</a:t>
            </a:r>
            <a:r>
              <a:rPr sz="2400" spc="-9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151248"/>
                </a:solidFill>
                <a:latin typeface="Arial"/>
                <a:cs typeface="Arial"/>
              </a:rPr>
              <a:t>ymmärtää</a:t>
            </a:r>
            <a:endParaRPr sz="2400">
              <a:latin typeface="Arial"/>
              <a:cs typeface="Arial"/>
            </a:endParaRPr>
          </a:p>
          <a:p>
            <a:pPr marL="500380" indent="-342900">
              <a:lnSpc>
                <a:spcPct val="100000"/>
              </a:lnSpc>
              <a:spcBef>
                <a:spcPts val="1130"/>
              </a:spcBef>
              <a:buClr>
                <a:srgbClr val="000000"/>
              </a:buClr>
              <a:buChar char="•"/>
              <a:tabLst>
                <a:tab pos="500380" algn="l"/>
              </a:tabLst>
            </a:pP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Mitä</a:t>
            </a:r>
            <a:r>
              <a:rPr sz="2400" spc="-6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151248"/>
                </a:solidFill>
                <a:latin typeface="Arial"/>
                <a:cs typeface="Arial"/>
              </a:rPr>
              <a:t>sisältömarkkinoinnilla</a:t>
            </a: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151248"/>
                </a:solidFill>
                <a:latin typeface="Arial"/>
                <a:cs typeface="Arial"/>
              </a:rPr>
              <a:t>tarkoitetaan</a:t>
            </a:r>
            <a:endParaRPr sz="2400">
              <a:latin typeface="Arial"/>
              <a:cs typeface="Arial"/>
            </a:endParaRPr>
          </a:p>
          <a:p>
            <a:pPr marL="443865" indent="-286385">
              <a:lnSpc>
                <a:spcPct val="100000"/>
              </a:lnSpc>
              <a:spcBef>
                <a:spcPts val="335"/>
              </a:spcBef>
              <a:buClr>
                <a:srgbClr val="000000"/>
              </a:buClr>
              <a:buChar char="•"/>
              <a:tabLst>
                <a:tab pos="443865" algn="l"/>
              </a:tabLst>
            </a:pPr>
            <a:r>
              <a:rPr sz="2400" spc="-10" dirty="0">
                <a:solidFill>
                  <a:srgbClr val="151248"/>
                </a:solidFill>
                <a:latin typeface="Arial"/>
                <a:cs typeface="Arial"/>
              </a:rPr>
              <a:t>Sisältömarkkinoinnin</a:t>
            </a:r>
            <a:r>
              <a:rPr sz="2400" spc="2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151248"/>
                </a:solidFill>
                <a:latin typeface="Arial"/>
                <a:cs typeface="Arial"/>
              </a:rPr>
              <a:t>“miksi”</a:t>
            </a:r>
            <a:endParaRPr sz="2400">
              <a:latin typeface="Arial"/>
              <a:cs typeface="Arial"/>
            </a:endParaRPr>
          </a:p>
          <a:p>
            <a:pPr marL="443865" indent="-286385">
              <a:lnSpc>
                <a:spcPct val="100000"/>
              </a:lnSpc>
              <a:spcBef>
                <a:spcPts val="350"/>
              </a:spcBef>
              <a:buClr>
                <a:srgbClr val="000000"/>
              </a:buClr>
              <a:buChar char="•"/>
              <a:tabLst>
                <a:tab pos="443865" algn="l"/>
              </a:tabLst>
            </a:pPr>
            <a:r>
              <a:rPr sz="2400" spc="-10" dirty="0">
                <a:solidFill>
                  <a:srgbClr val="151248"/>
                </a:solidFill>
                <a:latin typeface="Arial"/>
                <a:cs typeface="Arial"/>
              </a:rPr>
              <a:t>Sisältömarkkinoinnin</a:t>
            </a:r>
            <a:r>
              <a:rPr sz="2400" spc="-6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151248"/>
                </a:solidFill>
                <a:latin typeface="Arial"/>
                <a:cs typeface="Arial"/>
              </a:rPr>
              <a:t>hyödyt</a:t>
            </a:r>
            <a:endParaRPr sz="2400">
              <a:latin typeface="Arial"/>
              <a:cs typeface="Arial"/>
            </a:endParaRPr>
          </a:p>
          <a:p>
            <a:pPr marL="443865" marR="1769745" indent="-287020">
              <a:lnSpc>
                <a:spcPct val="112100"/>
              </a:lnSpc>
              <a:buClr>
                <a:srgbClr val="000000"/>
              </a:buClr>
              <a:buChar char="•"/>
              <a:tabLst>
                <a:tab pos="443865" algn="l"/>
              </a:tabLst>
            </a:pPr>
            <a:r>
              <a:rPr sz="2400" spc="-10" dirty="0">
                <a:solidFill>
                  <a:srgbClr val="151248"/>
                </a:solidFill>
                <a:latin typeface="Arial"/>
                <a:cs typeface="Arial"/>
              </a:rPr>
              <a:t>Sisältömarkkinointistrategian</a:t>
            </a:r>
            <a:r>
              <a:rPr sz="2400" spc="-2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yhteys</a:t>
            </a:r>
            <a:r>
              <a:rPr sz="2400" spc="-7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151248"/>
                </a:solidFill>
                <a:latin typeface="Arial"/>
                <a:cs typeface="Arial"/>
              </a:rPr>
              <a:t>yrityksen liiketoimintastrategiaan</a:t>
            </a:r>
            <a:endParaRPr sz="2400">
              <a:latin typeface="Arial"/>
              <a:cs typeface="Arial"/>
            </a:endParaRPr>
          </a:p>
          <a:p>
            <a:pPr marL="443865" indent="-286385">
              <a:lnSpc>
                <a:spcPct val="100000"/>
              </a:lnSpc>
              <a:spcBef>
                <a:spcPts val="350"/>
              </a:spcBef>
              <a:buClr>
                <a:srgbClr val="000000"/>
              </a:buClr>
              <a:buChar char="•"/>
              <a:tabLst>
                <a:tab pos="443865" algn="l"/>
              </a:tabLst>
            </a:pP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Tehokkaan</a:t>
            </a:r>
            <a:r>
              <a:rPr sz="2400" spc="-9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151248"/>
                </a:solidFill>
                <a:latin typeface="Arial"/>
                <a:cs typeface="Arial"/>
              </a:rPr>
              <a:t>sisältömarkkinointistrategian</a:t>
            </a:r>
            <a:r>
              <a:rPr sz="2400" spc="-4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olennaiset</a:t>
            </a:r>
            <a:r>
              <a:rPr sz="2400" spc="-8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151248"/>
                </a:solidFill>
                <a:latin typeface="Arial"/>
                <a:cs typeface="Arial"/>
              </a:rPr>
              <a:t>piirteet</a:t>
            </a:r>
            <a:endParaRPr sz="2400">
              <a:latin typeface="Arial"/>
              <a:cs typeface="Arial"/>
            </a:endParaRPr>
          </a:p>
          <a:p>
            <a:pPr marL="443865" indent="-286385">
              <a:lnSpc>
                <a:spcPct val="100000"/>
              </a:lnSpc>
              <a:spcBef>
                <a:spcPts val="335"/>
              </a:spcBef>
              <a:buClr>
                <a:srgbClr val="000000"/>
              </a:buClr>
              <a:buChar char="•"/>
              <a:tabLst>
                <a:tab pos="443865" algn="l"/>
              </a:tabLst>
            </a:pP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Rakentaa</a:t>
            </a:r>
            <a:r>
              <a:rPr sz="2400" spc="-14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tehokkaan</a:t>
            </a:r>
            <a:r>
              <a:rPr sz="2400" spc="-12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151248"/>
                </a:solidFill>
                <a:latin typeface="Arial"/>
                <a:cs typeface="Arial"/>
              </a:rPr>
              <a:t>sisältömarkkinointistrategian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7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1218691" y="2060194"/>
            <a:ext cx="1859914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b="1" spc="-10" dirty="0">
                <a:solidFill>
                  <a:srgbClr val="FFFFFF"/>
                </a:solidFill>
                <a:latin typeface="Arial"/>
                <a:cs typeface="Arial"/>
              </a:rPr>
              <a:t>Sisältö</a:t>
            </a:r>
            <a:endParaRPr sz="44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459348" y="1218412"/>
            <a:ext cx="6651625" cy="3702050"/>
          </a:xfrm>
          <a:prstGeom prst="rect">
            <a:avLst/>
          </a:prstGeom>
        </p:spPr>
        <p:txBody>
          <a:bodyPr vert="horz" wrap="square" lIns="0" tIns="67310" rIns="0" bIns="0" rtlCol="0">
            <a:spAutoFit/>
          </a:bodyPr>
          <a:lstStyle/>
          <a:p>
            <a:pPr marL="397510" indent="-314325">
              <a:lnSpc>
                <a:spcPct val="100000"/>
              </a:lnSpc>
              <a:spcBef>
                <a:spcPts val="530"/>
              </a:spcBef>
              <a:buAutoNum type="arabicPeriod"/>
              <a:tabLst>
                <a:tab pos="397510" algn="l"/>
              </a:tabLst>
            </a:pPr>
            <a:r>
              <a:rPr sz="2300" dirty="0">
                <a:solidFill>
                  <a:srgbClr val="FFFFFF"/>
                </a:solidFill>
                <a:latin typeface="Arial"/>
                <a:cs typeface="Arial"/>
              </a:rPr>
              <a:t>Sisältömarkkinoinnin</a:t>
            </a:r>
            <a:r>
              <a:rPr sz="2300" spc="-1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300" spc="-10" dirty="0">
                <a:solidFill>
                  <a:srgbClr val="FFFFFF"/>
                </a:solidFill>
                <a:latin typeface="Arial"/>
                <a:cs typeface="Arial"/>
              </a:rPr>
              <a:t>määritelmä</a:t>
            </a:r>
            <a:endParaRPr sz="2300">
              <a:latin typeface="Arial"/>
              <a:cs typeface="Arial"/>
            </a:endParaRPr>
          </a:p>
          <a:p>
            <a:pPr marL="397510" indent="-314325">
              <a:lnSpc>
                <a:spcPct val="100000"/>
              </a:lnSpc>
              <a:spcBef>
                <a:spcPts val="430"/>
              </a:spcBef>
              <a:buAutoNum type="arabicPeriod"/>
              <a:tabLst>
                <a:tab pos="397510" algn="l"/>
              </a:tabLst>
            </a:pPr>
            <a:r>
              <a:rPr sz="2300" dirty="0">
                <a:solidFill>
                  <a:srgbClr val="FFFFFF"/>
                </a:solidFill>
                <a:latin typeface="Arial"/>
                <a:cs typeface="Arial"/>
              </a:rPr>
              <a:t>Sisältömarkkinoinnin</a:t>
            </a:r>
            <a:r>
              <a:rPr sz="23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300" dirty="0">
                <a:solidFill>
                  <a:srgbClr val="FFFFFF"/>
                </a:solidFill>
                <a:latin typeface="Arial"/>
                <a:cs typeface="Arial"/>
              </a:rPr>
              <a:t>tyypit</a:t>
            </a:r>
            <a:r>
              <a:rPr sz="23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300" dirty="0">
                <a:solidFill>
                  <a:srgbClr val="FFFFFF"/>
                </a:solidFill>
                <a:latin typeface="Arial"/>
                <a:cs typeface="Arial"/>
              </a:rPr>
              <a:t>ja</a:t>
            </a:r>
            <a:r>
              <a:rPr sz="23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300" spc="-10" dirty="0">
                <a:solidFill>
                  <a:srgbClr val="FFFFFF"/>
                </a:solidFill>
                <a:latin typeface="Arial"/>
                <a:cs typeface="Arial"/>
              </a:rPr>
              <a:t>kanavat</a:t>
            </a:r>
            <a:endParaRPr sz="2300">
              <a:latin typeface="Arial"/>
              <a:cs typeface="Arial"/>
            </a:endParaRPr>
          </a:p>
          <a:p>
            <a:pPr marL="397510" indent="-314325">
              <a:lnSpc>
                <a:spcPct val="100000"/>
              </a:lnSpc>
              <a:spcBef>
                <a:spcPts val="530"/>
              </a:spcBef>
              <a:buAutoNum type="arabicPeriod"/>
              <a:tabLst>
                <a:tab pos="397510" algn="l"/>
              </a:tabLst>
            </a:pPr>
            <a:r>
              <a:rPr sz="2300" dirty="0">
                <a:solidFill>
                  <a:srgbClr val="FFFFFF"/>
                </a:solidFill>
                <a:latin typeface="Arial"/>
                <a:cs typeface="Arial"/>
              </a:rPr>
              <a:t>Sisältömarkkinoinnin</a:t>
            </a:r>
            <a:r>
              <a:rPr sz="2300" spc="-11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300" spc="-10" dirty="0">
                <a:solidFill>
                  <a:srgbClr val="FFFFFF"/>
                </a:solidFill>
                <a:latin typeface="Arial"/>
                <a:cs typeface="Arial"/>
              </a:rPr>
              <a:t>hyödyt</a:t>
            </a:r>
            <a:endParaRPr sz="2300">
              <a:latin typeface="Arial"/>
              <a:cs typeface="Arial"/>
            </a:endParaRPr>
          </a:p>
          <a:p>
            <a:pPr marL="397510" indent="-314325">
              <a:lnSpc>
                <a:spcPct val="100000"/>
              </a:lnSpc>
              <a:spcBef>
                <a:spcPts val="434"/>
              </a:spcBef>
              <a:buAutoNum type="arabicPeriod"/>
              <a:tabLst>
                <a:tab pos="397510" algn="l"/>
              </a:tabLst>
            </a:pPr>
            <a:r>
              <a:rPr sz="2300" spc="-10" dirty="0">
                <a:solidFill>
                  <a:srgbClr val="FFFFFF"/>
                </a:solidFill>
                <a:latin typeface="Arial"/>
                <a:cs typeface="Arial"/>
              </a:rPr>
              <a:t>Sisältömarkkinointistrategia</a:t>
            </a:r>
            <a:endParaRPr sz="2300">
              <a:latin typeface="Arial"/>
              <a:cs typeface="Arial"/>
            </a:endParaRPr>
          </a:p>
          <a:p>
            <a:pPr marL="766445" lvl="1" indent="-226060">
              <a:lnSpc>
                <a:spcPts val="2670"/>
              </a:lnSpc>
              <a:spcBef>
                <a:spcPts val="540"/>
              </a:spcBef>
              <a:buChar char="○"/>
              <a:tabLst>
                <a:tab pos="766445" algn="l"/>
              </a:tabLst>
            </a:pPr>
            <a:r>
              <a:rPr sz="2300" dirty="0">
                <a:solidFill>
                  <a:srgbClr val="FFFFFF"/>
                </a:solidFill>
                <a:latin typeface="Arial"/>
                <a:cs typeface="Arial"/>
              </a:rPr>
              <a:t>yhteys</a:t>
            </a:r>
            <a:r>
              <a:rPr sz="23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300" dirty="0">
                <a:solidFill>
                  <a:srgbClr val="FFFFFF"/>
                </a:solidFill>
                <a:latin typeface="Arial"/>
                <a:cs typeface="Arial"/>
              </a:rPr>
              <a:t>liiketoiminta-</a:t>
            </a:r>
            <a:r>
              <a:rPr sz="23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300" dirty="0">
                <a:solidFill>
                  <a:srgbClr val="FFFFFF"/>
                </a:solidFill>
                <a:latin typeface="Arial"/>
                <a:cs typeface="Arial"/>
              </a:rPr>
              <a:t>ja</a:t>
            </a:r>
            <a:r>
              <a:rPr sz="23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300" spc="-10" dirty="0">
                <a:solidFill>
                  <a:srgbClr val="FFFFFF"/>
                </a:solidFill>
                <a:latin typeface="Arial"/>
                <a:cs typeface="Arial"/>
              </a:rPr>
              <a:t>markkinointstrategiaan</a:t>
            </a:r>
            <a:endParaRPr sz="2300">
              <a:latin typeface="Arial"/>
              <a:cs typeface="Arial"/>
            </a:endParaRPr>
          </a:p>
          <a:p>
            <a:pPr marL="758190" lvl="1" indent="-226060">
              <a:lnSpc>
                <a:spcPts val="2670"/>
              </a:lnSpc>
              <a:buChar char="○"/>
              <a:tabLst>
                <a:tab pos="758190" algn="l"/>
              </a:tabLst>
            </a:pPr>
            <a:r>
              <a:rPr sz="2300" dirty="0">
                <a:solidFill>
                  <a:srgbClr val="FFFFFF"/>
                </a:solidFill>
                <a:latin typeface="Arial"/>
                <a:cs typeface="Arial"/>
              </a:rPr>
              <a:t>tavoitteet</a:t>
            </a:r>
            <a:r>
              <a:rPr sz="23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300" dirty="0">
                <a:solidFill>
                  <a:srgbClr val="FFFFFF"/>
                </a:solidFill>
                <a:latin typeface="Arial"/>
                <a:cs typeface="Arial"/>
              </a:rPr>
              <a:t>ja</a:t>
            </a:r>
            <a:r>
              <a:rPr sz="23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300" spc="-10" dirty="0">
                <a:solidFill>
                  <a:srgbClr val="FFFFFF"/>
                </a:solidFill>
                <a:latin typeface="Arial"/>
                <a:cs typeface="Arial"/>
              </a:rPr>
              <a:t>mittarit</a:t>
            </a:r>
            <a:endParaRPr sz="2300">
              <a:latin typeface="Arial"/>
              <a:cs typeface="Arial"/>
            </a:endParaRPr>
          </a:p>
          <a:p>
            <a:pPr marL="758190" lvl="1" indent="-226060">
              <a:lnSpc>
                <a:spcPct val="100000"/>
              </a:lnSpc>
              <a:spcBef>
                <a:spcPts val="430"/>
              </a:spcBef>
              <a:buChar char="○"/>
              <a:tabLst>
                <a:tab pos="758190" algn="l"/>
              </a:tabLst>
            </a:pPr>
            <a:r>
              <a:rPr sz="2300" dirty="0">
                <a:solidFill>
                  <a:srgbClr val="FFFFFF"/>
                </a:solidFill>
                <a:latin typeface="Arial"/>
                <a:cs typeface="Arial"/>
              </a:rPr>
              <a:t>kohderyhmät</a:t>
            </a:r>
            <a:r>
              <a:rPr sz="23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300" dirty="0">
                <a:solidFill>
                  <a:srgbClr val="FFFFFF"/>
                </a:solidFill>
                <a:latin typeface="Arial"/>
                <a:cs typeface="Arial"/>
              </a:rPr>
              <a:t>eli</a:t>
            </a:r>
            <a:r>
              <a:rPr sz="23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300" spc="-10" dirty="0">
                <a:solidFill>
                  <a:srgbClr val="FFFFFF"/>
                </a:solidFill>
                <a:latin typeface="Arial"/>
                <a:cs typeface="Arial"/>
              </a:rPr>
              <a:t>ostajapersoonat</a:t>
            </a:r>
            <a:endParaRPr sz="2300">
              <a:latin typeface="Arial"/>
              <a:cs typeface="Arial"/>
            </a:endParaRPr>
          </a:p>
          <a:p>
            <a:pPr marL="758190" lvl="1" indent="-226060">
              <a:lnSpc>
                <a:spcPct val="100000"/>
              </a:lnSpc>
              <a:spcBef>
                <a:spcPts val="530"/>
              </a:spcBef>
              <a:buChar char="○"/>
              <a:tabLst>
                <a:tab pos="758190" algn="l"/>
              </a:tabLst>
            </a:pPr>
            <a:r>
              <a:rPr sz="2300" spc="-10" dirty="0">
                <a:solidFill>
                  <a:srgbClr val="FFFFFF"/>
                </a:solidFill>
                <a:latin typeface="Arial"/>
                <a:cs typeface="Arial"/>
              </a:rPr>
              <a:t>asiakaspolku</a:t>
            </a:r>
            <a:endParaRPr sz="2300">
              <a:latin typeface="Arial"/>
              <a:cs typeface="Arial"/>
            </a:endParaRPr>
          </a:p>
          <a:p>
            <a:pPr marL="327025" indent="-314325">
              <a:lnSpc>
                <a:spcPct val="100000"/>
              </a:lnSpc>
              <a:spcBef>
                <a:spcPts val="955"/>
              </a:spcBef>
              <a:buAutoNum type="arabicPeriod"/>
              <a:tabLst>
                <a:tab pos="327025" algn="l"/>
              </a:tabLst>
            </a:pPr>
            <a:r>
              <a:rPr sz="2300" spc="-10" dirty="0">
                <a:solidFill>
                  <a:srgbClr val="FFFFFF"/>
                </a:solidFill>
                <a:latin typeface="Arial"/>
                <a:cs typeface="Arial"/>
              </a:rPr>
              <a:t>Tehtävät</a:t>
            </a:r>
            <a:endParaRPr sz="23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7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339418" rIns="0" bIns="0" rtlCol="0">
            <a:spAutoFit/>
          </a:bodyPr>
          <a:lstStyle/>
          <a:p>
            <a:pPr marL="732790" marR="5080">
              <a:lnSpc>
                <a:spcPct val="111900"/>
              </a:lnSpc>
              <a:spcBef>
                <a:spcPts val="95"/>
              </a:spcBef>
            </a:pPr>
            <a:r>
              <a:rPr sz="3200" dirty="0"/>
              <a:t>Aktivointitehtävä</a:t>
            </a:r>
            <a:r>
              <a:rPr sz="3200" spc="-130" dirty="0"/>
              <a:t> </a:t>
            </a:r>
            <a:r>
              <a:rPr sz="3200" dirty="0"/>
              <a:t>luokassa:</a:t>
            </a:r>
            <a:r>
              <a:rPr sz="3200" spc="-114" dirty="0"/>
              <a:t> </a:t>
            </a:r>
            <a:r>
              <a:rPr sz="3200" dirty="0"/>
              <a:t>ennakkotehtävän</a:t>
            </a:r>
            <a:r>
              <a:rPr sz="3200" spc="-135" dirty="0"/>
              <a:t> </a:t>
            </a:r>
            <a:r>
              <a:rPr sz="3200" spc="-10" dirty="0"/>
              <a:t>purku </a:t>
            </a:r>
            <a:r>
              <a:rPr sz="3200" dirty="0"/>
              <a:t>ja</a:t>
            </a:r>
            <a:r>
              <a:rPr sz="3200" spc="-15" dirty="0"/>
              <a:t> </a:t>
            </a:r>
            <a:r>
              <a:rPr sz="3200" spc="-10" dirty="0"/>
              <a:t>keskustelu</a:t>
            </a:r>
            <a:endParaRPr sz="3200"/>
          </a:p>
        </p:txBody>
      </p:sp>
      <p:sp>
        <p:nvSpPr>
          <p:cNvPr id="4" name="object 4"/>
          <p:cNvSpPr txBox="1"/>
          <p:nvPr/>
        </p:nvSpPr>
        <p:spPr>
          <a:xfrm>
            <a:off x="1108354" y="1697227"/>
            <a:ext cx="9337040" cy="3623945"/>
          </a:xfrm>
          <a:prstGeom prst="rect">
            <a:avLst/>
          </a:prstGeom>
        </p:spPr>
        <p:txBody>
          <a:bodyPr vert="horz" wrap="square" lIns="0" tIns="55244" rIns="0" bIns="0" rtlCol="0">
            <a:spAutoFit/>
          </a:bodyPr>
          <a:lstStyle/>
          <a:p>
            <a:pPr marL="300355" indent="-287655">
              <a:lnSpc>
                <a:spcPct val="100000"/>
              </a:lnSpc>
              <a:spcBef>
                <a:spcPts val="434"/>
              </a:spcBef>
              <a:buClr>
                <a:srgbClr val="11AA81"/>
              </a:buClr>
              <a:buSzPct val="150000"/>
              <a:buChar char="•"/>
              <a:tabLst>
                <a:tab pos="300355" algn="l"/>
              </a:tabLst>
            </a:pP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Mitä</a:t>
            </a:r>
            <a:r>
              <a:rPr sz="24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sisältömarkkinoinnilla</a:t>
            </a:r>
            <a:r>
              <a:rPr sz="2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tarkoitetaan?</a:t>
            </a:r>
            <a:r>
              <a:rPr sz="24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Käytä</a:t>
            </a:r>
            <a:r>
              <a:rPr sz="24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lähteitä.</a:t>
            </a:r>
            <a:endParaRPr sz="2400">
              <a:latin typeface="Arial"/>
              <a:cs typeface="Arial"/>
            </a:endParaRPr>
          </a:p>
          <a:p>
            <a:pPr marL="12700" marR="461645" indent="243204">
              <a:lnSpc>
                <a:spcPct val="101899"/>
              </a:lnSpc>
              <a:spcBef>
                <a:spcPts val="1655"/>
              </a:spcBef>
              <a:buClr>
                <a:srgbClr val="11AA81"/>
              </a:buClr>
              <a:buSzPct val="150000"/>
              <a:buChar char="•"/>
              <a:tabLst>
                <a:tab pos="255904" algn="l"/>
              </a:tabLst>
            </a:pP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Opiskelijoiden</a:t>
            </a:r>
            <a:r>
              <a:rPr sz="24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on</a:t>
            </a:r>
            <a:r>
              <a:rPr sz="2400" spc="-1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mietittävä</a:t>
            </a:r>
            <a:r>
              <a:rPr sz="2400" spc="-1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oma</a:t>
            </a:r>
            <a:r>
              <a:rPr sz="2400" spc="-1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esimerkki</a:t>
            </a:r>
            <a:r>
              <a:rPr sz="2400" spc="-1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ennen</a:t>
            </a:r>
            <a:r>
              <a:rPr sz="2400" spc="-1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kurssia:</a:t>
            </a:r>
            <a:r>
              <a:rPr sz="2400" spc="-1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keksi sisältömarkkinoinnista</a:t>
            </a:r>
            <a:r>
              <a:rPr sz="2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esimerkki,</a:t>
            </a:r>
            <a:r>
              <a:rPr sz="24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joka</a:t>
            </a:r>
            <a:r>
              <a:rPr sz="24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on</a:t>
            </a:r>
            <a:r>
              <a:rPr sz="24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mielestäsi mielenkiintoinen/onnistunut,</a:t>
            </a:r>
            <a:r>
              <a:rPr sz="2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ja</a:t>
            </a:r>
            <a:r>
              <a:rPr sz="24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perustele</a:t>
            </a:r>
            <a:r>
              <a:rPr sz="24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valintasi</a:t>
            </a:r>
            <a:endParaRPr sz="2400">
              <a:latin typeface="Arial"/>
              <a:cs typeface="Arial"/>
            </a:endParaRPr>
          </a:p>
          <a:p>
            <a:pPr marL="469265">
              <a:lnSpc>
                <a:spcPct val="100000"/>
              </a:lnSpc>
              <a:spcBef>
                <a:spcPts val="1555"/>
              </a:spcBef>
            </a:pPr>
            <a:r>
              <a:rPr sz="2400" b="1" dirty="0">
                <a:solidFill>
                  <a:srgbClr val="11AA81"/>
                </a:solidFill>
                <a:latin typeface="Arial"/>
                <a:cs typeface="Arial"/>
              </a:rPr>
              <a:t>Keskustelu</a:t>
            </a:r>
            <a:r>
              <a:rPr sz="2400" b="1" spc="-30" dirty="0">
                <a:solidFill>
                  <a:srgbClr val="11AA81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11AA81"/>
                </a:solidFill>
                <a:latin typeface="Arial"/>
                <a:cs typeface="Arial"/>
              </a:rPr>
              <a:t>pareittain</a:t>
            </a:r>
            <a:r>
              <a:rPr sz="2400" b="1" spc="-65" dirty="0">
                <a:solidFill>
                  <a:srgbClr val="11AA81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11AA81"/>
                </a:solidFill>
                <a:latin typeface="Arial"/>
                <a:cs typeface="Arial"/>
              </a:rPr>
              <a:t>/</a:t>
            </a:r>
            <a:r>
              <a:rPr sz="2400" b="1" spc="-50" dirty="0">
                <a:solidFill>
                  <a:srgbClr val="11AA81"/>
                </a:solidFill>
                <a:latin typeface="Arial"/>
                <a:cs typeface="Arial"/>
              </a:rPr>
              <a:t> </a:t>
            </a:r>
            <a:r>
              <a:rPr sz="2400" b="1" spc="-20" dirty="0">
                <a:solidFill>
                  <a:srgbClr val="11AA81"/>
                </a:solidFill>
                <a:latin typeface="Arial"/>
                <a:cs typeface="Arial"/>
              </a:rPr>
              <a:t>3-</a:t>
            </a:r>
            <a:r>
              <a:rPr sz="2400" b="1" dirty="0">
                <a:solidFill>
                  <a:srgbClr val="11AA81"/>
                </a:solidFill>
                <a:latin typeface="Arial"/>
                <a:cs typeface="Arial"/>
              </a:rPr>
              <a:t>4</a:t>
            </a:r>
            <a:r>
              <a:rPr sz="2400" b="1" spc="-55" dirty="0">
                <a:solidFill>
                  <a:srgbClr val="11AA81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11AA81"/>
                </a:solidFill>
                <a:latin typeface="Arial"/>
                <a:cs typeface="Arial"/>
              </a:rPr>
              <a:t>hengen</a:t>
            </a:r>
            <a:r>
              <a:rPr sz="2400" b="1" spc="-50" dirty="0">
                <a:solidFill>
                  <a:srgbClr val="11AA81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11AA81"/>
                </a:solidFill>
                <a:latin typeface="Arial"/>
                <a:cs typeface="Arial"/>
              </a:rPr>
              <a:t>ryhmissä</a:t>
            </a:r>
            <a:r>
              <a:rPr sz="2400" b="1" spc="-25" dirty="0">
                <a:solidFill>
                  <a:srgbClr val="11AA81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11AA81"/>
                </a:solidFill>
                <a:latin typeface="Arial"/>
                <a:cs typeface="Arial"/>
              </a:rPr>
              <a:t>10</a:t>
            </a:r>
            <a:r>
              <a:rPr sz="2400" b="1" spc="-45" dirty="0">
                <a:solidFill>
                  <a:srgbClr val="11AA81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11AA81"/>
                </a:solidFill>
                <a:latin typeface="Arial"/>
                <a:cs typeface="Arial"/>
              </a:rPr>
              <a:t>minuutin</a:t>
            </a:r>
            <a:r>
              <a:rPr sz="2400" b="1" spc="-80" dirty="0">
                <a:solidFill>
                  <a:srgbClr val="11AA81"/>
                </a:solidFill>
                <a:latin typeface="Arial"/>
                <a:cs typeface="Arial"/>
              </a:rPr>
              <a:t> </a:t>
            </a:r>
            <a:r>
              <a:rPr sz="2400" b="1" spc="-20" dirty="0">
                <a:solidFill>
                  <a:srgbClr val="11AA81"/>
                </a:solidFill>
                <a:latin typeface="Arial"/>
                <a:cs typeface="Arial"/>
              </a:rPr>
              <a:t>ajan</a:t>
            </a:r>
            <a:endParaRPr sz="2400">
              <a:latin typeface="Arial"/>
              <a:cs typeface="Arial"/>
            </a:endParaRPr>
          </a:p>
          <a:p>
            <a:pPr marL="456565" lvl="1" indent="-329565">
              <a:lnSpc>
                <a:spcPct val="100000"/>
              </a:lnSpc>
              <a:spcBef>
                <a:spcPts val="600"/>
              </a:spcBef>
              <a:buClr>
                <a:srgbClr val="11AA81"/>
              </a:buClr>
              <a:buAutoNum type="arabicPeriod"/>
              <a:tabLst>
                <a:tab pos="456565" algn="l"/>
              </a:tabLst>
            </a:pP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Onko</a:t>
            </a:r>
            <a:r>
              <a:rPr sz="2400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sisältömarkkinointi</a:t>
            </a:r>
            <a:r>
              <a:rPr sz="2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inbound-</a:t>
            </a:r>
            <a:r>
              <a:rPr sz="24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vai</a:t>
            </a:r>
            <a:r>
              <a:rPr sz="24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25" dirty="0">
                <a:solidFill>
                  <a:srgbClr val="FFFFFF"/>
                </a:solidFill>
                <a:latin typeface="Arial"/>
                <a:cs typeface="Arial"/>
              </a:rPr>
              <a:t>outbound-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markkinointia</a:t>
            </a:r>
            <a:endParaRPr sz="2400">
              <a:latin typeface="Arial"/>
              <a:cs typeface="Arial"/>
            </a:endParaRPr>
          </a:p>
          <a:p>
            <a:pPr marL="455930" lvl="1" indent="-328930">
              <a:lnSpc>
                <a:spcPct val="100000"/>
              </a:lnSpc>
              <a:spcBef>
                <a:spcPts val="540"/>
              </a:spcBef>
              <a:buClr>
                <a:srgbClr val="11AA81"/>
              </a:buClr>
              <a:buAutoNum type="arabicPeriod"/>
              <a:tabLst>
                <a:tab pos="455930" algn="l"/>
              </a:tabLst>
            </a:pP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Missä</a:t>
            </a:r>
            <a:r>
              <a:rPr sz="24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kanavissa</a:t>
            </a:r>
            <a:r>
              <a:rPr sz="24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sisältömarkkinointia</a:t>
            </a:r>
            <a:r>
              <a:rPr sz="24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voi</a:t>
            </a:r>
            <a:r>
              <a:rPr sz="2400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tehdä?</a:t>
            </a:r>
            <a:endParaRPr sz="2400">
              <a:latin typeface="Arial"/>
              <a:cs typeface="Arial"/>
            </a:endParaRPr>
          </a:p>
          <a:p>
            <a:pPr marL="455930" lvl="1" indent="-328930">
              <a:lnSpc>
                <a:spcPct val="100000"/>
              </a:lnSpc>
              <a:spcBef>
                <a:spcPts val="445"/>
              </a:spcBef>
              <a:buClr>
                <a:srgbClr val="11AA81"/>
              </a:buClr>
              <a:buAutoNum type="arabicPeriod"/>
              <a:tabLst>
                <a:tab pos="455930" algn="l"/>
              </a:tabLst>
            </a:pP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Jaa</a:t>
            </a:r>
            <a:r>
              <a:rPr sz="24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havaintosi</a:t>
            </a:r>
            <a:r>
              <a:rPr sz="24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brändeistä</a:t>
            </a:r>
            <a:r>
              <a:rPr sz="2400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/</a:t>
            </a:r>
            <a:r>
              <a:rPr sz="2400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yrityksistä</a:t>
            </a:r>
            <a:r>
              <a:rPr sz="24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(vrt.</a:t>
            </a:r>
            <a:r>
              <a:rPr sz="2400" spc="-1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ennakkotehtävä)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46062"/>
            <a:ext cx="12191999" cy="6611935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49223" y="439369"/>
            <a:ext cx="854900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dirty="0">
                <a:solidFill>
                  <a:srgbClr val="151248"/>
                </a:solidFill>
              </a:rPr>
              <a:t>1.</a:t>
            </a:r>
            <a:r>
              <a:rPr sz="4000" spc="-145" dirty="0">
                <a:solidFill>
                  <a:srgbClr val="151248"/>
                </a:solidFill>
              </a:rPr>
              <a:t> </a:t>
            </a:r>
            <a:r>
              <a:rPr sz="4000" dirty="0">
                <a:solidFill>
                  <a:srgbClr val="151248"/>
                </a:solidFill>
              </a:rPr>
              <a:t>Sisältömarkkinoinnin</a:t>
            </a:r>
            <a:r>
              <a:rPr sz="4000" spc="-125" dirty="0">
                <a:solidFill>
                  <a:srgbClr val="151248"/>
                </a:solidFill>
              </a:rPr>
              <a:t> </a:t>
            </a:r>
            <a:r>
              <a:rPr sz="4000" spc="-10" dirty="0">
                <a:solidFill>
                  <a:srgbClr val="151248"/>
                </a:solidFill>
              </a:rPr>
              <a:t>määritelmä</a:t>
            </a:r>
            <a:endParaRPr sz="4000"/>
          </a:p>
        </p:txBody>
      </p:sp>
      <p:sp>
        <p:nvSpPr>
          <p:cNvPr id="4" name="object 4"/>
          <p:cNvSpPr txBox="1"/>
          <p:nvPr/>
        </p:nvSpPr>
        <p:spPr>
          <a:xfrm>
            <a:off x="1153160" y="1442973"/>
            <a:ext cx="414083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151248"/>
                </a:solidFill>
                <a:latin typeface="Arial"/>
                <a:cs typeface="Arial"/>
              </a:rPr>
              <a:t>Mitä</a:t>
            </a:r>
            <a:r>
              <a:rPr sz="2400" b="1" spc="-4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151248"/>
                </a:solidFill>
                <a:latin typeface="Arial"/>
                <a:cs typeface="Arial"/>
              </a:rPr>
              <a:t>on</a:t>
            </a:r>
            <a:r>
              <a:rPr sz="2400" b="1" spc="-10" dirty="0">
                <a:solidFill>
                  <a:srgbClr val="151248"/>
                </a:solidFill>
                <a:latin typeface="Arial"/>
                <a:cs typeface="Arial"/>
              </a:rPr>
              <a:t> sisältömarkkinointi?</a:t>
            </a:r>
            <a:endParaRPr sz="2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878828" y="1419859"/>
            <a:ext cx="4385310" cy="326262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300" b="1" dirty="0">
                <a:solidFill>
                  <a:srgbClr val="151248"/>
                </a:solidFill>
                <a:latin typeface="Arial"/>
                <a:cs typeface="Arial"/>
              </a:rPr>
              <a:t>Mitä</a:t>
            </a:r>
            <a:r>
              <a:rPr sz="2300" b="1" spc="-7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300" b="1" dirty="0">
                <a:solidFill>
                  <a:srgbClr val="151248"/>
                </a:solidFill>
                <a:latin typeface="Arial"/>
                <a:cs typeface="Arial"/>
              </a:rPr>
              <a:t>sisältömarkkinointi</a:t>
            </a:r>
            <a:r>
              <a:rPr sz="2300" b="1" spc="-7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300" b="1" dirty="0">
                <a:solidFill>
                  <a:srgbClr val="151248"/>
                </a:solidFill>
                <a:latin typeface="Arial"/>
                <a:cs typeface="Arial"/>
              </a:rPr>
              <a:t>EI</a:t>
            </a:r>
            <a:r>
              <a:rPr sz="2300" b="1" spc="-4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300" b="1" spc="-20" dirty="0">
                <a:solidFill>
                  <a:srgbClr val="151248"/>
                </a:solidFill>
                <a:latin typeface="Arial"/>
                <a:cs typeface="Arial"/>
              </a:rPr>
              <a:t>ole?</a:t>
            </a:r>
            <a:endParaRPr sz="23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980"/>
              </a:spcBef>
            </a:pPr>
            <a:endParaRPr sz="2300">
              <a:latin typeface="Arial"/>
              <a:cs typeface="Arial"/>
            </a:endParaRPr>
          </a:p>
          <a:p>
            <a:pPr marL="382905" indent="-286385">
              <a:lnSpc>
                <a:spcPct val="100000"/>
              </a:lnSpc>
              <a:buClr>
                <a:srgbClr val="000000"/>
              </a:buClr>
              <a:buChar char="•"/>
              <a:tabLst>
                <a:tab pos="382905" algn="l"/>
              </a:tabLst>
            </a:pPr>
            <a:r>
              <a:rPr sz="1800" spc="-10" dirty="0">
                <a:solidFill>
                  <a:srgbClr val="151248"/>
                </a:solidFill>
                <a:latin typeface="Arial"/>
                <a:cs typeface="Arial"/>
              </a:rPr>
              <a:t>Mainontaa</a:t>
            </a:r>
            <a:endParaRPr sz="1800">
              <a:latin typeface="Arial"/>
              <a:cs typeface="Arial"/>
            </a:endParaRPr>
          </a:p>
          <a:p>
            <a:pPr marL="382905" indent="-286385">
              <a:lnSpc>
                <a:spcPct val="100000"/>
              </a:lnSpc>
              <a:spcBef>
                <a:spcPts val="265"/>
              </a:spcBef>
              <a:buClr>
                <a:srgbClr val="000000"/>
              </a:buClr>
              <a:buChar char="•"/>
              <a:tabLst>
                <a:tab pos="382905" algn="l"/>
              </a:tabLst>
            </a:pPr>
            <a:r>
              <a:rPr sz="1800" dirty="0">
                <a:solidFill>
                  <a:srgbClr val="151248"/>
                </a:solidFill>
                <a:latin typeface="Arial"/>
                <a:cs typeface="Arial"/>
              </a:rPr>
              <a:t>Oman</a:t>
            </a:r>
            <a:r>
              <a:rPr sz="1800" spc="-6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151248"/>
                </a:solidFill>
                <a:latin typeface="Arial"/>
                <a:cs typeface="Arial"/>
              </a:rPr>
              <a:t>viestin</a:t>
            </a:r>
            <a:r>
              <a:rPr sz="1800" spc="-4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151248"/>
                </a:solidFill>
                <a:latin typeface="Arial"/>
                <a:cs typeface="Arial"/>
              </a:rPr>
              <a:t>yksipuolista</a:t>
            </a:r>
            <a:r>
              <a:rPr sz="1800" spc="-1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151248"/>
                </a:solidFill>
                <a:latin typeface="Arial"/>
                <a:cs typeface="Arial"/>
              </a:rPr>
              <a:t>puskemista</a:t>
            </a:r>
            <a:endParaRPr sz="1800">
              <a:latin typeface="Arial"/>
              <a:cs typeface="Arial"/>
            </a:endParaRPr>
          </a:p>
          <a:p>
            <a:pPr marL="382905" indent="-286385">
              <a:lnSpc>
                <a:spcPct val="100000"/>
              </a:lnSpc>
              <a:spcBef>
                <a:spcPts val="254"/>
              </a:spcBef>
              <a:buClr>
                <a:srgbClr val="000000"/>
              </a:buClr>
              <a:buChar char="•"/>
              <a:tabLst>
                <a:tab pos="382905" algn="l"/>
              </a:tabLst>
            </a:pPr>
            <a:r>
              <a:rPr sz="1800" dirty="0">
                <a:solidFill>
                  <a:srgbClr val="151248"/>
                </a:solidFill>
                <a:latin typeface="Arial"/>
                <a:cs typeface="Arial"/>
              </a:rPr>
              <a:t>Vaikeasti</a:t>
            </a:r>
            <a:r>
              <a:rPr sz="1800" spc="-4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151248"/>
                </a:solidFill>
                <a:latin typeface="Arial"/>
                <a:cs typeface="Arial"/>
              </a:rPr>
              <a:t>mitattavaa</a:t>
            </a:r>
            <a:endParaRPr sz="1800">
              <a:latin typeface="Arial"/>
              <a:cs typeface="Arial"/>
            </a:endParaRPr>
          </a:p>
          <a:p>
            <a:pPr marL="382905" indent="-286385">
              <a:lnSpc>
                <a:spcPct val="100000"/>
              </a:lnSpc>
              <a:spcBef>
                <a:spcPts val="265"/>
              </a:spcBef>
              <a:buClr>
                <a:srgbClr val="000000"/>
              </a:buClr>
              <a:buChar char="•"/>
              <a:tabLst>
                <a:tab pos="382905" algn="l"/>
              </a:tabLst>
            </a:pPr>
            <a:r>
              <a:rPr sz="1800" spc="-10" dirty="0">
                <a:solidFill>
                  <a:srgbClr val="151248"/>
                </a:solidFill>
                <a:latin typeface="Arial"/>
                <a:cs typeface="Arial"/>
              </a:rPr>
              <a:t>Helppoa</a:t>
            </a:r>
            <a:endParaRPr sz="1800">
              <a:latin typeface="Arial"/>
              <a:cs typeface="Arial"/>
            </a:endParaRPr>
          </a:p>
          <a:p>
            <a:pPr marL="382905" indent="-286385">
              <a:lnSpc>
                <a:spcPct val="100000"/>
              </a:lnSpc>
              <a:spcBef>
                <a:spcPts val="260"/>
              </a:spcBef>
              <a:buClr>
                <a:srgbClr val="000000"/>
              </a:buClr>
              <a:buChar char="•"/>
              <a:tabLst>
                <a:tab pos="382905" algn="l"/>
              </a:tabLst>
            </a:pPr>
            <a:r>
              <a:rPr sz="1800" dirty="0">
                <a:solidFill>
                  <a:srgbClr val="151248"/>
                </a:solidFill>
                <a:latin typeface="Arial"/>
                <a:cs typeface="Arial"/>
              </a:rPr>
              <a:t>Vain</a:t>
            </a:r>
            <a:r>
              <a:rPr sz="1800" spc="-4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151248"/>
                </a:solidFill>
                <a:latin typeface="Arial"/>
                <a:cs typeface="Arial"/>
              </a:rPr>
              <a:t>isoille</a:t>
            </a:r>
            <a:r>
              <a:rPr sz="1800" spc="-4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151248"/>
                </a:solidFill>
                <a:latin typeface="Arial"/>
                <a:cs typeface="Arial"/>
              </a:rPr>
              <a:t>brändeille</a:t>
            </a:r>
            <a:r>
              <a:rPr sz="1800" spc="-2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151248"/>
                </a:solidFill>
                <a:latin typeface="Arial"/>
                <a:cs typeface="Arial"/>
              </a:rPr>
              <a:t>sopivaa</a:t>
            </a:r>
            <a:endParaRPr sz="1800">
              <a:latin typeface="Arial"/>
              <a:cs typeface="Arial"/>
            </a:endParaRPr>
          </a:p>
          <a:p>
            <a:pPr marL="382905" indent="-286385">
              <a:lnSpc>
                <a:spcPct val="100000"/>
              </a:lnSpc>
              <a:spcBef>
                <a:spcPts val="254"/>
              </a:spcBef>
              <a:buClr>
                <a:srgbClr val="000000"/>
              </a:buClr>
              <a:buChar char="•"/>
              <a:tabLst>
                <a:tab pos="382905" algn="l"/>
              </a:tabLst>
            </a:pPr>
            <a:r>
              <a:rPr sz="1800" spc="-10" dirty="0">
                <a:solidFill>
                  <a:srgbClr val="151248"/>
                </a:solidFill>
                <a:latin typeface="Arial"/>
                <a:cs typeface="Arial"/>
              </a:rPr>
              <a:t>Ilmaista</a:t>
            </a:r>
            <a:endParaRPr sz="1800">
              <a:latin typeface="Arial"/>
              <a:cs typeface="Arial"/>
            </a:endParaRPr>
          </a:p>
          <a:p>
            <a:pPr marL="382905" indent="-286385">
              <a:lnSpc>
                <a:spcPct val="100000"/>
              </a:lnSpc>
              <a:spcBef>
                <a:spcPts val="265"/>
              </a:spcBef>
              <a:buClr>
                <a:srgbClr val="000000"/>
              </a:buClr>
              <a:buChar char="•"/>
              <a:tabLst>
                <a:tab pos="382905" algn="l"/>
              </a:tabLst>
            </a:pPr>
            <a:r>
              <a:rPr sz="1800" dirty="0">
                <a:solidFill>
                  <a:srgbClr val="151248"/>
                </a:solidFill>
                <a:latin typeface="Arial"/>
                <a:cs typeface="Arial"/>
              </a:rPr>
              <a:t>Se</a:t>
            </a:r>
            <a:r>
              <a:rPr sz="1800" spc="-4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151248"/>
                </a:solidFill>
                <a:latin typeface="Arial"/>
                <a:cs typeface="Arial"/>
              </a:rPr>
              <a:t>lisää</a:t>
            </a:r>
            <a:r>
              <a:rPr sz="1800" spc="-1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151248"/>
                </a:solidFill>
                <a:latin typeface="Arial"/>
                <a:cs typeface="Arial"/>
              </a:rPr>
              <a:t>tietoisuutta,</a:t>
            </a:r>
            <a:r>
              <a:rPr sz="1800" spc="-2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151248"/>
                </a:solidFill>
                <a:latin typeface="Arial"/>
                <a:cs typeface="Arial"/>
              </a:rPr>
              <a:t>ei</a:t>
            </a:r>
            <a:r>
              <a:rPr sz="1800" spc="-10" dirty="0">
                <a:solidFill>
                  <a:srgbClr val="151248"/>
                </a:solidFill>
                <a:latin typeface="Arial"/>
                <a:cs typeface="Arial"/>
              </a:rPr>
              <a:t> myyntiä</a:t>
            </a:r>
            <a:endParaRPr sz="1800">
              <a:latin typeface="Arial"/>
              <a:cs typeface="Arial"/>
            </a:endParaRPr>
          </a:p>
          <a:p>
            <a:pPr marL="382905" indent="-286385">
              <a:lnSpc>
                <a:spcPct val="100000"/>
              </a:lnSpc>
              <a:spcBef>
                <a:spcPts val="250"/>
              </a:spcBef>
              <a:buClr>
                <a:srgbClr val="000000"/>
              </a:buClr>
              <a:buChar char="•"/>
              <a:tabLst>
                <a:tab pos="382905" algn="l"/>
              </a:tabLst>
            </a:pPr>
            <a:r>
              <a:rPr sz="1800" dirty="0">
                <a:solidFill>
                  <a:srgbClr val="151248"/>
                </a:solidFill>
                <a:latin typeface="Arial"/>
                <a:cs typeface="Arial"/>
              </a:rPr>
              <a:t>Nopeasti</a:t>
            </a:r>
            <a:r>
              <a:rPr sz="1800" spc="-4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151248"/>
                </a:solidFill>
                <a:latin typeface="Arial"/>
                <a:cs typeface="Arial"/>
              </a:rPr>
              <a:t>tuloksia</a:t>
            </a:r>
            <a:r>
              <a:rPr sz="1800" spc="-3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151248"/>
                </a:solidFill>
                <a:latin typeface="Arial"/>
                <a:cs typeface="Arial"/>
              </a:rPr>
              <a:t>tuottavaa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04391" y="2062378"/>
            <a:ext cx="4046220" cy="380428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66675" marR="5080">
              <a:lnSpc>
                <a:spcPct val="112100"/>
              </a:lnSpc>
              <a:spcBef>
                <a:spcPts val="105"/>
              </a:spcBef>
            </a:pPr>
            <a:r>
              <a:rPr sz="1600" i="1" dirty="0">
                <a:latin typeface="Arial"/>
                <a:cs typeface="Arial"/>
              </a:rPr>
              <a:t>"Strateginen</a:t>
            </a:r>
            <a:r>
              <a:rPr sz="1600" i="1" spc="-15" dirty="0">
                <a:latin typeface="Arial"/>
                <a:cs typeface="Arial"/>
              </a:rPr>
              <a:t> </a:t>
            </a:r>
            <a:r>
              <a:rPr sz="1600" i="1" spc="-10" dirty="0">
                <a:latin typeface="Arial"/>
                <a:cs typeface="Arial"/>
              </a:rPr>
              <a:t>markkinointitapa,</a:t>
            </a:r>
            <a:r>
              <a:rPr sz="1600" i="1" spc="-25" dirty="0">
                <a:latin typeface="Arial"/>
                <a:cs typeface="Arial"/>
              </a:rPr>
              <a:t> </a:t>
            </a:r>
            <a:r>
              <a:rPr sz="1600" i="1" dirty="0">
                <a:latin typeface="Arial"/>
                <a:cs typeface="Arial"/>
              </a:rPr>
              <a:t>joka</a:t>
            </a:r>
            <a:r>
              <a:rPr sz="1600" i="1" spc="-30" dirty="0">
                <a:latin typeface="Arial"/>
                <a:cs typeface="Arial"/>
              </a:rPr>
              <a:t> </a:t>
            </a:r>
            <a:r>
              <a:rPr sz="1600" i="1" spc="-10" dirty="0">
                <a:latin typeface="Arial"/>
                <a:cs typeface="Arial"/>
              </a:rPr>
              <a:t>keskittyy </a:t>
            </a:r>
            <a:r>
              <a:rPr sz="1600" i="1" dirty="0">
                <a:latin typeface="Arial"/>
                <a:cs typeface="Arial"/>
              </a:rPr>
              <a:t>luomaan</a:t>
            </a:r>
            <a:r>
              <a:rPr sz="1600" i="1" spc="-35" dirty="0">
                <a:latin typeface="Arial"/>
                <a:cs typeface="Arial"/>
              </a:rPr>
              <a:t> </a:t>
            </a:r>
            <a:r>
              <a:rPr sz="1600" i="1" dirty="0">
                <a:latin typeface="Arial"/>
                <a:cs typeface="Arial"/>
              </a:rPr>
              <a:t>ja</a:t>
            </a:r>
            <a:r>
              <a:rPr sz="1600" i="1" spc="-50" dirty="0">
                <a:latin typeface="Arial"/>
                <a:cs typeface="Arial"/>
              </a:rPr>
              <a:t> </a:t>
            </a:r>
            <a:r>
              <a:rPr sz="1600" i="1" dirty="0">
                <a:latin typeface="Arial"/>
                <a:cs typeface="Arial"/>
              </a:rPr>
              <a:t>jakamaan</a:t>
            </a:r>
            <a:r>
              <a:rPr sz="1600" i="1" spc="-45" dirty="0">
                <a:latin typeface="Arial"/>
                <a:cs typeface="Arial"/>
              </a:rPr>
              <a:t> </a:t>
            </a:r>
            <a:r>
              <a:rPr sz="1600" i="1" dirty="0">
                <a:latin typeface="Arial"/>
                <a:cs typeface="Arial"/>
              </a:rPr>
              <a:t>arvokasta</a:t>
            </a:r>
            <a:r>
              <a:rPr sz="1600" i="1" spc="-35" dirty="0">
                <a:latin typeface="Arial"/>
                <a:cs typeface="Arial"/>
              </a:rPr>
              <a:t> </a:t>
            </a:r>
            <a:r>
              <a:rPr sz="1600" i="1" spc="-25" dirty="0">
                <a:latin typeface="Arial"/>
                <a:cs typeface="Arial"/>
              </a:rPr>
              <a:t>ja </a:t>
            </a:r>
            <a:r>
              <a:rPr sz="1600" i="1" spc="-10" dirty="0">
                <a:latin typeface="Arial"/>
                <a:cs typeface="Arial"/>
              </a:rPr>
              <a:t>merkityksellistä</a:t>
            </a:r>
            <a:r>
              <a:rPr sz="1600" i="1" spc="-5" dirty="0">
                <a:latin typeface="Arial"/>
                <a:cs typeface="Arial"/>
              </a:rPr>
              <a:t> </a:t>
            </a:r>
            <a:r>
              <a:rPr sz="1600" i="1" dirty="0">
                <a:latin typeface="Arial"/>
                <a:cs typeface="Arial"/>
              </a:rPr>
              <a:t>sisältöä</a:t>
            </a:r>
            <a:r>
              <a:rPr sz="1600" i="1" spc="-15" dirty="0">
                <a:latin typeface="Arial"/>
                <a:cs typeface="Arial"/>
              </a:rPr>
              <a:t> </a:t>
            </a:r>
            <a:r>
              <a:rPr sz="1600" i="1" spc="-10" dirty="0">
                <a:latin typeface="Arial"/>
                <a:cs typeface="Arial"/>
              </a:rPr>
              <a:t>johdonmukaisesti</a:t>
            </a:r>
            <a:r>
              <a:rPr sz="1600" i="1" dirty="0">
                <a:latin typeface="Arial"/>
                <a:cs typeface="Arial"/>
              </a:rPr>
              <a:t> </a:t>
            </a:r>
            <a:r>
              <a:rPr sz="1600" i="1" spc="-25" dirty="0">
                <a:latin typeface="Arial"/>
                <a:cs typeface="Arial"/>
              </a:rPr>
              <a:t>ja </a:t>
            </a:r>
            <a:r>
              <a:rPr sz="1600" i="1" dirty="0">
                <a:latin typeface="Arial"/>
                <a:cs typeface="Arial"/>
              </a:rPr>
              <a:t>näin</a:t>
            </a:r>
            <a:r>
              <a:rPr sz="1600" i="1" spc="-60" dirty="0">
                <a:latin typeface="Arial"/>
                <a:cs typeface="Arial"/>
              </a:rPr>
              <a:t> </a:t>
            </a:r>
            <a:r>
              <a:rPr sz="1600" i="1" dirty="0">
                <a:latin typeface="Arial"/>
                <a:cs typeface="Arial"/>
              </a:rPr>
              <a:t>houkuttelemaan</a:t>
            </a:r>
            <a:r>
              <a:rPr sz="1600" i="1" spc="-40" dirty="0">
                <a:latin typeface="Arial"/>
                <a:cs typeface="Arial"/>
              </a:rPr>
              <a:t> </a:t>
            </a:r>
            <a:r>
              <a:rPr sz="1600" i="1" dirty="0">
                <a:latin typeface="Arial"/>
                <a:cs typeface="Arial"/>
              </a:rPr>
              <a:t>sekä</a:t>
            </a:r>
            <a:r>
              <a:rPr sz="1600" i="1" spc="-55" dirty="0">
                <a:latin typeface="Arial"/>
                <a:cs typeface="Arial"/>
              </a:rPr>
              <a:t> </a:t>
            </a:r>
            <a:r>
              <a:rPr sz="1600" i="1" spc="-10" dirty="0">
                <a:latin typeface="Arial"/>
                <a:cs typeface="Arial"/>
              </a:rPr>
              <a:t>sitouttamaan </a:t>
            </a:r>
            <a:r>
              <a:rPr sz="1600" i="1" dirty="0">
                <a:latin typeface="Arial"/>
                <a:cs typeface="Arial"/>
              </a:rPr>
              <a:t>tarkasti</a:t>
            </a:r>
            <a:r>
              <a:rPr sz="1600" i="1" spc="-55" dirty="0">
                <a:latin typeface="Arial"/>
                <a:cs typeface="Arial"/>
              </a:rPr>
              <a:t> </a:t>
            </a:r>
            <a:r>
              <a:rPr sz="1600" i="1" dirty="0">
                <a:latin typeface="Arial"/>
                <a:cs typeface="Arial"/>
              </a:rPr>
              <a:t>määritellyn</a:t>
            </a:r>
            <a:r>
              <a:rPr sz="1600" i="1" spc="-65" dirty="0">
                <a:latin typeface="Arial"/>
                <a:cs typeface="Arial"/>
              </a:rPr>
              <a:t> </a:t>
            </a:r>
            <a:r>
              <a:rPr sz="1600" i="1" dirty="0">
                <a:latin typeface="Arial"/>
                <a:cs typeface="Arial"/>
              </a:rPr>
              <a:t>kohderyhmän</a:t>
            </a:r>
            <a:r>
              <a:rPr sz="1600" i="1" spc="-30" dirty="0">
                <a:latin typeface="Arial"/>
                <a:cs typeface="Arial"/>
              </a:rPr>
              <a:t> </a:t>
            </a:r>
            <a:r>
              <a:rPr sz="1600" i="1" dirty="0">
                <a:latin typeface="Arial"/>
                <a:cs typeface="Arial"/>
              </a:rPr>
              <a:t>-</a:t>
            </a:r>
            <a:r>
              <a:rPr sz="1600" i="1" spc="-55" dirty="0">
                <a:latin typeface="Arial"/>
                <a:cs typeface="Arial"/>
              </a:rPr>
              <a:t> </a:t>
            </a:r>
            <a:r>
              <a:rPr sz="1600" i="1" spc="-10" dirty="0">
                <a:latin typeface="Arial"/>
                <a:cs typeface="Arial"/>
              </a:rPr>
              <a:t>tähdäten kannattavaan</a:t>
            </a:r>
            <a:r>
              <a:rPr sz="1600" i="1" spc="-60" dirty="0">
                <a:latin typeface="Arial"/>
                <a:cs typeface="Arial"/>
              </a:rPr>
              <a:t> </a:t>
            </a:r>
            <a:r>
              <a:rPr sz="1600" i="1" dirty="0">
                <a:latin typeface="Arial"/>
                <a:cs typeface="Arial"/>
              </a:rPr>
              <a:t>asiakashankintaan</a:t>
            </a:r>
            <a:r>
              <a:rPr sz="1600" i="1" spc="-85" dirty="0">
                <a:latin typeface="Arial"/>
                <a:cs typeface="Arial"/>
              </a:rPr>
              <a:t> </a:t>
            </a:r>
            <a:r>
              <a:rPr sz="1600" i="1" spc="-25" dirty="0">
                <a:latin typeface="Arial"/>
                <a:cs typeface="Arial"/>
              </a:rPr>
              <a:t>ja </a:t>
            </a:r>
            <a:r>
              <a:rPr sz="1600" i="1" dirty="0">
                <a:latin typeface="Arial"/>
                <a:cs typeface="Arial"/>
              </a:rPr>
              <a:t>asiakkuuksien</a:t>
            </a:r>
            <a:r>
              <a:rPr sz="1600" i="1" spc="-105" dirty="0">
                <a:latin typeface="Arial"/>
                <a:cs typeface="Arial"/>
              </a:rPr>
              <a:t> </a:t>
            </a:r>
            <a:r>
              <a:rPr sz="1600" i="1" spc="-10" dirty="0">
                <a:latin typeface="Arial"/>
                <a:cs typeface="Arial"/>
              </a:rPr>
              <a:t>säilyttämiseen.”</a:t>
            </a:r>
            <a:endParaRPr sz="1600">
              <a:latin typeface="Arial"/>
              <a:cs typeface="Arial"/>
            </a:endParaRPr>
          </a:p>
          <a:p>
            <a:pPr marL="12700" marR="721995">
              <a:lnSpc>
                <a:spcPct val="119100"/>
              </a:lnSpc>
              <a:spcBef>
                <a:spcPts val="110"/>
              </a:spcBef>
            </a:pPr>
            <a:r>
              <a:rPr sz="1100" u="sng" spc="-10" dirty="0">
                <a:solidFill>
                  <a:srgbClr val="1154CC"/>
                </a:solidFill>
                <a:uFill>
                  <a:solidFill>
                    <a:srgbClr val="1154CC"/>
                  </a:solidFill>
                </a:uFill>
                <a:latin typeface="Arial"/>
                <a:cs typeface="Arial"/>
                <a:hlinkClick r:id="rId3"/>
              </a:rPr>
              <a:t>https://contentmarketinginstitute.com/what-is-content-</a:t>
            </a:r>
            <a:r>
              <a:rPr sz="1100" u="none" spc="-10" dirty="0">
                <a:solidFill>
                  <a:srgbClr val="1154CC"/>
                </a:solidFill>
                <a:latin typeface="Arial"/>
                <a:cs typeface="Arial"/>
              </a:rPr>
              <a:t> </a:t>
            </a:r>
            <a:r>
              <a:rPr sz="1100" u="sng" spc="-10" dirty="0">
                <a:solidFill>
                  <a:srgbClr val="1154CC"/>
                </a:solidFill>
                <a:uFill>
                  <a:solidFill>
                    <a:srgbClr val="1154CC"/>
                  </a:solidFill>
                </a:uFill>
                <a:latin typeface="Arial"/>
                <a:cs typeface="Arial"/>
                <a:hlinkClick r:id="rId3"/>
              </a:rPr>
              <a:t>marketing/</a:t>
            </a:r>
            <a:endParaRPr sz="1100">
              <a:latin typeface="Arial"/>
              <a:cs typeface="Arial"/>
            </a:endParaRPr>
          </a:p>
          <a:p>
            <a:pPr marL="450215" indent="-286385">
              <a:lnSpc>
                <a:spcPts val="1739"/>
              </a:lnSpc>
              <a:buClr>
                <a:srgbClr val="000000"/>
              </a:buClr>
              <a:buChar char="•"/>
              <a:tabLst>
                <a:tab pos="450215" algn="l"/>
              </a:tabLst>
            </a:pPr>
            <a:r>
              <a:rPr sz="1800" dirty="0">
                <a:solidFill>
                  <a:srgbClr val="151248"/>
                </a:solidFill>
                <a:latin typeface="Arial"/>
                <a:cs typeface="Arial"/>
              </a:rPr>
              <a:t>Kohderyhmän</a:t>
            </a:r>
            <a:r>
              <a:rPr sz="1800" spc="-3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151248"/>
                </a:solidFill>
                <a:latin typeface="Arial"/>
                <a:cs typeface="Arial"/>
              </a:rPr>
              <a:t>arvostamaa</a:t>
            </a:r>
            <a:endParaRPr sz="1800">
              <a:latin typeface="Arial"/>
              <a:cs typeface="Arial"/>
            </a:endParaRPr>
          </a:p>
          <a:p>
            <a:pPr marL="450215" indent="-286385">
              <a:lnSpc>
                <a:spcPct val="100000"/>
              </a:lnSpc>
              <a:spcBef>
                <a:spcPts val="265"/>
              </a:spcBef>
              <a:buClr>
                <a:srgbClr val="000000"/>
              </a:buClr>
              <a:buChar char="•"/>
              <a:tabLst>
                <a:tab pos="450215" algn="l"/>
              </a:tabLst>
            </a:pPr>
            <a:r>
              <a:rPr sz="1800" dirty="0">
                <a:solidFill>
                  <a:srgbClr val="151248"/>
                </a:solidFill>
                <a:latin typeface="Arial"/>
                <a:cs typeface="Arial"/>
              </a:rPr>
              <a:t>Hyödyllistä –</a:t>
            </a:r>
            <a:r>
              <a:rPr sz="1800" spc="-5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151248"/>
                </a:solidFill>
                <a:latin typeface="Arial"/>
                <a:cs typeface="Arial"/>
              </a:rPr>
              <a:t>sisällöstä</a:t>
            </a:r>
            <a:endParaRPr sz="1800">
              <a:latin typeface="Arial"/>
              <a:cs typeface="Arial"/>
            </a:endParaRPr>
          </a:p>
          <a:p>
            <a:pPr marL="163830">
              <a:lnSpc>
                <a:spcPct val="100000"/>
              </a:lnSpc>
              <a:spcBef>
                <a:spcPts val="250"/>
              </a:spcBef>
            </a:pPr>
            <a:r>
              <a:rPr sz="1800" dirty="0">
                <a:solidFill>
                  <a:srgbClr val="151248"/>
                </a:solidFill>
                <a:latin typeface="Arial"/>
                <a:cs typeface="Arial"/>
              </a:rPr>
              <a:t>vastaanottajalle</a:t>
            </a:r>
            <a:r>
              <a:rPr sz="1800" spc="-4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151248"/>
                </a:solidFill>
                <a:latin typeface="Arial"/>
                <a:cs typeface="Arial"/>
              </a:rPr>
              <a:t>hyötyä ja</a:t>
            </a:r>
            <a:r>
              <a:rPr sz="1800" spc="-6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800" spc="-20" dirty="0">
                <a:solidFill>
                  <a:srgbClr val="151248"/>
                </a:solidFill>
                <a:latin typeface="Arial"/>
                <a:cs typeface="Arial"/>
              </a:rPr>
              <a:t>apua</a:t>
            </a:r>
            <a:endParaRPr sz="1800">
              <a:latin typeface="Arial"/>
              <a:cs typeface="Arial"/>
            </a:endParaRPr>
          </a:p>
          <a:p>
            <a:pPr marL="450215" indent="-286385">
              <a:lnSpc>
                <a:spcPct val="100000"/>
              </a:lnSpc>
              <a:spcBef>
                <a:spcPts val="265"/>
              </a:spcBef>
              <a:buClr>
                <a:srgbClr val="000000"/>
              </a:buClr>
              <a:buChar char="•"/>
              <a:tabLst>
                <a:tab pos="450215" algn="l"/>
              </a:tabLst>
            </a:pPr>
            <a:r>
              <a:rPr sz="1800" spc="-10" dirty="0">
                <a:solidFill>
                  <a:srgbClr val="151248"/>
                </a:solidFill>
                <a:latin typeface="Arial"/>
                <a:cs typeface="Arial"/>
              </a:rPr>
              <a:t>Jatkuvaa</a:t>
            </a:r>
            <a:endParaRPr sz="1800">
              <a:latin typeface="Arial"/>
              <a:cs typeface="Arial"/>
            </a:endParaRPr>
          </a:p>
          <a:p>
            <a:pPr marL="450215" indent="-286385">
              <a:lnSpc>
                <a:spcPct val="100000"/>
              </a:lnSpc>
              <a:spcBef>
                <a:spcPts val="265"/>
              </a:spcBef>
              <a:buClr>
                <a:srgbClr val="000000"/>
              </a:buClr>
              <a:buChar char="•"/>
              <a:tabLst>
                <a:tab pos="450215" algn="l"/>
              </a:tabLst>
            </a:pPr>
            <a:r>
              <a:rPr sz="1800" dirty="0">
                <a:solidFill>
                  <a:srgbClr val="151248"/>
                </a:solidFill>
                <a:latin typeface="Arial"/>
                <a:cs typeface="Arial"/>
              </a:rPr>
              <a:t>Suunnitelmallista</a:t>
            </a:r>
            <a:r>
              <a:rPr sz="1800" spc="-3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151248"/>
                </a:solidFill>
                <a:latin typeface="Arial"/>
                <a:cs typeface="Arial"/>
              </a:rPr>
              <a:t>ja</a:t>
            </a:r>
            <a:r>
              <a:rPr sz="1800" spc="-6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151248"/>
                </a:solidFill>
                <a:latin typeface="Arial"/>
                <a:cs typeface="Arial"/>
              </a:rPr>
              <a:t>mitattavaa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>
            <a:hlinkClick r:id="rId2"/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246062"/>
            <a:ext cx="12191999" cy="6611935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1420494" y="5039995"/>
            <a:ext cx="8969375" cy="614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315"/>
              </a:lnSpc>
              <a:spcBef>
                <a:spcPts val="100"/>
              </a:spcBef>
            </a:pPr>
            <a:r>
              <a:rPr sz="2000" u="sng" dirty="0">
                <a:solidFill>
                  <a:srgbClr val="151248"/>
                </a:solidFill>
                <a:uFill>
                  <a:solidFill>
                    <a:srgbClr val="151248"/>
                  </a:solidFill>
                </a:uFill>
                <a:latin typeface="Arial"/>
                <a:cs typeface="Arial"/>
                <a:hlinkClick r:id="rId2"/>
              </a:rPr>
              <a:t>Lue</a:t>
            </a:r>
            <a:r>
              <a:rPr sz="2000" u="sng" spc="175" dirty="0">
                <a:solidFill>
                  <a:srgbClr val="151248"/>
                </a:solidFill>
                <a:uFill>
                  <a:solidFill>
                    <a:srgbClr val="151248"/>
                  </a:solidFill>
                </a:uFill>
                <a:latin typeface="Arial"/>
                <a:cs typeface="Arial"/>
                <a:hlinkClick r:id="rId2"/>
              </a:rPr>
              <a:t> </a:t>
            </a:r>
            <a:r>
              <a:rPr sz="2000" u="sng" dirty="0">
                <a:solidFill>
                  <a:srgbClr val="151248"/>
                </a:solidFill>
                <a:uFill>
                  <a:solidFill>
                    <a:srgbClr val="151248"/>
                  </a:solidFill>
                </a:uFill>
                <a:latin typeface="Arial"/>
                <a:cs typeface="Arial"/>
                <a:hlinkClick r:id="rId2"/>
              </a:rPr>
              <a:t>lisää:</a:t>
            </a:r>
            <a:r>
              <a:rPr sz="2000" u="sng" spc="95" dirty="0">
                <a:solidFill>
                  <a:srgbClr val="151248"/>
                </a:solidFill>
                <a:uFill>
                  <a:solidFill>
                    <a:srgbClr val="151248"/>
                  </a:solidFill>
                </a:uFill>
                <a:latin typeface="Arial"/>
                <a:cs typeface="Arial"/>
                <a:hlinkClick r:id="rId2"/>
              </a:rPr>
              <a:t> </a:t>
            </a:r>
            <a:r>
              <a:rPr sz="2000" u="sng" spc="-10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Arial"/>
                <a:cs typeface="Arial"/>
                <a:hlinkClick r:id="rId2"/>
              </a:rPr>
              <a:t>https://blog.hubspot.com/blog/tabid/6307/bid/2989/inbound-marketing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ts val="2315"/>
              </a:lnSpc>
            </a:pPr>
            <a:r>
              <a:rPr sz="2000" u="sng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Arial"/>
                <a:cs typeface="Arial"/>
                <a:hlinkClick r:id="rId2"/>
              </a:rPr>
              <a:t>-</a:t>
            </a:r>
            <a:r>
              <a:rPr sz="2000" u="sng" spc="-10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Arial"/>
                <a:cs typeface="Arial"/>
                <a:hlinkClick r:id="rId2"/>
              </a:rPr>
              <a:t>vs-outbound-marketing.aspx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9559" y="340576"/>
            <a:ext cx="11902440" cy="651742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77011" y="316484"/>
            <a:ext cx="409257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dirty="0">
                <a:solidFill>
                  <a:srgbClr val="151248"/>
                </a:solidFill>
              </a:rPr>
              <a:t>Mitä</a:t>
            </a:r>
            <a:r>
              <a:rPr sz="3600" spc="-15" dirty="0">
                <a:solidFill>
                  <a:srgbClr val="151248"/>
                </a:solidFill>
              </a:rPr>
              <a:t> </a:t>
            </a:r>
            <a:r>
              <a:rPr sz="3600" dirty="0">
                <a:solidFill>
                  <a:srgbClr val="151248"/>
                </a:solidFill>
              </a:rPr>
              <a:t>sisältö</a:t>
            </a:r>
            <a:r>
              <a:rPr sz="3600" spc="-10" dirty="0">
                <a:solidFill>
                  <a:srgbClr val="151248"/>
                </a:solidFill>
              </a:rPr>
              <a:t> tekee?</a:t>
            </a:r>
            <a:endParaRPr sz="3600"/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53340" rIns="0" bIns="0" rtlCol="0">
            <a:spAutoFit/>
          </a:bodyPr>
          <a:lstStyle/>
          <a:p>
            <a:pPr marL="24130">
              <a:lnSpc>
                <a:spcPct val="100000"/>
              </a:lnSpc>
              <a:spcBef>
                <a:spcPts val="420"/>
              </a:spcBef>
            </a:pPr>
            <a:r>
              <a:rPr dirty="0"/>
              <a:t>Sisältö</a:t>
            </a:r>
            <a:r>
              <a:rPr spc="-25" dirty="0"/>
              <a:t> </a:t>
            </a:r>
            <a:r>
              <a:rPr dirty="0"/>
              <a:t>lisää</a:t>
            </a:r>
            <a:r>
              <a:rPr spc="-20" dirty="0"/>
              <a:t> </a:t>
            </a:r>
            <a:r>
              <a:rPr dirty="0"/>
              <a:t>brändin</a:t>
            </a:r>
            <a:r>
              <a:rPr spc="-25" dirty="0"/>
              <a:t> </a:t>
            </a:r>
            <a:r>
              <a:rPr spc="-10" dirty="0"/>
              <a:t>näkyvyyttä</a:t>
            </a:r>
          </a:p>
          <a:p>
            <a:pPr marL="24130" marR="1106805">
              <a:lnSpc>
                <a:spcPct val="112100"/>
              </a:lnSpc>
              <a:spcBef>
                <a:spcPts val="55"/>
              </a:spcBef>
            </a:pPr>
            <a:r>
              <a:rPr sz="1400" b="0" spc="-10" dirty="0">
                <a:solidFill>
                  <a:srgbClr val="000000"/>
                </a:solidFill>
                <a:latin typeface="Arial"/>
                <a:cs typeface="Arial"/>
              </a:rPr>
              <a:t>Myyntipuheen</a:t>
            </a:r>
            <a:r>
              <a:rPr sz="1400" b="0" spc="-4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sijaan</a:t>
            </a:r>
            <a:r>
              <a:rPr sz="1400" b="0" spc="-3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asiakkaat</a:t>
            </a:r>
            <a:r>
              <a:rPr sz="1400" b="0" spc="-5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tai</a:t>
            </a:r>
            <a:r>
              <a:rPr sz="1400" b="0" spc="-3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potentiaaliset</a:t>
            </a:r>
            <a:r>
              <a:rPr sz="1400" b="0" spc="-5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asiakkaat</a:t>
            </a:r>
            <a:r>
              <a:rPr sz="1400" b="0" spc="-5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voivat</a:t>
            </a:r>
            <a:r>
              <a:rPr sz="1400" b="0" spc="-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lukea</a:t>
            </a:r>
            <a:r>
              <a:rPr sz="1400" b="0" spc="-4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artikkelin,</a:t>
            </a:r>
            <a:r>
              <a:rPr sz="1400" b="0" spc="-6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jossa</a:t>
            </a:r>
            <a:r>
              <a:rPr sz="1400" b="0" spc="-3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annetaan</a:t>
            </a:r>
            <a:r>
              <a:rPr sz="1400" b="0" spc="-5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neuvoja</a:t>
            </a:r>
            <a:r>
              <a:rPr sz="1400" b="0" spc="-2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tai</a:t>
            </a:r>
            <a:r>
              <a:rPr sz="1400" b="0" spc="-3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ohjeita</a:t>
            </a:r>
            <a:r>
              <a:rPr sz="1400" b="0" spc="-4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spc="-25" dirty="0">
                <a:solidFill>
                  <a:srgbClr val="000000"/>
                </a:solidFill>
                <a:latin typeface="Arial"/>
                <a:cs typeface="Arial"/>
              </a:rPr>
              <a:t>ja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edistetään</a:t>
            </a:r>
            <a:r>
              <a:rPr sz="1400" b="0" spc="-7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brändin</a:t>
            </a:r>
            <a:r>
              <a:rPr sz="1400" b="0" spc="-6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toimintaa</a:t>
            </a:r>
            <a:r>
              <a:rPr sz="1400" b="0" spc="-6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eri</a:t>
            </a:r>
            <a:r>
              <a:rPr sz="1400" b="0" spc="-4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alueilla</a:t>
            </a:r>
            <a:r>
              <a:rPr sz="1400" b="0" spc="-4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yrityksen</a:t>
            </a:r>
            <a:r>
              <a:rPr sz="1400" b="0" spc="-3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verkkosivuston</a:t>
            </a:r>
            <a:r>
              <a:rPr sz="1400" b="0" spc="-6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tai</a:t>
            </a:r>
            <a:r>
              <a:rPr sz="1400" b="0" spc="-4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perinteisten</a:t>
            </a:r>
            <a:r>
              <a:rPr sz="1400" b="0" spc="-7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sijaintien</a:t>
            </a:r>
            <a:r>
              <a:rPr sz="1400" b="0" spc="-5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spc="-10" dirty="0">
                <a:solidFill>
                  <a:srgbClr val="000000"/>
                </a:solidFill>
                <a:latin typeface="Arial"/>
                <a:cs typeface="Arial"/>
              </a:rPr>
              <a:t>ulkopuolella.</a:t>
            </a:r>
            <a:endParaRPr sz="1400">
              <a:latin typeface="Arial"/>
              <a:cs typeface="Arial"/>
            </a:endParaRPr>
          </a:p>
          <a:p>
            <a:pPr marL="11430">
              <a:lnSpc>
                <a:spcPct val="100000"/>
              </a:lnSpc>
              <a:spcBef>
                <a:spcPts val="330"/>
              </a:spcBef>
            </a:pPr>
            <a:endParaRPr sz="1400">
              <a:latin typeface="Arial"/>
              <a:cs typeface="Arial"/>
            </a:endParaRPr>
          </a:p>
          <a:p>
            <a:pPr marL="24130">
              <a:lnSpc>
                <a:spcPct val="100000"/>
              </a:lnSpc>
            </a:pPr>
            <a:r>
              <a:rPr dirty="0"/>
              <a:t>Sisältö</a:t>
            </a:r>
            <a:r>
              <a:rPr spc="-30" dirty="0"/>
              <a:t> </a:t>
            </a:r>
            <a:r>
              <a:rPr dirty="0"/>
              <a:t>auttaa</a:t>
            </a:r>
            <a:r>
              <a:rPr spc="-20" dirty="0"/>
              <a:t> </a:t>
            </a:r>
            <a:r>
              <a:rPr dirty="0"/>
              <a:t>luomaan</a:t>
            </a:r>
            <a:r>
              <a:rPr spc="-30" dirty="0"/>
              <a:t> </a:t>
            </a:r>
            <a:r>
              <a:rPr dirty="0"/>
              <a:t>linkkejä</a:t>
            </a:r>
            <a:r>
              <a:rPr spc="-35" dirty="0"/>
              <a:t> </a:t>
            </a:r>
            <a:r>
              <a:rPr spc="-10" dirty="0"/>
              <a:t>hakukoneoptimointia</a:t>
            </a:r>
            <a:r>
              <a:rPr spc="-40" dirty="0"/>
              <a:t> </a:t>
            </a:r>
            <a:r>
              <a:rPr dirty="0"/>
              <a:t>varten</a:t>
            </a:r>
            <a:r>
              <a:rPr spc="10" dirty="0"/>
              <a:t> </a:t>
            </a:r>
            <a:r>
              <a:rPr spc="-10" dirty="0"/>
              <a:t>(SEO)</a:t>
            </a:r>
          </a:p>
          <a:p>
            <a:pPr marL="24130">
              <a:lnSpc>
                <a:spcPct val="100000"/>
              </a:lnSpc>
              <a:spcBef>
                <a:spcPts val="155"/>
              </a:spcBef>
            </a:pP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Muut</a:t>
            </a:r>
            <a:r>
              <a:rPr sz="1400" b="0" spc="-4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ihmiset</a:t>
            </a:r>
            <a:r>
              <a:rPr sz="1400" b="0" spc="-4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kierrättävät</a:t>
            </a:r>
            <a:r>
              <a:rPr sz="1400" b="0" spc="-5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usein</a:t>
            </a:r>
            <a:r>
              <a:rPr sz="1400" b="0" spc="-4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hyviä</a:t>
            </a:r>
            <a:r>
              <a:rPr sz="1400" b="0" spc="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artikkeleita</a:t>
            </a:r>
            <a:r>
              <a:rPr sz="1400" b="0" spc="-6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verkossa.</a:t>
            </a:r>
            <a:r>
              <a:rPr sz="1400" b="0" spc="-5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Oletko</a:t>
            </a:r>
            <a:r>
              <a:rPr sz="1400" b="0" spc="-4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koskaan</a:t>
            </a:r>
            <a:r>
              <a:rPr sz="1400" b="0" spc="-6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siteerannut</a:t>
            </a:r>
            <a:r>
              <a:rPr sz="1400" b="0" spc="-5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artikkelia</a:t>
            </a:r>
            <a:r>
              <a:rPr sz="1400" b="0" spc="-6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tai</a:t>
            </a:r>
            <a:r>
              <a:rPr sz="1400" b="0" spc="-4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lisännyt</a:t>
            </a:r>
            <a:r>
              <a:rPr sz="1400" b="0" spc="-3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linkin</a:t>
            </a:r>
            <a:r>
              <a:rPr sz="1400" b="0" spc="-4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sivulle,</a:t>
            </a:r>
            <a:r>
              <a:rPr sz="1400" b="0" spc="-3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spc="-20" dirty="0">
                <a:solidFill>
                  <a:srgbClr val="000000"/>
                </a:solidFill>
                <a:latin typeface="Arial"/>
                <a:cs typeface="Arial"/>
              </a:rPr>
              <a:t>joka</a:t>
            </a:r>
            <a:endParaRPr sz="1400">
              <a:latin typeface="Arial"/>
              <a:cs typeface="Arial"/>
            </a:endParaRPr>
          </a:p>
          <a:p>
            <a:pPr marL="24130">
              <a:lnSpc>
                <a:spcPct val="100000"/>
              </a:lnSpc>
              <a:spcBef>
                <a:spcPts val="190"/>
              </a:spcBef>
            </a:pP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käsittelee</a:t>
            </a:r>
            <a:r>
              <a:rPr sz="1400" b="0" spc="-7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tiettyä</a:t>
            </a:r>
            <a:r>
              <a:rPr sz="1400" b="0" spc="-4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aihetta?</a:t>
            </a:r>
            <a:r>
              <a:rPr sz="1400" b="0" spc="-6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Kun</a:t>
            </a:r>
            <a:r>
              <a:rPr sz="1400" b="0" spc="-4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lisäät</a:t>
            </a:r>
            <a:r>
              <a:rPr sz="1400" b="0" spc="-4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jonkun</a:t>
            </a:r>
            <a:r>
              <a:rPr sz="1400" b="0" spc="-5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toisen</a:t>
            </a:r>
            <a:r>
              <a:rPr sz="1400" b="0" spc="-5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artikkelin</a:t>
            </a:r>
            <a:r>
              <a:rPr sz="1400" b="0" spc="-7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omalle</a:t>
            </a:r>
            <a:r>
              <a:rPr sz="1400" b="0" spc="-4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verkkosivullesi,</a:t>
            </a:r>
            <a:r>
              <a:rPr sz="1400" b="0" spc="-6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luot</a:t>
            </a:r>
            <a:r>
              <a:rPr sz="1400" b="0" spc="-3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takaisin-linkin</a:t>
            </a:r>
            <a:r>
              <a:rPr sz="1400" b="0" spc="-6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(backlink),</a:t>
            </a:r>
            <a:r>
              <a:rPr sz="1400" b="0" spc="-5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jonka</a:t>
            </a:r>
            <a:r>
              <a:rPr sz="1400" b="0" spc="-5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spc="-10" dirty="0">
                <a:solidFill>
                  <a:srgbClr val="000000"/>
                </a:solidFill>
                <a:latin typeface="Arial"/>
                <a:cs typeface="Arial"/>
              </a:rPr>
              <a:t>Google</a:t>
            </a:r>
            <a:endParaRPr sz="1400">
              <a:latin typeface="Arial"/>
              <a:cs typeface="Arial"/>
            </a:endParaRPr>
          </a:p>
          <a:p>
            <a:pPr marL="24130">
              <a:lnSpc>
                <a:spcPct val="100000"/>
              </a:lnSpc>
              <a:spcBef>
                <a:spcPts val="209"/>
              </a:spcBef>
            </a:pP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näkee,</a:t>
            </a:r>
            <a:r>
              <a:rPr sz="1400" b="0" spc="-6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ja</a:t>
            </a:r>
            <a:r>
              <a:rPr sz="1400" b="0" spc="-2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se</a:t>
            </a:r>
            <a:r>
              <a:rPr sz="1400" b="0" spc="-3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päättelee,</a:t>
            </a:r>
            <a:r>
              <a:rPr sz="1400" b="0" spc="-6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että</a:t>
            </a:r>
            <a:r>
              <a:rPr sz="1400" b="0" spc="-4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alkuperäisellä</a:t>
            </a:r>
            <a:r>
              <a:rPr sz="1400" b="0" spc="-5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sisällöllä</a:t>
            </a:r>
            <a:r>
              <a:rPr sz="1400" b="0" spc="-4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on</a:t>
            </a:r>
            <a:r>
              <a:rPr sz="1400" b="0" spc="-3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oltava</a:t>
            </a:r>
            <a:r>
              <a:rPr sz="1400" b="0" spc="-2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arvoa</a:t>
            </a:r>
            <a:r>
              <a:rPr sz="1400" b="0" spc="-2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myös</a:t>
            </a:r>
            <a:r>
              <a:rPr sz="1400" b="0" spc="-2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toiselle</a:t>
            </a:r>
            <a:r>
              <a:rPr sz="1400" b="0" spc="-4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spc="-10" dirty="0">
                <a:solidFill>
                  <a:srgbClr val="000000"/>
                </a:solidFill>
                <a:latin typeface="Arial"/>
                <a:cs typeface="Arial"/>
              </a:rPr>
              <a:t>verkkosivustolle.</a:t>
            </a:r>
            <a:endParaRPr sz="1400">
              <a:latin typeface="Arial"/>
              <a:cs typeface="Arial"/>
            </a:endParaRPr>
          </a:p>
          <a:p>
            <a:pPr marL="11430">
              <a:lnSpc>
                <a:spcPct val="100000"/>
              </a:lnSpc>
              <a:spcBef>
                <a:spcPts val="405"/>
              </a:spcBef>
            </a:pPr>
            <a:endParaRPr sz="1400">
              <a:latin typeface="Arial"/>
              <a:cs typeface="Arial"/>
            </a:endParaRPr>
          </a:p>
          <a:p>
            <a:pPr marL="24130">
              <a:lnSpc>
                <a:spcPct val="100000"/>
              </a:lnSpc>
            </a:pPr>
            <a:r>
              <a:rPr dirty="0">
                <a:solidFill>
                  <a:srgbClr val="10AB8A"/>
                </a:solidFill>
              </a:rPr>
              <a:t>Sisältö</a:t>
            </a:r>
            <a:r>
              <a:rPr spc="-45" dirty="0">
                <a:solidFill>
                  <a:srgbClr val="10AB8A"/>
                </a:solidFill>
              </a:rPr>
              <a:t> </a:t>
            </a:r>
            <a:r>
              <a:rPr dirty="0">
                <a:solidFill>
                  <a:srgbClr val="10AB8A"/>
                </a:solidFill>
              </a:rPr>
              <a:t>edistää</a:t>
            </a:r>
            <a:r>
              <a:rPr spc="-30" dirty="0">
                <a:solidFill>
                  <a:srgbClr val="10AB8A"/>
                </a:solidFill>
              </a:rPr>
              <a:t> </a:t>
            </a:r>
            <a:r>
              <a:rPr spc="-10" dirty="0">
                <a:solidFill>
                  <a:srgbClr val="10AB8A"/>
                </a:solidFill>
              </a:rPr>
              <a:t>konversio-</a:t>
            </a:r>
            <a:r>
              <a:rPr dirty="0">
                <a:solidFill>
                  <a:srgbClr val="10AB8A"/>
                </a:solidFill>
              </a:rPr>
              <a:t>optimointia</a:t>
            </a:r>
            <a:r>
              <a:rPr spc="-30" dirty="0">
                <a:solidFill>
                  <a:srgbClr val="10AB8A"/>
                </a:solidFill>
              </a:rPr>
              <a:t> </a:t>
            </a:r>
            <a:r>
              <a:rPr spc="-10" dirty="0"/>
              <a:t>(CRO)</a:t>
            </a:r>
          </a:p>
          <a:p>
            <a:pPr marL="24130" marR="5080">
              <a:lnSpc>
                <a:spcPts val="1870"/>
              </a:lnSpc>
              <a:spcBef>
                <a:spcPts val="60"/>
              </a:spcBef>
            </a:pP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Fiksu</a:t>
            </a:r>
            <a:r>
              <a:rPr sz="1400" b="0" spc="-5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sisältö,</a:t>
            </a:r>
            <a:r>
              <a:rPr sz="1400" b="0" spc="-6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kuten</a:t>
            </a:r>
            <a:r>
              <a:rPr sz="1400" b="0" spc="-4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osto-oppaat,</a:t>
            </a:r>
            <a:r>
              <a:rPr sz="1400" b="0" spc="-6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voi</a:t>
            </a:r>
            <a:r>
              <a:rPr sz="1400" b="0" spc="-1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saada</a:t>
            </a:r>
            <a:r>
              <a:rPr sz="1400" b="0" spc="-5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verkkoselaajat</a:t>
            </a:r>
            <a:r>
              <a:rPr sz="1400" b="0" spc="-7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ostajiksi.</a:t>
            </a:r>
            <a:r>
              <a:rPr sz="1400" b="0" spc="-6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Jos</a:t>
            </a:r>
            <a:r>
              <a:rPr sz="1400" b="0" spc="-3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vierailet</a:t>
            </a:r>
            <a:r>
              <a:rPr sz="1400" b="0" spc="-3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verkkokaupoissa,</a:t>
            </a:r>
            <a:r>
              <a:rPr sz="1400" b="0" spc="-5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kuten</a:t>
            </a:r>
            <a:r>
              <a:rPr sz="1400" b="0" spc="-6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Searsilla</a:t>
            </a:r>
            <a:r>
              <a:rPr sz="1400" b="0" spc="-4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Yhdysvalloissa</a:t>
            </a:r>
            <a:r>
              <a:rPr sz="1400" b="0" spc="-1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spc="-25" dirty="0">
                <a:solidFill>
                  <a:srgbClr val="000000"/>
                </a:solidFill>
                <a:latin typeface="Arial"/>
                <a:cs typeface="Arial"/>
              </a:rPr>
              <a:t>tai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John</a:t>
            </a:r>
            <a:r>
              <a:rPr sz="1400" b="0" spc="-6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Lewisilla</a:t>
            </a:r>
            <a:r>
              <a:rPr sz="1400" b="0" spc="-3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Yhdistyneessä</a:t>
            </a:r>
            <a:r>
              <a:rPr sz="1400" b="0" spc="-5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Kuningaskunnassa,</a:t>
            </a:r>
            <a:r>
              <a:rPr sz="1400" b="0" spc="-6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huomaat,</a:t>
            </a:r>
            <a:r>
              <a:rPr sz="1400" b="0" spc="-7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että</a:t>
            </a:r>
            <a:r>
              <a:rPr sz="1400" b="0" spc="-4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kalliimpien</a:t>
            </a:r>
            <a:r>
              <a:rPr sz="1400" b="0" spc="-6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tuotteiden,</a:t>
            </a:r>
            <a:r>
              <a:rPr sz="1400" b="0" spc="-6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kuten</a:t>
            </a:r>
            <a:r>
              <a:rPr sz="1400" b="0" spc="-6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suurten</a:t>
            </a:r>
            <a:r>
              <a:rPr sz="1400" b="0" spc="-7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kodinkoneiden</a:t>
            </a:r>
            <a:r>
              <a:rPr sz="1400" b="0" spc="-7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spc="-10" dirty="0">
                <a:solidFill>
                  <a:srgbClr val="000000"/>
                </a:solidFill>
                <a:latin typeface="Arial"/>
                <a:cs typeface="Arial"/>
              </a:rPr>
              <a:t>luokan</a:t>
            </a:r>
            <a:endParaRPr sz="1400">
              <a:latin typeface="Arial"/>
              <a:cs typeface="Arial"/>
            </a:endParaRPr>
          </a:p>
          <a:p>
            <a:pPr marL="24130">
              <a:lnSpc>
                <a:spcPct val="100000"/>
              </a:lnSpc>
              <a:spcBef>
                <a:spcPts val="110"/>
              </a:spcBef>
            </a:pP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tuotteiden,</a:t>
            </a:r>
            <a:r>
              <a:rPr sz="1400" b="0" spc="-6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kohdalla</a:t>
            </a:r>
            <a:r>
              <a:rPr sz="1400" b="0" spc="-5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ne</a:t>
            </a:r>
            <a:r>
              <a:rPr sz="1400" b="0" spc="-5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tarjoavat</a:t>
            </a:r>
            <a:r>
              <a:rPr sz="1400" b="0" spc="-5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"osto-</a:t>
            </a:r>
            <a:r>
              <a:rPr sz="1400" b="0" spc="-10" dirty="0">
                <a:solidFill>
                  <a:srgbClr val="000000"/>
                </a:solidFill>
                <a:latin typeface="Arial"/>
                <a:cs typeface="Arial"/>
              </a:rPr>
              <a:t>oppaita".</a:t>
            </a:r>
            <a:r>
              <a:rPr sz="1400" b="0" spc="-6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Nämä</a:t>
            </a:r>
            <a:r>
              <a:rPr sz="1400" b="0" spc="-4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ilmaiset</a:t>
            </a:r>
            <a:r>
              <a:rPr sz="1400" b="0" spc="-3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spc="-10" dirty="0">
                <a:solidFill>
                  <a:srgbClr val="000000"/>
                </a:solidFill>
                <a:latin typeface="Arial"/>
                <a:cs typeface="Arial"/>
              </a:rPr>
              <a:t>online-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neuvot</a:t>
            </a:r>
            <a:r>
              <a:rPr sz="1400" b="0" spc="-5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tarjoavat</a:t>
            </a:r>
            <a:r>
              <a:rPr sz="1400" b="0" spc="-5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hyödyllistä</a:t>
            </a:r>
            <a:r>
              <a:rPr sz="1400" b="0" spc="-3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tietoa</a:t>
            </a:r>
            <a:r>
              <a:rPr sz="1400" b="0" spc="-6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ennen</a:t>
            </a:r>
            <a:r>
              <a:rPr sz="1400" b="0" spc="-5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ostamista.</a:t>
            </a:r>
            <a:r>
              <a:rPr sz="1400" b="0" spc="-7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spc="-10" dirty="0">
                <a:solidFill>
                  <a:srgbClr val="000000"/>
                </a:solidFill>
                <a:latin typeface="Arial"/>
                <a:cs typeface="Arial"/>
              </a:rPr>
              <a:t>Hyvin</a:t>
            </a:r>
            <a:endParaRPr sz="1400">
              <a:latin typeface="Arial"/>
              <a:cs typeface="Arial"/>
            </a:endParaRPr>
          </a:p>
          <a:p>
            <a:pPr marL="24130">
              <a:lnSpc>
                <a:spcPct val="100000"/>
              </a:lnSpc>
              <a:spcBef>
                <a:spcPts val="209"/>
              </a:spcBef>
            </a:pP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kirjoitettu</a:t>
            </a:r>
            <a:r>
              <a:rPr sz="1400" b="0" spc="-6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opas</a:t>
            </a:r>
            <a:r>
              <a:rPr sz="1400" b="0" spc="-5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voi muuttaa</a:t>
            </a:r>
            <a:r>
              <a:rPr sz="1400" b="0" spc="-6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selaajat</a:t>
            </a:r>
            <a:r>
              <a:rPr sz="1400" b="0" spc="-5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ostajiksi</a:t>
            </a:r>
            <a:r>
              <a:rPr sz="1400" b="0" spc="-6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ja</a:t>
            </a:r>
            <a:r>
              <a:rPr sz="1400" b="0" spc="-3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antaa</a:t>
            </a:r>
            <a:r>
              <a:rPr sz="1400" b="0" spc="-4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suuremman</a:t>
            </a:r>
            <a:r>
              <a:rPr sz="1400" b="0" spc="-6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varmuuden</a:t>
            </a:r>
            <a:r>
              <a:rPr sz="1400" b="0" spc="-5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yrityksen</a:t>
            </a:r>
            <a:r>
              <a:rPr sz="1400" b="0" spc="-2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spc="-10" dirty="0">
                <a:solidFill>
                  <a:srgbClr val="000000"/>
                </a:solidFill>
                <a:latin typeface="Arial"/>
                <a:cs typeface="Arial"/>
              </a:rPr>
              <a:t>asiantuntemuksesta.</a:t>
            </a:r>
            <a:endParaRPr sz="1400">
              <a:latin typeface="Arial"/>
              <a:cs typeface="Arial"/>
            </a:endParaRPr>
          </a:p>
          <a:p>
            <a:pPr marL="11430">
              <a:lnSpc>
                <a:spcPct val="100000"/>
              </a:lnSpc>
              <a:spcBef>
                <a:spcPts val="370"/>
              </a:spcBef>
            </a:pPr>
            <a:endParaRPr sz="1400">
              <a:latin typeface="Arial"/>
              <a:cs typeface="Arial"/>
            </a:endParaRPr>
          </a:p>
          <a:p>
            <a:pPr marL="24130">
              <a:lnSpc>
                <a:spcPct val="100000"/>
              </a:lnSpc>
            </a:pPr>
            <a:r>
              <a:rPr dirty="0"/>
              <a:t>Sisältö</a:t>
            </a:r>
            <a:r>
              <a:rPr spc="-50" dirty="0"/>
              <a:t> </a:t>
            </a:r>
            <a:r>
              <a:rPr dirty="0"/>
              <a:t>innostaa</a:t>
            </a:r>
            <a:r>
              <a:rPr spc="-45" dirty="0"/>
              <a:t> </a:t>
            </a:r>
            <a:r>
              <a:rPr spc="-10" dirty="0"/>
              <a:t>somejakoihin</a:t>
            </a:r>
          </a:p>
          <a:p>
            <a:pPr marL="24130" marR="347980">
              <a:lnSpc>
                <a:spcPts val="1870"/>
              </a:lnSpc>
              <a:spcBef>
                <a:spcPts val="60"/>
              </a:spcBef>
            </a:pP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Oletko</a:t>
            </a:r>
            <a:r>
              <a:rPr sz="1400" b="0" spc="-5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koskaan</a:t>
            </a:r>
            <a:r>
              <a:rPr sz="1400" b="0" spc="-6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jakanut</a:t>
            </a:r>
            <a:r>
              <a:rPr sz="1400" b="0" spc="-4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artikkelia</a:t>
            </a:r>
            <a:r>
              <a:rPr sz="1400" b="0" spc="-4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LinkedInissa?</a:t>
            </a:r>
            <a:r>
              <a:rPr sz="1400" b="0" spc="-6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Tviitannut,</a:t>
            </a:r>
            <a:r>
              <a:rPr sz="1400" b="0" spc="-5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tykännyt</a:t>
            </a:r>
            <a:r>
              <a:rPr sz="1400" b="0" spc="-3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tai</a:t>
            </a:r>
            <a:r>
              <a:rPr sz="1400" b="0" spc="-2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kommentoinut</a:t>
            </a:r>
            <a:r>
              <a:rPr sz="1400" b="0" spc="-6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jonkun</a:t>
            </a:r>
            <a:r>
              <a:rPr sz="1400" b="0" spc="-4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muun</a:t>
            </a:r>
            <a:r>
              <a:rPr sz="1400" b="0" spc="-4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luomaa</a:t>
            </a:r>
            <a:r>
              <a:rPr sz="1400" b="0" spc="-3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sisältöä?</a:t>
            </a:r>
            <a:r>
              <a:rPr sz="1400" b="0" spc="-6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Sisältö</a:t>
            </a:r>
            <a:r>
              <a:rPr sz="1400" b="0" spc="-3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spc="-25" dirty="0">
                <a:solidFill>
                  <a:srgbClr val="000000"/>
                </a:solidFill>
                <a:latin typeface="Arial"/>
                <a:cs typeface="Arial"/>
              </a:rPr>
              <a:t>voi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innostaa</a:t>
            </a:r>
            <a:r>
              <a:rPr sz="1400" b="0" spc="-6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sosiaaliseen</a:t>
            </a:r>
            <a:r>
              <a:rPr sz="1400" b="0" spc="-6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jakamiseen,</a:t>
            </a:r>
            <a:r>
              <a:rPr sz="1400" b="0" spc="-5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jos</a:t>
            </a:r>
            <a:r>
              <a:rPr sz="1400" b="0" spc="-3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sisältö</a:t>
            </a:r>
            <a:r>
              <a:rPr sz="1400" b="0" spc="-5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on</a:t>
            </a:r>
            <a:r>
              <a:rPr sz="1400" b="0" spc="-3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kiinnostavaa</a:t>
            </a:r>
            <a:r>
              <a:rPr sz="1400" b="0" spc="-6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ja</a:t>
            </a:r>
            <a:r>
              <a:rPr sz="1400" b="0" spc="-3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vuorovaikutteista.</a:t>
            </a:r>
            <a:r>
              <a:rPr sz="1400" b="0" spc="-5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Digitaaliset</a:t>
            </a:r>
            <a:r>
              <a:rPr sz="1400" b="0" spc="-5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työkalut</a:t>
            </a:r>
            <a:r>
              <a:rPr sz="1400" b="0" spc="-4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helpottavat</a:t>
            </a:r>
            <a:r>
              <a:rPr sz="1400" b="0" spc="-5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spc="-10" dirty="0">
                <a:solidFill>
                  <a:srgbClr val="000000"/>
                </a:solidFill>
                <a:latin typeface="Arial"/>
                <a:cs typeface="Arial"/>
              </a:rPr>
              <a:t>sisällön</a:t>
            </a:r>
            <a:endParaRPr sz="1400">
              <a:latin typeface="Arial"/>
              <a:cs typeface="Arial"/>
            </a:endParaRPr>
          </a:p>
          <a:p>
            <a:pPr marL="24130">
              <a:lnSpc>
                <a:spcPct val="100000"/>
              </a:lnSpc>
              <a:spcBef>
                <a:spcPts val="110"/>
              </a:spcBef>
            </a:pP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jakamista</a:t>
            </a:r>
            <a:r>
              <a:rPr sz="1400" b="0" spc="-6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dirty="0">
                <a:solidFill>
                  <a:srgbClr val="000000"/>
                </a:solidFill>
                <a:latin typeface="Arial"/>
                <a:cs typeface="Arial"/>
              </a:rPr>
              <a:t>sosiaalisissa</a:t>
            </a:r>
            <a:r>
              <a:rPr sz="1400" b="0" spc="-6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400" b="0" spc="-10" dirty="0">
                <a:solidFill>
                  <a:srgbClr val="000000"/>
                </a:solidFill>
                <a:latin typeface="Arial"/>
                <a:cs typeface="Arial"/>
              </a:rPr>
              <a:t>kanavissa.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46062"/>
            <a:ext cx="12191999" cy="6611935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16939" y="66033"/>
            <a:ext cx="8373109" cy="149479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12100"/>
              </a:lnSpc>
              <a:spcBef>
                <a:spcPts val="95"/>
              </a:spcBef>
            </a:pPr>
            <a:r>
              <a:rPr sz="4300" dirty="0">
                <a:solidFill>
                  <a:srgbClr val="151248"/>
                </a:solidFill>
              </a:rPr>
              <a:t>2.</a:t>
            </a:r>
            <a:r>
              <a:rPr sz="4300" spc="-125" dirty="0">
                <a:solidFill>
                  <a:srgbClr val="151248"/>
                </a:solidFill>
              </a:rPr>
              <a:t> </a:t>
            </a:r>
            <a:r>
              <a:rPr sz="4300" spc="-10" dirty="0">
                <a:solidFill>
                  <a:srgbClr val="151248"/>
                </a:solidFill>
              </a:rPr>
              <a:t>Sisältömarkkinoinnin</a:t>
            </a:r>
            <a:r>
              <a:rPr sz="4300" spc="-85" dirty="0">
                <a:solidFill>
                  <a:srgbClr val="151248"/>
                </a:solidFill>
              </a:rPr>
              <a:t> </a:t>
            </a:r>
            <a:r>
              <a:rPr sz="4300" dirty="0">
                <a:solidFill>
                  <a:srgbClr val="151248"/>
                </a:solidFill>
              </a:rPr>
              <a:t>tyypit</a:t>
            </a:r>
            <a:r>
              <a:rPr sz="4300" spc="-120" dirty="0">
                <a:solidFill>
                  <a:srgbClr val="151248"/>
                </a:solidFill>
              </a:rPr>
              <a:t> </a:t>
            </a:r>
            <a:r>
              <a:rPr sz="4300" spc="-25" dirty="0">
                <a:solidFill>
                  <a:srgbClr val="151248"/>
                </a:solidFill>
              </a:rPr>
              <a:t>ja </a:t>
            </a:r>
            <a:r>
              <a:rPr sz="4300" spc="-10" dirty="0">
                <a:solidFill>
                  <a:srgbClr val="151248"/>
                </a:solidFill>
              </a:rPr>
              <a:t>kanavat</a:t>
            </a:r>
            <a:endParaRPr sz="4300"/>
          </a:p>
        </p:txBody>
      </p:sp>
      <p:sp>
        <p:nvSpPr>
          <p:cNvPr id="4" name="object 4"/>
          <p:cNvSpPr txBox="1"/>
          <p:nvPr/>
        </p:nvSpPr>
        <p:spPr>
          <a:xfrm>
            <a:off x="7336663" y="1540956"/>
            <a:ext cx="4112895" cy="74041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lnSpc>
                <a:spcPct val="111800"/>
              </a:lnSpc>
              <a:spcBef>
                <a:spcPts val="90"/>
              </a:spcBef>
            </a:pPr>
            <a:r>
              <a:rPr sz="1400" spc="-10" dirty="0">
                <a:latin typeface="Arial"/>
                <a:cs typeface="Arial"/>
              </a:rPr>
              <a:t>Sisältömarkkinoinnin</a:t>
            </a:r>
            <a:r>
              <a:rPr sz="1400" spc="-40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"isä".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The</a:t>
            </a:r>
            <a:r>
              <a:rPr sz="1400" spc="-15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Furrow</a:t>
            </a:r>
            <a:r>
              <a:rPr sz="1400" spc="-15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magazine</a:t>
            </a:r>
            <a:r>
              <a:rPr sz="1400" spc="-35" dirty="0">
                <a:latin typeface="Arial"/>
                <a:cs typeface="Arial"/>
              </a:rPr>
              <a:t> </a:t>
            </a:r>
            <a:r>
              <a:rPr sz="1400" spc="-25" dirty="0">
                <a:latin typeface="Arial"/>
                <a:cs typeface="Arial"/>
              </a:rPr>
              <a:t>by </a:t>
            </a:r>
            <a:r>
              <a:rPr sz="1400" dirty="0">
                <a:latin typeface="Arial"/>
                <a:cs typeface="Arial"/>
              </a:rPr>
              <a:t>John</a:t>
            </a:r>
            <a:r>
              <a:rPr sz="1400" spc="-50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Deere,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perustettu</a:t>
            </a:r>
            <a:r>
              <a:rPr sz="1400" spc="-55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vuonna</a:t>
            </a:r>
            <a:r>
              <a:rPr sz="1400" spc="-40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1895.</a:t>
            </a:r>
            <a:r>
              <a:rPr sz="1400" spc="-40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Se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ilmestyy </a:t>
            </a:r>
            <a:r>
              <a:rPr sz="1400" dirty="0">
                <a:latin typeface="Arial"/>
                <a:cs typeface="Arial"/>
              </a:rPr>
              <a:t>yhä</a:t>
            </a:r>
            <a:r>
              <a:rPr sz="1400" spc="-5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-</a:t>
            </a:r>
            <a:r>
              <a:rPr sz="1400" spc="-15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nyt</a:t>
            </a:r>
            <a:r>
              <a:rPr sz="1400" spc="-10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tietenkin</a:t>
            </a:r>
            <a:r>
              <a:rPr sz="1400" spc="-50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myös</a:t>
            </a:r>
            <a:r>
              <a:rPr sz="1400" spc="-10" dirty="0">
                <a:latin typeface="Arial"/>
                <a:cs typeface="Arial"/>
              </a:rPr>
              <a:t> verkossa.</a:t>
            </a:r>
            <a:endParaRPr sz="1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28827" y="1602837"/>
            <a:ext cx="3916045" cy="4055745"/>
          </a:xfrm>
          <a:prstGeom prst="rect">
            <a:avLst/>
          </a:prstGeom>
        </p:spPr>
        <p:txBody>
          <a:bodyPr vert="horz" wrap="square" lIns="0" tIns="46990" rIns="0" bIns="0" rtlCol="0">
            <a:spAutoFit/>
          </a:bodyPr>
          <a:lstStyle/>
          <a:p>
            <a:pPr marL="155575" indent="-142875">
              <a:lnSpc>
                <a:spcPct val="100000"/>
              </a:lnSpc>
              <a:spcBef>
                <a:spcPts val="370"/>
              </a:spcBef>
              <a:buChar char="•"/>
              <a:tabLst>
                <a:tab pos="155575" algn="l"/>
              </a:tabLst>
            </a:pPr>
            <a:r>
              <a:rPr sz="1800" spc="-10" dirty="0">
                <a:solidFill>
                  <a:srgbClr val="11AA81"/>
                </a:solidFill>
                <a:latin typeface="Arial"/>
                <a:cs typeface="Arial"/>
              </a:rPr>
              <a:t>Blogit</a:t>
            </a:r>
            <a:endParaRPr sz="1800">
              <a:latin typeface="Arial"/>
              <a:cs typeface="Arial"/>
            </a:endParaRPr>
          </a:p>
          <a:p>
            <a:pPr marL="155575" indent="-142875">
              <a:lnSpc>
                <a:spcPct val="100000"/>
              </a:lnSpc>
              <a:spcBef>
                <a:spcPts val="280"/>
              </a:spcBef>
              <a:buChar char="•"/>
              <a:tabLst>
                <a:tab pos="155575" algn="l"/>
              </a:tabLst>
            </a:pPr>
            <a:r>
              <a:rPr sz="1800" dirty="0">
                <a:solidFill>
                  <a:srgbClr val="11AA81"/>
                </a:solidFill>
                <a:latin typeface="Arial"/>
                <a:cs typeface="Arial"/>
              </a:rPr>
              <a:t>Raportit,</a:t>
            </a:r>
            <a:r>
              <a:rPr sz="1800" spc="-40" dirty="0">
                <a:solidFill>
                  <a:srgbClr val="11AA81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11AA81"/>
                </a:solidFill>
                <a:latin typeface="Arial"/>
                <a:cs typeface="Arial"/>
              </a:rPr>
              <a:t>artikkelit,</a:t>
            </a:r>
            <a:r>
              <a:rPr sz="1800" spc="-35" dirty="0">
                <a:solidFill>
                  <a:srgbClr val="11AA81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11AA81"/>
                </a:solidFill>
                <a:latin typeface="Arial"/>
                <a:cs typeface="Arial"/>
              </a:rPr>
              <a:t>oppaat</a:t>
            </a:r>
            <a:endParaRPr sz="1800">
              <a:latin typeface="Arial"/>
              <a:cs typeface="Arial"/>
            </a:endParaRPr>
          </a:p>
          <a:p>
            <a:pPr marL="155575" indent="-142875">
              <a:lnSpc>
                <a:spcPct val="100000"/>
              </a:lnSpc>
              <a:spcBef>
                <a:spcPts val="275"/>
              </a:spcBef>
              <a:buChar char="•"/>
              <a:tabLst>
                <a:tab pos="155575" algn="l"/>
              </a:tabLst>
            </a:pPr>
            <a:r>
              <a:rPr sz="1800" spc="-10" dirty="0">
                <a:solidFill>
                  <a:srgbClr val="11AA81"/>
                </a:solidFill>
                <a:latin typeface="Arial"/>
                <a:cs typeface="Arial"/>
              </a:rPr>
              <a:t>Whitepapers</a:t>
            </a:r>
            <a:endParaRPr sz="1800">
              <a:latin typeface="Arial"/>
              <a:cs typeface="Arial"/>
            </a:endParaRPr>
          </a:p>
          <a:p>
            <a:pPr marL="155575" indent="-142875">
              <a:lnSpc>
                <a:spcPct val="100000"/>
              </a:lnSpc>
              <a:spcBef>
                <a:spcPts val="290"/>
              </a:spcBef>
              <a:buChar char="•"/>
              <a:tabLst>
                <a:tab pos="155575" algn="l"/>
              </a:tabLst>
            </a:pPr>
            <a:r>
              <a:rPr sz="1800" spc="-10" dirty="0">
                <a:solidFill>
                  <a:srgbClr val="11AA81"/>
                </a:solidFill>
                <a:latin typeface="Arial"/>
                <a:cs typeface="Arial"/>
              </a:rPr>
              <a:t>Videot</a:t>
            </a:r>
            <a:endParaRPr sz="1800">
              <a:latin typeface="Arial"/>
              <a:cs typeface="Arial"/>
            </a:endParaRPr>
          </a:p>
          <a:p>
            <a:pPr marL="155575" indent="-142875">
              <a:lnSpc>
                <a:spcPct val="100000"/>
              </a:lnSpc>
              <a:spcBef>
                <a:spcPts val="275"/>
              </a:spcBef>
              <a:buChar char="•"/>
              <a:tabLst>
                <a:tab pos="155575" algn="l"/>
              </a:tabLst>
            </a:pPr>
            <a:r>
              <a:rPr sz="1800" dirty="0">
                <a:solidFill>
                  <a:srgbClr val="11AA81"/>
                </a:solidFill>
                <a:latin typeface="Arial"/>
                <a:cs typeface="Arial"/>
              </a:rPr>
              <a:t>Sosiaalisen</a:t>
            </a:r>
            <a:r>
              <a:rPr sz="1800" spc="-30" dirty="0">
                <a:solidFill>
                  <a:srgbClr val="11AA81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11AA81"/>
                </a:solidFill>
                <a:latin typeface="Arial"/>
                <a:cs typeface="Arial"/>
              </a:rPr>
              <a:t>median</a:t>
            </a:r>
            <a:r>
              <a:rPr sz="1800" spc="-45" dirty="0">
                <a:solidFill>
                  <a:srgbClr val="11AA81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11AA81"/>
                </a:solidFill>
                <a:latin typeface="Arial"/>
                <a:cs typeface="Arial"/>
              </a:rPr>
              <a:t>postaukset</a:t>
            </a:r>
            <a:endParaRPr sz="1800">
              <a:latin typeface="Arial"/>
              <a:cs typeface="Arial"/>
            </a:endParaRPr>
          </a:p>
          <a:p>
            <a:pPr marL="155575" indent="-142875">
              <a:lnSpc>
                <a:spcPct val="100000"/>
              </a:lnSpc>
              <a:spcBef>
                <a:spcPts val="290"/>
              </a:spcBef>
              <a:buChar char="•"/>
              <a:tabLst>
                <a:tab pos="155575" algn="l"/>
              </a:tabLst>
            </a:pPr>
            <a:r>
              <a:rPr sz="1800" dirty="0">
                <a:solidFill>
                  <a:srgbClr val="11AA81"/>
                </a:solidFill>
                <a:latin typeface="Arial"/>
                <a:cs typeface="Arial"/>
              </a:rPr>
              <a:t>Painettu</a:t>
            </a:r>
            <a:r>
              <a:rPr sz="1800" spc="-35" dirty="0">
                <a:solidFill>
                  <a:srgbClr val="11AA81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11AA81"/>
                </a:solidFill>
                <a:latin typeface="Arial"/>
                <a:cs typeface="Arial"/>
              </a:rPr>
              <a:t>media</a:t>
            </a:r>
            <a:r>
              <a:rPr sz="1800" spc="-10" dirty="0">
                <a:solidFill>
                  <a:srgbClr val="11AA81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11AA81"/>
                </a:solidFill>
                <a:latin typeface="Arial"/>
                <a:cs typeface="Arial"/>
              </a:rPr>
              <a:t>(esim.</a:t>
            </a:r>
            <a:r>
              <a:rPr sz="1800" spc="-20" dirty="0">
                <a:solidFill>
                  <a:srgbClr val="11AA81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11AA81"/>
                </a:solidFill>
                <a:latin typeface="Arial"/>
                <a:cs typeface="Arial"/>
              </a:rPr>
              <a:t>asiakaslehdet)</a:t>
            </a:r>
            <a:endParaRPr sz="1800">
              <a:latin typeface="Arial"/>
              <a:cs typeface="Arial"/>
            </a:endParaRPr>
          </a:p>
          <a:p>
            <a:pPr marL="155575" indent="-142875">
              <a:lnSpc>
                <a:spcPct val="100000"/>
              </a:lnSpc>
              <a:spcBef>
                <a:spcPts val="275"/>
              </a:spcBef>
              <a:buChar char="•"/>
              <a:tabLst>
                <a:tab pos="155575" algn="l"/>
              </a:tabLst>
            </a:pPr>
            <a:r>
              <a:rPr sz="1800" dirty="0">
                <a:solidFill>
                  <a:srgbClr val="11AA81"/>
                </a:solidFill>
                <a:latin typeface="Arial"/>
                <a:cs typeface="Arial"/>
              </a:rPr>
              <a:t>Webinaarit,</a:t>
            </a:r>
            <a:r>
              <a:rPr sz="1800" spc="-30" dirty="0">
                <a:solidFill>
                  <a:srgbClr val="11AA81"/>
                </a:solidFill>
                <a:latin typeface="Arial"/>
                <a:cs typeface="Arial"/>
              </a:rPr>
              <a:t> </a:t>
            </a:r>
            <a:r>
              <a:rPr sz="1800" spc="-20" dirty="0">
                <a:solidFill>
                  <a:srgbClr val="11AA81"/>
                </a:solidFill>
                <a:latin typeface="Arial"/>
                <a:cs typeface="Arial"/>
              </a:rPr>
              <a:t>e-</a:t>
            </a:r>
            <a:r>
              <a:rPr sz="1800" spc="-10" dirty="0">
                <a:solidFill>
                  <a:srgbClr val="11AA81"/>
                </a:solidFill>
                <a:latin typeface="Arial"/>
                <a:cs typeface="Arial"/>
              </a:rPr>
              <a:t>kirjat</a:t>
            </a:r>
            <a:endParaRPr sz="1800">
              <a:latin typeface="Arial"/>
              <a:cs typeface="Arial"/>
            </a:endParaRPr>
          </a:p>
          <a:p>
            <a:pPr marL="155575" indent="-142875">
              <a:lnSpc>
                <a:spcPct val="100000"/>
              </a:lnSpc>
              <a:spcBef>
                <a:spcPts val="290"/>
              </a:spcBef>
              <a:buChar char="•"/>
              <a:tabLst>
                <a:tab pos="155575" algn="l"/>
              </a:tabLst>
            </a:pPr>
            <a:r>
              <a:rPr sz="1800" spc="-10" dirty="0">
                <a:solidFill>
                  <a:srgbClr val="11AA81"/>
                </a:solidFill>
                <a:latin typeface="Arial"/>
                <a:cs typeface="Arial"/>
              </a:rPr>
              <a:t>Podcastit</a:t>
            </a:r>
            <a:endParaRPr sz="1800">
              <a:latin typeface="Arial"/>
              <a:cs typeface="Arial"/>
            </a:endParaRPr>
          </a:p>
          <a:p>
            <a:pPr marL="155575" indent="-142875">
              <a:lnSpc>
                <a:spcPct val="100000"/>
              </a:lnSpc>
              <a:spcBef>
                <a:spcPts val="275"/>
              </a:spcBef>
              <a:buChar char="•"/>
              <a:tabLst>
                <a:tab pos="155575" algn="l"/>
              </a:tabLst>
            </a:pPr>
            <a:r>
              <a:rPr sz="1800" spc="-10" dirty="0">
                <a:solidFill>
                  <a:srgbClr val="11AA81"/>
                </a:solidFill>
                <a:latin typeface="Arial"/>
                <a:cs typeface="Arial"/>
              </a:rPr>
              <a:t>Infograafit</a:t>
            </a:r>
            <a:endParaRPr sz="1800">
              <a:latin typeface="Arial"/>
              <a:cs typeface="Arial"/>
            </a:endParaRPr>
          </a:p>
          <a:p>
            <a:pPr marL="155575" indent="-142875">
              <a:lnSpc>
                <a:spcPct val="100000"/>
              </a:lnSpc>
              <a:spcBef>
                <a:spcPts val="275"/>
              </a:spcBef>
              <a:buChar char="•"/>
              <a:tabLst>
                <a:tab pos="155575" algn="l"/>
              </a:tabLst>
            </a:pPr>
            <a:r>
              <a:rPr sz="1800" spc="-10" dirty="0">
                <a:solidFill>
                  <a:srgbClr val="11AA81"/>
                </a:solidFill>
                <a:latin typeface="Arial"/>
                <a:cs typeface="Arial"/>
              </a:rPr>
              <a:t>Uutiskirjeet</a:t>
            </a:r>
            <a:endParaRPr sz="1800">
              <a:latin typeface="Arial"/>
              <a:cs typeface="Arial"/>
            </a:endParaRPr>
          </a:p>
          <a:p>
            <a:pPr marL="155575" indent="-142875">
              <a:lnSpc>
                <a:spcPct val="100000"/>
              </a:lnSpc>
              <a:spcBef>
                <a:spcPts val="290"/>
              </a:spcBef>
              <a:buChar char="•"/>
              <a:tabLst>
                <a:tab pos="155575" algn="l"/>
              </a:tabLst>
            </a:pPr>
            <a:r>
              <a:rPr sz="1800" spc="-10" dirty="0">
                <a:solidFill>
                  <a:srgbClr val="11AA81"/>
                </a:solidFill>
                <a:latin typeface="Arial"/>
                <a:cs typeface="Arial"/>
              </a:rPr>
              <a:t>Vaikuttajamarkkinointi</a:t>
            </a:r>
            <a:endParaRPr sz="1800">
              <a:latin typeface="Arial"/>
              <a:cs typeface="Arial"/>
            </a:endParaRPr>
          </a:p>
          <a:p>
            <a:pPr marL="155575" indent="-142875">
              <a:lnSpc>
                <a:spcPct val="100000"/>
              </a:lnSpc>
              <a:spcBef>
                <a:spcPts val="275"/>
              </a:spcBef>
              <a:buChar char="•"/>
              <a:tabLst>
                <a:tab pos="155575" algn="l"/>
              </a:tabLst>
            </a:pPr>
            <a:r>
              <a:rPr sz="1800" spc="-10" dirty="0">
                <a:solidFill>
                  <a:srgbClr val="11AA81"/>
                </a:solidFill>
                <a:latin typeface="Arial"/>
                <a:cs typeface="Arial"/>
              </a:rPr>
              <a:t>Natiivimainonta</a:t>
            </a:r>
            <a:endParaRPr sz="1800">
              <a:latin typeface="Arial"/>
              <a:cs typeface="Arial"/>
            </a:endParaRPr>
          </a:p>
          <a:p>
            <a:pPr marL="155575" indent="-142875">
              <a:lnSpc>
                <a:spcPct val="100000"/>
              </a:lnSpc>
              <a:spcBef>
                <a:spcPts val="290"/>
              </a:spcBef>
              <a:buChar char="•"/>
              <a:tabLst>
                <a:tab pos="155575" algn="l"/>
              </a:tabLst>
            </a:pPr>
            <a:r>
              <a:rPr sz="1800" spc="-10" dirty="0">
                <a:solidFill>
                  <a:srgbClr val="11AA81"/>
                </a:solidFill>
                <a:latin typeface="Arial"/>
                <a:cs typeface="Arial"/>
              </a:rPr>
              <a:t>Tapahtumat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7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458120" rIns="0" bIns="0" rtlCol="0">
            <a:spAutoFit/>
          </a:bodyPr>
          <a:lstStyle/>
          <a:p>
            <a:pPr marL="231775">
              <a:lnSpc>
                <a:spcPct val="100000"/>
              </a:lnSpc>
              <a:spcBef>
                <a:spcPts val="505"/>
              </a:spcBef>
            </a:pPr>
            <a:r>
              <a:rPr sz="2800" dirty="0"/>
              <a:t>Vinkki:</a:t>
            </a:r>
            <a:r>
              <a:rPr sz="2800" spc="-95" dirty="0"/>
              <a:t> </a:t>
            </a:r>
            <a:r>
              <a:rPr sz="2800" dirty="0"/>
              <a:t>sisällön</a:t>
            </a:r>
            <a:r>
              <a:rPr sz="2800" spc="-90" dirty="0"/>
              <a:t> </a:t>
            </a:r>
            <a:r>
              <a:rPr sz="2800" spc="-10" dirty="0"/>
              <a:t>kuratointi</a:t>
            </a:r>
            <a:endParaRPr sz="2800"/>
          </a:p>
          <a:p>
            <a:pPr marL="231775">
              <a:lnSpc>
                <a:spcPct val="100000"/>
              </a:lnSpc>
              <a:spcBef>
                <a:spcPts val="409"/>
              </a:spcBef>
            </a:pPr>
            <a:r>
              <a:rPr sz="2800" dirty="0"/>
              <a:t>Sinun</a:t>
            </a:r>
            <a:r>
              <a:rPr sz="2800" spc="-75" dirty="0"/>
              <a:t> </a:t>
            </a:r>
            <a:r>
              <a:rPr sz="2800" dirty="0"/>
              <a:t>ei</a:t>
            </a:r>
            <a:r>
              <a:rPr sz="2800" spc="-75" dirty="0"/>
              <a:t> </a:t>
            </a:r>
            <a:r>
              <a:rPr sz="2800" dirty="0"/>
              <a:t>tarvitse</a:t>
            </a:r>
            <a:r>
              <a:rPr sz="2800" spc="-80" dirty="0"/>
              <a:t> </a:t>
            </a:r>
            <a:r>
              <a:rPr sz="2800" dirty="0"/>
              <a:t>luoda</a:t>
            </a:r>
            <a:r>
              <a:rPr sz="2800" spc="-70" dirty="0"/>
              <a:t> </a:t>
            </a:r>
            <a:r>
              <a:rPr sz="2800" dirty="0"/>
              <a:t>sisältöä</a:t>
            </a:r>
            <a:r>
              <a:rPr sz="2800" spc="-70" dirty="0"/>
              <a:t> </a:t>
            </a:r>
            <a:r>
              <a:rPr sz="2800" spc="-10" dirty="0"/>
              <a:t>tyhjästä.</a:t>
            </a:r>
            <a:endParaRPr sz="2800"/>
          </a:p>
        </p:txBody>
      </p:sp>
      <p:sp>
        <p:nvSpPr>
          <p:cNvPr id="4" name="object 4"/>
          <p:cNvSpPr txBox="1"/>
          <p:nvPr/>
        </p:nvSpPr>
        <p:spPr>
          <a:xfrm>
            <a:off x="607263" y="1960880"/>
            <a:ext cx="10347960" cy="2475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645795">
              <a:lnSpc>
                <a:spcPct val="111900"/>
              </a:lnSpc>
              <a:spcBef>
                <a:spcPts val="105"/>
              </a:spcBef>
            </a:pP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Lontoon</a:t>
            </a:r>
            <a:r>
              <a:rPr sz="18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yliopiston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Goldsmiths</a:t>
            </a:r>
            <a:r>
              <a:rPr sz="18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Collegen</a:t>
            </a:r>
            <a:r>
              <a:rPr sz="18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tutkijat</a:t>
            </a:r>
            <a:r>
              <a:rPr sz="18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Aristea</a:t>
            </a:r>
            <a:r>
              <a:rPr sz="18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Fotopoulou</a:t>
            </a:r>
            <a:r>
              <a:rPr sz="18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ja</a:t>
            </a:r>
            <a:r>
              <a:rPr sz="18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Nick</a:t>
            </a:r>
            <a:r>
              <a:rPr sz="18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Couldry</a:t>
            </a:r>
            <a:r>
              <a:rPr sz="18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Arial"/>
                <a:cs typeface="Arial"/>
              </a:rPr>
              <a:t>kuvaavat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kuratoitua</a:t>
            </a:r>
            <a:r>
              <a:rPr sz="18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sisältöä</a:t>
            </a:r>
            <a:r>
              <a:rPr sz="18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tai</a:t>
            </a:r>
            <a:r>
              <a:rPr sz="18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sisällön</a:t>
            </a:r>
            <a:r>
              <a:rPr sz="18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kuratoinnin</a:t>
            </a:r>
            <a:r>
              <a:rPr sz="18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prosessia</a:t>
            </a:r>
            <a:r>
              <a:rPr sz="18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seuraavasti:</a:t>
            </a:r>
            <a:r>
              <a:rPr sz="18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"Löydetään,</a:t>
            </a:r>
            <a:r>
              <a:rPr sz="18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kategorisoidaan</a:t>
            </a:r>
            <a:r>
              <a:rPr sz="1800" spc="-25" dirty="0">
                <a:solidFill>
                  <a:srgbClr val="FFFFFF"/>
                </a:solidFill>
                <a:latin typeface="Arial"/>
                <a:cs typeface="Arial"/>
              </a:rPr>
              <a:t> ja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järjestetään</a:t>
            </a:r>
            <a:r>
              <a:rPr sz="18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merkityksellistä</a:t>
            </a:r>
            <a:r>
              <a:rPr sz="18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verkkosisältöä</a:t>
            </a:r>
            <a:r>
              <a:rPr sz="18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tietyistä</a:t>
            </a:r>
            <a:r>
              <a:rPr sz="18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Arial"/>
                <a:cs typeface="Arial"/>
              </a:rPr>
              <a:t>aiheista".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75"/>
              </a:spcBef>
            </a:pPr>
            <a:endParaRPr sz="1800">
              <a:latin typeface="Arial"/>
              <a:cs typeface="Arial"/>
            </a:endParaRPr>
          </a:p>
          <a:p>
            <a:pPr marL="12700" marR="5080">
              <a:lnSpc>
                <a:spcPct val="112000"/>
              </a:lnSpc>
            </a:pP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Sisällön</a:t>
            </a:r>
            <a:r>
              <a:rPr sz="18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kuratointi</a:t>
            </a:r>
            <a:r>
              <a:rPr sz="18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voi</a:t>
            </a:r>
            <a:r>
              <a:rPr sz="18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olla</a:t>
            </a:r>
            <a:r>
              <a:rPr sz="18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hyödyllinen</a:t>
            </a:r>
            <a:r>
              <a:rPr sz="180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tapa</a:t>
            </a:r>
            <a:r>
              <a:rPr sz="18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luoda</a:t>
            </a:r>
            <a:r>
              <a:rPr sz="18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sisältöä</a:t>
            </a:r>
            <a:r>
              <a:rPr sz="18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tietyistä</a:t>
            </a:r>
            <a:r>
              <a:rPr sz="18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aiheista,</a:t>
            </a:r>
            <a:r>
              <a:rPr sz="18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esim.</a:t>
            </a:r>
            <a:r>
              <a:rPr sz="18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Arial"/>
                <a:cs typeface="Arial"/>
              </a:rPr>
              <a:t>tuotearvosteluista, </a:t>
            </a:r>
            <a:r>
              <a:rPr sz="1800" i="1" dirty="0">
                <a:solidFill>
                  <a:srgbClr val="FFFFFF"/>
                </a:solidFill>
                <a:latin typeface="Arial"/>
                <a:cs typeface="Arial"/>
              </a:rPr>
              <a:t>joissa</a:t>
            </a:r>
            <a:r>
              <a:rPr sz="1800" i="1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i="1" dirty="0">
                <a:solidFill>
                  <a:srgbClr val="FFFFFF"/>
                </a:solidFill>
                <a:latin typeface="Arial"/>
                <a:cs typeface="Arial"/>
              </a:rPr>
              <a:t>kerrot</a:t>
            </a:r>
            <a:r>
              <a:rPr sz="1800" i="1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i="1" dirty="0">
                <a:solidFill>
                  <a:srgbClr val="FFFFFF"/>
                </a:solidFill>
                <a:latin typeface="Arial"/>
                <a:cs typeface="Arial"/>
              </a:rPr>
              <a:t>tarinan</a:t>
            </a:r>
            <a:r>
              <a:rPr sz="1800" i="1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i="1" dirty="0">
                <a:solidFill>
                  <a:srgbClr val="FFFFFF"/>
                </a:solidFill>
                <a:latin typeface="Arial"/>
                <a:cs typeface="Arial"/>
              </a:rPr>
              <a:t>tarinasta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sz="18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Voit</a:t>
            </a:r>
            <a:r>
              <a:rPr sz="18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esimerkiksi</a:t>
            </a:r>
            <a:r>
              <a:rPr sz="18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kuratoida</a:t>
            </a:r>
            <a:r>
              <a:rPr sz="18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sisältöä</a:t>
            </a:r>
            <a:r>
              <a:rPr sz="18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keräämällä</a:t>
            </a:r>
            <a:r>
              <a:rPr sz="18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sarjan</a:t>
            </a:r>
            <a:r>
              <a:rPr sz="18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Arial"/>
                <a:cs typeface="Arial"/>
              </a:rPr>
              <a:t>Snapchat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Specsistä</a:t>
            </a:r>
            <a:r>
              <a:rPr sz="18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kirjoitettuja</a:t>
            </a:r>
            <a:r>
              <a:rPr sz="18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artikkeleita,</a:t>
            </a:r>
            <a:r>
              <a:rPr sz="18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arvioimalla</a:t>
            </a:r>
            <a:r>
              <a:rPr sz="18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erilaisia</a:t>
            </a:r>
            <a:r>
              <a:rPr sz="18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näkökulmia</a:t>
            </a:r>
            <a:r>
              <a:rPr sz="18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ja</a:t>
            </a:r>
            <a:r>
              <a:rPr sz="18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annettujen</a:t>
            </a:r>
            <a:r>
              <a:rPr sz="18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neuvojen</a:t>
            </a:r>
            <a:r>
              <a:rPr sz="18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valikoimaa</a:t>
            </a:r>
            <a:r>
              <a:rPr sz="18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Arial"/>
                <a:cs typeface="Arial"/>
              </a:rPr>
              <a:t>ja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kirjoittamalla</a:t>
            </a:r>
            <a:r>
              <a:rPr sz="18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siitä</a:t>
            </a:r>
            <a:r>
              <a:rPr sz="18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blogiisi</a:t>
            </a:r>
            <a:r>
              <a:rPr sz="18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Arial"/>
                <a:cs typeface="Arial"/>
              </a:rPr>
              <a:t>artikkelin.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406778" y="5106009"/>
            <a:ext cx="10621645" cy="598805"/>
          </a:xfrm>
          <a:prstGeom prst="rect">
            <a:avLst/>
          </a:prstGeom>
        </p:spPr>
        <p:txBody>
          <a:bodyPr vert="horz" wrap="square" lIns="0" tIns="55244" rIns="0" bIns="0" rtlCol="0">
            <a:spAutoFit/>
          </a:bodyPr>
          <a:lstStyle/>
          <a:p>
            <a:pPr marR="44450" algn="r">
              <a:lnSpc>
                <a:spcPct val="100000"/>
              </a:lnSpc>
              <a:spcBef>
                <a:spcPts val="434"/>
              </a:spcBef>
            </a:pPr>
            <a:r>
              <a:rPr sz="1600" spc="-10" dirty="0">
                <a:solidFill>
                  <a:srgbClr val="FFFFFF"/>
                </a:solidFill>
                <a:latin typeface="Arial"/>
                <a:cs typeface="Arial"/>
              </a:rPr>
              <a:t>Fotopoulou,</a:t>
            </a:r>
            <a:r>
              <a:rPr sz="16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A.</a:t>
            </a:r>
            <a:r>
              <a:rPr sz="16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sz="16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Couldry,</a:t>
            </a:r>
            <a:r>
              <a:rPr sz="1600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N.</a:t>
            </a:r>
            <a:r>
              <a:rPr sz="16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(2015)</a:t>
            </a:r>
            <a:r>
              <a:rPr sz="16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‘Telling</a:t>
            </a:r>
            <a:r>
              <a:rPr sz="1600" spc="-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the</a:t>
            </a:r>
            <a:r>
              <a:rPr sz="16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story</a:t>
            </a:r>
            <a:r>
              <a:rPr sz="16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of</a:t>
            </a:r>
            <a:r>
              <a:rPr sz="16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the</a:t>
            </a:r>
            <a:r>
              <a:rPr sz="16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stories:</a:t>
            </a:r>
            <a:r>
              <a:rPr sz="16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Online</a:t>
            </a:r>
            <a:r>
              <a:rPr sz="16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content</a:t>
            </a:r>
            <a:r>
              <a:rPr sz="16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Arial"/>
                <a:cs typeface="Arial"/>
              </a:rPr>
              <a:t>curation</a:t>
            </a:r>
            <a:r>
              <a:rPr sz="16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sz="16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digital</a:t>
            </a:r>
            <a:r>
              <a:rPr sz="1600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Arial"/>
                <a:cs typeface="Arial"/>
              </a:rPr>
              <a:t>engagement’,</a:t>
            </a:r>
            <a:endParaRPr sz="1600">
              <a:latin typeface="Arial"/>
              <a:cs typeface="Arial"/>
            </a:endParaRPr>
          </a:p>
          <a:p>
            <a:pPr marR="5080" algn="r">
              <a:lnSpc>
                <a:spcPct val="100000"/>
              </a:lnSpc>
              <a:spcBef>
                <a:spcPts val="335"/>
              </a:spcBef>
            </a:pPr>
            <a:r>
              <a:rPr sz="1600" spc="-10" dirty="0">
                <a:solidFill>
                  <a:srgbClr val="FFFFFF"/>
                </a:solidFill>
                <a:latin typeface="Arial"/>
                <a:cs typeface="Arial"/>
              </a:rPr>
              <a:t>Information</a:t>
            </a:r>
            <a:r>
              <a:rPr sz="16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Arial"/>
                <a:cs typeface="Arial"/>
              </a:rPr>
              <a:t>Communication</a:t>
            </a:r>
            <a:r>
              <a:rPr sz="16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sz="16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Society,</a:t>
            </a:r>
            <a:r>
              <a:rPr sz="16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18</a:t>
            </a:r>
            <a:r>
              <a:rPr sz="16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(2),</a:t>
            </a:r>
            <a:r>
              <a:rPr sz="16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pp.</a:t>
            </a:r>
            <a:r>
              <a:rPr sz="16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Arial"/>
                <a:cs typeface="Arial"/>
              </a:rPr>
              <a:t>235–49.</a:t>
            </a:r>
            <a:endParaRPr sz="1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46062"/>
            <a:ext cx="12191999" cy="6611935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386289" rIns="0" bIns="0" rtlCol="0">
            <a:spAutoFit/>
          </a:bodyPr>
          <a:lstStyle/>
          <a:p>
            <a:pPr marL="794385">
              <a:lnSpc>
                <a:spcPct val="100000"/>
              </a:lnSpc>
              <a:spcBef>
                <a:spcPts val="100"/>
              </a:spcBef>
            </a:pPr>
            <a:r>
              <a:rPr sz="4800" dirty="0">
                <a:solidFill>
                  <a:srgbClr val="151248"/>
                </a:solidFill>
              </a:rPr>
              <a:t>3.</a:t>
            </a:r>
            <a:r>
              <a:rPr sz="4800" spc="-180" dirty="0">
                <a:solidFill>
                  <a:srgbClr val="151248"/>
                </a:solidFill>
              </a:rPr>
              <a:t> </a:t>
            </a:r>
            <a:r>
              <a:rPr sz="4800" spc="-10" dirty="0">
                <a:solidFill>
                  <a:srgbClr val="151248"/>
                </a:solidFill>
              </a:rPr>
              <a:t>Sisältömarkkinoinnin</a:t>
            </a:r>
            <a:r>
              <a:rPr sz="4800" spc="-135" dirty="0">
                <a:solidFill>
                  <a:srgbClr val="151248"/>
                </a:solidFill>
              </a:rPr>
              <a:t> </a:t>
            </a:r>
            <a:r>
              <a:rPr sz="4800" spc="-10" dirty="0">
                <a:solidFill>
                  <a:srgbClr val="151248"/>
                </a:solidFill>
              </a:rPr>
              <a:t>hyödyt</a:t>
            </a:r>
            <a:endParaRPr sz="4800"/>
          </a:p>
        </p:txBody>
      </p:sp>
      <p:sp>
        <p:nvSpPr>
          <p:cNvPr id="4" name="object 4"/>
          <p:cNvSpPr txBox="1"/>
          <p:nvPr/>
        </p:nvSpPr>
        <p:spPr>
          <a:xfrm>
            <a:off x="7693532" y="6136944"/>
            <a:ext cx="3927475" cy="427990"/>
          </a:xfrm>
          <a:prstGeom prst="rect">
            <a:avLst/>
          </a:prstGeom>
        </p:spPr>
        <p:txBody>
          <a:bodyPr vert="horz" wrap="square" lIns="0" tIns="457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1100" dirty="0">
                <a:latin typeface="Arial"/>
                <a:cs typeface="Arial"/>
              </a:rPr>
              <a:t>Kuva:</a:t>
            </a:r>
            <a:r>
              <a:rPr sz="1100" spc="225" dirty="0">
                <a:latin typeface="Arial"/>
                <a:cs typeface="Arial"/>
              </a:rPr>
              <a:t> </a:t>
            </a:r>
            <a:r>
              <a:rPr sz="1100" u="sng" spc="-10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Arial"/>
                <a:cs typeface="Arial"/>
                <a:hlinkClick r:id="rId3"/>
              </a:rPr>
              <a:t>https://thepointsguy.com/news/i-spent-24-hours-</a:t>
            </a:r>
            <a:endParaRPr sz="1100">
              <a:latin typeface="Arial"/>
              <a:cs typeface="Arial"/>
            </a:endParaRPr>
          </a:p>
          <a:p>
            <a:pPr marL="1116330">
              <a:lnSpc>
                <a:spcPct val="100000"/>
              </a:lnSpc>
              <a:spcBef>
                <a:spcPts val="265"/>
              </a:spcBef>
            </a:pPr>
            <a:r>
              <a:rPr sz="1100" u="sng" spc="-10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Arial"/>
                <a:cs typeface="Arial"/>
                <a:hlinkClick r:id="rId3"/>
              </a:rPr>
              <a:t>in-times-square-and-i-had-an-awesome-</a:t>
            </a:r>
            <a:r>
              <a:rPr sz="1100" u="sng" spc="-20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Arial"/>
                <a:cs typeface="Arial"/>
                <a:hlinkClick r:id="rId3"/>
              </a:rPr>
              <a:t>time/</a:t>
            </a:r>
            <a:endParaRPr sz="11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12000"/>
              </a:lnSpc>
              <a:spcBef>
                <a:spcPts val="95"/>
              </a:spcBef>
            </a:pPr>
            <a:r>
              <a:rPr sz="4400" spc="-10" dirty="0">
                <a:solidFill>
                  <a:srgbClr val="151248"/>
                </a:solidFill>
              </a:rPr>
              <a:t>Muutokset kuluttaja- käyttäytymisessä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261010" y="3739337"/>
            <a:ext cx="265747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151248"/>
                </a:solidFill>
                <a:latin typeface="Arial"/>
                <a:cs typeface="Arial"/>
              </a:rPr>
              <a:t>Asiakas</a:t>
            </a:r>
            <a:r>
              <a:rPr sz="2800" spc="-10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151248"/>
                </a:solidFill>
                <a:latin typeface="Arial"/>
                <a:cs typeface="Arial"/>
              </a:rPr>
              <a:t>päättää.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7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46062"/>
            <a:ext cx="12191999" cy="661193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46062"/>
            <a:ext cx="12191999" cy="6611935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499700" rIns="0" bIns="0" rtlCol="0">
            <a:spAutoFit/>
          </a:bodyPr>
          <a:lstStyle/>
          <a:p>
            <a:pPr marL="443865">
              <a:lnSpc>
                <a:spcPct val="100000"/>
              </a:lnSpc>
              <a:spcBef>
                <a:spcPts val="100"/>
              </a:spcBef>
            </a:pPr>
            <a:r>
              <a:rPr sz="4800" spc="-10" dirty="0">
                <a:solidFill>
                  <a:srgbClr val="151248"/>
                </a:solidFill>
              </a:rPr>
              <a:t>Sisältömarkkinointi</a:t>
            </a:r>
            <a:r>
              <a:rPr sz="4800" spc="-114" dirty="0">
                <a:solidFill>
                  <a:srgbClr val="151248"/>
                </a:solidFill>
              </a:rPr>
              <a:t> </a:t>
            </a:r>
            <a:r>
              <a:rPr sz="4800" dirty="0">
                <a:solidFill>
                  <a:srgbClr val="151248"/>
                </a:solidFill>
              </a:rPr>
              <a:t>–</a:t>
            </a:r>
            <a:r>
              <a:rPr sz="4800" spc="-160" dirty="0">
                <a:solidFill>
                  <a:srgbClr val="151248"/>
                </a:solidFill>
              </a:rPr>
              <a:t> </a:t>
            </a:r>
            <a:r>
              <a:rPr sz="4800" spc="-10" dirty="0">
                <a:solidFill>
                  <a:srgbClr val="151248"/>
                </a:solidFill>
              </a:rPr>
              <a:t>MIKSI?</a:t>
            </a:r>
            <a:endParaRPr sz="4800"/>
          </a:p>
        </p:txBody>
      </p:sp>
      <p:sp>
        <p:nvSpPr>
          <p:cNvPr id="4" name="object 4"/>
          <p:cNvSpPr txBox="1"/>
          <p:nvPr/>
        </p:nvSpPr>
        <p:spPr>
          <a:xfrm>
            <a:off x="793699" y="1965179"/>
            <a:ext cx="4380230" cy="3626485"/>
          </a:xfrm>
          <a:prstGeom prst="rect">
            <a:avLst/>
          </a:prstGeom>
        </p:spPr>
        <p:txBody>
          <a:bodyPr vert="horz" wrap="square" lIns="0" tIns="34290" rIns="0" bIns="0" rtlCol="0">
            <a:spAutoFit/>
          </a:bodyPr>
          <a:lstStyle/>
          <a:p>
            <a:pPr marL="266700" marR="110489" indent="-228600">
              <a:lnSpc>
                <a:spcPct val="115599"/>
              </a:lnSpc>
              <a:spcBef>
                <a:spcPts val="270"/>
              </a:spcBef>
              <a:buClr>
                <a:srgbClr val="11AA81"/>
              </a:buClr>
              <a:buSzPct val="150000"/>
              <a:buChar char="•"/>
              <a:tabLst>
                <a:tab pos="381000" algn="l"/>
              </a:tabLst>
            </a:pP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According</a:t>
            </a:r>
            <a:r>
              <a:rPr sz="2000" spc="-10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to</a:t>
            </a:r>
            <a:r>
              <a:rPr sz="2000" spc="-7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u="sng" dirty="0">
                <a:solidFill>
                  <a:srgbClr val="151248"/>
                </a:solidFill>
                <a:uFill>
                  <a:solidFill>
                    <a:srgbClr val="151248"/>
                  </a:solidFill>
                </a:uFill>
                <a:latin typeface="Arial"/>
                <a:cs typeface="Arial"/>
                <a:hlinkClick r:id="rId3"/>
              </a:rPr>
              <a:t>Demand</a:t>
            </a:r>
            <a:r>
              <a:rPr sz="2000" u="sng" spc="-110" dirty="0">
                <a:solidFill>
                  <a:srgbClr val="151248"/>
                </a:solidFill>
                <a:uFill>
                  <a:solidFill>
                    <a:srgbClr val="151248"/>
                  </a:solidFill>
                </a:uFill>
                <a:latin typeface="Arial"/>
                <a:cs typeface="Arial"/>
                <a:hlinkClick r:id="rId3"/>
              </a:rPr>
              <a:t> </a:t>
            </a:r>
            <a:r>
              <a:rPr sz="2000" u="sng" spc="-10" dirty="0">
                <a:solidFill>
                  <a:srgbClr val="151248"/>
                </a:solidFill>
                <a:uFill>
                  <a:solidFill>
                    <a:srgbClr val="151248"/>
                  </a:solidFill>
                </a:uFill>
                <a:latin typeface="Arial"/>
                <a:cs typeface="Arial"/>
                <a:hlinkClick r:id="rId3"/>
              </a:rPr>
              <a:t>Metric</a:t>
            </a:r>
            <a:r>
              <a:rPr sz="2000" u="none" spc="-10" dirty="0">
                <a:solidFill>
                  <a:srgbClr val="151248"/>
                </a:solidFill>
                <a:latin typeface="Arial"/>
                <a:cs typeface="Arial"/>
              </a:rPr>
              <a:t>, 	</a:t>
            </a:r>
            <a:r>
              <a:rPr sz="2000" u="none" dirty="0">
                <a:solidFill>
                  <a:srgbClr val="151248"/>
                </a:solidFill>
                <a:latin typeface="Arial"/>
                <a:cs typeface="Arial"/>
              </a:rPr>
              <a:t>content</a:t>
            </a:r>
            <a:r>
              <a:rPr sz="2000" u="none" spc="-12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u="none" dirty="0">
                <a:solidFill>
                  <a:srgbClr val="151248"/>
                </a:solidFill>
                <a:latin typeface="Arial"/>
                <a:cs typeface="Arial"/>
              </a:rPr>
              <a:t>marketing</a:t>
            </a:r>
            <a:r>
              <a:rPr sz="2000" u="none" spc="-10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b="1" u="none" dirty="0">
                <a:solidFill>
                  <a:srgbClr val="151248"/>
                </a:solidFill>
                <a:latin typeface="Arial"/>
                <a:cs typeface="Arial"/>
              </a:rPr>
              <a:t>costs</a:t>
            </a:r>
            <a:r>
              <a:rPr sz="2000" b="1" u="none" spc="-3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b="1" u="none" dirty="0">
                <a:solidFill>
                  <a:srgbClr val="151248"/>
                </a:solidFill>
                <a:latin typeface="Arial"/>
                <a:cs typeface="Arial"/>
              </a:rPr>
              <a:t>62%</a:t>
            </a:r>
            <a:r>
              <a:rPr sz="2000" b="1" u="none" spc="-4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b="1" u="none" spc="-20" dirty="0">
                <a:solidFill>
                  <a:srgbClr val="151248"/>
                </a:solidFill>
                <a:latin typeface="Arial"/>
                <a:cs typeface="Arial"/>
              </a:rPr>
              <a:t>less 	</a:t>
            </a:r>
            <a:r>
              <a:rPr sz="2000" u="none" dirty="0">
                <a:solidFill>
                  <a:srgbClr val="151248"/>
                </a:solidFill>
                <a:latin typeface="Arial"/>
                <a:cs typeface="Arial"/>
              </a:rPr>
              <a:t>than</a:t>
            </a:r>
            <a:r>
              <a:rPr sz="2000" u="none" spc="-9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u="none" dirty="0">
                <a:solidFill>
                  <a:srgbClr val="151248"/>
                </a:solidFill>
                <a:latin typeface="Arial"/>
                <a:cs typeface="Arial"/>
              </a:rPr>
              <a:t>traditional</a:t>
            </a:r>
            <a:r>
              <a:rPr sz="2000" u="none" spc="-10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u="none" dirty="0">
                <a:solidFill>
                  <a:srgbClr val="151248"/>
                </a:solidFill>
                <a:latin typeface="Arial"/>
                <a:cs typeface="Arial"/>
              </a:rPr>
              <a:t>marketing</a:t>
            </a:r>
            <a:r>
              <a:rPr sz="2000" u="none" spc="-11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u="none" spc="-25" dirty="0">
                <a:solidFill>
                  <a:srgbClr val="151248"/>
                </a:solidFill>
                <a:latin typeface="Arial"/>
                <a:cs typeface="Arial"/>
              </a:rPr>
              <a:t>and</a:t>
            </a:r>
            <a:endParaRPr sz="2000">
              <a:latin typeface="Arial"/>
              <a:cs typeface="Arial"/>
            </a:endParaRPr>
          </a:p>
          <a:p>
            <a:pPr marL="381000" marR="762000">
              <a:lnSpc>
                <a:spcPct val="108000"/>
              </a:lnSpc>
            </a:pPr>
            <a:r>
              <a:rPr sz="2000" b="1" dirty="0">
                <a:solidFill>
                  <a:srgbClr val="151248"/>
                </a:solidFill>
                <a:latin typeface="Arial"/>
                <a:cs typeface="Arial"/>
              </a:rPr>
              <a:t>generates</a:t>
            </a:r>
            <a:r>
              <a:rPr sz="2000" b="1" spc="-6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151248"/>
                </a:solidFill>
                <a:latin typeface="Arial"/>
                <a:cs typeface="Arial"/>
              </a:rPr>
              <a:t>3</a:t>
            </a:r>
            <a:r>
              <a:rPr sz="2000" b="1" spc="-1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151248"/>
                </a:solidFill>
                <a:latin typeface="Arial"/>
                <a:cs typeface="Arial"/>
              </a:rPr>
              <a:t>times</a:t>
            </a:r>
            <a:r>
              <a:rPr sz="2000" b="1" spc="-3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151248"/>
                </a:solidFill>
                <a:latin typeface="Arial"/>
                <a:cs typeface="Arial"/>
              </a:rPr>
              <a:t>as</a:t>
            </a:r>
            <a:r>
              <a:rPr sz="2000" b="1" spc="-20" dirty="0">
                <a:solidFill>
                  <a:srgbClr val="151248"/>
                </a:solidFill>
                <a:latin typeface="Arial"/>
                <a:cs typeface="Arial"/>
              </a:rPr>
              <a:t> many </a:t>
            </a:r>
            <a:r>
              <a:rPr sz="2000" b="1" spc="-10" dirty="0">
                <a:solidFill>
                  <a:srgbClr val="151248"/>
                </a:solidFill>
                <a:latin typeface="Arial"/>
                <a:cs typeface="Arial"/>
              </a:rPr>
              <a:t>leads</a:t>
            </a:r>
            <a:r>
              <a:rPr sz="2000" spc="-10" dirty="0">
                <a:solidFill>
                  <a:srgbClr val="151248"/>
                </a:solidFill>
                <a:latin typeface="Arial"/>
                <a:cs typeface="Arial"/>
              </a:rPr>
              <a:t>.</a:t>
            </a:r>
            <a:endParaRPr sz="2000">
              <a:latin typeface="Arial"/>
              <a:cs typeface="Arial"/>
            </a:endParaRPr>
          </a:p>
          <a:p>
            <a:pPr marL="266700" marR="30480" indent="-228600">
              <a:lnSpc>
                <a:spcPct val="123100"/>
              </a:lnSpc>
              <a:spcBef>
                <a:spcPts val="480"/>
              </a:spcBef>
              <a:buClr>
                <a:srgbClr val="11AA81"/>
              </a:buClr>
              <a:buSzPct val="150000"/>
              <a:buChar char="•"/>
              <a:tabLst>
                <a:tab pos="381000" algn="l"/>
              </a:tabLst>
            </a:pP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It’s</a:t>
            </a:r>
            <a:r>
              <a:rPr sz="2000" spc="-6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no</a:t>
            </a:r>
            <a:r>
              <a:rPr sz="2000" spc="-6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surprise</a:t>
            </a:r>
            <a:r>
              <a:rPr sz="2000" spc="-9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that</a:t>
            </a:r>
            <a:r>
              <a:rPr sz="2000" spc="-8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151248"/>
                </a:solidFill>
                <a:latin typeface="Arial"/>
                <a:cs typeface="Arial"/>
              </a:rPr>
              <a:t>90%</a:t>
            </a:r>
            <a:r>
              <a:rPr sz="2000" b="1" spc="-1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b="1" spc="-25" dirty="0">
                <a:solidFill>
                  <a:srgbClr val="151248"/>
                </a:solidFill>
                <a:latin typeface="Arial"/>
                <a:cs typeface="Arial"/>
              </a:rPr>
              <a:t>of 	</a:t>
            </a:r>
            <a:r>
              <a:rPr sz="2000" b="1" dirty="0">
                <a:solidFill>
                  <a:srgbClr val="151248"/>
                </a:solidFill>
                <a:latin typeface="Arial"/>
                <a:cs typeface="Arial"/>
              </a:rPr>
              <a:t>organizations</a:t>
            </a:r>
            <a:r>
              <a:rPr sz="2000" b="1" spc="-4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use</a:t>
            </a:r>
            <a:r>
              <a:rPr sz="2000" spc="-6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spc="-10" dirty="0">
                <a:solidFill>
                  <a:srgbClr val="151248"/>
                </a:solidFill>
                <a:latin typeface="Arial"/>
                <a:cs typeface="Arial"/>
              </a:rPr>
              <a:t>content</a:t>
            </a:r>
            <a:endParaRPr sz="2000">
              <a:latin typeface="Arial"/>
              <a:cs typeface="Arial"/>
            </a:endParaRPr>
          </a:p>
          <a:p>
            <a:pPr marL="381000" marR="30480">
              <a:lnSpc>
                <a:spcPct val="108000"/>
              </a:lnSpc>
            </a:pP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marketing</a:t>
            </a:r>
            <a:r>
              <a:rPr sz="2000" spc="-8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as</a:t>
            </a:r>
            <a:r>
              <a:rPr sz="2000" spc="-6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part</a:t>
            </a:r>
            <a:r>
              <a:rPr sz="2000" spc="-8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of</a:t>
            </a:r>
            <a:r>
              <a:rPr sz="2000" spc="-7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their</a:t>
            </a:r>
            <a:r>
              <a:rPr sz="2000" spc="-6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spc="-10" dirty="0">
                <a:solidFill>
                  <a:srgbClr val="151248"/>
                </a:solidFill>
                <a:latin typeface="Arial"/>
                <a:cs typeface="Arial"/>
              </a:rPr>
              <a:t>marketing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efforts</a:t>
            </a:r>
            <a:r>
              <a:rPr sz="2000" spc="-9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and</a:t>
            </a:r>
            <a:r>
              <a:rPr sz="2000" spc="-7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that</a:t>
            </a:r>
            <a:r>
              <a:rPr sz="2000" spc="-8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it</a:t>
            </a:r>
            <a:r>
              <a:rPr sz="2000" spc="-6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continues</a:t>
            </a:r>
            <a:r>
              <a:rPr sz="2000" spc="-8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to</a:t>
            </a:r>
            <a:r>
              <a:rPr sz="2000" spc="-6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spc="-20" dirty="0">
                <a:solidFill>
                  <a:srgbClr val="151248"/>
                </a:solidFill>
                <a:latin typeface="Arial"/>
                <a:cs typeface="Arial"/>
              </a:rPr>
              <a:t>grow</a:t>
            </a:r>
            <a:endParaRPr sz="2000">
              <a:latin typeface="Arial"/>
              <a:cs typeface="Arial"/>
            </a:endParaRPr>
          </a:p>
          <a:p>
            <a:pPr marL="381000">
              <a:lnSpc>
                <a:spcPct val="100000"/>
              </a:lnSpc>
              <a:spcBef>
                <a:spcPts val="705"/>
              </a:spcBef>
            </a:pPr>
            <a:r>
              <a:rPr sz="3000" spc="-652" baseline="13888" dirty="0">
                <a:solidFill>
                  <a:srgbClr val="151248"/>
                </a:solidFill>
                <a:latin typeface="Arial"/>
                <a:cs typeface="Arial"/>
              </a:rPr>
              <a:t>i</a:t>
            </a:r>
            <a:r>
              <a:rPr sz="1200" spc="-400" dirty="0">
                <a:solidFill>
                  <a:srgbClr val="151248"/>
                </a:solidFill>
                <a:latin typeface="Arial"/>
                <a:cs typeface="Arial"/>
              </a:rPr>
              <a:t>S</a:t>
            </a:r>
            <a:r>
              <a:rPr sz="3000" spc="-1095" baseline="13888" dirty="0">
                <a:solidFill>
                  <a:srgbClr val="151248"/>
                </a:solidFill>
                <a:latin typeface="Arial"/>
                <a:cs typeface="Arial"/>
              </a:rPr>
              <a:t>n</a:t>
            </a:r>
            <a:r>
              <a:rPr sz="1200" spc="-5" dirty="0">
                <a:solidFill>
                  <a:srgbClr val="151248"/>
                </a:solidFill>
                <a:latin typeface="Arial"/>
                <a:cs typeface="Arial"/>
              </a:rPr>
              <a:t>o</a:t>
            </a:r>
            <a:r>
              <a:rPr sz="1200" spc="-125" dirty="0">
                <a:solidFill>
                  <a:srgbClr val="151248"/>
                </a:solidFill>
                <a:latin typeface="Arial"/>
                <a:cs typeface="Arial"/>
              </a:rPr>
              <a:t>u</a:t>
            </a:r>
            <a:r>
              <a:rPr sz="3000" spc="-1507" baseline="13888" dirty="0">
                <a:solidFill>
                  <a:srgbClr val="151248"/>
                </a:solidFill>
                <a:latin typeface="Arial"/>
                <a:cs typeface="Arial"/>
              </a:rPr>
              <a:t>p</a:t>
            </a:r>
            <a:r>
              <a:rPr sz="1200" spc="-20" dirty="0">
                <a:solidFill>
                  <a:srgbClr val="151248"/>
                </a:solidFill>
                <a:latin typeface="Arial"/>
                <a:cs typeface="Arial"/>
              </a:rPr>
              <a:t>rc</a:t>
            </a:r>
            <a:r>
              <a:rPr sz="3000" spc="-1679" baseline="13888" dirty="0">
                <a:solidFill>
                  <a:srgbClr val="151248"/>
                </a:solidFill>
                <a:latin typeface="Arial"/>
                <a:cs typeface="Arial"/>
              </a:rPr>
              <a:t>o</a:t>
            </a:r>
            <a:r>
              <a:rPr sz="1200" spc="-10" dirty="0">
                <a:solidFill>
                  <a:srgbClr val="151248"/>
                </a:solidFill>
                <a:latin typeface="Arial"/>
                <a:cs typeface="Arial"/>
              </a:rPr>
              <a:t>e:</a:t>
            </a:r>
            <a:r>
              <a:rPr sz="1200" spc="-14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3000" spc="-1432" baseline="13888" dirty="0">
                <a:solidFill>
                  <a:srgbClr val="151248"/>
                </a:solidFill>
                <a:latin typeface="Arial"/>
                <a:cs typeface="Arial"/>
              </a:rPr>
              <a:t>p</a:t>
            </a:r>
            <a:r>
              <a:rPr sz="1200" spc="-10" dirty="0">
                <a:solidFill>
                  <a:srgbClr val="151248"/>
                </a:solidFill>
                <a:latin typeface="Arial"/>
                <a:cs typeface="Arial"/>
              </a:rPr>
              <a:t>L</a:t>
            </a:r>
            <a:r>
              <a:rPr sz="1200" spc="-340" dirty="0">
                <a:solidFill>
                  <a:srgbClr val="151248"/>
                </a:solidFill>
                <a:latin typeface="Arial"/>
                <a:cs typeface="Arial"/>
              </a:rPr>
              <a:t>y</a:t>
            </a:r>
            <a:r>
              <a:rPr sz="3000" spc="-1214" baseline="13888" dirty="0">
                <a:solidFill>
                  <a:srgbClr val="151248"/>
                </a:solidFill>
                <a:latin typeface="Arial"/>
                <a:cs typeface="Arial"/>
              </a:rPr>
              <a:t>u</a:t>
            </a:r>
            <a:r>
              <a:rPr sz="1200" dirty="0">
                <a:solidFill>
                  <a:srgbClr val="151248"/>
                </a:solidFill>
                <a:latin typeface="Arial"/>
                <a:cs typeface="Arial"/>
              </a:rPr>
              <a:t>f</a:t>
            </a:r>
            <a:r>
              <a:rPr sz="1200" spc="-225" dirty="0">
                <a:solidFill>
                  <a:srgbClr val="151248"/>
                </a:solidFill>
                <a:latin typeface="Arial"/>
                <a:cs typeface="Arial"/>
              </a:rPr>
              <a:t>e</a:t>
            </a:r>
            <a:r>
              <a:rPr sz="3000" spc="-375" baseline="13888" dirty="0">
                <a:solidFill>
                  <a:srgbClr val="151248"/>
                </a:solidFill>
                <a:latin typeface="Arial"/>
                <a:cs typeface="Arial"/>
              </a:rPr>
              <a:t>l</a:t>
            </a:r>
            <a:r>
              <a:rPr sz="1200" spc="-790" dirty="0">
                <a:solidFill>
                  <a:srgbClr val="151248"/>
                </a:solidFill>
                <a:latin typeface="Arial"/>
                <a:cs typeface="Arial"/>
              </a:rPr>
              <a:t>m</a:t>
            </a:r>
            <a:r>
              <a:rPr sz="3000" spc="-525" baseline="13888" dirty="0">
                <a:solidFill>
                  <a:srgbClr val="151248"/>
                </a:solidFill>
                <a:latin typeface="Arial"/>
                <a:cs typeface="Arial"/>
              </a:rPr>
              <a:t>a</a:t>
            </a:r>
            <a:r>
              <a:rPr sz="1200" spc="-340" dirty="0">
                <a:solidFill>
                  <a:srgbClr val="151248"/>
                </a:solidFill>
                <a:latin typeface="Arial"/>
                <a:cs typeface="Arial"/>
              </a:rPr>
              <a:t>a</a:t>
            </a:r>
            <a:r>
              <a:rPr sz="3000" spc="-525" baseline="13888" dirty="0">
                <a:solidFill>
                  <a:srgbClr val="151248"/>
                </a:solidFill>
                <a:latin typeface="Arial"/>
                <a:cs typeface="Arial"/>
              </a:rPr>
              <a:t>r</a:t>
            </a:r>
            <a:r>
              <a:rPr sz="1200" spc="-80" dirty="0">
                <a:solidFill>
                  <a:srgbClr val="151248"/>
                </a:solidFill>
                <a:latin typeface="Arial"/>
                <a:cs typeface="Arial"/>
              </a:rPr>
              <a:t>r</a:t>
            </a:r>
            <a:r>
              <a:rPr sz="3000" spc="-607" baseline="13888" dirty="0">
                <a:solidFill>
                  <a:srgbClr val="151248"/>
                </a:solidFill>
                <a:latin typeface="Arial"/>
                <a:cs typeface="Arial"/>
              </a:rPr>
              <a:t>i</a:t>
            </a:r>
            <a:r>
              <a:rPr sz="1200" spc="-229" dirty="0">
                <a:solidFill>
                  <a:srgbClr val="151248"/>
                </a:solidFill>
                <a:latin typeface="Arial"/>
                <a:cs typeface="Arial"/>
              </a:rPr>
              <a:t>k</a:t>
            </a:r>
            <a:r>
              <a:rPr sz="3000" spc="-525" baseline="13888" dirty="0">
                <a:solidFill>
                  <a:srgbClr val="151248"/>
                </a:solidFill>
                <a:latin typeface="Arial"/>
                <a:cs typeface="Arial"/>
              </a:rPr>
              <a:t>t</a:t>
            </a:r>
            <a:r>
              <a:rPr sz="1200" spc="-340" dirty="0">
                <a:solidFill>
                  <a:srgbClr val="151248"/>
                </a:solidFill>
                <a:latin typeface="Arial"/>
                <a:cs typeface="Arial"/>
              </a:rPr>
              <a:t>e</a:t>
            </a:r>
            <a:r>
              <a:rPr sz="3000" spc="-1042" baseline="13888" dirty="0">
                <a:solidFill>
                  <a:srgbClr val="151248"/>
                </a:solidFill>
                <a:latin typeface="Arial"/>
                <a:cs typeface="Arial"/>
              </a:rPr>
              <a:t>y</a:t>
            </a:r>
            <a:r>
              <a:rPr sz="1200" spc="-15" dirty="0">
                <a:solidFill>
                  <a:srgbClr val="151248"/>
                </a:solidFill>
                <a:latin typeface="Arial"/>
                <a:cs typeface="Arial"/>
              </a:rPr>
              <a:t>ti</a:t>
            </a:r>
            <a:r>
              <a:rPr sz="1200" spc="-600" dirty="0">
                <a:solidFill>
                  <a:srgbClr val="151248"/>
                </a:solidFill>
                <a:latin typeface="Arial"/>
                <a:cs typeface="Arial"/>
              </a:rPr>
              <a:t>n</a:t>
            </a:r>
            <a:r>
              <a:rPr sz="3000" spc="37" baseline="13888" dirty="0">
                <a:solidFill>
                  <a:srgbClr val="151248"/>
                </a:solidFill>
                <a:latin typeface="Arial"/>
                <a:cs typeface="Arial"/>
              </a:rPr>
              <a:t>.</a:t>
            </a:r>
            <a:r>
              <a:rPr sz="1200" spc="-10" dirty="0">
                <a:solidFill>
                  <a:srgbClr val="151248"/>
                </a:solidFill>
                <a:latin typeface="Arial"/>
                <a:cs typeface="Arial"/>
              </a:rPr>
              <a:t>g</a:t>
            </a:r>
            <a:endParaRPr sz="1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456934" y="6034836"/>
            <a:ext cx="455803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solidFill>
                  <a:srgbClr val="151248"/>
                </a:solidFill>
                <a:latin typeface="Arial"/>
                <a:cs typeface="Arial"/>
              </a:rPr>
              <a:t>Futher</a:t>
            </a:r>
            <a:r>
              <a:rPr sz="1200" spc="10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151248"/>
                </a:solidFill>
                <a:latin typeface="Arial"/>
                <a:cs typeface="Arial"/>
              </a:rPr>
              <a:t>reading:</a:t>
            </a:r>
            <a:r>
              <a:rPr sz="1200" spc="5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200" u="sng" spc="-10" dirty="0">
                <a:solidFill>
                  <a:srgbClr val="151248"/>
                </a:solidFill>
                <a:uFill>
                  <a:solidFill>
                    <a:srgbClr val="151248"/>
                  </a:solidFill>
                </a:uFill>
                <a:latin typeface="Arial"/>
                <a:cs typeface="Arial"/>
                <a:hlinkClick r:id="rId4"/>
              </a:rPr>
              <a:t>https://www.thehoth.com/blog/boring-niche-content/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46062"/>
            <a:ext cx="12191999" cy="6611935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16939" y="691641"/>
            <a:ext cx="627570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dirty="0">
                <a:solidFill>
                  <a:srgbClr val="151248"/>
                </a:solidFill>
              </a:rPr>
              <a:t>Sisältömarkkinoinnin</a:t>
            </a:r>
            <a:r>
              <a:rPr sz="3600" spc="-70" dirty="0">
                <a:solidFill>
                  <a:srgbClr val="151248"/>
                </a:solidFill>
              </a:rPr>
              <a:t> </a:t>
            </a:r>
            <a:r>
              <a:rPr sz="3600" spc="-10" dirty="0">
                <a:solidFill>
                  <a:srgbClr val="151248"/>
                </a:solidFill>
              </a:rPr>
              <a:t>hyödyt</a:t>
            </a:r>
            <a:endParaRPr sz="3600"/>
          </a:p>
        </p:txBody>
      </p:sp>
      <p:sp>
        <p:nvSpPr>
          <p:cNvPr id="4" name="object 4"/>
          <p:cNvSpPr txBox="1"/>
          <p:nvPr/>
        </p:nvSpPr>
        <p:spPr>
          <a:xfrm>
            <a:off x="1164742" y="1478025"/>
            <a:ext cx="6195060" cy="43472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11150" indent="-298450">
              <a:lnSpc>
                <a:spcPct val="100000"/>
              </a:lnSpc>
              <a:spcBef>
                <a:spcPts val="95"/>
              </a:spcBef>
              <a:buClr>
                <a:srgbClr val="11AA81"/>
              </a:buClr>
              <a:buSzPct val="110000"/>
              <a:buChar char="●"/>
              <a:tabLst>
                <a:tab pos="311150" algn="l"/>
              </a:tabLst>
            </a:pPr>
            <a:r>
              <a:rPr sz="2500" dirty="0">
                <a:solidFill>
                  <a:srgbClr val="151248"/>
                </a:solidFill>
                <a:latin typeface="Arial"/>
                <a:cs typeface="Arial"/>
              </a:rPr>
              <a:t>lisää</a:t>
            </a:r>
            <a:r>
              <a:rPr sz="2500" spc="-5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500" dirty="0">
                <a:solidFill>
                  <a:srgbClr val="151248"/>
                </a:solidFill>
                <a:latin typeface="Arial"/>
                <a:cs typeface="Arial"/>
              </a:rPr>
              <a:t>liikennettä</a:t>
            </a:r>
            <a:r>
              <a:rPr sz="2500" spc="-4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500" spc="-10" dirty="0">
                <a:solidFill>
                  <a:srgbClr val="151248"/>
                </a:solidFill>
                <a:latin typeface="Arial"/>
                <a:cs typeface="Arial"/>
              </a:rPr>
              <a:t>verkkosivustolle</a:t>
            </a:r>
            <a:endParaRPr sz="2500">
              <a:latin typeface="Arial"/>
              <a:cs typeface="Arial"/>
            </a:endParaRPr>
          </a:p>
          <a:p>
            <a:pPr marL="310515" indent="-297815">
              <a:lnSpc>
                <a:spcPct val="100000"/>
              </a:lnSpc>
              <a:spcBef>
                <a:spcPts val="390"/>
              </a:spcBef>
              <a:buClr>
                <a:srgbClr val="11AA81"/>
              </a:buClr>
              <a:buSzPct val="110000"/>
              <a:buChar char="●"/>
              <a:tabLst>
                <a:tab pos="310515" algn="l"/>
              </a:tabLst>
            </a:pPr>
            <a:r>
              <a:rPr sz="2500" dirty="0">
                <a:solidFill>
                  <a:srgbClr val="151248"/>
                </a:solidFill>
                <a:latin typeface="Arial"/>
                <a:cs typeface="Arial"/>
              </a:rPr>
              <a:t>luo</a:t>
            </a:r>
            <a:r>
              <a:rPr sz="2500" spc="-10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500" dirty="0">
                <a:solidFill>
                  <a:srgbClr val="151248"/>
                </a:solidFill>
                <a:latin typeface="Arial"/>
                <a:cs typeface="Arial"/>
              </a:rPr>
              <a:t>yritykselle</a:t>
            </a:r>
            <a:r>
              <a:rPr sz="2500" spc="-7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500" dirty="0">
                <a:solidFill>
                  <a:srgbClr val="151248"/>
                </a:solidFill>
                <a:latin typeface="Arial"/>
                <a:cs typeface="Arial"/>
              </a:rPr>
              <a:t>auktoriteettia</a:t>
            </a:r>
            <a:r>
              <a:rPr sz="2500" spc="-8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500" dirty="0">
                <a:solidFill>
                  <a:srgbClr val="151248"/>
                </a:solidFill>
                <a:latin typeface="Arial"/>
                <a:cs typeface="Arial"/>
              </a:rPr>
              <a:t>ja</a:t>
            </a:r>
            <a:r>
              <a:rPr sz="2500" spc="-9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500" spc="-10" dirty="0">
                <a:solidFill>
                  <a:srgbClr val="151248"/>
                </a:solidFill>
                <a:latin typeface="Arial"/>
                <a:cs typeface="Arial"/>
              </a:rPr>
              <a:t>luottamusta</a:t>
            </a:r>
            <a:endParaRPr sz="2500">
              <a:latin typeface="Arial"/>
              <a:cs typeface="Arial"/>
            </a:endParaRPr>
          </a:p>
          <a:p>
            <a:pPr marL="310515" indent="-297815">
              <a:lnSpc>
                <a:spcPct val="100000"/>
              </a:lnSpc>
              <a:spcBef>
                <a:spcPts val="1800"/>
              </a:spcBef>
              <a:buClr>
                <a:srgbClr val="11AA81"/>
              </a:buClr>
              <a:buSzPct val="110000"/>
              <a:buChar char="●"/>
              <a:tabLst>
                <a:tab pos="310515" algn="l"/>
              </a:tabLst>
            </a:pPr>
            <a:r>
              <a:rPr sz="2500" dirty="0">
                <a:solidFill>
                  <a:srgbClr val="151248"/>
                </a:solidFill>
                <a:latin typeface="Arial"/>
                <a:cs typeface="Arial"/>
              </a:rPr>
              <a:t>rakentaa</a:t>
            </a:r>
            <a:r>
              <a:rPr sz="2500" spc="-8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500" dirty="0">
                <a:solidFill>
                  <a:srgbClr val="151248"/>
                </a:solidFill>
                <a:latin typeface="Arial"/>
                <a:cs typeface="Arial"/>
              </a:rPr>
              <a:t>brändin</a:t>
            </a:r>
            <a:r>
              <a:rPr sz="2500" spc="-10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500" spc="-10" dirty="0">
                <a:solidFill>
                  <a:srgbClr val="151248"/>
                </a:solidFill>
                <a:latin typeface="Arial"/>
                <a:cs typeface="Arial"/>
              </a:rPr>
              <a:t>tunnettuutta</a:t>
            </a:r>
            <a:endParaRPr sz="2500">
              <a:latin typeface="Arial"/>
              <a:cs typeface="Arial"/>
            </a:endParaRPr>
          </a:p>
          <a:p>
            <a:pPr marL="310515" indent="-297815">
              <a:lnSpc>
                <a:spcPct val="100000"/>
              </a:lnSpc>
              <a:spcBef>
                <a:spcPts val="600"/>
              </a:spcBef>
              <a:buClr>
                <a:srgbClr val="11AA81"/>
              </a:buClr>
              <a:buSzPct val="110000"/>
              <a:buChar char="●"/>
              <a:tabLst>
                <a:tab pos="310515" algn="l"/>
              </a:tabLst>
            </a:pPr>
            <a:r>
              <a:rPr sz="2500" dirty="0">
                <a:solidFill>
                  <a:srgbClr val="151248"/>
                </a:solidFill>
                <a:latin typeface="Arial"/>
                <a:cs typeface="Arial"/>
              </a:rPr>
              <a:t>kehittää</a:t>
            </a:r>
            <a:r>
              <a:rPr sz="2500" spc="-7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500" dirty="0">
                <a:solidFill>
                  <a:srgbClr val="151248"/>
                </a:solidFill>
                <a:latin typeface="Arial"/>
                <a:cs typeface="Arial"/>
              </a:rPr>
              <a:t>brändin</a:t>
            </a:r>
            <a:r>
              <a:rPr sz="2500" spc="-8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500" spc="-10" dirty="0">
                <a:solidFill>
                  <a:srgbClr val="151248"/>
                </a:solidFill>
                <a:latin typeface="Arial"/>
                <a:cs typeface="Arial"/>
              </a:rPr>
              <a:t>persoonaa</a:t>
            </a:r>
            <a:endParaRPr sz="2500">
              <a:latin typeface="Arial"/>
              <a:cs typeface="Arial"/>
            </a:endParaRPr>
          </a:p>
          <a:p>
            <a:pPr marL="310515" indent="-297815">
              <a:lnSpc>
                <a:spcPct val="100000"/>
              </a:lnSpc>
              <a:spcBef>
                <a:spcPts val="1805"/>
              </a:spcBef>
              <a:buClr>
                <a:srgbClr val="11AA81"/>
              </a:buClr>
              <a:buSzPct val="110000"/>
              <a:buChar char="●"/>
              <a:tabLst>
                <a:tab pos="310515" algn="l"/>
              </a:tabLst>
            </a:pPr>
            <a:r>
              <a:rPr sz="2500" dirty="0">
                <a:solidFill>
                  <a:srgbClr val="151248"/>
                </a:solidFill>
                <a:latin typeface="Arial"/>
                <a:cs typeface="Arial"/>
              </a:rPr>
              <a:t>on</a:t>
            </a:r>
            <a:r>
              <a:rPr sz="2500" spc="-9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500" dirty="0">
                <a:solidFill>
                  <a:srgbClr val="151248"/>
                </a:solidFill>
                <a:latin typeface="Arial"/>
                <a:cs typeface="Arial"/>
              </a:rPr>
              <a:t>yhteydessä</a:t>
            </a:r>
            <a:r>
              <a:rPr sz="2500" spc="-8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500" spc="-10" dirty="0">
                <a:solidFill>
                  <a:srgbClr val="151248"/>
                </a:solidFill>
                <a:latin typeface="Arial"/>
                <a:cs typeface="Arial"/>
              </a:rPr>
              <a:t>yleisöösi</a:t>
            </a:r>
            <a:endParaRPr sz="2500">
              <a:latin typeface="Arial"/>
              <a:cs typeface="Arial"/>
            </a:endParaRPr>
          </a:p>
          <a:p>
            <a:pPr marL="310515" indent="-297815">
              <a:lnSpc>
                <a:spcPct val="100000"/>
              </a:lnSpc>
              <a:spcBef>
                <a:spcPts val="1785"/>
              </a:spcBef>
              <a:buClr>
                <a:srgbClr val="11AA81"/>
              </a:buClr>
              <a:buSzPct val="110000"/>
              <a:buChar char="●"/>
              <a:tabLst>
                <a:tab pos="310515" algn="l"/>
              </a:tabLst>
            </a:pPr>
            <a:r>
              <a:rPr sz="2500" dirty="0">
                <a:solidFill>
                  <a:srgbClr val="151248"/>
                </a:solidFill>
                <a:latin typeface="Arial"/>
                <a:cs typeface="Arial"/>
              </a:rPr>
              <a:t>ruokkii</a:t>
            </a:r>
            <a:r>
              <a:rPr sz="2500" spc="-5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500" dirty="0">
                <a:solidFill>
                  <a:srgbClr val="151248"/>
                </a:solidFill>
                <a:latin typeface="Arial"/>
                <a:cs typeface="Arial"/>
              </a:rPr>
              <a:t>somea</a:t>
            </a:r>
            <a:r>
              <a:rPr sz="2500" spc="-3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500" dirty="0">
                <a:solidFill>
                  <a:srgbClr val="151248"/>
                </a:solidFill>
                <a:latin typeface="Arial"/>
                <a:cs typeface="Arial"/>
              </a:rPr>
              <a:t>ja</a:t>
            </a:r>
            <a:r>
              <a:rPr sz="2500" spc="-6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500" dirty="0">
                <a:solidFill>
                  <a:srgbClr val="151248"/>
                </a:solidFill>
                <a:latin typeface="Arial"/>
                <a:cs typeface="Arial"/>
              </a:rPr>
              <a:t>viestintää</a:t>
            </a:r>
            <a:r>
              <a:rPr sz="2500" spc="-4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500" spc="-20" dirty="0">
                <a:solidFill>
                  <a:srgbClr val="151248"/>
                </a:solidFill>
                <a:latin typeface="Arial"/>
                <a:cs typeface="Arial"/>
              </a:rPr>
              <a:t>(PR)</a:t>
            </a:r>
            <a:endParaRPr sz="2500">
              <a:latin typeface="Arial"/>
              <a:cs typeface="Arial"/>
            </a:endParaRPr>
          </a:p>
          <a:p>
            <a:pPr marL="310515" indent="-297815">
              <a:lnSpc>
                <a:spcPct val="100000"/>
              </a:lnSpc>
              <a:spcBef>
                <a:spcPts val="1805"/>
              </a:spcBef>
              <a:buClr>
                <a:srgbClr val="11AA81"/>
              </a:buClr>
              <a:buSzPct val="110000"/>
              <a:buChar char="●"/>
              <a:tabLst>
                <a:tab pos="310515" algn="l"/>
              </a:tabLst>
            </a:pPr>
            <a:r>
              <a:rPr sz="2500" dirty="0">
                <a:solidFill>
                  <a:srgbClr val="151248"/>
                </a:solidFill>
                <a:latin typeface="Arial"/>
                <a:cs typeface="Arial"/>
              </a:rPr>
              <a:t>tukee</a:t>
            </a:r>
            <a:r>
              <a:rPr sz="2500" spc="-6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500" spc="-10" dirty="0">
                <a:solidFill>
                  <a:srgbClr val="151248"/>
                </a:solidFill>
                <a:latin typeface="Arial"/>
                <a:cs typeface="Arial"/>
              </a:rPr>
              <a:t>konversiosuppiloa</a:t>
            </a:r>
            <a:endParaRPr sz="2500">
              <a:latin typeface="Arial"/>
              <a:cs typeface="Arial"/>
            </a:endParaRPr>
          </a:p>
          <a:p>
            <a:pPr marL="310515" indent="-297815">
              <a:lnSpc>
                <a:spcPct val="100000"/>
              </a:lnSpc>
              <a:spcBef>
                <a:spcPts val="1800"/>
              </a:spcBef>
              <a:buClr>
                <a:srgbClr val="11AA81"/>
              </a:buClr>
              <a:buSzPct val="110000"/>
              <a:buChar char="●"/>
              <a:tabLst>
                <a:tab pos="310515" algn="l"/>
              </a:tabLst>
            </a:pPr>
            <a:r>
              <a:rPr sz="2500" dirty="0">
                <a:solidFill>
                  <a:srgbClr val="151248"/>
                </a:solidFill>
                <a:latin typeface="Arial"/>
                <a:cs typeface="Arial"/>
              </a:rPr>
              <a:t>parantaa</a:t>
            </a:r>
            <a:r>
              <a:rPr sz="2500" spc="-8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500" spc="-10" dirty="0">
                <a:solidFill>
                  <a:srgbClr val="151248"/>
                </a:solidFill>
                <a:latin typeface="Arial"/>
                <a:cs typeface="Arial"/>
              </a:rPr>
              <a:t>konversioastetta</a:t>
            </a:r>
            <a:endParaRPr sz="25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46062"/>
            <a:ext cx="12191999" cy="6611935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98532" rIns="0" bIns="0" rtlCol="0">
            <a:spAutoFit/>
          </a:bodyPr>
          <a:lstStyle/>
          <a:p>
            <a:pPr marL="449580">
              <a:lnSpc>
                <a:spcPct val="100000"/>
              </a:lnSpc>
              <a:spcBef>
                <a:spcPts val="100"/>
              </a:spcBef>
            </a:pPr>
            <a:r>
              <a:rPr sz="4800" dirty="0">
                <a:solidFill>
                  <a:srgbClr val="000000"/>
                </a:solidFill>
              </a:rPr>
              <a:t>4.</a:t>
            </a:r>
            <a:r>
              <a:rPr sz="4800" spc="-35" dirty="0">
                <a:solidFill>
                  <a:srgbClr val="000000"/>
                </a:solidFill>
              </a:rPr>
              <a:t> </a:t>
            </a:r>
            <a:r>
              <a:rPr sz="4800" spc="-10" dirty="0">
                <a:solidFill>
                  <a:srgbClr val="000000"/>
                </a:solidFill>
              </a:rPr>
              <a:t>Sisältömarkkinointistrategia</a:t>
            </a:r>
            <a:endParaRPr sz="4800"/>
          </a:p>
        </p:txBody>
      </p:sp>
      <p:sp>
        <p:nvSpPr>
          <p:cNvPr id="4" name="object 4"/>
          <p:cNvSpPr txBox="1"/>
          <p:nvPr/>
        </p:nvSpPr>
        <p:spPr>
          <a:xfrm>
            <a:off x="4511166" y="1678000"/>
            <a:ext cx="238760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latin typeface="Arial"/>
                <a:cs typeface="Arial"/>
              </a:rPr>
              <a:t>Liiketoimintastrategia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479416" y="3015234"/>
            <a:ext cx="232346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latin typeface="Arial"/>
                <a:cs typeface="Arial"/>
              </a:rPr>
              <a:t>Markkinointistrategia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268726" y="4220921"/>
            <a:ext cx="47872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10" dirty="0">
                <a:solidFill>
                  <a:srgbClr val="FFFFFF"/>
                </a:solidFill>
                <a:latin typeface="Arial"/>
                <a:cs typeface="Arial"/>
              </a:rPr>
              <a:t>Sisältömarkkinointistrategia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27608" y="5252923"/>
            <a:ext cx="2004695" cy="6413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2200"/>
              </a:lnSpc>
              <a:spcBef>
                <a:spcPts val="100"/>
              </a:spcBef>
            </a:pPr>
            <a:r>
              <a:rPr sz="1800" dirty="0">
                <a:latin typeface="Arial"/>
                <a:cs typeface="Arial"/>
              </a:rPr>
              <a:t>Sosiaalisen</a:t>
            </a:r>
            <a:r>
              <a:rPr sz="1800" spc="-65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median strategia</a:t>
            </a:r>
            <a:endParaRPr sz="1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847335" y="5420055"/>
            <a:ext cx="14833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Arial"/>
                <a:cs typeface="Arial"/>
              </a:rPr>
              <a:t>Videostrategia</a:t>
            </a:r>
            <a:endParaRPr sz="1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992361" y="5423712"/>
            <a:ext cx="3943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latin typeface="Arial"/>
                <a:cs typeface="Arial"/>
              </a:rPr>
              <a:t>etc.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7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358222" rIns="0" bIns="0" rtlCol="0">
            <a:spAutoFit/>
          </a:bodyPr>
          <a:lstStyle/>
          <a:p>
            <a:pPr marL="732790">
              <a:lnSpc>
                <a:spcPct val="100000"/>
              </a:lnSpc>
              <a:spcBef>
                <a:spcPts val="105"/>
              </a:spcBef>
            </a:pPr>
            <a:r>
              <a:rPr sz="3200" dirty="0"/>
              <a:t>Pistari!</a:t>
            </a:r>
            <a:r>
              <a:rPr sz="3200" spc="-65" dirty="0"/>
              <a:t> </a:t>
            </a:r>
            <a:r>
              <a:rPr sz="3200" dirty="0"/>
              <a:t>(tämä</a:t>
            </a:r>
            <a:r>
              <a:rPr sz="3200" spc="-60" dirty="0"/>
              <a:t> </a:t>
            </a:r>
            <a:r>
              <a:rPr sz="3200" dirty="0"/>
              <a:t>on</a:t>
            </a:r>
            <a:r>
              <a:rPr sz="3200" spc="-55" dirty="0"/>
              <a:t> </a:t>
            </a:r>
            <a:r>
              <a:rPr sz="3200" dirty="0"/>
              <a:t>luokassa</a:t>
            </a:r>
            <a:r>
              <a:rPr sz="3200" spc="-65" dirty="0"/>
              <a:t> </a:t>
            </a:r>
            <a:r>
              <a:rPr sz="3200" dirty="0"/>
              <a:t>tapahtuva</a:t>
            </a:r>
            <a:r>
              <a:rPr sz="3200" spc="-75" dirty="0"/>
              <a:t> </a:t>
            </a:r>
            <a:r>
              <a:rPr sz="3200" spc="-10" dirty="0"/>
              <a:t>aktivointi)</a:t>
            </a:r>
            <a:endParaRPr sz="3200"/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362455" y="2249423"/>
            <a:ext cx="9467088" cy="2359152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7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86645" rIns="0" bIns="0" rtlCol="0">
            <a:spAutoFit/>
          </a:bodyPr>
          <a:lstStyle/>
          <a:p>
            <a:pPr marL="541655">
              <a:lnSpc>
                <a:spcPct val="100000"/>
              </a:lnSpc>
              <a:spcBef>
                <a:spcPts val="100"/>
              </a:spcBef>
            </a:pPr>
            <a:r>
              <a:rPr sz="3600" dirty="0">
                <a:solidFill>
                  <a:srgbClr val="151248"/>
                </a:solidFill>
              </a:rPr>
              <a:t>Sisältömarkkinointistrategia</a:t>
            </a:r>
            <a:r>
              <a:rPr sz="3600" spc="-40" dirty="0">
                <a:solidFill>
                  <a:srgbClr val="151248"/>
                </a:solidFill>
              </a:rPr>
              <a:t> </a:t>
            </a:r>
            <a:r>
              <a:rPr sz="3600" dirty="0">
                <a:solidFill>
                  <a:srgbClr val="151248"/>
                </a:solidFill>
              </a:rPr>
              <a:t>–</a:t>
            </a:r>
            <a:r>
              <a:rPr sz="3600" spc="-20" dirty="0">
                <a:solidFill>
                  <a:srgbClr val="151248"/>
                </a:solidFill>
              </a:rPr>
              <a:t> </a:t>
            </a:r>
            <a:r>
              <a:rPr sz="3600" dirty="0">
                <a:solidFill>
                  <a:srgbClr val="151248"/>
                </a:solidFill>
              </a:rPr>
              <a:t>mitä</a:t>
            </a:r>
            <a:r>
              <a:rPr sz="3600" spc="-20" dirty="0">
                <a:solidFill>
                  <a:srgbClr val="151248"/>
                </a:solidFill>
              </a:rPr>
              <a:t> </a:t>
            </a:r>
            <a:r>
              <a:rPr sz="3600" dirty="0">
                <a:solidFill>
                  <a:srgbClr val="151248"/>
                </a:solidFill>
              </a:rPr>
              <a:t>se</a:t>
            </a:r>
            <a:r>
              <a:rPr sz="3600" spc="-15" dirty="0">
                <a:solidFill>
                  <a:srgbClr val="151248"/>
                </a:solidFill>
              </a:rPr>
              <a:t> </a:t>
            </a:r>
            <a:r>
              <a:rPr sz="3600" spc="-25" dirty="0">
                <a:solidFill>
                  <a:srgbClr val="151248"/>
                </a:solidFill>
              </a:rPr>
              <a:t>on?</a:t>
            </a:r>
            <a:endParaRPr sz="3600"/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3943" y="1706879"/>
            <a:ext cx="11564112" cy="344424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46062"/>
            <a:ext cx="12191999" cy="6611935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1848739" y="3872890"/>
            <a:ext cx="127571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2500"/>
              </a:lnSpc>
              <a:spcBef>
                <a:spcPts val="100"/>
              </a:spcBef>
            </a:pPr>
            <a:r>
              <a:rPr sz="1600" spc="-10" dirty="0">
                <a:solidFill>
                  <a:srgbClr val="151248"/>
                </a:solidFill>
                <a:latin typeface="Arial"/>
                <a:cs typeface="Arial"/>
              </a:rPr>
              <a:t>TAVOITTEET </a:t>
            </a:r>
            <a:r>
              <a:rPr sz="1600" dirty="0">
                <a:solidFill>
                  <a:srgbClr val="151248"/>
                </a:solidFill>
                <a:latin typeface="Arial"/>
                <a:cs typeface="Arial"/>
              </a:rPr>
              <a:t>JA</a:t>
            </a:r>
            <a:r>
              <a:rPr sz="1600" spc="-1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151248"/>
                </a:solidFill>
                <a:latin typeface="Arial"/>
                <a:cs typeface="Arial"/>
              </a:rPr>
              <a:t>MITTARIT</a:t>
            </a:r>
            <a:endParaRPr sz="1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933438" y="3883013"/>
            <a:ext cx="960755" cy="84772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 marR="5080" algn="just">
              <a:lnSpc>
                <a:spcPct val="112200"/>
              </a:lnSpc>
              <a:spcBef>
                <a:spcPts val="110"/>
              </a:spcBef>
            </a:pPr>
            <a:r>
              <a:rPr sz="1600" spc="-10" dirty="0">
                <a:solidFill>
                  <a:srgbClr val="151248"/>
                </a:solidFill>
                <a:latin typeface="Arial"/>
                <a:cs typeface="Arial"/>
              </a:rPr>
              <a:t>SISÄLTÖ- TEHTÄVÄ (MISSIO)</a:t>
            </a:r>
            <a:endParaRPr sz="1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454643" y="3914647"/>
            <a:ext cx="108521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10" dirty="0">
                <a:solidFill>
                  <a:srgbClr val="151248"/>
                </a:solidFill>
                <a:latin typeface="Arial"/>
                <a:cs typeface="Arial"/>
              </a:rPr>
              <a:t>TEHTÄVÄT</a:t>
            </a:r>
            <a:endParaRPr sz="16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411470" y="3901211"/>
            <a:ext cx="963294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2500"/>
              </a:lnSpc>
              <a:spcBef>
                <a:spcPts val="100"/>
              </a:spcBef>
            </a:pPr>
            <a:r>
              <a:rPr sz="1600" spc="-10" dirty="0">
                <a:solidFill>
                  <a:srgbClr val="151248"/>
                </a:solidFill>
                <a:latin typeface="Arial"/>
                <a:cs typeface="Arial"/>
              </a:rPr>
              <a:t>ASIAKAS- POLKU</a:t>
            </a:r>
            <a:endParaRPr sz="16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332226" y="3872890"/>
            <a:ext cx="1964055" cy="8470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12200"/>
              </a:lnSpc>
              <a:spcBef>
                <a:spcPts val="105"/>
              </a:spcBef>
            </a:pPr>
            <a:r>
              <a:rPr sz="1600" dirty="0">
                <a:solidFill>
                  <a:srgbClr val="151248"/>
                </a:solidFill>
                <a:latin typeface="Arial"/>
                <a:cs typeface="Arial"/>
              </a:rPr>
              <a:t>MIKSI</a:t>
            </a:r>
            <a:r>
              <a:rPr sz="1600" spc="-2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151248"/>
                </a:solidFill>
                <a:latin typeface="Arial"/>
                <a:cs typeface="Arial"/>
              </a:rPr>
              <a:t>JA</a:t>
            </a:r>
            <a:r>
              <a:rPr sz="1600" spc="-3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151248"/>
                </a:solidFill>
                <a:latin typeface="Arial"/>
                <a:cs typeface="Arial"/>
              </a:rPr>
              <a:t>MITEN RAKENTAA OSTAJAPERSOONA</a:t>
            </a:r>
            <a:endParaRPr sz="1600">
              <a:latin typeface="Arial"/>
              <a:cs typeface="Arial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06551" y="536448"/>
            <a:ext cx="10978896" cy="1456943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46062"/>
            <a:ext cx="12191999" cy="6611935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922011" y="2498461"/>
            <a:ext cx="3183255" cy="1392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2100"/>
              </a:lnSpc>
              <a:spcBef>
                <a:spcPts val="100"/>
              </a:spcBef>
            </a:pPr>
            <a:r>
              <a:rPr sz="4000" spc="-10" dirty="0">
                <a:solidFill>
                  <a:srgbClr val="151248"/>
                </a:solidFill>
              </a:rPr>
              <a:t>TAVOITTEET </a:t>
            </a:r>
            <a:r>
              <a:rPr sz="4000" dirty="0">
                <a:solidFill>
                  <a:srgbClr val="151248"/>
                </a:solidFill>
              </a:rPr>
              <a:t>JA</a:t>
            </a:r>
            <a:r>
              <a:rPr sz="4000" spc="-60" dirty="0">
                <a:solidFill>
                  <a:srgbClr val="151248"/>
                </a:solidFill>
              </a:rPr>
              <a:t> </a:t>
            </a:r>
            <a:r>
              <a:rPr sz="4000" spc="-10" dirty="0">
                <a:solidFill>
                  <a:srgbClr val="151248"/>
                </a:solidFill>
              </a:rPr>
              <a:t>MITTARIT</a:t>
            </a:r>
            <a:endParaRPr sz="400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46062"/>
            <a:ext cx="12191999" cy="6611935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124206"/>
            <a:ext cx="8480425" cy="1300480"/>
          </a:xfrm>
          <a:prstGeom prst="rect">
            <a:avLst/>
          </a:prstGeom>
        </p:spPr>
        <p:txBody>
          <a:bodyPr vert="horz" wrap="square" lIns="0" tIns="88900" rIns="0" bIns="0" rtlCol="0">
            <a:spAutoFit/>
          </a:bodyPr>
          <a:lstStyle/>
          <a:p>
            <a:pPr marL="12700" marR="5080">
              <a:lnSpc>
                <a:spcPts val="4750"/>
              </a:lnSpc>
              <a:spcBef>
                <a:spcPts val="700"/>
              </a:spcBef>
            </a:pPr>
            <a:r>
              <a:rPr sz="4400" dirty="0">
                <a:solidFill>
                  <a:srgbClr val="151248"/>
                </a:solidFill>
              </a:rPr>
              <a:t>Yksittäisen</a:t>
            </a:r>
            <a:r>
              <a:rPr sz="4400" spc="-5" dirty="0">
                <a:solidFill>
                  <a:srgbClr val="151248"/>
                </a:solidFill>
              </a:rPr>
              <a:t> </a:t>
            </a:r>
            <a:r>
              <a:rPr sz="4400" dirty="0">
                <a:solidFill>
                  <a:srgbClr val="151248"/>
                </a:solidFill>
              </a:rPr>
              <a:t>sisällön</a:t>
            </a:r>
            <a:r>
              <a:rPr sz="4400" spc="-5" dirty="0">
                <a:solidFill>
                  <a:srgbClr val="151248"/>
                </a:solidFill>
              </a:rPr>
              <a:t> </a:t>
            </a:r>
            <a:r>
              <a:rPr sz="4400" dirty="0">
                <a:solidFill>
                  <a:srgbClr val="151248"/>
                </a:solidFill>
              </a:rPr>
              <a:t>tavoitteet</a:t>
            </a:r>
            <a:r>
              <a:rPr sz="4400" spc="-5" dirty="0">
                <a:solidFill>
                  <a:srgbClr val="151248"/>
                </a:solidFill>
              </a:rPr>
              <a:t> </a:t>
            </a:r>
            <a:r>
              <a:rPr sz="4400" spc="-25" dirty="0">
                <a:solidFill>
                  <a:srgbClr val="151248"/>
                </a:solidFill>
              </a:rPr>
              <a:t>ja </a:t>
            </a:r>
            <a:r>
              <a:rPr sz="4400" spc="-10" dirty="0">
                <a:solidFill>
                  <a:srgbClr val="151248"/>
                </a:solidFill>
              </a:rPr>
              <a:t>mittarit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1014475" y="1400936"/>
            <a:ext cx="1704339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10" dirty="0">
                <a:solidFill>
                  <a:srgbClr val="151248"/>
                </a:solidFill>
                <a:latin typeface="Arial"/>
                <a:cs typeface="Arial"/>
              </a:rPr>
              <a:t>Tavoitteet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847969" y="1363802"/>
            <a:ext cx="1127760" cy="42290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600" b="1" spc="-10" dirty="0">
                <a:solidFill>
                  <a:srgbClr val="151248"/>
                </a:solidFill>
                <a:latin typeface="Arial"/>
                <a:cs typeface="Arial"/>
              </a:rPr>
              <a:t>Mittarit</a:t>
            </a:r>
            <a:endParaRPr sz="2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982080" y="1890141"/>
            <a:ext cx="6033135" cy="404939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35280" marR="720090" indent="-323215">
              <a:lnSpc>
                <a:spcPct val="100000"/>
              </a:lnSpc>
              <a:spcBef>
                <a:spcPts val="95"/>
              </a:spcBef>
              <a:buClr>
                <a:srgbClr val="E9790B"/>
              </a:buClr>
              <a:buSzPct val="125000"/>
              <a:buChar char="•"/>
              <a:tabLst>
                <a:tab pos="335280" algn="l"/>
              </a:tabLst>
            </a:pPr>
            <a:r>
              <a:rPr sz="2200" dirty="0">
                <a:solidFill>
                  <a:srgbClr val="151248"/>
                </a:solidFill>
                <a:latin typeface="Arial"/>
                <a:cs typeface="Arial"/>
              </a:rPr>
              <a:t>Aseta</a:t>
            </a:r>
            <a:r>
              <a:rPr sz="2200" spc="-9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151248"/>
                </a:solidFill>
                <a:latin typeface="Arial"/>
                <a:cs typeface="Arial"/>
              </a:rPr>
              <a:t>relevantit</a:t>
            </a:r>
            <a:r>
              <a:rPr sz="2200" spc="-8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spc="-10" dirty="0">
                <a:solidFill>
                  <a:srgbClr val="151248"/>
                </a:solidFill>
                <a:latin typeface="Arial"/>
                <a:cs typeface="Arial"/>
              </a:rPr>
              <a:t>konversiotavoitteet </a:t>
            </a:r>
            <a:r>
              <a:rPr sz="2200" dirty="0">
                <a:solidFill>
                  <a:srgbClr val="151248"/>
                </a:solidFill>
                <a:latin typeface="Arial"/>
                <a:cs typeface="Arial"/>
              </a:rPr>
              <a:t>asiakaspolun</a:t>
            </a:r>
            <a:r>
              <a:rPr sz="2200" spc="-10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151248"/>
                </a:solidFill>
                <a:latin typeface="Arial"/>
                <a:cs typeface="Arial"/>
              </a:rPr>
              <a:t>eri</a:t>
            </a:r>
            <a:r>
              <a:rPr sz="2200" spc="-10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151248"/>
                </a:solidFill>
                <a:latin typeface="Arial"/>
                <a:cs typeface="Arial"/>
              </a:rPr>
              <a:t>vaiheille:</a:t>
            </a:r>
            <a:r>
              <a:rPr sz="2200" spc="-10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151248"/>
                </a:solidFill>
                <a:latin typeface="Arial"/>
                <a:cs typeface="Arial"/>
              </a:rPr>
              <a:t>uutiskirjeen</a:t>
            </a:r>
            <a:r>
              <a:rPr sz="2200" spc="-11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spc="-25" dirty="0">
                <a:solidFill>
                  <a:srgbClr val="151248"/>
                </a:solidFill>
                <a:latin typeface="Arial"/>
                <a:cs typeface="Arial"/>
              </a:rPr>
              <a:t>ja </a:t>
            </a:r>
            <a:r>
              <a:rPr sz="2200" dirty="0">
                <a:solidFill>
                  <a:srgbClr val="151248"/>
                </a:solidFill>
                <a:latin typeface="Arial"/>
                <a:cs typeface="Arial"/>
              </a:rPr>
              <a:t>blogin</a:t>
            </a:r>
            <a:r>
              <a:rPr sz="2200" spc="-8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151248"/>
                </a:solidFill>
                <a:latin typeface="Arial"/>
                <a:cs typeface="Arial"/>
              </a:rPr>
              <a:t>tilaus,</a:t>
            </a:r>
            <a:r>
              <a:rPr sz="2200" spc="-8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151248"/>
                </a:solidFill>
                <a:latin typeface="Arial"/>
                <a:cs typeface="Arial"/>
              </a:rPr>
              <a:t>videon</a:t>
            </a:r>
            <a:r>
              <a:rPr sz="2200" spc="-6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151248"/>
                </a:solidFill>
                <a:latin typeface="Arial"/>
                <a:cs typeface="Arial"/>
              </a:rPr>
              <a:t>katselu,</a:t>
            </a:r>
            <a:r>
              <a:rPr sz="2200" spc="-8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spc="-10" dirty="0">
                <a:solidFill>
                  <a:srgbClr val="151248"/>
                </a:solidFill>
                <a:latin typeface="Arial"/>
                <a:cs typeface="Arial"/>
              </a:rPr>
              <a:t>sisällön </a:t>
            </a:r>
            <a:r>
              <a:rPr sz="2200" dirty="0">
                <a:solidFill>
                  <a:srgbClr val="151248"/>
                </a:solidFill>
                <a:latin typeface="Arial"/>
                <a:cs typeface="Arial"/>
              </a:rPr>
              <a:t>lataaminen,</a:t>
            </a:r>
            <a:r>
              <a:rPr sz="2200" spc="-11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spc="-10" dirty="0">
                <a:solidFill>
                  <a:srgbClr val="151248"/>
                </a:solidFill>
                <a:latin typeface="Arial"/>
                <a:cs typeface="Arial"/>
              </a:rPr>
              <a:t>ostaminen.</a:t>
            </a:r>
            <a:endParaRPr sz="2200">
              <a:latin typeface="Arial"/>
              <a:cs typeface="Arial"/>
            </a:endParaRPr>
          </a:p>
          <a:p>
            <a:pPr marL="335280" marR="5080" indent="-323215">
              <a:lnSpc>
                <a:spcPct val="100000"/>
              </a:lnSpc>
              <a:spcBef>
                <a:spcPts val="5"/>
              </a:spcBef>
              <a:buClr>
                <a:srgbClr val="E9790B"/>
              </a:buClr>
              <a:buSzPct val="125000"/>
              <a:buChar char="•"/>
              <a:tabLst>
                <a:tab pos="335280" algn="l"/>
              </a:tabLst>
            </a:pPr>
            <a:r>
              <a:rPr sz="2200" dirty="0">
                <a:solidFill>
                  <a:srgbClr val="151248"/>
                </a:solidFill>
                <a:latin typeface="Arial"/>
                <a:cs typeface="Arial"/>
              </a:rPr>
              <a:t>sitoutuminen:</a:t>
            </a:r>
            <a:r>
              <a:rPr sz="2200" spc="-9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151248"/>
                </a:solidFill>
                <a:latin typeface="Arial"/>
                <a:cs typeface="Arial"/>
              </a:rPr>
              <a:t>jakojen</a:t>
            </a:r>
            <a:r>
              <a:rPr sz="2200" spc="-10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151248"/>
                </a:solidFill>
                <a:latin typeface="Arial"/>
                <a:cs typeface="Arial"/>
              </a:rPr>
              <a:t>ja</a:t>
            </a:r>
            <a:r>
              <a:rPr sz="2200" spc="-10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151248"/>
                </a:solidFill>
                <a:latin typeface="Arial"/>
                <a:cs typeface="Arial"/>
              </a:rPr>
              <a:t>kommenttien</a:t>
            </a:r>
            <a:r>
              <a:rPr sz="2200" spc="-8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spc="-10" dirty="0">
                <a:solidFill>
                  <a:srgbClr val="151248"/>
                </a:solidFill>
                <a:latin typeface="Arial"/>
                <a:cs typeface="Arial"/>
              </a:rPr>
              <a:t>määrä </a:t>
            </a:r>
            <a:r>
              <a:rPr sz="2200" dirty="0">
                <a:solidFill>
                  <a:srgbClr val="151248"/>
                </a:solidFill>
                <a:latin typeface="Arial"/>
                <a:cs typeface="Arial"/>
              </a:rPr>
              <a:t>sosiaalisessa</a:t>
            </a:r>
            <a:r>
              <a:rPr sz="2200" spc="-13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151248"/>
                </a:solidFill>
                <a:latin typeface="Arial"/>
                <a:cs typeface="Arial"/>
              </a:rPr>
              <a:t>mediassa,</a:t>
            </a:r>
            <a:r>
              <a:rPr sz="2200" spc="-12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151248"/>
                </a:solidFill>
                <a:latin typeface="Arial"/>
                <a:cs typeface="Arial"/>
              </a:rPr>
              <a:t>analytiikan</a:t>
            </a:r>
            <a:r>
              <a:rPr sz="2200" spc="-12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spc="-10" dirty="0">
                <a:solidFill>
                  <a:srgbClr val="151248"/>
                </a:solidFill>
                <a:latin typeface="Arial"/>
                <a:cs typeface="Arial"/>
              </a:rPr>
              <a:t>mittarit: </a:t>
            </a:r>
            <a:r>
              <a:rPr sz="2200" dirty="0">
                <a:solidFill>
                  <a:srgbClr val="151248"/>
                </a:solidFill>
                <a:latin typeface="Arial"/>
                <a:cs typeface="Arial"/>
              </a:rPr>
              <a:t>sivujen</a:t>
            </a:r>
            <a:r>
              <a:rPr sz="2200" spc="-8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151248"/>
                </a:solidFill>
                <a:latin typeface="Arial"/>
                <a:cs typeface="Arial"/>
              </a:rPr>
              <a:t>määrä</a:t>
            </a:r>
            <a:r>
              <a:rPr sz="2200" spc="-6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151248"/>
                </a:solidFill>
                <a:latin typeface="Arial"/>
                <a:cs typeface="Arial"/>
              </a:rPr>
              <a:t>istuntoa</a:t>
            </a:r>
            <a:r>
              <a:rPr sz="2200" spc="-8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151248"/>
                </a:solidFill>
                <a:latin typeface="Arial"/>
                <a:cs typeface="Arial"/>
              </a:rPr>
              <a:t>kohden,</a:t>
            </a:r>
            <a:r>
              <a:rPr sz="2200" spc="-8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151248"/>
                </a:solidFill>
                <a:latin typeface="Arial"/>
                <a:cs typeface="Arial"/>
              </a:rPr>
              <a:t>sivulla</a:t>
            </a:r>
            <a:r>
              <a:rPr sz="2200" spc="-9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spc="-10" dirty="0">
                <a:solidFill>
                  <a:srgbClr val="151248"/>
                </a:solidFill>
                <a:latin typeface="Arial"/>
                <a:cs typeface="Arial"/>
              </a:rPr>
              <a:t>vietetty </a:t>
            </a:r>
            <a:r>
              <a:rPr sz="2200" dirty="0">
                <a:solidFill>
                  <a:srgbClr val="151248"/>
                </a:solidFill>
                <a:latin typeface="Arial"/>
                <a:cs typeface="Arial"/>
              </a:rPr>
              <a:t>aika,</a:t>
            </a:r>
            <a:r>
              <a:rPr sz="2200" spc="-9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151248"/>
                </a:solidFill>
                <a:latin typeface="Arial"/>
                <a:cs typeface="Arial"/>
              </a:rPr>
              <a:t>istunnot</a:t>
            </a:r>
            <a:r>
              <a:rPr sz="2200" spc="-8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151248"/>
                </a:solidFill>
                <a:latin typeface="Arial"/>
                <a:cs typeface="Arial"/>
              </a:rPr>
              <a:t>käyttäjää</a:t>
            </a:r>
            <a:r>
              <a:rPr sz="2200" spc="-7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151248"/>
                </a:solidFill>
                <a:latin typeface="Arial"/>
                <a:cs typeface="Arial"/>
              </a:rPr>
              <a:t>kohden</a:t>
            </a:r>
            <a:r>
              <a:rPr sz="2200" spc="-8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spc="-20" dirty="0">
                <a:solidFill>
                  <a:srgbClr val="151248"/>
                </a:solidFill>
                <a:latin typeface="Arial"/>
                <a:cs typeface="Arial"/>
              </a:rPr>
              <a:t>jne.</a:t>
            </a:r>
            <a:endParaRPr sz="2200">
              <a:latin typeface="Arial"/>
              <a:cs typeface="Arial"/>
            </a:endParaRPr>
          </a:p>
          <a:p>
            <a:pPr marL="335280" indent="-322580">
              <a:lnSpc>
                <a:spcPct val="100000"/>
              </a:lnSpc>
              <a:buClr>
                <a:srgbClr val="E9790B"/>
              </a:buClr>
              <a:buSzPct val="125000"/>
              <a:buChar char="•"/>
              <a:tabLst>
                <a:tab pos="335280" algn="l"/>
              </a:tabLst>
            </a:pPr>
            <a:r>
              <a:rPr sz="2200" dirty="0">
                <a:solidFill>
                  <a:srgbClr val="151248"/>
                </a:solidFill>
                <a:latin typeface="Arial"/>
                <a:cs typeface="Arial"/>
              </a:rPr>
              <a:t>asiakkaiden</a:t>
            </a:r>
            <a:r>
              <a:rPr sz="2200" spc="-15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151248"/>
                </a:solidFill>
                <a:latin typeface="Arial"/>
                <a:cs typeface="Arial"/>
              </a:rPr>
              <a:t>kouluttaminen:</a:t>
            </a:r>
            <a:r>
              <a:rPr sz="2200" spc="-12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spc="-10" dirty="0">
                <a:solidFill>
                  <a:srgbClr val="151248"/>
                </a:solidFill>
                <a:latin typeface="Arial"/>
                <a:cs typeface="Arial"/>
              </a:rPr>
              <a:t>sisällön</a:t>
            </a:r>
            <a:endParaRPr sz="2200">
              <a:latin typeface="Arial"/>
              <a:cs typeface="Arial"/>
            </a:endParaRPr>
          </a:p>
          <a:p>
            <a:pPr marL="335280">
              <a:lnSpc>
                <a:spcPct val="100000"/>
              </a:lnSpc>
            </a:pPr>
            <a:r>
              <a:rPr sz="2200" dirty="0">
                <a:solidFill>
                  <a:srgbClr val="151248"/>
                </a:solidFill>
                <a:latin typeface="Arial"/>
                <a:cs typeface="Arial"/>
              </a:rPr>
              <a:t>lataaminen,</a:t>
            </a:r>
            <a:r>
              <a:rPr sz="2200" spc="-12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151248"/>
                </a:solidFill>
                <a:latin typeface="Arial"/>
                <a:cs typeface="Arial"/>
              </a:rPr>
              <a:t>käyttäjät</a:t>
            </a:r>
            <a:r>
              <a:rPr sz="2200" spc="-13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spc="-10" dirty="0">
                <a:solidFill>
                  <a:srgbClr val="151248"/>
                </a:solidFill>
                <a:latin typeface="Arial"/>
                <a:cs typeface="Arial"/>
              </a:rPr>
              <a:t>sivustolla.</a:t>
            </a:r>
            <a:endParaRPr sz="2200">
              <a:latin typeface="Arial"/>
              <a:cs typeface="Arial"/>
            </a:endParaRPr>
          </a:p>
          <a:p>
            <a:pPr marL="335280" marR="282575" indent="-323215">
              <a:lnSpc>
                <a:spcPct val="100000"/>
              </a:lnSpc>
              <a:buClr>
                <a:srgbClr val="E9790B"/>
              </a:buClr>
              <a:buSzPct val="125000"/>
              <a:buChar char="•"/>
              <a:tabLst>
                <a:tab pos="335280" algn="l"/>
              </a:tabLst>
            </a:pPr>
            <a:r>
              <a:rPr sz="2200" spc="-10" dirty="0">
                <a:solidFill>
                  <a:srgbClr val="151248"/>
                </a:solidFill>
                <a:latin typeface="Arial"/>
                <a:cs typeface="Arial"/>
              </a:rPr>
              <a:t>brändiuskollisuuden</a:t>
            </a:r>
            <a:r>
              <a:rPr sz="2200" spc="-8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151248"/>
                </a:solidFill>
                <a:latin typeface="Arial"/>
                <a:cs typeface="Arial"/>
              </a:rPr>
              <a:t>edistäminen:</a:t>
            </a:r>
            <a:r>
              <a:rPr sz="2200" spc="-6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spc="-10" dirty="0">
                <a:solidFill>
                  <a:srgbClr val="151248"/>
                </a:solidFill>
                <a:latin typeface="Arial"/>
                <a:cs typeface="Arial"/>
              </a:rPr>
              <a:t>palaavien </a:t>
            </a:r>
            <a:r>
              <a:rPr sz="2200" dirty="0">
                <a:solidFill>
                  <a:srgbClr val="151248"/>
                </a:solidFill>
                <a:latin typeface="Arial"/>
                <a:cs typeface="Arial"/>
              </a:rPr>
              <a:t>käyttäjien</a:t>
            </a:r>
            <a:r>
              <a:rPr sz="2200" spc="-12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spc="-10" dirty="0">
                <a:solidFill>
                  <a:srgbClr val="151248"/>
                </a:solidFill>
                <a:latin typeface="Arial"/>
                <a:cs typeface="Arial"/>
              </a:rPr>
              <a:t>määrä</a:t>
            </a:r>
            <a:endParaRPr sz="22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740663" y="3531108"/>
            <a:ext cx="4587875" cy="0"/>
          </a:xfrm>
          <a:custGeom>
            <a:avLst/>
            <a:gdLst/>
            <a:ahLst/>
            <a:cxnLst/>
            <a:rect l="l" t="t" r="r" b="b"/>
            <a:pathLst>
              <a:path w="4587875">
                <a:moveTo>
                  <a:pt x="0" y="0"/>
                </a:moveTo>
                <a:lnTo>
                  <a:pt x="4587875" y="0"/>
                </a:lnTo>
              </a:path>
            </a:pathLst>
          </a:custGeom>
          <a:ln w="12700">
            <a:solidFill>
              <a:srgbClr val="4371C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796848" y="3554348"/>
            <a:ext cx="197548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783E06"/>
                </a:solidFill>
                <a:latin typeface="Arial"/>
                <a:cs typeface="Arial"/>
              </a:rPr>
              <a:t>Sisällön</a:t>
            </a:r>
            <a:r>
              <a:rPr sz="1800" b="1" spc="-50" dirty="0">
                <a:solidFill>
                  <a:srgbClr val="783E06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783E06"/>
                </a:solidFill>
                <a:latin typeface="Arial"/>
                <a:cs typeface="Arial"/>
              </a:rPr>
              <a:t>tavoitteet</a:t>
            </a:r>
            <a:endParaRPr sz="18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740663" y="3910584"/>
            <a:ext cx="4587875" cy="0"/>
          </a:xfrm>
          <a:custGeom>
            <a:avLst/>
            <a:gdLst/>
            <a:ahLst/>
            <a:cxnLst/>
            <a:rect l="l" t="t" r="r" b="b"/>
            <a:pathLst>
              <a:path w="4587875">
                <a:moveTo>
                  <a:pt x="0" y="0"/>
                </a:moveTo>
                <a:lnTo>
                  <a:pt x="4587875" y="0"/>
                </a:lnTo>
              </a:path>
            </a:pathLst>
          </a:custGeom>
          <a:ln w="12700">
            <a:solidFill>
              <a:srgbClr val="4371C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796848" y="3933825"/>
            <a:ext cx="343852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E9790B"/>
                </a:solidFill>
                <a:latin typeface="Arial"/>
                <a:cs typeface="Arial"/>
              </a:rPr>
              <a:t>Keskustelujen</a:t>
            </a:r>
            <a:r>
              <a:rPr sz="1800" spc="-40" dirty="0">
                <a:solidFill>
                  <a:srgbClr val="E9790B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E9790B"/>
                </a:solidFill>
                <a:latin typeface="Arial"/>
                <a:cs typeface="Arial"/>
              </a:rPr>
              <a:t>määrän</a:t>
            </a:r>
            <a:r>
              <a:rPr sz="1800" spc="-45" dirty="0">
                <a:solidFill>
                  <a:srgbClr val="E9790B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E9790B"/>
                </a:solidFill>
                <a:latin typeface="Arial"/>
                <a:cs typeface="Arial"/>
              </a:rPr>
              <a:t>lisääminen</a:t>
            </a:r>
            <a:endParaRPr sz="1800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740663" y="4290059"/>
            <a:ext cx="4587875" cy="0"/>
          </a:xfrm>
          <a:custGeom>
            <a:avLst/>
            <a:gdLst/>
            <a:ahLst/>
            <a:cxnLst/>
            <a:rect l="l" t="t" r="r" b="b"/>
            <a:pathLst>
              <a:path w="4587875">
                <a:moveTo>
                  <a:pt x="0" y="0"/>
                </a:moveTo>
                <a:lnTo>
                  <a:pt x="4587875" y="0"/>
                </a:lnTo>
              </a:path>
            </a:pathLst>
          </a:custGeom>
          <a:ln w="12700">
            <a:solidFill>
              <a:srgbClr val="4371C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796848" y="4313046"/>
            <a:ext cx="267779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E9790B"/>
                </a:solidFill>
                <a:latin typeface="Arial"/>
                <a:cs typeface="Arial"/>
              </a:rPr>
              <a:t>Asiakkaiden</a:t>
            </a:r>
            <a:r>
              <a:rPr sz="1800" spc="-45" dirty="0">
                <a:solidFill>
                  <a:srgbClr val="E9790B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E9790B"/>
                </a:solidFill>
                <a:latin typeface="Arial"/>
                <a:cs typeface="Arial"/>
              </a:rPr>
              <a:t>sitouttaminen</a:t>
            </a:r>
            <a:endParaRPr sz="1800">
              <a:latin typeface="Arial"/>
              <a:cs typeface="Arial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740663" y="4669535"/>
            <a:ext cx="4587875" cy="0"/>
          </a:xfrm>
          <a:custGeom>
            <a:avLst/>
            <a:gdLst/>
            <a:ahLst/>
            <a:cxnLst/>
            <a:rect l="l" t="t" r="r" b="b"/>
            <a:pathLst>
              <a:path w="4587875">
                <a:moveTo>
                  <a:pt x="0" y="0"/>
                </a:moveTo>
                <a:lnTo>
                  <a:pt x="4587875" y="0"/>
                </a:lnTo>
              </a:path>
            </a:pathLst>
          </a:custGeom>
          <a:ln w="12700">
            <a:solidFill>
              <a:srgbClr val="4371C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796848" y="4692142"/>
            <a:ext cx="406019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E9790B"/>
                </a:solidFill>
                <a:latin typeface="Arial"/>
                <a:cs typeface="Arial"/>
              </a:rPr>
              <a:t>Nykyisten</a:t>
            </a:r>
            <a:r>
              <a:rPr sz="1800" spc="-25" dirty="0">
                <a:solidFill>
                  <a:srgbClr val="E9790B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E9790B"/>
                </a:solidFill>
                <a:latin typeface="Arial"/>
                <a:cs typeface="Arial"/>
              </a:rPr>
              <a:t>ja</a:t>
            </a:r>
            <a:r>
              <a:rPr sz="1800" spc="-70" dirty="0">
                <a:solidFill>
                  <a:srgbClr val="E9790B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E9790B"/>
                </a:solidFill>
                <a:latin typeface="Arial"/>
                <a:cs typeface="Arial"/>
              </a:rPr>
              <a:t>potentiaalisten</a:t>
            </a:r>
            <a:r>
              <a:rPr sz="1800" spc="-50" dirty="0">
                <a:solidFill>
                  <a:srgbClr val="E9790B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E9790B"/>
                </a:solidFill>
                <a:latin typeface="Arial"/>
                <a:cs typeface="Arial"/>
              </a:rPr>
              <a:t>asiakkaiden</a:t>
            </a:r>
            <a:endParaRPr sz="18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96848" y="4939029"/>
            <a:ext cx="12928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E9790B"/>
                </a:solidFill>
                <a:latin typeface="Arial"/>
                <a:cs typeface="Arial"/>
              </a:rPr>
              <a:t>valistaminen</a:t>
            </a:r>
            <a:endParaRPr sz="1800">
              <a:latin typeface="Arial"/>
              <a:cs typeface="Arial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740663" y="5047488"/>
            <a:ext cx="4587875" cy="0"/>
          </a:xfrm>
          <a:custGeom>
            <a:avLst/>
            <a:gdLst/>
            <a:ahLst/>
            <a:cxnLst/>
            <a:rect l="l" t="t" r="r" b="b"/>
            <a:pathLst>
              <a:path w="4587875">
                <a:moveTo>
                  <a:pt x="0" y="0"/>
                </a:moveTo>
                <a:lnTo>
                  <a:pt x="4587875" y="0"/>
                </a:lnTo>
              </a:path>
            </a:pathLst>
          </a:custGeom>
          <a:ln w="12700">
            <a:solidFill>
              <a:srgbClr val="4371C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796848" y="5071364"/>
            <a:ext cx="336232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E9790B"/>
                </a:solidFill>
                <a:latin typeface="Arial"/>
                <a:cs typeface="Arial"/>
              </a:rPr>
              <a:t>Brändiuskollisuuden</a:t>
            </a:r>
            <a:r>
              <a:rPr sz="1800" spc="-90" dirty="0">
                <a:solidFill>
                  <a:srgbClr val="E9790B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E9790B"/>
                </a:solidFill>
                <a:latin typeface="Arial"/>
                <a:cs typeface="Arial"/>
              </a:rPr>
              <a:t>edistäminen</a:t>
            </a:r>
            <a:endParaRPr sz="1800">
              <a:latin typeface="Arial"/>
              <a:cs typeface="Arial"/>
            </a:endParaRPr>
          </a:p>
        </p:txBody>
      </p:sp>
      <p:pic>
        <p:nvPicPr>
          <p:cNvPr id="17" name="object 1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08585" y="2152197"/>
            <a:ext cx="898540" cy="89854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166604" y="269747"/>
            <a:ext cx="1673897" cy="614275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074" y="6696677"/>
            <a:ext cx="12183925" cy="161320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46888" y="6029669"/>
            <a:ext cx="2242711" cy="498420"/>
          </a:xfrm>
          <a:prstGeom prst="rect">
            <a:avLst/>
          </a:prstGeom>
        </p:spPr>
      </p:pic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578313" rIns="0" bIns="0" rtlCol="0">
            <a:spAutoFit/>
          </a:bodyPr>
          <a:lstStyle/>
          <a:p>
            <a:pPr marL="541655">
              <a:lnSpc>
                <a:spcPct val="100000"/>
              </a:lnSpc>
              <a:spcBef>
                <a:spcPts val="105"/>
              </a:spcBef>
            </a:pPr>
            <a:r>
              <a:rPr sz="4400" spc="-10" dirty="0">
                <a:solidFill>
                  <a:srgbClr val="151248"/>
                </a:solidFill>
              </a:rPr>
              <a:t>SMART-tavoitteet</a:t>
            </a:r>
            <a:endParaRPr sz="4400"/>
          </a:p>
        </p:txBody>
      </p:sp>
      <p:sp>
        <p:nvSpPr>
          <p:cNvPr id="6" name="object 6"/>
          <p:cNvSpPr txBox="1"/>
          <p:nvPr/>
        </p:nvSpPr>
        <p:spPr>
          <a:xfrm>
            <a:off x="916939" y="1834642"/>
            <a:ext cx="10176510" cy="35617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2575"/>
              </a:lnSpc>
              <a:spcBef>
                <a:spcPts val="95"/>
              </a:spcBef>
            </a:pPr>
            <a:r>
              <a:rPr sz="2200" b="1" dirty="0">
                <a:solidFill>
                  <a:srgbClr val="151248"/>
                </a:solidFill>
                <a:latin typeface="Arial"/>
                <a:cs typeface="Arial"/>
              </a:rPr>
              <a:t>Specific:</a:t>
            </a:r>
            <a:r>
              <a:rPr sz="2200" b="1" spc="-6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dirty="0">
                <a:solidFill>
                  <a:srgbClr val="151248"/>
                </a:solidFill>
                <a:latin typeface="Arial"/>
                <a:cs typeface="Arial"/>
              </a:rPr>
              <a:t>Niiden</a:t>
            </a:r>
            <a:r>
              <a:rPr sz="1900" spc="-5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dirty="0">
                <a:solidFill>
                  <a:srgbClr val="151248"/>
                </a:solidFill>
                <a:latin typeface="Arial"/>
                <a:cs typeface="Arial"/>
              </a:rPr>
              <a:t>on</a:t>
            </a:r>
            <a:r>
              <a:rPr sz="1900" spc="-6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dirty="0">
                <a:solidFill>
                  <a:srgbClr val="151248"/>
                </a:solidFill>
                <a:latin typeface="Arial"/>
                <a:cs typeface="Arial"/>
              </a:rPr>
              <a:t>kuvattava</a:t>
            </a:r>
            <a:r>
              <a:rPr sz="1900" spc="-5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dirty="0">
                <a:solidFill>
                  <a:srgbClr val="151248"/>
                </a:solidFill>
                <a:latin typeface="Arial"/>
                <a:cs typeface="Arial"/>
              </a:rPr>
              <a:t>selkeästi,</a:t>
            </a:r>
            <a:r>
              <a:rPr sz="1900" spc="-5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dirty="0">
                <a:solidFill>
                  <a:srgbClr val="151248"/>
                </a:solidFill>
                <a:latin typeface="Arial"/>
                <a:cs typeface="Arial"/>
              </a:rPr>
              <a:t>mitä</a:t>
            </a:r>
            <a:r>
              <a:rPr sz="1900" spc="-6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dirty="0">
                <a:solidFill>
                  <a:srgbClr val="151248"/>
                </a:solidFill>
                <a:latin typeface="Arial"/>
                <a:cs typeface="Arial"/>
              </a:rPr>
              <a:t>haluat</a:t>
            </a:r>
            <a:r>
              <a:rPr sz="1900" spc="-5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spc="-10" dirty="0">
                <a:solidFill>
                  <a:srgbClr val="151248"/>
                </a:solidFill>
                <a:latin typeface="Arial"/>
                <a:cs typeface="Arial"/>
              </a:rPr>
              <a:t>saavuttaa.</a:t>
            </a:r>
            <a:endParaRPr sz="1900">
              <a:latin typeface="Arial"/>
              <a:cs typeface="Arial"/>
            </a:endParaRPr>
          </a:p>
          <a:p>
            <a:pPr marL="12700" marR="5080">
              <a:lnSpc>
                <a:spcPts val="2230"/>
              </a:lnSpc>
              <a:spcBef>
                <a:spcPts val="350"/>
              </a:spcBef>
            </a:pPr>
            <a:r>
              <a:rPr sz="2200" b="1" dirty="0">
                <a:solidFill>
                  <a:srgbClr val="151248"/>
                </a:solidFill>
                <a:latin typeface="Arial"/>
                <a:cs typeface="Arial"/>
              </a:rPr>
              <a:t>Measurable:</a:t>
            </a:r>
            <a:r>
              <a:rPr sz="2200" b="1" spc="-5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dirty="0">
                <a:solidFill>
                  <a:srgbClr val="151248"/>
                </a:solidFill>
                <a:latin typeface="Arial"/>
                <a:cs typeface="Arial"/>
              </a:rPr>
              <a:t>Niillä</a:t>
            </a:r>
            <a:r>
              <a:rPr sz="1900" spc="-5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dirty="0">
                <a:solidFill>
                  <a:srgbClr val="151248"/>
                </a:solidFill>
                <a:latin typeface="Arial"/>
                <a:cs typeface="Arial"/>
              </a:rPr>
              <a:t>pitäisi</a:t>
            </a:r>
            <a:r>
              <a:rPr sz="1900" spc="-5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dirty="0">
                <a:solidFill>
                  <a:srgbClr val="151248"/>
                </a:solidFill>
                <a:latin typeface="Arial"/>
                <a:cs typeface="Arial"/>
              </a:rPr>
              <a:t>olla</a:t>
            </a:r>
            <a:r>
              <a:rPr sz="1900" spc="-5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dirty="0">
                <a:solidFill>
                  <a:srgbClr val="151248"/>
                </a:solidFill>
                <a:latin typeface="Arial"/>
                <a:cs typeface="Arial"/>
              </a:rPr>
              <a:t>selkeät</a:t>
            </a:r>
            <a:r>
              <a:rPr sz="1900" spc="-4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dirty="0">
                <a:solidFill>
                  <a:srgbClr val="151248"/>
                </a:solidFill>
                <a:latin typeface="Arial"/>
                <a:cs typeface="Arial"/>
              </a:rPr>
              <a:t>mittarit,</a:t>
            </a:r>
            <a:r>
              <a:rPr sz="1900" spc="-6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dirty="0">
                <a:solidFill>
                  <a:srgbClr val="151248"/>
                </a:solidFill>
                <a:latin typeface="Arial"/>
                <a:cs typeface="Arial"/>
              </a:rPr>
              <a:t>joita</a:t>
            </a:r>
            <a:r>
              <a:rPr sz="1900" spc="-6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dirty="0">
                <a:solidFill>
                  <a:srgbClr val="151248"/>
                </a:solidFill>
                <a:latin typeface="Arial"/>
                <a:cs typeface="Arial"/>
              </a:rPr>
              <a:t>voidaan</a:t>
            </a:r>
            <a:r>
              <a:rPr sz="1900" spc="-4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dirty="0">
                <a:solidFill>
                  <a:srgbClr val="151248"/>
                </a:solidFill>
                <a:latin typeface="Arial"/>
                <a:cs typeface="Arial"/>
              </a:rPr>
              <a:t>mitata</a:t>
            </a:r>
            <a:r>
              <a:rPr sz="1900" spc="-6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dirty="0">
                <a:solidFill>
                  <a:srgbClr val="151248"/>
                </a:solidFill>
                <a:latin typeface="Arial"/>
                <a:cs typeface="Arial"/>
              </a:rPr>
              <a:t>ennen</a:t>
            </a:r>
            <a:r>
              <a:rPr sz="1900" spc="-4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dirty="0">
                <a:solidFill>
                  <a:srgbClr val="151248"/>
                </a:solidFill>
                <a:latin typeface="Arial"/>
                <a:cs typeface="Arial"/>
              </a:rPr>
              <a:t>ja</a:t>
            </a:r>
            <a:r>
              <a:rPr sz="1900" spc="-7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dirty="0">
                <a:solidFill>
                  <a:srgbClr val="151248"/>
                </a:solidFill>
                <a:latin typeface="Arial"/>
                <a:cs typeface="Arial"/>
              </a:rPr>
              <a:t>jälkeen</a:t>
            </a:r>
            <a:r>
              <a:rPr sz="1900" spc="-4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spc="-10" dirty="0">
                <a:solidFill>
                  <a:srgbClr val="151248"/>
                </a:solidFill>
                <a:latin typeface="Arial"/>
                <a:cs typeface="Arial"/>
              </a:rPr>
              <a:t>tavoitteen saavuttamisen.</a:t>
            </a:r>
            <a:endParaRPr sz="1900">
              <a:latin typeface="Arial"/>
              <a:cs typeface="Arial"/>
            </a:endParaRPr>
          </a:p>
          <a:p>
            <a:pPr marL="12700" marR="567055">
              <a:lnSpc>
                <a:spcPts val="2230"/>
              </a:lnSpc>
              <a:spcBef>
                <a:spcPts val="220"/>
              </a:spcBef>
            </a:pPr>
            <a:r>
              <a:rPr sz="2200" b="1" dirty="0">
                <a:solidFill>
                  <a:srgbClr val="151248"/>
                </a:solidFill>
                <a:latin typeface="Arial"/>
                <a:cs typeface="Arial"/>
              </a:rPr>
              <a:t>Achievable</a:t>
            </a:r>
            <a:r>
              <a:rPr sz="1900" dirty="0">
                <a:solidFill>
                  <a:srgbClr val="151248"/>
                </a:solidFill>
                <a:latin typeface="Arial"/>
                <a:cs typeface="Arial"/>
              </a:rPr>
              <a:t>:</a:t>
            </a:r>
            <a:r>
              <a:rPr sz="1900" spc="-6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dirty="0">
                <a:solidFill>
                  <a:srgbClr val="151248"/>
                </a:solidFill>
                <a:latin typeface="Arial"/>
                <a:cs typeface="Arial"/>
              </a:rPr>
              <a:t>Niiden</a:t>
            </a:r>
            <a:r>
              <a:rPr sz="1900" spc="-4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dirty="0">
                <a:solidFill>
                  <a:srgbClr val="151248"/>
                </a:solidFill>
                <a:latin typeface="Arial"/>
                <a:cs typeface="Arial"/>
              </a:rPr>
              <a:t>pitäisi</a:t>
            </a:r>
            <a:r>
              <a:rPr sz="1900" spc="-5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dirty="0">
                <a:solidFill>
                  <a:srgbClr val="151248"/>
                </a:solidFill>
                <a:latin typeface="Arial"/>
                <a:cs typeface="Arial"/>
              </a:rPr>
              <a:t>olla</a:t>
            </a:r>
            <a:r>
              <a:rPr sz="1900" spc="-5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dirty="0">
                <a:solidFill>
                  <a:srgbClr val="151248"/>
                </a:solidFill>
                <a:latin typeface="Arial"/>
                <a:cs typeface="Arial"/>
              </a:rPr>
              <a:t>realistisia,</a:t>
            </a:r>
            <a:r>
              <a:rPr sz="1900" spc="-4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dirty="0">
                <a:solidFill>
                  <a:srgbClr val="151248"/>
                </a:solidFill>
                <a:latin typeface="Arial"/>
                <a:cs typeface="Arial"/>
              </a:rPr>
              <a:t>jotta</a:t>
            </a:r>
            <a:r>
              <a:rPr sz="1900" spc="-6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dirty="0">
                <a:solidFill>
                  <a:srgbClr val="151248"/>
                </a:solidFill>
                <a:latin typeface="Arial"/>
                <a:cs typeface="Arial"/>
              </a:rPr>
              <a:t>yrityksesi</a:t>
            </a:r>
            <a:r>
              <a:rPr sz="1900" spc="-7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dirty="0">
                <a:solidFill>
                  <a:srgbClr val="151248"/>
                </a:solidFill>
                <a:latin typeface="Arial"/>
                <a:cs typeface="Arial"/>
              </a:rPr>
              <a:t>voi</a:t>
            </a:r>
            <a:r>
              <a:rPr sz="1900" spc="-6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dirty="0">
                <a:solidFill>
                  <a:srgbClr val="151248"/>
                </a:solidFill>
                <a:latin typeface="Arial"/>
                <a:cs typeface="Arial"/>
              </a:rPr>
              <a:t>saavuttaa</a:t>
            </a:r>
            <a:r>
              <a:rPr sz="1900" spc="-4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dirty="0">
                <a:solidFill>
                  <a:srgbClr val="151248"/>
                </a:solidFill>
                <a:latin typeface="Arial"/>
                <a:cs typeface="Arial"/>
              </a:rPr>
              <a:t>ne</a:t>
            </a:r>
            <a:r>
              <a:rPr sz="1900" spc="-8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dirty="0">
                <a:solidFill>
                  <a:srgbClr val="151248"/>
                </a:solidFill>
                <a:latin typeface="Arial"/>
                <a:cs typeface="Arial"/>
              </a:rPr>
              <a:t>tiettyyn</a:t>
            </a:r>
            <a:r>
              <a:rPr sz="1900" spc="-6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spc="-10" dirty="0">
                <a:solidFill>
                  <a:srgbClr val="151248"/>
                </a:solidFill>
                <a:latin typeface="Arial"/>
                <a:cs typeface="Arial"/>
              </a:rPr>
              <a:t>aikaan mennessä.</a:t>
            </a:r>
            <a:endParaRPr sz="1900">
              <a:latin typeface="Arial"/>
              <a:cs typeface="Arial"/>
            </a:endParaRPr>
          </a:p>
          <a:p>
            <a:pPr marL="12700" marR="17780">
              <a:lnSpc>
                <a:spcPts val="2230"/>
              </a:lnSpc>
              <a:spcBef>
                <a:spcPts val="210"/>
              </a:spcBef>
            </a:pPr>
            <a:r>
              <a:rPr sz="2200" b="1" dirty="0">
                <a:solidFill>
                  <a:srgbClr val="151248"/>
                </a:solidFill>
                <a:latin typeface="Arial"/>
                <a:cs typeface="Arial"/>
              </a:rPr>
              <a:t>Relevant:</a:t>
            </a:r>
            <a:r>
              <a:rPr sz="2200" b="1" spc="-8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dirty="0">
                <a:solidFill>
                  <a:srgbClr val="151248"/>
                </a:solidFill>
                <a:latin typeface="Arial"/>
                <a:cs typeface="Arial"/>
              </a:rPr>
              <a:t>Niiden</a:t>
            </a:r>
            <a:r>
              <a:rPr sz="1900" spc="-5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dirty="0">
                <a:solidFill>
                  <a:srgbClr val="151248"/>
                </a:solidFill>
                <a:latin typeface="Arial"/>
                <a:cs typeface="Arial"/>
              </a:rPr>
              <a:t>tulisi</a:t>
            </a:r>
            <a:r>
              <a:rPr sz="1900" spc="-8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dirty="0">
                <a:solidFill>
                  <a:srgbClr val="151248"/>
                </a:solidFill>
                <a:latin typeface="Arial"/>
                <a:cs typeface="Arial"/>
              </a:rPr>
              <a:t>liittyä</a:t>
            </a:r>
            <a:r>
              <a:rPr sz="1900" spc="-6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dirty="0">
                <a:solidFill>
                  <a:srgbClr val="151248"/>
                </a:solidFill>
                <a:latin typeface="Arial"/>
                <a:cs typeface="Arial"/>
              </a:rPr>
              <a:t>liiketoiminnan</a:t>
            </a:r>
            <a:r>
              <a:rPr sz="1900" spc="-3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spc="-10" dirty="0">
                <a:solidFill>
                  <a:srgbClr val="151248"/>
                </a:solidFill>
                <a:latin typeface="Arial"/>
                <a:cs typeface="Arial"/>
              </a:rPr>
              <a:t>yleistavoitteisiin</a:t>
            </a:r>
            <a:r>
              <a:rPr sz="1900" spc="-4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dirty="0">
                <a:solidFill>
                  <a:srgbClr val="151248"/>
                </a:solidFill>
                <a:latin typeface="Arial"/>
                <a:cs typeface="Arial"/>
              </a:rPr>
              <a:t>tai</a:t>
            </a:r>
            <a:r>
              <a:rPr sz="1900" spc="-9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dirty="0">
                <a:solidFill>
                  <a:srgbClr val="151248"/>
                </a:solidFill>
                <a:latin typeface="Arial"/>
                <a:cs typeface="Arial"/>
              </a:rPr>
              <a:t>yksittäisiin</a:t>
            </a:r>
            <a:r>
              <a:rPr sz="1900" spc="-5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dirty="0">
                <a:solidFill>
                  <a:srgbClr val="151248"/>
                </a:solidFill>
                <a:latin typeface="Arial"/>
                <a:cs typeface="Arial"/>
              </a:rPr>
              <a:t>tavoitteisiin.</a:t>
            </a:r>
            <a:r>
              <a:rPr sz="1900" spc="-6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spc="-10" dirty="0">
                <a:solidFill>
                  <a:srgbClr val="151248"/>
                </a:solidFill>
                <a:latin typeface="Arial"/>
                <a:cs typeface="Arial"/>
              </a:rPr>
              <a:t>Muista: </a:t>
            </a:r>
            <a:r>
              <a:rPr sz="1900" dirty="0">
                <a:solidFill>
                  <a:srgbClr val="151248"/>
                </a:solidFill>
                <a:latin typeface="Arial"/>
                <a:cs typeface="Arial"/>
              </a:rPr>
              <a:t>saat</a:t>
            </a:r>
            <a:r>
              <a:rPr sz="1900" spc="-6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dirty="0">
                <a:solidFill>
                  <a:srgbClr val="151248"/>
                </a:solidFill>
                <a:latin typeface="Arial"/>
                <a:cs typeface="Arial"/>
              </a:rPr>
              <a:t>sitä,</a:t>
            </a:r>
            <a:r>
              <a:rPr sz="1900" spc="-7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dirty="0">
                <a:solidFill>
                  <a:srgbClr val="151248"/>
                </a:solidFill>
                <a:latin typeface="Arial"/>
                <a:cs typeface="Arial"/>
              </a:rPr>
              <a:t>mitä</a:t>
            </a:r>
            <a:r>
              <a:rPr sz="1900" spc="-6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dirty="0">
                <a:solidFill>
                  <a:srgbClr val="151248"/>
                </a:solidFill>
                <a:latin typeface="Arial"/>
                <a:cs typeface="Arial"/>
              </a:rPr>
              <a:t>mittaat/mitkä</a:t>
            </a:r>
            <a:r>
              <a:rPr sz="1900" spc="-5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dirty="0">
                <a:solidFill>
                  <a:srgbClr val="151248"/>
                </a:solidFill>
                <a:latin typeface="Arial"/>
                <a:cs typeface="Arial"/>
              </a:rPr>
              <a:t>ovat</a:t>
            </a:r>
            <a:r>
              <a:rPr sz="1900" spc="-7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dirty="0">
                <a:solidFill>
                  <a:srgbClr val="151248"/>
                </a:solidFill>
                <a:latin typeface="Arial"/>
                <a:cs typeface="Arial"/>
              </a:rPr>
              <a:t>tavoitteesi.</a:t>
            </a:r>
            <a:r>
              <a:rPr sz="1900" spc="-5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dirty="0">
                <a:solidFill>
                  <a:srgbClr val="151248"/>
                </a:solidFill>
                <a:latin typeface="Arial"/>
                <a:cs typeface="Arial"/>
              </a:rPr>
              <a:t>Relevanssi</a:t>
            </a:r>
            <a:r>
              <a:rPr sz="1900" spc="-2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dirty="0">
                <a:solidFill>
                  <a:srgbClr val="151248"/>
                </a:solidFill>
                <a:latin typeface="Arial"/>
                <a:cs typeface="Arial"/>
              </a:rPr>
              <a:t>on</a:t>
            </a:r>
            <a:r>
              <a:rPr sz="1900" spc="-6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spc="-10" dirty="0">
                <a:solidFill>
                  <a:srgbClr val="151248"/>
                </a:solidFill>
                <a:latin typeface="Arial"/>
                <a:cs typeface="Arial"/>
              </a:rPr>
              <a:t>tärkeää!</a:t>
            </a:r>
            <a:endParaRPr sz="1900">
              <a:latin typeface="Arial"/>
              <a:cs typeface="Arial"/>
            </a:endParaRPr>
          </a:p>
          <a:p>
            <a:pPr marL="12700">
              <a:lnSpc>
                <a:spcPts val="2390"/>
              </a:lnSpc>
            </a:pPr>
            <a:r>
              <a:rPr sz="2200" b="1" dirty="0">
                <a:solidFill>
                  <a:srgbClr val="151248"/>
                </a:solidFill>
                <a:latin typeface="Arial"/>
                <a:cs typeface="Arial"/>
              </a:rPr>
              <a:t>Timed</a:t>
            </a:r>
            <a:r>
              <a:rPr sz="2200" dirty="0">
                <a:solidFill>
                  <a:srgbClr val="151248"/>
                </a:solidFill>
                <a:latin typeface="Arial"/>
                <a:cs typeface="Arial"/>
              </a:rPr>
              <a:t>:</a:t>
            </a:r>
            <a:r>
              <a:rPr sz="2200" spc="-8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dirty="0">
                <a:solidFill>
                  <a:srgbClr val="151248"/>
                </a:solidFill>
                <a:latin typeface="Arial"/>
                <a:cs typeface="Arial"/>
              </a:rPr>
              <a:t>Tavoitteet:</a:t>
            </a:r>
            <a:r>
              <a:rPr sz="1900" spc="-7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dirty="0">
                <a:solidFill>
                  <a:srgbClr val="151248"/>
                </a:solidFill>
                <a:latin typeface="Arial"/>
                <a:cs typeface="Arial"/>
              </a:rPr>
              <a:t>Niillä</a:t>
            </a:r>
            <a:r>
              <a:rPr sz="1900" spc="-5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dirty="0">
                <a:solidFill>
                  <a:srgbClr val="151248"/>
                </a:solidFill>
                <a:latin typeface="Arial"/>
                <a:cs typeface="Arial"/>
              </a:rPr>
              <a:t>pitäisi</a:t>
            </a:r>
            <a:r>
              <a:rPr sz="1900" spc="-6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dirty="0">
                <a:solidFill>
                  <a:srgbClr val="151248"/>
                </a:solidFill>
                <a:latin typeface="Arial"/>
                <a:cs typeface="Arial"/>
              </a:rPr>
              <a:t>olla</a:t>
            </a:r>
            <a:r>
              <a:rPr sz="1900" spc="-6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dirty="0">
                <a:solidFill>
                  <a:srgbClr val="151248"/>
                </a:solidFill>
                <a:latin typeface="Arial"/>
                <a:cs typeface="Arial"/>
              </a:rPr>
              <a:t>tavoitepäivämäärä</a:t>
            </a:r>
            <a:r>
              <a:rPr sz="1900" spc="-3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dirty="0">
                <a:solidFill>
                  <a:srgbClr val="151248"/>
                </a:solidFill>
                <a:latin typeface="Arial"/>
                <a:cs typeface="Arial"/>
              </a:rPr>
              <a:t>(deadline),</a:t>
            </a:r>
            <a:r>
              <a:rPr sz="1900" spc="-3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dirty="0">
                <a:solidFill>
                  <a:srgbClr val="151248"/>
                </a:solidFill>
                <a:latin typeface="Arial"/>
                <a:cs typeface="Arial"/>
              </a:rPr>
              <a:t>jotta</a:t>
            </a:r>
            <a:r>
              <a:rPr sz="1900" spc="-7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dirty="0">
                <a:solidFill>
                  <a:srgbClr val="151248"/>
                </a:solidFill>
                <a:latin typeface="Arial"/>
                <a:cs typeface="Arial"/>
              </a:rPr>
              <a:t>ne</a:t>
            </a:r>
            <a:r>
              <a:rPr sz="1900" spc="-8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spc="-10" dirty="0">
                <a:solidFill>
                  <a:srgbClr val="151248"/>
                </a:solidFill>
                <a:latin typeface="Arial"/>
                <a:cs typeface="Arial"/>
              </a:rPr>
              <a:t>kannustaisivat</a:t>
            </a:r>
            <a:endParaRPr sz="1900">
              <a:latin typeface="Arial"/>
              <a:cs typeface="Arial"/>
            </a:endParaRPr>
          </a:p>
          <a:p>
            <a:pPr marL="12700">
              <a:lnSpc>
                <a:spcPts val="2225"/>
              </a:lnSpc>
            </a:pPr>
            <a:r>
              <a:rPr sz="1900" dirty="0">
                <a:solidFill>
                  <a:srgbClr val="151248"/>
                </a:solidFill>
                <a:latin typeface="Arial"/>
                <a:cs typeface="Arial"/>
              </a:rPr>
              <a:t>ryhtymään</a:t>
            </a:r>
            <a:r>
              <a:rPr sz="1900" spc="-9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dirty="0">
                <a:solidFill>
                  <a:srgbClr val="151248"/>
                </a:solidFill>
                <a:latin typeface="Arial"/>
                <a:cs typeface="Arial"/>
              </a:rPr>
              <a:t>toimiin</a:t>
            </a:r>
            <a:r>
              <a:rPr sz="1900" spc="-8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dirty="0">
                <a:solidFill>
                  <a:srgbClr val="151248"/>
                </a:solidFill>
                <a:latin typeface="Arial"/>
                <a:cs typeface="Arial"/>
              </a:rPr>
              <a:t>tavoitteen</a:t>
            </a:r>
            <a:r>
              <a:rPr sz="1900" spc="-9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spc="-10" dirty="0">
                <a:solidFill>
                  <a:srgbClr val="151248"/>
                </a:solidFill>
                <a:latin typeface="Arial"/>
                <a:cs typeface="Arial"/>
              </a:rPr>
              <a:t>saavuttamiseksi.</a:t>
            </a:r>
            <a:endParaRPr sz="19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900">
              <a:latin typeface="Arial"/>
              <a:cs typeface="Arial"/>
            </a:endParaRPr>
          </a:p>
          <a:p>
            <a:pPr marL="12700" marR="3925570">
              <a:lnSpc>
                <a:spcPts val="2160"/>
              </a:lnSpc>
            </a:pPr>
            <a:r>
              <a:rPr sz="1900" dirty="0">
                <a:solidFill>
                  <a:srgbClr val="151248"/>
                </a:solidFill>
                <a:latin typeface="Arial"/>
                <a:cs typeface="Arial"/>
              </a:rPr>
              <a:t>Lisälukemista</a:t>
            </a:r>
            <a:r>
              <a:rPr sz="1900" spc="-6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dirty="0">
                <a:solidFill>
                  <a:srgbClr val="151248"/>
                </a:solidFill>
                <a:latin typeface="Arial"/>
                <a:cs typeface="Arial"/>
              </a:rPr>
              <a:t>(vinkki:</a:t>
            </a:r>
            <a:r>
              <a:rPr sz="1900" spc="-8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dirty="0">
                <a:solidFill>
                  <a:srgbClr val="151248"/>
                </a:solidFill>
                <a:latin typeface="Arial"/>
                <a:cs typeface="Arial"/>
              </a:rPr>
              <a:t>hyödyllinen</a:t>
            </a:r>
            <a:r>
              <a:rPr sz="1900" spc="-6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900" spc="-10" dirty="0">
                <a:solidFill>
                  <a:srgbClr val="151248"/>
                </a:solidFill>
                <a:latin typeface="Arial"/>
                <a:cs typeface="Arial"/>
              </a:rPr>
              <a:t>ryhmätehtävässä): </a:t>
            </a:r>
            <a:r>
              <a:rPr sz="1900" u="sng" spc="-10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Arial"/>
                <a:cs typeface="Arial"/>
                <a:hlinkClick r:id="rId5"/>
              </a:rPr>
              <a:t>https://www.mindtools.com/pages/article/smart-goals.html.</a:t>
            </a:r>
            <a:endParaRPr sz="19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446658"/>
            <a:ext cx="391160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dirty="0">
                <a:solidFill>
                  <a:srgbClr val="151248"/>
                </a:solidFill>
              </a:rPr>
              <a:t>Miksi </a:t>
            </a:r>
            <a:r>
              <a:rPr sz="4400" spc="-10" dirty="0">
                <a:solidFill>
                  <a:srgbClr val="151248"/>
                </a:solidFill>
              </a:rPr>
              <a:t>SMART?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04747" y="1423517"/>
            <a:ext cx="4751070" cy="3180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12090" marR="604520" indent="-200025">
              <a:lnSpc>
                <a:spcPct val="114999"/>
              </a:lnSpc>
              <a:spcBef>
                <a:spcPts val="100"/>
              </a:spcBef>
              <a:buClr>
                <a:srgbClr val="029E76"/>
              </a:buClr>
              <a:buSzPct val="150000"/>
              <a:buChar char="•"/>
              <a:tabLst>
                <a:tab pos="212090" algn="l"/>
              </a:tabLst>
            </a:pP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Ne</a:t>
            </a:r>
            <a:r>
              <a:rPr sz="2000" spc="-7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ohjaavat</a:t>
            </a:r>
            <a:r>
              <a:rPr sz="2000" spc="-8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markkinointisi</a:t>
            </a:r>
            <a:r>
              <a:rPr sz="2000" spc="-8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spc="-10" dirty="0">
                <a:solidFill>
                  <a:srgbClr val="151248"/>
                </a:solidFill>
                <a:latin typeface="Arial"/>
                <a:cs typeface="Arial"/>
              </a:rPr>
              <a:t>oikeaan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suuntaan.</a:t>
            </a:r>
            <a:r>
              <a:rPr sz="2000" spc="-6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Toisin</a:t>
            </a:r>
            <a:r>
              <a:rPr sz="2000" spc="-2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sanoen,</a:t>
            </a:r>
            <a:r>
              <a:rPr sz="2000" spc="-6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ne</a:t>
            </a:r>
            <a:r>
              <a:rPr sz="2000" spc="-20" dirty="0">
                <a:solidFill>
                  <a:srgbClr val="151248"/>
                </a:solidFill>
                <a:latin typeface="Arial"/>
                <a:cs typeface="Arial"/>
              </a:rPr>
              <a:t> ovat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linjassa</a:t>
            </a:r>
            <a:r>
              <a:rPr sz="2000" spc="-7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liiketoiminnan</a:t>
            </a:r>
            <a:r>
              <a:rPr sz="2000" spc="-7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spc="-10" dirty="0">
                <a:solidFill>
                  <a:srgbClr val="151248"/>
                </a:solidFill>
                <a:latin typeface="Arial"/>
                <a:cs typeface="Arial"/>
              </a:rPr>
              <a:t>tavoitteiden kanssa.</a:t>
            </a:r>
            <a:endParaRPr sz="2000">
              <a:latin typeface="Arial"/>
              <a:cs typeface="Arial"/>
            </a:endParaRPr>
          </a:p>
          <a:p>
            <a:pPr marL="212090" marR="5080" indent="-200025">
              <a:lnSpc>
                <a:spcPct val="114999"/>
              </a:lnSpc>
              <a:buClr>
                <a:srgbClr val="029E76"/>
              </a:buClr>
              <a:buSzPct val="150000"/>
              <a:buChar char="•"/>
              <a:tabLst>
                <a:tab pos="212090" algn="l"/>
              </a:tabLst>
            </a:pP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Ne</a:t>
            </a:r>
            <a:r>
              <a:rPr sz="2000" spc="-3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ovat</a:t>
            </a:r>
            <a:r>
              <a:rPr sz="2000" spc="-3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mitattavissa.</a:t>
            </a:r>
            <a:r>
              <a:rPr sz="2000" spc="-5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Jos</a:t>
            </a:r>
            <a:r>
              <a:rPr sz="2000" spc="-4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tavoitteet</a:t>
            </a:r>
            <a:r>
              <a:rPr sz="2000" spc="-4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spc="-10" dirty="0">
                <a:solidFill>
                  <a:srgbClr val="151248"/>
                </a:solidFill>
                <a:latin typeface="Arial"/>
                <a:cs typeface="Arial"/>
              </a:rPr>
              <a:t>eivät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ole</a:t>
            </a:r>
            <a:r>
              <a:rPr sz="2000" spc="-2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mitattavissa,</a:t>
            </a:r>
            <a:r>
              <a:rPr sz="2000" spc="-5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ne</a:t>
            </a:r>
            <a:r>
              <a:rPr sz="2000" spc="-3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eivät</a:t>
            </a:r>
            <a:r>
              <a:rPr sz="2000" spc="-3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ole</a:t>
            </a:r>
            <a:r>
              <a:rPr sz="2000" spc="-3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spc="-10" dirty="0">
                <a:solidFill>
                  <a:srgbClr val="151248"/>
                </a:solidFill>
                <a:latin typeface="Arial"/>
                <a:cs typeface="Arial"/>
              </a:rPr>
              <a:t>kovinkaan arvokkaita.</a:t>
            </a:r>
            <a:endParaRPr sz="2000">
              <a:latin typeface="Arial"/>
              <a:cs typeface="Arial"/>
            </a:endParaRPr>
          </a:p>
          <a:p>
            <a:pPr marL="212090" indent="-199390">
              <a:lnSpc>
                <a:spcPct val="100000"/>
              </a:lnSpc>
              <a:spcBef>
                <a:spcPts val="360"/>
              </a:spcBef>
              <a:buClr>
                <a:srgbClr val="029E76"/>
              </a:buClr>
              <a:buSzPct val="150000"/>
              <a:buChar char="•"/>
              <a:tabLst>
                <a:tab pos="212090" algn="l"/>
              </a:tabLst>
            </a:pP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Hyvä</a:t>
            </a:r>
            <a:r>
              <a:rPr sz="2000" spc="-4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ja</a:t>
            </a:r>
            <a:r>
              <a:rPr sz="2000" spc="-5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hyödyllinen</a:t>
            </a:r>
            <a:r>
              <a:rPr sz="2000" spc="-4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kaikkiin</a:t>
            </a:r>
            <a:r>
              <a:rPr sz="2000" spc="-5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spc="-10" dirty="0">
                <a:solidFill>
                  <a:srgbClr val="151248"/>
                </a:solidFill>
                <a:latin typeface="Arial"/>
                <a:cs typeface="Arial"/>
              </a:rPr>
              <a:t>digitaalisen</a:t>
            </a:r>
            <a:endParaRPr sz="2000">
              <a:latin typeface="Arial"/>
              <a:cs typeface="Arial"/>
            </a:endParaRPr>
          </a:p>
          <a:p>
            <a:pPr marL="212090">
              <a:lnSpc>
                <a:spcPct val="100000"/>
              </a:lnSpc>
              <a:spcBef>
                <a:spcPts val="360"/>
              </a:spcBef>
            </a:pP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markkinoinnin</a:t>
            </a:r>
            <a:r>
              <a:rPr sz="2000" spc="-7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spc="-10" dirty="0">
                <a:solidFill>
                  <a:srgbClr val="151248"/>
                </a:solidFill>
                <a:latin typeface="Arial"/>
                <a:cs typeface="Arial"/>
              </a:rPr>
              <a:t>tavoitteisiin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sz="half" idx="3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ESIMERKKI:</a:t>
            </a:r>
          </a:p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b="0" dirty="0">
                <a:solidFill>
                  <a:srgbClr val="151248"/>
                </a:solidFill>
                <a:latin typeface="Arial"/>
                <a:cs typeface="Arial"/>
              </a:rPr>
              <a:t>Paikallinen</a:t>
            </a:r>
            <a:r>
              <a:rPr b="0" spc="-2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b="0" spc="-10" dirty="0">
                <a:solidFill>
                  <a:srgbClr val="151248"/>
                </a:solidFill>
                <a:latin typeface="Arial"/>
                <a:cs typeface="Arial"/>
              </a:rPr>
              <a:t>puutarha-</a:t>
            </a:r>
            <a:r>
              <a:rPr b="0" dirty="0">
                <a:solidFill>
                  <a:srgbClr val="151248"/>
                </a:solidFill>
                <a:latin typeface="Arial"/>
                <a:cs typeface="Arial"/>
              </a:rPr>
              <a:t>alan</a:t>
            </a:r>
            <a:r>
              <a:rPr b="0" spc="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b="0" dirty="0">
                <a:solidFill>
                  <a:srgbClr val="151248"/>
                </a:solidFill>
                <a:latin typeface="Arial"/>
                <a:cs typeface="Arial"/>
              </a:rPr>
              <a:t>yritys</a:t>
            </a:r>
            <a:r>
              <a:rPr b="0" spc="-5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b="0" dirty="0">
                <a:solidFill>
                  <a:srgbClr val="151248"/>
                </a:solidFill>
                <a:latin typeface="Arial"/>
                <a:cs typeface="Arial"/>
              </a:rPr>
              <a:t>(myy</a:t>
            </a:r>
            <a:r>
              <a:rPr b="0" spc="-5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b="0" spc="-10" dirty="0">
                <a:solidFill>
                  <a:srgbClr val="151248"/>
                </a:solidFill>
                <a:latin typeface="Arial"/>
                <a:cs typeface="Arial"/>
              </a:rPr>
              <a:t>kasveja,</a:t>
            </a:r>
          </a:p>
          <a:p>
            <a:pPr marL="12700" marR="144145">
              <a:lnSpc>
                <a:spcPct val="105000"/>
              </a:lnSpc>
              <a:spcBef>
                <a:spcPts val="5"/>
              </a:spcBef>
            </a:pPr>
            <a:r>
              <a:rPr b="0" dirty="0">
                <a:solidFill>
                  <a:srgbClr val="151248"/>
                </a:solidFill>
                <a:latin typeface="Arial"/>
                <a:cs typeface="Arial"/>
              </a:rPr>
              <a:t>puutarhatarvikkeita</a:t>
            </a:r>
            <a:r>
              <a:rPr b="0" spc="-5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b="0" dirty="0">
                <a:solidFill>
                  <a:srgbClr val="151248"/>
                </a:solidFill>
                <a:latin typeface="Arial"/>
                <a:cs typeface="Arial"/>
              </a:rPr>
              <a:t>jne.)</a:t>
            </a:r>
            <a:r>
              <a:rPr b="0" spc="-6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b="0" dirty="0">
                <a:solidFill>
                  <a:srgbClr val="151248"/>
                </a:solidFill>
                <a:latin typeface="Arial"/>
                <a:cs typeface="Arial"/>
              </a:rPr>
              <a:t>Turusta</a:t>
            </a:r>
            <a:r>
              <a:rPr b="0" spc="-8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b="0" spc="-10" dirty="0">
                <a:solidFill>
                  <a:srgbClr val="151248"/>
                </a:solidFill>
                <a:latin typeface="Arial"/>
                <a:cs typeface="Arial"/>
              </a:rPr>
              <a:t>laajentaa </a:t>
            </a:r>
            <a:r>
              <a:rPr b="0" dirty="0">
                <a:solidFill>
                  <a:srgbClr val="151248"/>
                </a:solidFill>
                <a:latin typeface="Arial"/>
                <a:cs typeface="Arial"/>
              </a:rPr>
              <a:t>palvelujaan.</a:t>
            </a:r>
            <a:r>
              <a:rPr b="0" spc="-4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b="0" i="1" dirty="0">
                <a:solidFill>
                  <a:srgbClr val="151248"/>
                </a:solidFill>
                <a:latin typeface="Arial"/>
                <a:cs typeface="Arial"/>
              </a:rPr>
              <a:t>Ensi</a:t>
            </a:r>
            <a:r>
              <a:rPr b="0" i="1" spc="-9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b="0" i="1" dirty="0">
                <a:solidFill>
                  <a:srgbClr val="151248"/>
                </a:solidFill>
                <a:latin typeface="Arial"/>
                <a:cs typeface="Arial"/>
              </a:rPr>
              <a:t>vuonna</a:t>
            </a:r>
            <a:r>
              <a:rPr b="0" i="1" spc="-8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b="0" i="1" dirty="0">
                <a:solidFill>
                  <a:srgbClr val="151248"/>
                </a:solidFill>
                <a:latin typeface="Arial"/>
                <a:cs typeface="Arial"/>
              </a:rPr>
              <a:t>keskitytään</a:t>
            </a:r>
            <a:r>
              <a:rPr b="0" i="1" spc="-7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b="0" i="1" spc="-10" dirty="0">
                <a:solidFill>
                  <a:srgbClr val="151248"/>
                </a:solidFill>
                <a:latin typeface="Arial"/>
                <a:cs typeface="Arial"/>
              </a:rPr>
              <a:t>uuteen </a:t>
            </a:r>
            <a:r>
              <a:rPr b="0" i="1" dirty="0">
                <a:solidFill>
                  <a:srgbClr val="151248"/>
                </a:solidFill>
                <a:latin typeface="Arial"/>
                <a:cs typeface="Arial"/>
              </a:rPr>
              <a:t>palveluun,</a:t>
            </a:r>
            <a:r>
              <a:rPr b="0" i="1" spc="-7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b="0" i="1" spc="-10" dirty="0">
                <a:solidFill>
                  <a:srgbClr val="151248"/>
                </a:solidFill>
                <a:latin typeface="Arial"/>
                <a:cs typeface="Arial"/>
              </a:rPr>
              <a:t>puutarhasuunnitteluun.</a:t>
            </a:r>
          </a:p>
          <a:p>
            <a:pPr>
              <a:lnSpc>
                <a:spcPct val="100000"/>
              </a:lnSpc>
              <a:spcBef>
                <a:spcPts val="325"/>
              </a:spcBef>
            </a:pPr>
            <a:endParaRPr b="0" i="1" spc="-10" dirty="0">
              <a:solidFill>
                <a:srgbClr val="151248"/>
              </a:solidFill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b="0" dirty="0">
                <a:solidFill>
                  <a:srgbClr val="151248"/>
                </a:solidFill>
                <a:latin typeface="Arial"/>
                <a:cs typeface="Arial"/>
              </a:rPr>
              <a:t>Mitkä</a:t>
            </a:r>
            <a:r>
              <a:rPr b="0" spc="-4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b="0" dirty="0">
                <a:solidFill>
                  <a:srgbClr val="151248"/>
                </a:solidFill>
                <a:latin typeface="Arial"/>
                <a:cs typeface="Arial"/>
              </a:rPr>
              <a:t>seuraavista</a:t>
            </a:r>
            <a:r>
              <a:rPr b="0" spc="-2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b="0" dirty="0">
                <a:solidFill>
                  <a:srgbClr val="151248"/>
                </a:solidFill>
                <a:latin typeface="Arial"/>
                <a:cs typeface="Arial"/>
              </a:rPr>
              <a:t>ovat</a:t>
            </a:r>
            <a:r>
              <a:rPr b="0" spc="-4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b="0" spc="-20" dirty="0">
                <a:solidFill>
                  <a:srgbClr val="151248"/>
                </a:solidFill>
                <a:latin typeface="Arial"/>
                <a:cs typeface="Arial"/>
              </a:rPr>
              <a:t>SMART-</a:t>
            </a:r>
            <a:r>
              <a:rPr b="0" spc="-10" dirty="0">
                <a:solidFill>
                  <a:srgbClr val="151248"/>
                </a:solidFill>
                <a:latin typeface="Arial"/>
                <a:cs typeface="Arial"/>
              </a:rPr>
              <a:t>tavoitteita?</a:t>
            </a:r>
          </a:p>
          <a:p>
            <a:pPr marL="354330" indent="-212090">
              <a:lnSpc>
                <a:spcPct val="100000"/>
              </a:lnSpc>
              <a:spcBef>
                <a:spcPts val="105"/>
              </a:spcBef>
              <a:buClr>
                <a:srgbClr val="10AB8A"/>
              </a:buClr>
              <a:buSzPct val="150000"/>
              <a:buChar char="•"/>
              <a:tabLst>
                <a:tab pos="354330" algn="l"/>
              </a:tabLst>
            </a:pPr>
            <a:r>
              <a:rPr b="0" dirty="0">
                <a:solidFill>
                  <a:srgbClr val="151248"/>
                </a:solidFill>
                <a:latin typeface="Arial"/>
                <a:cs typeface="Arial"/>
              </a:rPr>
              <a:t>Tavoitteenamme</a:t>
            </a:r>
            <a:r>
              <a:rPr b="0" spc="-3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b="0" dirty="0">
                <a:solidFill>
                  <a:srgbClr val="151248"/>
                </a:solidFill>
                <a:latin typeface="Arial"/>
                <a:cs typeface="Arial"/>
              </a:rPr>
              <a:t>on</a:t>
            </a:r>
            <a:r>
              <a:rPr b="0" spc="-6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b="0" dirty="0">
                <a:solidFill>
                  <a:srgbClr val="151248"/>
                </a:solidFill>
                <a:latin typeface="Arial"/>
                <a:cs typeface="Arial"/>
              </a:rPr>
              <a:t>kasvaa</a:t>
            </a:r>
            <a:r>
              <a:rPr b="0" spc="-5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b="0" dirty="0">
                <a:solidFill>
                  <a:srgbClr val="151248"/>
                </a:solidFill>
                <a:latin typeface="Arial"/>
                <a:cs typeface="Arial"/>
              </a:rPr>
              <a:t>20</a:t>
            </a:r>
            <a:r>
              <a:rPr b="0" spc="-6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b="0" spc="-10" dirty="0">
                <a:solidFill>
                  <a:srgbClr val="151248"/>
                </a:solidFill>
                <a:latin typeface="Arial"/>
                <a:cs typeface="Arial"/>
              </a:rPr>
              <a:t>prosenttia.</a:t>
            </a:r>
          </a:p>
          <a:p>
            <a:pPr marL="354330" marR="50800" indent="-212090">
              <a:lnSpc>
                <a:spcPct val="104700"/>
              </a:lnSpc>
              <a:spcBef>
                <a:spcPts val="15"/>
              </a:spcBef>
              <a:buClr>
                <a:srgbClr val="10AB8A"/>
              </a:buClr>
              <a:buSzPct val="150000"/>
              <a:buChar char="•"/>
              <a:tabLst>
                <a:tab pos="355600" algn="l"/>
              </a:tabLst>
            </a:pPr>
            <a:r>
              <a:rPr b="0" dirty="0">
                <a:solidFill>
                  <a:srgbClr val="151248"/>
                </a:solidFill>
                <a:latin typeface="Arial"/>
                <a:cs typeface="Arial"/>
              </a:rPr>
              <a:t>Tavoitteenamme</a:t>
            </a:r>
            <a:r>
              <a:rPr b="0" spc="-5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b="0" dirty="0">
                <a:solidFill>
                  <a:srgbClr val="151248"/>
                </a:solidFill>
                <a:latin typeface="Arial"/>
                <a:cs typeface="Arial"/>
              </a:rPr>
              <a:t>on</a:t>
            </a:r>
            <a:r>
              <a:rPr b="0" spc="-8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b="0" spc="-10" dirty="0">
                <a:solidFill>
                  <a:srgbClr val="151248"/>
                </a:solidFill>
                <a:latin typeface="Arial"/>
                <a:cs typeface="Arial"/>
              </a:rPr>
              <a:t>myydä 	puutarhasuunnittelupalvelua</a:t>
            </a:r>
            <a:r>
              <a:rPr b="0" spc="3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b="0" dirty="0">
                <a:solidFill>
                  <a:srgbClr val="151248"/>
                </a:solidFill>
                <a:latin typeface="Arial"/>
                <a:cs typeface="Arial"/>
              </a:rPr>
              <a:t>10</a:t>
            </a:r>
            <a:r>
              <a:rPr b="0" spc="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b="0" dirty="0">
                <a:solidFill>
                  <a:srgbClr val="151248"/>
                </a:solidFill>
                <a:latin typeface="Arial"/>
                <a:cs typeface="Arial"/>
              </a:rPr>
              <a:t>000</a:t>
            </a:r>
            <a:r>
              <a:rPr b="0" spc="1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b="0" spc="-10" dirty="0">
                <a:solidFill>
                  <a:srgbClr val="151248"/>
                </a:solidFill>
                <a:latin typeface="Arial"/>
                <a:cs typeface="Arial"/>
              </a:rPr>
              <a:t>euron</a:t>
            </a:r>
          </a:p>
          <a:p>
            <a:pPr marL="355600">
              <a:lnSpc>
                <a:spcPct val="100000"/>
              </a:lnSpc>
              <a:spcBef>
                <a:spcPts val="125"/>
              </a:spcBef>
            </a:pPr>
            <a:r>
              <a:rPr b="0" dirty="0">
                <a:solidFill>
                  <a:srgbClr val="151248"/>
                </a:solidFill>
                <a:latin typeface="Arial"/>
                <a:cs typeface="Arial"/>
              </a:rPr>
              <a:t>arvosta</a:t>
            </a:r>
            <a:r>
              <a:rPr b="0" spc="-6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b="0" dirty="0">
                <a:solidFill>
                  <a:srgbClr val="151248"/>
                </a:solidFill>
                <a:latin typeface="Arial"/>
                <a:cs typeface="Arial"/>
              </a:rPr>
              <a:t>vuonna</a:t>
            </a:r>
            <a:r>
              <a:rPr b="0" spc="-6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b="0" spc="-10" dirty="0">
                <a:solidFill>
                  <a:srgbClr val="151248"/>
                </a:solidFill>
                <a:latin typeface="Arial"/>
                <a:cs typeface="Arial"/>
              </a:rPr>
              <a:t>2024.</a:t>
            </a:r>
          </a:p>
          <a:p>
            <a:pPr marL="354330" marR="298450" indent="-212090">
              <a:lnSpc>
                <a:spcPts val="2400"/>
              </a:lnSpc>
              <a:spcBef>
                <a:spcPts val="85"/>
              </a:spcBef>
              <a:buClr>
                <a:srgbClr val="10AB8A"/>
              </a:buClr>
              <a:buSzPct val="150000"/>
              <a:buChar char="•"/>
              <a:tabLst>
                <a:tab pos="355600" algn="l"/>
              </a:tabLst>
            </a:pPr>
            <a:r>
              <a:rPr b="0" dirty="0">
                <a:solidFill>
                  <a:srgbClr val="151248"/>
                </a:solidFill>
                <a:latin typeface="Arial"/>
                <a:cs typeface="Arial"/>
              </a:rPr>
              <a:t>Tavoitteenamme</a:t>
            </a:r>
            <a:r>
              <a:rPr b="0" spc="-4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b="0" dirty="0">
                <a:solidFill>
                  <a:srgbClr val="151248"/>
                </a:solidFill>
                <a:latin typeface="Arial"/>
                <a:cs typeface="Arial"/>
              </a:rPr>
              <a:t>on</a:t>
            </a:r>
            <a:r>
              <a:rPr b="0" spc="-7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b="0" dirty="0">
                <a:solidFill>
                  <a:srgbClr val="151248"/>
                </a:solidFill>
                <a:latin typeface="Arial"/>
                <a:cs typeface="Arial"/>
              </a:rPr>
              <a:t>olla</a:t>
            </a:r>
            <a:r>
              <a:rPr b="0" spc="-6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b="0" dirty="0">
                <a:solidFill>
                  <a:srgbClr val="151248"/>
                </a:solidFill>
                <a:latin typeface="Arial"/>
                <a:cs typeface="Arial"/>
              </a:rPr>
              <a:t>Suomen</a:t>
            </a:r>
            <a:r>
              <a:rPr b="0" spc="-6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b="0" spc="-10" dirty="0">
                <a:solidFill>
                  <a:srgbClr val="151248"/>
                </a:solidFill>
                <a:latin typeface="Arial"/>
                <a:cs typeface="Arial"/>
              </a:rPr>
              <a:t>suurin 	puutarhasuunnitteluyritys</a:t>
            </a:r>
            <a:r>
              <a:rPr b="0" spc="2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b="0" dirty="0">
                <a:solidFill>
                  <a:srgbClr val="151248"/>
                </a:solidFill>
                <a:latin typeface="Arial"/>
                <a:cs typeface="Arial"/>
              </a:rPr>
              <a:t>vuonna</a:t>
            </a:r>
            <a:r>
              <a:rPr b="0" spc="1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b="0" spc="-10" dirty="0">
                <a:solidFill>
                  <a:srgbClr val="151248"/>
                </a:solidFill>
                <a:latin typeface="Arial"/>
                <a:cs typeface="Arial"/>
              </a:rPr>
              <a:t>2024.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46062"/>
            <a:ext cx="12191999" cy="6611935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994908" y="1968110"/>
            <a:ext cx="4984750" cy="207518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12000"/>
              </a:lnSpc>
              <a:spcBef>
                <a:spcPts val="105"/>
              </a:spcBef>
            </a:pPr>
            <a:r>
              <a:rPr sz="4000" dirty="0">
                <a:solidFill>
                  <a:srgbClr val="151248"/>
                </a:solidFill>
              </a:rPr>
              <a:t>MIKSI</a:t>
            </a:r>
            <a:r>
              <a:rPr sz="4000" spc="-75" dirty="0">
                <a:solidFill>
                  <a:srgbClr val="151248"/>
                </a:solidFill>
              </a:rPr>
              <a:t> </a:t>
            </a:r>
            <a:r>
              <a:rPr sz="4000" dirty="0">
                <a:solidFill>
                  <a:srgbClr val="151248"/>
                </a:solidFill>
              </a:rPr>
              <a:t>JA</a:t>
            </a:r>
            <a:r>
              <a:rPr sz="4000" spc="-90" dirty="0">
                <a:solidFill>
                  <a:srgbClr val="151248"/>
                </a:solidFill>
              </a:rPr>
              <a:t> </a:t>
            </a:r>
            <a:r>
              <a:rPr sz="4000" spc="-10" dirty="0">
                <a:solidFill>
                  <a:srgbClr val="151248"/>
                </a:solidFill>
              </a:rPr>
              <a:t>MITEN RAKENTAA OSTAJAPERSOONA</a:t>
            </a:r>
            <a:endParaRPr sz="400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575316" rIns="0" bIns="0" rtlCol="0">
            <a:spAutoFit/>
          </a:bodyPr>
          <a:lstStyle/>
          <a:p>
            <a:pPr marL="541655">
              <a:lnSpc>
                <a:spcPct val="100000"/>
              </a:lnSpc>
              <a:spcBef>
                <a:spcPts val="105"/>
              </a:spcBef>
            </a:pPr>
            <a:r>
              <a:rPr sz="4400" spc="-10" dirty="0">
                <a:solidFill>
                  <a:srgbClr val="151248"/>
                </a:solidFill>
              </a:rPr>
              <a:t>Ostajapersoona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375615" y="1693993"/>
            <a:ext cx="10518140" cy="4387850"/>
          </a:xfrm>
          <a:prstGeom prst="rect">
            <a:avLst/>
          </a:prstGeom>
        </p:spPr>
        <p:txBody>
          <a:bodyPr vert="horz" wrap="square" lIns="0" tIns="182880" rIns="0" bIns="0" rtlCol="0">
            <a:spAutoFit/>
          </a:bodyPr>
          <a:lstStyle/>
          <a:p>
            <a:pPr marL="339725" indent="-327025">
              <a:lnSpc>
                <a:spcPct val="100000"/>
              </a:lnSpc>
              <a:spcBef>
                <a:spcPts val="1440"/>
              </a:spcBef>
              <a:buClr>
                <a:srgbClr val="10AB8A"/>
              </a:buClr>
              <a:buSzPct val="150000"/>
              <a:buChar char="•"/>
              <a:tabLst>
                <a:tab pos="339725" algn="l"/>
              </a:tabLst>
            </a:pP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Fiktiivinen</a:t>
            </a:r>
            <a:r>
              <a:rPr sz="2000" spc="-2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hahmo,</a:t>
            </a:r>
            <a:r>
              <a:rPr sz="2000" spc="-5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joka</a:t>
            </a:r>
            <a:r>
              <a:rPr sz="2000" spc="-4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on</a:t>
            </a:r>
            <a:r>
              <a:rPr sz="2000" spc="-4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luotu</a:t>
            </a:r>
            <a:r>
              <a:rPr sz="2000" spc="-4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edustamaan</a:t>
            </a:r>
            <a:r>
              <a:rPr sz="2000" spc="-6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jotakin</a:t>
            </a:r>
            <a:r>
              <a:rPr sz="2000" spc="-4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spc="-10" dirty="0">
                <a:solidFill>
                  <a:srgbClr val="151248"/>
                </a:solidFill>
                <a:latin typeface="Arial"/>
                <a:cs typeface="Arial"/>
              </a:rPr>
              <a:t>asiakastyyppiä.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695"/>
              </a:spcBef>
              <a:buClr>
                <a:srgbClr val="10AB8A"/>
              </a:buClr>
              <a:buFont typeface="Arial"/>
              <a:buChar char="•"/>
            </a:pPr>
            <a:endParaRPr sz="2000">
              <a:latin typeface="Arial"/>
              <a:cs typeface="Arial"/>
            </a:endParaRPr>
          </a:p>
          <a:p>
            <a:pPr marL="339725" indent="-327025">
              <a:lnSpc>
                <a:spcPct val="100000"/>
              </a:lnSpc>
              <a:spcBef>
                <a:spcPts val="5"/>
              </a:spcBef>
              <a:buClr>
                <a:srgbClr val="10AB8A"/>
              </a:buClr>
              <a:buSzPct val="150000"/>
              <a:buFont typeface="Arial"/>
              <a:buChar char="•"/>
              <a:tabLst>
                <a:tab pos="339725" algn="l"/>
              </a:tabLst>
            </a:pPr>
            <a:r>
              <a:rPr sz="2000" i="1" dirty="0">
                <a:solidFill>
                  <a:srgbClr val="151248"/>
                </a:solidFill>
                <a:latin typeface="Arial"/>
                <a:cs typeface="Arial"/>
              </a:rPr>
              <a:t>Henkilöhahmoja</a:t>
            </a:r>
            <a:r>
              <a:rPr sz="2000" i="1" spc="-4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käytetään</a:t>
            </a:r>
            <a:r>
              <a:rPr sz="2000" spc="-7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segmentoinnin</a:t>
            </a:r>
            <a:r>
              <a:rPr sz="2000" spc="-5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yhteydessä,</a:t>
            </a:r>
            <a:r>
              <a:rPr sz="2000" spc="-7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jolloin</a:t>
            </a:r>
            <a:r>
              <a:rPr sz="2000" spc="-3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henkilöhahmot</a:t>
            </a:r>
            <a:r>
              <a:rPr sz="2000" spc="-7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edustavat</a:t>
            </a:r>
            <a:r>
              <a:rPr sz="2000" spc="-6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spc="-25" dirty="0">
                <a:solidFill>
                  <a:srgbClr val="151248"/>
                </a:solidFill>
                <a:latin typeface="Arial"/>
                <a:cs typeface="Arial"/>
              </a:rPr>
              <a:t>eri</a:t>
            </a:r>
            <a:endParaRPr sz="2000">
              <a:latin typeface="Arial"/>
              <a:cs typeface="Arial"/>
            </a:endParaRPr>
          </a:p>
          <a:p>
            <a:pPr marL="339725">
              <a:lnSpc>
                <a:spcPct val="100000"/>
              </a:lnSpc>
              <a:spcBef>
                <a:spcPts val="1200"/>
              </a:spcBef>
            </a:pPr>
            <a:r>
              <a:rPr sz="2000" spc="-10" dirty="0">
                <a:solidFill>
                  <a:srgbClr val="151248"/>
                </a:solidFill>
                <a:latin typeface="Arial"/>
                <a:cs typeface="Arial"/>
              </a:rPr>
              <a:t>segmenttejä.</a:t>
            </a:r>
            <a:endParaRPr sz="2000">
              <a:latin typeface="Arial"/>
              <a:cs typeface="Arial"/>
            </a:endParaRPr>
          </a:p>
          <a:p>
            <a:pPr marL="339725" marR="5080" indent="-327660">
              <a:lnSpc>
                <a:spcPct val="150000"/>
              </a:lnSpc>
              <a:spcBef>
                <a:spcPts val="1800"/>
              </a:spcBef>
              <a:buClr>
                <a:srgbClr val="10AB8A"/>
              </a:buClr>
              <a:buSzPct val="150000"/>
              <a:buChar char="•"/>
              <a:tabLst>
                <a:tab pos="339725" algn="l"/>
              </a:tabLst>
            </a:pP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Henkilöhahmoja</a:t>
            </a:r>
            <a:r>
              <a:rPr sz="2000" spc="-4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edustavat</a:t>
            </a:r>
            <a:r>
              <a:rPr sz="2000" spc="-6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heidän</a:t>
            </a:r>
            <a:r>
              <a:rPr sz="2000" spc="-3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demografiset</a:t>
            </a:r>
            <a:r>
              <a:rPr sz="2000" spc="-6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tietonsa,</a:t>
            </a:r>
            <a:r>
              <a:rPr sz="2000" spc="-5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historiansa,</a:t>
            </a:r>
            <a:r>
              <a:rPr sz="2000" spc="-6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spc="-10" dirty="0">
                <a:solidFill>
                  <a:srgbClr val="151248"/>
                </a:solidFill>
                <a:latin typeface="Arial"/>
                <a:cs typeface="Arial"/>
              </a:rPr>
              <a:t>persoonallisuutensa,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kunnianhimonsa</a:t>
            </a:r>
            <a:r>
              <a:rPr sz="2000" spc="-8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ja</a:t>
            </a:r>
            <a:r>
              <a:rPr sz="2000" spc="-2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tavoitteensa,</a:t>
            </a:r>
            <a:r>
              <a:rPr sz="2000" spc="-6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turhautumisensa,</a:t>
            </a:r>
            <a:r>
              <a:rPr sz="2000" spc="-7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suosikkibrändinsä</a:t>
            </a:r>
            <a:r>
              <a:rPr sz="2000" spc="-6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ja</a:t>
            </a:r>
            <a:r>
              <a:rPr sz="2000" spc="-2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muut</a:t>
            </a:r>
            <a:r>
              <a:rPr sz="2000" spc="-5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spc="-10" dirty="0">
                <a:solidFill>
                  <a:srgbClr val="151248"/>
                </a:solidFill>
                <a:latin typeface="Arial"/>
                <a:cs typeface="Arial"/>
              </a:rPr>
              <a:t>yritykselle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tärkeät</a:t>
            </a:r>
            <a:r>
              <a:rPr sz="2000" spc="-4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spc="-10" dirty="0">
                <a:solidFill>
                  <a:srgbClr val="151248"/>
                </a:solidFill>
                <a:latin typeface="Arial"/>
                <a:cs typeface="Arial"/>
              </a:rPr>
              <a:t>ominaisuudet.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00"/>
              </a:spcBef>
              <a:buClr>
                <a:srgbClr val="10AB8A"/>
              </a:buClr>
              <a:buFont typeface="Arial"/>
              <a:buChar char="•"/>
            </a:pPr>
            <a:endParaRPr sz="2000">
              <a:latin typeface="Arial"/>
              <a:cs typeface="Arial"/>
            </a:endParaRPr>
          </a:p>
          <a:p>
            <a:pPr marL="339725" indent="-327025">
              <a:lnSpc>
                <a:spcPct val="100000"/>
              </a:lnSpc>
              <a:spcBef>
                <a:spcPts val="5"/>
              </a:spcBef>
              <a:buClr>
                <a:srgbClr val="10AB8A"/>
              </a:buClr>
              <a:buSzPct val="150000"/>
              <a:buChar char="•"/>
              <a:tabLst>
                <a:tab pos="339725" algn="l"/>
              </a:tabLst>
            </a:pP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Kun</a:t>
            </a:r>
            <a:r>
              <a:rPr sz="2000" spc="-2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ostaja</a:t>
            </a:r>
            <a:r>
              <a:rPr sz="2000" spc="-5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ei</a:t>
            </a:r>
            <a:r>
              <a:rPr sz="2000" spc="-1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ole</a:t>
            </a:r>
            <a:r>
              <a:rPr sz="2000" spc="-2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sama</a:t>
            </a:r>
            <a:r>
              <a:rPr sz="2000" spc="-4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kuin</a:t>
            </a:r>
            <a:r>
              <a:rPr sz="2000" spc="-3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käyttäjä/kuluttaja,</a:t>
            </a:r>
            <a:r>
              <a:rPr sz="2000" spc="-5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on</a:t>
            </a:r>
            <a:r>
              <a:rPr sz="2000" spc="-3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tärkeää</a:t>
            </a:r>
            <a:r>
              <a:rPr sz="2000" spc="-5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luoda</a:t>
            </a:r>
            <a:r>
              <a:rPr sz="2000" spc="-1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i="1" dirty="0">
                <a:solidFill>
                  <a:srgbClr val="151248"/>
                </a:solidFill>
                <a:latin typeface="Arial"/>
                <a:cs typeface="Arial"/>
              </a:rPr>
              <a:t>ostajapersoona</a:t>
            </a:r>
            <a:r>
              <a:rPr sz="2000" i="1" spc="-5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spc="-25" dirty="0">
                <a:solidFill>
                  <a:srgbClr val="151248"/>
                </a:solidFill>
                <a:latin typeface="Arial"/>
                <a:cs typeface="Arial"/>
              </a:rPr>
              <a:t>ja</a:t>
            </a:r>
            <a:endParaRPr sz="2000">
              <a:latin typeface="Arial"/>
              <a:cs typeface="Arial"/>
            </a:endParaRPr>
          </a:p>
          <a:p>
            <a:pPr marL="339725">
              <a:lnSpc>
                <a:spcPct val="100000"/>
              </a:lnSpc>
              <a:spcBef>
                <a:spcPts val="1200"/>
              </a:spcBef>
            </a:pPr>
            <a:r>
              <a:rPr sz="2000" i="1" spc="-10" dirty="0">
                <a:solidFill>
                  <a:srgbClr val="151248"/>
                </a:solidFill>
                <a:latin typeface="Arial"/>
                <a:cs typeface="Arial"/>
              </a:rPr>
              <a:t>käyttäjäpersoona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89812" y="422275"/>
            <a:ext cx="157543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10" dirty="0">
                <a:solidFill>
                  <a:srgbClr val="10AB8A"/>
                </a:solidFill>
              </a:rPr>
              <a:t>MIKSI?</a:t>
            </a:r>
            <a:endParaRPr sz="3600"/>
          </a:p>
        </p:txBody>
      </p:sp>
      <p:sp>
        <p:nvSpPr>
          <p:cNvPr id="3" name="object 3"/>
          <p:cNvSpPr txBox="1"/>
          <p:nvPr/>
        </p:nvSpPr>
        <p:spPr>
          <a:xfrm>
            <a:off x="6014084" y="316687"/>
            <a:ext cx="5399405" cy="4568825"/>
          </a:xfrm>
          <a:prstGeom prst="rect">
            <a:avLst/>
          </a:prstGeom>
        </p:spPr>
        <p:txBody>
          <a:bodyPr vert="horz" wrap="square" lIns="0" tIns="251460" rIns="0" bIns="0" rtlCol="0">
            <a:spAutoFit/>
          </a:bodyPr>
          <a:lstStyle/>
          <a:p>
            <a:pPr marL="685165" algn="ctr">
              <a:lnSpc>
                <a:spcPct val="100000"/>
              </a:lnSpc>
              <a:spcBef>
                <a:spcPts val="1980"/>
              </a:spcBef>
            </a:pPr>
            <a:r>
              <a:rPr sz="3600" b="1" dirty="0">
                <a:solidFill>
                  <a:srgbClr val="10AB8A"/>
                </a:solidFill>
                <a:latin typeface="Arial"/>
                <a:cs typeface="Arial"/>
              </a:rPr>
              <a:t>KUINKA</a:t>
            </a:r>
            <a:r>
              <a:rPr sz="3600" b="1" spc="-125" dirty="0">
                <a:solidFill>
                  <a:srgbClr val="10AB8A"/>
                </a:solidFill>
                <a:latin typeface="Arial"/>
                <a:cs typeface="Arial"/>
              </a:rPr>
              <a:t> </a:t>
            </a:r>
            <a:r>
              <a:rPr sz="3600" b="1" spc="-10" dirty="0">
                <a:solidFill>
                  <a:srgbClr val="10AB8A"/>
                </a:solidFill>
                <a:latin typeface="Arial"/>
                <a:cs typeface="Arial"/>
              </a:rPr>
              <a:t>KÄYTTÄÄ?</a:t>
            </a:r>
            <a:endParaRPr sz="3600">
              <a:latin typeface="Arial"/>
              <a:cs typeface="Arial"/>
            </a:endParaRPr>
          </a:p>
          <a:p>
            <a:pPr marL="241300" marR="1387475" indent="-228600">
              <a:lnSpc>
                <a:spcPts val="2160"/>
              </a:lnSpc>
              <a:spcBef>
                <a:spcPts val="2840"/>
              </a:spcBef>
              <a:buClr>
                <a:srgbClr val="10AB8A"/>
              </a:buClr>
              <a:buSzPct val="150000"/>
              <a:buChar char="•"/>
              <a:tabLst>
                <a:tab pos="241300" algn="l"/>
              </a:tabLst>
            </a:pP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Puhu</a:t>
            </a:r>
            <a:r>
              <a:rPr sz="2000" spc="-3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persoonallesi</a:t>
            </a:r>
            <a:r>
              <a:rPr sz="2000" spc="-4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hänen</a:t>
            </a:r>
            <a:r>
              <a:rPr sz="2000" spc="-3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spc="-10" dirty="0">
                <a:solidFill>
                  <a:srgbClr val="151248"/>
                </a:solidFill>
                <a:latin typeface="Arial"/>
                <a:cs typeface="Arial"/>
              </a:rPr>
              <a:t>omalla äänensävyllään.</a:t>
            </a:r>
            <a:endParaRPr sz="2000">
              <a:latin typeface="Arial"/>
              <a:cs typeface="Arial"/>
            </a:endParaRPr>
          </a:p>
          <a:p>
            <a:pPr marL="241300" indent="-228600">
              <a:lnSpc>
                <a:spcPts val="2280"/>
              </a:lnSpc>
              <a:spcBef>
                <a:spcPts val="720"/>
              </a:spcBef>
              <a:buClr>
                <a:srgbClr val="10AB8A"/>
              </a:buClr>
              <a:buSzPct val="150000"/>
              <a:buChar char="•"/>
              <a:tabLst>
                <a:tab pos="241300" algn="l"/>
              </a:tabLst>
            </a:pP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Kun</a:t>
            </a:r>
            <a:r>
              <a:rPr sz="2000" spc="-1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teet</a:t>
            </a:r>
            <a:r>
              <a:rPr sz="2000" spc="-4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sisältöä,</a:t>
            </a:r>
            <a:r>
              <a:rPr sz="2000" spc="-5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pidä</a:t>
            </a:r>
            <a:r>
              <a:rPr sz="2000" spc="-3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aina</a:t>
            </a:r>
            <a:r>
              <a:rPr sz="2000" spc="-1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mielessäsi,</a:t>
            </a:r>
            <a:r>
              <a:rPr sz="2000" spc="-5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spc="-20" dirty="0">
                <a:solidFill>
                  <a:srgbClr val="151248"/>
                </a:solidFill>
                <a:latin typeface="Arial"/>
                <a:cs typeface="Arial"/>
              </a:rPr>
              <a:t>mikä</a:t>
            </a:r>
            <a:endParaRPr sz="2000">
              <a:latin typeface="Arial"/>
              <a:cs typeface="Arial"/>
            </a:endParaRPr>
          </a:p>
          <a:p>
            <a:pPr marL="241300">
              <a:lnSpc>
                <a:spcPts val="2280"/>
              </a:lnSpc>
            </a:pP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on</a:t>
            </a:r>
            <a:r>
              <a:rPr sz="2000" spc="-1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tärkeää</a:t>
            </a:r>
            <a:r>
              <a:rPr sz="2000" spc="-3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asiakkaallesi</a:t>
            </a:r>
            <a:r>
              <a:rPr sz="2000" spc="-3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(eikä</a:t>
            </a:r>
            <a:r>
              <a:rPr sz="2000" spc="-2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spc="-10" dirty="0">
                <a:solidFill>
                  <a:srgbClr val="151248"/>
                </a:solidFill>
                <a:latin typeface="Arial"/>
                <a:cs typeface="Arial"/>
              </a:rPr>
              <a:t>yrityksellesi).</a:t>
            </a:r>
            <a:endParaRPr sz="2000">
              <a:latin typeface="Arial"/>
              <a:cs typeface="Arial"/>
            </a:endParaRPr>
          </a:p>
          <a:p>
            <a:pPr marL="241300" marR="99695" indent="-228600">
              <a:lnSpc>
                <a:spcPts val="2160"/>
              </a:lnSpc>
              <a:spcBef>
                <a:spcPts val="1045"/>
              </a:spcBef>
              <a:buClr>
                <a:srgbClr val="10AB8A"/>
              </a:buClr>
              <a:buSzPct val="150000"/>
              <a:buChar char="•"/>
              <a:tabLst>
                <a:tab pos="241300" algn="l"/>
              </a:tabLst>
            </a:pP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Paremmat</a:t>
            </a:r>
            <a:r>
              <a:rPr sz="2000" spc="-4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tulokset</a:t>
            </a:r>
            <a:r>
              <a:rPr sz="2000" spc="-7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SEO:ssa</a:t>
            </a:r>
            <a:r>
              <a:rPr sz="2000" spc="-4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ja</a:t>
            </a:r>
            <a:r>
              <a:rPr sz="2000" spc="-1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SEA:ssa,</a:t>
            </a:r>
            <a:r>
              <a:rPr sz="2000" spc="-3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spc="-25" dirty="0">
                <a:solidFill>
                  <a:srgbClr val="151248"/>
                </a:solidFill>
                <a:latin typeface="Arial"/>
                <a:cs typeface="Arial"/>
              </a:rPr>
              <a:t>kun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suunnittelet</a:t>
            </a:r>
            <a:r>
              <a:rPr sz="2000" spc="-6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avainsanat</a:t>
            </a:r>
            <a:r>
              <a:rPr sz="2000" spc="-5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henkilösi</a:t>
            </a:r>
            <a:r>
              <a:rPr sz="2000" spc="-4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spc="-10" dirty="0">
                <a:solidFill>
                  <a:srgbClr val="151248"/>
                </a:solidFill>
                <a:latin typeface="Arial"/>
                <a:cs typeface="Arial"/>
              </a:rPr>
              <a:t>mukaan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(esim.</a:t>
            </a:r>
            <a:r>
              <a:rPr sz="2000" spc="-2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spc="-10" dirty="0">
                <a:solidFill>
                  <a:srgbClr val="151248"/>
                </a:solidFill>
                <a:latin typeface="Arial"/>
                <a:cs typeface="Arial"/>
              </a:rPr>
              <a:t>kipupisteet).</a:t>
            </a:r>
            <a:endParaRPr sz="2000">
              <a:latin typeface="Arial"/>
              <a:cs typeface="Arial"/>
            </a:endParaRPr>
          </a:p>
          <a:p>
            <a:pPr marL="241300" marR="5080" indent="-228600">
              <a:lnSpc>
                <a:spcPct val="90000"/>
              </a:lnSpc>
              <a:spcBef>
                <a:spcPts val="965"/>
              </a:spcBef>
              <a:buClr>
                <a:srgbClr val="10AB8A"/>
              </a:buClr>
              <a:buSzPct val="150000"/>
              <a:buChar char="•"/>
              <a:tabLst>
                <a:tab pos="241300" algn="l"/>
              </a:tabLst>
            </a:pP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Kun</a:t>
            </a:r>
            <a:r>
              <a:rPr sz="2000" spc="-1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jaat</a:t>
            </a:r>
            <a:r>
              <a:rPr sz="2000" spc="-3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sisältöä</a:t>
            </a:r>
            <a:r>
              <a:rPr sz="2000" spc="-3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sosiaalisessa</a:t>
            </a:r>
            <a:r>
              <a:rPr sz="2000" spc="-6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mediassa,</a:t>
            </a:r>
            <a:r>
              <a:rPr sz="2000" spc="-4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spc="-20" dirty="0">
                <a:solidFill>
                  <a:srgbClr val="151248"/>
                </a:solidFill>
                <a:latin typeface="Arial"/>
                <a:cs typeface="Arial"/>
              </a:rPr>
              <a:t>voit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kohdentaa</a:t>
            </a:r>
            <a:r>
              <a:rPr sz="2000" spc="-4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sisältöä</a:t>
            </a:r>
            <a:r>
              <a:rPr sz="2000" spc="-3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tarkemmin,</a:t>
            </a:r>
            <a:r>
              <a:rPr sz="2000" spc="-5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kun</a:t>
            </a:r>
            <a:r>
              <a:rPr sz="2000" spc="-2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spc="-10" dirty="0">
                <a:solidFill>
                  <a:srgbClr val="151248"/>
                </a:solidFill>
                <a:latin typeface="Arial"/>
                <a:cs typeface="Arial"/>
              </a:rPr>
              <a:t>kohdistat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sen</a:t>
            </a:r>
            <a:r>
              <a:rPr sz="2000" spc="-3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henkilölle</a:t>
            </a:r>
            <a:r>
              <a:rPr sz="2000" spc="-2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(esim.</a:t>
            </a:r>
            <a:r>
              <a:rPr sz="2000" spc="-4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hänen</a:t>
            </a:r>
            <a:r>
              <a:rPr sz="2000" spc="-2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spc="-10" dirty="0">
                <a:solidFill>
                  <a:srgbClr val="151248"/>
                </a:solidFill>
                <a:latin typeface="Arial"/>
                <a:cs typeface="Arial"/>
              </a:rPr>
              <a:t>kiinnostuksen </a:t>
            </a:r>
            <a:r>
              <a:rPr sz="2000" dirty="0">
                <a:solidFill>
                  <a:srgbClr val="151248"/>
                </a:solidFill>
                <a:latin typeface="Arial"/>
                <a:cs typeface="Arial"/>
              </a:rPr>
              <a:t>kohteidensa</a:t>
            </a:r>
            <a:r>
              <a:rPr sz="2000" spc="-4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000" spc="-10" dirty="0">
                <a:solidFill>
                  <a:srgbClr val="151248"/>
                </a:solidFill>
                <a:latin typeface="Arial"/>
                <a:cs typeface="Arial"/>
              </a:rPr>
              <a:t>mukaan).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sz="half" idx="2"/>
          </p:nvPr>
        </p:nvSpPr>
        <p:spPr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241300" marR="5080" indent="-228600">
              <a:lnSpc>
                <a:spcPct val="90000"/>
              </a:lnSpc>
              <a:spcBef>
                <a:spcPts val="340"/>
              </a:spcBef>
              <a:buClr>
                <a:srgbClr val="10AB8A"/>
              </a:buClr>
              <a:buSzPct val="150000"/>
              <a:buChar char="•"/>
              <a:tabLst>
                <a:tab pos="241300" algn="l"/>
              </a:tabLst>
            </a:pPr>
            <a:r>
              <a:rPr dirty="0"/>
              <a:t>Voit</a:t>
            </a:r>
            <a:r>
              <a:rPr spc="-50" dirty="0"/>
              <a:t> </a:t>
            </a:r>
            <a:r>
              <a:rPr dirty="0"/>
              <a:t>kiinnittää</a:t>
            </a:r>
            <a:r>
              <a:rPr spc="-30" dirty="0"/>
              <a:t> </a:t>
            </a:r>
            <a:r>
              <a:rPr dirty="0"/>
              <a:t>potentiaalisten</a:t>
            </a:r>
            <a:r>
              <a:rPr spc="-65" dirty="0"/>
              <a:t> </a:t>
            </a:r>
            <a:r>
              <a:rPr spc="-10" dirty="0"/>
              <a:t>asiakkaiden </a:t>
            </a:r>
            <a:r>
              <a:rPr dirty="0"/>
              <a:t>huomion</a:t>
            </a:r>
            <a:r>
              <a:rPr spc="-85" dirty="0"/>
              <a:t> </a:t>
            </a:r>
            <a:r>
              <a:rPr dirty="0"/>
              <a:t>tarjoamalla</a:t>
            </a:r>
            <a:r>
              <a:rPr spc="-75" dirty="0"/>
              <a:t> </a:t>
            </a:r>
            <a:r>
              <a:rPr spc="-10" dirty="0"/>
              <a:t>heille </a:t>
            </a:r>
            <a:r>
              <a:rPr dirty="0"/>
              <a:t>mielenkiintoista</a:t>
            </a:r>
            <a:r>
              <a:rPr spc="-60" dirty="0"/>
              <a:t> </a:t>
            </a:r>
            <a:r>
              <a:rPr dirty="0"/>
              <a:t>sisältöä</a:t>
            </a:r>
            <a:r>
              <a:rPr spc="-45" dirty="0"/>
              <a:t> </a:t>
            </a:r>
            <a:r>
              <a:rPr dirty="0"/>
              <a:t>tai</a:t>
            </a:r>
            <a:r>
              <a:rPr spc="-30" dirty="0"/>
              <a:t> </a:t>
            </a:r>
            <a:r>
              <a:rPr b="1" spc="-10" dirty="0">
                <a:latin typeface="Arial"/>
                <a:cs typeface="Arial"/>
              </a:rPr>
              <a:t>auttamalla </a:t>
            </a:r>
            <a:r>
              <a:rPr spc="-10" dirty="0"/>
              <a:t>heitä.</a:t>
            </a:r>
          </a:p>
          <a:p>
            <a:pPr marL="241300" marR="274320" indent="-228600">
              <a:lnSpc>
                <a:spcPts val="2160"/>
              </a:lnSpc>
              <a:spcBef>
                <a:spcPts val="1030"/>
              </a:spcBef>
              <a:buClr>
                <a:srgbClr val="10AB8A"/>
              </a:buClr>
              <a:buSzPct val="150000"/>
              <a:buChar char="•"/>
              <a:tabLst>
                <a:tab pos="241300" algn="l"/>
              </a:tabLst>
            </a:pPr>
            <a:r>
              <a:rPr dirty="0"/>
              <a:t>Erinomainen</a:t>
            </a:r>
            <a:r>
              <a:rPr spc="-65" dirty="0"/>
              <a:t> </a:t>
            </a:r>
            <a:r>
              <a:rPr dirty="0"/>
              <a:t>tapa</a:t>
            </a:r>
            <a:r>
              <a:rPr spc="-45" dirty="0"/>
              <a:t> </a:t>
            </a:r>
            <a:r>
              <a:rPr dirty="0"/>
              <a:t>luoda</a:t>
            </a:r>
            <a:r>
              <a:rPr spc="-40" dirty="0"/>
              <a:t> </a:t>
            </a:r>
            <a:r>
              <a:rPr spc="-10" dirty="0"/>
              <a:t>kohdennettua, </a:t>
            </a:r>
            <a:r>
              <a:rPr dirty="0"/>
              <a:t>mielenkiintoista</a:t>
            </a:r>
            <a:r>
              <a:rPr spc="-60" dirty="0"/>
              <a:t> </a:t>
            </a:r>
            <a:r>
              <a:rPr dirty="0"/>
              <a:t>ja</a:t>
            </a:r>
            <a:r>
              <a:rPr spc="-25" dirty="0"/>
              <a:t> </a:t>
            </a:r>
            <a:r>
              <a:rPr spc="-10" dirty="0"/>
              <a:t>merkityksellistä sisältöä.</a:t>
            </a:r>
          </a:p>
          <a:p>
            <a:pPr marL="241300" marR="528955" indent="-228600">
              <a:lnSpc>
                <a:spcPts val="2160"/>
              </a:lnSpc>
              <a:spcBef>
                <a:spcPts val="1010"/>
              </a:spcBef>
              <a:buClr>
                <a:srgbClr val="10AB8A"/>
              </a:buClr>
              <a:buSzPct val="150000"/>
              <a:buChar char="•"/>
              <a:tabLst>
                <a:tab pos="241300" algn="l"/>
              </a:tabLst>
            </a:pPr>
            <a:r>
              <a:rPr dirty="0"/>
              <a:t>Asiakkaat</a:t>
            </a:r>
            <a:r>
              <a:rPr spc="-40" dirty="0"/>
              <a:t> </a:t>
            </a:r>
            <a:r>
              <a:rPr dirty="0"/>
              <a:t>odottavat</a:t>
            </a:r>
            <a:r>
              <a:rPr spc="-35" dirty="0"/>
              <a:t> </a:t>
            </a:r>
            <a:r>
              <a:rPr spc="-10" dirty="0"/>
              <a:t>henkilökohtaista sisältöä</a:t>
            </a:r>
          </a:p>
          <a:p>
            <a:pPr marL="241300" marR="207645" indent="-228600">
              <a:lnSpc>
                <a:spcPts val="2160"/>
              </a:lnSpc>
              <a:spcBef>
                <a:spcPts val="994"/>
              </a:spcBef>
              <a:buClr>
                <a:srgbClr val="10AB8A"/>
              </a:buClr>
              <a:buSzPct val="150000"/>
              <a:buChar char="•"/>
              <a:tabLst>
                <a:tab pos="241300" algn="l"/>
              </a:tabLst>
            </a:pPr>
            <a:r>
              <a:rPr dirty="0"/>
              <a:t>Ostajapersoona</a:t>
            </a:r>
            <a:r>
              <a:rPr spc="-75" dirty="0"/>
              <a:t> </a:t>
            </a:r>
            <a:r>
              <a:rPr dirty="0"/>
              <a:t>on</a:t>
            </a:r>
            <a:r>
              <a:rPr spc="-45" dirty="0"/>
              <a:t> </a:t>
            </a:r>
            <a:r>
              <a:rPr dirty="0"/>
              <a:t>malli</a:t>
            </a:r>
            <a:r>
              <a:rPr spc="-20" dirty="0"/>
              <a:t> </a:t>
            </a:r>
            <a:r>
              <a:rPr dirty="0"/>
              <a:t>-</a:t>
            </a:r>
            <a:r>
              <a:rPr spc="-50" dirty="0"/>
              <a:t> </a:t>
            </a:r>
            <a:r>
              <a:rPr spc="-10" dirty="0"/>
              <a:t>kuvitteellinen </a:t>
            </a:r>
            <a:r>
              <a:rPr dirty="0"/>
              <a:t>henkilö,</a:t>
            </a:r>
            <a:r>
              <a:rPr spc="-45" dirty="0"/>
              <a:t> </a:t>
            </a:r>
            <a:r>
              <a:rPr dirty="0"/>
              <a:t>joka</a:t>
            </a:r>
            <a:r>
              <a:rPr spc="-30" dirty="0"/>
              <a:t> </a:t>
            </a:r>
            <a:r>
              <a:rPr dirty="0"/>
              <a:t>kuvaa</a:t>
            </a:r>
            <a:r>
              <a:rPr spc="-40" dirty="0"/>
              <a:t> </a:t>
            </a:r>
            <a:r>
              <a:rPr spc="-10" dirty="0"/>
              <a:t>tyypillistä asiakastasi.</a:t>
            </a:r>
          </a:p>
          <a:p>
            <a:pPr marL="241300" marR="401955" indent="-228600">
              <a:lnSpc>
                <a:spcPts val="2160"/>
              </a:lnSpc>
              <a:spcBef>
                <a:spcPts val="1000"/>
              </a:spcBef>
              <a:buClr>
                <a:srgbClr val="10AB8A"/>
              </a:buClr>
              <a:buSzPct val="150000"/>
              <a:buFont typeface="Arial"/>
              <a:buChar char="•"/>
              <a:tabLst>
                <a:tab pos="241300" algn="l"/>
              </a:tabLst>
            </a:pPr>
            <a:r>
              <a:rPr b="1" dirty="0">
                <a:latin typeface="Arial"/>
                <a:cs typeface="Arial"/>
              </a:rPr>
              <a:t>HUOM!</a:t>
            </a:r>
            <a:r>
              <a:rPr b="1" spc="-45" dirty="0">
                <a:latin typeface="Arial"/>
                <a:cs typeface="Arial"/>
              </a:rPr>
              <a:t> </a:t>
            </a:r>
            <a:r>
              <a:rPr b="1" dirty="0">
                <a:latin typeface="Arial"/>
                <a:cs typeface="Arial"/>
              </a:rPr>
              <a:t>Ostaja</a:t>
            </a:r>
            <a:r>
              <a:rPr b="1" spc="-40" dirty="0">
                <a:latin typeface="Arial"/>
                <a:cs typeface="Arial"/>
              </a:rPr>
              <a:t> </a:t>
            </a:r>
            <a:r>
              <a:rPr b="1" dirty="0">
                <a:latin typeface="Arial"/>
                <a:cs typeface="Arial"/>
              </a:rPr>
              <a:t>ei</a:t>
            </a:r>
            <a:r>
              <a:rPr b="1" spc="-30" dirty="0">
                <a:latin typeface="Arial"/>
                <a:cs typeface="Arial"/>
              </a:rPr>
              <a:t> </a:t>
            </a:r>
            <a:r>
              <a:rPr b="1" dirty="0">
                <a:latin typeface="Arial"/>
                <a:cs typeface="Arial"/>
              </a:rPr>
              <a:t>ole</a:t>
            </a:r>
            <a:r>
              <a:rPr b="1" spc="-25" dirty="0">
                <a:latin typeface="Arial"/>
                <a:cs typeface="Arial"/>
              </a:rPr>
              <a:t> </a:t>
            </a:r>
            <a:r>
              <a:rPr b="1" dirty="0">
                <a:latin typeface="Arial"/>
                <a:cs typeface="Arial"/>
              </a:rPr>
              <a:t>"30-50-</a:t>
            </a:r>
            <a:r>
              <a:rPr b="1" spc="-10" dirty="0">
                <a:latin typeface="Arial"/>
                <a:cs typeface="Arial"/>
              </a:rPr>
              <a:t>vuotias mies".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46062"/>
            <a:ext cx="12191999" cy="6611935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03790" rIns="0" bIns="0" rtlCol="0">
            <a:spAutoFit/>
          </a:bodyPr>
          <a:lstStyle/>
          <a:p>
            <a:pPr marL="405765">
              <a:lnSpc>
                <a:spcPct val="100000"/>
              </a:lnSpc>
              <a:spcBef>
                <a:spcPts val="105"/>
              </a:spcBef>
            </a:pPr>
            <a:r>
              <a:rPr sz="4400" spc="-10" dirty="0">
                <a:solidFill>
                  <a:srgbClr val="151248"/>
                </a:solidFill>
              </a:rPr>
              <a:t>Ostajapersoonat</a:t>
            </a:r>
            <a:endParaRPr sz="4400"/>
          </a:p>
        </p:txBody>
      </p:sp>
      <p:sp>
        <p:nvSpPr>
          <p:cNvPr id="4" name="object 4"/>
          <p:cNvSpPr txBox="1"/>
          <p:nvPr/>
        </p:nvSpPr>
        <p:spPr>
          <a:xfrm>
            <a:off x="1067511" y="4550409"/>
            <a:ext cx="152908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u="sng" spc="-10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Arial"/>
                <a:cs typeface="Arial"/>
                <a:hlinkClick r:id="rId3"/>
              </a:rPr>
              <a:t>EOXkTX_wpI/edit</a:t>
            </a:r>
            <a:endParaRPr sz="15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80999" y="4054220"/>
            <a:ext cx="7120890" cy="9207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1775"/>
              </a:lnSpc>
              <a:spcBef>
                <a:spcPts val="100"/>
              </a:spcBef>
            </a:pPr>
            <a:r>
              <a:rPr sz="1500" spc="-10" dirty="0">
                <a:solidFill>
                  <a:srgbClr val="151248"/>
                </a:solidFill>
                <a:latin typeface="Arial"/>
                <a:cs typeface="Arial"/>
              </a:rPr>
              <a:t>Malleja:</a:t>
            </a:r>
            <a:endParaRPr sz="1500">
              <a:latin typeface="Arial"/>
              <a:cs typeface="Arial"/>
            </a:endParaRPr>
          </a:p>
          <a:p>
            <a:pPr marL="156210" indent="-143510">
              <a:lnSpc>
                <a:spcPts val="1775"/>
              </a:lnSpc>
              <a:buClr>
                <a:srgbClr val="10AB8A"/>
              </a:buClr>
              <a:buSzPct val="126666"/>
              <a:buChar char="•"/>
              <a:tabLst>
                <a:tab pos="156210" algn="l"/>
              </a:tabLst>
            </a:pPr>
            <a:r>
              <a:rPr sz="1500" u="sng" spc="-10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Arial"/>
                <a:cs typeface="Arial"/>
                <a:hlinkClick r:id="rId3"/>
              </a:rPr>
              <a:t>https://docs.google.com/document/d/1LjXUD2T80m9abqmqQRgJva5Xds3OxLqtm</a:t>
            </a:r>
            <a:endParaRPr sz="1500">
              <a:latin typeface="Arial"/>
              <a:cs typeface="Arial"/>
            </a:endParaRPr>
          </a:p>
          <a:p>
            <a:pPr marL="156210" indent="-143510">
              <a:lnSpc>
                <a:spcPct val="100000"/>
              </a:lnSpc>
              <a:spcBef>
                <a:spcPts val="1620"/>
              </a:spcBef>
              <a:buClr>
                <a:srgbClr val="10AB8A"/>
              </a:buClr>
              <a:buSzPct val="126666"/>
              <a:buChar char="•"/>
              <a:tabLst>
                <a:tab pos="156210" algn="l"/>
              </a:tabLst>
            </a:pPr>
            <a:r>
              <a:rPr sz="1500" u="sng" spc="-10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Arial"/>
                <a:cs typeface="Arial"/>
                <a:hlinkClick r:id="rId4"/>
              </a:rPr>
              <a:t>https://www.impactplus.com/blog/great-buyer-persona-examples-free-template</a:t>
            </a:r>
            <a:endParaRPr sz="15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67511" y="4984750"/>
            <a:ext cx="4018915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solidFill>
                  <a:srgbClr val="151248"/>
                </a:solidFill>
                <a:latin typeface="Arial"/>
                <a:cs typeface="Arial"/>
              </a:rPr>
              <a:t>(see</a:t>
            </a:r>
            <a:r>
              <a:rPr sz="1500" spc="-8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151248"/>
                </a:solidFill>
                <a:latin typeface="Arial"/>
                <a:cs typeface="Arial"/>
              </a:rPr>
              <a:t>Student</a:t>
            </a:r>
            <a:r>
              <a:rPr sz="1500" spc="-8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151248"/>
                </a:solidFill>
                <a:latin typeface="Arial"/>
                <a:cs typeface="Arial"/>
              </a:rPr>
              <a:t>Sarah,</a:t>
            </a:r>
            <a:r>
              <a:rPr sz="1500" spc="-6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151248"/>
                </a:solidFill>
                <a:latin typeface="Arial"/>
                <a:cs typeface="Arial"/>
              </a:rPr>
              <a:t>Rachel</a:t>
            </a:r>
            <a:r>
              <a:rPr sz="1500" spc="-7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151248"/>
                </a:solidFill>
                <a:latin typeface="Arial"/>
                <a:cs typeface="Arial"/>
              </a:rPr>
              <a:t>Stay</a:t>
            </a:r>
            <a:r>
              <a:rPr sz="1500" spc="-6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151248"/>
                </a:solidFill>
                <a:latin typeface="Arial"/>
                <a:cs typeface="Arial"/>
              </a:rPr>
              <a:t>at</a:t>
            </a:r>
            <a:r>
              <a:rPr sz="1500" spc="-8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151248"/>
                </a:solidFill>
                <a:latin typeface="Arial"/>
                <a:cs typeface="Arial"/>
              </a:rPr>
              <a:t>Home</a:t>
            </a:r>
            <a:r>
              <a:rPr sz="1500" spc="-5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500" spc="-25" dirty="0">
                <a:solidFill>
                  <a:srgbClr val="151248"/>
                </a:solidFill>
                <a:latin typeface="Arial"/>
                <a:cs typeface="Arial"/>
              </a:rPr>
              <a:t>Mom</a:t>
            </a:r>
            <a:endParaRPr sz="15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2293111" y="5368290"/>
            <a:ext cx="45720" cy="9525"/>
          </a:xfrm>
          <a:custGeom>
            <a:avLst/>
            <a:gdLst/>
            <a:ahLst/>
            <a:cxnLst/>
            <a:rect l="l" t="t" r="r" b="b"/>
            <a:pathLst>
              <a:path w="45719" h="9525">
                <a:moveTo>
                  <a:pt x="45719" y="0"/>
                </a:moveTo>
                <a:lnTo>
                  <a:pt x="0" y="0"/>
                </a:lnTo>
                <a:lnTo>
                  <a:pt x="0" y="9144"/>
                </a:lnTo>
                <a:lnTo>
                  <a:pt x="45719" y="9144"/>
                </a:lnTo>
                <a:lnTo>
                  <a:pt x="45719" y="0"/>
                </a:lnTo>
                <a:close/>
              </a:path>
            </a:pathLst>
          </a:custGeom>
          <a:solidFill>
            <a:srgbClr val="0562C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780999" y="5144770"/>
            <a:ext cx="5131435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6210" indent="-143510">
              <a:lnSpc>
                <a:spcPct val="100000"/>
              </a:lnSpc>
              <a:spcBef>
                <a:spcPts val="100"/>
              </a:spcBef>
              <a:buClr>
                <a:srgbClr val="10AB8A"/>
              </a:buClr>
              <a:buSzPct val="126666"/>
              <a:buChar char="•"/>
              <a:tabLst>
                <a:tab pos="156210" algn="l"/>
              </a:tabLst>
            </a:pPr>
            <a:r>
              <a:rPr sz="1500" dirty="0">
                <a:solidFill>
                  <a:srgbClr val="151248"/>
                </a:solidFill>
                <a:latin typeface="Arial"/>
                <a:cs typeface="Arial"/>
              </a:rPr>
              <a:t>Further</a:t>
            </a:r>
            <a:r>
              <a:rPr sz="1500" spc="-3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500" dirty="0">
                <a:solidFill>
                  <a:srgbClr val="151248"/>
                </a:solidFill>
                <a:latin typeface="Arial"/>
                <a:cs typeface="Arial"/>
              </a:rPr>
              <a:t>reading:</a:t>
            </a:r>
            <a:r>
              <a:rPr sz="1500" spc="37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500" u="sng" spc="-10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Arial"/>
                <a:cs typeface="Arial"/>
                <a:hlinkClick r:id="rId5"/>
              </a:rPr>
              <a:t>https://blog.hootsuite.com/buyer-persona/</a:t>
            </a:r>
            <a:endParaRPr sz="1500">
              <a:latin typeface="Arial"/>
              <a:cs typeface="Arial"/>
            </a:endParaRPr>
          </a:p>
        </p:txBody>
      </p:sp>
      <p:pic>
        <p:nvPicPr>
          <p:cNvPr id="9" name="object 9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80059" y="1098803"/>
            <a:ext cx="8857488" cy="3041904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>
            <a:hlinkClick r:id="rId2"/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246062"/>
            <a:ext cx="12191999" cy="6611935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25050" rIns="0" bIns="0" rtlCol="0">
            <a:spAutoFit/>
          </a:bodyPr>
          <a:lstStyle/>
          <a:p>
            <a:pPr marL="846455">
              <a:lnSpc>
                <a:spcPct val="100000"/>
              </a:lnSpc>
              <a:spcBef>
                <a:spcPts val="100"/>
              </a:spcBef>
            </a:pPr>
            <a:r>
              <a:rPr sz="4400" dirty="0">
                <a:solidFill>
                  <a:srgbClr val="151248"/>
                </a:solidFill>
                <a:hlinkClick r:id="rId2"/>
              </a:rPr>
              <a:t>Hyvä,</a:t>
            </a:r>
            <a:r>
              <a:rPr sz="4400" spc="-65" dirty="0">
                <a:solidFill>
                  <a:srgbClr val="151248"/>
                </a:solidFill>
                <a:hlinkClick r:id="rId2"/>
              </a:rPr>
              <a:t> </a:t>
            </a:r>
            <a:r>
              <a:rPr sz="4400" dirty="0">
                <a:solidFill>
                  <a:srgbClr val="151248"/>
                </a:solidFill>
                <a:hlinkClick r:id="rId2"/>
              </a:rPr>
              <a:t>muokattava</a:t>
            </a:r>
            <a:r>
              <a:rPr sz="4400" spc="-55" dirty="0">
                <a:solidFill>
                  <a:srgbClr val="151248"/>
                </a:solidFill>
                <a:hlinkClick r:id="rId2"/>
              </a:rPr>
              <a:t> </a:t>
            </a:r>
            <a:r>
              <a:rPr sz="4400" spc="-10" dirty="0">
                <a:solidFill>
                  <a:srgbClr val="151248"/>
                </a:solidFill>
                <a:hlinkClick r:id="rId2"/>
              </a:rPr>
              <a:t>malli</a:t>
            </a:r>
            <a:endParaRPr sz="4400"/>
          </a:p>
        </p:txBody>
      </p:sp>
      <p:sp>
        <p:nvSpPr>
          <p:cNvPr id="4" name="object 4"/>
          <p:cNvSpPr txBox="1"/>
          <p:nvPr/>
        </p:nvSpPr>
        <p:spPr>
          <a:xfrm>
            <a:off x="8738361" y="6174740"/>
            <a:ext cx="2687955" cy="4279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0000"/>
              </a:lnSpc>
              <a:spcBef>
                <a:spcPts val="100"/>
              </a:spcBef>
            </a:pPr>
            <a:r>
              <a:rPr sz="1100" u="sng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Arial"/>
                <a:cs typeface="Arial"/>
                <a:hlinkClick r:id="rId2"/>
              </a:rPr>
              <a:t>How</a:t>
            </a:r>
            <a:r>
              <a:rPr sz="1100" u="sng" spc="-50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Arial"/>
                <a:cs typeface="Arial"/>
                <a:hlinkClick r:id="rId2"/>
              </a:rPr>
              <a:t> </a:t>
            </a:r>
            <a:r>
              <a:rPr sz="1100" u="sng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Arial"/>
                <a:cs typeface="Arial"/>
                <a:hlinkClick r:id="rId2"/>
              </a:rPr>
              <a:t>to</a:t>
            </a:r>
            <a:r>
              <a:rPr sz="1100" u="sng" spc="-70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Arial"/>
                <a:cs typeface="Arial"/>
                <a:hlinkClick r:id="rId2"/>
              </a:rPr>
              <a:t> </a:t>
            </a:r>
            <a:r>
              <a:rPr sz="1100" u="sng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Arial"/>
                <a:cs typeface="Arial"/>
                <a:hlinkClick r:id="rId2"/>
              </a:rPr>
              <a:t>Create</a:t>
            </a:r>
            <a:r>
              <a:rPr sz="1100" u="sng" spc="-65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Arial"/>
                <a:cs typeface="Arial"/>
                <a:hlinkClick r:id="rId2"/>
              </a:rPr>
              <a:t> </a:t>
            </a:r>
            <a:r>
              <a:rPr sz="1100" u="sng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Arial"/>
                <a:cs typeface="Arial"/>
                <a:hlinkClick r:id="rId2"/>
              </a:rPr>
              <a:t>Detailed</a:t>
            </a:r>
            <a:r>
              <a:rPr sz="1100" u="sng" spc="-35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Arial"/>
                <a:cs typeface="Arial"/>
                <a:hlinkClick r:id="rId2"/>
              </a:rPr>
              <a:t> </a:t>
            </a:r>
            <a:r>
              <a:rPr sz="1100" u="sng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Arial"/>
                <a:cs typeface="Arial"/>
                <a:hlinkClick r:id="rId2"/>
              </a:rPr>
              <a:t>Buyer</a:t>
            </a:r>
            <a:r>
              <a:rPr sz="1100" u="sng" spc="-50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Arial"/>
                <a:cs typeface="Arial"/>
                <a:hlinkClick r:id="rId2"/>
              </a:rPr>
              <a:t> </a:t>
            </a:r>
            <a:r>
              <a:rPr sz="1100" u="sng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Arial"/>
                <a:cs typeface="Arial"/>
                <a:hlinkClick r:id="rId2"/>
              </a:rPr>
              <a:t>Personas</a:t>
            </a:r>
            <a:r>
              <a:rPr sz="1100" u="sng" spc="-60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Arial"/>
                <a:cs typeface="Arial"/>
                <a:hlinkClick r:id="rId2"/>
              </a:rPr>
              <a:t> </a:t>
            </a:r>
            <a:r>
              <a:rPr sz="1100" u="sng" spc="-25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Arial"/>
                <a:cs typeface="Arial"/>
                <a:hlinkClick r:id="rId2"/>
              </a:rPr>
              <a:t>for</a:t>
            </a:r>
            <a:r>
              <a:rPr sz="1100" u="none" spc="-25" dirty="0">
                <a:solidFill>
                  <a:srgbClr val="0562C1"/>
                </a:solidFill>
                <a:latin typeface="Arial"/>
                <a:cs typeface="Arial"/>
              </a:rPr>
              <a:t> </a:t>
            </a:r>
            <a:r>
              <a:rPr sz="1100" u="sng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Arial"/>
                <a:cs typeface="Arial"/>
                <a:hlinkClick r:id="rId2"/>
              </a:rPr>
              <a:t>Your</a:t>
            </a:r>
            <a:r>
              <a:rPr sz="1100" u="sng" spc="-45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Arial"/>
                <a:cs typeface="Arial"/>
                <a:hlinkClick r:id="rId2"/>
              </a:rPr>
              <a:t> </a:t>
            </a:r>
            <a:r>
              <a:rPr sz="1100" u="sng" spc="-10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Arial"/>
                <a:cs typeface="Arial"/>
                <a:hlinkClick r:id="rId2"/>
              </a:rPr>
              <a:t>Business</a:t>
            </a:r>
            <a:r>
              <a:rPr sz="1100" u="sng" spc="-40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Arial"/>
                <a:cs typeface="Arial"/>
                <a:hlinkClick r:id="rId2"/>
              </a:rPr>
              <a:t> </a:t>
            </a:r>
            <a:r>
              <a:rPr sz="1100" u="sng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Arial"/>
                <a:cs typeface="Arial"/>
                <a:hlinkClick r:id="rId2"/>
              </a:rPr>
              <a:t>[Free</a:t>
            </a:r>
            <a:r>
              <a:rPr sz="1100" u="sng" spc="-50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Arial"/>
                <a:cs typeface="Arial"/>
                <a:hlinkClick r:id="rId2"/>
              </a:rPr>
              <a:t> </a:t>
            </a:r>
            <a:r>
              <a:rPr sz="1100" u="sng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Arial"/>
                <a:cs typeface="Arial"/>
                <a:hlinkClick r:id="rId2"/>
              </a:rPr>
              <a:t>Persona</a:t>
            </a:r>
            <a:r>
              <a:rPr sz="1100" u="sng" spc="-45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Arial"/>
                <a:cs typeface="Arial"/>
                <a:hlinkClick r:id="rId2"/>
              </a:rPr>
              <a:t> </a:t>
            </a:r>
            <a:r>
              <a:rPr sz="1100" u="sng" spc="-10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Arial"/>
                <a:cs typeface="Arial"/>
                <a:hlinkClick r:id="rId2"/>
              </a:rPr>
              <a:t>Template]</a:t>
            </a:r>
            <a:endParaRPr sz="11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46062"/>
            <a:ext cx="12191999" cy="6611935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711155" rIns="0" bIns="0" rtlCol="0">
            <a:spAutoFit/>
          </a:bodyPr>
          <a:lstStyle/>
          <a:p>
            <a:pPr marL="603250">
              <a:lnSpc>
                <a:spcPct val="100000"/>
              </a:lnSpc>
              <a:spcBef>
                <a:spcPts val="100"/>
              </a:spcBef>
            </a:pPr>
            <a:r>
              <a:rPr sz="3600" dirty="0">
                <a:solidFill>
                  <a:srgbClr val="151248"/>
                </a:solidFill>
              </a:rPr>
              <a:t>Empathy</a:t>
            </a:r>
            <a:r>
              <a:rPr sz="3600" spc="-30" dirty="0">
                <a:solidFill>
                  <a:srgbClr val="151248"/>
                </a:solidFill>
              </a:rPr>
              <a:t> </a:t>
            </a:r>
            <a:r>
              <a:rPr sz="3600" spc="-25" dirty="0">
                <a:solidFill>
                  <a:srgbClr val="151248"/>
                </a:solidFill>
              </a:rPr>
              <a:t>map</a:t>
            </a:r>
            <a:endParaRPr sz="3600"/>
          </a:p>
        </p:txBody>
      </p:sp>
      <p:sp>
        <p:nvSpPr>
          <p:cNvPr id="4" name="object 4"/>
          <p:cNvSpPr txBox="1"/>
          <p:nvPr/>
        </p:nvSpPr>
        <p:spPr>
          <a:xfrm>
            <a:off x="953414" y="1791716"/>
            <a:ext cx="3696970" cy="27609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 marR="75565">
              <a:lnSpc>
                <a:spcPct val="100000"/>
              </a:lnSpc>
              <a:spcBef>
                <a:spcPts val="95"/>
              </a:spcBef>
            </a:pPr>
            <a:r>
              <a:rPr sz="2200" dirty="0">
                <a:solidFill>
                  <a:srgbClr val="151248"/>
                </a:solidFill>
                <a:latin typeface="Arial"/>
                <a:cs typeface="Arial"/>
              </a:rPr>
              <a:t>An</a:t>
            </a:r>
            <a:r>
              <a:rPr sz="2200" spc="-11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151248"/>
                </a:solidFill>
                <a:latin typeface="Arial"/>
                <a:cs typeface="Arial"/>
              </a:rPr>
              <a:t>empathy</a:t>
            </a:r>
            <a:r>
              <a:rPr sz="2200" spc="-4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151248"/>
                </a:solidFill>
                <a:latin typeface="Arial"/>
                <a:cs typeface="Arial"/>
              </a:rPr>
              <a:t>map</a:t>
            </a:r>
            <a:r>
              <a:rPr sz="2200" spc="-4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151248"/>
                </a:solidFill>
                <a:latin typeface="Arial"/>
                <a:cs typeface="Arial"/>
              </a:rPr>
              <a:t>is</a:t>
            </a:r>
            <a:r>
              <a:rPr sz="2200" spc="-10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spc="-50" dirty="0">
                <a:solidFill>
                  <a:srgbClr val="151248"/>
                </a:solidFill>
                <a:latin typeface="Arial"/>
                <a:cs typeface="Arial"/>
              </a:rPr>
              <a:t>a </a:t>
            </a:r>
            <a:r>
              <a:rPr sz="2200" spc="-10" dirty="0">
                <a:solidFill>
                  <a:srgbClr val="151248"/>
                </a:solidFill>
                <a:latin typeface="Arial"/>
                <a:cs typeface="Arial"/>
              </a:rPr>
              <a:t>collaborative</a:t>
            </a:r>
            <a:r>
              <a:rPr sz="2200" spc="-10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151248"/>
                </a:solidFill>
                <a:latin typeface="Arial"/>
                <a:cs typeface="Arial"/>
              </a:rPr>
              <a:t>tool</a:t>
            </a:r>
            <a:r>
              <a:rPr sz="2200" spc="-8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151248"/>
                </a:solidFill>
                <a:latin typeface="Arial"/>
                <a:cs typeface="Arial"/>
              </a:rPr>
              <a:t>that</a:t>
            </a:r>
            <a:r>
              <a:rPr sz="2200" spc="-8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151248"/>
                </a:solidFill>
                <a:latin typeface="Arial"/>
                <a:cs typeface="Arial"/>
              </a:rPr>
              <a:t>we</a:t>
            </a:r>
            <a:r>
              <a:rPr sz="2200" spc="-8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spc="-25" dirty="0">
                <a:solidFill>
                  <a:srgbClr val="151248"/>
                </a:solidFill>
                <a:latin typeface="Arial"/>
                <a:cs typeface="Arial"/>
              </a:rPr>
              <a:t>can</a:t>
            </a:r>
            <a:endParaRPr sz="2200">
              <a:latin typeface="Arial"/>
              <a:cs typeface="Arial"/>
            </a:endParaRPr>
          </a:p>
          <a:p>
            <a:pPr marL="38100">
              <a:lnSpc>
                <a:spcPct val="100000"/>
              </a:lnSpc>
              <a:spcBef>
                <a:spcPts val="420"/>
              </a:spcBef>
            </a:pPr>
            <a:r>
              <a:rPr sz="2200" dirty="0">
                <a:solidFill>
                  <a:srgbClr val="151248"/>
                </a:solidFill>
                <a:latin typeface="Arial"/>
                <a:cs typeface="Arial"/>
              </a:rPr>
              <a:t>be</a:t>
            </a:r>
            <a:r>
              <a:rPr sz="2200" spc="-9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151248"/>
                </a:solidFill>
                <a:latin typeface="Arial"/>
                <a:cs typeface="Arial"/>
              </a:rPr>
              <a:t>used</a:t>
            </a:r>
            <a:r>
              <a:rPr sz="2200" spc="-8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151248"/>
                </a:solidFill>
                <a:latin typeface="Arial"/>
                <a:cs typeface="Arial"/>
              </a:rPr>
              <a:t>to</a:t>
            </a:r>
            <a:r>
              <a:rPr sz="2200" spc="-9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151248"/>
                </a:solidFill>
                <a:latin typeface="Arial"/>
                <a:cs typeface="Arial"/>
              </a:rPr>
              <a:t>gain</a:t>
            </a:r>
            <a:r>
              <a:rPr sz="2200" spc="-10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151248"/>
                </a:solidFill>
                <a:latin typeface="Arial"/>
                <a:cs typeface="Arial"/>
              </a:rPr>
              <a:t>a</a:t>
            </a:r>
            <a:r>
              <a:rPr sz="2200" spc="-8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spc="-10" dirty="0">
                <a:solidFill>
                  <a:srgbClr val="151248"/>
                </a:solidFill>
                <a:latin typeface="Arial"/>
                <a:cs typeface="Arial"/>
              </a:rPr>
              <a:t>deeper</a:t>
            </a:r>
            <a:endParaRPr sz="2200">
              <a:latin typeface="Arial"/>
              <a:cs typeface="Arial"/>
            </a:endParaRPr>
          </a:p>
          <a:p>
            <a:pPr marL="38100">
              <a:lnSpc>
                <a:spcPct val="100000"/>
              </a:lnSpc>
              <a:spcBef>
                <a:spcPts val="405"/>
              </a:spcBef>
            </a:pPr>
            <a:r>
              <a:rPr sz="2200" dirty="0">
                <a:solidFill>
                  <a:srgbClr val="151248"/>
                </a:solidFill>
                <a:latin typeface="Arial"/>
                <a:cs typeface="Arial"/>
              </a:rPr>
              <a:t>insight</a:t>
            </a:r>
            <a:r>
              <a:rPr sz="2200" spc="-12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151248"/>
                </a:solidFill>
                <a:latin typeface="Arial"/>
                <a:cs typeface="Arial"/>
              </a:rPr>
              <a:t>into</a:t>
            </a:r>
            <a:r>
              <a:rPr sz="2200" spc="-10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151248"/>
                </a:solidFill>
                <a:latin typeface="Arial"/>
                <a:cs typeface="Arial"/>
              </a:rPr>
              <a:t>our</a:t>
            </a:r>
            <a:r>
              <a:rPr sz="2200" spc="-11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spc="-10" dirty="0">
                <a:solidFill>
                  <a:srgbClr val="151248"/>
                </a:solidFill>
                <a:latin typeface="Arial"/>
                <a:cs typeface="Arial"/>
              </a:rPr>
              <a:t>customers.</a:t>
            </a:r>
            <a:endParaRPr sz="2200">
              <a:latin typeface="Arial"/>
              <a:cs typeface="Arial"/>
            </a:endParaRPr>
          </a:p>
          <a:p>
            <a:pPr marL="38100">
              <a:lnSpc>
                <a:spcPct val="100000"/>
              </a:lnSpc>
              <a:spcBef>
                <a:spcPts val="520"/>
              </a:spcBef>
            </a:pPr>
            <a:r>
              <a:rPr sz="2200" dirty="0">
                <a:solidFill>
                  <a:srgbClr val="151248"/>
                </a:solidFill>
                <a:latin typeface="Arial"/>
                <a:cs typeface="Arial"/>
              </a:rPr>
              <a:t>Much</a:t>
            </a:r>
            <a:r>
              <a:rPr sz="2200" spc="-9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151248"/>
                </a:solidFill>
                <a:latin typeface="Arial"/>
                <a:cs typeface="Arial"/>
              </a:rPr>
              <a:t>like</a:t>
            </a:r>
            <a:r>
              <a:rPr sz="2200" spc="-9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151248"/>
                </a:solidFill>
                <a:latin typeface="Arial"/>
                <a:cs typeface="Arial"/>
              </a:rPr>
              <a:t>a</a:t>
            </a:r>
            <a:r>
              <a:rPr sz="2200" spc="-9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151248"/>
                </a:solidFill>
                <a:latin typeface="Arial"/>
                <a:cs typeface="Arial"/>
              </a:rPr>
              <a:t>buyer</a:t>
            </a:r>
            <a:r>
              <a:rPr sz="2200" spc="-8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spc="-10" dirty="0">
                <a:solidFill>
                  <a:srgbClr val="151248"/>
                </a:solidFill>
                <a:latin typeface="Arial"/>
                <a:cs typeface="Arial"/>
              </a:rPr>
              <a:t>persona,</a:t>
            </a:r>
            <a:endParaRPr sz="2200">
              <a:latin typeface="Arial"/>
              <a:cs typeface="Arial"/>
            </a:endParaRPr>
          </a:p>
          <a:p>
            <a:pPr marL="38100" marR="30480">
              <a:lnSpc>
                <a:spcPct val="115900"/>
              </a:lnSpc>
              <a:spcBef>
                <a:spcPts val="875"/>
              </a:spcBef>
            </a:pPr>
            <a:r>
              <a:rPr sz="2200" spc="-750" dirty="0">
                <a:solidFill>
                  <a:srgbClr val="151248"/>
                </a:solidFill>
                <a:latin typeface="Arial"/>
                <a:cs typeface="Arial"/>
              </a:rPr>
              <a:t>r</a:t>
            </a:r>
            <a:r>
              <a:rPr sz="3300" spc="-757" baseline="22727" dirty="0">
                <a:solidFill>
                  <a:srgbClr val="151248"/>
                </a:solidFill>
                <a:latin typeface="Arial"/>
                <a:cs typeface="Arial"/>
              </a:rPr>
              <a:t>a</a:t>
            </a:r>
            <a:r>
              <a:rPr sz="2200" spc="-745" dirty="0">
                <a:solidFill>
                  <a:srgbClr val="151248"/>
                </a:solidFill>
                <a:latin typeface="Arial"/>
                <a:cs typeface="Arial"/>
              </a:rPr>
              <a:t>e</a:t>
            </a:r>
            <a:r>
              <a:rPr sz="3300" spc="-750" baseline="22727" dirty="0">
                <a:solidFill>
                  <a:srgbClr val="151248"/>
                </a:solidFill>
                <a:latin typeface="Arial"/>
                <a:cs typeface="Arial"/>
              </a:rPr>
              <a:t>n</a:t>
            </a:r>
            <a:r>
              <a:rPr sz="2200" spc="-190" dirty="0">
                <a:solidFill>
                  <a:srgbClr val="151248"/>
                </a:solidFill>
                <a:latin typeface="Arial"/>
                <a:cs typeface="Arial"/>
              </a:rPr>
              <a:t>p</a:t>
            </a:r>
            <a:r>
              <a:rPr sz="3300" spc="-1597" baseline="22727" dirty="0">
                <a:solidFill>
                  <a:srgbClr val="151248"/>
                </a:solidFill>
                <a:latin typeface="Arial"/>
                <a:cs typeface="Arial"/>
              </a:rPr>
              <a:t>e</a:t>
            </a:r>
            <a:r>
              <a:rPr sz="2200" dirty="0">
                <a:solidFill>
                  <a:srgbClr val="151248"/>
                </a:solidFill>
                <a:latin typeface="Arial"/>
                <a:cs typeface="Arial"/>
              </a:rPr>
              <a:t>r</a:t>
            </a:r>
            <a:r>
              <a:rPr sz="2200" spc="-935" dirty="0">
                <a:solidFill>
                  <a:srgbClr val="151248"/>
                </a:solidFill>
                <a:latin typeface="Arial"/>
                <a:cs typeface="Arial"/>
              </a:rPr>
              <a:t>e</a:t>
            </a:r>
            <a:r>
              <a:rPr sz="3300" spc="-1395" baseline="22727" dirty="0">
                <a:solidFill>
                  <a:srgbClr val="151248"/>
                </a:solidFill>
                <a:latin typeface="Arial"/>
                <a:cs typeface="Arial"/>
              </a:rPr>
              <a:t>m</a:t>
            </a:r>
            <a:r>
              <a:rPr sz="2200" spc="-195" dirty="0">
                <a:solidFill>
                  <a:srgbClr val="151248"/>
                </a:solidFill>
                <a:latin typeface="Arial"/>
                <a:cs typeface="Arial"/>
              </a:rPr>
              <a:t>s</a:t>
            </a:r>
            <a:r>
              <a:rPr sz="3300" spc="-1575" baseline="22727" dirty="0">
                <a:solidFill>
                  <a:srgbClr val="151248"/>
                </a:solidFill>
                <a:latin typeface="Arial"/>
                <a:cs typeface="Arial"/>
              </a:rPr>
              <a:t>p</a:t>
            </a:r>
            <a:r>
              <a:rPr sz="2200" spc="-210" dirty="0">
                <a:solidFill>
                  <a:srgbClr val="151248"/>
                </a:solidFill>
                <a:latin typeface="Arial"/>
                <a:cs typeface="Arial"/>
              </a:rPr>
              <a:t>e</a:t>
            </a:r>
            <a:r>
              <a:rPr sz="3300" spc="-1575" baseline="22727" dirty="0">
                <a:solidFill>
                  <a:srgbClr val="151248"/>
                </a:solidFill>
                <a:latin typeface="Arial"/>
                <a:cs typeface="Arial"/>
              </a:rPr>
              <a:t>a</a:t>
            </a:r>
            <a:r>
              <a:rPr sz="2200" spc="-210" dirty="0">
                <a:solidFill>
                  <a:srgbClr val="151248"/>
                </a:solidFill>
                <a:latin typeface="Arial"/>
                <a:cs typeface="Arial"/>
              </a:rPr>
              <a:t>n</a:t>
            </a:r>
            <a:r>
              <a:rPr sz="3300" spc="-630" baseline="22727" dirty="0">
                <a:solidFill>
                  <a:srgbClr val="151248"/>
                </a:solidFill>
                <a:latin typeface="Arial"/>
                <a:cs typeface="Arial"/>
              </a:rPr>
              <a:t>t</a:t>
            </a:r>
            <a:r>
              <a:rPr sz="2200" spc="-215" dirty="0">
                <a:solidFill>
                  <a:srgbClr val="151248"/>
                </a:solidFill>
                <a:latin typeface="Arial"/>
                <a:cs typeface="Arial"/>
              </a:rPr>
              <a:t>t</a:t>
            </a:r>
            <a:r>
              <a:rPr sz="3300" spc="-705" baseline="22727" dirty="0">
                <a:solidFill>
                  <a:srgbClr val="151248"/>
                </a:solidFill>
                <a:latin typeface="Arial"/>
                <a:cs typeface="Arial"/>
              </a:rPr>
              <a:t>h</a:t>
            </a:r>
            <a:r>
              <a:rPr sz="2200" spc="-775" dirty="0">
                <a:solidFill>
                  <a:srgbClr val="151248"/>
                </a:solidFill>
                <a:latin typeface="Arial"/>
                <a:cs typeface="Arial"/>
              </a:rPr>
              <a:t>a</a:t>
            </a:r>
            <a:r>
              <a:rPr sz="3300" spc="-7" baseline="22727" dirty="0">
                <a:solidFill>
                  <a:srgbClr val="151248"/>
                </a:solidFill>
                <a:latin typeface="Arial"/>
                <a:cs typeface="Arial"/>
              </a:rPr>
              <a:t>y</a:t>
            </a:r>
            <a:r>
              <a:rPr sz="3300" spc="-585" baseline="22727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spc="-890" dirty="0">
                <a:solidFill>
                  <a:srgbClr val="151248"/>
                </a:solidFill>
                <a:latin typeface="Arial"/>
                <a:cs typeface="Arial"/>
              </a:rPr>
              <a:t>g</a:t>
            </a:r>
            <a:r>
              <a:rPr sz="3300" spc="-1492" baseline="22727" dirty="0">
                <a:solidFill>
                  <a:srgbClr val="151248"/>
                </a:solidFill>
                <a:latin typeface="Arial"/>
                <a:cs typeface="Arial"/>
              </a:rPr>
              <a:t>m</a:t>
            </a:r>
            <a:r>
              <a:rPr sz="2200" spc="-25" dirty="0">
                <a:solidFill>
                  <a:srgbClr val="151248"/>
                </a:solidFill>
                <a:latin typeface="Arial"/>
                <a:cs typeface="Arial"/>
              </a:rPr>
              <a:t>r</a:t>
            </a:r>
            <a:r>
              <a:rPr sz="2200" spc="-1010" dirty="0">
                <a:solidFill>
                  <a:srgbClr val="151248"/>
                </a:solidFill>
                <a:latin typeface="Arial"/>
                <a:cs typeface="Arial"/>
              </a:rPr>
              <a:t>o</a:t>
            </a:r>
            <a:r>
              <a:rPr sz="3300" spc="-382" baseline="22727" dirty="0">
                <a:solidFill>
                  <a:srgbClr val="151248"/>
                </a:solidFill>
                <a:latin typeface="Arial"/>
                <a:cs typeface="Arial"/>
              </a:rPr>
              <a:t>a</a:t>
            </a:r>
            <a:r>
              <a:rPr sz="2200" spc="-1015" dirty="0">
                <a:solidFill>
                  <a:srgbClr val="151248"/>
                </a:solidFill>
                <a:latin typeface="Arial"/>
                <a:cs typeface="Arial"/>
              </a:rPr>
              <a:t>u</a:t>
            </a:r>
            <a:r>
              <a:rPr sz="3300" spc="-382" baseline="22727" dirty="0">
                <a:solidFill>
                  <a:srgbClr val="151248"/>
                </a:solidFill>
                <a:latin typeface="Arial"/>
                <a:cs typeface="Arial"/>
              </a:rPr>
              <a:t>p</a:t>
            </a:r>
            <a:r>
              <a:rPr sz="2200" spc="-445" dirty="0">
                <a:solidFill>
                  <a:srgbClr val="151248"/>
                </a:solidFill>
                <a:latin typeface="Arial"/>
                <a:cs typeface="Arial"/>
              </a:rPr>
              <a:t>p</a:t>
            </a:r>
            <a:r>
              <a:rPr sz="3300" spc="-202" baseline="22727" dirty="0">
                <a:solidFill>
                  <a:srgbClr val="151248"/>
                </a:solidFill>
                <a:latin typeface="Arial"/>
                <a:cs typeface="Arial"/>
              </a:rPr>
              <a:t>c</a:t>
            </a:r>
            <a:r>
              <a:rPr sz="2200" spc="-1140" dirty="0">
                <a:solidFill>
                  <a:srgbClr val="151248"/>
                </a:solidFill>
                <a:latin typeface="Arial"/>
                <a:cs typeface="Arial"/>
              </a:rPr>
              <a:t>o</a:t>
            </a:r>
            <a:r>
              <a:rPr sz="3300" spc="-195" baseline="22727" dirty="0">
                <a:solidFill>
                  <a:srgbClr val="151248"/>
                </a:solidFill>
                <a:latin typeface="Arial"/>
                <a:cs typeface="Arial"/>
              </a:rPr>
              <a:t>a</a:t>
            </a:r>
            <a:r>
              <a:rPr sz="2200" spc="-525" dirty="0">
                <a:solidFill>
                  <a:srgbClr val="151248"/>
                </a:solidFill>
                <a:latin typeface="Arial"/>
                <a:cs typeface="Arial"/>
              </a:rPr>
              <a:t>f</a:t>
            </a:r>
            <a:r>
              <a:rPr sz="3300" spc="-292" baseline="22727" dirty="0">
                <a:solidFill>
                  <a:srgbClr val="151248"/>
                </a:solidFill>
                <a:latin typeface="Arial"/>
                <a:cs typeface="Arial"/>
              </a:rPr>
              <a:t>n</a:t>
            </a:r>
            <a:r>
              <a:rPr sz="2200" spc="-15" dirty="0">
                <a:solidFill>
                  <a:srgbClr val="151248"/>
                </a:solidFill>
                <a:latin typeface="Arial"/>
                <a:cs typeface="Arial"/>
              </a:rPr>
              <a:t>u</a:t>
            </a:r>
            <a:r>
              <a:rPr sz="2200" spc="-10" dirty="0">
                <a:solidFill>
                  <a:srgbClr val="151248"/>
                </a:solidFill>
                <a:latin typeface="Arial"/>
                <a:cs typeface="Arial"/>
              </a:rPr>
              <a:t>s</a:t>
            </a:r>
            <a:r>
              <a:rPr sz="2200" spc="-15" dirty="0">
                <a:solidFill>
                  <a:srgbClr val="151248"/>
                </a:solidFill>
                <a:latin typeface="Arial"/>
                <a:cs typeface="Arial"/>
              </a:rPr>
              <a:t>er</a:t>
            </a:r>
            <a:r>
              <a:rPr sz="2200" spc="-10" dirty="0">
                <a:solidFill>
                  <a:srgbClr val="151248"/>
                </a:solidFill>
                <a:latin typeface="Arial"/>
                <a:cs typeface="Arial"/>
              </a:rPr>
              <a:t>s</a:t>
            </a:r>
            <a:r>
              <a:rPr sz="2200" spc="-15" dirty="0">
                <a:solidFill>
                  <a:srgbClr val="151248"/>
                </a:solidFill>
                <a:latin typeface="Arial"/>
                <a:cs typeface="Arial"/>
              </a:rPr>
              <a:t>,</a:t>
            </a:r>
            <a:r>
              <a:rPr sz="2200" spc="-37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151248"/>
                </a:solidFill>
                <a:latin typeface="Arial"/>
                <a:cs typeface="Arial"/>
              </a:rPr>
              <a:t>such</a:t>
            </a:r>
            <a:r>
              <a:rPr sz="2200" spc="-11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151248"/>
                </a:solidFill>
                <a:latin typeface="Arial"/>
                <a:cs typeface="Arial"/>
              </a:rPr>
              <a:t>as</a:t>
            </a:r>
            <a:r>
              <a:rPr sz="2200" spc="-9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151248"/>
                </a:solidFill>
                <a:latin typeface="Arial"/>
                <a:cs typeface="Arial"/>
              </a:rPr>
              <a:t>a</a:t>
            </a:r>
            <a:r>
              <a:rPr sz="2200" spc="-10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dirty="0">
                <a:solidFill>
                  <a:srgbClr val="151248"/>
                </a:solidFill>
                <a:latin typeface="Arial"/>
                <a:cs typeface="Arial"/>
              </a:rPr>
              <a:t>customer</a:t>
            </a:r>
            <a:r>
              <a:rPr sz="2200" spc="-8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spc="-10" dirty="0">
                <a:solidFill>
                  <a:srgbClr val="151248"/>
                </a:solidFill>
                <a:latin typeface="Arial"/>
                <a:cs typeface="Arial"/>
              </a:rPr>
              <a:t>segment.</a:t>
            </a:r>
            <a:endParaRPr sz="2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46062"/>
            <a:ext cx="12191999" cy="6611935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68357" rIns="0" bIns="0" rtlCol="0">
            <a:spAutoFit/>
          </a:bodyPr>
          <a:lstStyle/>
          <a:p>
            <a:pPr marL="224790">
              <a:lnSpc>
                <a:spcPct val="100000"/>
              </a:lnSpc>
              <a:spcBef>
                <a:spcPts val="100"/>
              </a:spcBef>
            </a:pPr>
            <a:r>
              <a:rPr sz="4400" spc="-10" dirty="0">
                <a:solidFill>
                  <a:srgbClr val="151248"/>
                </a:solidFill>
              </a:rPr>
              <a:t>Empatiakartta</a:t>
            </a:r>
            <a:endParaRPr sz="4400"/>
          </a:p>
        </p:txBody>
      </p:sp>
      <p:sp>
        <p:nvSpPr>
          <p:cNvPr id="4" name="object 4"/>
          <p:cNvSpPr txBox="1"/>
          <p:nvPr/>
        </p:nvSpPr>
        <p:spPr>
          <a:xfrm>
            <a:off x="4673346" y="6267399"/>
            <a:ext cx="599821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dirty="0">
                <a:solidFill>
                  <a:srgbClr val="151248"/>
                </a:solidFill>
                <a:latin typeface="Arial"/>
                <a:cs typeface="Arial"/>
              </a:rPr>
              <a:t>Bron:</a:t>
            </a:r>
            <a:r>
              <a:rPr sz="1600" spc="-8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151248"/>
                </a:solidFill>
                <a:latin typeface="Arial"/>
                <a:cs typeface="Arial"/>
              </a:rPr>
              <a:t>Basisboek</a:t>
            </a:r>
            <a:r>
              <a:rPr sz="1600" spc="-10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151248"/>
                </a:solidFill>
                <a:latin typeface="Arial"/>
                <a:cs typeface="Arial"/>
              </a:rPr>
              <a:t>customer</a:t>
            </a:r>
            <a:r>
              <a:rPr sz="1600" spc="-8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151248"/>
                </a:solidFill>
                <a:latin typeface="Arial"/>
                <a:cs typeface="Arial"/>
              </a:rPr>
              <a:t>journey</a:t>
            </a:r>
            <a:r>
              <a:rPr sz="1600" spc="-9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151248"/>
                </a:solidFill>
                <a:latin typeface="Arial"/>
                <a:cs typeface="Arial"/>
              </a:rPr>
              <a:t>©</a:t>
            </a:r>
            <a:r>
              <a:rPr sz="1600" spc="-9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151248"/>
                </a:solidFill>
                <a:latin typeface="Arial"/>
                <a:cs typeface="Arial"/>
              </a:rPr>
              <a:t>2018</a:t>
            </a:r>
            <a:r>
              <a:rPr sz="1600" spc="-9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151248"/>
                </a:solidFill>
                <a:latin typeface="Arial"/>
                <a:cs typeface="Arial"/>
              </a:rPr>
              <a:t>Noordhoff</a:t>
            </a:r>
            <a:r>
              <a:rPr sz="1600" spc="-7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151248"/>
                </a:solidFill>
                <a:latin typeface="Arial"/>
                <a:cs typeface="Arial"/>
              </a:rPr>
              <a:t>uitgevers</a:t>
            </a:r>
            <a:r>
              <a:rPr sz="1600" spc="-9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600" spc="-20" dirty="0">
                <a:solidFill>
                  <a:srgbClr val="151248"/>
                </a:solidFill>
                <a:latin typeface="Arial"/>
                <a:cs typeface="Arial"/>
              </a:rPr>
              <a:t>b.v.</a:t>
            </a:r>
            <a:endParaRPr sz="1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82600" y="2403728"/>
            <a:ext cx="3524885" cy="1946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151248"/>
                </a:solidFill>
                <a:latin typeface="Arial"/>
                <a:cs typeface="Arial"/>
              </a:rPr>
              <a:t>Työkalu,</a:t>
            </a:r>
            <a:r>
              <a:rPr sz="1800" spc="-2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151248"/>
                </a:solidFill>
                <a:latin typeface="Arial"/>
                <a:cs typeface="Arial"/>
              </a:rPr>
              <a:t>jonka</a:t>
            </a:r>
            <a:r>
              <a:rPr sz="1800" spc="-3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151248"/>
                </a:solidFill>
                <a:latin typeface="Arial"/>
                <a:cs typeface="Arial"/>
              </a:rPr>
              <a:t>avulla</a:t>
            </a:r>
            <a:r>
              <a:rPr sz="1800" spc="-2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151248"/>
                </a:solidFill>
                <a:latin typeface="Arial"/>
                <a:cs typeface="Arial"/>
              </a:rPr>
              <a:t>voit</a:t>
            </a:r>
            <a:r>
              <a:rPr sz="1800" spc="-3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151248"/>
                </a:solidFill>
                <a:latin typeface="Arial"/>
                <a:cs typeface="Arial"/>
              </a:rPr>
              <a:t>saada </a:t>
            </a:r>
            <a:r>
              <a:rPr sz="1800" dirty="0">
                <a:solidFill>
                  <a:srgbClr val="151248"/>
                </a:solidFill>
                <a:latin typeface="Arial"/>
                <a:cs typeface="Arial"/>
              </a:rPr>
              <a:t>syvällisempää</a:t>
            </a:r>
            <a:r>
              <a:rPr sz="1800" spc="-3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151248"/>
                </a:solidFill>
                <a:latin typeface="Arial"/>
                <a:cs typeface="Arial"/>
              </a:rPr>
              <a:t>tietoa</a:t>
            </a:r>
            <a:r>
              <a:rPr sz="1800" spc="-5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151248"/>
                </a:solidFill>
                <a:latin typeface="Arial"/>
                <a:cs typeface="Arial"/>
              </a:rPr>
              <a:t>kohderyhmän </a:t>
            </a:r>
            <a:r>
              <a:rPr sz="1800" dirty="0">
                <a:solidFill>
                  <a:srgbClr val="151248"/>
                </a:solidFill>
                <a:latin typeface="Arial"/>
                <a:cs typeface="Arial"/>
              </a:rPr>
              <a:t>tarpeista/kokemuksista,</a:t>
            </a:r>
            <a:r>
              <a:rPr sz="1800" spc="-10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151248"/>
                </a:solidFill>
                <a:latin typeface="Arial"/>
                <a:cs typeface="Arial"/>
              </a:rPr>
              <a:t>joille työskentelet.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90"/>
              </a:spcBef>
            </a:pPr>
            <a:endParaRPr sz="1800">
              <a:latin typeface="Arial"/>
              <a:cs typeface="Arial"/>
            </a:endParaRPr>
          </a:p>
          <a:p>
            <a:pPr marL="12700" marR="321310">
              <a:lnSpc>
                <a:spcPct val="100000"/>
              </a:lnSpc>
            </a:pPr>
            <a:r>
              <a:rPr sz="1800" dirty="0">
                <a:solidFill>
                  <a:srgbClr val="151248"/>
                </a:solidFill>
                <a:latin typeface="Arial"/>
                <a:cs typeface="Arial"/>
              </a:rPr>
              <a:t>Tunnista</a:t>
            </a:r>
            <a:r>
              <a:rPr sz="1800" spc="-3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151248"/>
                </a:solidFill>
                <a:latin typeface="Arial"/>
                <a:cs typeface="Arial"/>
              </a:rPr>
              <a:t>tämän</a:t>
            </a:r>
            <a:r>
              <a:rPr sz="1800" spc="-3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151248"/>
                </a:solidFill>
                <a:latin typeface="Arial"/>
                <a:cs typeface="Arial"/>
              </a:rPr>
              <a:t>avulla</a:t>
            </a:r>
            <a:r>
              <a:rPr sz="1800" spc="-3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151248"/>
                </a:solidFill>
                <a:latin typeface="Arial"/>
                <a:cs typeface="Arial"/>
              </a:rPr>
              <a:t>henkilösi </a:t>
            </a:r>
            <a:r>
              <a:rPr sz="1800" dirty="0">
                <a:solidFill>
                  <a:srgbClr val="151248"/>
                </a:solidFill>
                <a:latin typeface="Arial"/>
                <a:cs typeface="Arial"/>
              </a:rPr>
              <a:t>tavoitteet</a:t>
            </a:r>
            <a:r>
              <a:rPr sz="1800" spc="-3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151248"/>
                </a:solidFill>
                <a:latin typeface="Arial"/>
                <a:cs typeface="Arial"/>
              </a:rPr>
              <a:t>ja</a:t>
            </a:r>
            <a:r>
              <a:rPr sz="1800" spc="-3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151248"/>
                </a:solidFill>
                <a:latin typeface="Arial"/>
                <a:cs typeface="Arial"/>
              </a:rPr>
              <a:t>kipupisteet.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46062"/>
            <a:ext cx="12191999" cy="6611935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>
            <a:hlinkClick r:id="rId2"/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1999" cy="6857997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108354" y="367665"/>
            <a:ext cx="879157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hlinkClick r:id="rId2"/>
              </a:rPr>
              <a:t>Ryhmätyö</a:t>
            </a:r>
            <a:r>
              <a:rPr sz="2800" spc="-85" dirty="0">
                <a:hlinkClick r:id="rId2"/>
              </a:rPr>
              <a:t> </a:t>
            </a:r>
            <a:r>
              <a:rPr sz="2800" dirty="0">
                <a:hlinkClick r:id="rId2"/>
              </a:rPr>
              <a:t>luokassa:</a:t>
            </a:r>
            <a:r>
              <a:rPr sz="2800" spc="-110" dirty="0">
                <a:hlinkClick r:id="rId2"/>
              </a:rPr>
              <a:t> </a:t>
            </a:r>
            <a:r>
              <a:rPr sz="2800" dirty="0">
                <a:hlinkClick r:id="rId2"/>
              </a:rPr>
              <a:t>laajan</a:t>
            </a:r>
            <a:r>
              <a:rPr sz="2800" spc="-130" dirty="0">
                <a:hlinkClick r:id="rId2"/>
              </a:rPr>
              <a:t> </a:t>
            </a:r>
            <a:r>
              <a:rPr sz="2800" dirty="0">
                <a:hlinkClick r:id="rId2"/>
              </a:rPr>
              <a:t>empatiakartan</a:t>
            </a:r>
            <a:r>
              <a:rPr sz="2800" spc="-105" dirty="0">
                <a:hlinkClick r:id="rId2"/>
              </a:rPr>
              <a:t> </a:t>
            </a:r>
            <a:r>
              <a:rPr sz="2800" spc="-10" dirty="0">
                <a:hlinkClick r:id="rId2"/>
              </a:rPr>
              <a:t>luominen</a:t>
            </a:r>
            <a:endParaRPr sz="2800"/>
          </a:p>
        </p:txBody>
      </p:sp>
      <p:sp>
        <p:nvSpPr>
          <p:cNvPr id="4" name="object 4"/>
          <p:cNvSpPr txBox="1"/>
          <p:nvPr/>
        </p:nvSpPr>
        <p:spPr>
          <a:xfrm>
            <a:off x="874572" y="1299717"/>
            <a:ext cx="9036050" cy="455358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Johdon</a:t>
            </a:r>
            <a:r>
              <a:rPr sz="1650" spc="-6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ongelma</a:t>
            </a:r>
            <a:r>
              <a:rPr sz="1650" spc="-2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spc="-1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ratkaistavaksi:</a:t>
            </a:r>
            <a:r>
              <a:rPr sz="1650" spc="-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"Miksi</a:t>
            </a:r>
            <a:r>
              <a:rPr sz="1650" spc="-4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joku</a:t>
            </a:r>
            <a:r>
              <a:rPr sz="1650" spc="-2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ostaisi</a:t>
            </a:r>
            <a:r>
              <a:rPr sz="1650" spc="-4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uuden</a:t>
            </a:r>
            <a:r>
              <a:rPr sz="1650" spc="-2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spc="-1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iPhonen?"</a:t>
            </a:r>
            <a:endParaRPr sz="1650">
              <a:latin typeface="Arial"/>
              <a:cs typeface="Arial"/>
            </a:endParaRPr>
          </a:p>
          <a:p>
            <a:pPr marL="12700" marR="2018030">
              <a:lnSpc>
                <a:spcPct val="100000"/>
              </a:lnSpc>
            </a:pP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Ennen</a:t>
            </a:r>
            <a:r>
              <a:rPr sz="1650" spc="-6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kuin</a:t>
            </a:r>
            <a:r>
              <a:rPr sz="1650" spc="-4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aloitat</a:t>
            </a:r>
            <a:r>
              <a:rPr sz="1650" spc="-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harjoituksen,</a:t>
            </a:r>
            <a:r>
              <a:rPr sz="1650" spc="-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sinun</a:t>
            </a:r>
            <a:r>
              <a:rPr sz="1650" spc="-6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on</a:t>
            </a:r>
            <a:r>
              <a:rPr sz="1650" spc="-3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ymmärrettävä</a:t>
            </a:r>
            <a:r>
              <a:rPr sz="1650" spc="-4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ainakin</a:t>
            </a:r>
            <a:r>
              <a:rPr sz="1650" spc="-3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spc="-1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perusasioita käyttäjäsegmenteistäsi</a:t>
            </a:r>
            <a:r>
              <a:rPr sz="1650" spc="-4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(esim.</a:t>
            </a:r>
            <a:r>
              <a:rPr sz="1650" spc="-2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Sally,</a:t>
            </a:r>
            <a:r>
              <a:rPr sz="1650" spc="-1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opiskelija,</a:t>
            </a:r>
            <a:r>
              <a:rPr sz="1650" spc="-4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Sean,</a:t>
            </a:r>
            <a:r>
              <a:rPr sz="1650" spc="-3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nuori</a:t>
            </a:r>
            <a:r>
              <a:rPr sz="1650" spc="-1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spc="-1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ammattilainen).</a:t>
            </a:r>
            <a:endParaRPr sz="1650">
              <a:latin typeface="Arial"/>
              <a:cs typeface="Arial"/>
            </a:endParaRPr>
          </a:p>
          <a:p>
            <a:pPr marL="12700" marR="35560">
              <a:lnSpc>
                <a:spcPct val="100000"/>
              </a:lnSpc>
            </a:pP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Voit</a:t>
            </a:r>
            <a:r>
              <a:rPr sz="1650" spc="1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käyttää</a:t>
            </a:r>
            <a:r>
              <a:rPr sz="1650" spc="4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tätä</a:t>
            </a:r>
            <a:r>
              <a:rPr sz="1650" spc="3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mallia:</a:t>
            </a:r>
            <a:r>
              <a:rPr sz="1650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5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rial"/>
                <a:cs typeface="Arial"/>
                <a:hlinkClick r:id="rId2"/>
              </a:rPr>
              <a:t>https://www.ijlan.nl/wp-content/uploads/2012/04/empathy-map-poster.pdf</a:t>
            </a:r>
            <a:r>
              <a:rPr sz="1650" u="none" spc="-10" dirty="0">
                <a:solidFill>
                  <a:srgbClr val="0000FF"/>
                </a:solidFill>
                <a:latin typeface="Arial"/>
                <a:cs typeface="Arial"/>
              </a:rPr>
              <a:t> </a:t>
            </a:r>
            <a:r>
              <a:rPr sz="1650" u="none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Kehota</a:t>
            </a:r>
            <a:r>
              <a:rPr sz="1650" u="none" spc="-5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u="none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kaikkia</a:t>
            </a:r>
            <a:r>
              <a:rPr sz="1650" u="none" spc="-8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u="none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kirjoittamaan</a:t>
            </a:r>
            <a:r>
              <a:rPr sz="1650" u="none" spc="-5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u="none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ylös</a:t>
            </a:r>
            <a:r>
              <a:rPr sz="1650" u="none" spc="-6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u="none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ajatuksiaan</a:t>
            </a:r>
            <a:r>
              <a:rPr sz="1650" u="none" spc="-8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u="none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kustakin</a:t>
            </a:r>
            <a:r>
              <a:rPr sz="1650" u="none" spc="-7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u="none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empatiakartan</a:t>
            </a:r>
            <a:r>
              <a:rPr sz="1650" u="none" spc="-8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u="none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nelikentästä.</a:t>
            </a:r>
            <a:r>
              <a:rPr sz="1650" u="none" spc="-6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u="none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Käykää</a:t>
            </a:r>
            <a:r>
              <a:rPr sz="1650" u="none" spc="-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u="none" spc="-2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läpi </a:t>
            </a:r>
            <a:r>
              <a:rPr sz="1650" u="none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valmis</a:t>
            </a:r>
            <a:r>
              <a:rPr sz="1650" u="none" spc="-6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u="none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empatiakartta</a:t>
            </a:r>
            <a:r>
              <a:rPr sz="1650" u="none" spc="-4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u="none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ja</a:t>
            </a:r>
            <a:r>
              <a:rPr sz="1650" u="none" spc="-2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u="none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keskustelkaa</a:t>
            </a:r>
            <a:r>
              <a:rPr sz="1650" u="none" spc="-3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u="none" spc="-1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mahdollisista</a:t>
            </a:r>
            <a:r>
              <a:rPr sz="1650" u="none" spc="-6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u="none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kuvioista</a:t>
            </a:r>
            <a:r>
              <a:rPr sz="1650" u="none" spc="-3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u="none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ja</a:t>
            </a:r>
            <a:r>
              <a:rPr sz="1650" u="none" spc="-4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u="none" spc="-1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poikkeamista.</a:t>
            </a:r>
            <a:endParaRPr sz="16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85"/>
              </a:spcBef>
            </a:pPr>
            <a:endParaRPr sz="1650">
              <a:latin typeface="Arial"/>
              <a:cs typeface="Arial"/>
            </a:endParaRPr>
          </a:p>
          <a:p>
            <a:pPr marL="12700" marR="153035">
              <a:lnSpc>
                <a:spcPct val="100000"/>
              </a:lnSpc>
            </a:pP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Valitse</a:t>
            </a:r>
            <a:r>
              <a:rPr sz="1650" spc="-4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moderaattori,</a:t>
            </a:r>
            <a:r>
              <a:rPr sz="1650" spc="-6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joka</a:t>
            </a:r>
            <a:r>
              <a:rPr sz="1650" spc="-6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esittää</a:t>
            </a:r>
            <a:r>
              <a:rPr sz="1650" spc="-5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esim.</a:t>
            </a:r>
            <a:r>
              <a:rPr sz="1650" spc="-5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tällaisia</a:t>
            </a:r>
            <a:r>
              <a:rPr sz="1650" spc="-4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kysymyksiä,</a:t>
            </a:r>
            <a:r>
              <a:rPr sz="1650" spc="-3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jotta</a:t>
            </a:r>
            <a:r>
              <a:rPr sz="1650" spc="-4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tiimin</a:t>
            </a:r>
            <a:r>
              <a:rPr sz="1650" spc="-6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jäsenet</a:t>
            </a:r>
            <a:r>
              <a:rPr sz="1650" spc="-6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voivat</a:t>
            </a:r>
            <a:r>
              <a:rPr sz="1650" spc="-6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spc="-1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paremmin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hahmottaa</a:t>
            </a:r>
            <a:r>
              <a:rPr sz="1650" spc="-7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spc="-1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käyttäjiä:</a:t>
            </a:r>
            <a:endParaRPr sz="1650">
              <a:latin typeface="Arial"/>
              <a:cs typeface="Arial"/>
            </a:endParaRPr>
          </a:p>
          <a:p>
            <a:pPr marL="12700" marR="3554095">
              <a:lnSpc>
                <a:spcPct val="100000"/>
              </a:lnSpc>
            </a:pP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Millaisessa</a:t>
            </a:r>
            <a:r>
              <a:rPr sz="1650" spc="-10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ympäristössä</a:t>
            </a:r>
            <a:r>
              <a:rPr sz="1650" spc="-9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käyttäjät</a:t>
            </a:r>
            <a:r>
              <a:rPr sz="1650" spc="-5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käyttävät</a:t>
            </a:r>
            <a:r>
              <a:rPr sz="1650" spc="-5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spc="-1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tuotetta?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Millaista</a:t>
            </a:r>
            <a:r>
              <a:rPr sz="1650" spc="-6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heidän</a:t>
            </a:r>
            <a:r>
              <a:rPr sz="1650" spc="-6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elämänsä</a:t>
            </a:r>
            <a:r>
              <a:rPr sz="1650" spc="-3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on</a:t>
            </a:r>
            <a:r>
              <a:rPr sz="1650" spc="-6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tuotteen</a:t>
            </a:r>
            <a:r>
              <a:rPr sz="1650" spc="-4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käytön</a:t>
            </a:r>
            <a:r>
              <a:rPr sz="1650" spc="-3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spc="-1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ulkopuolella?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Millainen</a:t>
            </a:r>
            <a:r>
              <a:rPr sz="1650" spc="-7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päivä</a:t>
            </a:r>
            <a:r>
              <a:rPr sz="1650" spc="-4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heillä</a:t>
            </a:r>
            <a:r>
              <a:rPr sz="1650" spc="-6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spc="-2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on?</a:t>
            </a:r>
            <a:endParaRPr sz="1650">
              <a:latin typeface="Arial"/>
              <a:cs typeface="Arial"/>
            </a:endParaRPr>
          </a:p>
          <a:p>
            <a:pPr marL="12700" marR="546100">
              <a:lnSpc>
                <a:spcPct val="100000"/>
              </a:lnSpc>
            </a:pP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Jos</a:t>
            </a:r>
            <a:r>
              <a:rPr sz="1650" spc="-4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mikäänmuu</a:t>
            </a:r>
            <a:r>
              <a:rPr sz="1650" spc="-3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ei</a:t>
            </a:r>
            <a:r>
              <a:rPr sz="1650" spc="-4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auta,</a:t>
            </a:r>
            <a:r>
              <a:rPr sz="1650" spc="-4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kokeile</a:t>
            </a:r>
            <a:r>
              <a:rPr sz="1650" spc="-7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roolileikkejä,</a:t>
            </a:r>
            <a:r>
              <a:rPr sz="1650" spc="-5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joissa</a:t>
            </a:r>
            <a:r>
              <a:rPr sz="1650" spc="-6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yksi</a:t>
            </a:r>
            <a:r>
              <a:rPr sz="1650" spc="-2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henkilö</a:t>
            </a:r>
            <a:r>
              <a:rPr sz="1650" spc="-7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"esittää"</a:t>
            </a:r>
            <a:r>
              <a:rPr sz="1650" spc="-5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käyttäjää</a:t>
            </a:r>
            <a:r>
              <a:rPr sz="1650" spc="-4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ja</a:t>
            </a:r>
            <a:r>
              <a:rPr sz="1650" spc="-3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spc="-1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esittää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kysymyksiä tai</a:t>
            </a:r>
            <a:r>
              <a:rPr sz="1650" spc="-4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esittää</a:t>
            </a:r>
            <a:r>
              <a:rPr sz="1650" spc="-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tuotteen</a:t>
            </a:r>
            <a:r>
              <a:rPr sz="1650" spc="-6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roolia,</a:t>
            </a:r>
            <a:r>
              <a:rPr sz="1650" spc="-4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jolloin</a:t>
            </a:r>
            <a:r>
              <a:rPr sz="1650" spc="-4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saat</a:t>
            </a:r>
            <a:r>
              <a:rPr sz="1650" spc="-6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spc="-1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vastauksia.</a:t>
            </a:r>
            <a:endParaRPr sz="16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85"/>
              </a:spcBef>
            </a:pPr>
            <a:endParaRPr sz="165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</a:pP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Kerratkaa</a:t>
            </a:r>
            <a:r>
              <a:rPr sz="1650" spc="-9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oppimanne</a:t>
            </a:r>
            <a:r>
              <a:rPr sz="1650" spc="-5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asiat</a:t>
            </a:r>
            <a:r>
              <a:rPr sz="1650" spc="-7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tunnin</a:t>
            </a:r>
            <a:r>
              <a:rPr sz="1650" spc="-5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lopussa.</a:t>
            </a:r>
            <a:r>
              <a:rPr sz="1650" spc="-6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Muuttuivatko</a:t>
            </a:r>
            <a:r>
              <a:rPr sz="1650" spc="-8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kenenkään</a:t>
            </a:r>
            <a:r>
              <a:rPr sz="1650" spc="-5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mielipiteet?</a:t>
            </a:r>
            <a:r>
              <a:rPr sz="1650" spc="-6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Perustuiko</a:t>
            </a:r>
            <a:r>
              <a:rPr sz="1650" spc="-9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spc="-1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jokin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vastauksista</a:t>
            </a:r>
            <a:r>
              <a:rPr sz="1650" spc="-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tietoon</a:t>
            </a:r>
            <a:r>
              <a:rPr sz="1650" spc="-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vai</a:t>
            </a:r>
            <a:r>
              <a:rPr sz="1650" spc="-8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pelkkään</a:t>
            </a:r>
            <a:r>
              <a:rPr sz="1650" spc="-4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olettamukseen?</a:t>
            </a:r>
            <a:r>
              <a:rPr sz="1650" spc="-4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Nämä</a:t>
            </a:r>
            <a:r>
              <a:rPr sz="1650" spc="-8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vastaukset</a:t>
            </a:r>
            <a:r>
              <a:rPr sz="1650" spc="-6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ovat</a:t>
            </a:r>
            <a:r>
              <a:rPr sz="1650" spc="-5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osittain</a:t>
            </a:r>
            <a:r>
              <a:rPr sz="1650" spc="-4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syy</a:t>
            </a:r>
            <a:r>
              <a:rPr sz="1650" spc="-4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siihen,</a:t>
            </a:r>
            <a:r>
              <a:rPr sz="1650" spc="-6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spc="-1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miksi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ylipäätään</a:t>
            </a:r>
            <a:r>
              <a:rPr sz="1650" spc="-75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teit</a:t>
            </a:r>
            <a:r>
              <a:rPr sz="1650" spc="-3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 </a:t>
            </a:r>
            <a:r>
              <a:rPr sz="1650" spc="-10" dirty="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empatiakartan.</a:t>
            </a:r>
            <a:endParaRPr sz="16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46062"/>
            <a:ext cx="12191999" cy="6611935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583429" y="2783204"/>
            <a:ext cx="4081779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10" dirty="0">
                <a:solidFill>
                  <a:srgbClr val="151248"/>
                </a:solidFill>
              </a:rPr>
              <a:t>ASIAKASPOLKU</a:t>
            </a:r>
            <a:endParaRPr sz="400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46062"/>
            <a:ext cx="12191999" cy="6611935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76408" rIns="0" bIns="0" rtlCol="0">
            <a:spAutoFit/>
          </a:bodyPr>
          <a:lstStyle/>
          <a:p>
            <a:pPr marL="541655">
              <a:lnSpc>
                <a:spcPct val="100000"/>
              </a:lnSpc>
              <a:spcBef>
                <a:spcPts val="95"/>
              </a:spcBef>
            </a:pPr>
            <a:r>
              <a:rPr sz="4000" spc="-10" dirty="0">
                <a:solidFill>
                  <a:srgbClr val="151248"/>
                </a:solidFill>
              </a:rPr>
              <a:t>Asiakaspolku</a:t>
            </a:r>
            <a:endParaRPr sz="4000"/>
          </a:p>
        </p:txBody>
      </p:sp>
      <p:sp>
        <p:nvSpPr>
          <p:cNvPr id="4" name="object 4"/>
          <p:cNvSpPr txBox="1"/>
          <p:nvPr/>
        </p:nvSpPr>
        <p:spPr>
          <a:xfrm>
            <a:off x="1127556" y="1810639"/>
            <a:ext cx="8886825" cy="4222115"/>
          </a:xfrm>
          <a:prstGeom prst="rect">
            <a:avLst/>
          </a:prstGeom>
        </p:spPr>
        <p:txBody>
          <a:bodyPr vert="horz" wrap="square" lIns="0" tIns="53975" rIns="0" bIns="0" rtlCol="0">
            <a:spAutoFit/>
          </a:bodyPr>
          <a:lstStyle/>
          <a:p>
            <a:pPr marL="364490" marR="1140460" indent="-352425">
              <a:lnSpc>
                <a:spcPts val="2590"/>
              </a:lnSpc>
              <a:spcBef>
                <a:spcPts val="425"/>
              </a:spcBef>
              <a:buClr>
                <a:srgbClr val="10AB8A"/>
              </a:buClr>
              <a:buSzPct val="150000"/>
              <a:buChar char="•"/>
              <a:tabLst>
                <a:tab pos="364490" algn="l"/>
              </a:tabLst>
            </a:pPr>
            <a:r>
              <a:rPr sz="2400" spc="-10" dirty="0">
                <a:solidFill>
                  <a:srgbClr val="151248"/>
                </a:solidFill>
                <a:latin typeface="Arial"/>
                <a:cs typeface="Arial"/>
              </a:rPr>
              <a:t>Asiakaspolun</a:t>
            </a:r>
            <a:r>
              <a:rPr sz="2400" spc="-7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kuvaukseen</a:t>
            </a:r>
            <a:r>
              <a:rPr sz="2400" spc="-8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on</a:t>
            </a:r>
            <a:r>
              <a:rPr sz="2400" spc="-10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olemassa</a:t>
            </a:r>
            <a:r>
              <a:rPr sz="2400" spc="-9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monia</a:t>
            </a:r>
            <a:r>
              <a:rPr sz="2400" spc="-9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151248"/>
                </a:solidFill>
                <a:latin typeface="Arial"/>
                <a:cs typeface="Arial"/>
              </a:rPr>
              <a:t>erilaisia </a:t>
            </a: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kuvituksia</a:t>
            </a:r>
            <a:r>
              <a:rPr sz="2400" spc="-4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-</a:t>
            </a:r>
            <a:r>
              <a:rPr sz="2400" spc="-6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ja</a:t>
            </a:r>
            <a:r>
              <a:rPr sz="2400" spc="-6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jopa</a:t>
            </a:r>
            <a:r>
              <a:rPr sz="2400" spc="-6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151248"/>
                </a:solidFill>
                <a:latin typeface="Arial"/>
                <a:cs typeface="Arial"/>
              </a:rPr>
              <a:t>termejä.</a:t>
            </a:r>
            <a:endParaRPr sz="2400">
              <a:latin typeface="Arial"/>
              <a:cs typeface="Arial"/>
            </a:endParaRPr>
          </a:p>
          <a:p>
            <a:pPr marL="364490" marR="5080" indent="-352425">
              <a:lnSpc>
                <a:spcPts val="2590"/>
              </a:lnSpc>
              <a:spcBef>
                <a:spcPts val="1000"/>
              </a:spcBef>
              <a:buClr>
                <a:srgbClr val="10AB8A"/>
              </a:buClr>
              <a:buSzPct val="150000"/>
              <a:buChar char="•"/>
              <a:tabLst>
                <a:tab pos="364490" algn="l"/>
              </a:tabLst>
            </a:pP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Yhteistä</a:t>
            </a:r>
            <a:r>
              <a:rPr sz="2400" spc="-7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niille</a:t>
            </a:r>
            <a:r>
              <a:rPr sz="2400" spc="-5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kaikille</a:t>
            </a:r>
            <a:r>
              <a:rPr sz="2400" spc="-3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on</a:t>
            </a:r>
            <a:r>
              <a:rPr sz="2400" spc="-7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se,</a:t>
            </a:r>
            <a:r>
              <a:rPr sz="2400" spc="-7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että</a:t>
            </a:r>
            <a:r>
              <a:rPr sz="2400" spc="-9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niiden</a:t>
            </a:r>
            <a:r>
              <a:rPr sz="2400" spc="-5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tarkoituksena</a:t>
            </a:r>
            <a:r>
              <a:rPr sz="2400" spc="-6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on</a:t>
            </a:r>
            <a:r>
              <a:rPr sz="2400" spc="-7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151248"/>
                </a:solidFill>
                <a:latin typeface="Arial"/>
                <a:cs typeface="Arial"/>
              </a:rPr>
              <a:t>kuvata </a:t>
            </a: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polku,</a:t>
            </a:r>
            <a:r>
              <a:rPr sz="2400" spc="-8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jota</a:t>
            </a:r>
            <a:r>
              <a:rPr sz="2400" spc="-9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151248"/>
                </a:solidFill>
                <a:latin typeface="Arial"/>
                <a:cs typeface="Arial"/>
              </a:rPr>
              <a:t>potentiaalinen</a:t>
            </a:r>
            <a:r>
              <a:rPr sz="2400" spc="-5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asiakas</a:t>
            </a:r>
            <a:r>
              <a:rPr sz="2400" spc="-8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kulkee</a:t>
            </a:r>
            <a:r>
              <a:rPr sz="2400" spc="-7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etsiessään</a:t>
            </a:r>
            <a:r>
              <a:rPr sz="2400" spc="-8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151248"/>
                </a:solidFill>
                <a:latin typeface="Arial"/>
                <a:cs typeface="Arial"/>
              </a:rPr>
              <a:t>ratkaisua tarpeisiinsa.</a:t>
            </a:r>
            <a:endParaRPr sz="2400">
              <a:latin typeface="Arial"/>
              <a:cs typeface="Arial"/>
            </a:endParaRPr>
          </a:p>
          <a:p>
            <a:pPr marL="364490" marR="119380" indent="-352425">
              <a:lnSpc>
                <a:spcPts val="2590"/>
              </a:lnSpc>
              <a:spcBef>
                <a:spcPts val="1005"/>
              </a:spcBef>
              <a:buClr>
                <a:srgbClr val="10AB8A"/>
              </a:buClr>
              <a:buSzPct val="150000"/>
              <a:buChar char="•"/>
              <a:tabLst>
                <a:tab pos="364490" algn="l"/>
              </a:tabLst>
            </a:pPr>
            <a:r>
              <a:rPr sz="2400" spc="-10" dirty="0">
                <a:solidFill>
                  <a:srgbClr val="151248"/>
                </a:solidFill>
                <a:latin typeface="Arial"/>
                <a:cs typeface="Arial"/>
              </a:rPr>
              <a:t>Sisältömarkkinoinnissa</a:t>
            </a:r>
            <a:r>
              <a:rPr sz="2400" spc="-8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markkinoijan</a:t>
            </a:r>
            <a:r>
              <a:rPr sz="2400" spc="-10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tehtävänä</a:t>
            </a:r>
            <a:r>
              <a:rPr sz="2400" spc="-12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on</a:t>
            </a:r>
            <a:r>
              <a:rPr sz="2400" spc="-12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151248"/>
                </a:solidFill>
                <a:latin typeface="Arial"/>
                <a:cs typeface="Arial"/>
              </a:rPr>
              <a:t>tarjota </a:t>
            </a: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sisältöä,</a:t>
            </a:r>
            <a:r>
              <a:rPr sz="2400" spc="-7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joka</a:t>
            </a:r>
            <a:r>
              <a:rPr sz="2400" spc="-8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vie</a:t>
            </a:r>
            <a:r>
              <a:rPr sz="2400" spc="-8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151248"/>
                </a:solidFill>
                <a:latin typeface="Arial"/>
                <a:cs typeface="Arial"/>
              </a:rPr>
              <a:t>potentiaalisen</a:t>
            </a:r>
            <a:r>
              <a:rPr sz="2400" spc="-4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asiakkaan</a:t>
            </a:r>
            <a:r>
              <a:rPr sz="2400" spc="-7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eri</a:t>
            </a:r>
            <a:r>
              <a:rPr sz="2400" spc="-8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vaiheiden</a:t>
            </a:r>
            <a:r>
              <a:rPr sz="2400" spc="-5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151248"/>
                </a:solidFill>
                <a:latin typeface="Arial"/>
                <a:cs typeface="Arial"/>
              </a:rPr>
              <a:t>kautta </a:t>
            </a: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kohti</a:t>
            </a:r>
            <a:r>
              <a:rPr sz="2400" spc="-4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ostamista</a:t>
            </a:r>
            <a:r>
              <a:rPr sz="2400" spc="-4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ja</a:t>
            </a:r>
            <a:r>
              <a:rPr sz="2400" spc="-4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151248"/>
                </a:solidFill>
                <a:latin typeface="Arial"/>
                <a:cs typeface="Arial"/>
              </a:rPr>
              <a:t>brändiuskollisuutta.</a:t>
            </a:r>
            <a:endParaRPr sz="2400">
              <a:latin typeface="Arial"/>
              <a:cs typeface="Arial"/>
            </a:endParaRPr>
          </a:p>
          <a:p>
            <a:pPr marL="364490" marR="426720" indent="-352425">
              <a:lnSpc>
                <a:spcPts val="2590"/>
              </a:lnSpc>
              <a:spcBef>
                <a:spcPts val="1015"/>
              </a:spcBef>
              <a:buClr>
                <a:srgbClr val="10AB8A"/>
              </a:buClr>
              <a:buSzPct val="150000"/>
              <a:buChar char="•"/>
              <a:tabLst>
                <a:tab pos="364490" algn="l"/>
              </a:tabLst>
            </a:pP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Seuraavilla</a:t>
            </a:r>
            <a:r>
              <a:rPr sz="2400" spc="-5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dioilla</a:t>
            </a:r>
            <a:r>
              <a:rPr sz="2400" spc="-5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näet</a:t>
            </a:r>
            <a:r>
              <a:rPr sz="2400" spc="-9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kolme</a:t>
            </a:r>
            <a:r>
              <a:rPr sz="2400" spc="-7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erilaista</a:t>
            </a:r>
            <a:r>
              <a:rPr sz="2400" spc="-7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kuvaa,</a:t>
            </a:r>
            <a:r>
              <a:rPr sz="2400" spc="-9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joista</a:t>
            </a:r>
            <a:r>
              <a:rPr sz="2400" spc="-9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151248"/>
                </a:solidFill>
                <a:latin typeface="Arial"/>
                <a:cs typeface="Arial"/>
              </a:rPr>
              <a:t>jokainen </a:t>
            </a: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korostaa</a:t>
            </a:r>
            <a:r>
              <a:rPr sz="2400" spc="-8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eri</a:t>
            </a:r>
            <a:r>
              <a:rPr sz="2400" spc="-7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151248"/>
                </a:solidFill>
                <a:latin typeface="Arial"/>
                <a:cs typeface="Arial"/>
              </a:rPr>
              <a:t>näkökulmaa.</a:t>
            </a:r>
            <a:endParaRPr sz="2400">
              <a:latin typeface="Arial"/>
              <a:cs typeface="Arial"/>
            </a:endParaRPr>
          </a:p>
          <a:p>
            <a:pPr marL="364490" indent="-351790">
              <a:lnSpc>
                <a:spcPct val="100000"/>
              </a:lnSpc>
              <a:spcBef>
                <a:spcPts val="675"/>
              </a:spcBef>
              <a:buClr>
                <a:srgbClr val="10AB8A"/>
              </a:buClr>
              <a:buSzPct val="150000"/>
              <a:buChar char="•"/>
              <a:tabLst>
                <a:tab pos="364490" algn="l"/>
              </a:tabLst>
            </a:pP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Näetkö</a:t>
            </a:r>
            <a:r>
              <a:rPr sz="2400" spc="-10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kaikissa</a:t>
            </a:r>
            <a:r>
              <a:rPr sz="2400" spc="-9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niissä</a:t>
            </a:r>
            <a:r>
              <a:rPr sz="2400" spc="-9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151248"/>
                </a:solidFill>
                <a:latin typeface="Arial"/>
                <a:cs typeface="Arial"/>
              </a:rPr>
              <a:t>saman</a:t>
            </a:r>
            <a:r>
              <a:rPr sz="2400" spc="-10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151248"/>
                </a:solidFill>
                <a:latin typeface="Arial"/>
                <a:cs typeface="Arial"/>
              </a:rPr>
              <a:t>logiikan?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46062"/>
            <a:ext cx="12191999" cy="6611935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87807" y="218313"/>
            <a:ext cx="2647950" cy="513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spc="-10" dirty="0">
                <a:solidFill>
                  <a:srgbClr val="151248"/>
                </a:solidFill>
              </a:rPr>
              <a:t>Asiakaspolku</a:t>
            </a:r>
            <a:endParaRPr sz="3200"/>
          </a:p>
        </p:txBody>
      </p:sp>
      <p:sp>
        <p:nvSpPr>
          <p:cNvPr id="4" name="object 4"/>
          <p:cNvSpPr txBox="1"/>
          <p:nvPr/>
        </p:nvSpPr>
        <p:spPr>
          <a:xfrm>
            <a:off x="387807" y="734339"/>
            <a:ext cx="10042525" cy="27832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239520">
              <a:lnSpc>
                <a:spcPct val="111900"/>
              </a:lnSpc>
              <a:spcBef>
                <a:spcPts val="100"/>
              </a:spcBef>
            </a:pPr>
            <a:r>
              <a:rPr sz="1600" b="1" dirty="0">
                <a:solidFill>
                  <a:srgbClr val="151248"/>
                </a:solidFill>
                <a:latin typeface="Arial"/>
                <a:cs typeface="Arial"/>
              </a:rPr>
              <a:t>=</a:t>
            </a:r>
            <a:r>
              <a:rPr sz="1600" b="1" spc="-5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600" b="1" dirty="0">
                <a:solidFill>
                  <a:srgbClr val="151248"/>
                </a:solidFill>
                <a:latin typeface="Arial"/>
                <a:cs typeface="Arial"/>
              </a:rPr>
              <a:t>Prosessi,</a:t>
            </a:r>
            <a:r>
              <a:rPr sz="1600" b="1" spc="-4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600" b="1" dirty="0">
                <a:solidFill>
                  <a:srgbClr val="151248"/>
                </a:solidFill>
                <a:latin typeface="Arial"/>
                <a:cs typeface="Arial"/>
              </a:rPr>
              <a:t>jonka</a:t>
            </a:r>
            <a:r>
              <a:rPr sz="1600" b="1" spc="-4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600" b="1" dirty="0">
                <a:solidFill>
                  <a:srgbClr val="151248"/>
                </a:solidFill>
                <a:latin typeface="Arial"/>
                <a:cs typeface="Arial"/>
              </a:rPr>
              <a:t>ostajat</a:t>
            </a:r>
            <a:r>
              <a:rPr sz="1600" b="1" spc="-3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600" b="1" dirty="0">
                <a:solidFill>
                  <a:srgbClr val="151248"/>
                </a:solidFill>
                <a:latin typeface="Arial"/>
                <a:cs typeface="Arial"/>
              </a:rPr>
              <a:t>käyvät</a:t>
            </a:r>
            <a:r>
              <a:rPr sz="1600" b="1" spc="-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600" b="1" dirty="0">
                <a:solidFill>
                  <a:srgbClr val="151248"/>
                </a:solidFill>
                <a:latin typeface="Arial"/>
                <a:cs typeface="Arial"/>
              </a:rPr>
              <a:t>läpi</a:t>
            </a:r>
            <a:r>
              <a:rPr sz="1600" b="1" spc="-4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600" b="1" dirty="0">
                <a:solidFill>
                  <a:srgbClr val="151248"/>
                </a:solidFill>
                <a:latin typeface="Arial"/>
                <a:cs typeface="Arial"/>
              </a:rPr>
              <a:t>tullakseen</a:t>
            </a:r>
            <a:r>
              <a:rPr sz="1600" b="1" spc="-3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600" b="1" dirty="0">
                <a:solidFill>
                  <a:srgbClr val="151248"/>
                </a:solidFill>
                <a:latin typeface="Arial"/>
                <a:cs typeface="Arial"/>
              </a:rPr>
              <a:t>tietoisiksi</a:t>
            </a:r>
            <a:r>
              <a:rPr sz="1600" b="1" spc="-1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600" b="1" dirty="0">
                <a:solidFill>
                  <a:srgbClr val="151248"/>
                </a:solidFill>
                <a:latin typeface="Arial"/>
                <a:cs typeface="Arial"/>
              </a:rPr>
              <a:t>uudesta</a:t>
            </a:r>
            <a:r>
              <a:rPr sz="1600" b="1" spc="-4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600" b="1" dirty="0">
                <a:solidFill>
                  <a:srgbClr val="151248"/>
                </a:solidFill>
                <a:latin typeface="Arial"/>
                <a:cs typeface="Arial"/>
              </a:rPr>
              <a:t>tuotteesta</a:t>
            </a:r>
            <a:r>
              <a:rPr sz="1600" b="1" spc="-1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600" b="1" dirty="0">
                <a:solidFill>
                  <a:srgbClr val="151248"/>
                </a:solidFill>
                <a:latin typeface="Arial"/>
                <a:cs typeface="Arial"/>
              </a:rPr>
              <a:t>tai</a:t>
            </a:r>
            <a:r>
              <a:rPr sz="1600" b="1" spc="-4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151248"/>
                </a:solidFill>
                <a:latin typeface="Arial"/>
                <a:cs typeface="Arial"/>
              </a:rPr>
              <a:t>palvelusta, </a:t>
            </a:r>
            <a:r>
              <a:rPr sz="1600" b="1" dirty="0">
                <a:solidFill>
                  <a:srgbClr val="151248"/>
                </a:solidFill>
                <a:latin typeface="Arial"/>
                <a:cs typeface="Arial"/>
              </a:rPr>
              <a:t>harkitakseen</a:t>
            </a:r>
            <a:r>
              <a:rPr sz="1600" b="1" spc="-4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600" b="1" dirty="0">
                <a:solidFill>
                  <a:srgbClr val="151248"/>
                </a:solidFill>
                <a:latin typeface="Arial"/>
                <a:cs typeface="Arial"/>
              </a:rPr>
              <a:t>sitä</a:t>
            </a:r>
            <a:r>
              <a:rPr sz="1600" b="1" spc="-4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600" b="1" dirty="0">
                <a:solidFill>
                  <a:srgbClr val="151248"/>
                </a:solidFill>
                <a:latin typeface="Arial"/>
                <a:cs typeface="Arial"/>
              </a:rPr>
              <a:t>ja</a:t>
            </a:r>
            <a:r>
              <a:rPr sz="1600" b="1" spc="-5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600" b="1" dirty="0">
                <a:solidFill>
                  <a:srgbClr val="151248"/>
                </a:solidFill>
                <a:latin typeface="Arial"/>
                <a:cs typeface="Arial"/>
              </a:rPr>
              <a:t>päättääkseen</a:t>
            </a:r>
            <a:r>
              <a:rPr sz="1600" b="1" spc="-4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600" b="1" dirty="0">
                <a:solidFill>
                  <a:srgbClr val="151248"/>
                </a:solidFill>
                <a:latin typeface="Arial"/>
                <a:cs typeface="Arial"/>
              </a:rPr>
              <a:t>ostaa</a:t>
            </a:r>
            <a:r>
              <a:rPr sz="1600" b="1" spc="-5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600" b="1" spc="-20" dirty="0">
                <a:solidFill>
                  <a:srgbClr val="151248"/>
                </a:solidFill>
                <a:latin typeface="Arial"/>
                <a:cs typeface="Arial"/>
              </a:rPr>
              <a:t>sen.</a:t>
            </a:r>
            <a:endParaRPr sz="1600">
              <a:latin typeface="Arial"/>
              <a:cs typeface="Arial"/>
            </a:endParaRPr>
          </a:p>
          <a:p>
            <a:pPr marL="3278504">
              <a:lnSpc>
                <a:spcPct val="100000"/>
              </a:lnSpc>
              <a:spcBef>
                <a:spcPts val="1760"/>
              </a:spcBef>
            </a:pPr>
            <a:r>
              <a:rPr sz="1800" b="1" spc="-10" dirty="0">
                <a:latin typeface="Arial"/>
                <a:cs typeface="Arial"/>
              </a:rPr>
              <a:t>Tietoisuus</a:t>
            </a:r>
            <a:endParaRPr sz="1800">
              <a:latin typeface="Arial"/>
              <a:cs typeface="Arial"/>
            </a:endParaRPr>
          </a:p>
          <a:p>
            <a:pPr marL="2397760" marR="4549775">
              <a:lnSpc>
                <a:spcPct val="111400"/>
              </a:lnSpc>
              <a:spcBef>
                <a:spcPts val="175"/>
              </a:spcBef>
            </a:pPr>
            <a:r>
              <a:rPr sz="1400" dirty="0">
                <a:latin typeface="Arial"/>
                <a:cs typeface="Arial"/>
              </a:rPr>
              <a:t>Potentiaalinen</a:t>
            </a:r>
            <a:r>
              <a:rPr sz="1400" spc="-65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asiakas</a:t>
            </a:r>
            <a:r>
              <a:rPr sz="1400" spc="-60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tulee</a:t>
            </a:r>
            <a:r>
              <a:rPr sz="1400" spc="-5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tietoiseksi </a:t>
            </a:r>
            <a:r>
              <a:rPr sz="1400" dirty="0">
                <a:latin typeface="Arial"/>
                <a:cs typeface="Arial"/>
              </a:rPr>
              <a:t>ongelmasta,</a:t>
            </a:r>
            <a:r>
              <a:rPr sz="1400" spc="-55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joka</a:t>
            </a:r>
            <a:r>
              <a:rPr sz="1400" spc="-40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hänen</a:t>
            </a:r>
            <a:r>
              <a:rPr sz="1400" spc="-30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on</a:t>
            </a:r>
            <a:r>
              <a:rPr sz="1400" spc="-3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ratkaistava.</a:t>
            </a:r>
            <a:endParaRPr sz="1400">
              <a:latin typeface="Arial"/>
              <a:cs typeface="Arial"/>
            </a:endParaRPr>
          </a:p>
          <a:p>
            <a:pPr marL="6474460" indent="-160020">
              <a:lnSpc>
                <a:spcPct val="100000"/>
              </a:lnSpc>
              <a:spcBef>
                <a:spcPts val="310"/>
              </a:spcBef>
              <a:buSzPct val="150000"/>
              <a:buChar char="•"/>
              <a:tabLst>
                <a:tab pos="6474460" algn="l"/>
              </a:tabLst>
            </a:pPr>
            <a:r>
              <a:rPr sz="1400" spc="-10" dirty="0">
                <a:latin typeface="Arial"/>
                <a:cs typeface="Arial"/>
              </a:rPr>
              <a:t>Outbound</a:t>
            </a:r>
            <a:r>
              <a:rPr sz="1400" spc="-4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advertising</a:t>
            </a:r>
            <a:r>
              <a:rPr sz="1400" spc="-40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–</a:t>
            </a:r>
            <a:r>
              <a:rPr sz="1400" spc="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traditional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media,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spc="-20" dirty="0">
                <a:latin typeface="Arial"/>
                <a:cs typeface="Arial"/>
              </a:rPr>
              <a:t>too!</a:t>
            </a:r>
            <a:endParaRPr sz="1400">
              <a:latin typeface="Arial"/>
              <a:cs typeface="Arial"/>
            </a:endParaRPr>
          </a:p>
          <a:p>
            <a:pPr marL="3025775">
              <a:lnSpc>
                <a:spcPct val="100000"/>
              </a:lnSpc>
              <a:spcBef>
                <a:spcPts val="1505"/>
              </a:spcBef>
            </a:pPr>
            <a:r>
              <a:rPr sz="1800" b="1" spc="-10" dirty="0">
                <a:latin typeface="Arial"/>
                <a:cs typeface="Arial"/>
              </a:rPr>
              <a:t>Harkinta</a:t>
            </a:r>
            <a:endParaRPr sz="1800">
              <a:latin typeface="Arial"/>
              <a:cs typeface="Arial"/>
            </a:endParaRPr>
          </a:p>
          <a:p>
            <a:pPr marL="2395220">
              <a:lnSpc>
                <a:spcPct val="100000"/>
              </a:lnSpc>
              <a:spcBef>
                <a:spcPts val="365"/>
              </a:spcBef>
            </a:pPr>
            <a:r>
              <a:rPr sz="1400" dirty="0">
                <a:latin typeface="Arial"/>
                <a:cs typeface="Arial"/>
              </a:rPr>
              <a:t>Potentiaalinen</a:t>
            </a:r>
            <a:r>
              <a:rPr sz="1400" spc="-65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asiakas</a:t>
            </a:r>
            <a:r>
              <a:rPr sz="1400" spc="-55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on</a:t>
            </a:r>
            <a:r>
              <a:rPr sz="1400" spc="-3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tietoinen</a:t>
            </a:r>
            <a:endParaRPr sz="1400">
              <a:latin typeface="Arial"/>
              <a:cs typeface="Arial"/>
            </a:endParaRPr>
          </a:p>
          <a:p>
            <a:pPr marL="2395220">
              <a:lnSpc>
                <a:spcPct val="100000"/>
              </a:lnSpc>
              <a:spcBef>
                <a:spcPts val="195"/>
              </a:spcBef>
            </a:pPr>
            <a:r>
              <a:rPr sz="1400" dirty="0">
                <a:latin typeface="Arial"/>
                <a:cs typeface="Arial"/>
              </a:rPr>
              <a:t>ongelmasta</a:t>
            </a:r>
            <a:r>
              <a:rPr sz="1400" spc="-65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–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nyt</a:t>
            </a:r>
            <a:r>
              <a:rPr sz="1400" spc="-10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hän</a:t>
            </a:r>
            <a:r>
              <a:rPr sz="1400" spc="-40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etsii</a:t>
            </a:r>
            <a:r>
              <a:rPr sz="1400" spc="-5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ratkaisua.</a:t>
            </a:r>
            <a:endParaRPr sz="1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689597" y="3537330"/>
            <a:ext cx="3281679" cy="5270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72720" indent="-160020">
              <a:lnSpc>
                <a:spcPct val="100000"/>
              </a:lnSpc>
              <a:spcBef>
                <a:spcPts val="105"/>
              </a:spcBef>
              <a:buSzPct val="150000"/>
              <a:buChar char="•"/>
              <a:tabLst>
                <a:tab pos="172720" algn="l"/>
              </a:tabLst>
            </a:pPr>
            <a:r>
              <a:rPr sz="1400" dirty="0">
                <a:latin typeface="Arial"/>
                <a:cs typeface="Arial"/>
              </a:rPr>
              <a:t>SEO,</a:t>
            </a:r>
            <a:r>
              <a:rPr sz="1400" spc="-50" dirty="0">
                <a:latin typeface="Arial"/>
                <a:cs typeface="Arial"/>
              </a:rPr>
              <a:t> </a:t>
            </a:r>
            <a:r>
              <a:rPr sz="1400" spc="-25" dirty="0">
                <a:latin typeface="Arial"/>
                <a:cs typeface="Arial"/>
              </a:rPr>
              <a:t>SEM</a:t>
            </a:r>
            <a:endParaRPr sz="1400">
              <a:latin typeface="Arial"/>
              <a:cs typeface="Arial"/>
            </a:endParaRPr>
          </a:p>
          <a:p>
            <a:pPr marL="172720" indent="-160020">
              <a:lnSpc>
                <a:spcPct val="100000"/>
              </a:lnSpc>
              <a:spcBef>
                <a:spcPts val="440"/>
              </a:spcBef>
              <a:buSzPct val="150000"/>
              <a:buChar char="•"/>
              <a:tabLst>
                <a:tab pos="172720" algn="l"/>
              </a:tabLst>
            </a:pPr>
            <a:r>
              <a:rPr sz="1400" dirty="0">
                <a:latin typeface="Arial"/>
                <a:cs typeface="Arial"/>
              </a:rPr>
              <a:t>Native</a:t>
            </a:r>
            <a:r>
              <a:rPr sz="1400" spc="-35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advertising,</a:t>
            </a:r>
            <a:r>
              <a:rPr sz="1400" spc="-5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influencer</a:t>
            </a:r>
            <a:r>
              <a:rPr sz="1400" spc="-8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marketing</a:t>
            </a:r>
            <a:endParaRPr sz="1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456813" y="3855778"/>
            <a:ext cx="1637030" cy="1334770"/>
          </a:xfrm>
          <a:prstGeom prst="rect">
            <a:avLst/>
          </a:prstGeom>
        </p:spPr>
        <p:txBody>
          <a:bodyPr vert="horz" wrap="square" lIns="0" tIns="71120" rIns="0" bIns="0" rtlCol="0">
            <a:spAutoFit/>
          </a:bodyPr>
          <a:lstStyle/>
          <a:p>
            <a:pPr marL="269875">
              <a:lnSpc>
                <a:spcPct val="100000"/>
              </a:lnSpc>
              <a:spcBef>
                <a:spcPts val="560"/>
              </a:spcBef>
            </a:pPr>
            <a:r>
              <a:rPr sz="1800" b="1" spc="-10" dirty="0">
                <a:latin typeface="Arial"/>
                <a:cs typeface="Arial"/>
              </a:rPr>
              <a:t>Päätös</a:t>
            </a:r>
            <a:endParaRPr sz="1800">
              <a:latin typeface="Arial"/>
              <a:cs typeface="Arial"/>
            </a:endParaRPr>
          </a:p>
          <a:p>
            <a:pPr marL="12700" marR="5080">
              <a:lnSpc>
                <a:spcPct val="111900"/>
              </a:lnSpc>
              <a:spcBef>
                <a:spcPts val="165"/>
              </a:spcBef>
            </a:pPr>
            <a:r>
              <a:rPr sz="1400" spc="-10" dirty="0">
                <a:latin typeface="Arial"/>
                <a:cs typeface="Arial"/>
              </a:rPr>
              <a:t>Potentiaalinen </a:t>
            </a:r>
            <a:r>
              <a:rPr sz="1400" dirty="0">
                <a:latin typeface="Arial"/>
                <a:cs typeface="Arial"/>
              </a:rPr>
              <a:t>asiakas</a:t>
            </a:r>
            <a:r>
              <a:rPr sz="1400" spc="-50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etsii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parasta palvelua/tuotetta </a:t>
            </a:r>
            <a:r>
              <a:rPr sz="1400" dirty="0">
                <a:latin typeface="Arial"/>
                <a:cs typeface="Arial"/>
              </a:rPr>
              <a:t>parhaaseen</a:t>
            </a:r>
            <a:r>
              <a:rPr sz="1400" spc="-9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hintaan</a:t>
            </a:r>
            <a:endParaRPr sz="14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509517" y="5453583"/>
            <a:ext cx="136080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10" dirty="0">
                <a:latin typeface="Arial"/>
                <a:cs typeface="Arial"/>
              </a:rPr>
              <a:t>Brändilähettiläs</a:t>
            </a:r>
            <a:endParaRPr sz="14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381504" y="5865367"/>
            <a:ext cx="324866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Arial"/>
                <a:cs typeface="Arial"/>
              </a:rPr>
              <a:t>Graphics</a:t>
            </a:r>
            <a:r>
              <a:rPr sz="1200" spc="-6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source:</a:t>
            </a:r>
            <a:r>
              <a:rPr sz="1200" spc="-60" dirty="0">
                <a:latin typeface="Arial"/>
                <a:cs typeface="Arial"/>
              </a:rPr>
              <a:t> </a:t>
            </a:r>
            <a:r>
              <a:rPr sz="1200" u="sng" spc="-10" dirty="0">
                <a:uFill>
                  <a:solidFill>
                    <a:srgbClr val="000000"/>
                  </a:solidFill>
                </a:uFill>
                <a:latin typeface="Arial"/>
                <a:cs typeface="Arial"/>
                <a:hlinkClick r:id="rId3"/>
              </a:rPr>
              <a:t>https://insights.newscred.com/</a:t>
            </a:r>
            <a:endParaRPr sz="1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689597" y="4824221"/>
            <a:ext cx="4959350" cy="165036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2720" indent="-160020">
              <a:lnSpc>
                <a:spcPct val="100000"/>
              </a:lnSpc>
              <a:spcBef>
                <a:spcPts val="100"/>
              </a:spcBef>
              <a:buSzPct val="150000"/>
              <a:buChar char="•"/>
              <a:tabLst>
                <a:tab pos="172720" algn="l"/>
              </a:tabLst>
            </a:pPr>
            <a:r>
              <a:rPr sz="1400" spc="-10" dirty="0">
                <a:latin typeface="Arial"/>
                <a:cs typeface="Arial"/>
              </a:rPr>
              <a:t>Website</a:t>
            </a:r>
            <a:endParaRPr sz="1400">
              <a:latin typeface="Arial"/>
              <a:cs typeface="Arial"/>
            </a:endParaRPr>
          </a:p>
          <a:p>
            <a:pPr marL="172720" indent="-160020">
              <a:lnSpc>
                <a:spcPct val="100000"/>
              </a:lnSpc>
              <a:spcBef>
                <a:spcPts val="5"/>
              </a:spcBef>
              <a:buSzPct val="150000"/>
              <a:buChar char="•"/>
              <a:tabLst>
                <a:tab pos="172720" algn="l"/>
              </a:tabLst>
            </a:pPr>
            <a:r>
              <a:rPr sz="1400" dirty="0">
                <a:latin typeface="Arial"/>
                <a:cs typeface="Arial"/>
              </a:rPr>
              <a:t>Customer</a:t>
            </a:r>
            <a:r>
              <a:rPr sz="1400" spc="-8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service</a:t>
            </a:r>
            <a:endParaRPr sz="1400">
              <a:latin typeface="Arial"/>
              <a:cs typeface="Arial"/>
            </a:endParaRPr>
          </a:p>
          <a:p>
            <a:pPr marL="189865" indent="-160020">
              <a:lnSpc>
                <a:spcPct val="100000"/>
              </a:lnSpc>
              <a:spcBef>
                <a:spcPts val="785"/>
              </a:spcBef>
              <a:buClr>
                <a:srgbClr val="000000"/>
              </a:buClr>
              <a:buSzPct val="150000"/>
              <a:buChar char="•"/>
              <a:tabLst>
                <a:tab pos="189865" algn="l"/>
              </a:tabLst>
            </a:pPr>
            <a:r>
              <a:rPr sz="1400" dirty="0">
                <a:solidFill>
                  <a:srgbClr val="151248"/>
                </a:solidFill>
                <a:latin typeface="Arial"/>
                <a:cs typeface="Arial"/>
              </a:rPr>
              <a:t>Social</a:t>
            </a:r>
            <a:r>
              <a:rPr sz="1400" spc="-7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151248"/>
                </a:solidFill>
                <a:latin typeface="Arial"/>
                <a:cs typeface="Arial"/>
              </a:rPr>
              <a:t>networks</a:t>
            </a:r>
            <a:r>
              <a:rPr sz="1400" spc="-7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151248"/>
                </a:solidFill>
                <a:latin typeface="Arial"/>
                <a:cs typeface="Arial"/>
              </a:rPr>
              <a:t>~word</a:t>
            </a:r>
            <a:r>
              <a:rPr sz="1400" spc="-6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151248"/>
                </a:solidFill>
                <a:latin typeface="Arial"/>
                <a:cs typeface="Arial"/>
              </a:rPr>
              <a:t>of</a:t>
            </a:r>
            <a:r>
              <a:rPr sz="1400" spc="-6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151248"/>
                </a:solidFill>
                <a:latin typeface="Arial"/>
                <a:cs typeface="Arial"/>
              </a:rPr>
              <a:t>mouth</a:t>
            </a:r>
            <a:endParaRPr sz="1400">
              <a:latin typeface="Arial"/>
              <a:cs typeface="Arial"/>
            </a:endParaRPr>
          </a:p>
          <a:p>
            <a:pPr marL="189865" indent="-160020">
              <a:lnSpc>
                <a:spcPct val="100000"/>
              </a:lnSpc>
              <a:buClr>
                <a:srgbClr val="000000"/>
              </a:buClr>
              <a:buSzPct val="150000"/>
              <a:buChar char="•"/>
              <a:tabLst>
                <a:tab pos="189865" algn="l"/>
              </a:tabLst>
            </a:pPr>
            <a:r>
              <a:rPr sz="1400" spc="-10" dirty="0">
                <a:solidFill>
                  <a:srgbClr val="151248"/>
                </a:solidFill>
                <a:latin typeface="Arial"/>
                <a:cs typeface="Arial"/>
              </a:rPr>
              <a:t>Blogs</a:t>
            </a:r>
            <a:endParaRPr sz="1400">
              <a:latin typeface="Arial"/>
              <a:cs typeface="Arial"/>
            </a:endParaRPr>
          </a:p>
          <a:p>
            <a:pPr marL="29845" marR="5080">
              <a:lnSpc>
                <a:spcPct val="100000"/>
              </a:lnSpc>
              <a:spcBef>
                <a:spcPts val="1440"/>
              </a:spcBef>
            </a:pPr>
            <a:r>
              <a:rPr sz="1600" u="sng" dirty="0">
                <a:solidFill>
                  <a:srgbClr val="151248"/>
                </a:solidFill>
                <a:uFill>
                  <a:solidFill>
                    <a:srgbClr val="151248"/>
                  </a:solidFill>
                </a:uFill>
                <a:latin typeface="Arial"/>
                <a:cs typeface="Arial"/>
                <a:hlinkClick r:id="rId4"/>
              </a:rPr>
              <a:t>Further</a:t>
            </a:r>
            <a:r>
              <a:rPr sz="1600" u="sng" spc="-85" dirty="0">
                <a:solidFill>
                  <a:srgbClr val="151248"/>
                </a:solidFill>
                <a:uFill>
                  <a:solidFill>
                    <a:srgbClr val="151248"/>
                  </a:solidFill>
                </a:uFill>
                <a:latin typeface="Arial"/>
                <a:cs typeface="Arial"/>
                <a:hlinkClick r:id="rId4"/>
              </a:rPr>
              <a:t> </a:t>
            </a:r>
            <a:r>
              <a:rPr sz="1600" u="sng" spc="-10" dirty="0">
                <a:solidFill>
                  <a:srgbClr val="151248"/>
                </a:solidFill>
                <a:uFill>
                  <a:solidFill>
                    <a:srgbClr val="151248"/>
                  </a:solidFill>
                </a:uFill>
                <a:latin typeface="Arial"/>
                <a:cs typeface="Arial"/>
                <a:hlinkClick r:id="rId4"/>
              </a:rPr>
              <a:t>reading:</a:t>
            </a:r>
            <a:r>
              <a:rPr sz="1600" u="none" spc="-1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1600" u="sng" spc="-10" dirty="0">
                <a:solidFill>
                  <a:srgbClr val="151248"/>
                </a:solidFill>
                <a:uFill>
                  <a:solidFill>
                    <a:srgbClr val="151248"/>
                  </a:solidFill>
                </a:uFill>
                <a:latin typeface="Arial"/>
                <a:cs typeface="Arial"/>
                <a:hlinkClick r:id="rId4"/>
              </a:rPr>
              <a:t>https://www.crazyegg.com/blog/guides/buyers-journey/</a:t>
            </a:r>
            <a:endParaRPr sz="1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46062"/>
            <a:ext cx="12191999" cy="6611935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46062"/>
            <a:ext cx="12191999" cy="6611935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106525" y="267970"/>
            <a:ext cx="7367270" cy="12573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2200"/>
              </a:lnSpc>
              <a:spcBef>
                <a:spcPts val="100"/>
              </a:spcBef>
            </a:pPr>
            <a:r>
              <a:rPr sz="3600" dirty="0">
                <a:solidFill>
                  <a:srgbClr val="151248"/>
                </a:solidFill>
              </a:rPr>
              <a:t>Tuntemattomasta</a:t>
            </a:r>
            <a:r>
              <a:rPr sz="3600" spc="-80" dirty="0">
                <a:solidFill>
                  <a:srgbClr val="151248"/>
                </a:solidFill>
              </a:rPr>
              <a:t> </a:t>
            </a:r>
            <a:r>
              <a:rPr sz="3600" spc="-10" dirty="0">
                <a:solidFill>
                  <a:srgbClr val="151248"/>
                </a:solidFill>
              </a:rPr>
              <a:t>verkkokävijästä </a:t>
            </a:r>
            <a:r>
              <a:rPr sz="3600" dirty="0">
                <a:solidFill>
                  <a:srgbClr val="151248"/>
                </a:solidFill>
              </a:rPr>
              <a:t>uskolliseksi</a:t>
            </a:r>
            <a:r>
              <a:rPr sz="3600" spc="-15" dirty="0">
                <a:solidFill>
                  <a:srgbClr val="151248"/>
                </a:solidFill>
              </a:rPr>
              <a:t> </a:t>
            </a:r>
            <a:r>
              <a:rPr sz="3600" spc="-10" dirty="0">
                <a:solidFill>
                  <a:srgbClr val="151248"/>
                </a:solidFill>
              </a:rPr>
              <a:t>promoottoriksi</a:t>
            </a:r>
            <a:endParaRPr sz="360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46062"/>
            <a:ext cx="12191999" cy="6611935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583429" y="3228333"/>
            <a:ext cx="4617085" cy="13906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12000"/>
              </a:lnSpc>
              <a:spcBef>
                <a:spcPts val="95"/>
              </a:spcBef>
            </a:pPr>
            <a:r>
              <a:rPr sz="4000" spc="-10" dirty="0">
                <a:solidFill>
                  <a:srgbClr val="151248"/>
                </a:solidFill>
              </a:rPr>
              <a:t>SISÄLTÖTEHTÄVÄ (MISSIO)</a:t>
            </a:r>
            <a:endParaRPr sz="400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46062"/>
            <a:ext cx="12191999" cy="6611935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16939" y="1016583"/>
            <a:ext cx="611695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dirty="0">
                <a:solidFill>
                  <a:srgbClr val="151248"/>
                </a:solidFill>
              </a:rPr>
              <a:t>Sisältötehtävä</a:t>
            </a:r>
            <a:r>
              <a:rPr sz="4400" spc="-45" dirty="0">
                <a:solidFill>
                  <a:srgbClr val="151248"/>
                </a:solidFill>
              </a:rPr>
              <a:t> </a:t>
            </a:r>
            <a:r>
              <a:rPr sz="4400" spc="-10" dirty="0">
                <a:solidFill>
                  <a:srgbClr val="151248"/>
                </a:solidFill>
              </a:rPr>
              <a:t>(missio)</a:t>
            </a:r>
            <a:endParaRPr sz="4400"/>
          </a:p>
        </p:txBody>
      </p:sp>
      <p:sp>
        <p:nvSpPr>
          <p:cNvPr id="4" name="object 4"/>
          <p:cNvSpPr txBox="1"/>
          <p:nvPr/>
        </p:nvSpPr>
        <p:spPr>
          <a:xfrm>
            <a:off x="1008380" y="2243709"/>
            <a:ext cx="8442325" cy="3825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900" marR="541020" indent="-355600">
              <a:lnSpc>
                <a:spcPct val="100000"/>
              </a:lnSpc>
              <a:spcBef>
                <a:spcPts val="100"/>
              </a:spcBef>
              <a:buSzPct val="111111"/>
              <a:buChar char="●"/>
              <a:tabLst>
                <a:tab pos="469900" algn="l"/>
              </a:tabLst>
            </a:pPr>
            <a:r>
              <a:rPr sz="1800" dirty="0">
                <a:latin typeface="Arial"/>
                <a:cs typeface="Arial"/>
              </a:rPr>
              <a:t>Kun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luot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sisältöä,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sinun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on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mietittävä,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miten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voit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auttaa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ostajapersoonaasi sisällölläsi.</a:t>
            </a:r>
            <a:endParaRPr sz="1800">
              <a:latin typeface="Arial"/>
              <a:cs typeface="Arial"/>
            </a:endParaRPr>
          </a:p>
          <a:p>
            <a:pPr marL="469900" indent="-355600">
              <a:lnSpc>
                <a:spcPct val="100000"/>
              </a:lnSpc>
              <a:buSzPct val="111111"/>
              <a:buChar char="●"/>
              <a:tabLst>
                <a:tab pos="469900" algn="l"/>
              </a:tabLst>
            </a:pPr>
            <a:r>
              <a:rPr sz="1800" dirty="0">
                <a:latin typeface="Arial"/>
                <a:cs typeface="Arial"/>
              </a:rPr>
              <a:t>Mitkä</a:t>
            </a:r>
            <a:r>
              <a:rPr sz="1800" spc="-4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ovat</a:t>
            </a:r>
            <a:r>
              <a:rPr sz="1800" spc="-3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hänen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ongelmansa</a:t>
            </a:r>
            <a:r>
              <a:rPr sz="1800" spc="-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/</a:t>
            </a:r>
            <a:r>
              <a:rPr sz="1800" spc="-35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kipupisteensä?</a:t>
            </a:r>
            <a:endParaRPr sz="1800">
              <a:latin typeface="Arial"/>
              <a:cs typeface="Arial"/>
            </a:endParaRPr>
          </a:p>
          <a:p>
            <a:pPr marL="469900" marR="5080" indent="-355600">
              <a:lnSpc>
                <a:spcPct val="100000"/>
              </a:lnSpc>
              <a:buSzPct val="111111"/>
              <a:buChar char="●"/>
              <a:tabLst>
                <a:tab pos="469900" algn="l"/>
              </a:tabLst>
            </a:pPr>
            <a:r>
              <a:rPr sz="1800" dirty="0">
                <a:latin typeface="Arial"/>
                <a:cs typeface="Arial"/>
              </a:rPr>
              <a:t>Mitkä</a:t>
            </a:r>
            <a:r>
              <a:rPr sz="1800" spc="-3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ovat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hänen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tavoitteensa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ja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miten</a:t>
            </a:r>
            <a:r>
              <a:rPr sz="1800" spc="-3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sisältösi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voi</a:t>
            </a:r>
            <a:r>
              <a:rPr sz="1800" spc="-3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auttaa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häntä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saavuttamaan </a:t>
            </a:r>
            <a:r>
              <a:rPr sz="1800" spc="-25" dirty="0">
                <a:latin typeface="Arial"/>
                <a:cs typeface="Arial"/>
              </a:rPr>
              <a:t>ne?</a:t>
            </a:r>
            <a:endParaRPr sz="1800">
              <a:latin typeface="Arial"/>
              <a:cs typeface="Arial"/>
            </a:endParaRPr>
          </a:p>
          <a:p>
            <a:pPr marL="469900" indent="-355600">
              <a:lnSpc>
                <a:spcPct val="100000"/>
              </a:lnSpc>
              <a:buSzPct val="111111"/>
              <a:buChar char="●"/>
              <a:tabLst>
                <a:tab pos="469900" algn="l"/>
              </a:tabLst>
            </a:pPr>
            <a:r>
              <a:rPr sz="1800" dirty="0">
                <a:latin typeface="Arial"/>
                <a:cs typeface="Arial"/>
              </a:rPr>
              <a:t>Tee</a:t>
            </a:r>
            <a:r>
              <a:rPr sz="1800" spc="-6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ensin</a:t>
            </a:r>
            <a:r>
              <a:rPr sz="1800" spc="-20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avainsana-</a:t>
            </a:r>
            <a:r>
              <a:rPr sz="1800" dirty="0">
                <a:latin typeface="Arial"/>
                <a:cs typeface="Arial"/>
              </a:rPr>
              <a:t>analyysi</a:t>
            </a:r>
            <a:r>
              <a:rPr sz="1800" spc="2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ja</a:t>
            </a:r>
            <a:r>
              <a:rPr sz="1800" spc="-3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sisällytä</a:t>
            </a:r>
            <a:r>
              <a:rPr sz="1800" spc="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nämä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avainsanat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sisältötehtäviisi.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800" spc="-10" dirty="0">
                <a:latin typeface="Arial"/>
                <a:cs typeface="Arial"/>
              </a:rPr>
              <a:t>Esimerkiksi:</a:t>
            </a:r>
            <a:endParaRPr sz="1800">
              <a:latin typeface="Arial"/>
              <a:cs typeface="Arial"/>
            </a:endParaRPr>
          </a:p>
          <a:p>
            <a:pPr marL="12700" marR="118745">
              <a:lnSpc>
                <a:spcPct val="100000"/>
              </a:lnSpc>
              <a:spcBef>
                <a:spcPts val="1000"/>
              </a:spcBef>
            </a:pPr>
            <a:r>
              <a:rPr sz="1800" dirty="0">
                <a:latin typeface="Arial"/>
                <a:cs typeface="Arial"/>
              </a:rPr>
              <a:t>Sisällöllinen</a:t>
            </a:r>
            <a:r>
              <a:rPr sz="1800" spc="-4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tehtävämme</a:t>
            </a:r>
            <a:r>
              <a:rPr sz="1800" spc="-7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on</a:t>
            </a:r>
            <a:r>
              <a:rPr sz="1800" spc="-7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helpottaa</a:t>
            </a:r>
            <a:r>
              <a:rPr sz="1800" spc="-6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ostajapersooniemme</a:t>
            </a:r>
            <a:r>
              <a:rPr sz="1800" spc="-50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rekrytointihaasteita. </a:t>
            </a:r>
            <a:r>
              <a:rPr sz="1800" dirty="0">
                <a:latin typeface="Arial"/>
                <a:cs typeface="Arial"/>
              </a:rPr>
              <a:t>Tarjoamme</a:t>
            </a:r>
            <a:r>
              <a:rPr sz="1800" spc="-5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hyödyllisiä</a:t>
            </a:r>
            <a:r>
              <a:rPr sz="1800" spc="-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vinkkejä,</a:t>
            </a:r>
            <a:r>
              <a:rPr sz="1800" spc="-3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tietoa</a:t>
            </a:r>
            <a:r>
              <a:rPr sz="1800" spc="-4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ja</a:t>
            </a:r>
            <a:r>
              <a:rPr sz="1800" spc="-5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sisältöä</a:t>
            </a:r>
            <a:r>
              <a:rPr sz="1800" spc="-4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siitä,</a:t>
            </a:r>
            <a:r>
              <a:rPr sz="1800" spc="-4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miten</a:t>
            </a:r>
            <a:r>
              <a:rPr sz="1800" spc="-5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onnistut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löytämään</a:t>
            </a:r>
            <a:r>
              <a:rPr sz="1800" spc="-25" dirty="0">
                <a:latin typeface="Arial"/>
                <a:cs typeface="Arial"/>
              </a:rPr>
              <a:t> ja </a:t>
            </a:r>
            <a:r>
              <a:rPr sz="1800" dirty="0">
                <a:latin typeface="Arial"/>
                <a:cs typeface="Arial"/>
              </a:rPr>
              <a:t>palkkaamaan</a:t>
            </a:r>
            <a:r>
              <a:rPr sz="1800" spc="-4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parhaat</a:t>
            </a:r>
            <a:r>
              <a:rPr sz="1800" spc="-4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ihmiset</a:t>
            </a:r>
            <a:r>
              <a:rPr sz="1800" spc="-4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avoimiin</a:t>
            </a:r>
            <a:r>
              <a:rPr sz="1800" spc="-35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tehtäviin.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994"/>
              </a:spcBef>
            </a:pPr>
            <a:r>
              <a:rPr sz="1800" dirty="0">
                <a:latin typeface="Arial"/>
                <a:cs typeface="Arial"/>
              </a:rPr>
              <a:t>avainsanat:</a:t>
            </a:r>
            <a:r>
              <a:rPr sz="1800" spc="-4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rekrytointi,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kuinka</a:t>
            </a:r>
            <a:r>
              <a:rPr sz="1800" spc="-4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löytää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parhaat</a:t>
            </a:r>
            <a:r>
              <a:rPr sz="1800" spc="-30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työntekijät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1341437"/>
            <a:ext cx="12191999" cy="551656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98347" y="1747774"/>
            <a:ext cx="167640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dirty="0">
                <a:solidFill>
                  <a:srgbClr val="16375E"/>
                </a:solidFill>
              </a:rPr>
              <a:t>Mutta</a:t>
            </a:r>
            <a:r>
              <a:rPr sz="2000" spc="-25" dirty="0">
                <a:solidFill>
                  <a:srgbClr val="16375E"/>
                </a:solidFill>
              </a:rPr>
              <a:t> </a:t>
            </a:r>
            <a:r>
              <a:rPr sz="2000" spc="-10" dirty="0">
                <a:solidFill>
                  <a:srgbClr val="16375E"/>
                </a:solidFill>
              </a:rPr>
              <a:t>muista!</a:t>
            </a:r>
            <a:endParaRPr sz="2000"/>
          </a:p>
        </p:txBody>
      </p:sp>
      <p:sp>
        <p:nvSpPr>
          <p:cNvPr id="4" name="object 4"/>
          <p:cNvSpPr txBox="1"/>
          <p:nvPr/>
        </p:nvSpPr>
        <p:spPr>
          <a:xfrm>
            <a:off x="898347" y="2357374"/>
            <a:ext cx="4569460" cy="15506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2000" b="1" spc="-10" dirty="0">
                <a:solidFill>
                  <a:srgbClr val="16375E"/>
                </a:solidFill>
                <a:latin typeface="Arial"/>
                <a:cs typeface="Arial"/>
              </a:rPr>
              <a:t>Inbound-markkinointi </a:t>
            </a:r>
            <a:r>
              <a:rPr sz="2000" b="1" dirty="0">
                <a:solidFill>
                  <a:srgbClr val="16375E"/>
                </a:solidFill>
                <a:latin typeface="Arial"/>
                <a:cs typeface="Arial"/>
              </a:rPr>
              <a:t>(~sisältömarkkinointi)</a:t>
            </a:r>
            <a:r>
              <a:rPr sz="2000" b="1" spc="-80" dirty="0">
                <a:solidFill>
                  <a:srgbClr val="16375E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16375E"/>
                </a:solidFill>
                <a:latin typeface="Arial"/>
                <a:cs typeface="Arial"/>
              </a:rPr>
              <a:t>ei</a:t>
            </a:r>
            <a:r>
              <a:rPr sz="2000" b="1" spc="-45" dirty="0">
                <a:solidFill>
                  <a:srgbClr val="16375E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16375E"/>
                </a:solidFill>
                <a:latin typeface="Arial"/>
                <a:cs typeface="Arial"/>
              </a:rPr>
              <a:t>sulje</a:t>
            </a:r>
            <a:r>
              <a:rPr sz="2000" b="1" spc="-40" dirty="0">
                <a:solidFill>
                  <a:srgbClr val="16375E"/>
                </a:solidFill>
                <a:latin typeface="Arial"/>
                <a:cs typeface="Arial"/>
              </a:rPr>
              <a:t> </a:t>
            </a:r>
            <a:r>
              <a:rPr sz="2000" b="1" spc="-20" dirty="0">
                <a:solidFill>
                  <a:srgbClr val="16375E"/>
                </a:solidFill>
                <a:latin typeface="Arial"/>
                <a:cs typeface="Arial"/>
              </a:rPr>
              <a:t>pois </a:t>
            </a:r>
            <a:r>
              <a:rPr sz="2000" b="1" dirty="0">
                <a:solidFill>
                  <a:srgbClr val="16375E"/>
                </a:solidFill>
                <a:latin typeface="Arial"/>
                <a:cs typeface="Arial"/>
              </a:rPr>
              <a:t>outbound-</a:t>
            </a:r>
            <a:r>
              <a:rPr sz="2000" b="1" spc="-35" dirty="0">
                <a:solidFill>
                  <a:srgbClr val="16375E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16375E"/>
                </a:solidFill>
                <a:latin typeface="Arial"/>
                <a:cs typeface="Arial"/>
              </a:rPr>
              <a:t>markkinointia.</a:t>
            </a:r>
            <a:r>
              <a:rPr sz="2000" b="1" spc="-75" dirty="0">
                <a:solidFill>
                  <a:srgbClr val="16375E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16375E"/>
                </a:solidFill>
                <a:latin typeface="Arial"/>
                <a:cs typeface="Arial"/>
              </a:rPr>
              <a:t>Vain</a:t>
            </a:r>
            <a:r>
              <a:rPr sz="2000" b="1" spc="-25" dirty="0">
                <a:solidFill>
                  <a:srgbClr val="16375E"/>
                </a:solidFill>
                <a:latin typeface="Arial"/>
                <a:cs typeface="Arial"/>
              </a:rPr>
              <a:t> </a:t>
            </a:r>
            <a:r>
              <a:rPr sz="2000" b="1" spc="-10" dirty="0">
                <a:solidFill>
                  <a:srgbClr val="16375E"/>
                </a:solidFill>
                <a:latin typeface="Arial"/>
                <a:cs typeface="Arial"/>
              </a:rPr>
              <a:t>näiden </a:t>
            </a:r>
            <a:r>
              <a:rPr sz="2000" b="1" dirty="0">
                <a:solidFill>
                  <a:srgbClr val="16375E"/>
                </a:solidFill>
                <a:latin typeface="Arial"/>
                <a:cs typeface="Arial"/>
              </a:rPr>
              <a:t>kahden</a:t>
            </a:r>
            <a:r>
              <a:rPr sz="2000" b="1" spc="-45" dirty="0">
                <a:solidFill>
                  <a:srgbClr val="16375E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16375E"/>
                </a:solidFill>
                <a:latin typeface="Arial"/>
                <a:cs typeface="Arial"/>
              </a:rPr>
              <a:t>strategian</a:t>
            </a:r>
            <a:r>
              <a:rPr sz="2000" b="1" spc="-70" dirty="0">
                <a:solidFill>
                  <a:srgbClr val="16375E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16375E"/>
                </a:solidFill>
                <a:latin typeface="Arial"/>
                <a:cs typeface="Arial"/>
              </a:rPr>
              <a:t>yhdistelmä</a:t>
            </a:r>
            <a:r>
              <a:rPr sz="2000" b="1" spc="-20" dirty="0">
                <a:solidFill>
                  <a:srgbClr val="16375E"/>
                </a:solidFill>
                <a:latin typeface="Arial"/>
                <a:cs typeface="Arial"/>
              </a:rPr>
              <a:t> </a:t>
            </a:r>
            <a:r>
              <a:rPr sz="2000" b="1" spc="-25" dirty="0">
                <a:solidFill>
                  <a:srgbClr val="16375E"/>
                </a:solidFill>
                <a:latin typeface="Arial"/>
                <a:cs typeface="Arial"/>
              </a:rPr>
              <a:t>tuo </a:t>
            </a:r>
            <a:r>
              <a:rPr sz="2000" b="1" dirty="0">
                <a:solidFill>
                  <a:srgbClr val="16375E"/>
                </a:solidFill>
                <a:latin typeface="Arial"/>
                <a:cs typeface="Arial"/>
              </a:rPr>
              <a:t>yritykselle</a:t>
            </a:r>
            <a:r>
              <a:rPr sz="2000" b="1" spc="-95" dirty="0">
                <a:solidFill>
                  <a:srgbClr val="16375E"/>
                </a:solidFill>
                <a:latin typeface="Arial"/>
                <a:cs typeface="Arial"/>
              </a:rPr>
              <a:t> </a:t>
            </a:r>
            <a:r>
              <a:rPr sz="2000" b="1" spc="-10" dirty="0">
                <a:solidFill>
                  <a:srgbClr val="16375E"/>
                </a:solidFill>
                <a:latin typeface="Arial"/>
                <a:cs typeface="Arial"/>
              </a:rPr>
              <a:t>kilpailuedun.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5916167"/>
            <a:ext cx="12192000" cy="942340"/>
            <a:chOff x="0" y="5916167"/>
            <a:chExt cx="12192000" cy="94234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245852" y="5916167"/>
              <a:ext cx="1673897" cy="614275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6527290"/>
              <a:ext cx="12191999" cy="330708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46887" y="6019799"/>
              <a:ext cx="2342388" cy="518159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916939" y="1492376"/>
            <a:ext cx="294767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dirty="0">
                <a:solidFill>
                  <a:srgbClr val="151248"/>
                </a:solidFill>
              </a:rPr>
              <a:t>5.</a:t>
            </a:r>
            <a:r>
              <a:rPr sz="4400" spc="-40" dirty="0">
                <a:solidFill>
                  <a:srgbClr val="151248"/>
                </a:solidFill>
              </a:rPr>
              <a:t> </a:t>
            </a:r>
            <a:r>
              <a:rPr sz="4400" spc="-10" dirty="0">
                <a:solidFill>
                  <a:srgbClr val="151248"/>
                </a:solidFill>
              </a:rPr>
              <a:t>Tehtävät</a:t>
            </a:r>
            <a:endParaRPr sz="4400"/>
          </a:p>
        </p:txBody>
      </p:sp>
      <p:sp>
        <p:nvSpPr>
          <p:cNvPr id="7" name="object 7"/>
          <p:cNvSpPr txBox="1"/>
          <p:nvPr/>
        </p:nvSpPr>
        <p:spPr>
          <a:xfrm>
            <a:off x="1145539" y="2479293"/>
            <a:ext cx="4822825" cy="1604645"/>
          </a:xfrm>
          <a:prstGeom prst="rect">
            <a:avLst/>
          </a:prstGeom>
        </p:spPr>
        <p:txBody>
          <a:bodyPr vert="horz" wrap="square" lIns="0" tIns="54610" rIns="0" bIns="0" rtlCol="0">
            <a:spAutoFit/>
          </a:bodyPr>
          <a:lstStyle/>
          <a:p>
            <a:pPr marL="241300" marR="5080" indent="-229235">
              <a:lnSpc>
                <a:spcPct val="90000"/>
              </a:lnSpc>
              <a:spcBef>
                <a:spcPts val="430"/>
              </a:spcBef>
            </a:pPr>
            <a:r>
              <a:rPr sz="2800" dirty="0">
                <a:solidFill>
                  <a:srgbClr val="151248"/>
                </a:solidFill>
                <a:latin typeface="Arial"/>
                <a:cs typeface="Arial"/>
              </a:rPr>
              <a:t>Luokassa</a:t>
            </a:r>
            <a:r>
              <a:rPr sz="2800" spc="-7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151248"/>
                </a:solidFill>
                <a:latin typeface="Arial"/>
                <a:cs typeface="Arial"/>
              </a:rPr>
              <a:t>tehtävät</a:t>
            </a:r>
            <a:r>
              <a:rPr sz="2800" spc="-9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151248"/>
                </a:solidFill>
                <a:latin typeface="Arial"/>
                <a:cs typeface="Arial"/>
              </a:rPr>
              <a:t>aktiviteetit </a:t>
            </a:r>
            <a:r>
              <a:rPr sz="2800" dirty="0">
                <a:solidFill>
                  <a:srgbClr val="151248"/>
                </a:solidFill>
                <a:latin typeface="Arial"/>
                <a:cs typeface="Arial"/>
              </a:rPr>
              <a:t>on</a:t>
            </a:r>
            <a:r>
              <a:rPr sz="2800" spc="-5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151248"/>
                </a:solidFill>
                <a:latin typeface="Arial"/>
                <a:cs typeface="Arial"/>
              </a:rPr>
              <a:t>esitetty</a:t>
            </a:r>
            <a:r>
              <a:rPr sz="2800" spc="-7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151248"/>
                </a:solidFill>
                <a:latin typeface="Arial"/>
                <a:cs typeface="Arial"/>
              </a:rPr>
              <a:t>edellä,</a:t>
            </a:r>
            <a:r>
              <a:rPr sz="2800" spc="-6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151248"/>
                </a:solidFill>
                <a:latin typeface="Arial"/>
                <a:cs typeface="Arial"/>
              </a:rPr>
              <a:t>seuraavilla </a:t>
            </a:r>
            <a:r>
              <a:rPr sz="2800" dirty="0">
                <a:solidFill>
                  <a:srgbClr val="151248"/>
                </a:solidFill>
                <a:latin typeface="Arial"/>
                <a:cs typeface="Arial"/>
              </a:rPr>
              <a:t>sivuilla</a:t>
            </a:r>
            <a:r>
              <a:rPr sz="2800" spc="-8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151248"/>
                </a:solidFill>
                <a:latin typeface="Arial"/>
                <a:cs typeface="Arial"/>
              </a:rPr>
              <a:t>kotona</a:t>
            </a:r>
            <a:r>
              <a:rPr sz="2800" spc="-9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800" spc="-10" dirty="0">
                <a:solidFill>
                  <a:srgbClr val="151248"/>
                </a:solidFill>
                <a:latin typeface="Arial"/>
                <a:cs typeface="Arial"/>
              </a:rPr>
              <a:t>tehtävät tehtävät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7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358222" rIns="0" bIns="0" rtlCol="0">
            <a:spAutoFit/>
          </a:bodyPr>
          <a:lstStyle/>
          <a:p>
            <a:pPr marL="732790">
              <a:lnSpc>
                <a:spcPct val="100000"/>
              </a:lnSpc>
              <a:spcBef>
                <a:spcPts val="105"/>
              </a:spcBef>
            </a:pPr>
            <a:r>
              <a:rPr sz="3200" spc="-10" dirty="0"/>
              <a:t>Ennakkotehtävä</a:t>
            </a:r>
            <a:endParaRPr sz="3200"/>
          </a:p>
        </p:txBody>
      </p:sp>
      <p:sp>
        <p:nvSpPr>
          <p:cNvPr id="4" name="object 4"/>
          <p:cNvSpPr txBox="1"/>
          <p:nvPr/>
        </p:nvSpPr>
        <p:spPr>
          <a:xfrm>
            <a:off x="1199794" y="1758822"/>
            <a:ext cx="7120255" cy="27781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100"/>
              </a:spcBef>
              <a:buClr>
                <a:srgbClr val="10AB8A"/>
              </a:buClr>
              <a:buSzPct val="150000"/>
              <a:buChar char="•"/>
              <a:tabLst>
                <a:tab pos="240665" algn="l"/>
              </a:tabLst>
            </a:pP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Mitä</a:t>
            </a:r>
            <a:r>
              <a:rPr sz="24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on</a:t>
            </a:r>
            <a:r>
              <a:rPr sz="24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sisältömarkkinointi?</a:t>
            </a:r>
            <a:r>
              <a:rPr sz="2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Nojaa</a:t>
            </a:r>
            <a:r>
              <a:rPr sz="24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lähteisiin.</a:t>
            </a:r>
            <a:endParaRPr sz="2400">
              <a:latin typeface="Arial"/>
              <a:cs typeface="Arial"/>
            </a:endParaRPr>
          </a:p>
          <a:p>
            <a:pPr marL="240665" marR="5080" indent="-228600">
              <a:lnSpc>
                <a:spcPts val="2590"/>
              </a:lnSpc>
              <a:spcBef>
                <a:spcPts val="1035"/>
              </a:spcBef>
              <a:buClr>
                <a:srgbClr val="10AB8A"/>
              </a:buClr>
              <a:buSzPct val="150000"/>
              <a:buChar char="•"/>
              <a:tabLst>
                <a:tab pos="240665" algn="l"/>
              </a:tabLst>
            </a:pP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Mieti</a:t>
            </a:r>
            <a:r>
              <a:rPr sz="24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sisältömarkkinoinnista</a:t>
            </a:r>
            <a:r>
              <a:rPr sz="2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esimerkki,</a:t>
            </a:r>
            <a:r>
              <a:rPr sz="24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joka</a:t>
            </a:r>
            <a:r>
              <a:rPr sz="24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25" dirty="0">
                <a:solidFill>
                  <a:srgbClr val="FFFFFF"/>
                </a:solidFill>
                <a:latin typeface="Arial"/>
                <a:cs typeface="Arial"/>
              </a:rPr>
              <a:t>on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mielestäsi</a:t>
            </a:r>
            <a:r>
              <a:rPr sz="2400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mielenkiintoinen/onnistunut,</a:t>
            </a:r>
            <a:r>
              <a:rPr sz="2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ja</a:t>
            </a:r>
            <a:r>
              <a:rPr sz="24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perustele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valintasi.</a:t>
            </a:r>
            <a:r>
              <a:rPr sz="24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Yksi</a:t>
            </a:r>
            <a:r>
              <a:rPr sz="24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esimerkki</a:t>
            </a:r>
            <a:r>
              <a:rPr sz="24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btob-</a:t>
            </a:r>
            <a:r>
              <a:rPr sz="24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ja</a:t>
            </a:r>
            <a:r>
              <a:rPr sz="24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yksi</a:t>
            </a:r>
            <a:r>
              <a:rPr sz="24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btoc- sisältömarkkinoinnista</a:t>
            </a:r>
            <a:endParaRPr sz="2400">
              <a:latin typeface="Arial"/>
              <a:cs typeface="Arial"/>
            </a:endParaRPr>
          </a:p>
          <a:p>
            <a:pPr marL="240665" indent="-227965">
              <a:lnSpc>
                <a:spcPct val="100000"/>
              </a:lnSpc>
              <a:spcBef>
                <a:spcPts val="680"/>
              </a:spcBef>
              <a:buClr>
                <a:srgbClr val="10AB8A"/>
              </a:buClr>
              <a:buSzPct val="150000"/>
              <a:buChar char="•"/>
              <a:tabLst>
                <a:tab pos="240665" algn="l"/>
              </a:tabLst>
            </a:pP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käytä.pptx-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tai </a:t>
            </a:r>
            <a:r>
              <a:rPr sz="2400" spc="-20" dirty="0">
                <a:solidFill>
                  <a:srgbClr val="FFFFFF"/>
                </a:solidFill>
                <a:latin typeface="Arial"/>
                <a:cs typeface="Arial"/>
              </a:rPr>
              <a:t>.word-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tiedostoa.</a:t>
            </a:r>
            <a:endParaRPr sz="2400">
              <a:latin typeface="Arial"/>
              <a:cs typeface="Arial"/>
            </a:endParaRPr>
          </a:p>
          <a:p>
            <a:pPr marL="240665" indent="-227965">
              <a:lnSpc>
                <a:spcPct val="100000"/>
              </a:lnSpc>
              <a:spcBef>
                <a:spcPts val="720"/>
              </a:spcBef>
              <a:buClr>
                <a:srgbClr val="10AB8A"/>
              </a:buClr>
              <a:buSzPct val="150000"/>
              <a:buChar char="•"/>
              <a:tabLst>
                <a:tab pos="240665" algn="l"/>
              </a:tabLst>
            </a:pPr>
            <a:r>
              <a:rPr sz="2400" dirty="0">
                <a:solidFill>
                  <a:srgbClr val="FFFFFF"/>
                </a:solidFill>
                <a:latin typeface="Arial"/>
                <a:cs typeface="Arial"/>
              </a:rPr>
              <a:t>valmistaudu</a:t>
            </a:r>
            <a:r>
              <a:rPr sz="2400" spc="-1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keskustelemaan</a:t>
            </a:r>
            <a:r>
              <a:rPr sz="2400" spc="-1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Arial"/>
                <a:cs typeface="Arial"/>
              </a:rPr>
              <a:t>luokassa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7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886460" y="1642364"/>
            <a:ext cx="5333365" cy="40811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10AB8A"/>
                </a:solidFill>
                <a:latin typeface="Arial"/>
                <a:cs typeface="Arial"/>
              </a:rPr>
              <a:t>VAIHE</a:t>
            </a:r>
            <a:r>
              <a:rPr sz="1800" b="1" spc="-10" dirty="0">
                <a:solidFill>
                  <a:srgbClr val="10AB8A"/>
                </a:solidFill>
                <a:latin typeface="Arial"/>
                <a:cs typeface="Arial"/>
              </a:rPr>
              <a:t> </a:t>
            </a:r>
            <a:r>
              <a:rPr sz="1800" b="1" spc="-50" dirty="0">
                <a:solidFill>
                  <a:srgbClr val="10AB8A"/>
                </a:solidFill>
                <a:latin typeface="Arial"/>
                <a:cs typeface="Arial"/>
              </a:rPr>
              <a:t>1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Etsi</a:t>
            </a:r>
            <a:r>
              <a:rPr sz="16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kaksi</a:t>
            </a:r>
            <a:r>
              <a:rPr sz="16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Arial"/>
                <a:cs typeface="Arial"/>
              </a:rPr>
              <a:t>organisaatiota</a:t>
            </a:r>
            <a:r>
              <a:rPr sz="16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tai</a:t>
            </a:r>
            <a:r>
              <a:rPr sz="1600" spc="-10" dirty="0">
                <a:solidFill>
                  <a:srgbClr val="FFFFFF"/>
                </a:solidFill>
                <a:latin typeface="Arial"/>
                <a:cs typeface="Arial"/>
              </a:rPr>
              <a:t> tuotemerkkiä.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5"/>
              </a:spcBef>
            </a:pP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800" b="1" dirty="0">
                <a:solidFill>
                  <a:srgbClr val="10AB8A"/>
                </a:solidFill>
                <a:latin typeface="Arial"/>
                <a:cs typeface="Arial"/>
              </a:rPr>
              <a:t>VAIHE</a:t>
            </a:r>
            <a:r>
              <a:rPr sz="1800" b="1" spc="-15" dirty="0">
                <a:solidFill>
                  <a:srgbClr val="10AB8A"/>
                </a:solidFill>
                <a:latin typeface="Arial"/>
                <a:cs typeface="Arial"/>
              </a:rPr>
              <a:t> </a:t>
            </a:r>
            <a:r>
              <a:rPr sz="1800" b="1" spc="-50" dirty="0">
                <a:solidFill>
                  <a:srgbClr val="10AB8A"/>
                </a:solidFill>
                <a:latin typeface="Arial"/>
                <a:cs typeface="Arial"/>
              </a:rPr>
              <a:t>2</a:t>
            </a:r>
            <a:endParaRPr sz="1800">
              <a:latin typeface="Arial"/>
              <a:cs typeface="Arial"/>
            </a:endParaRPr>
          </a:p>
          <a:p>
            <a:pPr marL="12700" marR="713105">
              <a:lnSpc>
                <a:spcPct val="100000"/>
              </a:lnSpc>
              <a:spcBef>
                <a:spcPts val="10"/>
              </a:spcBef>
            </a:pP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Käytä</a:t>
            </a:r>
            <a:r>
              <a:rPr sz="1600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sosiaalisen</a:t>
            </a:r>
            <a:r>
              <a:rPr sz="16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Arial"/>
                <a:cs typeface="Arial"/>
              </a:rPr>
              <a:t>sisältömarkkinoinnin</a:t>
            </a:r>
            <a:r>
              <a:rPr sz="16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Arial"/>
                <a:cs typeface="Arial"/>
              </a:rPr>
              <a:t>esimerkkejä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osoittaaksesi,</a:t>
            </a:r>
            <a:r>
              <a:rPr sz="1600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Arial"/>
                <a:cs typeface="Arial"/>
              </a:rPr>
              <a:t>miten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brändi</a:t>
            </a:r>
            <a:r>
              <a:rPr sz="16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käyttää joko</a:t>
            </a:r>
            <a:r>
              <a:rPr sz="16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inbound-</a:t>
            </a:r>
            <a:r>
              <a:rPr sz="16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tai</a:t>
            </a:r>
            <a:r>
              <a:rPr sz="1600" spc="-20" dirty="0">
                <a:solidFill>
                  <a:srgbClr val="FFFFFF"/>
                </a:solidFill>
                <a:latin typeface="Arial"/>
                <a:cs typeface="Arial"/>
              </a:rPr>
              <a:t> outbound-</a:t>
            </a:r>
            <a:r>
              <a:rPr sz="1600" spc="-10" dirty="0">
                <a:solidFill>
                  <a:srgbClr val="FFFFFF"/>
                </a:solidFill>
                <a:latin typeface="Arial"/>
                <a:cs typeface="Arial"/>
              </a:rPr>
              <a:t>markkinointia.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10"/>
              </a:spcBef>
            </a:pP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800" b="1" dirty="0">
                <a:solidFill>
                  <a:srgbClr val="10AB8A"/>
                </a:solidFill>
                <a:latin typeface="Arial"/>
                <a:cs typeface="Arial"/>
              </a:rPr>
              <a:t>VAIHE</a:t>
            </a:r>
            <a:r>
              <a:rPr sz="1800" b="1" spc="-10" dirty="0">
                <a:solidFill>
                  <a:srgbClr val="10AB8A"/>
                </a:solidFill>
                <a:latin typeface="Arial"/>
                <a:cs typeface="Arial"/>
              </a:rPr>
              <a:t> </a:t>
            </a:r>
            <a:r>
              <a:rPr sz="1800" b="1" spc="-50" dirty="0">
                <a:solidFill>
                  <a:srgbClr val="10AB8A"/>
                </a:solidFill>
                <a:latin typeface="Arial"/>
                <a:cs typeface="Arial"/>
              </a:rPr>
              <a:t>3</a:t>
            </a:r>
            <a:endParaRPr sz="1800">
              <a:latin typeface="Arial"/>
              <a:cs typeface="Arial"/>
            </a:endParaRPr>
          </a:p>
          <a:p>
            <a:pPr marL="12700" marR="111760">
              <a:lnSpc>
                <a:spcPct val="100000"/>
              </a:lnSpc>
              <a:spcBef>
                <a:spcPts val="10"/>
              </a:spcBef>
            </a:pP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Esitä</a:t>
            </a:r>
            <a:r>
              <a:rPr sz="16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nämä</a:t>
            </a:r>
            <a:r>
              <a:rPr sz="16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esimerkit</a:t>
            </a:r>
            <a:r>
              <a:rPr sz="16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(kuvakaappaukset)</a:t>
            </a:r>
            <a:r>
              <a:rPr sz="16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Arial"/>
                <a:cs typeface="Arial"/>
              </a:rPr>
              <a:t>Powerpoint-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esityksessä</a:t>
            </a:r>
            <a:r>
              <a:rPr sz="16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(enintään</a:t>
            </a:r>
            <a:r>
              <a:rPr sz="16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6</a:t>
            </a:r>
            <a:r>
              <a:rPr sz="16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diaa)</a:t>
            </a:r>
            <a:r>
              <a:rPr sz="16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Perustele</a:t>
            </a:r>
            <a:r>
              <a:rPr sz="16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valintasi</a:t>
            </a:r>
            <a:r>
              <a:rPr sz="16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ja</a:t>
            </a:r>
            <a:r>
              <a:rPr sz="16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Arial"/>
                <a:cs typeface="Arial"/>
              </a:rPr>
              <a:t>muista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mainita</a:t>
            </a:r>
            <a:r>
              <a:rPr sz="16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Arial"/>
                <a:cs typeface="Arial"/>
              </a:rPr>
              <a:t>lähteet.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5"/>
              </a:spcBef>
            </a:pP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800" b="1" dirty="0">
                <a:solidFill>
                  <a:srgbClr val="10AB8A"/>
                </a:solidFill>
                <a:latin typeface="Arial"/>
                <a:cs typeface="Arial"/>
              </a:rPr>
              <a:t>VAIHE</a:t>
            </a:r>
            <a:r>
              <a:rPr sz="1800" b="1" spc="-10" dirty="0">
                <a:solidFill>
                  <a:srgbClr val="10AB8A"/>
                </a:solidFill>
                <a:latin typeface="Arial"/>
                <a:cs typeface="Arial"/>
              </a:rPr>
              <a:t> </a:t>
            </a:r>
            <a:r>
              <a:rPr sz="1800" b="1" spc="-50" dirty="0">
                <a:solidFill>
                  <a:srgbClr val="10AB8A"/>
                </a:solidFill>
                <a:latin typeface="Arial"/>
                <a:cs typeface="Arial"/>
              </a:rPr>
              <a:t>4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Mainitse</a:t>
            </a:r>
            <a:r>
              <a:rPr sz="16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viimeisellä</a:t>
            </a:r>
            <a:r>
              <a:rPr sz="16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dialla</a:t>
            </a:r>
            <a:r>
              <a:rPr sz="16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Arial"/>
                <a:cs typeface="Arial"/>
              </a:rPr>
              <a:t>oppimistuloksesi,</a:t>
            </a:r>
            <a:r>
              <a:rPr sz="16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mitä</a:t>
            </a:r>
            <a:r>
              <a:rPr sz="1600" spc="-10" dirty="0">
                <a:solidFill>
                  <a:srgbClr val="FFFFFF"/>
                </a:solidFill>
                <a:latin typeface="Arial"/>
                <a:cs typeface="Arial"/>
              </a:rPr>
              <a:t> oivalluksia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otat</a:t>
            </a:r>
            <a:r>
              <a:rPr sz="16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mukaan</a:t>
            </a:r>
            <a:r>
              <a:rPr sz="1600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tämän</a:t>
            </a:r>
            <a:r>
              <a:rPr sz="16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dirty="0">
                <a:solidFill>
                  <a:srgbClr val="FFFFFF"/>
                </a:solidFill>
                <a:latin typeface="Arial"/>
                <a:cs typeface="Arial"/>
              </a:rPr>
              <a:t>tehtävän</a:t>
            </a:r>
            <a:r>
              <a:rPr sz="1600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Arial"/>
                <a:cs typeface="Arial"/>
              </a:rPr>
              <a:t>jälkeen?</a:t>
            </a:r>
            <a:endParaRPr sz="1600">
              <a:latin typeface="Arial"/>
              <a:cs typeface="Arial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376180" rIns="0" bIns="0" rtlCol="0">
            <a:spAutoFit/>
          </a:bodyPr>
          <a:lstStyle/>
          <a:p>
            <a:pPr marL="445770">
              <a:lnSpc>
                <a:spcPct val="100000"/>
              </a:lnSpc>
              <a:spcBef>
                <a:spcPts val="100"/>
              </a:spcBef>
            </a:pPr>
            <a:r>
              <a:rPr dirty="0"/>
              <a:t>Yksilötehtävä:</a:t>
            </a:r>
            <a:r>
              <a:rPr spc="-30" dirty="0"/>
              <a:t> </a:t>
            </a:r>
            <a:r>
              <a:rPr dirty="0"/>
              <a:t>inbound-</a:t>
            </a:r>
            <a:r>
              <a:rPr spc="-15" dirty="0"/>
              <a:t> </a:t>
            </a:r>
            <a:r>
              <a:rPr dirty="0"/>
              <a:t>ja</a:t>
            </a:r>
            <a:r>
              <a:rPr spc="-5" dirty="0"/>
              <a:t> </a:t>
            </a:r>
            <a:r>
              <a:rPr spc="-10" dirty="0"/>
              <a:t>outbound-</a:t>
            </a:r>
            <a:r>
              <a:rPr dirty="0"/>
              <a:t>markkinoinnin</a:t>
            </a:r>
            <a:r>
              <a:rPr spc="-40" dirty="0"/>
              <a:t> </a:t>
            </a:r>
            <a:r>
              <a:rPr spc="-25" dirty="0"/>
              <a:t>ero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3970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108354" y="462685"/>
            <a:ext cx="7378700" cy="9836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2200"/>
              </a:lnSpc>
              <a:spcBef>
                <a:spcPts val="100"/>
              </a:spcBef>
            </a:pPr>
            <a:r>
              <a:rPr sz="2800" dirty="0"/>
              <a:t>Ryhmätehtävä:</a:t>
            </a:r>
            <a:r>
              <a:rPr sz="2800" spc="-180" dirty="0"/>
              <a:t> </a:t>
            </a:r>
            <a:r>
              <a:rPr sz="2800" spc="-10" dirty="0"/>
              <a:t>yrityksen sisältömarkkinointistrategian</a:t>
            </a:r>
            <a:r>
              <a:rPr sz="2800" spc="-114" dirty="0"/>
              <a:t> </a:t>
            </a:r>
            <a:r>
              <a:rPr sz="2800" spc="-10" dirty="0"/>
              <a:t>rakentaminen</a:t>
            </a:r>
            <a:endParaRPr sz="2800"/>
          </a:p>
        </p:txBody>
      </p:sp>
      <p:sp>
        <p:nvSpPr>
          <p:cNvPr id="4" name="object 4"/>
          <p:cNvSpPr txBox="1"/>
          <p:nvPr/>
        </p:nvSpPr>
        <p:spPr>
          <a:xfrm>
            <a:off x="1329308" y="1428750"/>
            <a:ext cx="8032750" cy="38665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39725" marR="386715" indent="-288290">
              <a:lnSpc>
                <a:spcPct val="100000"/>
              </a:lnSpc>
              <a:spcBef>
                <a:spcPts val="100"/>
              </a:spcBef>
              <a:buClr>
                <a:srgbClr val="10AB8A"/>
              </a:buClr>
              <a:buAutoNum type="arabicPeriod"/>
              <a:tabLst>
                <a:tab pos="339725" algn="l"/>
              </a:tabLst>
            </a:pP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Päätä</a:t>
            </a:r>
            <a:r>
              <a:rPr sz="18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yritys,</a:t>
            </a:r>
            <a:r>
              <a:rPr sz="18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jolle</a:t>
            </a:r>
            <a:r>
              <a:rPr sz="18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rakennatte</a:t>
            </a:r>
            <a:r>
              <a:rPr sz="18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strategian.</a:t>
            </a:r>
            <a:r>
              <a:rPr sz="18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Se</a:t>
            </a:r>
            <a:r>
              <a:rPr sz="18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voi</a:t>
            </a:r>
            <a:r>
              <a:rPr sz="18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olla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BtoC-</a:t>
            </a:r>
            <a:r>
              <a:rPr sz="18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tai</a:t>
            </a:r>
            <a:r>
              <a:rPr sz="18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Arial"/>
                <a:cs typeface="Arial"/>
              </a:rPr>
              <a:t>BtoB-yritys.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Strategian</a:t>
            </a:r>
            <a:r>
              <a:rPr sz="18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avaintekijät</a:t>
            </a:r>
            <a:r>
              <a:rPr sz="1800" spc="-10" dirty="0">
                <a:solidFill>
                  <a:srgbClr val="FFFFFF"/>
                </a:solidFill>
                <a:latin typeface="Arial"/>
                <a:cs typeface="Arial"/>
              </a:rPr>
              <a:t> (1-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4)</a:t>
            </a:r>
            <a:r>
              <a:rPr sz="18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on</a:t>
            </a:r>
            <a:r>
              <a:rPr sz="18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mainittu</a:t>
            </a:r>
            <a:r>
              <a:rPr sz="18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dioilla</a:t>
            </a:r>
            <a:r>
              <a:rPr sz="1800" spc="-10" dirty="0">
                <a:solidFill>
                  <a:srgbClr val="FFFFFF"/>
                </a:solidFill>
                <a:latin typeface="Arial"/>
                <a:cs typeface="Arial"/>
              </a:rPr>
              <a:t> 19-</a:t>
            </a:r>
            <a:r>
              <a:rPr sz="1800" spc="-25" dirty="0">
                <a:solidFill>
                  <a:srgbClr val="FFFFFF"/>
                </a:solidFill>
                <a:latin typeface="Arial"/>
                <a:cs typeface="Arial"/>
              </a:rPr>
              <a:t>20.</a:t>
            </a:r>
            <a:endParaRPr sz="1800">
              <a:latin typeface="Arial"/>
              <a:cs typeface="Arial"/>
            </a:endParaRPr>
          </a:p>
          <a:p>
            <a:pPr marL="339725" marR="561340" indent="-288290">
              <a:lnSpc>
                <a:spcPct val="100000"/>
              </a:lnSpc>
              <a:buClr>
                <a:srgbClr val="10AB8A"/>
              </a:buClr>
              <a:buAutoNum type="arabicPeriod"/>
              <a:tabLst>
                <a:tab pos="339725" algn="l"/>
              </a:tabLst>
            </a:pP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Rakentakaa</a:t>
            </a:r>
            <a:r>
              <a:rPr sz="18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yrityksellenne</a:t>
            </a:r>
            <a:r>
              <a:rPr sz="18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sisältömarkkinointistrategia</a:t>
            </a:r>
            <a:r>
              <a:rPr sz="18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pitäen</a:t>
            </a:r>
            <a:r>
              <a:rPr sz="18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Arial"/>
                <a:cs typeface="Arial"/>
              </a:rPr>
              <a:t>mielessä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strategian</a:t>
            </a:r>
            <a:r>
              <a:rPr sz="18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eri</a:t>
            </a:r>
            <a:r>
              <a:rPr sz="18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Arial"/>
                <a:cs typeface="Arial"/>
              </a:rPr>
              <a:t>osa-alueet.</a:t>
            </a:r>
            <a:endParaRPr sz="1800">
              <a:latin typeface="Arial"/>
              <a:cs typeface="Arial"/>
            </a:endParaRPr>
          </a:p>
          <a:p>
            <a:pPr marL="339725" indent="-287655">
              <a:lnSpc>
                <a:spcPct val="100000"/>
              </a:lnSpc>
              <a:buClr>
                <a:srgbClr val="10AB8A"/>
              </a:buClr>
              <a:buAutoNum type="arabicPeriod"/>
              <a:tabLst>
                <a:tab pos="339725" algn="l"/>
              </a:tabLst>
            </a:pP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Kun</a:t>
            </a:r>
            <a:r>
              <a:rPr sz="18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rakennatte</a:t>
            </a:r>
            <a:r>
              <a:rPr sz="18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ostajapersoonia,</a:t>
            </a:r>
            <a:r>
              <a:rPr sz="18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miettikää</a:t>
            </a:r>
            <a:r>
              <a:rPr sz="18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ja</a:t>
            </a:r>
            <a:r>
              <a:rPr sz="18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vastatkaa</a:t>
            </a:r>
            <a:r>
              <a:rPr sz="18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näihin</a:t>
            </a:r>
            <a:r>
              <a:rPr sz="18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Arial"/>
                <a:cs typeface="Arial"/>
              </a:rPr>
              <a:t>kysymyksiin: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90"/>
              </a:spcBef>
              <a:buClr>
                <a:srgbClr val="10AB8A"/>
              </a:buClr>
              <a:buFont typeface="Arial"/>
              <a:buAutoNum type="arabicPeriod"/>
            </a:pPr>
            <a:endParaRPr sz="1800">
              <a:latin typeface="Arial"/>
              <a:cs typeface="Arial"/>
            </a:endParaRPr>
          </a:p>
          <a:p>
            <a:pPr marL="476884" lvl="1" indent="-457200">
              <a:lnSpc>
                <a:spcPct val="100000"/>
              </a:lnSpc>
              <a:buClr>
                <a:srgbClr val="10AB8A"/>
              </a:buClr>
              <a:buSzPct val="150000"/>
              <a:buChar char="•"/>
              <a:tabLst>
                <a:tab pos="476884" algn="l"/>
              </a:tabLst>
            </a:pP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Mikä</a:t>
            </a:r>
            <a:r>
              <a:rPr sz="1800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on</a:t>
            </a:r>
            <a:r>
              <a:rPr sz="18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hänen</a:t>
            </a:r>
            <a:r>
              <a:rPr sz="18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kipupisteensä</a:t>
            </a:r>
            <a:r>
              <a:rPr sz="18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tai</a:t>
            </a:r>
            <a:r>
              <a:rPr sz="18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tavoitteensa,</a:t>
            </a:r>
            <a:r>
              <a:rPr sz="18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johon</a:t>
            </a:r>
            <a:r>
              <a:rPr sz="18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hän</a:t>
            </a:r>
            <a:r>
              <a:rPr sz="18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hakee</a:t>
            </a:r>
            <a:r>
              <a:rPr sz="18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Arial"/>
                <a:cs typeface="Arial"/>
              </a:rPr>
              <a:t>apua?</a:t>
            </a:r>
            <a:endParaRPr sz="1800">
              <a:latin typeface="Arial"/>
              <a:cs typeface="Arial"/>
            </a:endParaRPr>
          </a:p>
          <a:p>
            <a:pPr marL="476884" lvl="1" indent="-457200">
              <a:lnSpc>
                <a:spcPct val="100000"/>
              </a:lnSpc>
              <a:buClr>
                <a:srgbClr val="10AB8A"/>
              </a:buClr>
              <a:buSzPct val="150000"/>
              <a:buChar char="•"/>
              <a:tabLst>
                <a:tab pos="476884" algn="l"/>
              </a:tabLst>
            </a:pP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mitkä</a:t>
            </a:r>
            <a:r>
              <a:rPr sz="18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ovat</a:t>
            </a:r>
            <a:r>
              <a:rPr sz="18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hänen</a:t>
            </a:r>
            <a:r>
              <a:rPr sz="18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asikaspolkunsa vaiheet</a:t>
            </a:r>
            <a:r>
              <a:rPr sz="18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ja</a:t>
            </a:r>
            <a:r>
              <a:rPr sz="18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millaista</a:t>
            </a:r>
            <a:r>
              <a:rPr sz="18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sisältöä</a:t>
            </a:r>
            <a:r>
              <a:rPr sz="18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voisit</a:t>
            </a:r>
            <a:r>
              <a:rPr sz="18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Arial"/>
                <a:cs typeface="Arial"/>
              </a:rPr>
              <a:t>tarjota?</a:t>
            </a:r>
            <a:endParaRPr sz="1800">
              <a:latin typeface="Arial"/>
              <a:cs typeface="Arial"/>
            </a:endParaRPr>
          </a:p>
          <a:p>
            <a:pPr marL="476884" lvl="1" indent="-457200">
              <a:lnSpc>
                <a:spcPct val="100000"/>
              </a:lnSpc>
              <a:buClr>
                <a:srgbClr val="10AB8A"/>
              </a:buClr>
              <a:buSzPct val="150000"/>
              <a:buChar char="•"/>
              <a:tabLst>
                <a:tab pos="476884" algn="l"/>
              </a:tabLst>
            </a:pP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Missä</a:t>
            </a:r>
            <a:r>
              <a:rPr sz="1800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kanavissa</a:t>
            </a:r>
            <a:r>
              <a:rPr sz="1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tavoitatte</a:t>
            </a:r>
            <a:r>
              <a:rPr sz="18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hänet</a:t>
            </a:r>
            <a:r>
              <a:rPr sz="18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eri</a:t>
            </a:r>
            <a:r>
              <a:rPr sz="18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Arial"/>
                <a:cs typeface="Arial"/>
              </a:rPr>
              <a:t>vaiheissa?</a:t>
            </a:r>
            <a:endParaRPr sz="1800">
              <a:latin typeface="Arial"/>
              <a:cs typeface="Arial"/>
            </a:endParaRPr>
          </a:p>
          <a:p>
            <a:pPr marL="19685" marR="2190115" lvl="1" indent="457200">
              <a:lnSpc>
                <a:spcPct val="100000"/>
              </a:lnSpc>
              <a:buClr>
                <a:srgbClr val="10AB8A"/>
              </a:buClr>
              <a:buSzPct val="150000"/>
              <a:buChar char="•"/>
              <a:tabLst>
                <a:tab pos="476884" algn="l"/>
              </a:tabLst>
            </a:pP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miten</a:t>
            </a:r>
            <a:r>
              <a:rPr sz="18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tukisitte</a:t>
            </a:r>
            <a:r>
              <a:rPr sz="18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konversiota</a:t>
            </a:r>
            <a:r>
              <a:rPr sz="18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asiakaspolun</a:t>
            </a:r>
            <a:r>
              <a:rPr sz="18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eri</a:t>
            </a:r>
            <a:r>
              <a:rPr sz="18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Arial"/>
                <a:cs typeface="Arial"/>
              </a:rPr>
              <a:t>vaiheissa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Tehkää</a:t>
            </a:r>
            <a:r>
              <a:rPr sz="18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Arial"/>
                <a:cs typeface="Arial"/>
              </a:rPr>
              <a:t>asiakaspolku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90"/>
              </a:spcBef>
            </a:pPr>
            <a:endParaRPr sz="1800">
              <a:latin typeface="Arial"/>
              <a:cs typeface="Arial"/>
            </a:endParaRPr>
          </a:p>
          <a:p>
            <a:pPr marL="509270" indent="-457200">
              <a:lnSpc>
                <a:spcPct val="100000"/>
              </a:lnSpc>
              <a:spcBef>
                <a:spcPts val="5"/>
              </a:spcBef>
              <a:buClr>
                <a:srgbClr val="10AB8A"/>
              </a:buClr>
              <a:buAutoNum type="arabicPeriod"/>
              <a:tabLst>
                <a:tab pos="509270" algn="l"/>
              </a:tabLst>
            </a:pP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Hyödyntäkää</a:t>
            </a:r>
            <a:r>
              <a:rPr sz="1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näitä</a:t>
            </a:r>
            <a:r>
              <a:rPr sz="18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dioja</a:t>
            </a:r>
            <a:r>
              <a:rPr sz="18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ja</a:t>
            </a:r>
            <a:r>
              <a:rPr sz="18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luotettavia</a:t>
            </a:r>
            <a:r>
              <a:rPr sz="18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Arial"/>
                <a:cs typeface="Arial"/>
              </a:rPr>
              <a:t>lähteitä.</a:t>
            </a:r>
            <a:endParaRPr sz="1800">
              <a:latin typeface="Arial"/>
              <a:cs typeface="Arial"/>
            </a:endParaRPr>
          </a:p>
          <a:p>
            <a:pPr marL="527685" indent="-514984">
              <a:lnSpc>
                <a:spcPct val="100000"/>
              </a:lnSpc>
              <a:buClr>
                <a:srgbClr val="10AB8A"/>
              </a:buClr>
              <a:buAutoNum type="arabicPeriod"/>
              <a:tabLst>
                <a:tab pos="527685" algn="l"/>
              </a:tabLst>
            </a:pP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.doc</a:t>
            </a:r>
            <a:r>
              <a:rPr sz="18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tai</a:t>
            </a:r>
            <a:r>
              <a:rPr sz="18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.pptx.</a:t>
            </a:r>
            <a:r>
              <a:rPr sz="18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Sivumäärä</a:t>
            </a:r>
            <a:r>
              <a:rPr sz="18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ei</a:t>
            </a:r>
            <a:r>
              <a:rPr sz="18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oleellinen,</a:t>
            </a:r>
            <a:r>
              <a:rPr sz="1800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kunhan</a:t>
            </a:r>
            <a:r>
              <a:rPr sz="18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pyydetyt</a:t>
            </a:r>
            <a:r>
              <a:rPr sz="1800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asiat</a:t>
            </a:r>
            <a:r>
              <a:rPr sz="18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Arial"/>
                <a:cs typeface="Arial"/>
              </a:rPr>
              <a:t>kerrotaan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46062"/>
            <a:ext cx="12191999" cy="6611935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16939" y="550545"/>
            <a:ext cx="229489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-10" dirty="0">
                <a:solidFill>
                  <a:srgbClr val="151248"/>
                </a:solidFill>
              </a:rPr>
              <a:t>Arviointi</a:t>
            </a:r>
            <a:endParaRPr sz="4400"/>
          </a:p>
        </p:txBody>
      </p:sp>
      <p:sp>
        <p:nvSpPr>
          <p:cNvPr id="4" name="object 4"/>
          <p:cNvSpPr txBox="1"/>
          <p:nvPr/>
        </p:nvSpPr>
        <p:spPr>
          <a:xfrm>
            <a:off x="844702" y="1269950"/>
            <a:ext cx="9974580" cy="4266565"/>
          </a:xfrm>
          <a:prstGeom prst="rect">
            <a:avLst/>
          </a:prstGeom>
        </p:spPr>
        <p:txBody>
          <a:bodyPr vert="horz" wrap="square" lIns="0" tIns="42545" rIns="0" bIns="0" rtlCol="0">
            <a:spAutoFit/>
          </a:bodyPr>
          <a:lstStyle/>
          <a:p>
            <a:pPr marL="84455">
              <a:lnSpc>
                <a:spcPct val="100000"/>
              </a:lnSpc>
              <a:spcBef>
                <a:spcPts val="335"/>
              </a:spcBef>
            </a:pPr>
            <a:r>
              <a:rPr sz="2200" b="1" spc="-10" dirty="0">
                <a:solidFill>
                  <a:srgbClr val="151248"/>
                </a:solidFill>
                <a:latin typeface="Arial"/>
                <a:cs typeface="Arial"/>
              </a:rPr>
              <a:t>Sisältömarkkinointistrategia</a:t>
            </a:r>
            <a:r>
              <a:rPr sz="2200" b="1" spc="-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200" b="1" spc="-10" dirty="0">
                <a:solidFill>
                  <a:srgbClr val="151248"/>
                </a:solidFill>
                <a:latin typeface="Arial"/>
                <a:cs typeface="Arial"/>
              </a:rPr>
              <a:t>yritykselle</a:t>
            </a:r>
            <a:endParaRPr sz="2200">
              <a:latin typeface="Arial"/>
              <a:cs typeface="Arial"/>
            </a:endParaRPr>
          </a:p>
          <a:p>
            <a:pPr marL="84455">
              <a:lnSpc>
                <a:spcPct val="100000"/>
              </a:lnSpc>
              <a:spcBef>
                <a:spcPts val="300"/>
              </a:spcBef>
            </a:pPr>
            <a:r>
              <a:rPr sz="2800" b="1" spc="-10" dirty="0">
                <a:solidFill>
                  <a:srgbClr val="10AB8A"/>
                </a:solidFill>
                <a:latin typeface="Arial"/>
                <a:cs typeface="Arial"/>
              </a:rPr>
              <a:t>Hylätty:</a:t>
            </a:r>
            <a:endParaRPr sz="2800">
              <a:latin typeface="Arial"/>
              <a:cs typeface="Arial"/>
            </a:endParaRPr>
          </a:p>
          <a:p>
            <a:pPr marL="104139">
              <a:lnSpc>
                <a:spcPct val="100000"/>
              </a:lnSpc>
              <a:spcBef>
                <a:spcPts val="560"/>
              </a:spcBef>
            </a:pPr>
            <a:r>
              <a:rPr sz="2400" dirty="0">
                <a:solidFill>
                  <a:srgbClr val="16375E"/>
                </a:solidFill>
                <a:latin typeface="Arial"/>
                <a:cs typeface="Arial"/>
              </a:rPr>
              <a:t>Useimmat</a:t>
            </a:r>
            <a:r>
              <a:rPr sz="2400" spc="-35" dirty="0">
                <a:solidFill>
                  <a:srgbClr val="16375E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16375E"/>
                </a:solidFill>
                <a:latin typeface="Arial"/>
                <a:cs typeface="Arial"/>
              </a:rPr>
              <a:t>osatekijät</a:t>
            </a:r>
            <a:r>
              <a:rPr sz="2400" spc="-40" dirty="0">
                <a:solidFill>
                  <a:srgbClr val="16375E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16375E"/>
                </a:solidFill>
                <a:latin typeface="Arial"/>
                <a:cs typeface="Arial"/>
              </a:rPr>
              <a:t>puuttuvat,</a:t>
            </a:r>
            <a:r>
              <a:rPr sz="2400" spc="-35" dirty="0">
                <a:solidFill>
                  <a:srgbClr val="16375E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16375E"/>
                </a:solidFill>
                <a:latin typeface="Arial"/>
                <a:cs typeface="Arial"/>
              </a:rPr>
              <a:t>tai</a:t>
            </a:r>
            <a:r>
              <a:rPr sz="2400" spc="-60" dirty="0">
                <a:solidFill>
                  <a:srgbClr val="16375E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16375E"/>
                </a:solidFill>
                <a:latin typeface="Arial"/>
                <a:cs typeface="Arial"/>
              </a:rPr>
              <a:t>/</a:t>
            </a:r>
            <a:r>
              <a:rPr sz="2400" spc="-40" dirty="0">
                <a:solidFill>
                  <a:srgbClr val="16375E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16375E"/>
                </a:solidFill>
                <a:latin typeface="Arial"/>
                <a:cs typeface="Arial"/>
              </a:rPr>
              <a:t>eikä</a:t>
            </a:r>
            <a:r>
              <a:rPr sz="2400" spc="-30" dirty="0">
                <a:solidFill>
                  <a:srgbClr val="16375E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16375E"/>
                </a:solidFill>
                <a:latin typeface="Arial"/>
                <a:cs typeface="Arial"/>
              </a:rPr>
              <a:t>strategia</a:t>
            </a:r>
            <a:r>
              <a:rPr sz="2400" spc="-50" dirty="0">
                <a:solidFill>
                  <a:srgbClr val="16375E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16375E"/>
                </a:solidFill>
                <a:latin typeface="Arial"/>
                <a:cs typeface="Arial"/>
              </a:rPr>
              <a:t>liity</a:t>
            </a:r>
            <a:endParaRPr sz="2400">
              <a:latin typeface="Arial"/>
              <a:cs typeface="Arial"/>
            </a:endParaRPr>
          </a:p>
          <a:p>
            <a:pPr marL="104139">
              <a:lnSpc>
                <a:spcPts val="2670"/>
              </a:lnSpc>
              <a:spcBef>
                <a:spcPts val="295"/>
              </a:spcBef>
            </a:pPr>
            <a:r>
              <a:rPr sz="2400" spc="-10" dirty="0">
                <a:solidFill>
                  <a:srgbClr val="16375E"/>
                </a:solidFill>
                <a:latin typeface="Arial"/>
                <a:cs typeface="Arial"/>
              </a:rPr>
              <a:t>sisältömarkkinointiin.</a:t>
            </a:r>
            <a:endParaRPr sz="2400">
              <a:latin typeface="Arial"/>
              <a:cs typeface="Arial"/>
            </a:endParaRPr>
          </a:p>
          <a:p>
            <a:pPr marL="83820">
              <a:lnSpc>
                <a:spcPts val="3150"/>
              </a:lnSpc>
            </a:pPr>
            <a:r>
              <a:rPr sz="2800" b="1" spc="-10" dirty="0">
                <a:solidFill>
                  <a:srgbClr val="10AB8A"/>
                </a:solidFill>
                <a:latin typeface="Arial"/>
                <a:cs typeface="Arial"/>
              </a:rPr>
              <a:t>Hyväksytty:</a:t>
            </a:r>
            <a:endParaRPr sz="2800">
              <a:latin typeface="Arial"/>
              <a:cs typeface="Arial"/>
            </a:endParaRPr>
          </a:p>
          <a:p>
            <a:pPr marL="12700" marR="5080">
              <a:lnSpc>
                <a:spcPct val="111700"/>
              </a:lnSpc>
              <a:spcBef>
                <a:spcPts val="150"/>
              </a:spcBef>
            </a:pPr>
            <a:r>
              <a:rPr sz="2400" dirty="0">
                <a:latin typeface="Arial"/>
                <a:cs typeface="Arial"/>
              </a:rPr>
              <a:t>Strategia</a:t>
            </a:r>
            <a:r>
              <a:rPr sz="2400" spc="-8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sisältää</a:t>
            </a:r>
            <a:r>
              <a:rPr sz="2400" spc="-5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joitakin</a:t>
            </a:r>
            <a:r>
              <a:rPr sz="2400" spc="-7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elementtejä,</a:t>
            </a:r>
            <a:r>
              <a:rPr sz="2400" spc="-7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mutta</a:t>
            </a:r>
            <a:r>
              <a:rPr sz="2400" spc="-10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se</a:t>
            </a:r>
            <a:r>
              <a:rPr sz="2400" spc="-7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ei</a:t>
            </a:r>
            <a:r>
              <a:rPr sz="2400" spc="-8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ole</a:t>
            </a:r>
            <a:r>
              <a:rPr sz="2400" spc="-7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täysin</a:t>
            </a:r>
            <a:r>
              <a:rPr sz="2400" spc="-7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looginen</a:t>
            </a:r>
            <a:r>
              <a:rPr sz="2400" spc="-45" dirty="0">
                <a:latin typeface="Arial"/>
                <a:cs typeface="Arial"/>
              </a:rPr>
              <a:t> </a:t>
            </a:r>
            <a:r>
              <a:rPr sz="2400" spc="-20" dirty="0">
                <a:latin typeface="Arial"/>
                <a:cs typeface="Arial"/>
              </a:rPr>
              <a:t>eikä </a:t>
            </a:r>
            <a:r>
              <a:rPr sz="2400" dirty="0">
                <a:latin typeface="Arial"/>
                <a:cs typeface="Arial"/>
              </a:rPr>
              <a:t>realistinen.</a:t>
            </a:r>
            <a:r>
              <a:rPr sz="2400" spc="-6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Lähteiden</a:t>
            </a:r>
            <a:r>
              <a:rPr sz="2400" spc="-8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käyttö</a:t>
            </a:r>
            <a:r>
              <a:rPr sz="2400" spc="-10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on</a:t>
            </a:r>
            <a:r>
              <a:rPr sz="2400" spc="-90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vähäistä.</a:t>
            </a:r>
            <a:endParaRPr sz="2400">
              <a:latin typeface="Arial"/>
              <a:cs typeface="Arial"/>
            </a:endParaRPr>
          </a:p>
          <a:p>
            <a:pPr marL="84455">
              <a:lnSpc>
                <a:spcPct val="100000"/>
              </a:lnSpc>
              <a:spcBef>
                <a:spcPts val="365"/>
              </a:spcBef>
            </a:pPr>
            <a:r>
              <a:rPr sz="2800" b="1" spc="-10" dirty="0">
                <a:solidFill>
                  <a:srgbClr val="10AB8A"/>
                </a:solidFill>
                <a:latin typeface="Arial"/>
                <a:cs typeface="Arial"/>
              </a:rPr>
              <a:t>Erinomainen:</a:t>
            </a:r>
            <a:endParaRPr sz="2800">
              <a:latin typeface="Arial"/>
              <a:cs typeface="Arial"/>
            </a:endParaRPr>
          </a:p>
          <a:p>
            <a:pPr marL="12700" marR="1616075">
              <a:lnSpc>
                <a:spcPct val="112100"/>
              </a:lnSpc>
              <a:spcBef>
                <a:spcPts val="265"/>
              </a:spcBef>
            </a:pPr>
            <a:r>
              <a:rPr sz="2500" dirty="0">
                <a:solidFill>
                  <a:srgbClr val="151248"/>
                </a:solidFill>
                <a:latin typeface="Arial"/>
                <a:cs typeface="Arial"/>
              </a:rPr>
              <a:t>Strategia</a:t>
            </a:r>
            <a:r>
              <a:rPr sz="2500" spc="-6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500" dirty="0">
                <a:solidFill>
                  <a:srgbClr val="151248"/>
                </a:solidFill>
                <a:latin typeface="Arial"/>
                <a:cs typeface="Arial"/>
              </a:rPr>
              <a:t>osoittaa</a:t>
            </a:r>
            <a:r>
              <a:rPr sz="2500" spc="-6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500" spc="-10" dirty="0">
                <a:solidFill>
                  <a:srgbClr val="151248"/>
                </a:solidFill>
                <a:latin typeface="Arial"/>
                <a:cs typeface="Arial"/>
              </a:rPr>
              <a:t>asiantuntemusta</a:t>
            </a:r>
            <a:r>
              <a:rPr sz="2500" spc="-5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500" dirty="0">
                <a:solidFill>
                  <a:srgbClr val="151248"/>
                </a:solidFill>
                <a:latin typeface="Arial"/>
                <a:cs typeface="Arial"/>
              </a:rPr>
              <a:t>ja</a:t>
            </a:r>
            <a:r>
              <a:rPr sz="2500" spc="-6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500" dirty="0">
                <a:solidFill>
                  <a:srgbClr val="151248"/>
                </a:solidFill>
                <a:latin typeface="Arial"/>
                <a:cs typeface="Arial"/>
              </a:rPr>
              <a:t>syvällistä</a:t>
            </a:r>
            <a:r>
              <a:rPr sz="2500" spc="-4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500" spc="-10" dirty="0">
                <a:solidFill>
                  <a:srgbClr val="151248"/>
                </a:solidFill>
                <a:latin typeface="Arial"/>
                <a:cs typeface="Arial"/>
              </a:rPr>
              <a:t>ymmärrystä sisältömarkkinointistrategiasta.</a:t>
            </a:r>
            <a:endParaRPr sz="25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99872"/>
            <a:ext cx="12191999" cy="6458125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16939" y="916051"/>
            <a:ext cx="1796414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-10" dirty="0">
                <a:solidFill>
                  <a:srgbClr val="151248"/>
                </a:solidFill>
              </a:rPr>
              <a:t>Huom!</a:t>
            </a:r>
            <a:endParaRPr sz="4400"/>
          </a:p>
        </p:txBody>
      </p:sp>
      <p:sp>
        <p:nvSpPr>
          <p:cNvPr id="4" name="object 4"/>
          <p:cNvSpPr txBox="1"/>
          <p:nvPr/>
        </p:nvSpPr>
        <p:spPr>
          <a:xfrm>
            <a:off x="1008380" y="2021586"/>
            <a:ext cx="7923530" cy="3644265"/>
          </a:xfrm>
          <a:prstGeom prst="rect">
            <a:avLst/>
          </a:prstGeom>
        </p:spPr>
        <p:txBody>
          <a:bodyPr vert="horz" wrap="square" lIns="0" tIns="48260" rIns="0" bIns="0" rtlCol="0">
            <a:spAutoFit/>
          </a:bodyPr>
          <a:lstStyle/>
          <a:p>
            <a:pPr marL="12700" marR="5080">
              <a:lnSpc>
                <a:spcPct val="89600"/>
              </a:lnSpc>
              <a:spcBef>
                <a:spcPts val="380"/>
              </a:spcBef>
            </a:pPr>
            <a:r>
              <a:rPr sz="2300" spc="-25" dirty="0">
                <a:solidFill>
                  <a:srgbClr val="151248"/>
                </a:solidFill>
                <a:latin typeface="Arial"/>
                <a:cs typeface="Arial"/>
              </a:rPr>
              <a:t>DEMS-</a:t>
            </a:r>
            <a:r>
              <a:rPr sz="2300" dirty="0">
                <a:solidFill>
                  <a:srgbClr val="151248"/>
                </a:solidFill>
                <a:latin typeface="Arial"/>
                <a:cs typeface="Arial"/>
              </a:rPr>
              <a:t>materiaalin</a:t>
            </a:r>
            <a:r>
              <a:rPr sz="2300" spc="-9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300" dirty="0">
                <a:solidFill>
                  <a:srgbClr val="151248"/>
                </a:solidFill>
                <a:latin typeface="Arial"/>
                <a:cs typeface="Arial"/>
              </a:rPr>
              <a:t>tavoitteena</a:t>
            </a:r>
            <a:r>
              <a:rPr sz="2300" spc="-8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300" dirty="0">
                <a:solidFill>
                  <a:srgbClr val="151248"/>
                </a:solidFill>
                <a:latin typeface="Arial"/>
                <a:cs typeface="Arial"/>
              </a:rPr>
              <a:t>on</a:t>
            </a:r>
            <a:r>
              <a:rPr sz="2300" spc="-114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300" dirty="0">
                <a:solidFill>
                  <a:srgbClr val="151248"/>
                </a:solidFill>
                <a:latin typeface="Arial"/>
                <a:cs typeface="Arial"/>
              </a:rPr>
              <a:t>parantaa</a:t>
            </a:r>
            <a:r>
              <a:rPr sz="2300" spc="-10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300" spc="-10" dirty="0">
                <a:solidFill>
                  <a:srgbClr val="151248"/>
                </a:solidFill>
                <a:latin typeface="Arial"/>
                <a:cs typeface="Arial"/>
              </a:rPr>
              <a:t>digitaalisen markkinoinnin</a:t>
            </a:r>
            <a:r>
              <a:rPr sz="2300" spc="-8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300" dirty="0">
                <a:solidFill>
                  <a:srgbClr val="151248"/>
                </a:solidFill>
                <a:latin typeface="Arial"/>
                <a:cs typeface="Arial"/>
              </a:rPr>
              <a:t>taitoja</a:t>
            </a:r>
            <a:r>
              <a:rPr sz="2300" spc="-8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300" spc="-10" dirty="0">
                <a:solidFill>
                  <a:srgbClr val="151248"/>
                </a:solidFill>
                <a:latin typeface="Arial"/>
                <a:cs typeface="Arial"/>
              </a:rPr>
              <a:t>korkea-</a:t>
            </a:r>
            <a:r>
              <a:rPr sz="2300" dirty="0">
                <a:solidFill>
                  <a:srgbClr val="151248"/>
                </a:solidFill>
                <a:latin typeface="Arial"/>
                <a:cs typeface="Arial"/>
              </a:rPr>
              <a:t>asteen</a:t>
            </a:r>
            <a:r>
              <a:rPr sz="2300" spc="-10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300" dirty="0">
                <a:solidFill>
                  <a:srgbClr val="151248"/>
                </a:solidFill>
                <a:latin typeface="Arial"/>
                <a:cs typeface="Arial"/>
              </a:rPr>
              <a:t>koulutuksessa</a:t>
            </a:r>
            <a:r>
              <a:rPr sz="2300" spc="-8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300" spc="-25" dirty="0">
                <a:solidFill>
                  <a:srgbClr val="151248"/>
                </a:solidFill>
                <a:latin typeface="Arial"/>
                <a:cs typeface="Arial"/>
              </a:rPr>
              <a:t>ja </a:t>
            </a:r>
            <a:r>
              <a:rPr sz="2300" dirty="0">
                <a:solidFill>
                  <a:srgbClr val="151248"/>
                </a:solidFill>
                <a:latin typeface="Arial"/>
                <a:cs typeface="Arial"/>
              </a:rPr>
              <a:t>ymmärtää</a:t>
            </a:r>
            <a:r>
              <a:rPr sz="2300" spc="-8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300" spc="-10" dirty="0">
                <a:solidFill>
                  <a:srgbClr val="151248"/>
                </a:solidFill>
                <a:latin typeface="Arial"/>
                <a:cs typeface="Arial"/>
              </a:rPr>
              <a:t>organisaatioiden</a:t>
            </a:r>
            <a:r>
              <a:rPr sz="2300" spc="-7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300" dirty="0">
                <a:solidFill>
                  <a:srgbClr val="151248"/>
                </a:solidFill>
                <a:latin typeface="Arial"/>
                <a:cs typeface="Arial"/>
              </a:rPr>
              <a:t>keskeiset</a:t>
            </a:r>
            <a:r>
              <a:rPr sz="2300" spc="-10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300" dirty="0">
                <a:solidFill>
                  <a:srgbClr val="151248"/>
                </a:solidFill>
                <a:latin typeface="Arial"/>
                <a:cs typeface="Arial"/>
              </a:rPr>
              <a:t>tarpeet.</a:t>
            </a:r>
            <a:r>
              <a:rPr sz="2300" spc="-10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300" spc="-10" dirty="0">
                <a:solidFill>
                  <a:srgbClr val="151248"/>
                </a:solidFill>
                <a:latin typeface="Arial"/>
                <a:cs typeface="Arial"/>
              </a:rPr>
              <a:t>Käytettävissäsi </a:t>
            </a:r>
            <a:r>
              <a:rPr sz="2300" dirty="0">
                <a:solidFill>
                  <a:srgbClr val="151248"/>
                </a:solidFill>
                <a:latin typeface="Arial"/>
                <a:cs typeface="Arial"/>
              </a:rPr>
              <a:t>on</a:t>
            </a:r>
            <a:r>
              <a:rPr sz="2300" spc="-8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300" dirty="0">
                <a:solidFill>
                  <a:srgbClr val="151248"/>
                </a:solidFill>
                <a:latin typeface="Arial"/>
                <a:cs typeface="Arial"/>
              </a:rPr>
              <a:t>laajat</a:t>
            </a:r>
            <a:r>
              <a:rPr sz="2300" spc="-8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300" dirty="0">
                <a:solidFill>
                  <a:srgbClr val="151248"/>
                </a:solidFill>
                <a:latin typeface="Arial"/>
                <a:cs typeface="Arial"/>
              </a:rPr>
              <a:t>diasarjat</a:t>
            </a:r>
            <a:r>
              <a:rPr sz="2300" spc="-8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300" dirty="0">
                <a:solidFill>
                  <a:srgbClr val="151248"/>
                </a:solidFill>
                <a:latin typeface="Arial"/>
                <a:cs typeface="Arial"/>
              </a:rPr>
              <a:t>luokkatehtävineen</a:t>
            </a:r>
            <a:r>
              <a:rPr sz="2300" spc="-3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300" dirty="0">
                <a:solidFill>
                  <a:srgbClr val="151248"/>
                </a:solidFill>
                <a:latin typeface="Arial"/>
                <a:cs typeface="Arial"/>
              </a:rPr>
              <a:t>ja</a:t>
            </a:r>
            <a:r>
              <a:rPr sz="2300" spc="-6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300" dirty="0">
                <a:solidFill>
                  <a:srgbClr val="151248"/>
                </a:solidFill>
                <a:latin typeface="Arial"/>
                <a:cs typeface="Arial"/>
              </a:rPr>
              <a:t>-tehtävineen</a:t>
            </a:r>
            <a:r>
              <a:rPr sz="2300" spc="-6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300" spc="-20" dirty="0">
                <a:solidFill>
                  <a:srgbClr val="151248"/>
                </a:solidFill>
                <a:latin typeface="Arial"/>
                <a:cs typeface="Arial"/>
              </a:rPr>
              <a:t>sekä </a:t>
            </a:r>
            <a:r>
              <a:rPr sz="2300" dirty="0">
                <a:solidFill>
                  <a:srgbClr val="151248"/>
                </a:solidFill>
                <a:latin typeface="Arial"/>
                <a:cs typeface="Arial"/>
              </a:rPr>
              <a:t>yksityiskohtaiset</a:t>
            </a:r>
            <a:r>
              <a:rPr sz="2300" spc="-13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300" dirty="0">
                <a:solidFill>
                  <a:srgbClr val="151248"/>
                </a:solidFill>
                <a:latin typeface="Arial"/>
                <a:cs typeface="Arial"/>
              </a:rPr>
              <a:t>käyttöohjeet</a:t>
            </a:r>
            <a:r>
              <a:rPr sz="2300" spc="-14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300" spc="-10" dirty="0">
                <a:solidFill>
                  <a:srgbClr val="151248"/>
                </a:solidFill>
                <a:latin typeface="Arial"/>
                <a:cs typeface="Arial"/>
              </a:rPr>
              <a:t>opettajalle.</a:t>
            </a:r>
            <a:endParaRPr sz="2300">
              <a:latin typeface="Arial"/>
              <a:cs typeface="Arial"/>
            </a:endParaRPr>
          </a:p>
          <a:p>
            <a:pPr marL="12700" marR="31115">
              <a:lnSpc>
                <a:spcPct val="89700"/>
              </a:lnSpc>
              <a:spcBef>
                <a:spcPts val="1000"/>
              </a:spcBef>
              <a:tabLst>
                <a:tab pos="3912235" algn="l"/>
              </a:tabLst>
            </a:pPr>
            <a:r>
              <a:rPr sz="2300" dirty="0">
                <a:solidFill>
                  <a:srgbClr val="151248"/>
                </a:solidFill>
                <a:latin typeface="Arial"/>
                <a:cs typeface="Arial"/>
              </a:rPr>
              <a:t>Huomautus:</a:t>
            </a:r>
            <a:r>
              <a:rPr sz="2300" spc="-13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300" dirty="0">
                <a:solidFill>
                  <a:srgbClr val="151248"/>
                </a:solidFill>
                <a:latin typeface="Arial"/>
                <a:cs typeface="Arial"/>
              </a:rPr>
              <a:t>Aineisto</a:t>
            </a:r>
            <a:r>
              <a:rPr sz="2300" spc="-10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300" dirty="0">
                <a:solidFill>
                  <a:srgbClr val="151248"/>
                </a:solidFill>
                <a:latin typeface="Arial"/>
                <a:cs typeface="Arial"/>
              </a:rPr>
              <a:t>sisältää</a:t>
            </a:r>
            <a:r>
              <a:rPr sz="2300" spc="-12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300" dirty="0">
                <a:solidFill>
                  <a:srgbClr val="151248"/>
                </a:solidFill>
                <a:latin typeface="Arial"/>
                <a:cs typeface="Arial"/>
              </a:rPr>
              <a:t>internetistä</a:t>
            </a:r>
            <a:r>
              <a:rPr sz="2300" spc="-11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300" dirty="0">
                <a:solidFill>
                  <a:srgbClr val="151248"/>
                </a:solidFill>
                <a:latin typeface="Arial"/>
                <a:cs typeface="Arial"/>
              </a:rPr>
              <a:t>haettua</a:t>
            </a:r>
            <a:r>
              <a:rPr sz="2300" spc="-12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300" dirty="0">
                <a:solidFill>
                  <a:srgbClr val="151248"/>
                </a:solidFill>
                <a:latin typeface="Arial"/>
                <a:cs typeface="Arial"/>
              </a:rPr>
              <a:t>sisältöä</a:t>
            </a:r>
            <a:r>
              <a:rPr sz="2300" spc="-114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300" spc="-25" dirty="0">
                <a:solidFill>
                  <a:srgbClr val="151248"/>
                </a:solidFill>
                <a:latin typeface="Arial"/>
                <a:cs typeface="Arial"/>
              </a:rPr>
              <a:t>ja </a:t>
            </a:r>
            <a:r>
              <a:rPr sz="2300" dirty="0">
                <a:solidFill>
                  <a:srgbClr val="151248"/>
                </a:solidFill>
                <a:latin typeface="Arial"/>
                <a:cs typeface="Arial"/>
              </a:rPr>
              <a:t>lukuja,</a:t>
            </a:r>
            <a:r>
              <a:rPr sz="2300" spc="-8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300" dirty="0">
                <a:solidFill>
                  <a:srgbClr val="151248"/>
                </a:solidFill>
                <a:latin typeface="Arial"/>
                <a:cs typeface="Arial"/>
              </a:rPr>
              <a:t>joten</a:t>
            </a:r>
            <a:r>
              <a:rPr sz="2300" spc="-8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300" dirty="0">
                <a:solidFill>
                  <a:srgbClr val="151248"/>
                </a:solidFill>
                <a:latin typeface="Arial"/>
                <a:cs typeface="Arial"/>
              </a:rPr>
              <a:t>siihen</a:t>
            </a:r>
            <a:r>
              <a:rPr sz="2300" spc="-6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300" dirty="0">
                <a:solidFill>
                  <a:srgbClr val="151248"/>
                </a:solidFill>
                <a:latin typeface="Arial"/>
                <a:cs typeface="Arial"/>
              </a:rPr>
              <a:t>voi</a:t>
            </a:r>
            <a:r>
              <a:rPr sz="2300" spc="-6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300" dirty="0">
                <a:solidFill>
                  <a:srgbClr val="151248"/>
                </a:solidFill>
                <a:latin typeface="Arial"/>
                <a:cs typeface="Arial"/>
              </a:rPr>
              <a:t>tulla</a:t>
            </a:r>
            <a:r>
              <a:rPr sz="2300" spc="-7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300" dirty="0">
                <a:solidFill>
                  <a:srgbClr val="151248"/>
                </a:solidFill>
                <a:latin typeface="Arial"/>
                <a:cs typeface="Arial"/>
              </a:rPr>
              <a:t>muutoksia.</a:t>
            </a:r>
            <a:r>
              <a:rPr sz="2300" spc="-6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300" dirty="0">
                <a:solidFill>
                  <a:srgbClr val="151248"/>
                </a:solidFill>
                <a:latin typeface="Arial"/>
                <a:cs typeface="Arial"/>
              </a:rPr>
              <a:t>Lähteet</a:t>
            </a:r>
            <a:r>
              <a:rPr sz="2300" spc="-7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300" dirty="0">
                <a:solidFill>
                  <a:srgbClr val="151248"/>
                </a:solidFill>
                <a:latin typeface="Arial"/>
                <a:cs typeface="Arial"/>
              </a:rPr>
              <a:t>on</a:t>
            </a:r>
            <a:r>
              <a:rPr sz="2300" spc="-8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300" spc="-10" dirty="0">
                <a:solidFill>
                  <a:srgbClr val="151248"/>
                </a:solidFill>
                <a:latin typeface="Arial"/>
                <a:cs typeface="Arial"/>
              </a:rPr>
              <a:t>ilmoitettu </a:t>
            </a:r>
            <a:r>
              <a:rPr sz="2300" dirty="0">
                <a:solidFill>
                  <a:srgbClr val="151248"/>
                </a:solidFill>
                <a:latin typeface="Arial"/>
                <a:cs typeface="Arial"/>
              </a:rPr>
              <a:t>oikeudenmukaisen</a:t>
            </a:r>
            <a:r>
              <a:rPr sz="2300" spc="-6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300" dirty="0">
                <a:solidFill>
                  <a:srgbClr val="151248"/>
                </a:solidFill>
                <a:latin typeface="Arial"/>
                <a:cs typeface="Arial"/>
              </a:rPr>
              <a:t>käytön</a:t>
            </a:r>
            <a:r>
              <a:rPr sz="2300" spc="-7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300" dirty="0">
                <a:solidFill>
                  <a:srgbClr val="151248"/>
                </a:solidFill>
                <a:latin typeface="Arial"/>
                <a:cs typeface="Arial"/>
              </a:rPr>
              <a:t>sääntöjen</a:t>
            </a:r>
            <a:r>
              <a:rPr sz="2300" spc="-10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300" dirty="0">
                <a:solidFill>
                  <a:srgbClr val="151248"/>
                </a:solidFill>
                <a:latin typeface="Arial"/>
                <a:cs typeface="Arial"/>
              </a:rPr>
              <a:t>mukaisesti.</a:t>
            </a:r>
            <a:r>
              <a:rPr sz="2300" spc="-8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300" spc="-10" dirty="0">
                <a:solidFill>
                  <a:srgbClr val="151248"/>
                </a:solidFill>
                <a:latin typeface="Arial"/>
                <a:cs typeface="Arial"/>
              </a:rPr>
              <a:t>Kustantajan </a:t>
            </a:r>
            <a:r>
              <a:rPr sz="2300" dirty="0">
                <a:solidFill>
                  <a:srgbClr val="151248"/>
                </a:solidFill>
                <a:latin typeface="Arial"/>
                <a:cs typeface="Arial"/>
              </a:rPr>
              <a:t>vastuu</a:t>
            </a:r>
            <a:r>
              <a:rPr sz="2300" spc="-7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300" dirty="0">
                <a:solidFill>
                  <a:srgbClr val="151248"/>
                </a:solidFill>
                <a:latin typeface="Arial"/>
                <a:cs typeface="Arial"/>
              </a:rPr>
              <a:t>rajoittuu</a:t>
            </a:r>
            <a:r>
              <a:rPr sz="2300" spc="-8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300" spc="-10" dirty="0">
                <a:solidFill>
                  <a:srgbClr val="151248"/>
                </a:solidFill>
                <a:latin typeface="Arial"/>
                <a:cs typeface="Arial"/>
              </a:rPr>
              <a:t>alkuperäiseen</a:t>
            </a:r>
            <a:r>
              <a:rPr sz="2300" spc="-6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300" dirty="0">
                <a:solidFill>
                  <a:srgbClr val="151248"/>
                </a:solidFill>
                <a:latin typeface="Arial"/>
                <a:cs typeface="Arial"/>
              </a:rPr>
              <a:t>aineistoon,</a:t>
            </a:r>
            <a:r>
              <a:rPr sz="2300" spc="-6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300" dirty="0">
                <a:solidFill>
                  <a:srgbClr val="151248"/>
                </a:solidFill>
                <a:latin typeface="Arial"/>
                <a:cs typeface="Arial"/>
              </a:rPr>
              <a:t>joka</a:t>
            </a:r>
            <a:r>
              <a:rPr sz="2300" spc="-9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300" dirty="0">
                <a:solidFill>
                  <a:srgbClr val="151248"/>
                </a:solidFill>
                <a:latin typeface="Arial"/>
                <a:cs typeface="Arial"/>
              </a:rPr>
              <a:t>on</a:t>
            </a:r>
            <a:r>
              <a:rPr sz="2300" spc="-9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300" spc="-10" dirty="0">
                <a:solidFill>
                  <a:srgbClr val="151248"/>
                </a:solidFill>
                <a:latin typeface="Arial"/>
                <a:cs typeface="Arial"/>
              </a:rPr>
              <a:t>tallennettu osoitteeseen</a:t>
            </a:r>
            <a:r>
              <a:rPr sz="2300" spc="-5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300" spc="-10" dirty="0">
                <a:solidFill>
                  <a:srgbClr val="151248"/>
                </a:solidFill>
                <a:latin typeface="Arial"/>
                <a:cs typeface="Arial"/>
                <a:hlinkClick r:id="rId3"/>
              </a:rPr>
              <a:t>www.dems.pro.</a:t>
            </a:r>
            <a:r>
              <a:rPr sz="2300" dirty="0">
                <a:solidFill>
                  <a:srgbClr val="151248"/>
                </a:solidFill>
                <a:latin typeface="Arial"/>
                <a:cs typeface="Arial"/>
              </a:rPr>
              <a:t>	Kaikki</a:t>
            </a:r>
            <a:r>
              <a:rPr sz="2300" spc="-7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300" dirty="0">
                <a:solidFill>
                  <a:srgbClr val="151248"/>
                </a:solidFill>
                <a:latin typeface="Arial"/>
                <a:cs typeface="Arial"/>
              </a:rPr>
              <a:t>aineisto</a:t>
            </a:r>
            <a:r>
              <a:rPr sz="2300" spc="-6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300" dirty="0">
                <a:solidFill>
                  <a:srgbClr val="151248"/>
                </a:solidFill>
                <a:latin typeface="Arial"/>
                <a:cs typeface="Arial"/>
              </a:rPr>
              <a:t>on</a:t>
            </a:r>
            <a:r>
              <a:rPr sz="2300" spc="-8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300" spc="-10" dirty="0">
                <a:solidFill>
                  <a:srgbClr val="151248"/>
                </a:solidFill>
                <a:latin typeface="Arial"/>
                <a:cs typeface="Arial"/>
              </a:rPr>
              <a:t>tuotettu </a:t>
            </a:r>
            <a:r>
              <a:rPr sz="2300" dirty="0">
                <a:solidFill>
                  <a:srgbClr val="151248"/>
                </a:solidFill>
                <a:latin typeface="Arial"/>
                <a:cs typeface="Arial"/>
              </a:rPr>
              <a:t>vapaaseen</a:t>
            </a:r>
            <a:r>
              <a:rPr sz="2300" spc="-10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300" dirty="0">
                <a:solidFill>
                  <a:srgbClr val="151248"/>
                </a:solidFill>
                <a:latin typeface="Arial"/>
                <a:cs typeface="Arial"/>
              </a:rPr>
              <a:t>käyttöön</a:t>
            </a:r>
            <a:r>
              <a:rPr sz="2300" spc="-85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300" dirty="0">
                <a:solidFill>
                  <a:srgbClr val="151248"/>
                </a:solidFill>
                <a:latin typeface="Arial"/>
                <a:cs typeface="Arial"/>
              </a:rPr>
              <a:t>ja</a:t>
            </a:r>
            <a:r>
              <a:rPr sz="2300" spc="-11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300" dirty="0">
                <a:solidFill>
                  <a:srgbClr val="151248"/>
                </a:solidFill>
                <a:latin typeface="Arial"/>
                <a:cs typeface="Arial"/>
              </a:rPr>
              <a:t>Erasmus+:n</a:t>
            </a:r>
            <a:r>
              <a:rPr sz="2300" spc="-110" dirty="0">
                <a:solidFill>
                  <a:srgbClr val="151248"/>
                </a:solidFill>
                <a:latin typeface="Arial"/>
                <a:cs typeface="Arial"/>
              </a:rPr>
              <a:t> </a:t>
            </a:r>
            <a:r>
              <a:rPr sz="2300" spc="-10" dirty="0">
                <a:solidFill>
                  <a:srgbClr val="151248"/>
                </a:solidFill>
                <a:latin typeface="Arial"/>
                <a:cs typeface="Arial"/>
              </a:rPr>
              <a:t>osarahoittamana.</a:t>
            </a:r>
            <a:endParaRPr sz="23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2258</Words>
  <Application>Microsoft Office PowerPoint</Application>
  <PresentationFormat>Laajakuva</PresentationFormat>
  <Paragraphs>299</Paragraphs>
  <Slides>47</Slides>
  <Notes>0</Notes>
  <HiddenSlides>0</HiddenSlides>
  <MMClips>0</MMClips>
  <ScaleCrop>false</ScaleCrop>
  <HeadingPairs>
    <vt:vector size="6" baseType="variant">
      <vt:variant>
        <vt:lpstr>Käytetyt fontit</vt:lpstr>
      </vt:variant>
      <vt:variant>
        <vt:i4>1</vt:i4>
      </vt:variant>
      <vt:variant>
        <vt:lpstr>Teema</vt:lpstr>
      </vt:variant>
      <vt:variant>
        <vt:i4>1</vt:i4>
      </vt:variant>
      <vt:variant>
        <vt:lpstr>Dian otsikot</vt:lpstr>
      </vt:variant>
      <vt:variant>
        <vt:i4>47</vt:i4>
      </vt:variant>
    </vt:vector>
  </HeadingPairs>
  <TitlesOfParts>
    <vt:vector size="49" baseType="lpstr">
      <vt:lpstr>Arial</vt:lpstr>
      <vt:lpstr>Office Theme</vt:lpstr>
      <vt:lpstr>Sisältömarkkinointi Määritelmä ja strategia</vt:lpstr>
      <vt:lpstr>Oppimistavoitteet</vt:lpstr>
      <vt:lpstr>PowerPoint-esitys</vt:lpstr>
      <vt:lpstr>Aktivointitehtävä luokassa: ennakkotehtävän purku ja keskustelu</vt:lpstr>
      <vt:lpstr>1. Sisältömarkkinoinnin määritelmä</vt:lpstr>
      <vt:lpstr>PowerPoint-esitys</vt:lpstr>
      <vt:lpstr>Mitä sisältö tekee?</vt:lpstr>
      <vt:lpstr>2. Sisältömarkkinoinnin tyypit ja kanavat</vt:lpstr>
      <vt:lpstr>Vinkki: sisällön kuratointi Sinun ei tarvitse luoda sisältöä tyhjästä.</vt:lpstr>
      <vt:lpstr>3. Sisältömarkkinoinnin hyödyt</vt:lpstr>
      <vt:lpstr>Muutokset kuluttaja- käyttäytymisessä</vt:lpstr>
      <vt:lpstr>PowerPoint-esitys</vt:lpstr>
      <vt:lpstr>PowerPoint-esitys</vt:lpstr>
      <vt:lpstr>Sisältömarkkinointi – MIKSI?</vt:lpstr>
      <vt:lpstr>Sisältömarkkinoinnin hyödyt</vt:lpstr>
      <vt:lpstr>4. Sisältömarkkinointistrategia</vt:lpstr>
      <vt:lpstr>Pistari! (tämä on luokassa tapahtuva aktivointi)</vt:lpstr>
      <vt:lpstr>Sisältömarkkinointistrategia – mitä se on?</vt:lpstr>
      <vt:lpstr>PowerPoint-esitys</vt:lpstr>
      <vt:lpstr>TAVOITTEET JA MITTARIT</vt:lpstr>
      <vt:lpstr>PowerPoint-esitys</vt:lpstr>
      <vt:lpstr>Yksittäisen sisällön tavoitteet ja mittarit</vt:lpstr>
      <vt:lpstr>SMART-tavoitteet</vt:lpstr>
      <vt:lpstr>Miksi SMART?</vt:lpstr>
      <vt:lpstr>MIKSI JA MITEN RAKENTAA OSTAJAPERSOONA</vt:lpstr>
      <vt:lpstr>Ostajapersoona</vt:lpstr>
      <vt:lpstr>MIKSI?</vt:lpstr>
      <vt:lpstr>Ostajapersoonat</vt:lpstr>
      <vt:lpstr>Hyvä, muokattava malli</vt:lpstr>
      <vt:lpstr>Empathy map</vt:lpstr>
      <vt:lpstr>Empatiakartta</vt:lpstr>
      <vt:lpstr>PowerPoint-esitys</vt:lpstr>
      <vt:lpstr>Ryhmätyö luokassa: laajan empatiakartan luominen</vt:lpstr>
      <vt:lpstr>ASIAKASPOLKU</vt:lpstr>
      <vt:lpstr>Asiakaspolku</vt:lpstr>
      <vt:lpstr>Asiakaspolku</vt:lpstr>
      <vt:lpstr>PowerPoint-esitys</vt:lpstr>
      <vt:lpstr>Tuntemattomasta verkkokävijästä uskolliseksi promoottoriksi</vt:lpstr>
      <vt:lpstr>SISÄLTÖTEHTÄVÄ (MISSIO)</vt:lpstr>
      <vt:lpstr>Sisältötehtävä (missio)</vt:lpstr>
      <vt:lpstr>Mutta muista!</vt:lpstr>
      <vt:lpstr>5. Tehtävät</vt:lpstr>
      <vt:lpstr>Ennakkotehtävä</vt:lpstr>
      <vt:lpstr>Yksilötehtävä: inbound- ja outbound-markkinoinnin ero</vt:lpstr>
      <vt:lpstr>Ryhmätehtävä: yrityksen sisältömarkkinointistrategian rakentaminen</vt:lpstr>
      <vt:lpstr>Arviointi</vt:lpstr>
      <vt:lpstr>Huom!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Sisältömarkkinointi Määritelmä ja strategia</dc:title>
  <cp:lastModifiedBy>Merikallio Jaana</cp:lastModifiedBy>
  <cp:revision>1</cp:revision>
  <dcterms:created xsi:type="dcterms:W3CDTF">2024-01-22T08:02:48Z</dcterms:created>
  <dcterms:modified xsi:type="dcterms:W3CDTF">2024-01-22T08:04:04Z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2024-01-22T00:00:00Z</vt:filetime>
  </property>
  <property fmtid="{D5CDD505-2E9C-101B-9397-08002B2CF9AE}" pid="3" name="Creator">
    <vt:lpwstr>Microsoft® PowerPoint® for Microsoft 365</vt:lpwstr>
  </property>
  <property fmtid="{D5CDD505-2E9C-101B-9397-08002B2CF9AE}" pid="4" name="LastSaved">
    <vt:filetime>2024-01-22T00:00:00Z</vt:filetime>
  </property>
  <property fmtid="{D5CDD505-2E9C-101B-9397-08002B2CF9AE}" pid="5" name="Producer">
    <vt:lpwstr>3-Heights(TM) PDF Security Shell 4.8.25.2 (http://www.pdf-tools.com)</vt:lpwstr>
  </property>
</Properties>
</file>