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304" r:id="rId2"/>
    <p:sldId id="305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0" roundtripDataSignature="AMtx7mjWENud6GEn0s6P8sdqLI3row7kt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190" autoAdjust="0"/>
  </p:normalViewPr>
  <p:slideViewPr>
    <p:cSldViewPr snapToGrid="0">
      <p:cViewPr varScale="1">
        <p:scale>
          <a:sx n="114" d="100"/>
          <a:sy n="114" d="100"/>
        </p:scale>
        <p:origin x="144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7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599241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3" name="Google Shape;553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Ocena retencji i lojalności w analityce internetowej odnosi się do procesu pomiaru i analizy prawdopodobieństwa, że klient powróci na stronę internetową firmy i dokona dodatkowych zakupów. Jest to krytyczny wskaźnik dla firm, ponieważ może dostarczyć cennych informacji na temat skuteczności ich strategii marketingowych i strategii obsługi klienta, a także ogólnej kondycji firmy.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Z perspektywy eksperta, ocena retencji i lojalności jest kluczowym elementem każdej strategii analityki internetowej. Zdolność do utrzymania klientów w czasie jest kluczowym wskaźnikiem udanego biznesu, ponieważ często bardziej opłacalne jest utrzymanie istniejących klientów niż pozyskiwanie nowych. Śledząc i analizując wskaźniki, takie jak wskaźnik ponownych zakupów, wartość życiowa klienta i wskaźnik rezygnacji, firmy mogą uzyskać dogłębne zrozumienie zachowań swoich klientów i zidentyfikować możliwości poprawy.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Istnieje kilka metod oceny retencji i lojalności w analityce internetowej, w tym analiza kohortowa, segmentacja klientów i mapowanie podróży klienta. Analiza kohortowa to metoda grupowania klientów na podstawie ich zachowań, takich jak czas pierwszego zakupu, i śledzenia ich zachowań w czasie. Segmentacja klientów to metoda dzielenia klientów na grupy w oparciu o cechy takie jak historia zakupów, dane demograficzne lub lokalizacja. Customer journey mapping to metoda wizualizacji kroków podejmowanych przez klienta w celu nawiązania kontaktu z firmą, od pierwszej interakcji do ostatecznego zakupu, umożliwiająca firmom identyfikację punktów tarcia i możliwości poprawy.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Aby skutecznie ocenić retencję i lojalność w analityce internetowej, firmy muszą mieć jasne zrozumienie swoich celów, a także konkretnych wskaźników, które chcą śledzić i mierzyć. Na przykład, jeśli firma chce poprawić swój wskaźnik retencji, może śledzić takie wskaźniki, jak wskaźnik ponownych zakupów, wartość życiowa klienta i wskaźnik rezygnacji. Ponadto firmy muszą mieć plan analizy i działania na podstawie zebranych danych, a także regularnie aktualizować i optymalizować swoją strategię analityki internetowej, aby dotrzymać kroku zmieniającym się zachowaniom klientów i trendom branżowym.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Podsumowując, ocena retencji i lojalności w analityce internetowej jest krytycznym narzędziem dla firm, które chcą zmierzyć skuteczność swoich strategii obsługi klienta i ogólną kondycję swojej firmy. Śledząc i analizując kluczowe wskaźniki, firmy mogą uzyskać cenny wgląd w czynniki wpływające na zachowanie klientów i podjąć działania w celu poprawy ich utrzymania i lojalności. W ten sposób firmy mogą zwiększyć zadowolenie klientów, zmniejszyć ich odpływ, a ostatecznie napędzać wzrost i sukces swojej działalności.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8729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9" name="Google Shape;559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/>
              <a:t>Ocena wskaźników retencji / lojalności obejmuje śledzenie retencji i lojalności odwiedzających, zrozumienie zachowania nowych użytkowników w porównaniu z powracającymi użytkownikami, wykorzystanie raportów analizy kohortowej i wdrożenie kodów identyfikacyjnych śledzenia na stronie internetowej. Oto ocena każdego z tych aspektów:</a:t>
            </a:r>
            <a:endParaRPr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/>
              <a:t>Utrzymanie i lojalność odwiedzających:</a:t>
            </a:r>
            <a:endParaRPr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/>
              <a:t>Zatrzymanie użytkowników: Śledzenie retencji odwiedzających pomaga zmierzyć zdolność witryny do zatrzymywania użytkowników w czasie. Przeanalizuj wskaźniki, takie jak odsetek powracających użytkowników, częstotliwość odwiedzin lub czas, jaki upłynął między wizytami, aby ocenić retencję odwiedzających.</a:t>
            </a:r>
            <a:endParaRPr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/>
              <a:t>Wskaźniki lojalności: Wskaźniki lojalności zapewniają wgląd w zaangażowanie i lojalność użytkowników. Przykłady obejmują liczbę sesji na użytkownika, średni czas trwania sesji lub strony na sesję. Wyższe wartości tych wskaźników wskazują na większą lojalność i zaangażowanie użytkowników.</a:t>
            </a:r>
            <a:endParaRPr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/>
              <a:t>Nowi użytkownicy vs powracający użytkownicy:</a:t>
            </a:r>
            <a:endParaRPr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/>
              <a:t>Nowi użytkownicy: Ocena nowych użytkowników koncentruje się na zrozumieniu liczby osób odwiedzających witrynę po raz pierwszy w danym okresie. Analizuj wskaźniki, takie jak całkowita liczba nowych użytkowników, źródło pozyskania lub skuteczność kampanii marketingowych w przyciąganiu nowych użytkowników.</a:t>
            </a:r>
            <a:endParaRPr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/>
              <a:t>Powracający użytkownicy: Analiza powracających użytkowników obejmuje ocenę zachowania i zaangażowania użytkowników, którzy wcześniej odwiedzili Twoją witrynę. Zrozumienie wskaźników, takich jak odsetek powracających użytkowników, ich współczynniki konwersji lub poziom aktywności w porównaniu z nowymi użytkownikami.</a:t>
            </a:r>
            <a:endParaRPr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/>
              <a:t>Raport z analizy kohorty:</a:t>
            </a:r>
            <a:endParaRPr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/>
              <a:t>Analiza kohortowa: Analiza kohortowa obejmuje grupowanie użytkowników na podstawie określonych cech lub okresów i śledzenie ich zachowania w czasie. Raporty z analizy kohortowej zapewniają wgląd w retencję użytkowników, zaangażowanie i współczynniki konwersji w określonych kohortach. Analiza ta pomaga zidentyfikować wzorce, trendy i zmiany w zachowaniu użytkowników.</a:t>
            </a:r>
            <a:endParaRPr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/>
              <a:t>Kod identyfikacyjny śledzenia w witrynie:</a:t>
            </a:r>
            <a:endParaRPr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/>
              <a:t>Identyfikator śledzenia: Wdrożenie kodu identyfikatora śledzenia, takiego jak kod śledzenia Google Analytics, na swojej stronie internetowej jest niezbędne do gromadzenia i analizowania danych o zachowaniu użytkowników. Identyfikator śledzenia umożliwia śledzenie retencji odwiedzających, lojalności i innych istotnych wskaźników. Upewnij się, że kod śledzenia jest poprawnie zaimplementowany na wszystkich stronach witryny, aby zapewnić dokładne gromadzenie danych.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lang="en-US"/>
              <a:t>Aby skutecznie ocenić retencję/lojalność, wykorzystaj wskaźniki retencji i lojalności dostarczane przez platformę analityczną. Sprawdź raporty dotyczące utrzymania odwiedzających, nowych użytkowników, powracających użytkowników i analizy kohortowej. Ponadto należy sprawdzić, czy kod identyfikacyjny śledzenia jest prawidłowo zaimplementowany w celu gromadzenia dokładnych danych na temat zachowania użytkowników. Oceny te pomagają w zrozumieniu zaangażowania użytkowników, optymalizacji doświadczenia użytkownika i wdrażaniu strategii mających na celu poprawę retencji i lojalności w witrynie.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94399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7" name="Google Shape;567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230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6" name="Google Shape;576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3497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5" name="Google Shape;585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06481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4" name="Google Shape;594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50294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3" name="Google Shape;603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6854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1" name="Google Shape;611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0412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6" name="Google Shape;616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4334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4" name="Google Shape;624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8996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0" name="Google Shape;630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34245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6" name="Google Shape;636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0936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1" name="Google Shape;641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49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6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6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2" type="obj">
  <p:cSld name="OBJEC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65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6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6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5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5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6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6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6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68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3" name="Google Shape;53;p6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4" name="Google Shape;54;p68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68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6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6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Graph">
  <p:cSld name="Content and Graph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6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6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69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6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7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7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8" name="Google Shape;68;p7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7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" name="Google Shape;70;p7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1" name="Google Shape;71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7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7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7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7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7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0" name="Google Shape;80;p7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7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2" name="Google Shape;82;p7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3" name="Google Shape;83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7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7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7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7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7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2" name="Google Shape;92;p7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7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4" name="Google Shape;94;p7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5" name="Google Shape;95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7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7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7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74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74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74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5" name="Google Shape;105;p74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6" name="Google Shape;106;p7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7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10" name="Google Shape;110;p7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11" name="Google Shape;111;p7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2" name="Google Shape;112;p7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7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>
  <p:cSld name="Title and Content 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7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7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7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9" name="Google Shape;119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7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vertical">
  <p:cSld name="Content and Photo vertical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7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7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77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77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26" name="Google Shape;126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7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horizontal">
  <p:cSld name="Content and Photo horizontal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8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30" name="Google Shape;130;p78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78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2" name="Google Shape;132;p7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7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7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79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7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7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0"/>
          <p:cNvSpPr txBox="1">
            <a:spLocks noGrp="1"/>
          </p:cNvSpPr>
          <p:nvPr>
            <p:ph type="ctrTitle"/>
          </p:nvPr>
        </p:nvSpPr>
        <p:spPr>
          <a:xfrm>
            <a:off x="1143000" y="781050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Arial"/>
              <a:buNone/>
              <a:defRPr sz="45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80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grpSp>
        <p:nvGrpSpPr>
          <p:cNvPr id="147" name="Google Shape;147;p80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148" name="Google Shape;148;p80"/>
            <p:cNvPicPr preferRelativeResize="0"/>
            <p:nvPr/>
          </p:nvPicPr>
          <p:blipFill rotWithShape="1">
            <a:blip r:embed="rId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9" name="Google Shape;149;p80" descr="Text&#10;&#10;Description automatically generated with low confidence"/>
            <p:cNvPicPr preferRelativeResize="0"/>
            <p:nvPr/>
          </p:nvPicPr>
          <p:blipFill rotWithShape="1">
            <a:blip r:embed="rId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0" name="Google Shape;150;p80" descr="Gdańsk University of Technology - Wikipedia"/>
            <p:cNvPicPr preferRelativeResize="0"/>
            <p:nvPr/>
          </p:nvPicPr>
          <p:blipFill rotWithShape="1">
            <a:blip r:embed="rId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1" name="Google Shape;151;p80" descr="A picture containing logo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2" name="Google Shape;152;p80" descr="Uma imagem com texto&#10;&#10;Descrição gerada automaticamente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80" descr="Logo&#10;&#10;Description automatically generated with medium confidence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or visualization">
  <p:cSld name="Chart or visualization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1"/>
          <p:cNvSpPr txBox="1">
            <a:spLocks noGrp="1"/>
          </p:cNvSpPr>
          <p:nvPr>
            <p:ph type="title"/>
          </p:nvPr>
        </p:nvSpPr>
        <p:spPr>
          <a:xfrm>
            <a:off x="629841" y="1480874"/>
            <a:ext cx="1774244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81"/>
          <p:cNvSpPr txBox="1">
            <a:spLocks noGrp="1"/>
          </p:cNvSpPr>
          <p:nvPr>
            <p:ph type="body" idx="1"/>
          </p:nvPr>
        </p:nvSpPr>
        <p:spPr>
          <a:xfrm>
            <a:off x="629841" y="2771775"/>
            <a:ext cx="1774244" cy="16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048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57" name="Google Shape;157;p81"/>
          <p:cNvSpPr>
            <a:spLocks noGrp="1"/>
          </p:cNvSpPr>
          <p:nvPr>
            <p:ph type="chart" idx="2"/>
          </p:nvPr>
        </p:nvSpPr>
        <p:spPr>
          <a:xfrm>
            <a:off x="3800476" y="228600"/>
            <a:ext cx="5079206" cy="42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158" name="Google Shape;158;p81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159" name="Google Shape;159;p81"/>
            <p:cNvPicPr preferRelativeResize="0"/>
            <p:nvPr/>
          </p:nvPicPr>
          <p:blipFill rotWithShape="1">
            <a:blip r:embed="rId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0" name="Google Shape;160;p81" descr="Text&#10;&#10;Description automatically generated with low confidence"/>
            <p:cNvPicPr preferRelativeResize="0"/>
            <p:nvPr/>
          </p:nvPicPr>
          <p:blipFill rotWithShape="1">
            <a:blip r:embed="rId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1" name="Google Shape;161;p81" descr="Gdańsk University of Technology - Wikipedia"/>
            <p:cNvPicPr preferRelativeResize="0"/>
            <p:nvPr/>
          </p:nvPicPr>
          <p:blipFill rotWithShape="1">
            <a:blip r:embed="rId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81" descr="A picture containing logo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3" name="Google Shape;163;p81" descr="Uma imagem com texto&#10;&#10;Descrição gerada automaticamente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81" descr="Logo&#10;&#10;Description automatically generated with medium confidence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Background" type="twoColTx">
  <p:cSld name="TITLE_AND_TWO_COLUMNS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2" type="secHead">
  <p:cSld name="SECTION_HEADER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ck Background">
  <p:cSld name="Black Background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3.jp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Relationship Id="rId27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62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62"/>
            <p:cNvPicPr preferRelativeResize="0"/>
            <p:nvPr/>
          </p:nvPicPr>
          <p:blipFill rotWithShape="1">
            <a:blip r:embed="rId2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62" descr="Text&#10;&#10;Description automatically generated with low confidence"/>
            <p:cNvPicPr preferRelativeResize="0"/>
            <p:nvPr/>
          </p:nvPicPr>
          <p:blipFill rotWithShape="1">
            <a:blip r:embed="rId2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62" descr="Gdańsk University of Technology - Wikipedia"/>
            <p:cNvPicPr preferRelativeResize="0"/>
            <p:nvPr/>
          </p:nvPicPr>
          <p:blipFill rotWithShape="1">
            <a:blip r:embed="rId2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62" descr="A picture containing logo&#10;&#10;Description automatically generated"/>
            <p:cNvPicPr preferRelativeResize="0"/>
            <p:nvPr/>
          </p:nvPicPr>
          <p:blipFill rotWithShape="1">
            <a:blip r:embed="rId2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62" descr="Uma imagem com texto&#10;&#10;Descrição gerada automaticamente"/>
            <p:cNvPicPr preferRelativeResize="0"/>
            <p:nvPr/>
          </p:nvPicPr>
          <p:blipFill rotWithShape="1">
            <a:blip r:embed="rId2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62" descr="Logo&#10;&#10;Description automatically generated with medium confidence"/>
            <p:cNvPicPr preferRelativeResize="0"/>
            <p:nvPr/>
          </p:nvPicPr>
          <p:blipFill rotWithShape="1">
            <a:blip r:embed="rId2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49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49"/>
          <p:cNvSpPr txBox="1"/>
          <p:nvPr/>
        </p:nvSpPr>
        <p:spPr>
          <a:xfrm>
            <a:off x="675150" y="1675487"/>
            <a:ext cx="7793700" cy="744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Ocena</a:t>
            </a:r>
            <a:r>
              <a:rPr lang="en-US" sz="40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retencji</a:t>
            </a:r>
            <a:r>
              <a:rPr lang="en-US" sz="40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US" sz="40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lojalności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2" name="Google Shape;562;p5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0"/>
          <p:cNvSpPr txBox="1">
            <a:spLocks noGrp="1"/>
          </p:cNvSpPr>
          <p:nvPr>
            <p:ph type="title"/>
          </p:nvPr>
        </p:nvSpPr>
        <p:spPr>
          <a:xfrm>
            <a:off x="560225" y="236037"/>
            <a:ext cx="7886700" cy="751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4000" dirty="0" err="1"/>
              <a:t>Ocena</a:t>
            </a:r>
            <a:r>
              <a:rPr lang="en-US" sz="4000" dirty="0"/>
              <a:t> </a:t>
            </a:r>
            <a:r>
              <a:rPr lang="en-US" sz="4000" dirty="0" err="1"/>
              <a:t>retencji</a:t>
            </a:r>
            <a:r>
              <a:rPr lang="en-US" sz="4000" dirty="0"/>
              <a:t>/</a:t>
            </a:r>
            <a:r>
              <a:rPr lang="en-US" sz="4000" dirty="0" err="1"/>
              <a:t>lojalności</a:t>
            </a:r>
            <a:endParaRPr sz="4000" dirty="0"/>
          </a:p>
        </p:txBody>
      </p:sp>
      <p:sp>
        <p:nvSpPr>
          <p:cNvPr id="564" name="Google Shape;564;p50"/>
          <p:cNvSpPr txBox="1">
            <a:spLocks noGrp="1"/>
          </p:cNvSpPr>
          <p:nvPr>
            <p:ph type="body" idx="1"/>
          </p:nvPr>
        </p:nvSpPr>
        <p:spPr>
          <a:xfrm>
            <a:off x="628650" y="1212269"/>
            <a:ext cx="7886700" cy="2226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pl-PL" sz="2000" dirty="0"/>
              <a:t>ś</a:t>
            </a:r>
            <a:r>
              <a:rPr lang="en-US" sz="2000" dirty="0" err="1"/>
              <a:t>ledzenie</a:t>
            </a:r>
            <a:r>
              <a:rPr lang="en-US" sz="2000" dirty="0"/>
              <a:t> </a:t>
            </a:r>
            <a:r>
              <a:rPr lang="en-US" sz="2000" dirty="0" err="1"/>
              <a:t>retencji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lojalności</a:t>
            </a:r>
            <a:r>
              <a:rPr lang="en-US" sz="2000" dirty="0"/>
              <a:t> </a:t>
            </a:r>
            <a:r>
              <a:rPr lang="en-US" sz="2000" dirty="0" err="1"/>
              <a:t>odwiedzających</a:t>
            </a:r>
            <a:endParaRPr dirty="0"/>
          </a:p>
          <a:p>
            <a:pPr marL="800100" lvl="1" indent="-342900" algn="l" rtl="0">
              <a:lnSpc>
                <a:spcPct val="115000"/>
              </a:lnSpc>
              <a:spcBef>
                <a:spcPts val="1575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pl-PL" sz="2000" dirty="0" err="1"/>
              <a:t>n</a:t>
            </a:r>
            <a:r>
              <a:rPr lang="en-US" sz="2000" dirty="0" err="1"/>
              <a:t>owi</a:t>
            </a:r>
            <a:r>
              <a:rPr lang="en-US" sz="2000" dirty="0"/>
              <a:t> </a:t>
            </a:r>
            <a:r>
              <a:rPr lang="en-US" sz="2000" dirty="0" err="1"/>
              <a:t>użytkownicy</a:t>
            </a:r>
            <a:r>
              <a:rPr lang="en-US" sz="2000" dirty="0"/>
              <a:t> vs </a:t>
            </a:r>
            <a:r>
              <a:rPr lang="en-US" sz="2000" dirty="0" err="1"/>
              <a:t>powracający</a:t>
            </a:r>
            <a:r>
              <a:rPr lang="en-US" sz="2000" dirty="0"/>
              <a:t> </a:t>
            </a:r>
            <a:r>
              <a:rPr lang="en-US" sz="2000" dirty="0" err="1"/>
              <a:t>użytkownicy</a:t>
            </a:r>
            <a:endParaRPr dirty="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pl-PL" sz="2000" dirty="0" err="1"/>
              <a:t>r</a:t>
            </a:r>
            <a:r>
              <a:rPr lang="en-US" sz="2000" dirty="0" err="1"/>
              <a:t>aport</a:t>
            </a:r>
            <a:r>
              <a:rPr lang="en-US" sz="2000" dirty="0"/>
              <a:t> z </a:t>
            </a:r>
            <a:r>
              <a:rPr lang="en-US" sz="2000" dirty="0" err="1"/>
              <a:t>analizy</a:t>
            </a:r>
            <a:r>
              <a:rPr lang="en-US" sz="2000" dirty="0"/>
              <a:t> </a:t>
            </a:r>
            <a:r>
              <a:rPr lang="en-US" sz="2000" dirty="0" err="1"/>
              <a:t>kohorty</a:t>
            </a:r>
            <a:endParaRPr sz="2000" dirty="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pl-PL" sz="2000" dirty="0" err="1"/>
              <a:t>k</a:t>
            </a:r>
            <a:r>
              <a:rPr lang="en-US" sz="2000" dirty="0"/>
              <a:t>od </a:t>
            </a:r>
            <a:r>
              <a:rPr lang="en-US" sz="2000" dirty="0" err="1"/>
              <a:t>identyfikacyjny</a:t>
            </a:r>
            <a:r>
              <a:rPr lang="en-US" sz="2000" dirty="0"/>
              <a:t> </a:t>
            </a:r>
            <a:r>
              <a:rPr lang="en-US" sz="2000" dirty="0" err="1"/>
              <a:t>śledzenia</a:t>
            </a:r>
            <a:r>
              <a:rPr lang="en-US" sz="2000" dirty="0"/>
              <a:t> w </a:t>
            </a:r>
            <a:r>
              <a:rPr lang="en-US" sz="2000" dirty="0" err="1"/>
              <a:t>witrynie</a:t>
            </a:r>
            <a:r>
              <a:rPr lang="en-US" sz="2000" dirty="0"/>
              <a:t> =&gt; </a:t>
            </a:r>
            <a:r>
              <a:rPr lang="en-US" sz="2000" dirty="0" err="1"/>
              <a:t>logowanie</a:t>
            </a:r>
            <a:endParaRPr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9" name="Google Shape;569;p51"/>
          <p:cNvPicPr preferRelativeResize="0"/>
          <p:nvPr/>
        </p:nvPicPr>
        <p:blipFill rotWithShape="1">
          <a:blip r:embed="rId3">
            <a:alphaModFix/>
          </a:blip>
          <a:srcRect t="6500"/>
          <a:stretch/>
        </p:blipFill>
        <p:spPr>
          <a:xfrm>
            <a:off x="271713" y="273192"/>
            <a:ext cx="8600574" cy="4514526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51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Ocena retencji/lojalności</a:t>
            </a:r>
            <a:endParaRPr/>
          </a:p>
        </p:txBody>
      </p:sp>
      <p:pic>
        <p:nvPicPr>
          <p:cNvPr id="571" name="Google Shape;571;p51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p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51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8" name="Google Shape;578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7820" y="0"/>
            <a:ext cx="916182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52"/>
          <p:cNvSpPr txBox="1"/>
          <p:nvPr/>
        </p:nvSpPr>
        <p:spPr>
          <a:xfrm>
            <a:off x="-17820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Ocena retencji/lojalności</a:t>
            </a:r>
            <a:endParaRPr/>
          </a:p>
        </p:txBody>
      </p:sp>
      <p:pic>
        <p:nvPicPr>
          <p:cNvPr id="580" name="Google Shape;580;p52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1" name="Google Shape;581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2" name="Google Shape;582;p52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Google Shape;587;p53"/>
          <p:cNvPicPr preferRelativeResize="0"/>
          <p:nvPr/>
        </p:nvPicPr>
        <p:blipFill rotWithShape="1">
          <a:blip r:embed="rId3">
            <a:alphaModFix/>
          </a:blip>
          <a:srcRect t="5511"/>
          <a:stretch/>
        </p:blipFill>
        <p:spPr>
          <a:xfrm>
            <a:off x="305383" y="256949"/>
            <a:ext cx="8533233" cy="4526592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53"/>
          <p:cNvSpPr txBox="1"/>
          <p:nvPr/>
        </p:nvSpPr>
        <p:spPr>
          <a:xfrm>
            <a:off x="-17820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Ocena retencji/lojalności</a:t>
            </a:r>
            <a:endParaRPr/>
          </a:p>
        </p:txBody>
      </p:sp>
      <p:pic>
        <p:nvPicPr>
          <p:cNvPr id="589" name="Google Shape;589;p53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5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91" name="Google Shape;591;p53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54"/>
          <p:cNvPicPr preferRelativeResize="0"/>
          <p:nvPr/>
        </p:nvPicPr>
        <p:blipFill rotWithShape="1">
          <a:blip r:embed="rId3">
            <a:alphaModFix/>
          </a:blip>
          <a:srcRect t="5511" r="1415" b="2752"/>
          <a:stretch/>
        </p:blipFill>
        <p:spPr>
          <a:xfrm>
            <a:off x="52107" y="283464"/>
            <a:ext cx="9032166" cy="471844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4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Ocena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retencji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lojalności</a:t>
            </a:r>
            <a:endParaRPr dirty="0"/>
          </a:p>
        </p:txBody>
      </p:sp>
      <p:pic>
        <p:nvPicPr>
          <p:cNvPr id="598" name="Google Shape;598;p54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9" name="Google Shape;599;p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54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5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p55"/>
          <p:cNvSpPr txBox="1"/>
          <p:nvPr/>
        </p:nvSpPr>
        <p:spPr>
          <a:xfrm>
            <a:off x="478339" y="1386361"/>
            <a:ext cx="7979861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>
            <a:spLocks noGrp="1"/>
          </p:cNvSpPr>
          <p:nvPr>
            <p:ph type="body" idx="1"/>
          </p:nvPr>
        </p:nvSpPr>
        <p:spPr>
          <a:xfrm>
            <a:off x="840583" y="185420"/>
            <a:ext cx="6614054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sz="4000" dirty="0" err="1"/>
              <a:t>Ocena</a:t>
            </a:r>
            <a:r>
              <a:rPr lang="en-US" sz="4000" dirty="0"/>
              <a:t> </a:t>
            </a:r>
            <a:r>
              <a:rPr lang="en-US" sz="4000" dirty="0" err="1"/>
              <a:t>aktywności</a:t>
            </a:r>
            <a:endParaRPr sz="4000" dirty="0"/>
          </a:p>
        </p:txBody>
      </p:sp>
      <p:sp>
        <p:nvSpPr>
          <p:cNvPr id="608" name="Google Shape;608;p55"/>
          <p:cNvSpPr txBox="1">
            <a:spLocks noGrp="1"/>
          </p:cNvSpPr>
          <p:nvPr>
            <p:ph type="body" idx="2"/>
          </p:nvPr>
        </p:nvSpPr>
        <p:spPr>
          <a:xfrm>
            <a:off x="840583" y="922976"/>
            <a:ext cx="6614054" cy="3456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</a:pPr>
            <a:r>
              <a:rPr lang="pl-PL" sz="1600" dirty="0"/>
              <a:t>Zespoły</a:t>
            </a:r>
            <a:r>
              <a:rPr lang="en-US" sz="1600" dirty="0"/>
              <a:t> </a:t>
            </a:r>
            <a:r>
              <a:rPr lang="en-US" sz="1600" dirty="0" err="1"/>
              <a:t>uzyskują</a:t>
            </a:r>
            <a:r>
              <a:rPr lang="en-US" sz="1600" dirty="0"/>
              <a:t> </a:t>
            </a:r>
            <a:r>
              <a:rPr lang="en-US" sz="1600" dirty="0" err="1"/>
              <a:t>dostęp</a:t>
            </a:r>
            <a:r>
              <a:rPr lang="en-US" sz="1600" dirty="0"/>
              <a:t> do </a:t>
            </a:r>
            <a:r>
              <a:rPr lang="en-US" sz="1600" dirty="0" err="1"/>
              <a:t>demonstracyjnego</a:t>
            </a:r>
            <a:r>
              <a:rPr lang="en-US" sz="1600" dirty="0"/>
              <a:t> </a:t>
            </a:r>
            <a:r>
              <a:rPr lang="en-US" sz="1600" dirty="0" err="1"/>
              <a:t>konta</a:t>
            </a:r>
            <a:r>
              <a:rPr lang="en-US" sz="1600" dirty="0"/>
              <a:t> Google Analytics </a:t>
            </a:r>
            <a:br>
              <a:rPr lang="pl-PL" sz="1600" dirty="0"/>
            </a:b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wybierają</a:t>
            </a:r>
            <a:r>
              <a:rPr lang="en-US" sz="1600" dirty="0"/>
              <a:t> </a:t>
            </a:r>
            <a:r>
              <a:rPr lang="en-US" sz="1600" dirty="0" err="1"/>
              <a:t>właściwość</a:t>
            </a:r>
            <a:r>
              <a:rPr lang="en-US" sz="1600" dirty="0"/>
              <a:t> Google Analytics 4: </a:t>
            </a:r>
            <a:r>
              <a:rPr lang="en-US" sz="1600" b="1" dirty="0">
                <a:solidFill>
                  <a:srgbClr val="D12477"/>
                </a:solidFill>
              </a:rPr>
              <a:t>Google Merchandise Store. </a:t>
            </a:r>
            <a:br>
              <a:rPr lang="en-US" sz="1600" dirty="0"/>
            </a:br>
            <a:br>
              <a:rPr lang="en-US" sz="1600" dirty="0"/>
            </a:br>
            <a:r>
              <a:rPr lang="en-US" sz="1600" b="1" dirty="0" err="1">
                <a:solidFill>
                  <a:srgbClr val="D12477"/>
                </a:solidFill>
              </a:rPr>
              <a:t>Korzystając</a:t>
            </a:r>
            <a:r>
              <a:rPr lang="en-US" sz="1600" b="1" dirty="0">
                <a:solidFill>
                  <a:srgbClr val="D12477"/>
                </a:solidFill>
              </a:rPr>
              <a:t> z </a:t>
            </a:r>
            <a:r>
              <a:rPr lang="en-US" sz="1600" b="1" dirty="0" err="1">
                <a:solidFill>
                  <a:srgbClr val="D12477"/>
                </a:solidFill>
              </a:rPr>
              <a:t>danych</a:t>
            </a:r>
            <a:r>
              <a:rPr lang="en-US" sz="1600" b="1" dirty="0">
                <a:solidFill>
                  <a:srgbClr val="D12477"/>
                </a:solidFill>
              </a:rPr>
              <a:t> z </a:t>
            </a:r>
            <a:r>
              <a:rPr lang="en-US" sz="1600" b="1" dirty="0" err="1">
                <a:solidFill>
                  <a:srgbClr val="D12477"/>
                </a:solidFill>
              </a:rPr>
              <a:t>platformy</a:t>
            </a:r>
            <a:r>
              <a:rPr lang="en-US" sz="1600" b="1" dirty="0">
                <a:solidFill>
                  <a:srgbClr val="D12477"/>
                </a:solidFill>
              </a:rPr>
              <a:t>, </a:t>
            </a:r>
            <a:r>
              <a:rPr lang="en-US" sz="1600" b="1" dirty="0" err="1">
                <a:solidFill>
                  <a:srgbClr val="D12477"/>
                </a:solidFill>
              </a:rPr>
              <a:t>odpowiedz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na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następujące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pytania</a:t>
            </a:r>
            <a:r>
              <a:rPr lang="en-US" sz="1600" b="1" dirty="0">
                <a:solidFill>
                  <a:srgbClr val="D12477"/>
                </a:solidFill>
              </a:rPr>
              <a:t>:</a:t>
            </a:r>
            <a:endParaRPr sz="1600" b="1" dirty="0">
              <a:solidFill>
                <a:srgbClr val="D12477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Analizuj</a:t>
            </a:r>
            <a:r>
              <a:rPr lang="en-US" sz="1200" dirty="0"/>
              <a:t> </a:t>
            </a:r>
            <a:r>
              <a:rPr lang="en-US" sz="1200" dirty="0" err="1"/>
              <a:t>dane</a:t>
            </a:r>
            <a:r>
              <a:rPr lang="en-US" sz="1200" dirty="0"/>
              <a:t> </a:t>
            </a:r>
            <a:r>
              <a:rPr lang="en-US" sz="1200" dirty="0" err="1"/>
              <a:t>dotyczące</a:t>
            </a:r>
            <a:r>
              <a:rPr lang="en-US" sz="1200" dirty="0"/>
              <a:t> </a:t>
            </a:r>
            <a:r>
              <a:rPr lang="en-US" sz="1200" dirty="0" err="1"/>
              <a:t>zaangażowania</a:t>
            </a:r>
            <a:r>
              <a:rPr lang="en-US" sz="1200" dirty="0"/>
              <a:t> </a:t>
            </a:r>
            <a:r>
              <a:rPr lang="en-US" sz="1200" dirty="0" err="1"/>
              <a:t>użytkowników</a:t>
            </a:r>
            <a:r>
              <a:rPr lang="en-US" sz="1200" dirty="0"/>
              <a:t> w </a:t>
            </a:r>
            <a:r>
              <a:rPr lang="en-US" sz="1200" dirty="0" err="1"/>
              <a:t>czasie</a:t>
            </a:r>
            <a:r>
              <a:rPr lang="en-US" sz="1200" dirty="0"/>
              <a:t>, </a:t>
            </a:r>
            <a:r>
              <a:rPr lang="en-US" sz="1200" dirty="0" err="1"/>
              <a:t>takie</a:t>
            </a:r>
            <a:r>
              <a:rPr lang="en-US" sz="1200" dirty="0"/>
              <a:t> </a:t>
            </a:r>
            <a:r>
              <a:rPr lang="en-US" sz="1200" dirty="0" err="1"/>
              <a:t>jak</a:t>
            </a:r>
            <a:r>
              <a:rPr lang="en-US" sz="1200" dirty="0"/>
              <a:t> </a:t>
            </a:r>
            <a:r>
              <a:rPr lang="en-US" sz="1200" dirty="0" err="1"/>
              <a:t>liczba</a:t>
            </a:r>
            <a:r>
              <a:rPr lang="en-US" sz="1200" dirty="0"/>
              <a:t> </a:t>
            </a:r>
            <a:r>
              <a:rPr lang="en-US" sz="1200" dirty="0" err="1"/>
              <a:t>powracających</a:t>
            </a:r>
            <a:r>
              <a:rPr lang="en-US" sz="1200" dirty="0"/>
              <a:t> </a:t>
            </a:r>
            <a:r>
              <a:rPr lang="en-US" sz="1200" dirty="0" err="1"/>
              <a:t>użytkowników</a:t>
            </a:r>
            <a:r>
              <a:rPr lang="en-US" sz="1200" dirty="0"/>
              <a:t>, </a:t>
            </a:r>
            <a:r>
              <a:rPr lang="en-US" sz="1200" dirty="0" err="1"/>
              <a:t>częstotliwość</a:t>
            </a:r>
            <a:r>
              <a:rPr lang="en-US" sz="1200" dirty="0"/>
              <a:t> </a:t>
            </a:r>
            <a:r>
              <a:rPr lang="en-US" sz="1200" dirty="0" err="1"/>
              <a:t>i</a:t>
            </a:r>
            <a:r>
              <a:rPr lang="en-US" sz="1200" dirty="0"/>
              <a:t> </a:t>
            </a:r>
            <a:r>
              <a:rPr lang="en-US" sz="1200" dirty="0" err="1"/>
              <a:t>powtarzalność</a:t>
            </a:r>
            <a:r>
              <a:rPr lang="en-US" sz="1200" dirty="0"/>
              <a:t> </a:t>
            </a:r>
            <a:r>
              <a:rPr lang="en-US" sz="1200" dirty="0" err="1"/>
              <a:t>wizyt</a:t>
            </a:r>
            <a:r>
              <a:rPr lang="en-US" sz="1200" dirty="0"/>
              <a:t> </a:t>
            </a:r>
            <a:r>
              <a:rPr lang="en-US" sz="1200" dirty="0" err="1"/>
              <a:t>oraz</a:t>
            </a:r>
            <a:r>
              <a:rPr lang="en-US" sz="1200" dirty="0"/>
              <a:t> </a:t>
            </a:r>
            <a:br>
              <a:rPr lang="pl-PL" sz="1200" dirty="0"/>
            </a:br>
            <a:r>
              <a:rPr lang="en-US" sz="1200" dirty="0" err="1"/>
              <a:t>średni</a:t>
            </a:r>
            <a:r>
              <a:rPr lang="en-US" sz="1200" dirty="0"/>
              <a:t> </a:t>
            </a:r>
            <a:r>
              <a:rPr lang="en-US" sz="1200" dirty="0" err="1"/>
              <a:t>czas</a:t>
            </a:r>
            <a:r>
              <a:rPr lang="en-US" sz="1200" dirty="0"/>
              <a:t> </a:t>
            </a:r>
            <a:r>
              <a:rPr lang="en-US" sz="1200" dirty="0" err="1"/>
              <a:t>trwania</a:t>
            </a:r>
            <a:r>
              <a:rPr lang="en-US" sz="1200" dirty="0"/>
              <a:t> </a:t>
            </a:r>
            <a:r>
              <a:rPr lang="en-US" sz="1200" dirty="0" err="1"/>
              <a:t>sesji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Skorzystaj</a:t>
            </a:r>
            <a:r>
              <a:rPr lang="en-US" sz="1200" dirty="0"/>
              <a:t> z </a:t>
            </a:r>
            <a:r>
              <a:rPr lang="en-US" sz="1200" dirty="0" err="1"/>
              <a:t>raportu</a:t>
            </a:r>
            <a:r>
              <a:rPr lang="en-US" sz="1200" dirty="0"/>
              <a:t> Cohort Analysis, aby </a:t>
            </a:r>
            <a:r>
              <a:rPr lang="en-US" sz="1200" dirty="0" err="1"/>
              <a:t>zrozumieć</a:t>
            </a:r>
            <a:r>
              <a:rPr lang="en-US" sz="1200" dirty="0"/>
              <a:t>, </a:t>
            </a:r>
            <a:r>
              <a:rPr lang="en-US" sz="1200" dirty="0" err="1"/>
              <a:t>jak</a:t>
            </a:r>
            <a:r>
              <a:rPr lang="en-US" sz="1200" dirty="0"/>
              <a:t> </a:t>
            </a:r>
            <a:r>
              <a:rPr lang="en-US" sz="1200" dirty="0" err="1"/>
              <a:t>zaangażowanie</a:t>
            </a:r>
            <a:r>
              <a:rPr lang="en-US" sz="1200" dirty="0"/>
              <a:t> </a:t>
            </a:r>
            <a:r>
              <a:rPr lang="en-US" sz="1200" dirty="0" err="1"/>
              <a:t>użytkowników</a:t>
            </a:r>
            <a:r>
              <a:rPr lang="en-US" sz="1200" dirty="0"/>
              <a:t> </a:t>
            </a:r>
            <a:r>
              <a:rPr lang="en-US" sz="1200" dirty="0" err="1"/>
              <a:t>zmienia</a:t>
            </a:r>
            <a:r>
              <a:rPr lang="en-US" sz="1200" dirty="0"/>
              <a:t> </a:t>
            </a:r>
            <a:r>
              <a:rPr lang="en-US" sz="1200" dirty="0" err="1"/>
              <a:t>się</a:t>
            </a:r>
            <a:r>
              <a:rPr lang="en-US" sz="1200" dirty="0"/>
              <a:t> w </a:t>
            </a:r>
            <a:r>
              <a:rPr lang="en-US" sz="1200" dirty="0" err="1"/>
              <a:t>czasie</a:t>
            </a:r>
            <a:r>
              <a:rPr lang="en-US" sz="1200" dirty="0"/>
              <a:t> </a:t>
            </a:r>
            <a:r>
              <a:rPr lang="en-US" sz="1200" dirty="0" err="1"/>
              <a:t>i</a:t>
            </a:r>
            <a:r>
              <a:rPr lang="en-US" sz="1200" dirty="0"/>
              <a:t> </a:t>
            </a:r>
            <a:r>
              <a:rPr lang="en-US" sz="1200" dirty="0" err="1"/>
              <a:t>zidentyfikować</a:t>
            </a:r>
            <a:r>
              <a:rPr lang="en-US" sz="1200" dirty="0"/>
              <a:t> </a:t>
            </a:r>
            <a:r>
              <a:rPr lang="en-US" sz="1200" dirty="0" err="1"/>
              <a:t>wzorce</a:t>
            </a:r>
            <a:r>
              <a:rPr lang="en-US" sz="1200" dirty="0"/>
              <a:t> w </a:t>
            </a:r>
            <a:r>
              <a:rPr lang="en-US" sz="1200" dirty="0" err="1"/>
              <a:t>zachowaniu</a:t>
            </a:r>
            <a:r>
              <a:rPr lang="en-US" sz="1200" dirty="0"/>
              <a:t> </a:t>
            </a:r>
            <a:r>
              <a:rPr lang="en-US" sz="1200" dirty="0" err="1"/>
              <a:t>różnych</a:t>
            </a:r>
            <a:r>
              <a:rPr lang="en-US" sz="1200" dirty="0"/>
              <a:t> </a:t>
            </a:r>
            <a:r>
              <a:rPr lang="en-US" sz="1200" dirty="0" err="1"/>
              <a:t>grup</a:t>
            </a:r>
            <a:r>
              <a:rPr lang="en-US" sz="1200" dirty="0"/>
              <a:t> </a:t>
            </a:r>
            <a:r>
              <a:rPr lang="en-US" sz="1200" dirty="0" err="1"/>
              <a:t>użytkowników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Utwórz</a:t>
            </a:r>
            <a:r>
              <a:rPr lang="en-US" sz="1200" dirty="0"/>
              <a:t> </a:t>
            </a:r>
            <a:r>
              <a:rPr lang="en-US" sz="1200" dirty="0" err="1"/>
              <a:t>raport</a:t>
            </a:r>
            <a:r>
              <a:rPr lang="en-US" sz="1200" dirty="0"/>
              <a:t>, </a:t>
            </a:r>
            <a:r>
              <a:rPr lang="en-US" sz="1200" dirty="0" err="1"/>
              <a:t>który</a:t>
            </a:r>
            <a:r>
              <a:rPr lang="en-US" sz="1200" dirty="0"/>
              <a:t> </a:t>
            </a:r>
            <a:r>
              <a:rPr lang="en-US" sz="1200" dirty="0" err="1"/>
              <a:t>zawiera</a:t>
            </a:r>
            <a:r>
              <a:rPr lang="en-US" sz="1200" dirty="0"/>
              <a:t> </a:t>
            </a:r>
            <a:r>
              <a:rPr lang="en-US" sz="1200" dirty="0" err="1"/>
              <a:t>zestawienie</a:t>
            </a:r>
            <a:r>
              <a:rPr lang="en-US" sz="1200" dirty="0"/>
              <a:t> </a:t>
            </a:r>
            <a:r>
              <a:rPr lang="en-US" sz="1200" dirty="0" err="1"/>
              <a:t>wskaźnika</a:t>
            </a:r>
            <a:r>
              <a:rPr lang="en-US" sz="1200" dirty="0"/>
              <a:t> </a:t>
            </a:r>
            <a:r>
              <a:rPr lang="en-US" sz="1200" dirty="0" err="1"/>
              <a:t>retencji</a:t>
            </a:r>
            <a:r>
              <a:rPr lang="en-US" sz="1200" dirty="0"/>
              <a:t> </a:t>
            </a:r>
            <a:r>
              <a:rPr lang="en-US" sz="1200" dirty="0" err="1"/>
              <a:t>dla</a:t>
            </a:r>
            <a:r>
              <a:rPr lang="en-US" sz="1200" dirty="0"/>
              <a:t> </a:t>
            </a:r>
            <a:r>
              <a:rPr lang="en-US" sz="1200" dirty="0" err="1"/>
              <a:t>różnych</a:t>
            </a:r>
            <a:r>
              <a:rPr lang="en-US" sz="1200" dirty="0"/>
              <a:t> </a:t>
            </a:r>
            <a:r>
              <a:rPr lang="en-US" sz="1200" dirty="0" err="1"/>
              <a:t>sekcji</a:t>
            </a:r>
            <a:r>
              <a:rPr lang="en-US" sz="1200" dirty="0"/>
              <a:t> </a:t>
            </a:r>
            <a:r>
              <a:rPr lang="en-US" sz="1200" dirty="0" err="1"/>
              <a:t>witryny</a:t>
            </a:r>
            <a:r>
              <a:rPr lang="en-US" sz="1200" dirty="0"/>
              <a:t> </a:t>
            </a:r>
            <a:br>
              <a:rPr lang="pl-PL" sz="1200" dirty="0"/>
            </a:br>
            <a:r>
              <a:rPr lang="en-US" sz="1200" dirty="0"/>
              <a:t>(np. </a:t>
            </a:r>
            <a:r>
              <a:rPr lang="en-US" sz="1200" dirty="0" err="1"/>
              <a:t>strony</a:t>
            </a:r>
            <a:r>
              <a:rPr lang="en-US" sz="1200" dirty="0"/>
              <a:t> </a:t>
            </a:r>
            <a:r>
              <a:rPr lang="en-US" sz="1200" dirty="0" err="1"/>
              <a:t>produktów</a:t>
            </a:r>
            <a:r>
              <a:rPr lang="en-US" sz="1200" dirty="0"/>
              <a:t>, blog, </a:t>
            </a:r>
            <a:r>
              <a:rPr lang="en-US" sz="1200" dirty="0" err="1"/>
              <a:t>strony</a:t>
            </a:r>
            <a:r>
              <a:rPr lang="en-US" sz="1200" dirty="0"/>
              <a:t> </a:t>
            </a:r>
            <a:r>
              <a:rPr lang="en-US" sz="1200" dirty="0" err="1"/>
              <a:t>konta</a:t>
            </a:r>
            <a:r>
              <a:rPr lang="en-US" sz="1200" dirty="0"/>
              <a:t>).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Korzystając</a:t>
            </a:r>
            <a:r>
              <a:rPr lang="en-US" sz="1200" dirty="0"/>
              <a:t> z </a:t>
            </a:r>
            <a:r>
              <a:rPr lang="en-US" sz="1200" dirty="0" err="1"/>
              <a:t>danych</a:t>
            </a:r>
            <a:r>
              <a:rPr lang="en-US" sz="1200" dirty="0"/>
              <a:t> z </a:t>
            </a:r>
            <a:r>
              <a:rPr lang="en-US" sz="1200" dirty="0" err="1"/>
              <a:t>raportu</a:t>
            </a:r>
            <a:r>
              <a:rPr lang="en-US" sz="1200" dirty="0"/>
              <a:t>, </a:t>
            </a:r>
            <a:r>
              <a:rPr lang="en-US" sz="1200" dirty="0" err="1"/>
              <a:t>opracuj</a:t>
            </a:r>
            <a:r>
              <a:rPr lang="en-US" sz="1200" dirty="0"/>
              <a:t> </a:t>
            </a:r>
            <a:r>
              <a:rPr lang="en-US" sz="1200" dirty="0" err="1"/>
              <a:t>zalecenia</a:t>
            </a:r>
            <a:r>
              <a:rPr lang="en-US" sz="1200" dirty="0"/>
              <a:t> </a:t>
            </a:r>
            <a:r>
              <a:rPr lang="en-US" sz="1200" dirty="0" err="1"/>
              <a:t>dotyczące</a:t>
            </a:r>
            <a:r>
              <a:rPr lang="en-US" sz="1200" dirty="0"/>
              <a:t> </a:t>
            </a:r>
            <a:r>
              <a:rPr lang="en-US" sz="1200" dirty="0" err="1"/>
              <a:t>poprawy</a:t>
            </a:r>
            <a:r>
              <a:rPr lang="en-US" sz="1200" dirty="0"/>
              <a:t> </a:t>
            </a:r>
            <a:r>
              <a:rPr lang="en-US" sz="1200" dirty="0" err="1"/>
              <a:t>wskaźnika</a:t>
            </a:r>
            <a:r>
              <a:rPr lang="en-US" sz="1200" dirty="0"/>
              <a:t> </a:t>
            </a:r>
            <a:r>
              <a:rPr lang="en-US" sz="1200" dirty="0" err="1"/>
              <a:t>retencji</a:t>
            </a:r>
            <a:r>
              <a:rPr lang="en-US" sz="1200" dirty="0"/>
              <a:t> </a:t>
            </a:r>
            <a:r>
              <a:rPr lang="en-US" sz="1200" dirty="0" err="1"/>
              <a:t>poprzez</a:t>
            </a:r>
            <a:r>
              <a:rPr lang="en-US" sz="1200" dirty="0"/>
              <a:t> </a:t>
            </a:r>
            <a:r>
              <a:rPr lang="en-US" sz="1200" dirty="0" err="1"/>
              <a:t>zajęcie</a:t>
            </a:r>
            <a:r>
              <a:rPr lang="en-US" sz="1200" dirty="0"/>
              <a:t> </a:t>
            </a:r>
            <a:r>
              <a:rPr lang="en-US" sz="1200" dirty="0" err="1"/>
              <a:t>się</a:t>
            </a:r>
            <a:r>
              <a:rPr lang="en-US" sz="1200" dirty="0"/>
              <a:t> </a:t>
            </a:r>
            <a:r>
              <a:rPr lang="en-US" sz="1200" dirty="0" err="1"/>
              <a:t>kwestiami</a:t>
            </a:r>
            <a:r>
              <a:rPr lang="en-US" sz="1200" dirty="0"/>
              <a:t>, </a:t>
            </a:r>
            <a:r>
              <a:rPr lang="en-US" sz="1200" dirty="0" err="1"/>
              <a:t>które</a:t>
            </a:r>
            <a:r>
              <a:rPr lang="en-US" sz="1200" dirty="0"/>
              <a:t> </a:t>
            </a:r>
            <a:r>
              <a:rPr lang="en-US" sz="1200" dirty="0" err="1"/>
              <a:t>powodują</a:t>
            </a:r>
            <a:r>
              <a:rPr lang="en-US" sz="1200" dirty="0"/>
              <a:t> </a:t>
            </a:r>
            <a:r>
              <a:rPr lang="en-US" sz="1200" dirty="0" err="1"/>
              <a:t>wycofywanie</a:t>
            </a:r>
            <a:r>
              <a:rPr lang="en-US" sz="1200" dirty="0"/>
              <a:t> </a:t>
            </a:r>
            <a:r>
              <a:rPr lang="en-US" sz="1200" dirty="0" err="1"/>
              <a:t>się</a:t>
            </a:r>
            <a:r>
              <a:rPr lang="en-US" sz="1200" dirty="0"/>
              <a:t> </a:t>
            </a:r>
            <a:r>
              <a:rPr lang="en-US" sz="1200" dirty="0" err="1"/>
              <a:t>użytkowników</a:t>
            </a:r>
            <a:r>
              <a:rPr lang="en-US" sz="1200" dirty="0"/>
              <a:t> </a:t>
            </a:r>
            <a:br>
              <a:rPr lang="pl-PL" sz="1200" dirty="0"/>
            </a:br>
            <a:r>
              <a:rPr lang="en-US" sz="1200" dirty="0" err="1"/>
              <a:t>i</a:t>
            </a:r>
            <a:r>
              <a:rPr lang="en-US" sz="1200" dirty="0"/>
              <a:t> </a:t>
            </a:r>
            <a:r>
              <a:rPr lang="en-US" sz="1200" dirty="0" err="1"/>
              <a:t>optymalizację</a:t>
            </a:r>
            <a:r>
              <a:rPr lang="en-US" sz="1200" dirty="0"/>
              <a:t> </a:t>
            </a:r>
            <a:r>
              <a:rPr lang="en-US" sz="1200" dirty="0" err="1"/>
              <a:t>najpopularniejszych</a:t>
            </a:r>
            <a:r>
              <a:rPr lang="en-US" sz="1200" dirty="0"/>
              <a:t> </a:t>
            </a:r>
            <a:r>
              <a:rPr lang="en-US" sz="1200" dirty="0" err="1"/>
              <a:t>stron</a:t>
            </a:r>
            <a:r>
              <a:rPr lang="en-US" sz="1200" dirty="0"/>
              <a:t>.</a:t>
            </a:r>
            <a:endParaRPr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56"/>
          <p:cNvSpPr txBox="1"/>
          <p:nvPr/>
        </p:nvSpPr>
        <p:spPr>
          <a:xfrm>
            <a:off x="0" y="1932305"/>
            <a:ext cx="9144000" cy="637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Działalność</a:t>
            </a:r>
            <a:r>
              <a:rPr lang="en-US" sz="40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konsolidacyjna</a:t>
            </a:r>
            <a:endParaRPr sz="40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7"/>
          <p:cNvSpPr txBox="1"/>
          <p:nvPr/>
        </p:nvSpPr>
        <p:spPr>
          <a:xfrm>
            <a:off x="478339" y="879588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9" name="Google Shape;619;p57"/>
          <p:cNvSpPr txBox="1"/>
          <p:nvPr/>
        </p:nvSpPr>
        <p:spPr>
          <a:xfrm>
            <a:off x="478339" y="1475303"/>
            <a:ext cx="8333429" cy="328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 txBox="1">
            <a:spLocks noGrp="1"/>
          </p:cNvSpPr>
          <p:nvPr>
            <p:ph type="body" idx="1"/>
          </p:nvPr>
        </p:nvSpPr>
        <p:spPr>
          <a:xfrm>
            <a:off x="840583" y="148607"/>
            <a:ext cx="6614054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sz="4000" dirty="0" err="1"/>
              <a:t>Działalność</a:t>
            </a:r>
            <a:r>
              <a:rPr lang="en-US" sz="4000" dirty="0"/>
              <a:t> </a:t>
            </a:r>
            <a:r>
              <a:rPr lang="en-US" sz="4000" dirty="0" err="1"/>
              <a:t>konsolidacyjna</a:t>
            </a:r>
            <a:endParaRPr sz="4000" dirty="0"/>
          </a:p>
        </p:txBody>
      </p:sp>
      <p:sp>
        <p:nvSpPr>
          <p:cNvPr id="621" name="Google Shape;621;p57"/>
          <p:cNvSpPr txBox="1">
            <a:spLocks noGrp="1"/>
          </p:cNvSpPr>
          <p:nvPr>
            <p:ph type="body" idx="2"/>
          </p:nvPr>
        </p:nvSpPr>
        <p:spPr>
          <a:xfrm>
            <a:off x="840583" y="959443"/>
            <a:ext cx="6614054" cy="3444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pl-PL" sz="1600" dirty="0"/>
              <a:t>Zespoły</a:t>
            </a:r>
            <a:r>
              <a:rPr lang="en-US" sz="1600" dirty="0"/>
              <a:t> </a:t>
            </a:r>
            <a:r>
              <a:rPr lang="en-US" sz="1600" dirty="0" err="1"/>
              <a:t>uzyskują</a:t>
            </a:r>
            <a:r>
              <a:rPr lang="en-US" sz="1600" dirty="0"/>
              <a:t> </a:t>
            </a:r>
            <a:r>
              <a:rPr lang="en-US" sz="1600" dirty="0" err="1"/>
              <a:t>dostęp</a:t>
            </a:r>
            <a:r>
              <a:rPr lang="en-US" sz="1600" dirty="0"/>
              <a:t> do </a:t>
            </a:r>
            <a:r>
              <a:rPr lang="en-US" sz="1600" dirty="0" err="1"/>
              <a:t>demonstracyjnego</a:t>
            </a:r>
            <a:r>
              <a:rPr lang="en-US" sz="1600" dirty="0"/>
              <a:t> </a:t>
            </a:r>
            <a:r>
              <a:rPr lang="en-US" sz="1600" dirty="0" err="1"/>
              <a:t>konta</a:t>
            </a:r>
            <a:r>
              <a:rPr lang="en-US" sz="1600" dirty="0"/>
              <a:t> Google Analytics </a:t>
            </a:r>
            <a:br>
              <a:rPr lang="pl-PL" sz="1600" dirty="0"/>
            </a:b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wybierają</a:t>
            </a:r>
            <a:r>
              <a:rPr lang="en-US" sz="1600" dirty="0"/>
              <a:t> </a:t>
            </a:r>
            <a:r>
              <a:rPr lang="en-US" sz="1600" dirty="0" err="1"/>
              <a:t>właściwość</a:t>
            </a:r>
            <a:r>
              <a:rPr lang="en-US" sz="1600" dirty="0"/>
              <a:t> Google Analytics 4: </a:t>
            </a:r>
            <a:r>
              <a:rPr lang="en-US" sz="1600" b="1" dirty="0">
                <a:solidFill>
                  <a:srgbClr val="D12477"/>
                </a:solidFill>
              </a:rPr>
              <a:t>Google Merchandise Store</a:t>
            </a:r>
            <a:br>
              <a:rPr lang="en-US" sz="1600" dirty="0"/>
            </a:br>
            <a:endParaRPr sz="16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400" dirty="0" err="1"/>
              <a:t>Wygeneruj</a:t>
            </a:r>
            <a:r>
              <a:rPr lang="en-US" sz="1400" dirty="0"/>
              <a:t> </a:t>
            </a:r>
            <a:r>
              <a:rPr lang="en-US" sz="1400" dirty="0" err="1"/>
              <a:t>raport</a:t>
            </a:r>
            <a:r>
              <a:rPr lang="en-US" sz="1400" dirty="0"/>
              <a:t> </a:t>
            </a:r>
            <a:r>
              <a:rPr lang="en-US" sz="1400" dirty="0" err="1"/>
              <a:t>podsumowujący</a:t>
            </a:r>
            <a:r>
              <a:rPr lang="en-US" sz="1400" dirty="0"/>
              <a:t> </a:t>
            </a:r>
            <a:r>
              <a:rPr lang="en-US" sz="1400" dirty="0" err="1"/>
              <a:t>swoje</a:t>
            </a:r>
            <a:r>
              <a:rPr lang="en-US" sz="1400" dirty="0"/>
              <a:t> </a:t>
            </a:r>
            <a:r>
              <a:rPr lang="en-US" sz="1400" dirty="0" err="1"/>
              <a:t>ustalenia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zalecenia</a:t>
            </a:r>
            <a:r>
              <a:rPr lang="en-US" sz="1400" dirty="0"/>
              <a:t>, w </a:t>
            </a:r>
            <a:r>
              <a:rPr lang="en-US" sz="1400" dirty="0" err="1"/>
              <a:t>tym</a:t>
            </a:r>
            <a:r>
              <a:rPr lang="en-US" sz="1400" dirty="0"/>
              <a:t> </a:t>
            </a:r>
            <a:r>
              <a:rPr lang="en-US" sz="1400" dirty="0" err="1"/>
              <a:t>wszelkie</a:t>
            </a:r>
            <a:r>
              <a:rPr lang="en-US" sz="1400" dirty="0"/>
              <a:t> </a:t>
            </a:r>
            <a:r>
              <a:rPr lang="en-US" sz="1400" dirty="0" err="1"/>
              <a:t>spostrzeżenia</a:t>
            </a:r>
            <a:r>
              <a:rPr lang="en-US" sz="1400" dirty="0"/>
              <a:t> </a:t>
            </a:r>
            <a:r>
              <a:rPr lang="en-US" sz="1400" dirty="0" err="1"/>
              <a:t>uzyskane</a:t>
            </a:r>
            <a:r>
              <a:rPr lang="en-US" sz="1400" dirty="0"/>
              <a:t> z </a:t>
            </a:r>
            <a:r>
              <a:rPr lang="en-US" sz="1400" dirty="0" err="1"/>
              <a:t>analizy</a:t>
            </a:r>
            <a:r>
              <a:rPr lang="en-US" sz="1400" dirty="0"/>
              <a:t> </a:t>
            </a:r>
            <a:r>
              <a:rPr lang="pl-PL" sz="1400" dirty="0"/>
              <a:t>pozyskiwania </a:t>
            </a:r>
            <a:r>
              <a:rPr lang="en-US" sz="1400" dirty="0" err="1"/>
              <a:t>zachowań</a:t>
            </a:r>
            <a:r>
              <a:rPr lang="en-US" sz="1400" dirty="0"/>
              <a:t> </a:t>
            </a:r>
            <a:r>
              <a:rPr lang="en-US" sz="1400" dirty="0" err="1"/>
              <a:t>użytkowników</a:t>
            </a:r>
            <a:r>
              <a:rPr lang="en-US" sz="14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400" dirty="0" err="1"/>
              <a:t>Wygeneruj</a:t>
            </a:r>
            <a:r>
              <a:rPr lang="en-US" sz="1400" dirty="0"/>
              <a:t> </a:t>
            </a:r>
            <a:r>
              <a:rPr lang="en-US" sz="1400" dirty="0" err="1"/>
              <a:t>raport</a:t>
            </a:r>
            <a:r>
              <a:rPr lang="en-US" sz="1400" dirty="0"/>
              <a:t> </a:t>
            </a:r>
            <a:r>
              <a:rPr lang="en-US" sz="1400" dirty="0" err="1"/>
              <a:t>podsumowujący</a:t>
            </a:r>
            <a:r>
              <a:rPr lang="en-US" sz="1400" dirty="0"/>
              <a:t> </a:t>
            </a:r>
            <a:r>
              <a:rPr lang="en-US" sz="1400" dirty="0" err="1"/>
              <a:t>swoje</a:t>
            </a:r>
            <a:r>
              <a:rPr lang="en-US" sz="1400" dirty="0"/>
              <a:t> </a:t>
            </a:r>
            <a:r>
              <a:rPr lang="en-US" sz="1400" dirty="0" err="1"/>
              <a:t>ustalenia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zalecenia</a:t>
            </a:r>
            <a:r>
              <a:rPr lang="en-US" sz="1400" dirty="0"/>
              <a:t>, w </a:t>
            </a:r>
            <a:r>
              <a:rPr lang="en-US" sz="1400" dirty="0" err="1"/>
              <a:t>tym</a:t>
            </a:r>
            <a:r>
              <a:rPr lang="en-US" sz="1400" dirty="0"/>
              <a:t> </a:t>
            </a:r>
            <a:r>
              <a:rPr lang="en-US" sz="1400" dirty="0" err="1"/>
              <a:t>wszelkie</a:t>
            </a:r>
            <a:r>
              <a:rPr lang="en-US" sz="1400" dirty="0"/>
              <a:t> </a:t>
            </a:r>
            <a:r>
              <a:rPr lang="en-US" sz="1400" dirty="0" err="1"/>
              <a:t>spostrzeżenia</a:t>
            </a:r>
            <a:r>
              <a:rPr lang="en-US" sz="1400" dirty="0"/>
              <a:t> </a:t>
            </a:r>
            <a:r>
              <a:rPr lang="en-US" sz="1400" dirty="0" err="1"/>
              <a:t>uzyskane</a:t>
            </a:r>
            <a:r>
              <a:rPr lang="en-US" sz="1400" dirty="0"/>
              <a:t> z </a:t>
            </a:r>
            <a:r>
              <a:rPr lang="en-US" sz="1400" dirty="0" err="1"/>
              <a:t>analizy</a:t>
            </a:r>
            <a:r>
              <a:rPr lang="en-US" sz="1400" dirty="0"/>
              <a:t> </a:t>
            </a:r>
            <a:r>
              <a:rPr lang="en-US" sz="1400" dirty="0" err="1"/>
              <a:t>zachowań</a:t>
            </a:r>
            <a:r>
              <a:rPr lang="en-US" sz="1400" dirty="0"/>
              <a:t> </a:t>
            </a:r>
            <a:r>
              <a:rPr lang="en-US" sz="1400" dirty="0" err="1"/>
              <a:t>użytkowników</a:t>
            </a:r>
            <a:r>
              <a:rPr lang="en-US" sz="14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400" dirty="0" err="1"/>
              <a:t>Wygeneruj</a:t>
            </a:r>
            <a:r>
              <a:rPr lang="en-US" sz="1400" dirty="0"/>
              <a:t> </a:t>
            </a:r>
            <a:r>
              <a:rPr lang="en-US" sz="1400" dirty="0" err="1"/>
              <a:t>raport</a:t>
            </a:r>
            <a:r>
              <a:rPr lang="en-US" sz="1400" dirty="0"/>
              <a:t> </a:t>
            </a:r>
            <a:r>
              <a:rPr lang="en-US" sz="1400" dirty="0" err="1"/>
              <a:t>podsumowujący</a:t>
            </a:r>
            <a:r>
              <a:rPr lang="en-US" sz="1400" dirty="0"/>
              <a:t> </a:t>
            </a:r>
            <a:r>
              <a:rPr lang="en-US" sz="1400" dirty="0" err="1"/>
              <a:t>swoje</a:t>
            </a:r>
            <a:r>
              <a:rPr lang="en-US" sz="1400" dirty="0"/>
              <a:t> </a:t>
            </a:r>
            <a:r>
              <a:rPr lang="en-US" sz="1400" dirty="0" err="1"/>
              <a:t>ustalenia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zalecenia</a:t>
            </a:r>
            <a:r>
              <a:rPr lang="en-US" sz="1400" dirty="0"/>
              <a:t>, w </a:t>
            </a:r>
            <a:r>
              <a:rPr lang="en-US" sz="1400" dirty="0" err="1"/>
              <a:t>tym</a:t>
            </a:r>
            <a:r>
              <a:rPr lang="en-US" sz="1400" dirty="0"/>
              <a:t> </a:t>
            </a:r>
            <a:r>
              <a:rPr lang="en-US" sz="1400" dirty="0" err="1"/>
              <a:t>wszelkie</a:t>
            </a:r>
            <a:r>
              <a:rPr lang="en-US" sz="1400" dirty="0"/>
              <a:t> </a:t>
            </a:r>
            <a:r>
              <a:rPr lang="en-US" sz="1400" dirty="0" err="1"/>
              <a:t>spostrzeżenia</a:t>
            </a:r>
            <a:r>
              <a:rPr lang="en-US" sz="1400" dirty="0"/>
              <a:t> </a:t>
            </a:r>
            <a:r>
              <a:rPr lang="en-US" sz="1400" dirty="0" err="1"/>
              <a:t>uzyskane</a:t>
            </a:r>
            <a:r>
              <a:rPr lang="en-US" sz="1400" dirty="0"/>
              <a:t> z </a:t>
            </a:r>
            <a:r>
              <a:rPr lang="en-US" sz="1400" dirty="0" err="1"/>
              <a:t>analizy</a:t>
            </a:r>
            <a:r>
              <a:rPr lang="en-US" sz="1400" dirty="0"/>
              <a:t> </a:t>
            </a:r>
            <a:r>
              <a:rPr lang="en-US" sz="1400" dirty="0" err="1"/>
              <a:t>zachowań</a:t>
            </a:r>
            <a:r>
              <a:rPr lang="en-US" sz="1400" dirty="0"/>
              <a:t> </a:t>
            </a:r>
            <a:r>
              <a:rPr lang="en-US" sz="1400" dirty="0" err="1"/>
              <a:t>użytkowników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danych</a:t>
            </a:r>
            <a:r>
              <a:rPr lang="en-US" sz="1400" dirty="0"/>
              <a:t> </a:t>
            </a:r>
            <a:r>
              <a:rPr lang="en-US" sz="1400" dirty="0" err="1"/>
              <a:t>konwersji</a:t>
            </a:r>
            <a:r>
              <a:rPr lang="en-US" sz="14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400" dirty="0" err="1"/>
              <a:t>Wygeneruj</a:t>
            </a:r>
            <a:r>
              <a:rPr lang="en-US" sz="1400" dirty="0"/>
              <a:t> </a:t>
            </a:r>
            <a:r>
              <a:rPr lang="en-US" sz="1400" dirty="0" err="1"/>
              <a:t>raport</a:t>
            </a:r>
            <a:r>
              <a:rPr lang="en-US" sz="1400" dirty="0"/>
              <a:t> </a:t>
            </a:r>
            <a:r>
              <a:rPr lang="en-US" sz="1400" dirty="0" err="1"/>
              <a:t>podsumowujący</a:t>
            </a:r>
            <a:r>
              <a:rPr lang="en-US" sz="1400" dirty="0"/>
              <a:t> </a:t>
            </a:r>
            <a:r>
              <a:rPr lang="en-US" sz="1400" dirty="0" err="1"/>
              <a:t>swoje</a:t>
            </a:r>
            <a:r>
              <a:rPr lang="en-US" sz="1400" dirty="0"/>
              <a:t> </a:t>
            </a:r>
            <a:r>
              <a:rPr lang="en-US" sz="1400" dirty="0" err="1"/>
              <a:t>ustalenia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zalecenia</a:t>
            </a:r>
            <a:r>
              <a:rPr lang="en-US" sz="1400" dirty="0"/>
              <a:t>, w </a:t>
            </a:r>
            <a:r>
              <a:rPr lang="en-US" sz="1400" dirty="0" err="1"/>
              <a:t>tym</a:t>
            </a:r>
            <a:r>
              <a:rPr lang="en-US" sz="1400" dirty="0"/>
              <a:t> </a:t>
            </a:r>
            <a:r>
              <a:rPr lang="en-US" sz="1400" dirty="0" err="1"/>
              <a:t>wszelkie</a:t>
            </a:r>
            <a:r>
              <a:rPr lang="en-US" sz="1400" dirty="0"/>
              <a:t> </a:t>
            </a:r>
            <a:r>
              <a:rPr lang="en-US" sz="1400" dirty="0" err="1"/>
              <a:t>spostrzeżenia</a:t>
            </a:r>
            <a:r>
              <a:rPr lang="en-US" sz="1400" dirty="0"/>
              <a:t> </a:t>
            </a:r>
            <a:r>
              <a:rPr lang="en-US" sz="1400" dirty="0" err="1"/>
              <a:t>uzyskane</a:t>
            </a:r>
            <a:r>
              <a:rPr lang="en-US" sz="1400" dirty="0"/>
              <a:t> z </a:t>
            </a:r>
            <a:r>
              <a:rPr lang="en-US" sz="1400" dirty="0" err="1"/>
              <a:t>analizy</a:t>
            </a:r>
            <a:r>
              <a:rPr lang="en-US" sz="1400" dirty="0"/>
              <a:t> </a:t>
            </a:r>
            <a:r>
              <a:rPr lang="en-US" sz="1400" dirty="0" err="1"/>
              <a:t>zachowań</a:t>
            </a:r>
            <a:r>
              <a:rPr lang="en-US" sz="1400" dirty="0"/>
              <a:t> </a:t>
            </a:r>
            <a:r>
              <a:rPr lang="en-US" sz="1400" dirty="0" err="1"/>
              <a:t>użytkowników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danych</a:t>
            </a:r>
            <a:r>
              <a:rPr lang="en-US" sz="1400" dirty="0"/>
              <a:t> </a:t>
            </a:r>
            <a:r>
              <a:rPr lang="en-US" sz="1400" dirty="0" err="1"/>
              <a:t>dotyczących</a:t>
            </a:r>
            <a:r>
              <a:rPr lang="en-US" sz="1400" dirty="0"/>
              <a:t> </a:t>
            </a:r>
            <a:r>
              <a:rPr lang="en-US" sz="1400" dirty="0" err="1"/>
              <a:t>retencji</a:t>
            </a:r>
            <a:r>
              <a:rPr lang="en-US" sz="1400" dirty="0"/>
              <a:t>.</a:t>
            </a:r>
            <a:endParaRPr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58"/>
          <p:cNvSpPr txBox="1"/>
          <p:nvPr/>
        </p:nvSpPr>
        <p:spPr>
          <a:xfrm>
            <a:off x="416767" y="751505"/>
            <a:ext cx="8167396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Podsumowanie</a:t>
            </a:r>
            <a:r>
              <a:rPr lang="en-US" sz="40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celów</a:t>
            </a:r>
            <a:r>
              <a:rPr lang="en-US" sz="40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nauczania</a:t>
            </a:r>
            <a:endParaRPr dirty="0"/>
          </a:p>
        </p:txBody>
      </p:sp>
      <p:sp>
        <p:nvSpPr>
          <p:cNvPr id="627" name="Google Shape;627;p58"/>
          <p:cNvSpPr txBox="1"/>
          <p:nvPr/>
        </p:nvSpPr>
        <p:spPr>
          <a:xfrm>
            <a:off x="344550" y="1102194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Noto Sans Symbols"/>
              <a:buChar char="⮚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możesz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teraz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porównać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typy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zachowań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użytkowników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342900" marR="0" lvl="0" indent="-3429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Noto Sans Symbols"/>
              <a:buChar char="⮚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można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teraz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ocenić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zachowanie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użytkowników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20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9"/>
          <p:cNvSpPr txBox="1"/>
          <p:nvPr/>
        </p:nvSpPr>
        <p:spPr>
          <a:xfrm>
            <a:off x="672096" y="595297"/>
            <a:ext cx="6219689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Podsumowanie</a:t>
            </a:r>
            <a:r>
              <a:rPr lang="en-US" sz="40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l-PL" sz="4000" b="1" dirty="0">
                <a:solidFill>
                  <a:srgbClr val="D12477"/>
                </a:solidFill>
              </a:rPr>
              <a:t>zajęć</a:t>
            </a:r>
            <a:endParaRPr dirty="0"/>
          </a:p>
        </p:txBody>
      </p:sp>
      <p:sp>
        <p:nvSpPr>
          <p:cNvPr id="633" name="Google Shape;633;p59"/>
          <p:cNvSpPr txBox="1"/>
          <p:nvPr/>
        </p:nvSpPr>
        <p:spPr>
          <a:xfrm>
            <a:off x="672096" y="1181645"/>
            <a:ext cx="7799807" cy="1813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Jaka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jest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twoim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zdaniem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najważniejsza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rzecz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której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się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dzisiaj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nauczyliśmy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2800"/>
              </a:spcBef>
              <a:spcAft>
                <a:spcPts val="120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Opisz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trzy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rzeczy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których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się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dzisiaj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nauczyłeś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br>
              <a:rPr lang="pl-PL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dwie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rzeczy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które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wymagają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wyjaśnienia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jedną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rzecz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br>
              <a:rPr lang="pl-PL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która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Cię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zainteresowała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60"/>
          <p:cNvSpPr txBox="1"/>
          <p:nvPr/>
        </p:nvSpPr>
        <p:spPr>
          <a:xfrm>
            <a:off x="472650" y="1663524"/>
            <a:ext cx="8198700" cy="908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pl-PL" sz="6000" b="1" dirty="0">
                <a:solidFill>
                  <a:schemeClr val="lt1"/>
                </a:solidFill>
              </a:rPr>
              <a:t>Proszę o pytania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61"/>
          <p:cNvSpPr txBox="1"/>
          <p:nvPr/>
        </p:nvSpPr>
        <p:spPr>
          <a:xfrm>
            <a:off x="856191" y="11000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Następne</a:t>
            </a:r>
            <a:r>
              <a:rPr lang="en-US" sz="4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zajęcia</a:t>
            </a:r>
            <a:r>
              <a:rPr lang="en-US" sz="4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...</a:t>
            </a:r>
            <a:endParaRPr sz="1050" dirty="0"/>
          </a:p>
        </p:txBody>
      </p:sp>
      <p:sp>
        <p:nvSpPr>
          <p:cNvPr id="644" name="Google Shape;644;p61"/>
          <p:cNvSpPr txBox="1"/>
          <p:nvPr/>
        </p:nvSpPr>
        <p:spPr>
          <a:xfrm>
            <a:off x="856191" y="2005115"/>
            <a:ext cx="8454900" cy="2038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●"/>
            </a:pPr>
            <a:r>
              <a:rPr lang="en-US" sz="2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Segmentacja i filtrowanie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1178</Words>
  <Application>Microsoft Office PowerPoint</Application>
  <PresentationFormat>On-screen Show (16:9)</PresentationFormat>
  <Paragraphs>55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Noto Sans Symbols</vt:lpstr>
      <vt:lpstr>Arial</vt:lpstr>
      <vt:lpstr>Calibri</vt:lpstr>
      <vt:lpstr>DEMS NEW</vt:lpstr>
      <vt:lpstr>PowerPoint Presentation</vt:lpstr>
      <vt:lpstr>Ocena retencji/lojalności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ZROZUMIEĆ  SWOICH ODBIORCÓW</dc:title>
  <dc:creator>a20160391@pbs.up.pt</dc:creator>
  <cp:keywords>, docId:12DEA1EEE32BE763C422EB0A1127D904</cp:keywords>
  <cp:lastModifiedBy>Koskimies-Chiba Sanni</cp:lastModifiedBy>
  <cp:revision>12</cp:revision>
  <dcterms:modified xsi:type="dcterms:W3CDTF">2023-12-22T10:29:36Z</dcterms:modified>
</cp:coreProperties>
</file>