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0"/>
  </p:notesMasterIdLst>
  <p:sldIdLst>
    <p:sldId id="296" r:id="rId2"/>
    <p:sldId id="297" r:id="rId3"/>
    <p:sldId id="298" r:id="rId4"/>
    <p:sldId id="299" r:id="rId5"/>
    <p:sldId id="300" r:id="rId6"/>
    <p:sldId id="301" r:id="rId7"/>
    <p:sldId id="302" r:id="rId8"/>
    <p:sldId id="303" r:id="rId9"/>
  </p:sldIdLst>
  <p:sldSz cx="9144000" cy="5143500" type="screen16x9"/>
  <p:notesSz cx="6858000" cy="9144000"/>
  <p:embeddedFontLst>
    <p:embeddedFont>
      <p:font typeface="Calibri" panose="020F0502020204030204" pitchFamily="34" charset="0"/>
      <p:regular r:id="rId11"/>
      <p:bold r:id="rId12"/>
      <p:italic r:id="rId13"/>
      <p:boldItalic r:id="rId1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0" roundtripDataSignature="AMtx7mjWENud6GEn0s6P8sdqLI3row7kt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9190" autoAdjust="0"/>
  </p:normalViewPr>
  <p:slideViewPr>
    <p:cSldViewPr snapToGrid="0">
      <p:cViewPr varScale="1">
        <p:scale>
          <a:sx n="77" d="100"/>
          <a:sy n="77" d="100"/>
        </p:scale>
        <p:origin x="90" y="7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72"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71" Type="http://schemas.openxmlformats.org/officeDocument/2006/relationships/presProps" Target="presProps.xml"/><Relationship Id="rId2" Type="http://schemas.openxmlformats.org/officeDocument/2006/relationships/slide" Target="slides/slide1.xml"/><Relationship Id="rId7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74"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notesMaster" Target="notesMasters/notesMaster1.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229599241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2" name="Google Shape;482;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Ocena konwersji w analityce internetowej odnosi się do procesu mierzenia i analizowania sukcesu wysiłków firmy mających na celu przekształcenie odwiedzających witrynę w klientów. Obejmuje to śledzenie odsetka odwiedzających, którzy podejmują pożądane działania, takie jak wypełnienie formularza, dokonanie zakupu lub zapisanie się do newslettera, oraz analizowanie czynników wpływających na współczynniki konwersji. Oceniając konwersję, firmy mogą uzyskać wgląd w skuteczność swoich działań marketingowych i reklamowych oraz podejmować świadome decyzje dotyczące swojej witryny i strategii marketingowych.</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 perspektywy eksperta ocena konwersji jest kluczowym elementem każdej strategii analityki internetowej. Współczynnik konwersji jest krytycznym wskaźnikiem, który zapewnia wgląd w to, jak dobrze strona internetowa firmy działa pod względem przyciągania i przekształcania odwiedzających w klientów. Śledząc i analizując współczynniki konwersji, firmy mogą zidentyfikować możliwości poprawy i zoptymalizować swoją stronę internetową i strategie marketingowe, aby zwiększyć zaangażowanie i konwersje.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Istnieje kilka metod oceny konwersji w analityce internetowej, w tym analiza współczynnika konwersji, testy A/B i lejki. Analiza współczynnika konwersji mierzy odsetek odwiedzających witrynę, którzy podejmują pożądane działania, takie jak wypełnienie formularza, dokonanie zakupu lub zapisanie się do newslettera. Testy A/B to metoda porównywania dwóch wersji strony internetowej lub strony docelowej w celu określenia, która wersja jest bardziej skuteczna w zwiększaniu konwersji i zaangażowania. Lejki zapewniają wizualną reprezentację kroków, które odwiedzający witrynę podejmuje, aby wykonać pożądane działanie, takie jak dokonanie zakupu, umożliwiając firmom identyfikację punktów tarcia lub porzucenia i wprowadzanie ulepszeń w celu optymalizacji doświadczenia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Aby skutecznie ocenić konwersję w analityce internetowej, firmy muszą mieć jasne zrozumienie swoich celów i zadań, a także konkretnych wskaźników, które chcą śledzić i mierzyć. Na przykład, jeśli firma chce poprawić współczynnik konwersji swojej witryny, może śledzić takie wskaźniki, jak przesyłanie formularzy, czas spędzony na stronie i współczynnik odrzuceń. Ponadto firmy muszą mieć plan analizy i działania na podstawie zebranych danych, a także regularnie aktualizować i optymalizować swoją strategię analityki internetowej, aby dotrzymać kroku zmieniającym się zachowaniom odwiedzających i trendom branżowym.</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ocena konwersji w analityce internetowej jest krytycznym narzędziem dla firm, które chcą mierzyć skuteczność swoich działań marketingowych i reklamowych oraz podejmować świadome decyzje dotyczące ich strony internetowej i strategii marketingowych. Śledząc i analizując współczynniki konwersji i inne powiązane wskaźniki, firmy mogą uzyskać cenny wgląd w czynniki wpływające na konwersję i podjąć działania w celu poprawy wydajności swojej witryny i marketingu.</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893046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6"/>
        <p:cNvGrpSpPr/>
        <p:nvPr/>
      </p:nvGrpSpPr>
      <p:grpSpPr>
        <a:xfrm>
          <a:off x="0" y="0"/>
          <a:ext cx="0" cy="0"/>
          <a:chOff x="0" y="0"/>
          <a:chExt cx="0" cy="0"/>
        </a:xfrm>
      </p:grpSpPr>
      <p:sp>
        <p:nvSpPr>
          <p:cNvPr id="487" name="Google Shape;487;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8" name="Google Shape;488;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15000"/>
              </a:lnSpc>
              <a:spcBef>
                <a:spcPts val="1200"/>
              </a:spcBef>
              <a:spcAft>
                <a:spcPts val="0"/>
              </a:spcAft>
              <a:buClr>
                <a:schemeClr val="dk1"/>
              </a:buClr>
              <a:buSzPts val="1100"/>
              <a:buAutoNum type="arabicPeriod"/>
            </a:pPr>
            <a:r>
              <a:rPr lang="en-US"/>
              <a:t>Konwersje i cele: Konwersje odnoszą się do pożądanych działań, które użytkownicy podejmują na Twojej platformie, takich jak dokonanie zakupu, wypełnienie formularza, zapisanie się do newslettera lub ukończenie innych wcześniej zdefiniowanych celów. Śledzenie konwersji pomaga mierzyć sukces celów biznesowych i wskazuje na skuteczność strategii marketingowych i user experience.</a:t>
            </a:r>
            <a:endParaRPr/>
          </a:p>
          <a:p>
            <a:pPr marL="457200" lvl="0" indent="-298450" algn="l" rtl="0">
              <a:lnSpc>
                <a:spcPct val="115000"/>
              </a:lnSpc>
              <a:spcBef>
                <a:spcPts val="0"/>
              </a:spcBef>
              <a:spcAft>
                <a:spcPts val="0"/>
              </a:spcAft>
              <a:buClr>
                <a:schemeClr val="dk1"/>
              </a:buClr>
              <a:buSzPts val="1100"/>
              <a:buAutoNum type="arabicPeriod"/>
            </a:pPr>
            <a:r>
              <a:rPr lang="en-US"/>
              <a:t>Wartość konwersji: Wartość konwersji reprezentuje wartość pieniężną lub niepieniężną związaną z każdą konwersją. Może to być przychód wygenerowany ze sprzedaży, jakość leadów z przesłanych formularzy lub potencjalna wartość życiowa klienta. Zrozumienie wartości każdej konwersji pomaga określić zwrot z inwestycji (ROI) i odpowiednio ustalić priorytety działań marketingowych i zasobów.</a:t>
            </a:r>
            <a:endParaRPr/>
          </a:p>
          <a:p>
            <a:pPr marL="457200" lvl="0" indent="-298450" algn="l" rtl="0">
              <a:lnSpc>
                <a:spcPct val="115000"/>
              </a:lnSpc>
              <a:spcBef>
                <a:spcPts val="0"/>
              </a:spcBef>
              <a:spcAft>
                <a:spcPts val="0"/>
              </a:spcAft>
              <a:buClr>
                <a:schemeClr val="dk1"/>
              </a:buClr>
              <a:buSzPts val="1100"/>
              <a:buAutoNum type="arabicPeriod"/>
            </a:pPr>
            <a:r>
              <a:rPr lang="en-US"/>
              <a:t>Współczynnik konwersji: Współczynnik konwersji to procent użytkowników, którzy wykonali pożądaną akcję z całkowitej liczby odwiedzających lub sesji na Twojej platformie. Jest to kluczowy wskaźnik do oceny skuteczności lejka konwersji i kampanii marketingowych. Wyższy współczynnik konwersji wskazuje na lepszą optymalizację i dostosowanie oferty do oczekiwań użytkowników.</a:t>
            </a:r>
            <a:endParaRPr/>
          </a:p>
          <a:p>
            <a:pPr marL="457200" lvl="0" indent="-298450" algn="l" rtl="0">
              <a:lnSpc>
                <a:spcPct val="115000"/>
              </a:lnSpc>
              <a:spcBef>
                <a:spcPts val="0"/>
              </a:spcBef>
              <a:spcAft>
                <a:spcPts val="0"/>
              </a:spcAft>
              <a:buClr>
                <a:schemeClr val="dk1"/>
              </a:buClr>
              <a:buSzPts val="1100"/>
              <a:buAutoNum type="arabicPeriod"/>
            </a:pPr>
            <a:r>
              <a:rPr lang="en-US"/>
              <a:t>Współczynnik porzuceń: Współczynnik porzuceń mierzy odsetek użytkowników, którzy rozpoczynają proces konwersji, ale opuszczają go bez ukończenia. Wskaźnik ten jest szczególnie istotny w przypadku witryn e-commerce, gdzie użytkownicy mogą porzucać swoje koszyki lub proces realizacji transakcji. Zrozumienie przyczyn porzucenia i zmniejszenie współczynnika porzuceń może pomóc w optymalizacji doświadczenia użytkownika i poprawie współczynników konwersji.</a:t>
            </a:r>
            <a:endParaRPr/>
          </a:p>
          <a:p>
            <a:pPr marL="0" lvl="0" indent="0" algn="l" rtl="0">
              <a:lnSpc>
                <a:spcPct val="115000"/>
              </a:lnSpc>
              <a:spcBef>
                <a:spcPts val="1200"/>
              </a:spcBef>
              <a:spcAft>
                <a:spcPts val="0"/>
              </a:spcAft>
              <a:buClr>
                <a:schemeClr val="dk1"/>
              </a:buClr>
              <a:buSzPts val="1100"/>
              <a:buFont typeface="Arial"/>
              <a:buNone/>
            </a:pPr>
            <a:r>
              <a:rPr lang="en-US"/>
              <a:t>Aby skutecznie ocenić konwersję, kluczowe jest ustalenie jasnych celów, śledzenie konwersji, przypisywanie im wartości oraz analizowanie współczynników konwersji i porzuceń. Wskaźniki te zapewniają wgląd w skuteczność strategii konwersji, identyfikują obszary wymagające poprawy i pomagają zoptymalizować działania marketingowe i doświadczenia użytkowników, aby zwiększyć współczynniki konwersji i ogólny sukces biznesowy.</a:t>
            </a:r>
            <a:endParaRPr/>
          </a:p>
          <a:p>
            <a:pPr marL="0" lvl="0" indent="0" algn="l" rtl="0">
              <a:lnSpc>
                <a:spcPct val="115000"/>
              </a:lnSpc>
              <a:spcBef>
                <a:spcPts val="1200"/>
              </a:spcBef>
              <a:spcAft>
                <a:spcPts val="0"/>
              </a:spcAft>
              <a:buClr>
                <a:schemeClr val="dk1"/>
              </a:buClr>
              <a:buSzPts val="1100"/>
              <a:buFont typeface="Arial"/>
              <a:buNone/>
            </a:pPr>
            <a:r>
              <a:rPr lang="en-US"/>
              <a:t>Analiza konwersji w Google Analytics obejmuje wykorzystanie różnych funkcji i raportów dostępnych na platformie. Oto jak analizować konwersje i powiązane wskaźniki w Google Analytics:</a:t>
            </a:r>
            <a:endParaRPr/>
          </a:p>
          <a:p>
            <a:pPr marL="457200" lvl="0" indent="-298450" algn="l" rtl="0">
              <a:lnSpc>
                <a:spcPct val="115000"/>
              </a:lnSpc>
              <a:spcBef>
                <a:spcPts val="1200"/>
              </a:spcBef>
              <a:spcAft>
                <a:spcPts val="0"/>
              </a:spcAft>
              <a:buClr>
                <a:schemeClr val="dk1"/>
              </a:buClr>
              <a:buSzPts val="1100"/>
              <a:buAutoNum type="arabicPeriod"/>
            </a:pPr>
            <a:r>
              <a:rPr lang="en-US"/>
              <a:t>Konwersje i cele:</a:t>
            </a:r>
            <a:endParaRPr/>
          </a:p>
          <a:p>
            <a:pPr marL="914400" lvl="1" indent="-298450" algn="l" rtl="0">
              <a:lnSpc>
                <a:spcPct val="115000"/>
              </a:lnSpc>
              <a:spcBef>
                <a:spcPts val="0"/>
              </a:spcBef>
              <a:spcAft>
                <a:spcPts val="0"/>
              </a:spcAft>
              <a:buClr>
                <a:schemeClr val="dk1"/>
              </a:buClr>
              <a:buSzPts val="1100"/>
              <a:buChar char="○"/>
            </a:pPr>
            <a:r>
              <a:rPr lang="en-US"/>
              <a:t>Ustawianie celów: W Google Analytics ustaw cele, które są zgodne z pożądanymi konwersjami. Mogą to być cele docelowe (np. strona z podziękowaniem po zakupie), cele czasu trwania (np. czas spędzony na określonej stronie), cele stron/ekranów na sesję lub cele zdarzeń (np. przesłanie formularza).</a:t>
            </a:r>
            <a:endParaRPr/>
          </a:p>
          <a:p>
            <a:pPr marL="914400" lvl="1" indent="-298450" algn="l" rtl="0">
              <a:lnSpc>
                <a:spcPct val="115000"/>
              </a:lnSpc>
              <a:spcBef>
                <a:spcPts val="0"/>
              </a:spcBef>
              <a:spcAft>
                <a:spcPts val="0"/>
              </a:spcAft>
              <a:buClr>
                <a:schemeClr val="dk1"/>
              </a:buClr>
              <a:buSzPts val="1100"/>
              <a:buChar char="○"/>
            </a:pPr>
            <a:r>
              <a:rPr lang="en-US"/>
              <a:t>Śledzenie realizacji celów: Monitoruj liczbę ukończonych celów w sekcji Konwersje &gt; Cele w Google Analytics. Zapewni to przegląd tego, ilu użytkowników dokonuje konwersji w Twojej witrynie.</a:t>
            </a:r>
            <a:endParaRPr/>
          </a:p>
          <a:p>
            <a:pPr marL="457200" lvl="0" indent="-298450" algn="l" rtl="0">
              <a:lnSpc>
                <a:spcPct val="115000"/>
              </a:lnSpc>
              <a:spcBef>
                <a:spcPts val="0"/>
              </a:spcBef>
              <a:spcAft>
                <a:spcPts val="0"/>
              </a:spcAft>
              <a:buClr>
                <a:schemeClr val="dk1"/>
              </a:buClr>
              <a:buSzPts val="1100"/>
              <a:buAutoNum type="arabicPeriod"/>
            </a:pPr>
            <a:r>
              <a:rPr lang="en-US"/>
              <a:t>Wartość konwersji:</a:t>
            </a:r>
            <a:endParaRPr/>
          </a:p>
          <a:p>
            <a:pPr marL="914400" lvl="1" indent="-298450" algn="l" rtl="0">
              <a:lnSpc>
                <a:spcPct val="115000"/>
              </a:lnSpc>
              <a:spcBef>
                <a:spcPts val="0"/>
              </a:spcBef>
              <a:spcAft>
                <a:spcPts val="0"/>
              </a:spcAft>
              <a:buClr>
                <a:schemeClr val="dk1"/>
              </a:buClr>
              <a:buSzPts val="1100"/>
              <a:buChar char="○"/>
            </a:pPr>
            <a:r>
              <a:rPr lang="en-US"/>
              <a:t>Przypisywanie wartości pieniężnej: Jeśli konwersje mają wartość pieniężną (np. sprzedaż), przypisz określoną wartość do każdej konwersji. Można to zrobić podczas konfigurowania celu lub przypisując wartość do określonych działań lub zdarzeń za pomocą niestandardowych metryk.</a:t>
            </a:r>
            <a:endParaRPr/>
          </a:p>
          <a:p>
            <a:pPr marL="914400" lvl="1" indent="-298450" algn="l" rtl="0">
              <a:lnSpc>
                <a:spcPct val="115000"/>
              </a:lnSpc>
              <a:spcBef>
                <a:spcPts val="0"/>
              </a:spcBef>
              <a:spcAft>
                <a:spcPts val="0"/>
              </a:spcAft>
              <a:buClr>
                <a:schemeClr val="dk1"/>
              </a:buClr>
              <a:buSzPts val="1100"/>
              <a:buChar char="○"/>
            </a:pPr>
            <a:r>
              <a:rPr lang="en-US"/>
              <a:t>Analizuj przychody: W sekcji Ecommerce Google Analytics można śledzić przychody generowane z określonych konwersji, produktów lub transakcji. Pomoże to zrozumieć wartość związaną z konwersjami.</a:t>
            </a:r>
            <a:endParaRPr/>
          </a:p>
          <a:p>
            <a:pPr marL="457200" lvl="0" indent="-298450" algn="l" rtl="0">
              <a:lnSpc>
                <a:spcPct val="115000"/>
              </a:lnSpc>
              <a:spcBef>
                <a:spcPts val="0"/>
              </a:spcBef>
              <a:spcAft>
                <a:spcPts val="0"/>
              </a:spcAft>
              <a:buClr>
                <a:schemeClr val="dk1"/>
              </a:buClr>
              <a:buSzPts val="1100"/>
              <a:buAutoNum type="arabicPeriod"/>
            </a:pPr>
            <a:r>
              <a:rPr lang="en-US"/>
              <a:t>Współczynnik konwersji:</a:t>
            </a:r>
            <a:endParaRPr/>
          </a:p>
          <a:p>
            <a:pPr marL="914400" lvl="1" indent="-298450" algn="l" rtl="0">
              <a:lnSpc>
                <a:spcPct val="115000"/>
              </a:lnSpc>
              <a:spcBef>
                <a:spcPts val="0"/>
              </a:spcBef>
              <a:spcAft>
                <a:spcPts val="0"/>
              </a:spcAft>
              <a:buClr>
                <a:schemeClr val="dk1"/>
              </a:buClr>
              <a:buSzPts val="1100"/>
              <a:buChar char="○"/>
            </a:pPr>
            <a:r>
              <a:rPr lang="en-US"/>
              <a:t>Wyświetl współczynnik konwersji: Współczynnik konwersji pokazuje procent sesji, które doprowadziły do konwersji. Metrykę tę można znaleźć w różnych raportach, takich jak Konwersje &gt; Cele &gt; Przegląd lub w raportach niestandardowych.</a:t>
            </a:r>
            <a:endParaRPr/>
          </a:p>
          <a:p>
            <a:pPr marL="914400" lvl="1" indent="-298450" algn="l" rtl="0">
              <a:lnSpc>
                <a:spcPct val="115000"/>
              </a:lnSpc>
              <a:spcBef>
                <a:spcPts val="0"/>
              </a:spcBef>
              <a:spcAft>
                <a:spcPts val="0"/>
              </a:spcAft>
              <a:buClr>
                <a:schemeClr val="dk1"/>
              </a:buClr>
              <a:buSzPts val="1100"/>
              <a:buChar char="○"/>
            </a:pPr>
            <a:r>
              <a:rPr lang="en-US"/>
              <a:t>Analiza lejków konwersji: Raport Funnel Visualization umożliwia śledzenie współczynników konwersji na różnych etapach lejka konwersji. Pomaga zidentyfikować wszelkie punkty przerwania, w których użytkownicy porzucają proces konwersji.</a:t>
            </a:r>
            <a:endParaRPr/>
          </a:p>
          <a:p>
            <a:pPr marL="457200" lvl="0" indent="-298450" algn="l" rtl="0">
              <a:lnSpc>
                <a:spcPct val="115000"/>
              </a:lnSpc>
              <a:spcBef>
                <a:spcPts val="0"/>
              </a:spcBef>
              <a:spcAft>
                <a:spcPts val="0"/>
              </a:spcAft>
              <a:buClr>
                <a:schemeClr val="dk1"/>
              </a:buClr>
              <a:buSzPts val="1100"/>
              <a:buAutoNum type="arabicPeriod"/>
            </a:pPr>
            <a:r>
              <a:rPr lang="en-US"/>
              <a:t>Współczynnik rezygnacji:</a:t>
            </a:r>
            <a:endParaRPr/>
          </a:p>
          <a:p>
            <a:pPr marL="914400" lvl="1" indent="-298450" algn="l" rtl="0">
              <a:lnSpc>
                <a:spcPct val="115000"/>
              </a:lnSpc>
              <a:spcBef>
                <a:spcPts val="0"/>
              </a:spcBef>
              <a:spcAft>
                <a:spcPts val="0"/>
              </a:spcAft>
              <a:buClr>
                <a:schemeClr val="dk1"/>
              </a:buClr>
              <a:buSzPts val="1100"/>
              <a:buChar char="○"/>
            </a:pPr>
            <a:r>
              <a:rPr lang="en-US"/>
              <a:t>Analizuj przepływ zachowań: Raport przepływu zachowań w Google Analytics zapewnia wgląd w podróż użytkownika w Twojej witrynie. Analizując ten raport, można zidentyfikować strony lub kroki, na których użytkownicy mają tendencję do porzucania lub porzucania procesu konwersji.</a:t>
            </a:r>
            <a:endParaRPr/>
          </a:p>
          <a:p>
            <a:pPr marL="914400" lvl="1" indent="-298450" algn="l" rtl="0">
              <a:lnSpc>
                <a:spcPct val="115000"/>
              </a:lnSpc>
              <a:spcBef>
                <a:spcPts val="0"/>
              </a:spcBef>
              <a:spcAft>
                <a:spcPts val="0"/>
              </a:spcAft>
              <a:buClr>
                <a:schemeClr val="dk1"/>
              </a:buClr>
              <a:buSzPts val="1100"/>
              <a:buChar char="○"/>
            </a:pPr>
            <a:r>
              <a:rPr lang="en-US"/>
              <a:t>Użyj wizualizacji lejka: Jak wspomniano wcześniej, raport Funnel Visualization może również pomóc w identyfikacji współczynników porzuceń na określonych etapach ścieżki konwersji.</a:t>
            </a:r>
            <a:endParaRPr/>
          </a:p>
          <a:p>
            <a:pPr marL="0" lvl="0" indent="0" algn="l" rtl="0">
              <a:lnSpc>
                <a:spcPct val="115000"/>
              </a:lnSpc>
              <a:spcBef>
                <a:spcPts val="1200"/>
              </a:spcBef>
              <a:spcAft>
                <a:spcPts val="0"/>
              </a:spcAft>
              <a:buClr>
                <a:schemeClr val="dk1"/>
              </a:buClr>
              <a:buSzPts val="1100"/>
              <a:buFont typeface="Arial"/>
              <a:buNone/>
            </a:pPr>
            <a:r>
              <a:rPr lang="en-US"/>
              <a:t>Ponadto można tworzyć niestandardowe raporty lub używać segmentów w Google Analytics do dalszej analizy konwersji i powiązanych wskaźników w oparciu o określone wymiary lub segmenty odbiorców.</a:t>
            </a:r>
            <a:endParaRPr/>
          </a:p>
          <a:p>
            <a:pPr marL="0" lvl="0" indent="0" algn="l" rtl="0">
              <a:lnSpc>
                <a:spcPct val="115000"/>
              </a:lnSpc>
              <a:spcBef>
                <a:spcPts val="1200"/>
              </a:spcBef>
              <a:spcAft>
                <a:spcPts val="1200"/>
              </a:spcAft>
              <a:buSzPts val="1100"/>
              <a:buNone/>
            </a:pPr>
            <a:r>
              <a:rPr lang="en-US"/>
              <a:t>Wykorzystując te funkcje i raporty w Google Analytics, można uzyskać cenny wgląd w konwersje, zrozumieć wartość związaną z każdą konwersją, śledzić współczynniki konwersji i identyfikować współczynniki porzuceń. Te spostrzeżenia umożliwiają optymalizację witryny, kampanii marketingowych i doświadczeń użytkowników w celu poprawy współczynników konwersji i osiągnięcia celów biznesowych.</a:t>
            </a:r>
            <a:endParaRPr/>
          </a:p>
        </p:txBody>
      </p:sp>
    </p:spTree>
    <p:extLst>
      <p:ext uri="{BB962C8B-B14F-4D97-AF65-F5344CB8AC3E}">
        <p14:creationId xmlns:p14="http://schemas.microsoft.com/office/powerpoint/2010/main" val="2123112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6" name="Google Shape;496;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W analityce internetowej mikro- i makrokonwersje odnoszą się do różnych rodzajów działań użytkowników lub celów, które są śledzone w celu zmierzenia sukcesu witryny lub firmy online. Oto wyjaśnienie każdego z nich:</a:t>
            </a:r>
            <a:endParaRPr/>
          </a:p>
          <a:p>
            <a:pPr marL="457200" lvl="0" indent="-298450" algn="l" rtl="0">
              <a:lnSpc>
                <a:spcPct val="115000"/>
              </a:lnSpc>
              <a:spcBef>
                <a:spcPts val="1200"/>
              </a:spcBef>
              <a:spcAft>
                <a:spcPts val="0"/>
              </a:spcAft>
              <a:buClr>
                <a:schemeClr val="dk1"/>
              </a:buClr>
              <a:buSzPts val="1100"/>
              <a:buAutoNum type="arabicPeriod"/>
            </a:pPr>
            <a:r>
              <a:rPr lang="en-US"/>
              <a:t>Mikrokonwersje: Mikrokonwersje to mniejsze, pośrednie działania podejmowane przez użytkowników na stronie internetowej, które mogą wskazywać na postęp w kierunku makrokonwersji. Działania te są zazwyczaj związane z zaangażowaniem użytkownika lub interakcją i mogą się różnić w zależności od konkretnych celów witryny. Przykłady mikrokonwersji obejmują:</a:t>
            </a:r>
            <a:endParaRPr/>
          </a:p>
          <a:p>
            <a:pPr marL="457200" lvl="0" indent="-298450" algn="l" rtl="0">
              <a:lnSpc>
                <a:spcPct val="115000"/>
              </a:lnSpc>
              <a:spcBef>
                <a:spcPts val="0"/>
              </a:spcBef>
              <a:spcAft>
                <a:spcPts val="0"/>
              </a:spcAft>
              <a:buClr>
                <a:schemeClr val="dk1"/>
              </a:buClr>
              <a:buSzPts val="1100"/>
              <a:buChar char="●"/>
            </a:pPr>
            <a:r>
              <a:rPr lang="en-US"/>
              <a:t>Zapisywanie się do newslettera</a:t>
            </a:r>
            <a:endParaRPr/>
          </a:p>
          <a:p>
            <a:pPr marL="457200" lvl="0" indent="-298450" algn="l" rtl="0">
              <a:lnSpc>
                <a:spcPct val="115000"/>
              </a:lnSpc>
              <a:spcBef>
                <a:spcPts val="0"/>
              </a:spcBef>
              <a:spcAft>
                <a:spcPts val="0"/>
              </a:spcAft>
              <a:buClr>
                <a:schemeClr val="dk1"/>
              </a:buClr>
              <a:buSzPts val="1100"/>
              <a:buChar char="●"/>
            </a:pPr>
            <a:r>
              <a:rPr lang="en-US"/>
              <a:t>Dodawanie produktów do koszyka</a:t>
            </a:r>
            <a:endParaRPr/>
          </a:p>
          <a:p>
            <a:pPr marL="457200" lvl="0" indent="-298450" algn="l" rtl="0">
              <a:lnSpc>
                <a:spcPct val="115000"/>
              </a:lnSpc>
              <a:spcBef>
                <a:spcPts val="0"/>
              </a:spcBef>
              <a:spcAft>
                <a:spcPts val="0"/>
              </a:spcAft>
              <a:buClr>
                <a:schemeClr val="dk1"/>
              </a:buClr>
              <a:buSzPts val="1100"/>
              <a:buChar char="●"/>
            </a:pPr>
            <a:r>
              <a:rPr lang="en-US"/>
              <a:t>Oglądanie wideo</a:t>
            </a:r>
            <a:endParaRPr/>
          </a:p>
          <a:p>
            <a:pPr marL="457200" lvl="0" indent="-298450" algn="l" rtl="0">
              <a:lnSpc>
                <a:spcPct val="115000"/>
              </a:lnSpc>
              <a:spcBef>
                <a:spcPts val="0"/>
              </a:spcBef>
              <a:spcAft>
                <a:spcPts val="0"/>
              </a:spcAft>
              <a:buClr>
                <a:schemeClr val="dk1"/>
              </a:buClr>
              <a:buSzPts val="1100"/>
              <a:buChar char="●"/>
            </a:pPr>
            <a:r>
              <a:rPr lang="en-US"/>
              <a:t>Pobieranie zasobów lub białej księgi</a:t>
            </a:r>
            <a:endParaRPr/>
          </a:p>
          <a:p>
            <a:pPr marL="457200" lvl="0" indent="-298450" algn="l" rtl="0">
              <a:lnSpc>
                <a:spcPct val="115000"/>
              </a:lnSpc>
              <a:spcBef>
                <a:spcPts val="0"/>
              </a:spcBef>
              <a:spcAft>
                <a:spcPts val="0"/>
              </a:spcAft>
              <a:buClr>
                <a:schemeClr val="dk1"/>
              </a:buClr>
              <a:buSzPts val="1100"/>
              <a:buChar char="●"/>
            </a:pPr>
            <a:r>
              <a:rPr lang="en-US"/>
              <a:t>Kliknięcie określonego przycisku wezwania do działania</a:t>
            </a:r>
            <a:endParaRPr/>
          </a:p>
          <a:p>
            <a:pPr marL="457200" lvl="0" indent="-298450" algn="l" rtl="0">
              <a:lnSpc>
                <a:spcPct val="115000"/>
              </a:lnSpc>
              <a:spcBef>
                <a:spcPts val="0"/>
              </a:spcBef>
              <a:spcAft>
                <a:spcPts val="0"/>
              </a:spcAft>
              <a:buClr>
                <a:schemeClr val="dk1"/>
              </a:buClr>
              <a:buSzPts val="1100"/>
              <a:buChar char="●"/>
            </a:pPr>
            <a:r>
              <a:rPr lang="en-US"/>
              <a:t>Spędzanie określonej ilości czasu na stronie lub witrynie</a:t>
            </a:r>
            <a:endParaRPr/>
          </a:p>
          <a:p>
            <a:pPr marL="0" lvl="0" indent="0" algn="l" rtl="0">
              <a:lnSpc>
                <a:spcPct val="115000"/>
              </a:lnSpc>
              <a:spcBef>
                <a:spcPts val="1200"/>
              </a:spcBef>
              <a:spcAft>
                <a:spcPts val="0"/>
              </a:spcAft>
              <a:buClr>
                <a:schemeClr val="dk1"/>
              </a:buClr>
              <a:buSzPts val="1100"/>
              <a:buFont typeface="Arial"/>
              <a:buNone/>
            </a:pPr>
            <a:r>
              <a:rPr lang="en-US"/>
              <a:t>Mikrokonwersje są ważne, ponieważ zapewniają wgląd w zachowanie użytkowników, zaangażowanie i skuteczność określonych funkcji witryny lub treści. Chociaż mogą nie prowadzić bezpośrednio do sprzedaży lub głównego celu konwersji, przyczyniają się do ogólnej podróży użytkownika i mogą ostatecznie prowadzić do konwersji makro.</a:t>
            </a:r>
            <a:endParaRPr/>
          </a:p>
          <a:p>
            <a:pPr marL="457200" lvl="0" indent="-298450" algn="l" rtl="0">
              <a:lnSpc>
                <a:spcPct val="115000"/>
              </a:lnSpc>
              <a:spcBef>
                <a:spcPts val="1200"/>
              </a:spcBef>
              <a:spcAft>
                <a:spcPts val="0"/>
              </a:spcAft>
              <a:buClr>
                <a:schemeClr val="dk1"/>
              </a:buClr>
              <a:buSzPts val="1100"/>
              <a:buAutoNum type="arabicPeriod" startAt="2"/>
            </a:pPr>
            <a:r>
              <a:rPr lang="en-US"/>
              <a:t>Makrokonwersje: Makrokonwersje to podstawowe, wysokowartościowe działania lub cele, które są głównym celem strony internetowej lub biznesu online. Konwersje te zazwyczaj reprezentują ostateczne cele lub pożądane wyniki. Przykłady makrokonwersji obejmują:</a:t>
            </a:r>
            <a:endParaRPr/>
          </a:p>
          <a:p>
            <a:pPr marL="457200" lvl="0" indent="-298450" algn="l" rtl="0">
              <a:lnSpc>
                <a:spcPct val="115000"/>
              </a:lnSpc>
              <a:spcBef>
                <a:spcPts val="0"/>
              </a:spcBef>
              <a:spcAft>
                <a:spcPts val="0"/>
              </a:spcAft>
              <a:buClr>
                <a:schemeClr val="dk1"/>
              </a:buClr>
              <a:buSzPts val="1100"/>
              <a:buChar char="●"/>
            </a:pPr>
            <a:r>
              <a:rPr lang="en-US"/>
              <a:t>Dokończenie zakupu</a:t>
            </a:r>
            <a:endParaRPr/>
          </a:p>
          <a:p>
            <a:pPr marL="457200" lvl="0" indent="-298450" algn="l" rtl="0">
              <a:lnSpc>
                <a:spcPct val="115000"/>
              </a:lnSpc>
              <a:spcBef>
                <a:spcPts val="0"/>
              </a:spcBef>
              <a:spcAft>
                <a:spcPts val="0"/>
              </a:spcAft>
              <a:buClr>
                <a:schemeClr val="dk1"/>
              </a:buClr>
              <a:buSzPts val="1100"/>
              <a:buChar char="●"/>
            </a:pPr>
            <a:r>
              <a:rPr lang="en-US"/>
              <a:t>Przesłanie formularza generowania potencjalnych klientów</a:t>
            </a:r>
            <a:endParaRPr/>
          </a:p>
          <a:p>
            <a:pPr marL="457200" lvl="0" indent="-298450" algn="l" rtl="0">
              <a:lnSpc>
                <a:spcPct val="115000"/>
              </a:lnSpc>
              <a:spcBef>
                <a:spcPts val="0"/>
              </a:spcBef>
              <a:spcAft>
                <a:spcPts val="0"/>
              </a:spcAft>
              <a:buClr>
                <a:schemeClr val="dk1"/>
              </a:buClr>
              <a:buSzPts val="1100"/>
              <a:buChar char="●"/>
            </a:pPr>
            <a:r>
              <a:rPr lang="en-US"/>
              <a:t>Rejestracja w celu uzyskania płatnej subskrypcji lub członkostwa</a:t>
            </a:r>
            <a:endParaRPr/>
          </a:p>
          <a:p>
            <a:pPr marL="457200" lvl="0" indent="-298450" algn="l" rtl="0">
              <a:lnSpc>
                <a:spcPct val="115000"/>
              </a:lnSpc>
              <a:spcBef>
                <a:spcPts val="0"/>
              </a:spcBef>
              <a:spcAft>
                <a:spcPts val="0"/>
              </a:spcAft>
              <a:buClr>
                <a:schemeClr val="dk1"/>
              </a:buClr>
              <a:buSzPts val="1100"/>
              <a:buChar char="●"/>
            </a:pPr>
            <a:r>
              <a:rPr lang="en-US"/>
              <a:t>Prośba o prezentację lub konsultację</a:t>
            </a:r>
            <a:endParaRPr/>
          </a:p>
          <a:p>
            <a:pPr marL="457200" lvl="0" indent="-298450" algn="l" rtl="0">
              <a:lnSpc>
                <a:spcPct val="115000"/>
              </a:lnSpc>
              <a:spcBef>
                <a:spcPts val="0"/>
              </a:spcBef>
              <a:spcAft>
                <a:spcPts val="0"/>
              </a:spcAft>
              <a:buClr>
                <a:schemeClr val="dk1"/>
              </a:buClr>
              <a:buSzPts val="1100"/>
              <a:buChar char="●"/>
            </a:pPr>
            <a:r>
              <a:rPr lang="en-US"/>
              <a:t>Dokonywanie rezerwacji</a:t>
            </a:r>
            <a:endParaRPr/>
          </a:p>
          <a:p>
            <a:pPr marL="0" lvl="0" indent="0" algn="l" rtl="0">
              <a:lnSpc>
                <a:spcPct val="115000"/>
              </a:lnSpc>
              <a:spcBef>
                <a:spcPts val="1200"/>
              </a:spcBef>
              <a:spcAft>
                <a:spcPts val="0"/>
              </a:spcAft>
              <a:buClr>
                <a:schemeClr val="dk1"/>
              </a:buClr>
              <a:buSzPts val="1100"/>
              <a:buFont typeface="Arial"/>
              <a:buNone/>
            </a:pPr>
            <a:r>
              <a:rPr lang="en-US"/>
              <a:t>Makrokonwersje są bezpośrednio powiązane z głównymi celami biznesowymi i generowaniem przychodów. Śledzenie konwersji makro pozwala firmom ocenić sukces ich ogólnego lejka konwersji, kampanii marketingowych i doświadczenia użytkownika.</a:t>
            </a:r>
            <a:endParaRPr/>
          </a:p>
          <a:p>
            <a:pPr marL="0" lvl="0" indent="0" algn="l" rtl="0">
              <a:lnSpc>
                <a:spcPct val="115000"/>
              </a:lnSpc>
              <a:spcBef>
                <a:spcPts val="1200"/>
              </a:spcBef>
              <a:spcAft>
                <a:spcPts val="1200"/>
              </a:spcAft>
              <a:buSzPts val="1100"/>
              <a:buNone/>
            </a:pPr>
            <a:r>
              <a:rPr lang="en-US"/>
              <a:t>Zarówno mikro-, jak i makrokonwersje są niezbędne do kompleksowego zrozumienia wydajności witryny i zachowań użytkowników. Podczas gdy konwersje makro stanowią ostateczny cel, konwersje mikro zapewniają wgląd w podróż użytkownika, zaangażowanie oraz skuteczność różnych punktów styku i interakcji na stronie internetowej. Analiza obu typów konwersji pomaga firmom zidentyfikować możliwości optymalizacji, poprawić wrażenia użytkowników i zwiększyć ogólne współczynniki konwersji.</a:t>
            </a:r>
            <a:endParaRPr/>
          </a:p>
        </p:txBody>
      </p:sp>
    </p:spTree>
    <p:extLst>
      <p:ext uri="{BB962C8B-B14F-4D97-AF65-F5344CB8AC3E}">
        <p14:creationId xmlns:p14="http://schemas.microsoft.com/office/powerpoint/2010/main" val="35778181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9" name="Google Shape;509;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775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8" name="Google Shape;518;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783342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7" name="Google Shape;527;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165485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6" name="Google Shape;536;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921354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5" name="Google Shape;545;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635056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2.jpg"/><Relationship Id="rId7" Type="http://schemas.openxmlformats.org/officeDocument/2006/relationships/image" Target="../media/image14.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3.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2.jpg"/><Relationship Id="rId7" Type="http://schemas.openxmlformats.org/officeDocument/2006/relationships/image" Target="../media/image14.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3.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2.jpg"/><Relationship Id="rId7" Type="http://schemas.openxmlformats.org/officeDocument/2006/relationships/image" Target="../media/image14.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3.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2.jpg"/><Relationship Id="rId7" Type="http://schemas.openxmlformats.org/officeDocument/2006/relationships/image" Target="../media/image14.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3.png"/><Relationship Id="rId4" Type="http://schemas.openxmlformats.org/officeDocument/2006/relationships/image" Target="../media/image6.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27" name="Google Shape;27;p6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 name="Google Shape;28;p6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OBJECT">
    <p:spTree>
      <p:nvGrpSpPr>
        <p:cNvPr id="1" name="Shape 29"/>
        <p:cNvGrpSpPr/>
        <p:nvPr/>
      </p:nvGrpSpPr>
      <p:grpSpPr>
        <a:xfrm>
          <a:off x="0" y="0"/>
          <a:ext cx="0" cy="0"/>
          <a:chOff x="0" y="0"/>
          <a:chExt cx="0" cy="0"/>
        </a:xfrm>
      </p:grpSpPr>
      <p:pic>
        <p:nvPicPr>
          <p:cNvPr id="30" name="Google Shape;30;p65"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31" name="Google Shape;31;p65"/>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32" name="Google Shape;32;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6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65"/>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5" name="Google Shape;35;p65"/>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4" name="Google Shape;54;p6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 name="Google Shape;55;p6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7" name="Google Shape;57;p68"/>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60" name="Google Shape;60;p69"/>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69"/>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2" name="Google Shape;62;p6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3" name="Google Shape;63;p6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7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8" name="Google Shape;68;p7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 name="Google Shape;69;p7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0" name="Google Shape;70;p7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2" name="Google Shape;72;p7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3" name="Google Shape;73;p7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4" name="Google Shape;74;p7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5" name="Google Shape;75;p7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6" name="Google Shape;76;p7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7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0" name="Google Shape;80;p7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7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2" name="Google Shape;82;p7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4" name="Google Shape;84;p7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5" name="Google Shape;85;p7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6" name="Google Shape;86;p7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7" name="Google Shape;87;p7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8" name="Google Shape;88;p7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7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2" name="Google Shape;92;p7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3" name="Google Shape;93;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4" name="Google Shape;94;p7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96" name="Google Shape;96;p7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7" name="Google Shape;97;p7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8" name="Google Shape;98;p7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9" name="Google Shape;99;p7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00" name="Google Shape;100;p73"/>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7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7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105" name="Google Shape;105;p7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7" name="Google Shape;107;p7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0" name="Google Shape;110;p7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1" name="Google Shape;111;p7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4" name="Google Shape;114;p7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117" name="Google Shape;117;p7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8" name="Google Shape;118;p7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9" name="Google Shape;119;p7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7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23" name="Google Shape;123;p77"/>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77"/>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 name="Google Shape;125;p77"/>
          <p:cNvSpPr>
            <a:spLocks noGrp="1"/>
          </p:cNvSpPr>
          <p:nvPr>
            <p:ph type="pic" idx="2"/>
          </p:nvPr>
        </p:nvSpPr>
        <p:spPr>
          <a:xfrm>
            <a:off x="5572125" y="1"/>
            <a:ext cx="3571875" cy="5029199"/>
          </a:xfrm>
          <a:prstGeom prst="rect">
            <a:avLst/>
          </a:prstGeom>
          <a:solidFill>
            <a:srgbClr val="D3EEEF"/>
          </a:solidFill>
          <a:ln>
            <a:noFill/>
          </a:ln>
        </p:spPr>
      </p:sp>
      <p:pic>
        <p:nvPicPr>
          <p:cNvPr id="126" name="Google Shape;126;p7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7" name="Google Shape;127;p7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1"/>
            <a:ext cx="9144000" cy="2571749"/>
          </a:xfrm>
          <a:prstGeom prst="rect">
            <a:avLst/>
          </a:prstGeom>
          <a:solidFill>
            <a:srgbClr val="D3EEEF"/>
          </a:solidFill>
          <a:ln>
            <a:noFill/>
          </a:ln>
        </p:spPr>
      </p:sp>
      <p:sp>
        <p:nvSpPr>
          <p:cNvPr id="130" name="Google Shape;130;p78"/>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78"/>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7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33" name="Google Shape;133;p7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4" name="Google Shape;134;p7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8" name="Google Shape;138;p7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9" name="Google Shape;139;p7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40" name="Google Shape;140;p7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1" name="Google Shape;141;p7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2" name="Google Shape;142;p7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3" name="Google Shape;143;p7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6" name="Google Shape;146;p8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147" name="Google Shape;147;p80"/>
          <p:cNvGrpSpPr/>
          <p:nvPr/>
        </p:nvGrpSpPr>
        <p:grpSpPr>
          <a:xfrm>
            <a:off x="113506" y="4583923"/>
            <a:ext cx="8916989" cy="488417"/>
            <a:chOff x="113506" y="4583923"/>
            <a:chExt cx="8916989" cy="488417"/>
          </a:xfrm>
        </p:grpSpPr>
        <p:pic>
          <p:nvPicPr>
            <p:cNvPr id="148" name="Google Shape;148;p80"/>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6" name="Google Shape;156;p8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spAutoFit/>
          </a:bodyPr>
          <a:lstStyle>
            <a:lvl1pPr marL="457200" lvl="0" indent="-3048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marL="914400" lvl="1" indent="-228600" algn="l">
              <a:lnSpc>
                <a:spcPct val="90000"/>
              </a:lnSpc>
              <a:spcBef>
                <a:spcPts val="375"/>
              </a:spcBef>
              <a:spcAft>
                <a:spcPts val="0"/>
              </a:spcAft>
              <a:buClr>
                <a:srgbClr val="161249"/>
              </a:buClr>
              <a:buSzPts val="1050"/>
              <a:buNone/>
              <a:defRPr sz="1050"/>
            </a:lvl2pPr>
            <a:lvl3pPr marL="1371600" lvl="2" indent="-228600" algn="l">
              <a:lnSpc>
                <a:spcPct val="90000"/>
              </a:lnSpc>
              <a:spcBef>
                <a:spcPts val="375"/>
              </a:spcBef>
              <a:spcAft>
                <a:spcPts val="0"/>
              </a:spcAft>
              <a:buClr>
                <a:srgbClr val="161249"/>
              </a:buClr>
              <a:buSzPts val="900"/>
              <a:buNone/>
              <a:defRPr sz="900"/>
            </a:lvl3pPr>
            <a:lvl4pPr marL="1828800" lvl="3" indent="-228600" algn="l">
              <a:lnSpc>
                <a:spcPct val="90000"/>
              </a:lnSpc>
              <a:spcBef>
                <a:spcPts val="375"/>
              </a:spcBef>
              <a:spcAft>
                <a:spcPts val="0"/>
              </a:spcAft>
              <a:buClr>
                <a:srgbClr val="161249"/>
              </a:buClr>
              <a:buSzPts val="750"/>
              <a:buNone/>
              <a:defRPr sz="750"/>
            </a:lvl4pPr>
            <a:lvl5pPr marL="2286000" lvl="4" indent="-228600" algn="l">
              <a:lnSpc>
                <a:spcPct val="90000"/>
              </a:lnSpc>
              <a:spcBef>
                <a:spcPts val="375"/>
              </a:spcBef>
              <a:spcAft>
                <a:spcPts val="0"/>
              </a:spcAft>
              <a:buClr>
                <a:srgbClr val="161249"/>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57" name="Google Shape;157;p8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R="0" lvl="1"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R="0" lvl="2"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R="0" lvl="3"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R="0" lvl="4"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158" name="Google Shape;158;p81"/>
          <p:cNvGrpSpPr/>
          <p:nvPr/>
        </p:nvGrpSpPr>
        <p:grpSpPr>
          <a:xfrm>
            <a:off x="113506" y="4583923"/>
            <a:ext cx="8916989" cy="488417"/>
            <a:chOff x="113506" y="4583923"/>
            <a:chExt cx="8916989" cy="488417"/>
          </a:xfrm>
        </p:grpSpPr>
        <p:pic>
          <p:nvPicPr>
            <p:cNvPr id="159" name="Google Shape;159;p81"/>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jp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6.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13506" y="4583923"/>
            <a:ext cx="8916989" cy="488417"/>
            <a:chOff x="113506" y="4583923"/>
            <a:chExt cx="8916989" cy="488417"/>
          </a:xfrm>
        </p:grpSpPr>
        <p:pic>
          <p:nvPicPr>
            <p:cNvPr id="9" name="Google Shape;9;p62"/>
            <p:cNvPicPr preferRelativeResize="0"/>
            <p:nvPr/>
          </p:nvPicPr>
          <p:blipFill rotWithShape="1">
            <a:blip r:embed="rId20">
              <a:alphaModFix/>
            </a:blip>
            <a:srcRect r="63698"/>
            <a:stretch/>
          </p:blipFill>
          <p:spPr>
            <a:xfrm>
              <a:off x="113506" y="4583923"/>
              <a:ext cx="1259682" cy="488417"/>
            </a:xfrm>
            <a:prstGeom prst="rect">
              <a:avLst/>
            </a:prstGeom>
            <a:noFill/>
            <a:ln>
              <a:noFill/>
            </a:ln>
          </p:spPr>
        </p:pic>
        <p:pic>
          <p:nvPicPr>
            <p:cNvPr id="10" name="Google Shape;10;p62" descr="Text&#10;&#10;Description automatically generated with low confidence"/>
            <p:cNvPicPr preferRelativeResize="0"/>
            <p:nvPr/>
          </p:nvPicPr>
          <p:blipFill rotWithShape="1">
            <a:blip r:embed="rId21">
              <a:alphaModFix/>
            </a:blip>
            <a:srcRect r="5514"/>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2">
              <a:alphaModFix/>
            </a:blip>
            <a:srcRect t="14145" b="8136"/>
            <a:stretch/>
          </p:blipFill>
          <p:spPr>
            <a:xfrm>
              <a:off x="4063271" y="4583923"/>
              <a:ext cx="822603" cy="451887"/>
            </a:xfrm>
            <a:prstGeom prst="rect">
              <a:avLst/>
            </a:prstGeom>
            <a:noFill/>
            <a:ln>
              <a:noFill/>
            </a:ln>
          </p:spPr>
        </p:pic>
        <p:pic>
          <p:nvPicPr>
            <p:cNvPr id="12" name="Google Shape;12;p62" descr="A picture containing logo&#10;&#10;Description automatically generated"/>
            <p:cNvPicPr preferRelativeResize="0"/>
            <p:nvPr/>
          </p:nvPicPr>
          <p:blipFill rotWithShape="1">
            <a:blip r:embed="rId23">
              <a:alphaModFix/>
            </a:blip>
            <a:srcRect l="7053" t="14652" r="7705" b="16796"/>
            <a:stretch/>
          </p:blipFill>
          <p:spPr>
            <a:xfrm>
              <a:off x="6657766" y="4583923"/>
              <a:ext cx="1067043" cy="462232"/>
            </a:xfrm>
            <a:prstGeom prst="rect">
              <a:avLst/>
            </a:prstGeom>
            <a:noFill/>
            <a:ln>
              <a:noFill/>
            </a:ln>
          </p:spPr>
        </p:pic>
        <p:pic>
          <p:nvPicPr>
            <p:cNvPr id="13" name="Google Shape;13;p62" descr="Uma imagem com texto&#10;&#10;Descrição gerada automaticamente"/>
            <p:cNvPicPr preferRelativeResize="0"/>
            <p:nvPr/>
          </p:nvPicPr>
          <p:blipFill rotWithShape="1">
            <a:blip r:embed="rId24">
              <a:alphaModFix/>
            </a:blip>
            <a:srcRect/>
            <a:stretch/>
          </p:blipFill>
          <p:spPr>
            <a:xfrm>
              <a:off x="8083223" y="4583923"/>
              <a:ext cx="947272" cy="433376"/>
            </a:xfrm>
            <a:prstGeom prst="rect">
              <a:avLst/>
            </a:prstGeom>
            <a:noFill/>
            <a:ln>
              <a:noFill/>
            </a:ln>
          </p:spPr>
        </p:pic>
        <p:pic>
          <p:nvPicPr>
            <p:cNvPr id="14" name="Google Shape;14;p62" descr="Logo&#10;&#10;Description automatically generated with medium confidence"/>
            <p:cNvPicPr preferRelativeResize="0"/>
            <p:nvPr/>
          </p:nvPicPr>
          <p:blipFill rotWithShape="1">
            <a:blip r:embed="rId25">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4" r:id="rId3"/>
    <p:sldLayoutId id="2147483655"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65" r:id="rId13"/>
    <p:sldLayoutId id="2147483666" r:id="rId14"/>
    <p:sldLayoutId id="2147483667" r:id="rId15"/>
    <p:sldLayoutId id="2147483668" r:id="rId16"/>
    <p:sldLayoutId id="2147483669" r:id="rId17"/>
    <p:sldLayoutId id="2147483670"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41"/>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a:solidFill>
                  <a:srgbClr val="FFFFFF"/>
                </a:solidFill>
                <a:latin typeface="Arial"/>
                <a:ea typeface="Arial"/>
                <a:cs typeface="Arial"/>
                <a:sym typeface="Arial"/>
              </a:rPr>
              <a:t>Temat 1 </a:t>
            </a:r>
            <a:endParaRPr sz="6000" b="1">
              <a:solidFill>
                <a:srgbClr val="FFFFFF"/>
              </a:solidFill>
              <a:latin typeface="Arial"/>
              <a:ea typeface="Arial"/>
              <a:cs typeface="Arial"/>
              <a:sym typeface="Arial"/>
            </a:endParaRPr>
          </a:p>
        </p:txBody>
      </p:sp>
      <p:sp>
        <p:nvSpPr>
          <p:cNvPr id="485" name="Google Shape;485;p41"/>
          <p:cNvSpPr txBox="1"/>
          <p:nvPr/>
        </p:nvSpPr>
        <p:spPr>
          <a:xfrm>
            <a:off x="675150" y="1752312"/>
            <a:ext cx="7793700" cy="751199"/>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dirty="0" err="1">
                <a:solidFill>
                  <a:srgbClr val="161249"/>
                </a:solidFill>
                <a:latin typeface="Arial"/>
                <a:ea typeface="Arial"/>
                <a:cs typeface="Arial"/>
                <a:sym typeface="Arial"/>
              </a:rPr>
              <a:t>Ocena</a:t>
            </a:r>
            <a:r>
              <a:rPr lang="en-US" sz="4000" b="1" dirty="0">
                <a:solidFill>
                  <a:srgbClr val="161249"/>
                </a:solidFill>
                <a:latin typeface="Arial"/>
                <a:ea typeface="Arial"/>
                <a:cs typeface="Arial"/>
                <a:sym typeface="Arial"/>
              </a:rPr>
              <a:t> </a:t>
            </a:r>
            <a:r>
              <a:rPr lang="en-US" sz="4000" b="1" dirty="0" err="1">
                <a:solidFill>
                  <a:srgbClr val="161249"/>
                </a:solidFill>
                <a:latin typeface="Arial"/>
                <a:ea typeface="Arial"/>
                <a:cs typeface="Arial"/>
                <a:sym typeface="Arial"/>
              </a:rPr>
              <a:t>konwersji</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sp>
        <p:nvSpPr>
          <p:cNvPr id="490" name="Google Shape;490;p4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491" name="Google Shape;491;p42"/>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0"/>
              </a:spcBef>
              <a:spcAft>
                <a:spcPts val="120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492" name="Google Shape;492;p42"/>
          <p:cNvSpPr txBox="1">
            <a:spLocks noGrp="1"/>
          </p:cNvSpPr>
          <p:nvPr>
            <p:ph type="title"/>
          </p:nvPr>
        </p:nvSpPr>
        <p:spPr>
          <a:xfrm>
            <a:off x="628650" y="273844"/>
            <a:ext cx="7886700" cy="677878"/>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4000" dirty="0" err="1"/>
              <a:t>Ocena</a:t>
            </a:r>
            <a:r>
              <a:rPr lang="en-US" sz="4000" dirty="0"/>
              <a:t> </a:t>
            </a:r>
            <a:r>
              <a:rPr lang="en-US" sz="4000" dirty="0" err="1"/>
              <a:t>konwersji</a:t>
            </a:r>
            <a:endParaRPr sz="4000" dirty="0"/>
          </a:p>
        </p:txBody>
      </p:sp>
      <p:sp>
        <p:nvSpPr>
          <p:cNvPr id="493" name="Google Shape;493;p42"/>
          <p:cNvSpPr txBox="1">
            <a:spLocks noGrp="1"/>
          </p:cNvSpPr>
          <p:nvPr>
            <p:ph type="body" idx="1"/>
          </p:nvPr>
        </p:nvSpPr>
        <p:spPr>
          <a:xfrm>
            <a:off x="628650" y="1369218"/>
            <a:ext cx="7886700" cy="2277506"/>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D12477"/>
              </a:buClr>
              <a:buSzPts val="2000"/>
              <a:buFont typeface="Arial"/>
              <a:buChar char="●"/>
            </a:pPr>
            <a:r>
              <a:rPr lang="pl-PL" sz="2000" dirty="0" err="1"/>
              <a:t>k</a:t>
            </a:r>
            <a:r>
              <a:rPr lang="en-US" sz="2000" dirty="0" err="1"/>
              <a:t>onwersje</a:t>
            </a:r>
            <a:r>
              <a:rPr lang="en-US" sz="2000" dirty="0"/>
              <a:t> </a:t>
            </a:r>
            <a:r>
              <a:rPr lang="en-US" sz="2000" dirty="0" err="1"/>
              <a:t>i</a:t>
            </a:r>
            <a:r>
              <a:rPr lang="en-US" sz="2000" dirty="0"/>
              <a:t> </a:t>
            </a:r>
            <a:r>
              <a:rPr lang="en-US" sz="2000" dirty="0" err="1"/>
              <a:t>cele</a:t>
            </a:r>
            <a:endParaRPr dirty="0"/>
          </a:p>
          <a:p>
            <a:pPr marL="342900" lvl="0" indent="-342900" algn="l" rtl="0">
              <a:lnSpc>
                <a:spcPct val="115000"/>
              </a:lnSpc>
              <a:spcBef>
                <a:spcPts val="1950"/>
              </a:spcBef>
              <a:spcAft>
                <a:spcPts val="0"/>
              </a:spcAft>
              <a:buClr>
                <a:srgbClr val="D12477"/>
              </a:buClr>
              <a:buSzPts val="2000"/>
              <a:buFont typeface="Arial"/>
              <a:buChar char="●"/>
            </a:pPr>
            <a:r>
              <a:rPr lang="pl-PL" sz="2000" dirty="0" err="1"/>
              <a:t>w</a:t>
            </a:r>
            <a:r>
              <a:rPr lang="en-US" sz="2000" dirty="0" err="1"/>
              <a:t>artość</a:t>
            </a:r>
            <a:r>
              <a:rPr lang="en-US" sz="2000" dirty="0"/>
              <a:t> </a:t>
            </a:r>
            <a:r>
              <a:rPr lang="en-US" sz="2000" dirty="0" err="1"/>
              <a:t>konwersji</a:t>
            </a:r>
            <a:endParaRPr dirty="0"/>
          </a:p>
          <a:p>
            <a:pPr marL="342900" lvl="0" indent="-342900" algn="l" rtl="0">
              <a:lnSpc>
                <a:spcPct val="115000"/>
              </a:lnSpc>
              <a:spcBef>
                <a:spcPts val="1950"/>
              </a:spcBef>
              <a:spcAft>
                <a:spcPts val="0"/>
              </a:spcAft>
              <a:buClr>
                <a:srgbClr val="D12477"/>
              </a:buClr>
              <a:buSzPts val="2000"/>
              <a:buFont typeface="Arial"/>
              <a:buChar char="●"/>
            </a:pPr>
            <a:r>
              <a:rPr lang="pl-PL" sz="2000" dirty="0" err="1"/>
              <a:t>w</a:t>
            </a:r>
            <a:r>
              <a:rPr lang="en-US" sz="2000" dirty="0" err="1"/>
              <a:t>spółczynnik</a:t>
            </a:r>
            <a:r>
              <a:rPr lang="en-US" sz="2000" dirty="0"/>
              <a:t> </a:t>
            </a:r>
            <a:r>
              <a:rPr lang="en-US" sz="2000" dirty="0" err="1"/>
              <a:t>konwersji</a:t>
            </a:r>
            <a:endParaRPr dirty="0"/>
          </a:p>
          <a:p>
            <a:pPr marL="342900" lvl="0" indent="-342900" algn="l" rtl="0">
              <a:lnSpc>
                <a:spcPct val="115000"/>
              </a:lnSpc>
              <a:spcBef>
                <a:spcPts val="1950"/>
              </a:spcBef>
              <a:spcAft>
                <a:spcPts val="0"/>
              </a:spcAft>
              <a:buClr>
                <a:srgbClr val="D12477"/>
              </a:buClr>
              <a:buSzPts val="2000"/>
              <a:buFont typeface="Arial"/>
              <a:buChar char="●"/>
            </a:pPr>
            <a:r>
              <a:rPr lang="pl-PL" sz="2000" dirty="0" err="1"/>
              <a:t>w</a:t>
            </a:r>
            <a:r>
              <a:rPr lang="en-US" sz="2000" dirty="0" err="1"/>
              <a:t>skaźnik</a:t>
            </a:r>
            <a:r>
              <a:rPr lang="en-US" sz="2000" dirty="0"/>
              <a:t> </a:t>
            </a:r>
            <a:r>
              <a:rPr lang="en-US" sz="2000" dirty="0" err="1"/>
              <a:t>rezygnacji</a:t>
            </a:r>
            <a:endParaRPr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43"/>
          <p:cNvSpPr txBox="1"/>
          <p:nvPr/>
        </p:nvSpPr>
        <p:spPr>
          <a:xfrm>
            <a:off x="478339" y="232968"/>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4000" b="1" dirty="0" err="1">
                <a:solidFill>
                  <a:srgbClr val="161249"/>
                </a:solidFill>
                <a:latin typeface="Arial"/>
                <a:ea typeface="Arial"/>
                <a:cs typeface="Arial"/>
                <a:sym typeface="Arial"/>
              </a:rPr>
              <a:t>Ocena</a:t>
            </a:r>
            <a:r>
              <a:rPr lang="en-US" sz="4000" b="1" dirty="0">
                <a:solidFill>
                  <a:srgbClr val="161249"/>
                </a:solidFill>
                <a:latin typeface="Arial"/>
                <a:ea typeface="Arial"/>
                <a:cs typeface="Arial"/>
                <a:sym typeface="Arial"/>
              </a:rPr>
              <a:t> </a:t>
            </a:r>
            <a:r>
              <a:rPr lang="en-US" sz="4000" b="1" dirty="0" err="1">
                <a:solidFill>
                  <a:srgbClr val="161249"/>
                </a:solidFill>
                <a:latin typeface="Arial"/>
                <a:ea typeface="Arial"/>
                <a:cs typeface="Arial"/>
                <a:sym typeface="Arial"/>
              </a:rPr>
              <a:t>konwersji</a:t>
            </a:r>
            <a:endParaRPr sz="1800" dirty="0"/>
          </a:p>
        </p:txBody>
      </p:sp>
      <p:sp>
        <p:nvSpPr>
          <p:cNvPr id="499" name="Google Shape;499;p43"/>
          <p:cNvSpPr txBox="1"/>
          <p:nvPr/>
        </p:nvSpPr>
        <p:spPr>
          <a:xfrm>
            <a:off x="472341" y="1040505"/>
            <a:ext cx="8333429" cy="565486"/>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0"/>
              </a:spcBef>
              <a:spcAft>
                <a:spcPts val="1200"/>
              </a:spcAft>
              <a:buClr>
                <a:srgbClr val="D12477"/>
              </a:buClr>
              <a:buSzPts val="1800"/>
              <a:buFont typeface="Arial"/>
              <a:buChar char="●"/>
            </a:pPr>
            <a:r>
              <a:rPr lang="pl-PL" sz="1800" dirty="0">
                <a:solidFill>
                  <a:srgbClr val="161249"/>
                </a:solidFill>
              </a:rPr>
              <a:t>r</a:t>
            </a:r>
            <a:r>
              <a:rPr lang="en-US" sz="1800" dirty="0" err="1">
                <a:solidFill>
                  <a:srgbClr val="161249"/>
                </a:solidFill>
                <a:latin typeface="Arial"/>
                <a:ea typeface="Arial"/>
                <a:cs typeface="Arial"/>
                <a:sym typeface="Arial"/>
              </a:rPr>
              <a:t>ozmowy</a:t>
            </a:r>
            <a:r>
              <a:rPr lang="en-US" sz="1800" dirty="0">
                <a:solidFill>
                  <a:srgbClr val="161249"/>
                </a:solidFill>
                <a:latin typeface="Arial"/>
                <a:ea typeface="Arial"/>
                <a:cs typeface="Arial"/>
                <a:sym typeface="Arial"/>
              </a:rPr>
              <a:t> w </a:t>
            </a:r>
            <a:r>
              <a:rPr lang="en-US" sz="1800" dirty="0" err="1">
                <a:solidFill>
                  <a:srgbClr val="161249"/>
                </a:solidFill>
                <a:latin typeface="Arial"/>
                <a:ea typeface="Arial"/>
                <a:cs typeface="Arial"/>
                <a:sym typeface="Arial"/>
              </a:rPr>
              <a:t>skali</a:t>
            </a:r>
            <a:r>
              <a:rPr lang="en-US" sz="1800" dirty="0">
                <a:solidFill>
                  <a:srgbClr val="161249"/>
                </a:solidFill>
                <a:latin typeface="Arial"/>
                <a:ea typeface="Arial"/>
                <a:cs typeface="Arial"/>
                <a:sym typeface="Arial"/>
              </a:rPr>
              <a:t> </a:t>
            </a:r>
            <a:r>
              <a:rPr lang="en-US" sz="1800" dirty="0" err="1">
                <a:solidFill>
                  <a:srgbClr val="161249"/>
                </a:solidFill>
                <a:latin typeface="Arial"/>
                <a:ea typeface="Arial"/>
                <a:cs typeface="Arial"/>
                <a:sym typeface="Arial"/>
              </a:rPr>
              <a:t>mikro</a:t>
            </a:r>
            <a:r>
              <a:rPr lang="en-US" sz="1800" dirty="0">
                <a:solidFill>
                  <a:srgbClr val="161249"/>
                </a:solidFill>
                <a:latin typeface="Arial"/>
                <a:ea typeface="Arial"/>
                <a:cs typeface="Arial"/>
                <a:sym typeface="Arial"/>
              </a:rPr>
              <a:t> </a:t>
            </a:r>
            <a:r>
              <a:rPr lang="en-US" sz="1800" dirty="0" err="1">
                <a:solidFill>
                  <a:srgbClr val="161249"/>
                </a:solidFill>
                <a:latin typeface="Arial"/>
                <a:ea typeface="Arial"/>
                <a:cs typeface="Arial"/>
                <a:sym typeface="Arial"/>
              </a:rPr>
              <a:t>i</a:t>
            </a:r>
            <a:r>
              <a:rPr lang="en-US" sz="1800" dirty="0">
                <a:solidFill>
                  <a:srgbClr val="161249"/>
                </a:solidFill>
                <a:latin typeface="Arial"/>
                <a:ea typeface="Arial"/>
                <a:cs typeface="Arial"/>
                <a:sym typeface="Arial"/>
              </a:rPr>
              <a:t> </a:t>
            </a:r>
            <a:r>
              <a:rPr lang="en-US" sz="1800" dirty="0" err="1">
                <a:solidFill>
                  <a:srgbClr val="161249"/>
                </a:solidFill>
                <a:latin typeface="Arial"/>
                <a:ea typeface="Arial"/>
                <a:cs typeface="Arial"/>
                <a:sym typeface="Arial"/>
              </a:rPr>
              <a:t>makro</a:t>
            </a:r>
            <a:endParaRPr sz="1800" dirty="0">
              <a:solidFill>
                <a:srgbClr val="161249"/>
              </a:solidFill>
              <a:latin typeface="Arial"/>
              <a:ea typeface="Arial"/>
              <a:cs typeface="Arial"/>
              <a:sym typeface="Arial"/>
            </a:endParaRPr>
          </a:p>
        </p:txBody>
      </p:sp>
      <p:sp>
        <p:nvSpPr>
          <p:cNvPr id="500" name="Google Shape;500;p43"/>
          <p:cNvSpPr/>
          <p:nvPr/>
        </p:nvSpPr>
        <p:spPr>
          <a:xfrm>
            <a:off x="1401534" y="2911602"/>
            <a:ext cx="1274064" cy="481584"/>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100" b="1">
                <a:solidFill>
                  <a:schemeClr val="lt1"/>
                </a:solidFill>
                <a:latin typeface="Arial"/>
                <a:ea typeface="Arial"/>
                <a:cs typeface="Arial"/>
                <a:sym typeface="Arial"/>
              </a:rPr>
              <a:t>Mikro rozmowa</a:t>
            </a:r>
            <a:endParaRPr sz="1100" b="1">
              <a:solidFill>
                <a:schemeClr val="lt1"/>
              </a:solidFill>
              <a:latin typeface="Arial"/>
              <a:ea typeface="Arial"/>
              <a:cs typeface="Arial"/>
              <a:sym typeface="Arial"/>
            </a:endParaRPr>
          </a:p>
        </p:txBody>
      </p:sp>
      <p:sp>
        <p:nvSpPr>
          <p:cNvPr id="501" name="Google Shape;501;p43"/>
          <p:cNvSpPr/>
          <p:nvPr/>
        </p:nvSpPr>
        <p:spPr>
          <a:xfrm>
            <a:off x="2675598" y="2911602"/>
            <a:ext cx="1274064" cy="481584"/>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100" b="1">
                <a:solidFill>
                  <a:schemeClr val="lt1"/>
                </a:solidFill>
                <a:latin typeface="Arial"/>
                <a:ea typeface="Arial"/>
                <a:cs typeface="Arial"/>
                <a:sym typeface="Arial"/>
              </a:rPr>
              <a:t>Mikro rozmowa</a:t>
            </a:r>
            <a:endParaRPr sz="1100" b="1">
              <a:solidFill>
                <a:schemeClr val="lt1"/>
              </a:solidFill>
              <a:latin typeface="Arial"/>
              <a:ea typeface="Arial"/>
              <a:cs typeface="Arial"/>
              <a:sym typeface="Arial"/>
            </a:endParaRPr>
          </a:p>
        </p:txBody>
      </p:sp>
      <p:sp>
        <p:nvSpPr>
          <p:cNvPr id="502" name="Google Shape;502;p43"/>
          <p:cNvSpPr/>
          <p:nvPr/>
        </p:nvSpPr>
        <p:spPr>
          <a:xfrm>
            <a:off x="3949662" y="2911602"/>
            <a:ext cx="1274064" cy="481584"/>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100" b="1">
                <a:solidFill>
                  <a:schemeClr val="lt1"/>
                </a:solidFill>
                <a:latin typeface="Arial"/>
                <a:ea typeface="Arial"/>
                <a:cs typeface="Arial"/>
                <a:sym typeface="Arial"/>
              </a:rPr>
              <a:t>Mikro rozmowa</a:t>
            </a:r>
            <a:endParaRPr sz="1100" b="1">
              <a:solidFill>
                <a:schemeClr val="lt1"/>
              </a:solidFill>
              <a:latin typeface="Arial"/>
              <a:ea typeface="Arial"/>
              <a:cs typeface="Arial"/>
              <a:sym typeface="Arial"/>
            </a:endParaRPr>
          </a:p>
        </p:txBody>
      </p:sp>
      <p:sp>
        <p:nvSpPr>
          <p:cNvPr id="503" name="Google Shape;503;p43"/>
          <p:cNvSpPr/>
          <p:nvPr/>
        </p:nvSpPr>
        <p:spPr>
          <a:xfrm>
            <a:off x="5223726" y="2911602"/>
            <a:ext cx="1274064" cy="481584"/>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100" b="1">
                <a:solidFill>
                  <a:schemeClr val="lt1"/>
                </a:solidFill>
                <a:latin typeface="Arial"/>
                <a:ea typeface="Arial"/>
                <a:cs typeface="Arial"/>
                <a:sym typeface="Arial"/>
              </a:rPr>
              <a:t>Mikro rozmowa</a:t>
            </a:r>
            <a:endParaRPr sz="1100" b="1">
              <a:solidFill>
                <a:schemeClr val="lt1"/>
              </a:solidFill>
              <a:latin typeface="Arial"/>
              <a:ea typeface="Arial"/>
              <a:cs typeface="Arial"/>
              <a:sym typeface="Arial"/>
            </a:endParaRPr>
          </a:p>
        </p:txBody>
      </p:sp>
      <p:sp>
        <p:nvSpPr>
          <p:cNvPr id="504" name="Google Shape;504;p43"/>
          <p:cNvSpPr/>
          <p:nvPr/>
        </p:nvSpPr>
        <p:spPr>
          <a:xfrm>
            <a:off x="6497790" y="2911602"/>
            <a:ext cx="1274064" cy="481584"/>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100" b="1">
                <a:solidFill>
                  <a:schemeClr val="lt1"/>
                </a:solidFill>
                <a:latin typeface="Arial"/>
                <a:ea typeface="Arial"/>
                <a:cs typeface="Arial"/>
                <a:sym typeface="Arial"/>
              </a:rPr>
              <a:t>Mikro rozmowa</a:t>
            </a:r>
            <a:endParaRPr sz="1100" b="1">
              <a:solidFill>
                <a:schemeClr val="lt1"/>
              </a:solidFill>
              <a:latin typeface="Arial"/>
              <a:ea typeface="Arial"/>
              <a:cs typeface="Arial"/>
              <a:sym typeface="Arial"/>
            </a:endParaRPr>
          </a:p>
        </p:txBody>
      </p:sp>
      <p:sp>
        <p:nvSpPr>
          <p:cNvPr id="505" name="Google Shape;505;p43"/>
          <p:cNvSpPr txBox="1"/>
          <p:nvPr/>
        </p:nvSpPr>
        <p:spPr>
          <a:xfrm>
            <a:off x="3328200" y="2171700"/>
            <a:ext cx="251698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l-PL" sz="1800" b="1" dirty="0">
                <a:solidFill>
                  <a:srgbClr val="161249"/>
                </a:solidFill>
              </a:rPr>
              <a:t>r</a:t>
            </a:r>
            <a:r>
              <a:rPr lang="en-US" sz="1800" b="1" dirty="0" err="1">
                <a:solidFill>
                  <a:srgbClr val="161249"/>
                </a:solidFill>
                <a:latin typeface="Arial"/>
                <a:ea typeface="Arial"/>
                <a:cs typeface="Arial"/>
                <a:sym typeface="Arial"/>
              </a:rPr>
              <a:t>ozmowa</a:t>
            </a:r>
            <a:r>
              <a:rPr lang="en-US" sz="1800" b="1" dirty="0">
                <a:solidFill>
                  <a:srgbClr val="161249"/>
                </a:solidFill>
                <a:latin typeface="Arial"/>
                <a:ea typeface="Arial"/>
                <a:cs typeface="Arial"/>
                <a:sym typeface="Arial"/>
              </a:rPr>
              <a:t> </a:t>
            </a:r>
            <a:r>
              <a:rPr lang="en-US" sz="1800" b="1" dirty="0" err="1">
                <a:solidFill>
                  <a:srgbClr val="161249"/>
                </a:solidFill>
                <a:latin typeface="Arial"/>
                <a:ea typeface="Arial"/>
                <a:cs typeface="Arial"/>
                <a:sym typeface="Arial"/>
              </a:rPr>
              <a:t>makro</a:t>
            </a:r>
            <a:endParaRPr sz="1800" b="1" dirty="0">
              <a:solidFill>
                <a:srgbClr val="161249"/>
              </a:solidFill>
              <a:latin typeface="Arial"/>
              <a:ea typeface="Arial"/>
              <a:cs typeface="Arial"/>
              <a:sym typeface="Arial"/>
            </a:endParaRPr>
          </a:p>
        </p:txBody>
      </p:sp>
      <p:sp>
        <p:nvSpPr>
          <p:cNvPr id="506" name="Google Shape;506;p43"/>
          <p:cNvSpPr/>
          <p:nvPr/>
        </p:nvSpPr>
        <p:spPr>
          <a:xfrm rot="5400000">
            <a:off x="4466417" y="-462415"/>
            <a:ext cx="240554" cy="6370320"/>
          </a:xfrm>
          <a:prstGeom prst="leftBrace">
            <a:avLst>
              <a:gd name="adj1" fmla="val 119835"/>
              <a:gd name="adj2" fmla="val 50000"/>
            </a:avLst>
          </a:prstGeom>
          <a:noFill/>
          <a:ln w="38100" cap="flat" cmpd="sng">
            <a:solidFill>
              <a:srgbClr val="D1247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pic>
        <p:nvPicPr>
          <p:cNvPr id="511" name="Google Shape;511;p44"/>
          <p:cNvPicPr preferRelativeResize="0"/>
          <p:nvPr/>
        </p:nvPicPr>
        <p:blipFill rotWithShape="1">
          <a:blip r:embed="rId3">
            <a:alphaModFix/>
          </a:blip>
          <a:srcRect t="5078"/>
          <a:stretch/>
        </p:blipFill>
        <p:spPr>
          <a:xfrm>
            <a:off x="296078" y="276687"/>
            <a:ext cx="8411193" cy="4482330"/>
          </a:xfrm>
          <a:prstGeom prst="rect">
            <a:avLst/>
          </a:prstGeom>
          <a:noFill/>
          <a:ln>
            <a:noFill/>
          </a:ln>
        </p:spPr>
      </p:pic>
      <p:sp>
        <p:nvSpPr>
          <p:cNvPr id="512" name="Google Shape;512;p44"/>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Ocena konwersji</a:t>
            </a:r>
            <a:endParaRPr/>
          </a:p>
        </p:txBody>
      </p:sp>
      <p:pic>
        <p:nvPicPr>
          <p:cNvPr id="513" name="Google Shape;513;p44"/>
          <p:cNvPicPr preferRelativeResize="0"/>
          <p:nvPr/>
        </p:nvPicPr>
        <p:blipFill rotWithShape="1">
          <a:blip r:embed="rId4">
            <a:alphaModFix/>
          </a:blip>
          <a:srcRect r="63278"/>
          <a:stretch/>
        </p:blipFill>
        <p:spPr>
          <a:xfrm>
            <a:off x="7684815" y="4437664"/>
            <a:ext cx="1274218" cy="488417"/>
          </a:xfrm>
          <a:prstGeom prst="rect">
            <a:avLst/>
          </a:prstGeom>
          <a:noFill/>
          <a:ln>
            <a:noFill/>
          </a:ln>
        </p:spPr>
      </p:pic>
      <p:pic>
        <p:nvPicPr>
          <p:cNvPr id="514" name="Google Shape;514;p44"/>
          <p:cNvPicPr preferRelativeResize="0"/>
          <p:nvPr/>
        </p:nvPicPr>
        <p:blipFill rotWithShape="1">
          <a:blip r:embed="rId5">
            <a:alphaModFix/>
          </a:blip>
          <a:srcRect/>
          <a:stretch/>
        </p:blipFill>
        <p:spPr>
          <a:xfrm>
            <a:off x="-83820" y="4894997"/>
            <a:ext cx="9304020" cy="380922"/>
          </a:xfrm>
          <a:prstGeom prst="rect">
            <a:avLst/>
          </a:prstGeom>
          <a:noFill/>
          <a:ln>
            <a:noFill/>
          </a:ln>
        </p:spPr>
      </p:pic>
      <p:pic>
        <p:nvPicPr>
          <p:cNvPr id="515" name="Google Shape;515;p44"/>
          <p:cNvPicPr preferRelativeResize="0"/>
          <p:nvPr/>
        </p:nvPicPr>
        <p:blipFill rotWithShape="1">
          <a:blip r:embed="rId6">
            <a:alphaModFix/>
          </a:blip>
          <a:srcRect l="3024" r="3023"/>
          <a:stretch/>
        </p:blipFill>
        <p:spPr>
          <a:xfrm>
            <a:off x="184968" y="4514834"/>
            <a:ext cx="1756648" cy="38890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pic>
        <p:nvPicPr>
          <p:cNvPr id="520" name="Google Shape;520;p45"/>
          <p:cNvPicPr preferRelativeResize="0"/>
          <p:nvPr/>
        </p:nvPicPr>
        <p:blipFill rotWithShape="1">
          <a:blip r:embed="rId3">
            <a:alphaModFix/>
          </a:blip>
          <a:srcRect t="5511"/>
          <a:stretch/>
        </p:blipFill>
        <p:spPr>
          <a:xfrm>
            <a:off x="529778" y="283464"/>
            <a:ext cx="8076823" cy="4284482"/>
          </a:xfrm>
          <a:prstGeom prst="rect">
            <a:avLst/>
          </a:prstGeom>
          <a:noFill/>
          <a:ln>
            <a:noFill/>
          </a:ln>
        </p:spPr>
      </p:pic>
      <p:sp>
        <p:nvSpPr>
          <p:cNvPr id="521" name="Google Shape;521;p45"/>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Ocena konwersji</a:t>
            </a:r>
            <a:endParaRPr/>
          </a:p>
        </p:txBody>
      </p:sp>
      <p:pic>
        <p:nvPicPr>
          <p:cNvPr id="522" name="Google Shape;522;p45"/>
          <p:cNvPicPr preferRelativeResize="0"/>
          <p:nvPr/>
        </p:nvPicPr>
        <p:blipFill rotWithShape="1">
          <a:blip r:embed="rId4">
            <a:alphaModFix/>
          </a:blip>
          <a:srcRect r="63278"/>
          <a:stretch/>
        </p:blipFill>
        <p:spPr>
          <a:xfrm>
            <a:off x="7684815" y="4437664"/>
            <a:ext cx="1274218" cy="488417"/>
          </a:xfrm>
          <a:prstGeom prst="rect">
            <a:avLst/>
          </a:prstGeom>
          <a:noFill/>
          <a:ln>
            <a:noFill/>
          </a:ln>
        </p:spPr>
      </p:pic>
      <p:pic>
        <p:nvPicPr>
          <p:cNvPr id="523" name="Google Shape;523;p45"/>
          <p:cNvPicPr preferRelativeResize="0"/>
          <p:nvPr/>
        </p:nvPicPr>
        <p:blipFill rotWithShape="1">
          <a:blip r:embed="rId5">
            <a:alphaModFix/>
          </a:blip>
          <a:srcRect/>
          <a:stretch/>
        </p:blipFill>
        <p:spPr>
          <a:xfrm>
            <a:off x="-83820" y="4894997"/>
            <a:ext cx="9304020" cy="380922"/>
          </a:xfrm>
          <a:prstGeom prst="rect">
            <a:avLst/>
          </a:prstGeom>
          <a:noFill/>
          <a:ln>
            <a:noFill/>
          </a:ln>
        </p:spPr>
      </p:pic>
      <p:pic>
        <p:nvPicPr>
          <p:cNvPr id="524" name="Google Shape;524;p45"/>
          <p:cNvPicPr preferRelativeResize="0"/>
          <p:nvPr/>
        </p:nvPicPr>
        <p:blipFill rotWithShape="1">
          <a:blip r:embed="rId6">
            <a:alphaModFix/>
          </a:blip>
          <a:srcRect l="3024" r="3023"/>
          <a:stretch/>
        </p:blipFill>
        <p:spPr>
          <a:xfrm>
            <a:off x="184968" y="4514834"/>
            <a:ext cx="1756648" cy="38890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pic>
        <p:nvPicPr>
          <p:cNvPr id="529" name="Google Shape;529;p46"/>
          <p:cNvPicPr preferRelativeResize="0"/>
          <p:nvPr/>
        </p:nvPicPr>
        <p:blipFill rotWithShape="1">
          <a:blip r:embed="rId3">
            <a:alphaModFix/>
          </a:blip>
          <a:srcRect t="7239"/>
          <a:stretch/>
        </p:blipFill>
        <p:spPr>
          <a:xfrm>
            <a:off x="397750" y="300250"/>
            <a:ext cx="8340879" cy="4343597"/>
          </a:xfrm>
          <a:prstGeom prst="rect">
            <a:avLst/>
          </a:prstGeom>
          <a:noFill/>
          <a:ln>
            <a:noFill/>
          </a:ln>
        </p:spPr>
      </p:pic>
      <p:sp>
        <p:nvSpPr>
          <p:cNvPr id="530" name="Google Shape;530;p46"/>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Ocena konwersji</a:t>
            </a:r>
            <a:endParaRPr/>
          </a:p>
        </p:txBody>
      </p:sp>
      <p:pic>
        <p:nvPicPr>
          <p:cNvPr id="531" name="Google Shape;531;p46"/>
          <p:cNvPicPr preferRelativeResize="0"/>
          <p:nvPr/>
        </p:nvPicPr>
        <p:blipFill rotWithShape="1">
          <a:blip r:embed="rId4">
            <a:alphaModFix/>
          </a:blip>
          <a:srcRect r="63278"/>
          <a:stretch/>
        </p:blipFill>
        <p:spPr>
          <a:xfrm>
            <a:off x="7684815" y="4437664"/>
            <a:ext cx="1274218" cy="488417"/>
          </a:xfrm>
          <a:prstGeom prst="rect">
            <a:avLst/>
          </a:prstGeom>
          <a:noFill/>
          <a:ln>
            <a:noFill/>
          </a:ln>
        </p:spPr>
      </p:pic>
      <p:pic>
        <p:nvPicPr>
          <p:cNvPr id="532" name="Google Shape;532;p46"/>
          <p:cNvPicPr preferRelativeResize="0"/>
          <p:nvPr/>
        </p:nvPicPr>
        <p:blipFill rotWithShape="1">
          <a:blip r:embed="rId5">
            <a:alphaModFix/>
          </a:blip>
          <a:srcRect/>
          <a:stretch/>
        </p:blipFill>
        <p:spPr>
          <a:xfrm>
            <a:off x="-83820" y="4894997"/>
            <a:ext cx="9304020" cy="380922"/>
          </a:xfrm>
          <a:prstGeom prst="rect">
            <a:avLst/>
          </a:prstGeom>
          <a:noFill/>
          <a:ln>
            <a:noFill/>
          </a:ln>
        </p:spPr>
      </p:pic>
      <p:pic>
        <p:nvPicPr>
          <p:cNvPr id="533" name="Google Shape;533;p46"/>
          <p:cNvPicPr preferRelativeResize="0"/>
          <p:nvPr/>
        </p:nvPicPr>
        <p:blipFill rotWithShape="1">
          <a:blip r:embed="rId6">
            <a:alphaModFix/>
          </a:blip>
          <a:srcRect l="3024" r="3023"/>
          <a:stretch/>
        </p:blipFill>
        <p:spPr>
          <a:xfrm>
            <a:off x="184968" y="4514834"/>
            <a:ext cx="1756648" cy="38890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pic>
        <p:nvPicPr>
          <p:cNvPr id="538" name="Google Shape;538;p47"/>
          <p:cNvPicPr preferRelativeResize="0"/>
          <p:nvPr/>
        </p:nvPicPr>
        <p:blipFill rotWithShape="1">
          <a:blip r:embed="rId3">
            <a:alphaModFix/>
          </a:blip>
          <a:srcRect t="5511"/>
          <a:stretch/>
        </p:blipFill>
        <p:spPr>
          <a:xfrm>
            <a:off x="209315" y="276995"/>
            <a:ext cx="8717750" cy="4624472"/>
          </a:xfrm>
          <a:prstGeom prst="rect">
            <a:avLst/>
          </a:prstGeom>
          <a:noFill/>
          <a:ln>
            <a:noFill/>
          </a:ln>
        </p:spPr>
      </p:pic>
      <p:sp>
        <p:nvSpPr>
          <p:cNvPr id="539" name="Google Shape;539;p47"/>
          <p:cNvSpPr txBox="1"/>
          <p:nvPr/>
        </p:nvSpPr>
        <p:spPr>
          <a:xfrm>
            <a:off x="2652"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Ocena konwersji</a:t>
            </a:r>
            <a:endParaRPr/>
          </a:p>
        </p:txBody>
      </p:sp>
      <p:pic>
        <p:nvPicPr>
          <p:cNvPr id="540" name="Google Shape;540;p47"/>
          <p:cNvPicPr preferRelativeResize="0"/>
          <p:nvPr/>
        </p:nvPicPr>
        <p:blipFill rotWithShape="1">
          <a:blip r:embed="rId4">
            <a:alphaModFix/>
          </a:blip>
          <a:srcRect r="63278"/>
          <a:stretch/>
        </p:blipFill>
        <p:spPr>
          <a:xfrm>
            <a:off x="7684815" y="4437664"/>
            <a:ext cx="1274218" cy="488417"/>
          </a:xfrm>
          <a:prstGeom prst="rect">
            <a:avLst/>
          </a:prstGeom>
          <a:noFill/>
          <a:ln>
            <a:noFill/>
          </a:ln>
        </p:spPr>
      </p:pic>
      <p:pic>
        <p:nvPicPr>
          <p:cNvPr id="541" name="Google Shape;541;p47"/>
          <p:cNvPicPr preferRelativeResize="0"/>
          <p:nvPr/>
        </p:nvPicPr>
        <p:blipFill rotWithShape="1">
          <a:blip r:embed="rId5">
            <a:alphaModFix/>
          </a:blip>
          <a:srcRect/>
          <a:stretch/>
        </p:blipFill>
        <p:spPr>
          <a:xfrm>
            <a:off x="-83820" y="4894997"/>
            <a:ext cx="9304020" cy="380922"/>
          </a:xfrm>
          <a:prstGeom prst="rect">
            <a:avLst/>
          </a:prstGeom>
          <a:noFill/>
          <a:ln>
            <a:noFill/>
          </a:ln>
        </p:spPr>
      </p:pic>
      <p:pic>
        <p:nvPicPr>
          <p:cNvPr id="542" name="Google Shape;542;p47"/>
          <p:cNvPicPr preferRelativeResize="0"/>
          <p:nvPr/>
        </p:nvPicPr>
        <p:blipFill rotWithShape="1">
          <a:blip r:embed="rId6">
            <a:alphaModFix/>
          </a:blip>
          <a:srcRect l="3024" r="3023"/>
          <a:stretch/>
        </p:blipFill>
        <p:spPr>
          <a:xfrm>
            <a:off x="184968" y="4514834"/>
            <a:ext cx="1756648" cy="38890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547" name="Google Shape;547;p4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548" name="Google Shape;548;p48"/>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a:solidFill>
                <a:schemeClr val="dk1"/>
              </a:solidFill>
              <a:latin typeface="Calibri"/>
              <a:ea typeface="Calibri"/>
              <a:cs typeface="Calibri"/>
              <a:sym typeface="Calibri"/>
            </a:endParaRPr>
          </a:p>
        </p:txBody>
      </p:sp>
      <p:sp>
        <p:nvSpPr>
          <p:cNvPr id="549" name="Google Shape;549;p48"/>
          <p:cNvSpPr txBox="1">
            <a:spLocks noGrp="1"/>
          </p:cNvSpPr>
          <p:nvPr>
            <p:ph type="body" idx="1"/>
          </p:nvPr>
        </p:nvSpPr>
        <p:spPr>
          <a:xfrm>
            <a:off x="840583" y="152098"/>
            <a:ext cx="6614054" cy="5539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en-US" sz="4000" dirty="0" err="1"/>
              <a:t>Ocena</a:t>
            </a:r>
            <a:r>
              <a:rPr lang="en-US" sz="4000" dirty="0"/>
              <a:t> </a:t>
            </a:r>
            <a:r>
              <a:rPr lang="en-US" sz="4000" dirty="0" err="1"/>
              <a:t>aktywności</a:t>
            </a:r>
            <a:endParaRPr sz="4000" dirty="0"/>
          </a:p>
        </p:txBody>
      </p:sp>
      <p:sp>
        <p:nvSpPr>
          <p:cNvPr id="550" name="Google Shape;550;p48"/>
          <p:cNvSpPr txBox="1">
            <a:spLocks noGrp="1"/>
          </p:cNvSpPr>
          <p:nvPr>
            <p:ph type="body" idx="2"/>
          </p:nvPr>
        </p:nvSpPr>
        <p:spPr>
          <a:xfrm>
            <a:off x="840583" y="706096"/>
            <a:ext cx="6614054" cy="3716614"/>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pl-PL" sz="1300" dirty="0"/>
              <a:t>Zespoły</a:t>
            </a:r>
            <a:r>
              <a:rPr lang="en-US" sz="1300" dirty="0"/>
              <a:t> </a:t>
            </a:r>
            <a:r>
              <a:rPr lang="en-US" sz="1300" dirty="0" err="1"/>
              <a:t>uzyskują</a:t>
            </a:r>
            <a:r>
              <a:rPr lang="en-US" sz="1300" dirty="0"/>
              <a:t> </a:t>
            </a:r>
            <a:r>
              <a:rPr lang="en-US" sz="1300" dirty="0" err="1"/>
              <a:t>dostęp</a:t>
            </a:r>
            <a:r>
              <a:rPr lang="en-US" sz="1300" dirty="0"/>
              <a:t> do </a:t>
            </a:r>
            <a:r>
              <a:rPr lang="en-US" sz="1300" dirty="0" err="1"/>
              <a:t>demonstracyjnego</a:t>
            </a:r>
            <a:r>
              <a:rPr lang="en-US" sz="1300" dirty="0"/>
              <a:t> </a:t>
            </a:r>
            <a:r>
              <a:rPr lang="en-US" sz="1300" dirty="0" err="1"/>
              <a:t>konta</a:t>
            </a:r>
            <a:r>
              <a:rPr lang="en-US" sz="1300" dirty="0"/>
              <a:t> Google Analytics </a:t>
            </a:r>
            <a:r>
              <a:rPr lang="en-US" sz="1300" dirty="0" err="1"/>
              <a:t>i</a:t>
            </a:r>
            <a:r>
              <a:rPr lang="en-US" sz="1300" dirty="0"/>
              <a:t> </a:t>
            </a:r>
            <a:r>
              <a:rPr lang="en-US" sz="1300" dirty="0" err="1"/>
              <a:t>wybierają</a:t>
            </a:r>
            <a:r>
              <a:rPr lang="en-US" sz="1300" dirty="0"/>
              <a:t> </a:t>
            </a:r>
            <a:r>
              <a:rPr lang="en-US" sz="1300" dirty="0" err="1"/>
              <a:t>właściwość</a:t>
            </a:r>
            <a:r>
              <a:rPr lang="en-US" sz="1300" dirty="0"/>
              <a:t> Google Analytics 4: </a:t>
            </a:r>
            <a:r>
              <a:rPr lang="en-US" sz="1300" b="1" dirty="0">
                <a:solidFill>
                  <a:srgbClr val="D12477"/>
                </a:solidFill>
              </a:rPr>
              <a:t>Google Merchandise Store. </a:t>
            </a:r>
            <a:br>
              <a:rPr lang="en-US" sz="1300" dirty="0"/>
            </a:br>
            <a:br>
              <a:rPr lang="en-US" sz="1300" dirty="0"/>
            </a:br>
            <a:r>
              <a:rPr lang="en-US" sz="1300" b="1" dirty="0" err="1">
                <a:solidFill>
                  <a:srgbClr val="D12477"/>
                </a:solidFill>
              </a:rPr>
              <a:t>Korzystając</a:t>
            </a:r>
            <a:r>
              <a:rPr lang="en-US" sz="1300" b="1" dirty="0">
                <a:solidFill>
                  <a:srgbClr val="D12477"/>
                </a:solidFill>
              </a:rPr>
              <a:t> z </a:t>
            </a:r>
            <a:r>
              <a:rPr lang="en-US" sz="1300" b="1" dirty="0" err="1">
                <a:solidFill>
                  <a:srgbClr val="D12477"/>
                </a:solidFill>
              </a:rPr>
              <a:t>danych</a:t>
            </a:r>
            <a:r>
              <a:rPr lang="en-US" sz="1300" b="1" dirty="0">
                <a:solidFill>
                  <a:srgbClr val="D12477"/>
                </a:solidFill>
              </a:rPr>
              <a:t> z </a:t>
            </a:r>
            <a:r>
              <a:rPr lang="en-US" sz="1300" b="1" dirty="0" err="1">
                <a:solidFill>
                  <a:srgbClr val="D12477"/>
                </a:solidFill>
              </a:rPr>
              <a:t>platformy</a:t>
            </a:r>
            <a:r>
              <a:rPr lang="en-US" sz="1300" b="1" dirty="0">
                <a:solidFill>
                  <a:srgbClr val="D12477"/>
                </a:solidFill>
              </a:rPr>
              <a:t>, </a:t>
            </a:r>
            <a:r>
              <a:rPr lang="en-US" sz="1300" b="1" dirty="0" err="1">
                <a:solidFill>
                  <a:srgbClr val="D12477"/>
                </a:solidFill>
              </a:rPr>
              <a:t>odpowiedz</a:t>
            </a:r>
            <a:r>
              <a:rPr lang="en-US" sz="1300" b="1" dirty="0">
                <a:solidFill>
                  <a:srgbClr val="D12477"/>
                </a:solidFill>
              </a:rPr>
              <a:t> </a:t>
            </a:r>
            <a:r>
              <a:rPr lang="en-US" sz="1300" b="1" dirty="0" err="1">
                <a:solidFill>
                  <a:srgbClr val="D12477"/>
                </a:solidFill>
              </a:rPr>
              <a:t>na</a:t>
            </a:r>
            <a:r>
              <a:rPr lang="en-US" sz="1300" b="1" dirty="0">
                <a:solidFill>
                  <a:srgbClr val="D12477"/>
                </a:solidFill>
              </a:rPr>
              <a:t> </a:t>
            </a:r>
            <a:r>
              <a:rPr lang="en-US" sz="1300" b="1" dirty="0" err="1">
                <a:solidFill>
                  <a:srgbClr val="D12477"/>
                </a:solidFill>
              </a:rPr>
              <a:t>następujące</a:t>
            </a:r>
            <a:r>
              <a:rPr lang="en-US" sz="1300" b="1" dirty="0">
                <a:solidFill>
                  <a:srgbClr val="D12477"/>
                </a:solidFill>
              </a:rPr>
              <a:t> </a:t>
            </a:r>
            <a:r>
              <a:rPr lang="en-US" sz="1300" b="1" dirty="0" err="1">
                <a:solidFill>
                  <a:srgbClr val="D12477"/>
                </a:solidFill>
              </a:rPr>
              <a:t>pytania</a:t>
            </a:r>
            <a:r>
              <a:rPr lang="en-US" sz="1300" b="1" dirty="0">
                <a:solidFill>
                  <a:srgbClr val="D12477"/>
                </a:solidFill>
              </a:rPr>
              <a:t>:</a:t>
            </a:r>
            <a:endParaRPr sz="1300" b="1" dirty="0">
              <a:solidFill>
                <a:srgbClr val="D12477"/>
              </a:solidFill>
            </a:endParaRPr>
          </a:p>
          <a:p>
            <a:pPr marL="342900" lvl="0" indent="-342900" algn="l" rtl="0">
              <a:lnSpc>
                <a:spcPct val="100000"/>
              </a:lnSpc>
              <a:spcBef>
                <a:spcPts val="600"/>
              </a:spcBef>
              <a:spcAft>
                <a:spcPts val="0"/>
              </a:spcAft>
              <a:buClr>
                <a:srgbClr val="D12477"/>
              </a:buClr>
              <a:buSzPts val="1560"/>
              <a:buFont typeface="Calibri"/>
              <a:buAutoNum type="alphaLcParenR"/>
            </a:pPr>
            <a:r>
              <a:rPr lang="en-US" sz="1300" dirty="0" err="1"/>
              <a:t>Określ</a:t>
            </a:r>
            <a:r>
              <a:rPr lang="en-US" sz="1300" dirty="0"/>
              <a:t> </a:t>
            </a:r>
            <a:r>
              <a:rPr lang="en-US" sz="1300" dirty="0" err="1"/>
              <a:t>cele</a:t>
            </a:r>
            <a:r>
              <a:rPr lang="en-US" sz="1300" dirty="0"/>
              <a:t>, </a:t>
            </a:r>
            <a:r>
              <a:rPr lang="en-US" sz="1300" dirty="0" err="1"/>
              <a:t>które</a:t>
            </a:r>
            <a:r>
              <a:rPr lang="en-US" sz="1300" dirty="0"/>
              <a:t> </a:t>
            </a:r>
            <a:r>
              <a:rPr lang="en-US" sz="1300" dirty="0" err="1"/>
              <a:t>ustawiłeś</a:t>
            </a:r>
            <a:r>
              <a:rPr lang="en-US" sz="1300" dirty="0"/>
              <a:t> </a:t>
            </a:r>
            <a:r>
              <a:rPr lang="en-US" sz="1300" dirty="0" err="1"/>
              <a:t>dla</a:t>
            </a:r>
            <a:r>
              <a:rPr lang="en-US" sz="1300" dirty="0"/>
              <a:t> </a:t>
            </a:r>
            <a:r>
              <a:rPr lang="en-US" sz="1300" dirty="0" err="1"/>
              <a:t>witryny</a:t>
            </a:r>
            <a:r>
              <a:rPr lang="en-US" sz="1300" dirty="0"/>
              <a:t>, </a:t>
            </a:r>
            <a:r>
              <a:rPr lang="en-US" sz="1300" dirty="0" err="1"/>
              <a:t>takie</a:t>
            </a:r>
            <a:r>
              <a:rPr lang="en-US" sz="1300" dirty="0"/>
              <a:t> </a:t>
            </a:r>
            <a:r>
              <a:rPr lang="en-US" sz="1300" dirty="0" err="1"/>
              <a:t>jak</a:t>
            </a:r>
            <a:r>
              <a:rPr lang="en-US" sz="1300" dirty="0"/>
              <a:t> </a:t>
            </a:r>
            <a:r>
              <a:rPr lang="en-US" sz="1300" dirty="0" err="1"/>
              <a:t>przesyłanie</a:t>
            </a:r>
            <a:r>
              <a:rPr lang="en-US" sz="1300" dirty="0"/>
              <a:t> </a:t>
            </a:r>
            <a:r>
              <a:rPr lang="en-US" sz="1300" dirty="0" err="1"/>
              <a:t>formularzy</a:t>
            </a:r>
            <a:r>
              <a:rPr lang="en-US" sz="1300" dirty="0"/>
              <a:t>, </a:t>
            </a:r>
            <a:br>
              <a:rPr lang="pl-PL" sz="1300" dirty="0"/>
            </a:br>
            <a:r>
              <a:rPr lang="en-US" sz="1300" dirty="0" err="1"/>
              <a:t>zakupy</a:t>
            </a:r>
            <a:r>
              <a:rPr lang="en-US" sz="1300" dirty="0"/>
              <a:t> </a:t>
            </a:r>
            <a:r>
              <a:rPr lang="en-US" sz="1300" dirty="0" err="1"/>
              <a:t>produktów</a:t>
            </a:r>
            <a:r>
              <a:rPr lang="en-US" sz="1300" dirty="0"/>
              <a:t> </a:t>
            </a:r>
            <a:r>
              <a:rPr lang="en-US" sz="1300" dirty="0" err="1"/>
              <a:t>i</a:t>
            </a:r>
            <a:r>
              <a:rPr lang="en-US" sz="1300" dirty="0"/>
              <a:t> </a:t>
            </a:r>
            <a:r>
              <a:rPr lang="en-US" sz="1300" dirty="0" err="1"/>
              <a:t>tworzenie</a:t>
            </a:r>
            <a:r>
              <a:rPr lang="en-US" sz="1300" dirty="0"/>
              <a:t> </a:t>
            </a:r>
            <a:r>
              <a:rPr lang="en-US" sz="1300" dirty="0" err="1"/>
              <a:t>kont</a:t>
            </a:r>
            <a:r>
              <a:rPr lang="en-US" sz="1300" dirty="0"/>
              <a:t>.</a:t>
            </a:r>
            <a:endParaRPr sz="1300" dirty="0"/>
          </a:p>
          <a:p>
            <a:pPr marL="342900" lvl="0" indent="-342900" algn="l" rtl="0">
              <a:lnSpc>
                <a:spcPct val="100000"/>
              </a:lnSpc>
              <a:spcBef>
                <a:spcPts val="600"/>
              </a:spcBef>
              <a:spcAft>
                <a:spcPts val="0"/>
              </a:spcAft>
              <a:buClr>
                <a:srgbClr val="D12477"/>
              </a:buClr>
              <a:buSzPts val="1560"/>
              <a:buFont typeface="Calibri"/>
              <a:buAutoNum type="alphaLcParenR"/>
            </a:pPr>
            <a:r>
              <a:rPr lang="en-US" sz="1300" dirty="0" err="1"/>
              <a:t>Analizuj</a:t>
            </a:r>
            <a:r>
              <a:rPr lang="en-US" sz="1300" dirty="0"/>
              <a:t> </a:t>
            </a:r>
            <a:r>
              <a:rPr lang="en-US" sz="1300" dirty="0" err="1"/>
              <a:t>dane</a:t>
            </a:r>
            <a:r>
              <a:rPr lang="en-US" sz="1300" dirty="0"/>
              <a:t>, aby </a:t>
            </a:r>
            <a:r>
              <a:rPr lang="en-US" sz="1300" dirty="0" err="1"/>
              <a:t>zrozumieć</a:t>
            </a:r>
            <a:r>
              <a:rPr lang="en-US" sz="1300" dirty="0"/>
              <a:t> </a:t>
            </a:r>
            <a:r>
              <a:rPr lang="en-US" sz="1300" dirty="0" err="1"/>
              <a:t>współczynnik</a:t>
            </a:r>
            <a:r>
              <a:rPr lang="en-US" sz="1300" dirty="0"/>
              <a:t> </a:t>
            </a:r>
            <a:r>
              <a:rPr lang="en-US" sz="1300" dirty="0" err="1"/>
              <a:t>konwersji</a:t>
            </a:r>
            <a:r>
              <a:rPr lang="en-US" sz="1300" dirty="0"/>
              <a:t> </a:t>
            </a:r>
            <a:r>
              <a:rPr lang="en-US" sz="1300" dirty="0" err="1"/>
              <a:t>dla</a:t>
            </a:r>
            <a:r>
              <a:rPr lang="en-US" sz="1300" dirty="0"/>
              <a:t> </a:t>
            </a:r>
            <a:r>
              <a:rPr lang="en-US" sz="1300" dirty="0" err="1"/>
              <a:t>każdego</a:t>
            </a:r>
            <a:r>
              <a:rPr lang="en-US" sz="1300" dirty="0"/>
              <a:t> </a:t>
            </a:r>
            <a:r>
              <a:rPr lang="en-US" sz="1300" dirty="0" err="1"/>
              <a:t>celu</a:t>
            </a:r>
            <a:r>
              <a:rPr lang="en-US" sz="1300" dirty="0"/>
              <a:t> </a:t>
            </a:r>
            <a:br>
              <a:rPr lang="pl-PL" sz="1300" dirty="0"/>
            </a:br>
            <a:r>
              <a:rPr lang="en-US" sz="1300" dirty="0" err="1"/>
              <a:t>i</a:t>
            </a:r>
            <a:r>
              <a:rPr lang="en-US" sz="1300" dirty="0"/>
              <a:t> </a:t>
            </a:r>
            <a:r>
              <a:rPr lang="en-US" sz="1300" dirty="0" err="1"/>
              <a:t>zidentyfikować</a:t>
            </a:r>
            <a:r>
              <a:rPr lang="en-US" sz="1300" dirty="0"/>
              <a:t> </a:t>
            </a:r>
            <a:r>
              <a:rPr lang="en-US" sz="1300" dirty="0" err="1"/>
              <a:t>wszelkie</a:t>
            </a:r>
            <a:r>
              <a:rPr lang="en-US" sz="1300" dirty="0"/>
              <a:t> </a:t>
            </a:r>
            <a:r>
              <a:rPr lang="en-US" sz="1300" dirty="0" err="1"/>
              <a:t>potencjalne</a:t>
            </a:r>
            <a:r>
              <a:rPr lang="en-US" sz="1300" dirty="0"/>
              <a:t> </a:t>
            </a:r>
            <a:r>
              <a:rPr lang="en-US" sz="1300" dirty="0" err="1"/>
              <a:t>wąskie</a:t>
            </a:r>
            <a:r>
              <a:rPr lang="en-US" sz="1300" dirty="0"/>
              <a:t> </a:t>
            </a:r>
            <a:r>
              <a:rPr lang="en-US" sz="1300" dirty="0" err="1"/>
              <a:t>gardła</a:t>
            </a:r>
            <a:r>
              <a:rPr lang="en-US" sz="1300" dirty="0"/>
              <a:t> w </a:t>
            </a:r>
            <a:r>
              <a:rPr lang="en-US" sz="1300" dirty="0" err="1"/>
              <a:t>procesie</a:t>
            </a:r>
            <a:r>
              <a:rPr lang="en-US" sz="1300" dirty="0"/>
              <a:t> </a:t>
            </a:r>
            <a:r>
              <a:rPr lang="en-US" sz="1300" dirty="0" err="1"/>
              <a:t>konwersji</a:t>
            </a:r>
            <a:r>
              <a:rPr lang="en-US" sz="1300" dirty="0"/>
              <a:t>.</a:t>
            </a:r>
            <a:endParaRPr sz="1300" dirty="0"/>
          </a:p>
          <a:p>
            <a:pPr marL="342900" lvl="0" indent="-342900" algn="l" rtl="0">
              <a:lnSpc>
                <a:spcPct val="100000"/>
              </a:lnSpc>
              <a:spcBef>
                <a:spcPts val="600"/>
              </a:spcBef>
              <a:spcAft>
                <a:spcPts val="0"/>
              </a:spcAft>
              <a:buClr>
                <a:srgbClr val="D12477"/>
              </a:buClr>
              <a:buSzPts val="1560"/>
              <a:buFont typeface="Calibri"/>
              <a:buAutoNum type="alphaLcParenR"/>
            </a:pPr>
            <a:r>
              <a:rPr lang="en-US" sz="1300" dirty="0" err="1"/>
              <a:t>Skorzystaj</a:t>
            </a:r>
            <a:r>
              <a:rPr lang="en-US" sz="1300" dirty="0"/>
              <a:t> z </a:t>
            </a:r>
            <a:r>
              <a:rPr lang="en-US" sz="1300" dirty="0" err="1"/>
              <a:t>raportu</a:t>
            </a:r>
            <a:r>
              <a:rPr lang="en-US" sz="1300" dirty="0"/>
              <a:t> </a:t>
            </a:r>
            <a:r>
              <a:rPr lang="en-US" sz="1300" dirty="0" err="1"/>
              <a:t>wizualizacji</a:t>
            </a:r>
            <a:r>
              <a:rPr lang="en-US" sz="1300" dirty="0"/>
              <a:t> </a:t>
            </a:r>
            <a:r>
              <a:rPr lang="en-US" sz="1300" dirty="0" err="1"/>
              <a:t>lejka</a:t>
            </a:r>
            <a:r>
              <a:rPr lang="en-US" sz="1300" dirty="0"/>
              <a:t>, aby </a:t>
            </a:r>
            <a:r>
              <a:rPr lang="en-US" sz="1300" dirty="0" err="1"/>
              <a:t>zidentyfikować</a:t>
            </a:r>
            <a:r>
              <a:rPr lang="en-US" sz="1300" dirty="0"/>
              <a:t>, </a:t>
            </a:r>
            <a:r>
              <a:rPr lang="en-US" sz="1300" dirty="0" err="1"/>
              <a:t>gdzie</a:t>
            </a:r>
            <a:r>
              <a:rPr lang="en-US" sz="1300" dirty="0"/>
              <a:t> </a:t>
            </a:r>
            <a:r>
              <a:rPr lang="en-US" sz="1300" dirty="0" err="1"/>
              <a:t>użytkownicy</a:t>
            </a:r>
            <a:r>
              <a:rPr lang="en-US" sz="1300" dirty="0"/>
              <a:t> </a:t>
            </a:r>
            <a:r>
              <a:rPr lang="en-US" sz="1300" dirty="0" err="1"/>
              <a:t>porzucają</a:t>
            </a:r>
            <a:r>
              <a:rPr lang="en-US" sz="1300" dirty="0"/>
              <a:t> </a:t>
            </a:r>
            <a:r>
              <a:rPr lang="en-US" sz="1300" dirty="0" err="1"/>
              <a:t>proces</a:t>
            </a:r>
            <a:r>
              <a:rPr lang="en-US" sz="1300" dirty="0"/>
              <a:t> </a:t>
            </a:r>
            <a:r>
              <a:rPr lang="en-US" sz="1300" dirty="0" err="1"/>
              <a:t>konwersji</a:t>
            </a:r>
            <a:r>
              <a:rPr lang="en-US" sz="1300" dirty="0"/>
              <a:t> </a:t>
            </a:r>
            <a:r>
              <a:rPr lang="en-US" sz="1300" dirty="0" err="1"/>
              <a:t>i</a:t>
            </a:r>
            <a:r>
              <a:rPr lang="en-US" sz="1300" dirty="0"/>
              <a:t> </a:t>
            </a:r>
            <a:r>
              <a:rPr lang="en-US" sz="1300" dirty="0" err="1"/>
              <a:t>zrozumieć</a:t>
            </a:r>
            <a:r>
              <a:rPr lang="en-US" sz="1300" dirty="0"/>
              <a:t>, </a:t>
            </a:r>
            <a:r>
              <a:rPr lang="en-US" sz="1300" dirty="0" err="1"/>
              <a:t>które</a:t>
            </a:r>
            <a:r>
              <a:rPr lang="en-US" sz="1300" dirty="0"/>
              <a:t> </a:t>
            </a:r>
            <a:r>
              <a:rPr lang="en-US" sz="1300" dirty="0" err="1"/>
              <a:t>etapy</a:t>
            </a:r>
            <a:r>
              <a:rPr lang="en-US" sz="1300" dirty="0"/>
              <a:t> </a:t>
            </a:r>
            <a:r>
              <a:rPr lang="en-US" sz="1300" dirty="0" err="1"/>
              <a:t>procesu</a:t>
            </a:r>
            <a:r>
              <a:rPr lang="en-US" sz="1300" dirty="0"/>
              <a:t> </a:t>
            </a:r>
            <a:r>
              <a:rPr lang="en-US" sz="1300" dirty="0" err="1"/>
              <a:t>powodują</a:t>
            </a:r>
            <a:r>
              <a:rPr lang="en-US" sz="1300" dirty="0"/>
              <a:t> </a:t>
            </a:r>
            <a:r>
              <a:rPr lang="en-US" sz="1300" dirty="0" err="1"/>
              <a:t>największe</a:t>
            </a:r>
            <a:r>
              <a:rPr lang="en-US" sz="1300" dirty="0"/>
              <a:t> </a:t>
            </a:r>
            <a:r>
              <a:rPr lang="en-US" sz="1300" dirty="0" err="1"/>
              <a:t>tarcia</a:t>
            </a:r>
            <a:r>
              <a:rPr lang="en-US" sz="1300" dirty="0"/>
              <a:t>.</a:t>
            </a:r>
            <a:endParaRPr sz="1300" dirty="0"/>
          </a:p>
          <a:p>
            <a:pPr marL="342900" lvl="0" indent="-342900" algn="l" rtl="0">
              <a:lnSpc>
                <a:spcPct val="100000"/>
              </a:lnSpc>
              <a:spcBef>
                <a:spcPts val="600"/>
              </a:spcBef>
              <a:spcAft>
                <a:spcPts val="0"/>
              </a:spcAft>
              <a:buClr>
                <a:srgbClr val="D12477"/>
              </a:buClr>
              <a:buSzPts val="1560"/>
              <a:buFont typeface="Calibri"/>
              <a:buAutoNum type="alphaLcParenR"/>
            </a:pPr>
            <a:r>
              <a:rPr lang="en-US" sz="1300" dirty="0" err="1"/>
              <a:t>Utwórz</a:t>
            </a:r>
            <a:r>
              <a:rPr lang="en-US" sz="1300" dirty="0"/>
              <a:t> </a:t>
            </a:r>
            <a:r>
              <a:rPr lang="en-US" sz="1300" dirty="0" err="1"/>
              <a:t>raport</a:t>
            </a:r>
            <a:r>
              <a:rPr lang="en-US" sz="1300" dirty="0"/>
              <a:t> </a:t>
            </a:r>
            <a:r>
              <a:rPr lang="en-US" sz="1300" dirty="0" err="1"/>
              <a:t>zawierający</a:t>
            </a:r>
            <a:r>
              <a:rPr lang="en-US" sz="1300" dirty="0"/>
              <a:t> </a:t>
            </a:r>
            <a:r>
              <a:rPr lang="en-US" sz="1300" dirty="0" err="1"/>
              <a:t>zestawienie</a:t>
            </a:r>
            <a:r>
              <a:rPr lang="en-US" sz="1300" dirty="0"/>
              <a:t> </a:t>
            </a:r>
            <a:r>
              <a:rPr lang="en-US" sz="1300" dirty="0" err="1"/>
              <a:t>współczynnika</a:t>
            </a:r>
            <a:r>
              <a:rPr lang="en-US" sz="1300" dirty="0"/>
              <a:t> </a:t>
            </a:r>
            <a:r>
              <a:rPr lang="en-US" sz="1300" dirty="0" err="1"/>
              <a:t>konwersji</a:t>
            </a:r>
            <a:r>
              <a:rPr lang="en-US" sz="1300" dirty="0"/>
              <a:t> </a:t>
            </a:r>
            <a:r>
              <a:rPr lang="en-US" sz="1300" dirty="0" err="1"/>
              <a:t>dla</a:t>
            </a:r>
            <a:r>
              <a:rPr lang="en-US" sz="1300" dirty="0"/>
              <a:t> </a:t>
            </a:r>
            <a:r>
              <a:rPr lang="en-US" sz="1300" dirty="0" err="1"/>
              <a:t>różnych</a:t>
            </a:r>
            <a:r>
              <a:rPr lang="en-US" sz="1300" dirty="0"/>
              <a:t> </a:t>
            </a:r>
            <a:r>
              <a:rPr lang="en-US" sz="1300" dirty="0" err="1"/>
              <a:t>sekcji</a:t>
            </a:r>
            <a:r>
              <a:rPr lang="en-US" sz="1300" dirty="0"/>
              <a:t> </a:t>
            </a:r>
            <a:r>
              <a:rPr lang="en-US" sz="1300" dirty="0" err="1"/>
              <a:t>witryny</a:t>
            </a:r>
            <a:r>
              <a:rPr lang="en-US" sz="1300" dirty="0"/>
              <a:t> (np. </a:t>
            </a:r>
            <a:r>
              <a:rPr lang="en-US" sz="1300" dirty="0" err="1"/>
              <a:t>stron</a:t>
            </a:r>
            <a:r>
              <a:rPr lang="en-US" sz="1300" dirty="0"/>
              <a:t> </a:t>
            </a:r>
            <a:r>
              <a:rPr lang="en-US" sz="1300" dirty="0" err="1"/>
              <a:t>produktów</a:t>
            </a:r>
            <a:r>
              <a:rPr lang="en-US" sz="1300" dirty="0"/>
              <a:t>, </a:t>
            </a:r>
            <a:r>
              <a:rPr lang="en-US" sz="1300" dirty="0" err="1"/>
              <a:t>procesu</a:t>
            </a:r>
            <a:r>
              <a:rPr lang="en-US" sz="1300" dirty="0"/>
              <a:t> </a:t>
            </a:r>
            <a:r>
              <a:rPr lang="en-US" sz="1300" dirty="0" err="1"/>
              <a:t>realizacji</a:t>
            </a:r>
            <a:r>
              <a:rPr lang="en-US" sz="1300" dirty="0"/>
              <a:t> </a:t>
            </a:r>
            <a:r>
              <a:rPr lang="en-US" sz="1300" dirty="0" err="1"/>
              <a:t>zakupu</a:t>
            </a:r>
            <a:r>
              <a:rPr lang="en-US" sz="1300" dirty="0"/>
              <a:t>, </a:t>
            </a:r>
            <a:r>
              <a:rPr lang="en-US" sz="1300" dirty="0" err="1"/>
              <a:t>strony</a:t>
            </a:r>
            <a:r>
              <a:rPr lang="en-US" sz="1300" dirty="0"/>
              <a:t> z </a:t>
            </a:r>
            <a:r>
              <a:rPr lang="en-US" sz="1300" dirty="0" err="1"/>
              <a:t>podziękowaniem</a:t>
            </a:r>
            <a:r>
              <a:rPr lang="en-US" sz="1300" dirty="0"/>
              <a:t>).</a:t>
            </a:r>
            <a:endParaRPr sz="1300" dirty="0"/>
          </a:p>
          <a:p>
            <a:pPr marL="342900" lvl="0" indent="-342900" algn="l" rtl="0">
              <a:lnSpc>
                <a:spcPct val="100000"/>
              </a:lnSpc>
              <a:spcBef>
                <a:spcPts val="600"/>
              </a:spcBef>
              <a:spcAft>
                <a:spcPts val="0"/>
              </a:spcAft>
              <a:buClr>
                <a:srgbClr val="D12477"/>
              </a:buClr>
              <a:buSzPts val="1560"/>
              <a:buFont typeface="Calibri"/>
              <a:buAutoNum type="alphaLcParenR"/>
            </a:pPr>
            <a:r>
              <a:rPr lang="en-US" sz="1300" dirty="0" err="1"/>
              <a:t>Korzystając</a:t>
            </a:r>
            <a:r>
              <a:rPr lang="en-US" sz="1300" dirty="0"/>
              <a:t> z </a:t>
            </a:r>
            <a:r>
              <a:rPr lang="en-US" sz="1300" dirty="0" err="1"/>
              <a:t>danych</a:t>
            </a:r>
            <a:r>
              <a:rPr lang="en-US" sz="1300" dirty="0"/>
              <a:t> z </a:t>
            </a:r>
            <a:r>
              <a:rPr lang="en-US" sz="1300" dirty="0" err="1"/>
              <a:t>raportu</a:t>
            </a:r>
            <a:r>
              <a:rPr lang="en-US" sz="1300" dirty="0"/>
              <a:t>, </a:t>
            </a:r>
            <a:r>
              <a:rPr lang="en-US" sz="1300" dirty="0" err="1"/>
              <a:t>opracuj</a:t>
            </a:r>
            <a:r>
              <a:rPr lang="en-US" sz="1300" dirty="0"/>
              <a:t> </a:t>
            </a:r>
            <a:r>
              <a:rPr lang="en-US" sz="1300" dirty="0" err="1"/>
              <a:t>zalecenia</a:t>
            </a:r>
            <a:r>
              <a:rPr lang="en-US" sz="1300" dirty="0"/>
              <a:t> </a:t>
            </a:r>
            <a:r>
              <a:rPr lang="en-US" sz="1300" dirty="0" err="1"/>
              <a:t>dotyczące</a:t>
            </a:r>
            <a:r>
              <a:rPr lang="en-US" sz="1300" dirty="0"/>
              <a:t> </a:t>
            </a:r>
            <a:r>
              <a:rPr lang="en-US" sz="1300" dirty="0" err="1"/>
              <a:t>poprawy</a:t>
            </a:r>
            <a:r>
              <a:rPr lang="en-US" sz="1300" dirty="0"/>
              <a:t> </a:t>
            </a:r>
            <a:r>
              <a:rPr lang="en-US" sz="1300" dirty="0" err="1"/>
              <a:t>współczynnika</a:t>
            </a:r>
            <a:r>
              <a:rPr lang="en-US" sz="1300" dirty="0"/>
              <a:t> </a:t>
            </a:r>
            <a:r>
              <a:rPr lang="en-US" sz="1300" dirty="0" err="1"/>
              <a:t>konwersji</a:t>
            </a:r>
            <a:r>
              <a:rPr lang="en-US" sz="1300" dirty="0"/>
              <a:t>, </a:t>
            </a:r>
            <a:r>
              <a:rPr lang="en-US" sz="1300" dirty="0" err="1"/>
              <a:t>rozwiązując</a:t>
            </a:r>
            <a:r>
              <a:rPr lang="en-US" sz="1300" dirty="0"/>
              <a:t> </a:t>
            </a:r>
            <a:r>
              <a:rPr lang="en-US" sz="1300" dirty="0" err="1"/>
              <a:t>problemy</a:t>
            </a:r>
            <a:r>
              <a:rPr lang="en-US" sz="1300" dirty="0"/>
              <a:t>, </a:t>
            </a:r>
            <a:r>
              <a:rPr lang="en-US" sz="1300" dirty="0" err="1"/>
              <a:t>które</a:t>
            </a:r>
            <a:r>
              <a:rPr lang="en-US" sz="1300" dirty="0"/>
              <a:t> </a:t>
            </a:r>
            <a:r>
              <a:rPr lang="en-US" sz="1300" dirty="0" err="1"/>
              <a:t>powodują</a:t>
            </a:r>
            <a:r>
              <a:rPr lang="en-US" sz="1300" dirty="0"/>
              <a:t>, </a:t>
            </a:r>
            <a:r>
              <a:rPr lang="en-US" sz="1300" dirty="0" err="1"/>
              <a:t>że</a:t>
            </a:r>
            <a:r>
              <a:rPr lang="en-US" sz="1300" dirty="0"/>
              <a:t> </a:t>
            </a:r>
            <a:r>
              <a:rPr lang="en-US" sz="1300" dirty="0" err="1"/>
              <a:t>użytkownicy</a:t>
            </a:r>
            <a:r>
              <a:rPr lang="en-US" sz="1300" dirty="0"/>
              <a:t> </a:t>
            </a:r>
            <a:r>
              <a:rPr lang="en-US" sz="1300" dirty="0" err="1"/>
              <a:t>opuszczają</a:t>
            </a:r>
            <a:r>
              <a:rPr lang="en-US" sz="1300" dirty="0"/>
              <a:t> </a:t>
            </a:r>
            <a:r>
              <a:rPr lang="en-US" sz="1300" dirty="0" err="1"/>
              <a:t>witrynę</a:t>
            </a:r>
            <a:r>
              <a:rPr lang="en-US" sz="1300" dirty="0"/>
              <a:t> </a:t>
            </a:r>
            <a:r>
              <a:rPr lang="en-US" sz="1300" dirty="0" err="1"/>
              <a:t>i</a:t>
            </a:r>
            <a:r>
              <a:rPr lang="en-US" sz="1300" dirty="0"/>
              <a:t> </a:t>
            </a:r>
            <a:r>
              <a:rPr lang="en-US" sz="1300" dirty="0" err="1"/>
              <a:t>optymalizując</a:t>
            </a:r>
            <a:r>
              <a:rPr lang="en-US" sz="1300" dirty="0"/>
              <a:t> </a:t>
            </a:r>
            <a:r>
              <a:rPr lang="en-US" sz="1300" dirty="0" err="1"/>
              <a:t>najpopularniejsze</a:t>
            </a:r>
            <a:r>
              <a:rPr lang="en-US" sz="1300" dirty="0"/>
              <a:t> </a:t>
            </a:r>
            <a:r>
              <a:rPr lang="en-US" sz="1300" dirty="0" err="1"/>
              <a:t>strony</a:t>
            </a:r>
            <a:r>
              <a:rPr lang="en-US" sz="1300" dirty="0"/>
              <a:t>.</a:t>
            </a:r>
            <a:endParaRPr sz="1300" dirty="0"/>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1605</Words>
  <Application>Microsoft Office PowerPoint</Application>
  <PresentationFormat>On-screen Show (16:9)</PresentationFormat>
  <Paragraphs>72</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Calibri</vt:lpstr>
      <vt:lpstr>DEMS NEW</vt:lpstr>
      <vt:lpstr>PowerPoint Presentation</vt:lpstr>
      <vt:lpstr>Ocena konwersji</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ZROZUMIEĆ  SWOICH ODBIORCÓW</dc:title>
  <dc:creator>a20160391@pbs.up.pt</dc:creator>
  <cp:keywords>, docId:12DEA1EEE32BE763C422EB0A1127D904</cp:keywords>
  <cp:lastModifiedBy>Koskimies-Chiba Sanni</cp:lastModifiedBy>
  <cp:revision>12</cp:revision>
  <dcterms:modified xsi:type="dcterms:W3CDTF">2023-12-22T10:29:11Z</dcterms:modified>
</cp:coreProperties>
</file>