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0"/>
  </p:notesMasterIdLst>
  <p:sldIdLst>
    <p:sldId id="288" r:id="rId2"/>
    <p:sldId id="289" r:id="rId3"/>
    <p:sldId id="290" r:id="rId4"/>
    <p:sldId id="291" r:id="rId5"/>
    <p:sldId id="292" r:id="rId6"/>
    <p:sldId id="293" r:id="rId7"/>
    <p:sldId id="294" r:id="rId8"/>
    <p:sldId id="295" r:id="rId9"/>
  </p:sldIdLst>
  <p:sldSz cx="9144000" cy="5143500" type="screen16x9"/>
  <p:notesSz cx="6858000" cy="9144000"/>
  <p:embeddedFontLst>
    <p:embeddedFont>
      <p:font typeface="Calibri" panose="020F0502020204030204" pitchFamily="34" charset="0"/>
      <p:regular r:id="rId11"/>
      <p:bold r:id="rId12"/>
      <p:italic r:id="rId13"/>
      <p:boldItalic r:id="rId1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70" roundtripDataSignature="AMtx7mjWENud6GEn0s6P8sdqLI3row7ktg=="/>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9190" autoAdjust="0"/>
  </p:normalViewPr>
  <p:slideViewPr>
    <p:cSldViewPr snapToGrid="0">
      <p:cViewPr varScale="1">
        <p:scale>
          <a:sx n="114" d="100"/>
          <a:sy n="114" d="100"/>
        </p:scale>
        <p:origin x="1446" y="8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72"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2.fntdata"/><Relationship Id="rId71" Type="http://schemas.openxmlformats.org/officeDocument/2006/relationships/presProps" Target="presProps.xml"/><Relationship Id="rId2" Type="http://schemas.openxmlformats.org/officeDocument/2006/relationships/slide" Target="slides/slide1.xml"/><Relationship Id="rId70" Type="http://customschemas.google.com/relationships/presentationmetadata" Target="metadata"/><Relationship Id="rId75"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74"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notesMaster" Target="notesMasters/notesMaster1.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oskimies-Chiba Sanni" userId="332a55cb-e320-46e8-9711-affea4e835d5" providerId="ADAL" clId="{A8A24D03-002C-48FC-B794-62AB15E508CE}"/>
    <pc:docChg chg="modSld">
      <pc:chgData name="Koskimies-Chiba Sanni" userId="332a55cb-e320-46e8-9711-affea4e835d5" providerId="ADAL" clId="{A8A24D03-002C-48FC-B794-62AB15E508CE}" dt="2023-12-22T10:30:12.355" v="8" actId="1076"/>
      <pc:docMkLst>
        <pc:docMk/>
      </pc:docMkLst>
      <pc:sldChg chg="modSp mod">
        <pc:chgData name="Koskimies-Chiba Sanni" userId="332a55cb-e320-46e8-9711-affea4e835d5" providerId="ADAL" clId="{A8A24D03-002C-48FC-B794-62AB15E508CE}" dt="2023-12-22T10:29:57.845" v="1" actId="1076"/>
        <pc:sldMkLst>
          <pc:docMk/>
          <pc:sldMk cId="0" sldId="290"/>
        </pc:sldMkLst>
        <pc:picChg chg="mod">
          <ac:chgData name="Koskimies-Chiba Sanni" userId="332a55cb-e320-46e8-9711-affea4e835d5" providerId="ADAL" clId="{A8A24D03-002C-48FC-B794-62AB15E508CE}" dt="2023-12-22T10:29:57.845" v="1" actId="1076"/>
          <ac:picMkLst>
            <pc:docMk/>
            <pc:sldMk cId="0" sldId="290"/>
            <ac:picMk id="431" creationId="{00000000-0000-0000-0000-000000000000}"/>
          </ac:picMkLst>
        </pc:picChg>
      </pc:sldChg>
      <pc:sldChg chg="modSp mod">
        <pc:chgData name="Koskimies-Chiba Sanni" userId="332a55cb-e320-46e8-9711-affea4e835d5" providerId="ADAL" clId="{A8A24D03-002C-48FC-B794-62AB15E508CE}" dt="2023-12-22T10:30:02.589" v="3" actId="1076"/>
        <pc:sldMkLst>
          <pc:docMk/>
          <pc:sldMk cId="0" sldId="291"/>
        </pc:sldMkLst>
        <pc:picChg chg="mod">
          <ac:chgData name="Koskimies-Chiba Sanni" userId="332a55cb-e320-46e8-9711-affea4e835d5" providerId="ADAL" clId="{A8A24D03-002C-48FC-B794-62AB15E508CE}" dt="2023-12-22T10:30:02.589" v="3" actId="1076"/>
          <ac:picMkLst>
            <pc:docMk/>
            <pc:sldMk cId="0" sldId="291"/>
            <ac:picMk id="440" creationId="{00000000-0000-0000-0000-000000000000}"/>
          </ac:picMkLst>
        </pc:picChg>
      </pc:sldChg>
      <pc:sldChg chg="modSp mod">
        <pc:chgData name="Koskimies-Chiba Sanni" userId="332a55cb-e320-46e8-9711-affea4e835d5" providerId="ADAL" clId="{A8A24D03-002C-48FC-B794-62AB15E508CE}" dt="2023-12-22T10:30:05.664" v="4" actId="14100"/>
        <pc:sldMkLst>
          <pc:docMk/>
          <pc:sldMk cId="0" sldId="292"/>
        </pc:sldMkLst>
        <pc:picChg chg="mod">
          <ac:chgData name="Koskimies-Chiba Sanni" userId="332a55cb-e320-46e8-9711-affea4e835d5" providerId="ADAL" clId="{A8A24D03-002C-48FC-B794-62AB15E508CE}" dt="2023-12-22T10:30:05.664" v="4" actId="14100"/>
          <ac:picMkLst>
            <pc:docMk/>
            <pc:sldMk cId="0" sldId="292"/>
            <ac:picMk id="449" creationId="{00000000-0000-0000-0000-000000000000}"/>
          </ac:picMkLst>
        </pc:picChg>
      </pc:sldChg>
      <pc:sldChg chg="modSp mod">
        <pc:chgData name="Koskimies-Chiba Sanni" userId="332a55cb-e320-46e8-9711-affea4e835d5" providerId="ADAL" clId="{A8A24D03-002C-48FC-B794-62AB15E508CE}" dt="2023-12-22T10:30:09.041" v="6" actId="1076"/>
        <pc:sldMkLst>
          <pc:docMk/>
          <pc:sldMk cId="0" sldId="293"/>
        </pc:sldMkLst>
        <pc:picChg chg="mod">
          <ac:chgData name="Koskimies-Chiba Sanni" userId="332a55cb-e320-46e8-9711-affea4e835d5" providerId="ADAL" clId="{A8A24D03-002C-48FC-B794-62AB15E508CE}" dt="2023-12-22T10:30:09.041" v="6" actId="1076"/>
          <ac:picMkLst>
            <pc:docMk/>
            <pc:sldMk cId="0" sldId="293"/>
            <ac:picMk id="458" creationId="{00000000-0000-0000-0000-000000000000}"/>
          </ac:picMkLst>
        </pc:picChg>
      </pc:sldChg>
      <pc:sldChg chg="modSp mod">
        <pc:chgData name="Koskimies-Chiba Sanni" userId="332a55cb-e320-46e8-9711-affea4e835d5" providerId="ADAL" clId="{A8A24D03-002C-48FC-B794-62AB15E508CE}" dt="2023-12-22T10:30:12.355" v="8" actId="1076"/>
        <pc:sldMkLst>
          <pc:docMk/>
          <pc:sldMk cId="0" sldId="294"/>
        </pc:sldMkLst>
        <pc:picChg chg="mod">
          <ac:chgData name="Koskimies-Chiba Sanni" userId="332a55cb-e320-46e8-9711-affea4e835d5" providerId="ADAL" clId="{A8A24D03-002C-48FC-B794-62AB15E508CE}" dt="2023-12-22T10:30:12.355" v="8" actId="1076"/>
          <ac:picMkLst>
            <pc:docMk/>
            <pc:sldMk cId="0" sldId="294"/>
            <ac:picMk id="467"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extLst>
      <p:ext uri="{BB962C8B-B14F-4D97-AF65-F5344CB8AC3E}">
        <p14:creationId xmlns:p14="http://schemas.microsoft.com/office/powerpoint/2010/main" val="2295992411"/>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3"/>
        <p:cNvGrpSpPr/>
        <p:nvPr/>
      </p:nvGrpSpPr>
      <p:grpSpPr>
        <a:xfrm>
          <a:off x="0" y="0"/>
          <a:ext cx="0" cy="0"/>
          <a:chOff x="0" y="0"/>
          <a:chExt cx="0" cy="0"/>
        </a:xfrm>
      </p:grpSpPr>
      <p:sp>
        <p:nvSpPr>
          <p:cNvPr id="414" name="Google Shape;414;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5" name="Google Shape;415;p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8024855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9"/>
        <p:cNvGrpSpPr/>
        <p:nvPr/>
      </p:nvGrpSpPr>
      <p:grpSpPr>
        <a:xfrm>
          <a:off x="0" y="0"/>
          <a:ext cx="0" cy="0"/>
          <a:chOff x="0" y="0"/>
          <a:chExt cx="0" cy="0"/>
        </a:xfrm>
      </p:grpSpPr>
      <p:sp>
        <p:nvSpPr>
          <p:cNvPr id="420" name="Google Shape;420;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1" name="Google Shape;421;p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Zrozumienie zachowania w analityce internetowej odnosi się do procesu analizowania i interpretowania danych dotyczących działań i interakcji odwiedzających witrynę w celu uzyskania wglądu w to, w jaki sposób angażują się oni w cyfrową obecność firmy. Obejmuje to śledzenie wskaźników, takich jak odsłony stron, kliknięcia, przesyłanie formularzy, czas spędzony na stronie i inne. Rozumiejąc zachowanie odwiedzających, firmy mogą zoptymalizować swoją stronę internetową i strategie marketingowe, aby zwiększyć zaangażowanie i konwersje.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Z perspektywy eksperta zrozumienie zachowań użytkowników jest kluczowym elementem każdej kompleksowej strategii analityki internetowej. Śledząc działania i interakcje odwiedzających, firmy mogą identyfikować trendy, wzorce i obszary wymagające poprawy, co może wpłynąć na ich strategie marketingowe i treści oraz pomóc im zapewnić bardziej spersonalizowane i odpowiednie wrażenia użytkownika. Na przykład, jeśli firma stwierdzi, że znaczna część odwiedzających jej witrynę porzuca ją po zaledwie kilku sekundach, może to wskazywać na problem z projektem witryny lub jakością jej treści, który można następnie rozwiązać w celu poprawy komfortu użytkowania.</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Istnieje kilka metod śledzenia zachowań odwiedzających w analityce internetowej, w tym narzędzia do analizy witryn internetowych, oprogramowanie do mapowania ciepła i testy A / B. Narzędzia do analizy witryn internetowych, takie jak Google Analytics, zapewniają kompleksowy przegląd zachowań odwiedzających, w tym odsłon stron, czasu spędzonego na stronie, współczynnika odrzuceń i innych. Oprogramowanie do mapowania ciepła, takie jak Hotjar, pozwala firmom wizualizować sposób interakcji odwiedzających witrynę z ich witryną, w tym miejsca, w które klikają, na co najeżdżają kursorem i gdzie spędzają najwięcej czasu. Testy A/B to metoda porównywania dwóch wersji strony internetowej lub strony docelowej w celu określenia, która wersja jest bardziej skuteczna w zwiększaniu konwersji i zaangażowania.</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Aby skutecznie zrozumieć zachowanie odwiedzających w analityce internetowej, firmy muszą mieć jasne zrozumienie swoich celów i zadań, a także konkretnych wskaźników, które chcą śledzić i mierzyć. Na przykład, jeśli firma chce poprawić współczynnik konwersji swojej witryny, może śledzić takie wskaźniki, jak przesyłanie formularzy, czas spędzony na stronie i współczynnik odrzuceń. Ponadto firmy muszą mieć plan analizy i działania na podstawie zebranych danych, a także regularnie aktualizować i optymalizować swoją strategię analityki internetowej, aby dotrzymać kroku zmieniającym się zachowaniom odwiedzających i trendom branżowym.</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Podsumowując, zrozumienie zachowań w analityce internetowej jest kluczowym narzędziem dla firm, które chcą zoptymalizować swoją stronę internetową i strategie marketingowe oraz zapewnić bardziej spersonalizowane i odpowiednie wrażenia użytkownika. Śledząc działania i interakcje odwiedzających, firmy mogą uzyskać cenny wgląd w to, w jaki sposób ich docelowi odbiorcy angażują się w ich cyfrową obecność i podejmują świadome decyzje dotyczące strategii marketingowych i treści.</a:t>
            </a:r>
            <a:endParaRPr/>
          </a:p>
          <a:p>
            <a:pPr marL="0" lvl="0" indent="0" algn="l" rtl="0">
              <a:lnSpc>
                <a:spcPct val="100000"/>
              </a:lnSpc>
              <a:spcBef>
                <a:spcPts val="0"/>
              </a:spcBef>
              <a:spcAft>
                <a:spcPts val="0"/>
              </a:spcAft>
              <a:buSzPts val="1100"/>
              <a:buNone/>
            </a:pPr>
            <a:endParaRPr/>
          </a:p>
          <a:p>
            <a:pPr marL="0" lvl="0" indent="0" algn="l" rtl="0">
              <a:lnSpc>
                <a:spcPct val="115000"/>
              </a:lnSpc>
              <a:spcBef>
                <a:spcPts val="1200"/>
              </a:spcBef>
              <a:spcAft>
                <a:spcPts val="0"/>
              </a:spcAft>
              <a:buClr>
                <a:schemeClr val="dk1"/>
              </a:buClr>
              <a:buSzPts val="1100"/>
              <a:buFont typeface="Arial"/>
              <a:buNone/>
            </a:pPr>
            <a:r>
              <a:rPr lang="en-US"/>
              <a:t>Analizując zachowanie użytkowników na platformie, istnieje kilka wskaźników i spostrzeżeń, które mogą dostarczyć cennych informacji. Oto definicje niektórych kluczowych wskaźników i spostrzeżeń związanych z popularnymi i angażującymi stronami, gdzie użytkownicy docierają, co odwiedzają, jak długo pozostają, gdzie opuszczają i wydarzenia:</a:t>
            </a:r>
            <a:endParaRPr/>
          </a:p>
          <a:p>
            <a:pPr marL="457200" lvl="0" indent="-298450" algn="l" rtl="0">
              <a:lnSpc>
                <a:spcPct val="115000"/>
              </a:lnSpc>
              <a:spcBef>
                <a:spcPts val="1200"/>
              </a:spcBef>
              <a:spcAft>
                <a:spcPts val="0"/>
              </a:spcAft>
              <a:buClr>
                <a:schemeClr val="dk1"/>
              </a:buClr>
              <a:buSzPts val="1100"/>
              <a:buAutoNum type="arabicPeriod"/>
            </a:pPr>
            <a:r>
              <a:rPr lang="en-US"/>
              <a:t>Popularne strony: Popularne strony odnoszą się do stron na platformie, które otrzymują największą liczbę odwiedzin lub odsłon. Strony te mogą dostarczyć informacji na temat treści lub funkcji, które są najbardziej atrakcyjne dla użytkowników.</a:t>
            </a:r>
            <a:endParaRPr/>
          </a:p>
          <a:p>
            <a:pPr marL="457200" lvl="0" indent="-298450" algn="l" rtl="0">
              <a:lnSpc>
                <a:spcPct val="115000"/>
              </a:lnSpc>
              <a:spcBef>
                <a:spcPts val="0"/>
              </a:spcBef>
              <a:spcAft>
                <a:spcPts val="0"/>
              </a:spcAft>
              <a:buClr>
                <a:schemeClr val="dk1"/>
              </a:buClr>
              <a:buSzPts val="1100"/>
              <a:buAutoNum type="arabicPeriod"/>
            </a:pPr>
            <a:r>
              <a:rPr lang="en-US"/>
              <a:t>Strony zaangażowania: Strony zaangażowania to strony na platformie, na których użytkownicy spędzają znaczną ilość czasu lub wchodzą w interakcje. Strony te zazwyczaj wskazują na duże zainteresowanie i zaangażowanie użytkowników. Przykłady mogą obejmować artykuły, narzędzia interaktywne, fora lub funkcje społecznościowe.</a:t>
            </a:r>
            <a:endParaRPr/>
          </a:p>
          <a:p>
            <a:pPr marL="457200" lvl="0" indent="-298450" algn="l" rtl="0">
              <a:lnSpc>
                <a:spcPct val="115000"/>
              </a:lnSpc>
              <a:spcBef>
                <a:spcPts val="0"/>
              </a:spcBef>
              <a:spcAft>
                <a:spcPts val="0"/>
              </a:spcAft>
              <a:buClr>
                <a:schemeClr val="dk1"/>
              </a:buClr>
              <a:buSzPts val="1100"/>
              <a:buAutoNum type="arabicPeriod"/>
            </a:pPr>
            <a:r>
              <a:rPr lang="en-US"/>
              <a:t>Źródła poleceń: Źródła odesłań wskazują, skąd pochodzą użytkownicy przed dotarciem do Twojej platformy. Dane te ujawniają, które źródła zewnętrzne, takie jak wyszukiwarki, platformy mediów społecznościowych, witryny odsyłające lub określone kampanie, kierują ruch na Twoją platformę.</a:t>
            </a:r>
            <a:endParaRPr/>
          </a:p>
          <a:p>
            <a:pPr marL="457200" lvl="0" indent="-298450" algn="l" rtl="0">
              <a:lnSpc>
                <a:spcPct val="115000"/>
              </a:lnSpc>
              <a:spcBef>
                <a:spcPts val="0"/>
              </a:spcBef>
              <a:spcAft>
                <a:spcPts val="0"/>
              </a:spcAft>
              <a:buClr>
                <a:schemeClr val="dk1"/>
              </a:buClr>
              <a:buSzPts val="1100"/>
              <a:buAutoNum type="arabicPeriod"/>
            </a:pPr>
            <a:r>
              <a:rPr lang="en-US"/>
              <a:t>Strony docelowe: Strony docelowe to pierwsze strony odwiedzane przez użytkowników po wejściu na platformę. Zrozumienie, które strony służą jako punkty wejścia, może zapewnić wgląd w skuteczność kampanii marketingowych, optymalizacji pod kątem wyszukiwarek lub źródeł poleceń.</a:t>
            </a:r>
            <a:endParaRPr/>
          </a:p>
          <a:p>
            <a:pPr marL="457200" lvl="0" indent="-298450" algn="l" rtl="0">
              <a:lnSpc>
                <a:spcPct val="115000"/>
              </a:lnSpc>
              <a:spcBef>
                <a:spcPts val="0"/>
              </a:spcBef>
              <a:spcAft>
                <a:spcPts val="0"/>
              </a:spcAft>
              <a:buClr>
                <a:schemeClr val="dk1"/>
              </a:buClr>
              <a:buSzPts val="1100"/>
              <a:buAutoNum type="arabicPeriod"/>
            </a:pPr>
            <a:r>
              <a:rPr lang="en-US"/>
              <a:t>Odsłony: Odsłony odnoszą się do całkowitej liczby wyświetleń strony przez użytkowników. Ten wskaźnik pomaga określić popularność i zasięg różnych stron na platformie.</a:t>
            </a:r>
            <a:endParaRPr/>
          </a:p>
          <a:p>
            <a:pPr marL="457200" lvl="0" indent="-298450" algn="l" rtl="0">
              <a:lnSpc>
                <a:spcPct val="115000"/>
              </a:lnSpc>
              <a:spcBef>
                <a:spcPts val="0"/>
              </a:spcBef>
              <a:spcAft>
                <a:spcPts val="0"/>
              </a:spcAft>
              <a:buClr>
                <a:schemeClr val="dk1"/>
              </a:buClr>
              <a:buSzPts val="1100"/>
              <a:buAutoNum type="arabicPeriod"/>
            </a:pPr>
            <a:r>
              <a:rPr lang="en-US"/>
              <a:t>Czas na stronie: Czas na stronie mierzy średni czas spędzony przez użytkowników na określonej stronie. Wskaźnik ten wskazuje poziom zaangażowania i zainteresowania użytkowników treściami lub funkcjami dostępnymi na danej stronie.</a:t>
            </a:r>
            <a:endParaRPr/>
          </a:p>
          <a:p>
            <a:pPr marL="457200" lvl="0" indent="-298450" algn="l" rtl="0">
              <a:lnSpc>
                <a:spcPct val="115000"/>
              </a:lnSpc>
              <a:spcBef>
                <a:spcPts val="0"/>
              </a:spcBef>
              <a:spcAft>
                <a:spcPts val="0"/>
              </a:spcAft>
              <a:buClr>
                <a:schemeClr val="dk1"/>
              </a:buClr>
              <a:buSzPts val="1100"/>
              <a:buAutoNum type="arabicPeriod"/>
            </a:pPr>
            <a:r>
              <a:rPr lang="en-US"/>
              <a:t>Strony wyjścia: Strony wyjścia to strony, na których użytkownicy opuszczają platformę. Analiza stron wyjścia może pomóc zidentyfikować potencjalne problemy lub wąskie gardła, które prowadzą do rezygnacji użytkowników. Może również wskazywać, czy użytkownicy wykonują zamierzone działania, czy też napotykają przeszkody.</a:t>
            </a:r>
            <a:endParaRPr/>
          </a:p>
          <a:p>
            <a:pPr marL="457200" lvl="0" indent="-298450" algn="l" rtl="0">
              <a:lnSpc>
                <a:spcPct val="115000"/>
              </a:lnSpc>
              <a:spcBef>
                <a:spcPts val="0"/>
              </a:spcBef>
              <a:spcAft>
                <a:spcPts val="0"/>
              </a:spcAft>
              <a:buClr>
                <a:schemeClr val="dk1"/>
              </a:buClr>
              <a:buSzPts val="1100"/>
              <a:buAutoNum type="arabicPeriod"/>
            </a:pPr>
            <a:r>
              <a:rPr lang="en-US"/>
              <a:t>Współczynnik odrzuceń: Współczynnik odrzuceń wskazuje odsetek użytkowników, którzy opuszczają platformę po odwiedzeniu pojedynczej strony bez dalszej interakcji. Wysoki współczynnik odrzuceń może sugerować, że użytkownicy nie znajdują tego, czego oczekiwali lub że strona wymaga poprawy.</a:t>
            </a:r>
            <a:endParaRPr/>
          </a:p>
          <a:p>
            <a:pPr marL="457200" lvl="0" indent="-298450" algn="l" rtl="0">
              <a:lnSpc>
                <a:spcPct val="115000"/>
              </a:lnSpc>
              <a:spcBef>
                <a:spcPts val="0"/>
              </a:spcBef>
              <a:spcAft>
                <a:spcPts val="0"/>
              </a:spcAft>
              <a:buClr>
                <a:schemeClr val="dk1"/>
              </a:buClr>
              <a:buSzPts val="1100"/>
              <a:buAutoNum type="arabicPeriod"/>
            </a:pPr>
            <a:r>
              <a:rPr lang="en-US"/>
              <a:t>Zdarzenia: Zdarzenia to określone działania lub interakcje użytkownika, które można śledzić na platformie. Mogą one obejmować kliknięcie przycisku, przesłanie formularza, odtworzenie filmu lub inne predefiniowane działania. Analiza zdarzeń pomaga zrozumieć wzorce zachowań użytkowników, lejki konwersji i skuteczność niektórych funkcji lub kampanii.</a:t>
            </a:r>
            <a:endParaRPr/>
          </a:p>
          <a:p>
            <a:pPr marL="0" lvl="0" indent="0" algn="l" rtl="0">
              <a:lnSpc>
                <a:spcPct val="115000"/>
              </a:lnSpc>
              <a:spcBef>
                <a:spcPts val="1200"/>
              </a:spcBef>
              <a:spcAft>
                <a:spcPts val="1200"/>
              </a:spcAft>
              <a:buSzPts val="1100"/>
              <a:buNone/>
            </a:pPr>
            <a:r>
              <a:rPr lang="en-US"/>
              <a:t>Analizując te wskaźniki i spostrzeżenia, można uzyskać głębsze zrozumienie zachowań użytkowników na platformie. Wiedza ta może pomóc w podejmowaniu decyzji, optymalizacji treści, poprawie doświadczenia użytkownika, a ostatecznie zwiększyć zaangażowanie użytkowników i współczynniki konwersji.</a:t>
            </a:r>
            <a:endParaRPr/>
          </a:p>
        </p:txBody>
      </p:sp>
    </p:spTree>
    <p:extLst>
      <p:ext uri="{BB962C8B-B14F-4D97-AF65-F5344CB8AC3E}">
        <p14:creationId xmlns:p14="http://schemas.microsoft.com/office/powerpoint/2010/main" val="2531598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7"/>
        <p:cNvGrpSpPr/>
        <p:nvPr/>
      </p:nvGrpSpPr>
      <p:grpSpPr>
        <a:xfrm>
          <a:off x="0" y="0"/>
          <a:ext cx="0" cy="0"/>
          <a:chOff x="0" y="0"/>
          <a:chExt cx="0" cy="0"/>
        </a:xfrm>
      </p:grpSpPr>
      <p:sp>
        <p:nvSpPr>
          <p:cNvPr id="428" name="Google Shape;428;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9" name="Google Shape;429;p3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Definicja demografii odbiorców w analityce internetowej odnosi się do procesu grupowania odwiedzających witrynę na podstawie ich cech osobistych, takich jak wiek, płeć, dochód, wykształcenie, lokalizacja i inne. Ten rodzaj segmentacji pozwala firmom lepiej zrozumieć skład demograficzny ich docelowych odbiorców, co może wpłynąć na ich strategie marketingowe i treści oraz pomóc im zapewnić bardziej spersonalizowane i odpowiednie wrażenia użytkownika.</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Z perspektywy eksperta demografia odbiorców jest jednym z najbardziej podstawowych rodzajów segmentacji w analityce internetowej. Identyfikując wiek, płeć, dochód, wykształcenie i lokalizację odwiedzających witrynę, firmy mogą uzyskać cenny wgląd w preferencje, zainteresowania i zachowania docelowych odbiorców, które mogą następnie wpływać na ich strategie marketingowe i treści. Na przykład, jeśli firma wie, że większość odwiedzających jej witrynę to kobiety z pokolenia milenialsów o wysokich dochodach, może tworzyć ukierunkowane kampanie marketingowe i treści, które przemawiają do tej grupy demograficznej i są zgodne z ich zainteresowaniami i wartościami.</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Aby skutecznie wykorzystywać dane demograficzne odbiorców w analityce internetowej, firmy muszą mieć dostęp do dokładnych i aktualnych danych. Można je uzyskać z różnych źródeł, takich jak narzędzia do analizy witryn internetowych, bazy danych klientów i zewnętrzni dostawcy danych. Ponadto firmy muszą mieć jasne zrozumienie gromadzonych danych i ograniczeń ich źródeł, ponieważ dane demograficzne mogą być niekompletne lub niedokładne.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Ważne jest również, aby firmy pamiętały, że dane demograficzne są tylko jednym z elementów układanki, jeśli chodzi o zrozumienie grupy docelowej. Podczas gdy dane demograficzne mogą zapewnić cenny wgląd w preferencje i zainteresowania określonej grupy, nie zapewniają one pełnego obrazu indywidualnych zachowań lub motywacji. Z tego powodu firmy muszą również rozważyć inne rodzaje segmentacji, takie jak segmentacja oparta na zachowaniu i zainteresowaniach, aby uzyskać bardziej kompleksowe zrozumienie swojej grupy docelowej.</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Podsumowując, definicja danych demograficznych odbiorców w analityce internetowej jest kluczowym narzędziem dla firm, które chcą zrozumieć osobiste cechy odwiedzających ich witrynę. Grupując odwiedzających na podstawie ich wieku, płci, dochodów, wykształcenia i lokalizacji, firmy mogą uzyskać cenny wgląd w preferencje, zainteresowania i zachowania swoich docelowych odbiorców, co może wpłynąć na ich strategie marketingowe i treści oraz pomóc im zapewnić bardziej spersonalizowane i odpowiednie wrażenia użytkownika.</a:t>
            </a:r>
            <a:endParaRPr/>
          </a:p>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5781737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6"/>
        <p:cNvGrpSpPr/>
        <p:nvPr/>
      </p:nvGrpSpPr>
      <p:grpSpPr>
        <a:xfrm>
          <a:off x="0" y="0"/>
          <a:ext cx="0" cy="0"/>
          <a:chOff x="0" y="0"/>
          <a:chExt cx="0" cy="0"/>
        </a:xfrm>
      </p:grpSpPr>
      <p:sp>
        <p:nvSpPr>
          <p:cNvPr id="437" name="Google Shape;437;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8" name="Google Shape;438;p3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Definicja demografii odbiorców w analityce internetowej odnosi się do procesu grupowania odwiedzających witrynę na podstawie ich cech osobistych, takich jak wiek, płeć, dochód, wykształcenie, lokalizacja i inne. Ten rodzaj segmentacji pozwala firmom lepiej zrozumieć skład demograficzny ich docelowych odbiorców, co może wpłynąć na ich strategie marketingowe i treści oraz pomóc im zapewnić bardziej spersonalizowane i odpowiednie wrażenia użytkownika.</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Z perspektywy eksperta demografia odbiorców jest jednym z najbardziej podstawowych rodzajów segmentacji w analityce internetowej. Identyfikując wiek, płeć, dochód, wykształcenie i lokalizację odwiedzających witrynę, firmy mogą uzyskać cenny wgląd w preferencje, zainteresowania i zachowania docelowych odbiorców, które mogą następnie wpływać na ich strategie marketingowe i treści. Na przykład, jeśli firma wie, że większość odwiedzających jej witrynę to kobiety z pokolenia milenialsów o wysokich dochodach, może tworzyć ukierunkowane kampanie marketingowe i treści, które przemawiają do tej grupy demograficznej i są zgodne z ich zainteresowaniami i wartościami.</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Aby skutecznie wykorzystywać dane demograficzne odbiorców w analityce internetowej, firmy muszą mieć dostęp do dokładnych i aktualnych danych. Można je uzyskać z różnych źródeł, takich jak narzędzia do analizy witryn internetowych, bazy danych klientów i zewnętrzni dostawcy danych. Ponadto firmy muszą mieć jasne zrozumienie gromadzonych danych i ograniczeń ich źródeł, ponieważ dane demograficzne mogą być niekompletne lub niedokładne.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Ważne jest również, aby firmy pamiętały, że dane demograficzne są tylko jednym z elementów układanki, jeśli chodzi o zrozumienie docelowych odbiorców. Podczas gdy dane demograficzne mogą zapewnić cenny wgląd w preferencje i zainteresowania określonej grupy, nie zapewniają one pełnego obrazu indywidualnych zachowań lub motywacji. Z tego powodu firmy muszą również rozważyć inne rodzaje segmentacji, takie jak segmentacja oparta na zachowaniu i zainteresowaniach, aby uzyskać bardziej kompleksowe zrozumienie swojej grupy docelowej.</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Podsumowując, definicja danych demograficznych odbiorców w analityce internetowej jest kluczowym narzędziem dla firm, które chcą zrozumieć osobiste cechy odwiedzających ich witrynę. Grupując odwiedzających na podstawie ich wieku, płci, dochodów, wykształcenia i lokalizacji, firmy mogą uzyskać cenny wgląd w preferencje, zainteresowania i zachowania swoich docelowych odbiorców, co może wpłynąć na ich strategie marketingowe i treści oraz pomóc im zapewnić bardziej spersonalizowane i odpowiednie wrażenia użytkownika.</a:t>
            </a:r>
            <a:endParaRPr/>
          </a:p>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1062121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7" name="Google Shape;447;p3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Definicja demografii odbiorców w analityce internetowej odnosi się do procesu grupowania odwiedzających witrynę na podstawie ich cech osobistych, takich jak wiek, płeć, dochód, wykształcenie, lokalizacja i inne. Ten rodzaj segmentacji pozwala firmom lepiej zrozumieć skład demograficzny ich docelowych odbiorców, co może wpłynąć na ich strategie marketingowe i treści oraz pomóc im zapewnić bardziej spersonalizowane i odpowiednie wrażenia użytkownika.</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Z perspektywy eksperta demografia odbiorców jest jednym z najbardziej podstawowych rodzajów segmentacji w analityce internetowej. Identyfikując wiek, płeć, dochód, wykształcenie i lokalizację odwiedzających witrynę, firmy mogą uzyskać cenny wgląd w preferencje, zainteresowania i zachowania docelowych odbiorców, które mogą następnie wpływać na ich strategie marketingowe i treści. Na przykład, jeśli firma wie, że większość odwiedzających jej witrynę to kobiety z pokolenia milenialsów o wysokich dochodach, może tworzyć ukierunkowane kampanie marketingowe i treści, które przemawiają do tej grupy demograficznej i są zgodne z ich zainteresowaniami i wartościami.</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Aby skutecznie wykorzystywać dane demograficzne odbiorców w analityce internetowej, firmy muszą mieć dostęp do dokładnych i aktualnych danych. Można je uzyskać z różnych źródeł, takich jak narzędzia do analizy witryn internetowych, bazy danych klientów i zewnętrzni dostawcy danych. Ponadto firmy muszą mieć jasne zrozumienie gromadzonych danych i ograniczeń ich źródeł, ponieważ dane demograficzne mogą być niekompletne lub niedokładne.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Ważne jest również, aby firmy pamiętały, że dane demograficzne są tylko jednym z elementów układanki, jeśli chodzi o zrozumienie grupy docelowej. Podczas gdy dane demograficzne mogą zapewnić cenny wgląd w preferencje i zainteresowania określonej grupy, nie zapewniają one pełnego obrazu indywidualnych zachowań lub motywacji. Z tego powodu firmy muszą również rozważyć inne rodzaje segmentacji, takie jak segmentacja oparta na zachowaniu i zainteresowaniach, aby uzyskać bardziej kompleksowe zrozumienie swojej grupy docelowej.</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Podsumowując, definicja danych demograficznych odbiorców w analityce internetowej jest kluczowym narzędziem dla firm, które chcą zrozumieć osobiste cechy odwiedzających ich witrynę. Grupując odwiedzających na podstawie ich wieku, płci, dochodów, wykształcenia i lokalizacji, firmy mogą uzyskać cenny wgląd w preferencje, zainteresowania i zachowania swoich docelowych odbiorców, co może wpłynąć na ich strategie marketingowe i treści oraz pomóc im zapewnić bardziej spersonalizowane i odpowiednie wrażenia użytkownika.</a:t>
            </a:r>
            <a:endParaRPr/>
          </a:p>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6202983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4"/>
        <p:cNvGrpSpPr/>
        <p:nvPr/>
      </p:nvGrpSpPr>
      <p:grpSpPr>
        <a:xfrm>
          <a:off x="0" y="0"/>
          <a:ext cx="0" cy="0"/>
          <a:chOff x="0" y="0"/>
          <a:chExt cx="0" cy="0"/>
        </a:xfrm>
      </p:grpSpPr>
      <p:sp>
        <p:nvSpPr>
          <p:cNvPr id="455" name="Google Shape;455;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6" name="Google Shape;456;p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Definicja demografii odbiorców w analityce internetowej odnosi się do procesu grupowania odwiedzających witrynę na podstawie ich cech osobistych, takich jak wiek, płeć, dochód, wykształcenie, lokalizacja i inne. Ten rodzaj segmentacji pozwala firmom lepiej zrozumieć skład demograficzny ich docelowych odbiorców, co może wpłynąć na ich strategie marketingowe i treści oraz pomóc im zapewnić bardziej spersonalizowane i odpowiednie wrażenia użytkownika.</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Z perspektywy eksperta demografia odbiorców jest jednym z najbardziej podstawowych rodzajów segmentacji w analityce internetowej. Identyfikując wiek, płeć, dochód, wykształcenie i lokalizację odwiedzających witrynę, firmy mogą uzyskać cenny wgląd w preferencje, zainteresowania i zachowania docelowych odbiorców, które mogą następnie wpływać na ich strategie marketingowe i treści. Na przykład, jeśli firma wie, że większość odwiedzających jej witrynę to kobiety z pokolenia milenialsów o wysokich dochodach, może tworzyć ukierunkowane kampanie marketingowe i treści, które przemawiają do tej grupy demograficznej i są zgodne z ich zainteresowaniami i wartościami.</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Aby skutecznie wykorzystywać dane demograficzne odbiorców w analityce internetowej, firmy muszą mieć dostęp do dokładnych i aktualnych danych. Można je uzyskać z różnych źródeł, takich jak narzędzia do analizy witryn internetowych, bazy danych klientów i zewnętrzni dostawcy danych. Ponadto firmy muszą mieć jasne zrozumienie gromadzonych danych i ograniczeń ich źródeł, ponieważ dane demograficzne mogą być niekompletne lub niedokładne.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Ważne jest również, aby firmy pamiętały, że dane demograficzne są tylko jednym z elementów układanki, jeśli chodzi o zrozumienie grupy docelowej. Podczas gdy dane demograficzne mogą zapewnić cenny wgląd w preferencje i zainteresowania określonej grupy, nie zapewniają one pełnego obrazu indywidualnych zachowań lub motywacji. Z tego powodu firmy muszą również rozważyć inne rodzaje segmentacji, takie jak segmentacja oparta na zachowaniu i zainteresowaniach, aby uzyskać bardziej kompleksowe zrozumienie swojej grupy docelowej.</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Podsumowując, definicja demograficzna odbiorców w analityce internetowej jest kluczowym narzędziem dla firm, które chcą zrozumieć osobiste cechy odwiedzających ich witrynę. Grupując odwiedzających na podstawie ich wieku, płci, dochodów, wykształcenia i lokalizacji, firmy mogą uzyskać cenny wgląd w preferencje, zainteresowania i zachowania swoich docelowych odbiorców, co może wpłynąć na ich strategie marketingowe i treści oraz pomóc im zapewnić bardziej spersonalizowane i odpowiednie wrażenia użytkownika.</a:t>
            </a:r>
            <a:endParaRPr/>
          </a:p>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724000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3"/>
        <p:cNvGrpSpPr/>
        <p:nvPr/>
      </p:nvGrpSpPr>
      <p:grpSpPr>
        <a:xfrm>
          <a:off x="0" y="0"/>
          <a:ext cx="0" cy="0"/>
          <a:chOff x="0" y="0"/>
          <a:chExt cx="0" cy="0"/>
        </a:xfrm>
      </p:grpSpPr>
      <p:sp>
        <p:nvSpPr>
          <p:cNvPr id="464" name="Google Shape;464;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5" name="Google Shape;465;p3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Definicja demografii odbiorców w analityce internetowej odnosi się do procesu grupowania odwiedzających witrynę na podstawie ich cech osobistych, takich jak wiek, płeć, dochód, wykształcenie, lokalizacja i inne. Ten rodzaj segmentacji pozwala firmom lepiej zrozumieć skład demograficzny ich docelowych odbiorców, co może wpłynąć na ich strategie marketingowe i treści oraz pomóc im zapewnić bardziej spersonalizowane i odpowiednie wrażenia użytkownika.</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Z perspektywy eksperta demografia odbiorców jest jednym z najbardziej podstawowych rodzajów segmentacji w analityce internetowej. Identyfikując wiek, płeć, dochód, wykształcenie i lokalizację odwiedzających witrynę, firmy mogą uzyskać cenny wgląd w preferencje, zainteresowania i zachowania docelowych odbiorców, które mogą następnie wpływać na ich strategie marketingowe i treści. Na przykład, jeśli firma wie, że większość odwiedzających jej witrynę to kobiety z pokolenia milenialsów o wysokich dochodach, może tworzyć ukierunkowane kampanie marketingowe i treści, które przemawiają do tej grupy demograficznej i są zgodne z ich zainteresowaniami i wartościami.</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Aby skutecznie wykorzystywać dane demograficzne odbiorców w analityce internetowej, firmy muszą mieć dostęp do dokładnych i aktualnych danych. Można je uzyskać z różnych źródeł, takich jak narzędzia do analizy witryn internetowych, bazy danych klientów i zewnętrzni dostawcy danych. Ponadto firmy muszą mieć jasne zrozumienie gromadzonych danych i ograniczeń ich źródeł, ponieważ dane demograficzne mogą być niekompletne lub niedokładne.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Ważne jest również, aby firmy pamiętały, że dane demograficzne są tylko jednym z elementów układanki, jeśli chodzi o zrozumienie docelowych odbiorców. Podczas gdy dane demograficzne mogą zapewnić cenny wgląd w preferencje i zainteresowania określonej grupy, nie zapewniają one pełnego obrazu indywidualnych zachowań lub motywacji. Z tego powodu firmy muszą również rozważyć inne rodzaje segmentacji, takie jak segmentacja oparta na zachowaniu i zainteresowaniach, aby uzyskać bardziej kompleksowe zrozumienie swojej grupy docelowej.</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Podsumowując, definicja danych demograficznych odbiorców w analityce internetowej jest kluczowym narzędziem dla firm, które chcą zrozumieć osobiste cechy odwiedzających ich witrynę. Grupując odwiedzających na podstawie ich wieku, płci, dochodów, wykształcenia i lokalizacji, firmy mogą uzyskać cenny wgląd w preferencje, zainteresowania i zachowania swoich docelowych odbiorców, co może wpłynąć na ich strategie marketingowe i treści oraz pomóc im zapewnić bardziej spersonalizowane i odpowiednie wrażenia użytkownika.</a:t>
            </a:r>
            <a:endParaRPr/>
          </a:p>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8903530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2"/>
        <p:cNvGrpSpPr/>
        <p:nvPr/>
      </p:nvGrpSpPr>
      <p:grpSpPr>
        <a:xfrm>
          <a:off x="0" y="0"/>
          <a:ext cx="0" cy="0"/>
          <a:chOff x="0" y="0"/>
          <a:chExt cx="0" cy="0"/>
        </a:xfrm>
      </p:grpSpPr>
      <p:sp>
        <p:nvSpPr>
          <p:cNvPr id="473" name="Google Shape;473;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4" name="Google Shape;474;p4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12528333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image" Target="../media/image8.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jpeg"/><Relationship Id="rId1" Type="http://schemas.openxmlformats.org/officeDocument/2006/relationships/slideMaster" Target="../slideMasters/slideMaster1.xml"/><Relationship Id="rId4" Type="http://schemas.openxmlformats.org/officeDocument/2006/relationships/image" Target="../media/image12.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4.jpeg"/><Relationship Id="rId7" Type="http://schemas.openxmlformats.org/officeDocument/2006/relationships/image" Target="../media/image17.png"/><Relationship Id="rId2" Type="http://schemas.openxmlformats.org/officeDocument/2006/relationships/image" Target="../media/image13.jpe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16.png"/><Relationship Id="rId4" Type="http://schemas.openxmlformats.org/officeDocument/2006/relationships/image" Target="../media/image15.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4.jpeg"/><Relationship Id="rId7" Type="http://schemas.openxmlformats.org/officeDocument/2006/relationships/image" Target="../media/image17.png"/><Relationship Id="rId2" Type="http://schemas.openxmlformats.org/officeDocument/2006/relationships/image" Target="../media/image18.jpe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16.png"/><Relationship Id="rId4" Type="http://schemas.openxmlformats.org/officeDocument/2006/relationships/image" Target="../media/image15.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4.jpeg"/><Relationship Id="rId7" Type="http://schemas.openxmlformats.org/officeDocument/2006/relationships/image" Target="../media/image17.png"/><Relationship Id="rId2" Type="http://schemas.openxmlformats.org/officeDocument/2006/relationships/image" Target="../media/image11.jpe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16.png"/><Relationship Id="rId4" Type="http://schemas.openxmlformats.org/officeDocument/2006/relationships/image" Target="../media/image15.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jpeg"/><Relationship Id="rId1" Type="http://schemas.openxmlformats.org/officeDocument/2006/relationships/slideMaster" Target="../slideMasters/slideMaster1.xml"/><Relationship Id="rId4" Type="http://schemas.openxmlformats.org/officeDocument/2006/relationships/image" Target="../media/image12.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8.jpeg"/><Relationship Id="rId1" Type="http://schemas.openxmlformats.org/officeDocument/2006/relationships/slideMaster" Target="../slideMasters/slideMaster1.xml"/><Relationship Id="rId4" Type="http://schemas.openxmlformats.org/officeDocument/2006/relationships/image" Target="../media/image12.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4.jpeg"/><Relationship Id="rId7" Type="http://schemas.openxmlformats.org/officeDocument/2006/relationships/image" Target="../media/image17.png"/><Relationship Id="rId2" Type="http://schemas.openxmlformats.org/officeDocument/2006/relationships/image" Target="../media/image19.jpe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16.png"/><Relationship Id="rId4" Type="http://schemas.openxmlformats.org/officeDocument/2006/relationships/image" Target="../media/image15.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Blank">
  <p:cSld name="Blank">
    <p:spTree>
      <p:nvGrpSpPr>
        <p:cNvPr id="1" name="Shape 25"/>
        <p:cNvGrpSpPr/>
        <p:nvPr/>
      </p:nvGrpSpPr>
      <p:grpSpPr>
        <a:xfrm>
          <a:off x="0" y="0"/>
          <a:ext cx="0" cy="0"/>
          <a:chOff x="0" y="0"/>
          <a:chExt cx="0" cy="0"/>
        </a:xfrm>
      </p:grpSpPr>
      <p:pic>
        <p:nvPicPr>
          <p:cNvPr id="26" name="Google Shape;26;p64"/>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pic>
        <p:nvPicPr>
          <p:cNvPr id="27" name="Google Shape;27;p6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28" name="Google Shape;28;p64"/>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Title and Content 2" type="obj">
  <p:cSld name="OBJECT">
    <p:spTree>
      <p:nvGrpSpPr>
        <p:cNvPr id="1" name="Shape 29"/>
        <p:cNvGrpSpPr/>
        <p:nvPr/>
      </p:nvGrpSpPr>
      <p:grpSpPr>
        <a:xfrm>
          <a:off x="0" y="0"/>
          <a:ext cx="0" cy="0"/>
          <a:chOff x="0" y="0"/>
          <a:chExt cx="0" cy="0"/>
        </a:xfrm>
      </p:grpSpPr>
      <p:pic>
        <p:nvPicPr>
          <p:cNvPr id="30" name="Google Shape;30;p65" descr="A picture containing shape&#10;&#10;Description automatically generated"/>
          <p:cNvPicPr preferRelativeResize="0"/>
          <p:nvPr/>
        </p:nvPicPr>
        <p:blipFill rotWithShape="1">
          <a:blip r:embed="rId2" cstate="screen">
            <a:alphaModFix amt="27000"/>
            <a:extLst>
              <a:ext uri="{28A0092B-C50C-407E-A947-70E740481C1C}">
                <a14:useLocalDpi xmlns:a14="http://schemas.microsoft.com/office/drawing/2010/main"/>
              </a:ext>
            </a:extLst>
          </a:blip>
          <a:srcRect/>
          <a:stretch/>
        </p:blipFill>
        <p:spPr>
          <a:xfrm>
            <a:off x="5958140" y="2038825"/>
            <a:ext cx="3755545" cy="3437279"/>
          </a:xfrm>
          <a:prstGeom prst="rect">
            <a:avLst/>
          </a:prstGeom>
          <a:noFill/>
          <a:ln>
            <a:noFill/>
          </a:ln>
        </p:spPr>
      </p:pic>
      <p:pic>
        <p:nvPicPr>
          <p:cNvPr id="31" name="Google Shape;31;p65"/>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32" name="Google Shape;32;p65"/>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65"/>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34" name="Google Shape;34;p65"/>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35" name="Google Shape;35;p65"/>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51"/>
        <p:cNvGrpSpPr/>
        <p:nvPr/>
      </p:nvGrpSpPr>
      <p:grpSpPr>
        <a:xfrm>
          <a:off x="0" y="0"/>
          <a:ext cx="0" cy="0"/>
          <a:chOff x="0" y="0"/>
          <a:chExt cx="0" cy="0"/>
        </a:xfrm>
      </p:grpSpPr>
      <p:cxnSp>
        <p:nvCxnSpPr>
          <p:cNvPr id="52" name="Google Shape;52;p68"/>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53" name="Google Shape;53;p68"/>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54" name="Google Shape;54;p68"/>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5" name="Google Shape;55;p68"/>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56" name="Google Shape;56;p6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57" name="Google Shape;57;p6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Content and Graph">
  <p:cSld name="Content and Graph">
    <p:spTree>
      <p:nvGrpSpPr>
        <p:cNvPr id="1" name="Shape 58"/>
        <p:cNvGrpSpPr/>
        <p:nvPr/>
      </p:nvGrpSpPr>
      <p:grpSpPr>
        <a:xfrm>
          <a:off x="0" y="0"/>
          <a:ext cx="0" cy="0"/>
          <a:chOff x="0" y="0"/>
          <a:chExt cx="0" cy="0"/>
        </a:xfrm>
      </p:grpSpPr>
      <p:pic>
        <p:nvPicPr>
          <p:cNvPr id="59" name="Google Shape;59;p69"/>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sp>
        <p:nvSpPr>
          <p:cNvPr id="60" name="Google Shape;60;p69"/>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1" name="Google Shape;61;p69"/>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62" name="Google Shape;62;p6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63" name="Google Shape;63;p69"/>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65"/>
        <p:cNvGrpSpPr/>
        <p:nvPr/>
      </p:nvGrpSpPr>
      <p:grpSpPr>
        <a:xfrm>
          <a:off x="0" y="0"/>
          <a:ext cx="0" cy="0"/>
          <a:chOff x="0" y="0"/>
          <a:chExt cx="0" cy="0"/>
        </a:xfrm>
      </p:grpSpPr>
      <p:sp>
        <p:nvSpPr>
          <p:cNvPr id="66" name="Google Shape;66;p71"/>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71"/>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8" name="Google Shape;68;p71"/>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9" name="Google Shape;69;p71"/>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70" name="Google Shape;70;p71"/>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71" name="Google Shape;71;p7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72" name="Google Shape;72;p71"/>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73" name="Google Shape;73;p71"/>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74" name="Google Shape;74;p71"/>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75" name="Google Shape;75;p71"/>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76" name="Google Shape;76;p71"/>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77"/>
        <p:cNvGrpSpPr/>
        <p:nvPr/>
      </p:nvGrpSpPr>
      <p:grpSpPr>
        <a:xfrm>
          <a:off x="0" y="0"/>
          <a:ext cx="0" cy="0"/>
          <a:chOff x="0" y="0"/>
          <a:chExt cx="0" cy="0"/>
        </a:xfrm>
      </p:grpSpPr>
      <p:sp>
        <p:nvSpPr>
          <p:cNvPr id="78" name="Google Shape;78;p72"/>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9" name="Google Shape;79;p72"/>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0" name="Google Shape;80;p72"/>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1" name="Google Shape;81;p72"/>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82" name="Google Shape;82;p72"/>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83" name="Google Shape;83;p72"/>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84" name="Google Shape;84;p72"/>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85" name="Google Shape;85;p72"/>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86" name="Google Shape;86;p72"/>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87" name="Google Shape;87;p72"/>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88" name="Google Shape;88;p72"/>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89"/>
        <p:cNvGrpSpPr/>
        <p:nvPr/>
      </p:nvGrpSpPr>
      <p:grpSpPr>
        <a:xfrm>
          <a:off x="0" y="0"/>
          <a:ext cx="0" cy="0"/>
          <a:chOff x="0" y="0"/>
          <a:chExt cx="0" cy="0"/>
        </a:xfrm>
      </p:grpSpPr>
      <p:sp>
        <p:nvSpPr>
          <p:cNvPr id="90" name="Google Shape;90;p73"/>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1" name="Google Shape;91;p73"/>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2" name="Google Shape;92;p73"/>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3" name="Google Shape;93;p73"/>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94" name="Google Shape;94;p73"/>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95" name="Google Shape;95;p7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96" name="Google Shape;96;p73"/>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97" name="Google Shape;97;p73"/>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98" name="Google Shape;98;p73"/>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99" name="Google Shape;99;p73"/>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100" name="Google Shape;100;p73"/>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01"/>
        <p:cNvGrpSpPr/>
        <p:nvPr/>
      </p:nvGrpSpPr>
      <p:grpSpPr>
        <a:xfrm>
          <a:off x="0" y="0"/>
          <a:ext cx="0" cy="0"/>
          <a:chOff x="0" y="0"/>
          <a:chExt cx="0" cy="0"/>
        </a:xfrm>
      </p:grpSpPr>
      <p:sp>
        <p:nvSpPr>
          <p:cNvPr id="102" name="Google Shape;102;p74"/>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3" name="Google Shape;103;p74"/>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4" name="Google Shape;104;p74"/>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105" name="Google Shape;105;p74"/>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106" name="Google Shape;106;p7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107" name="Google Shape;107;p74"/>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08"/>
        <p:cNvGrpSpPr/>
        <p:nvPr/>
      </p:nvGrpSpPr>
      <p:grpSpPr>
        <a:xfrm>
          <a:off x="0" y="0"/>
          <a:ext cx="0" cy="0"/>
          <a:chOff x="0" y="0"/>
          <a:chExt cx="0" cy="0"/>
        </a:xfrm>
      </p:grpSpPr>
      <p:sp>
        <p:nvSpPr>
          <p:cNvPr id="109" name="Google Shape;109;p75"/>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10" name="Google Shape;110;p75"/>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111" name="Google Shape;111;p75"/>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112" name="Google Shape;112;p75"/>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pic>
        <p:nvPicPr>
          <p:cNvPr id="113" name="Google Shape;113;p75"/>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114" name="Google Shape;114;p75"/>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matchingName="Title and Content 1">
  <p:cSld name="Title and Content 1">
    <p:spTree>
      <p:nvGrpSpPr>
        <p:cNvPr id="1" name="Shape 115"/>
        <p:cNvGrpSpPr/>
        <p:nvPr/>
      </p:nvGrpSpPr>
      <p:grpSpPr>
        <a:xfrm>
          <a:off x="0" y="0"/>
          <a:ext cx="0" cy="0"/>
          <a:chOff x="0" y="0"/>
          <a:chExt cx="0" cy="0"/>
        </a:xfrm>
      </p:grpSpPr>
      <p:pic>
        <p:nvPicPr>
          <p:cNvPr id="116" name="Google Shape;116;p76"/>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117" name="Google Shape;117;p76"/>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8" name="Google Shape;118;p76"/>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19" name="Google Shape;119;p7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20" name="Google Shape;120;p76"/>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matchingName="Content and Photo vertical">
  <p:cSld name="Content and Photo vertical">
    <p:spTree>
      <p:nvGrpSpPr>
        <p:cNvPr id="1" name="Shape 121"/>
        <p:cNvGrpSpPr/>
        <p:nvPr/>
      </p:nvGrpSpPr>
      <p:grpSpPr>
        <a:xfrm>
          <a:off x="0" y="0"/>
          <a:ext cx="0" cy="0"/>
          <a:chOff x="0" y="0"/>
          <a:chExt cx="0" cy="0"/>
        </a:xfrm>
      </p:grpSpPr>
      <p:pic>
        <p:nvPicPr>
          <p:cNvPr id="122" name="Google Shape;122;p77"/>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4147413" y="4437741"/>
            <a:ext cx="1274218" cy="488417"/>
          </a:xfrm>
          <a:prstGeom prst="rect">
            <a:avLst/>
          </a:prstGeom>
          <a:noFill/>
          <a:ln>
            <a:noFill/>
          </a:ln>
        </p:spPr>
      </p:pic>
      <p:sp>
        <p:nvSpPr>
          <p:cNvPr id="123" name="Google Shape;123;p77"/>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4" name="Google Shape;124;p77"/>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5" name="Google Shape;125;p77"/>
          <p:cNvSpPr>
            <a:spLocks noGrp="1"/>
          </p:cNvSpPr>
          <p:nvPr>
            <p:ph type="pic" idx="2"/>
          </p:nvPr>
        </p:nvSpPr>
        <p:spPr>
          <a:xfrm>
            <a:off x="5572125" y="1"/>
            <a:ext cx="3571875" cy="5029199"/>
          </a:xfrm>
          <a:prstGeom prst="rect">
            <a:avLst/>
          </a:prstGeom>
          <a:solidFill>
            <a:srgbClr val="D3EEEF"/>
          </a:solidFill>
          <a:ln>
            <a:noFill/>
          </a:ln>
        </p:spPr>
      </p:sp>
      <p:pic>
        <p:nvPicPr>
          <p:cNvPr id="126" name="Google Shape;126;p7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27" name="Google Shape;127;p7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matchingName="Content and Photo horizontal">
  <p:cSld name="Content and Photo horizontal">
    <p:spTree>
      <p:nvGrpSpPr>
        <p:cNvPr id="1" name="Shape 128"/>
        <p:cNvGrpSpPr/>
        <p:nvPr/>
      </p:nvGrpSpPr>
      <p:grpSpPr>
        <a:xfrm>
          <a:off x="0" y="0"/>
          <a:ext cx="0" cy="0"/>
          <a:chOff x="0" y="0"/>
          <a:chExt cx="0" cy="0"/>
        </a:xfrm>
      </p:grpSpPr>
      <p:sp>
        <p:nvSpPr>
          <p:cNvPr id="129" name="Google Shape;129;p78"/>
          <p:cNvSpPr>
            <a:spLocks noGrp="1"/>
          </p:cNvSpPr>
          <p:nvPr>
            <p:ph type="pic" idx="2"/>
          </p:nvPr>
        </p:nvSpPr>
        <p:spPr>
          <a:xfrm>
            <a:off x="0" y="1"/>
            <a:ext cx="9144000" cy="2571749"/>
          </a:xfrm>
          <a:prstGeom prst="rect">
            <a:avLst/>
          </a:prstGeom>
          <a:solidFill>
            <a:srgbClr val="D3EEEF"/>
          </a:solidFill>
          <a:ln>
            <a:noFill/>
          </a:ln>
        </p:spPr>
      </p:sp>
      <p:sp>
        <p:nvSpPr>
          <p:cNvPr id="130" name="Google Shape;130;p78"/>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1" name="Google Shape;131;p78"/>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2" name="Google Shape;132;p78"/>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pic>
        <p:nvPicPr>
          <p:cNvPr id="133" name="Google Shape;133;p7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34" name="Google Shape;134;p7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35"/>
        <p:cNvGrpSpPr/>
        <p:nvPr/>
      </p:nvGrpSpPr>
      <p:grpSpPr>
        <a:xfrm>
          <a:off x="0" y="0"/>
          <a:ext cx="0" cy="0"/>
          <a:chOff x="0" y="0"/>
          <a:chExt cx="0" cy="0"/>
        </a:xfrm>
      </p:grpSpPr>
      <p:sp>
        <p:nvSpPr>
          <p:cNvPr id="136" name="Google Shape;136;p79"/>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pic>
        <p:nvPicPr>
          <p:cNvPr id="137" name="Google Shape;137;p7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38" name="Google Shape;138;p79"/>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39" name="Google Shape;139;p79"/>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40" name="Google Shape;140;p79"/>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sp>
        <p:nvSpPr>
          <p:cNvPr id="141" name="Google Shape;141;p79"/>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42" name="Google Shape;142;p79"/>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143" name="Google Shape;143;p79"/>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Otsikkodia" type="title">
  <p:cSld name="TITLE">
    <p:spTree>
      <p:nvGrpSpPr>
        <p:cNvPr id="1" name="Shape 144"/>
        <p:cNvGrpSpPr/>
        <p:nvPr/>
      </p:nvGrpSpPr>
      <p:grpSpPr>
        <a:xfrm>
          <a:off x="0" y="0"/>
          <a:ext cx="0" cy="0"/>
          <a:chOff x="0" y="0"/>
          <a:chExt cx="0" cy="0"/>
        </a:xfrm>
      </p:grpSpPr>
      <p:sp>
        <p:nvSpPr>
          <p:cNvPr id="145" name="Google Shape;145;p80"/>
          <p:cNvSpPr txBox="1">
            <a:spLocks noGrp="1"/>
          </p:cNvSpPr>
          <p:nvPr>
            <p:ph type="ctrTitle"/>
          </p:nvPr>
        </p:nvSpPr>
        <p:spPr>
          <a:xfrm>
            <a:off x="1143000" y="781050"/>
            <a:ext cx="6858000" cy="17907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500"/>
              <a:buFont typeface="Arial"/>
              <a:buNone/>
              <a:defRPr sz="45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6" name="Google Shape;146;p80"/>
          <p:cNvSpPr txBox="1">
            <a:spLocks noGrp="1"/>
          </p:cNvSpPr>
          <p:nvPr>
            <p:ph type="subTitle" idx="1"/>
          </p:nvPr>
        </p:nvSpPr>
        <p:spPr>
          <a:xfrm>
            <a:off x="1143000" y="2701528"/>
            <a:ext cx="6858000" cy="1241822"/>
          </a:xfrm>
          <a:prstGeom prst="rect">
            <a:avLst/>
          </a:prstGeom>
          <a:noFill/>
          <a:ln>
            <a:noFill/>
          </a:ln>
        </p:spPr>
        <p:txBody>
          <a:bodyPr spcFirstLastPara="1" wrap="square" lIns="91425" tIns="45700" rIns="91425" bIns="45700" anchor="t" anchorCtr="0">
            <a:spAutoFit/>
          </a:bodyPr>
          <a:lstStyle>
            <a:lvl1pPr lvl="0" algn="ctr">
              <a:lnSpc>
                <a:spcPct val="90000"/>
              </a:lnSpc>
              <a:spcBef>
                <a:spcPts val="750"/>
              </a:spcBef>
              <a:spcAft>
                <a:spcPts val="0"/>
              </a:spcAft>
              <a:buClr>
                <a:schemeClr val="lt1"/>
              </a:buClr>
              <a:buSzPts val="1800"/>
              <a:buNone/>
              <a:defRPr sz="1800">
                <a:solidFill>
                  <a:schemeClr val="lt1"/>
                </a:solidFill>
              </a:defRPr>
            </a:lvl1pPr>
            <a:lvl2pPr lvl="1" algn="ctr">
              <a:lnSpc>
                <a:spcPct val="90000"/>
              </a:lnSpc>
              <a:spcBef>
                <a:spcPts val="375"/>
              </a:spcBef>
              <a:spcAft>
                <a:spcPts val="0"/>
              </a:spcAft>
              <a:buClr>
                <a:srgbClr val="161249"/>
              </a:buClr>
              <a:buSzPts val="1500"/>
              <a:buNone/>
              <a:defRPr sz="1500"/>
            </a:lvl2pPr>
            <a:lvl3pPr lvl="2" algn="ctr">
              <a:lnSpc>
                <a:spcPct val="90000"/>
              </a:lnSpc>
              <a:spcBef>
                <a:spcPts val="375"/>
              </a:spcBef>
              <a:spcAft>
                <a:spcPts val="0"/>
              </a:spcAft>
              <a:buClr>
                <a:srgbClr val="161249"/>
              </a:buClr>
              <a:buSzPts val="1350"/>
              <a:buNone/>
              <a:defRPr sz="1350"/>
            </a:lvl3pPr>
            <a:lvl4pPr lvl="3" algn="ctr">
              <a:lnSpc>
                <a:spcPct val="90000"/>
              </a:lnSpc>
              <a:spcBef>
                <a:spcPts val="375"/>
              </a:spcBef>
              <a:spcAft>
                <a:spcPts val="0"/>
              </a:spcAft>
              <a:buClr>
                <a:srgbClr val="161249"/>
              </a:buClr>
              <a:buSzPts val="1200"/>
              <a:buNone/>
              <a:defRPr sz="1200"/>
            </a:lvl4pPr>
            <a:lvl5pPr lvl="4" algn="ctr">
              <a:lnSpc>
                <a:spcPct val="90000"/>
              </a:lnSpc>
              <a:spcBef>
                <a:spcPts val="375"/>
              </a:spcBef>
              <a:spcAft>
                <a:spcPts val="0"/>
              </a:spcAft>
              <a:buClr>
                <a:srgbClr val="161249"/>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a:endParaRPr/>
          </a:p>
        </p:txBody>
      </p:sp>
      <p:grpSp>
        <p:nvGrpSpPr>
          <p:cNvPr id="147" name="Google Shape;147;p80"/>
          <p:cNvGrpSpPr/>
          <p:nvPr/>
        </p:nvGrpSpPr>
        <p:grpSpPr>
          <a:xfrm>
            <a:off x="113506" y="4583923"/>
            <a:ext cx="8916989" cy="488417"/>
            <a:chOff x="113506" y="4583923"/>
            <a:chExt cx="8916989" cy="488417"/>
          </a:xfrm>
        </p:grpSpPr>
        <p:pic>
          <p:nvPicPr>
            <p:cNvPr id="148" name="Google Shape;148;p80"/>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113506" y="4583923"/>
              <a:ext cx="1259682" cy="488417"/>
            </a:xfrm>
            <a:prstGeom prst="rect">
              <a:avLst/>
            </a:prstGeom>
            <a:noFill/>
            <a:ln>
              <a:noFill/>
            </a:ln>
          </p:spPr>
        </p:pic>
        <p:pic>
          <p:nvPicPr>
            <p:cNvPr id="149" name="Google Shape;149;p80" descr="Text&#10;&#10;Description automatically generated with low confidence"/>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731601" y="4583923"/>
              <a:ext cx="1973257" cy="438949"/>
            </a:xfrm>
            <a:prstGeom prst="rect">
              <a:avLst/>
            </a:prstGeom>
            <a:noFill/>
            <a:ln>
              <a:noFill/>
            </a:ln>
          </p:spPr>
        </p:pic>
        <p:pic>
          <p:nvPicPr>
            <p:cNvPr id="150" name="Google Shape;150;p80" descr="Gdańsk University of Technology - Wikipedia"/>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4063271" y="4583923"/>
              <a:ext cx="822603" cy="451887"/>
            </a:xfrm>
            <a:prstGeom prst="rect">
              <a:avLst/>
            </a:prstGeom>
            <a:noFill/>
            <a:ln>
              <a:noFill/>
            </a:ln>
          </p:spPr>
        </p:pic>
        <p:pic>
          <p:nvPicPr>
            <p:cNvPr id="151" name="Google Shape;151;p80" descr="A picture containing logo&#10;&#10;Description automatically generated"/>
            <p:cNvPicPr preferRelativeResize="0"/>
            <p:nvPr/>
          </p:nvPicPr>
          <p:blipFill rotWithShape="1">
            <a:blip r:embed="rId5" cstate="screen">
              <a:alphaModFix/>
              <a:extLst>
                <a:ext uri="{28A0092B-C50C-407E-A947-70E740481C1C}">
                  <a14:useLocalDpi xmlns:a14="http://schemas.microsoft.com/office/drawing/2010/main"/>
                </a:ext>
              </a:extLst>
            </a:blip>
            <a:srcRect l="7053" t="14652" r="7705" b="16796"/>
            <a:stretch/>
          </p:blipFill>
          <p:spPr>
            <a:xfrm>
              <a:off x="6657766" y="4583923"/>
              <a:ext cx="1067043" cy="462232"/>
            </a:xfrm>
            <a:prstGeom prst="rect">
              <a:avLst/>
            </a:prstGeom>
            <a:noFill/>
            <a:ln>
              <a:noFill/>
            </a:ln>
          </p:spPr>
        </p:pic>
        <p:pic>
          <p:nvPicPr>
            <p:cNvPr id="152" name="Google Shape;152;p80" descr="Uma imagem com texto&#10;&#10;Descrição gerada automaticamente"/>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8083223" y="4583923"/>
              <a:ext cx="947272" cy="433376"/>
            </a:xfrm>
            <a:prstGeom prst="rect">
              <a:avLst/>
            </a:prstGeom>
            <a:noFill/>
            <a:ln>
              <a:noFill/>
            </a:ln>
          </p:spPr>
        </p:pic>
        <p:pic>
          <p:nvPicPr>
            <p:cNvPr id="153" name="Google Shape;153;p80" descr="Logo&#10;&#10;Description automatically generated with medium confidence"/>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5244287" y="4583923"/>
              <a:ext cx="1055066" cy="432832"/>
            </a:xfrm>
            <a:prstGeom prst="rect">
              <a:avLst/>
            </a:prstGeom>
            <a:noFill/>
            <a:ln>
              <a:noFill/>
            </a:ln>
          </p:spPr>
        </p:pic>
      </p:gr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hart or visualization">
  <p:cSld name="Chart or visualization">
    <p:spTree>
      <p:nvGrpSpPr>
        <p:cNvPr id="1" name="Shape 154"/>
        <p:cNvGrpSpPr/>
        <p:nvPr/>
      </p:nvGrpSpPr>
      <p:grpSpPr>
        <a:xfrm>
          <a:off x="0" y="0"/>
          <a:ext cx="0" cy="0"/>
          <a:chOff x="0" y="0"/>
          <a:chExt cx="0" cy="0"/>
        </a:xfrm>
      </p:grpSpPr>
      <p:sp>
        <p:nvSpPr>
          <p:cNvPr id="155" name="Google Shape;155;p81"/>
          <p:cNvSpPr txBox="1">
            <a:spLocks noGrp="1"/>
          </p:cNvSpPr>
          <p:nvPr>
            <p:ph type="title"/>
          </p:nvPr>
        </p:nvSpPr>
        <p:spPr>
          <a:xfrm>
            <a:off x="629841" y="1480874"/>
            <a:ext cx="1774244" cy="120015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2400"/>
              <a:buFont typeface="Arial"/>
              <a:buNone/>
              <a:defRPr sz="24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6" name="Google Shape;156;p81"/>
          <p:cNvSpPr txBox="1">
            <a:spLocks noGrp="1"/>
          </p:cNvSpPr>
          <p:nvPr>
            <p:ph type="body" idx="1"/>
          </p:nvPr>
        </p:nvSpPr>
        <p:spPr>
          <a:xfrm>
            <a:off x="629841" y="2771775"/>
            <a:ext cx="1774244" cy="1629966"/>
          </a:xfrm>
          <a:prstGeom prst="rect">
            <a:avLst/>
          </a:prstGeom>
          <a:noFill/>
          <a:ln>
            <a:noFill/>
          </a:ln>
        </p:spPr>
        <p:txBody>
          <a:bodyPr spcFirstLastPara="1" wrap="square" lIns="91425" tIns="45700" rIns="91425" bIns="45700" anchor="t" anchorCtr="0">
            <a:spAutoFit/>
          </a:bodyPr>
          <a:lstStyle>
            <a:lvl1pPr marL="457200" lvl="0" indent="-304800" algn="l">
              <a:lnSpc>
                <a:spcPct val="90000"/>
              </a:lnSpc>
              <a:spcBef>
                <a:spcPts val="750"/>
              </a:spcBef>
              <a:spcAft>
                <a:spcPts val="0"/>
              </a:spcAft>
              <a:buClr>
                <a:schemeClr val="lt1"/>
              </a:buClr>
              <a:buSzPts val="1200"/>
              <a:buFont typeface="Calibri"/>
              <a:buAutoNum type="arabicPeriod"/>
              <a:defRPr sz="1200">
                <a:solidFill>
                  <a:schemeClr val="lt1"/>
                </a:solidFill>
              </a:defRPr>
            </a:lvl1pPr>
            <a:lvl2pPr marL="914400" lvl="1" indent="-228600" algn="l">
              <a:lnSpc>
                <a:spcPct val="90000"/>
              </a:lnSpc>
              <a:spcBef>
                <a:spcPts val="375"/>
              </a:spcBef>
              <a:spcAft>
                <a:spcPts val="0"/>
              </a:spcAft>
              <a:buClr>
                <a:srgbClr val="161249"/>
              </a:buClr>
              <a:buSzPts val="1050"/>
              <a:buNone/>
              <a:defRPr sz="1050"/>
            </a:lvl2pPr>
            <a:lvl3pPr marL="1371600" lvl="2" indent="-228600" algn="l">
              <a:lnSpc>
                <a:spcPct val="90000"/>
              </a:lnSpc>
              <a:spcBef>
                <a:spcPts val="375"/>
              </a:spcBef>
              <a:spcAft>
                <a:spcPts val="0"/>
              </a:spcAft>
              <a:buClr>
                <a:srgbClr val="161249"/>
              </a:buClr>
              <a:buSzPts val="900"/>
              <a:buNone/>
              <a:defRPr sz="900"/>
            </a:lvl3pPr>
            <a:lvl4pPr marL="1828800" lvl="3" indent="-228600" algn="l">
              <a:lnSpc>
                <a:spcPct val="90000"/>
              </a:lnSpc>
              <a:spcBef>
                <a:spcPts val="375"/>
              </a:spcBef>
              <a:spcAft>
                <a:spcPts val="0"/>
              </a:spcAft>
              <a:buClr>
                <a:srgbClr val="161249"/>
              </a:buClr>
              <a:buSzPts val="750"/>
              <a:buNone/>
              <a:defRPr sz="750"/>
            </a:lvl4pPr>
            <a:lvl5pPr marL="2286000" lvl="4" indent="-228600" algn="l">
              <a:lnSpc>
                <a:spcPct val="90000"/>
              </a:lnSpc>
              <a:spcBef>
                <a:spcPts val="375"/>
              </a:spcBef>
              <a:spcAft>
                <a:spcPts val="0"/>
              </a:spcAft>
              <a:buClr>
                <a:srgbClr val="161249"/>
              </a:buClr>
              <a:buSzPts val="750"/>
              <a:buNone/>
              <a:defRPr sz="750"/>
            </a:lvl5pPr>
            <a:lvl6pPr marL="2743200" lvl="5" indent="-228600" algn="l">
              <a:lnSpc>
                <a:spcPct val="90000"/>
              </a:lnSpc>
              <a:spcBef>
                <a:spcPts val="375"/>
              </a:spcBef>
              <a:spcAft>
                <a:spcPts val="0"/>
              </a:spcAft>
              <a:buClr>
                <a:schemeClr val="dk1"/>
              </a:buClr>
              <a:buSzPts val="750"/>
              <a:buNone/>
              <a:defRPr sz="750"/>
            </a:lvl6pPr>
            <a:lvl7pPr marL="3200400" lvl="6" indent="-228600" algn="l">
              <a:lnSpc>
                <a:spcPct val="90000"/>
              </a:lnSpc>
              <a:spcBef>
                <a:spcPts val="375"/>
              </a:spcBef>
              <a:spcAft>
                <a:spcPts val="0"/>
              </a:spcAft>
              <a:buClr>
                <a:schemeClr val="dk1"/>
              </a:buClr>
              <a:buSzPts val="750"/>
              <a:buNone/>
              <a:defRPr sz="750"/>
            </a:lvl7pPr>
            <a:lvl8pPr marL="3657600" lvl="7" indent="-228600" algn="l">
              <a:lnSpc>
                <a:spcPct val="90000"/>
              </a:lnSpc>
              <a:spcBef>
                <a:spcPts val="375"/>
              </a:spcBef>
              <a:spcAft>
                <a:spcPts val="0"/>
              </a:spcAft>
              <a:buClr>
                <a:schemeClr val="dk1"/>
              </a:buClr>
              <a:buSzPts val="750"/>
              <a:buNone/>
              <a:defRPr sz="750"/>
            </a:lvl8pPr>
            <a:lvl9pPr marL="4114800" lvl="8" indent="-228600" algn="l">
              <a:lnSpc>
                <a:spcPct val="90000"/>
              </a:lnSpc>
              <a:spcBef>
                <a:spcPts val="375"/>
              </a:spcBef>
              <a:spcAft>
                <a:spcPts val="0"/>
              </a:spcAft>
              <a:buClr>
                <a:schemeClr val="dk1"/>
              </a:buClr>
              <a:buSzPts val="750"/>
              <a:buNone/>
              <a:defRPr sz="750"/>
            </a:lvl9pPr>
          </a:lstStyle>
          <a:p>
            <a:endParaRPr/>
          </a:p>
        </p:txBody>
      </p:sp>
      <p:sp>
        <p:nvSpPr>
          <p:cNvPr id="157" name="Google Shape;157;p81"/>
          <p:cNvSpPr>
            <a:spLocks noGrp="1"/>
          </p:cNvSpPr>
          <p:nvPr>
            <p:ph type="chart" idx="2"/>
          </p:nvPr>
        </p:nvSpPr>
        <p:spPr>
          <a:xfrm>
            <a:off x="3800476" y="228600"/>
            <a:ext cx="5079206" cy="4229100"/>
          </a:xfrm>
          <a:prstGeom prst="rect">
            <a:avLst/>
          </a:prstGeom>
          <a:noFill/>
          <a:ln>
            <a:noFill/>
          </a:ln>
        </p:spPr>
        <p:txBody>
          <a:bodyPr spcFirstLastPara="1" wrap="square" lIns="91425" tIns="45700" rIns="91425" bIns="45700" anchor="t" anchorCtr="0">
            <a:spAutoFit/>
          </a:bodyPr>
          <a:lstStyle>
            <a:lvl1pPr marR="0" lvl="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R="0" lvl="1"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R="0" lvl="2"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R="0" lvl="3"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R="0" lvl="4"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R="0" lvl="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R="0" lvl="6"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R="0" lvl="7"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R="0" lvl="8"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grpSp>
        <p:nvGrpSpPr>
          <p:cNvPr id="158" name="Google Shape;158;p81"/>
          <p:cNvGrpSpPr/>
          <p:nvPr/>
        </p:nvGrpSpPr>
        <p:grpSpPr>
          <a:xfrm>
            <a:off x="113506" y="4583923"/>
            <a:ext cx="8916989" cy="488417"/>
            <a:chOff x="113506" y="4583923"/>
            <a:chExt cx="8916989" cy="488417"/>
          </a:xfrm>
        </p:grpSpPr>
        <p:pic>
          <p:nvPicPr>
            <p:cNvPr id="159" name="Google Shape;159;p81"/>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113506" y="4583923"/>
              <a:ext cx="1259682" cy="488417"/>
            </a:xfrm>
            <a:prstGeom prst="rect">
              <a:avLst/>
            </a:prstGeom>
            <a:noFill/>
            <a:ln>
              <a:noFill/>
            </a:ln>
          </p:spPr>
        </p:pic>
        <p:pic>
          <p:nvPicPr>
            <p:cNvPr id="160" name="Google Shape;160;p81" descr="Text&#10;&#10;Description automatically generated with low confidence"/>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731601" y="4583923"/>
              <a:ext cx="1973257" cy="438949"/>
            </a:xfrm>
            <a:prstGeom prst="rect">
              <a:avLst/>
            </a:prstGeom>
            <a:noFill/>
            <a:ln>
              <a:noFill/>
            </a:ln>
          </p:spPr>
        </p:pic>
        <p:pic>
          <p:nvPicPr>
            <p:cNvPr id="161" name="Google Shape;161;p81" descr="Gdańsk University of Technology - Wikipedia"/>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4063271" y="4583923"/>
              <a:ext cx="822603" cy="451887"/>
            </a:xfrm>
            <a:prstGeom prst="rect">
              <a:avLst/>
            </a:prstGeom>
            <a:noFill/>
            <a:ln>
              <a:noFill/>
            </a:ln>
          </p:spPr>
        </p:pic>
        <p:pic>
          <p:nvPicPr>
            <p:cNvPr id="162" name="Google Shape;162;p81" descr="A picture containing logo&#10;&#10;Description automatically generated"/>
            <p:cNvPicPr preferRelativeResize="0"/>
            <p:nvPr/>
          </p:nvPicPr>
          <p:blipFill rotWithShape="1">
            <a:blip r:embed="rId5" cstate="screen">
              <a:alphaModFix/>
              <a:extLst>
                <a:ext uri="{28A0092B-C50C-407E-A947-70E740481C1C}">
                  <a14:useLocalDpi xmlns:a14="http://schemas.microsoft.com/office/drawing/2010/main"/>
                </a:ext>
              </a:extLst>
            </a:blip>
            <a:srcRect l="7053" t="14652" r="7705" b="16796"/>
            <a:stretch/>
          </p:blipFill>
          <p:spPr>
            <a:xfrm>
              <a:off x="6657766" y="4583923"/>
              <a:ext cx="1067043" cy="462232"/>
            </a:xfrm>
            <a:prstGeom prst="rect">
              <a:avLst/>
            </a:prstGeom>
            <a:noFill/>
            <a:ln>
              <a:noFill/>
            </a:ln>
          </p:spPr>
        </p:pic>
        <p:pic>
          <p:nvPicPr>
            <p:cNvPr id="163" name="Google Shape;163;p81" descr="Uma imagem com texto&#10;&#10;Descrição gerada automaticamente"/>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8083223" y="4583923"/>
              <a:ext cx="947272" cy="433376"/>
            </a:xfrm>
            <a:prstGeom prst="rect">
              <a:avLst/>
            </a:prstGeom>
            <a:noFill/>
            <a:ln>
              <a:noFill/>
            </a:ln>
          </p:spPr>
        </p:pic>
        <p:pic>
          <p:nvPicPr>
            <p:cNvPr id="164" name="Google Shape;164;p81" descr="Logo&#10;&#10;Description automatically generated with medium confidence"/>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5244287" y="4583923"/>
              <a:ext cx="1055066" cy="432832"/>
            </a:xfrm>
            <a:prstGeom prst="rect">
              <a:avLst/>
            </a:prstGeom>
            <a:noFill/>
            <a:ln>
              <a:noFill/>
            </a:ln>
          </p:spPr>
        </p:pic>
      </p:gr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White Background" type="twoColTx">
  <p:cSld name="TITLE_AND_TWO_COLUMNS">
    <p:spTree>
      <p:nvGrpSpPr>
        <p:cNvPr id="1" name="Shape 165"/>
        <p:cNvGrpSpPr/>
        <p:nvPr/>
      </p:nvGrpSpPr>
      <p:grpSpPr>
        <a:xfrm>
          <a:off x="0" y="0"/>
          <a:ext cx="0" cy="0"/>
          <a:chOff x="0" y="0"/>
          <a:chExt cx="0" cy="0"/>
        </a:xfrm>
      </p:grpSpPr>
      <p:sp>
        <p:nvSpPr>
          <p:cNvPr id="166" name="Google Shape;166;p8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1pPr>
            <a:lvl2pPr marL="0" marR="0" lvl="1"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2pPr>
            <a:lvl3pPr marL="0" marR="0" lvl="2"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3pPr>
            <a:lvl4pPr marL="0" marR="0" lvl="3"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4pPr>
            <a:lvl5pPr marL="0" marR="0" lvl="4"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5pPr>
            <a:lvl6pPr marL="0" marR="0" lvl="5"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6pPr>
            <a:lvl7pPr marL="0" marR="0" lvl="6"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7pPr>
            <a:lvl8pPr marL="0" marR="0" lvl="7"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8pPr>
            <a:lvl9pPr marL="0" marR="0" lvl="8"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Header 2" type="secHead">
  <p:cSld name="SECTION_HEADER">
    <p:spTree>
      <p:nvGrpSpPr>
        <p:cNvPr id="1" name="Shape 167"/>
        <p:cNvGrpSpPr/>
        <p:nvPr/>
      </p:nvGrpSpPr>
      <p:grpSpPr>
        <a:xfrm>
          <a:off x="0" y="0"/>
          <a:ext cx="0" cy="0"/>
          <a:chOff x="0" y="0"/>
          <a:chExt cx="0" cy="0"/>
        </a:xfrm>
      </p:grpSpPr>
      <p:sp>
        <p:nvSpPr>
          <p:cNvPr id="168" name="Google Shape;168;p8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1pPr>
            <a:lvl2pPr marL="0" marR="0" lvl="1"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2pPr>
            <a:lvl3pPr marL="0" marR="0" lvl="2"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3pPr>
            <a:lvl4pPr marL="0" marR="0" lvl="3"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4pPr>
            <a:lvl5pPr marL="0" marR="0" lvl="4"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5pPr>
            <a:lvl6pPr marL="0" marR="0" lvl="5"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6pPr>
            <a:lvl7pPr marL="0" marR="0" lvl="6"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7pPr>
            <a:lvl8pPr marL="0" marR="0" lvl="7"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8pPr>
            <a:lvl9pPr marL="0" marR="0" lvl="8"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Black Background">
  <p:cSld name="Black Background">
    <p:spTree>
      <p:nvGrpSpPr>
        <p:cNvPr id="1" name="Shape 169"/>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jpe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6.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5.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4.png"/><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3.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2"/>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2"/>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grpSp>
        <p:nvGrpSpPr>
          <p:cNvPr id="8" name="Google Shape;8;p62"/>
          <p:cNvGrpSpPr/>
          <p:nvPr/>
        </p:nvGrpSpPr>
        <p:grpSpPr>
          <a:xfrm>
            <a:off x="113506" y="4583923"/>
            <a:ext cx="8916989" cy="488417"/>
            <a:chOff x="113506" y="4583923"/>
            <a:chExt cx="8916989" cy="488417"/>
          </a:xfrm>
        </p:grpSpPr>
        <p:pic>
          <p:nvPicPr>
            <p:cNvPr id="9" name="Google Shape;9;p62"/>
            <p:cNvPicPr preferRelativeResize="0"/>
            <p:nvPr/>
          </p:nvPicPr>
          <p:blipFill rotWithShape="1">
            <a:blip r:embed="rId20" cstate="screen">
              <a:alphaModFix/>
              <a:extLst>
                <a:ext uri="{28A0092B-C50C-407E-A947-70E740481C1C}">
                  <a14:useLocalDpi xmlns:a14="http://schemas.microsoft.com/office/drawing/2010/main"/>
                </a:ext>
              </a:extLst>
            </a:blip>
            <a:srcRect/>
            <a:stretch/>
          </p:blipFill>
          <p:spPr>
            <a:xfrm>
              <a:off x="113506" y="4583923"/>
              <a:ext cx="1259682" cy="488417"/>
            </a:xfrm>
            <a:prstGeom prst="rect">
              <a:avLst/>
            </a:prstGeom>
            <a:noFill/>
            <a:ln>
              <a:noFill/>
            </a:ln>
          </p:spPr>
        </p:pic>
        <p:pic>
          <p:nvPicPr>
            <p:cNvPr id="10" name="Google Shape;10;p62" descr="Text&#10;&#10;Description automatically generated with low confidence"/>
            <p:cNvPicPr preferRelativeResize="0"/>
            <p:nvPr/>
          </p:nvPicPr>
          <p:blipFill rotWithShape="1">
            <a:blip r:embed="rId21" cstate="screen">
              <a:alphaModFix/>
              <a:extLst>
                <a:ext uri="{28A0092B-C50C-407E-A947-70E740481C1C}">
                  <a14:useLocalDpi xmlns:a14="http://schemas.microsoft.com/office/drawing/2010/main"/>
                </a:ext>
              </a:extLst>
            </a:blip>
            <a:srcRect/>
            <a:stretch/>
          </p:blipFill>
          <p:spPr>
            <a:xfrm>
              <a:off x="1731601" y="4583923"/>
              <a:ext cx="1973257" cy="438949"/>
            </a:xfrm>
            <a:prstGeom prst="rect">
              <a:avLst/>
            </a:prstGeom>
            <a:noFill/>
            <a:ln>
              <a:noFill/>
            </a:ln>
          </p:spPr>
        </p:pic>
        <p:pic>
          <p:nvPicPr>
            <p:cNvPr id="11" name="Google Shape;11;p62" descr="Gdańsk University of Technology - Wikipedia"/>
            <p:cNvPicPr preferRelativeResize="0"/>
            <p:nvPr/>
          </p:nvPicPr>
          <p:blipFill rotWithShape="1">
            <a:blip r:embed="rId22" cstate="screen">
              <a:alphaModFix/>
              <a:extLst>
                <a:ext uri="{28A0092B-C50C-407E-A947-70E740481C1C}">
                  <a14:useLocalDpi xmlns:a14="http://schemas.microsoft.com/office/drawing/2010/main"/>
                </a:ext>
              </a:extLst>
            </a:blip>
            <a:srcRect/>
            <a:stretch/>
          </p:blipFill>
          <p:spPr>
            <a:xfrm>
              <a:off x="4063271" y="4583923"/>
              <a:ext cx="822603" cy="451887"/>
            </a:xfrm>
            <a:prstGeom prst="rect">
              <a:avLst/>
            </a:prstGeom>
            <a:noFill/>
            <a:ln>
              <a:noFill/>
            </a:ln>
          </p:spPr>
        </p:pic>
        <p:pic>
          <p:nvPicPr>
            <p:cNvPr id="12" name="Google Shape;12;p62" descr="A picture containing logo&#10;&#10;Description automatically generated"/>
            <p:cNvPicPr preferRelativeResize="0"/>
            <p:nvPr/>
          </p:nvPicPr>
          <p:blipFill rotWithShape="1">
            <a:blip r:embed="rId23" cstate="screen">
              <a:alphaModFix/>
              <a:extLst>
                <a:ext uri="{28A0092B-C50C-407E-A947-70E740481C1C}">
                  <a14:useLocalDpi xmlns:a14="http://schemas.microsoft.com/office/drawing/2010/main"/>
                </a:ext>
              </a:extLst>
            </a:blip>
            <a:srcRect l="7053" t="14652" r="7705" b="16796"/>
            <a:stretch/>
          </p:blipFill>
          <p:spPr>
            <a:xfrm>
              <a:off x="6657766" y="4583923"/>
              <a:ext cx="1067043" cy="462232"/>
            </a:xfrm>
            <a:prstGeom prst="rect">
              <a:avLst/>
            </a:prstGeom>
            <a:noFill/>
            <a:ln>
              <a:noFill/>
            </a:ln>
          </p:spPr>
        </p:pic>
        <p:pic>
          <p:nvPicPr>
            <p:cNvPr id="13" name="Google Shape;13;p62" descr="Uma imagem com texto&#10;&#10;Descrição gerada automaticamente"/>
            <p:cNvPicPr preferRelativeResize="0"/>
            <p:nvPr/>
          </p:nvPicPr>
          <p:blipFill rotWithShape="1">
            <a:blip r:embed="rId24" cstate="screen">
              <a:alphaModFix/>
              <a:extLst>
                <a:ext uri="{28A0092B-C50C-407E-A947-70E740481C1C}">
                  <a14:useLocalDpi xmlns:a14="http://schemas.microsoft.com/office/drawing/2010/main"/>
                </a:ext>
              </a:extLst>
            </a:blip>
            <a:srcRect/>
            <a:stretch/>
          </p:blipFill>
          <p:spPr>
            <a:xfrm>
              <a:off x="8083223" y="4583923"/>
              <a:ext cx="947272" cy="433376"/>
            </a:xfrm>
            <a:prstGeom prst="rect">
              <a:avLst/>
            </a:prstGeom>
            <a:noFill/>
            <a:ln>
              <a:noFill/>
            </a:ln>
          </p:spPr>
        </p:pic>
        <p:pic>
          <p:nvPicPr>
            <p:cNvPr id="14" name="Google Shape;14;p62" descr="Logo&#10;&#10;Description automatically generated with medium confidence"/>
            <p:cNvPicPr preferRelativeResize="0"/>
            <p:nvPr/>
          </p:nvPicPr>
          <p:blipFill rotWithShape="1">
            <a:blip r:embed="rId25" cstate="screen">
              <a:alphaModFix/>
              <a:extLst>
                <a:ext uri="{28A0092B-C50C-407E-A947-70E740481C1C}">
                  <a14:useLocalDpi xmlns:a14="http://schemas.microsoft.com/office/drawing/2010/main"/>
                </a:ext>
              </a:extLst>
            </a:blip>
            <a:srcRect/>
            <a:stretch/>
          </p:blipFill>
          <p:spPr>
            <a:xfrm>
              <a:off x="5244287" y="4583923"/>
              <a:ext cx="1055066" cy="432832"/>
            </a:xfrm>
            <a:prstGeom prst="rect">
              <a:avLst/>
            </a:prstGeom>
            <a:noFill/>
            <a:ln>
              <a:noFill/>
            </a:ln>
          </p:spPr>
        </p:pic>
      </p:grpSp>
    </p:spTree>
  </p:cSld>
  <p:clrMap bg1="lt1" tx1="dk1" bg2="dk2" tx2="lt2" accent1="accent1" accent2="accent2" accent3="accent3" accent4="accent4" accent5="accent5" accent6="accent6" hlink="hlink" folHlink="folHlink"/>
  <p:sldLayoutIdLst>
    <p:sldLayoutId id="2147483650" r:id="rId1"/>
    <p:sldLayoutId id="2147483651" r:id="rId2"/>
    <p:sldLayoutId id="2147483654" r:id="rId3"/>
    <p:sldLayoutId id="2147483655" r:id="rId4"/>
    <p:sldLayoutId id="2147483657" r:id="rId5"/>
    <p:sldLayoutId id="2147483658" r:id="rId6"/>
    <p:sldLayoutId id="2147483659" r:id="rId7"/>
    <p:sldLayoutId id="2147483660" r:id="rId8"/>
    <p:sldLayoutId id="2147483661" r:id="rId9"/>
    <p:sldLayoutId id="2147483662" r:id="rId10"/>
    <p:sldLayoutId id="2147483663" r:id="rId11"/>
    <p:sldLayoutId id="2147483664" r:id="rId12"/>
    <p:sldLayoutId id="2147483665" r:id="rId13"/>
    <p:sldLayoutId id="2147483666" r:id="rId14"/>
    <p:sldLayoutId id="2147483667" r:id="rId15"/>
    <p:sldLayoutId id="2147483668" r:id="rId16"/>
    <p:sldLayoutId id="2147483669" r:id="rId17"/>
    <p:sldLayoutId id="2147483670"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16"/>
        <p:cNvGrpSpPr/>
        <p:nvPr/>
      </p:nvGrpSpPr>
      <p:grpSpPr>
        <a:xfrm>
          <a:off x="0" y="0"/>
          <a:ext cx="0" cy="0"/>
          <a:chOff x="0" y="0"/>
          <a:chExt cx="0" cy="0"/>
        </a:xfrm>
      </p:grpSpPr>
      <p:sp>
        <p:nvSpPr>
          <p:cNvPr id="417" name="Google Shape;417;p33"/>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000" b="1" i="0" u="none" strike="noStrike" cap="none">
                <a:solidFill>
                  <a:srgbClr val="FFFFFF"/>
                </a:solidFill>
                <a:latin typeface="Arial"/>
                <a:ea typeface="Arial"/>
                <a:cs typeface="Arial"/>
                <a:sym typeface="Arial"/>
              </a:rPr>
              <a:t>Temat 1 </a:t>
            </a:r>
            <a:endParaRPr sz="6000" b="1" i="0" u="none" strike="noStrike" cap="none">
              <a:solidFill>
                <a:srgbClr val="FFFFFF"/>
              </a:solidFill>
              <a:latin typeface="Arial"/>
              <a:ea typeface="Arial"/>
              <a:cs typeface="Arial"/>
              <a:sym typeface="Arial"/>
            </a:endParaRPr>
          </a:p>
        </p:txBody>
      </p:sp>
      <p:sp>
        <p:nvSpPr>
          <p:cNvPr id="418" name="Google Shape;418;p33"/>
          <p:cNvSpPr txBox="1"/>
          <p:nvPr/>
        </p:nvSpPr>
        <p:spPr>
          <a:xfrm>
            <a:off x="675150" y="1828175"/>
            <a:ext cx="7793700" cy="743575"/>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None/>
            </a:pPr>
            <a:r>
              <a:rPr lang="en-US" sz="4000" b="1" i="0" u="none" strike="noStrike" cap="none" dirty="0" err="1">
                <a:solidFill>
                  <a:srgbClr val="161249"/>
                </a:solidFill>
                <a:latin typeface="Arial"/>
                <a:ea typeface="Arial"/>
                <a:cs typeface="Arial"/>
                <a:sym typeface="Arial"/>
              </a:rPr>
              <a:t>Zrozumieć</a:t>
            </a:r>
            <a:r>
              <a:rPr lang="en-US" sz="4000" b="1" i="0" u="none" strike="noStrike" cap="none" dirty="0">
                <a:solidFill>
                  <a:srgbClr val="161249"/>
                </a:solidFill>
                <a:latin typeface="Arial"/>
                <a:ea typeface="Arial"/>
                <a:cs typeface="Arial"/>
                <a:sym typeface="Arial"/>
              </a:rPr>
              <a:t> </a:t>
            </a:r>
            <a:r>
              <a:rPr lang="en-US" sz="4000" b="1" i="0" u="none" strike="noStrike" cap="none" dirty="0" err="1">
                <a:solidFill>
                  <a:srgbClr val="161249"/>
                </a:solidFill>
                <a:latin typeface="Arial"/>
                <a:ea typeface="Arial"/>
                <a:cs typeface="Arial"/>
                <a:sym typeface="Arial"/>
              </a:rPr>
              <a:t>zachowanie</a:t>
            </a:r>
            <a:endParaRPr sz="4000" b="1" i="0" u="none" strike="noStrike" cap="none" dirty="0">
              <a:solidFill>
                <a:srgbClr val="161249"/>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22"/>
        <p:cNvGrpSpPr/>
        <p:nvPr/>
      </p:nvGrpSpPr>
      <p:grpSpPr>
        <a:xfrm>
          <a:off x="0" y="0"/>
          <a:ext cx="0" cy="0"/>
          <a:chOff x="0" y="0"/>
          <a:chExt cx="0" cy="0"/>
        </a:xfrm>
      </p:grpSpPr>
      <p:sp>
        <p:nvSpPr>
          <p:cNvPr id="423" name="Google Shape;423;p34"/>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i="0" u="none" strike="noStrike" cap="none">
              <a:solidFill>
                <a:schemeClr val="dk1"/>
              </a:solidFill>
              <a:latin typeface="Arial"/>
              <a:ea typeface="Arial"/>
              <a:cs typeface="Arial"/>
              <a:sym typeface="Arial"/>
            </a:endParaRPr>
          </a:p>
        </p:txBody>
      </p:sp>
      <p:sp>
        <p:nvSpPr>
          <p:cNvPr id="424" name="Google Shape;424;p34"/>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0"/>
              </a:spcBef>
              <a:spcAft>
                <a:spcPts val="1200"/>
              </a:spcAft>
              <a:buClr>
                <a:schemeClr val="dk1"/>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25" name="Google Shape;425;p34"/>
          <p:cNvSpPr txBox="1">
            <a:spLocks noGrp="1"/>
          </p:cNvSpPr>
          <p:nvPr>
            <p:ph type="title"/>
          </p:nvPr>
        </p:nvSpPr>
        <p:spPr>
          <a:xfrm>
            <a:off x="628650" y="273844"/>
            <a:ext cx="7886700" cy="777405"/>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ct val="100000"/>
              <a:buFont typeface="Arial"/>
              <a:buNone/>
            </a:pPr>
            <a:r>
              <a:rPr lang="en-US" sz="4000" b="1" dirty="0" err="1">
                <a:latin typeface="Arial"/>
                <a:ea typeface="Arial"/>
                <a:cs typeface="Arial"/>
                <a:sym typeface="Arial"/>
              </a:rPr>
              <a:t>Zrozumieć</a:t>
            </a:r>
            <a:r>
              <a:rPr lang="en-US" sz="4000" b="1" dirty="0">
                <a:latin typeface="Arial"/>
                <a:ea typeface="Arial"/>
                <a:cs typeface="Arial"/>
                <a:sym typeface="Arial"/>
              </a:rPr>
              <a:t> </a:t>
            </a:r>
            <a:r>
              <a:rPr lang="en-US" sz="4000" b="1" dirty="0" err="1">
                <a:latin typeface="Arial"/>
                <a:ea typeface="Arial"/>
                <a:cs typeface="Arial"/>
                <a:sym typeface="Arial"/>
              </a:rPr>
              <a:t>zachowanie</a:t>
            </a:r>
            <a:endParaRPr sz="3200" dirty="0"/>
          </a:p>
        </p:txBody>
      </p:sp>
      <p:sp>
        <p:nvSpPr>
          <p:cNvPr id="426" name="Google Shape;426;p34"/>
          <p:cNvSpPr txBox="1">
            <a:spLocks noGrp="1"/>
          </p:cNvSpPr>
          <p:nvPr>
            <p:ph type="body" idx="1"/>
          </p:nvPr>
        </p:nvSpPr>
        <p:spPr>
          <a:xfrm>
            <a:off x="628650" y="1166295"/>
            <a:ext cx="7886700" cy="3132099"/>
          </a:xfrm>
          <a:prstGeom prst="rect">
            <a:avLst/>
          </a:prstGeom>
          <a:noFill/>
          <a:ln>
            <a:noFill/>
          </a:ln>
        </p:spPr>
        <p:txBody>
          <a:bodyPr spcFirstLastPara="1" wrap="square" lIns="91425" tIns="45700" rIns="91425" bIns="45700" anchor="t" anchorCtr="0">
            <a:spAutoFit/>
          </a:bodyPr>
          <a:lstStyle/>
          <a:p>
            <a:pPr marL="285750" lvl="0" indent="-285750" algn="l" rtl="0">
              <a:lnSpc>
                <a:spcPct val="115000"/>
              </a:lnSpc>
              <a:spcBef>
                <a:spcPts val="0"/>
              </a:spcBef>
              <a:spcAft>
                <a:spcPts val="0"/>
              </a:spcAft>
              <a:buClr>
                <a:srgbClr val="D12477"/>
              </a:buClr>
              <a:buSzPts val="1800"/>
              <a:buFont typeface="Arial"/>
              <a:buChar char="●"/>
            </a:pPr>
            <a:r>
              <a:rPr lang="pl-PL" sz="1800" dirty="0" err="1"/>
              <a:t>d</a:t>
            </a:r>
            <a:r>
              <a:rPr lang="en-US" sz="1800" dirty="0" err="1"/>
              <a:t>efinicje</a:t>
            </a:r>
            <a:r>
              <a:rPr lang="en-US" sz="1800" dirty="0"/>
              <a:t> </a:t>
            </a:r>
            <a:r>
              <a:rPr lang="en-US" sz="1800" dirty="0" err="1"/>
              <a:t>metryk</a:t>
            </a:r>
            <a:r>
              <a:rPr lang="en-US" sz="1800" dirty="0"/>
              <a:t> </a:t>
            </a:r>
            <a:r>
              <a:rPr lang="en-US" sz="1800" dirty="0" err="1"/>
              <a:t>na</a:t>
            </a:r>
            <a:r>
              <a:rPr lang="en-US" sz="1800" dirty="0"/>
              <a:t> </a:t>
            </a:r>
            <a:r>
              <a:rPr lang="en-US" sz="1800" dirty="0" err="1"/>
              <a:t>platformie</a:t>
            </a:r>
            <a:endParaRPr sz="1800" dirty="0"/>
          </a:p>
          <a:p>
            <a:pPr marL="285750" lvl="0" indent="-285750" algn="l" rtl="0">
              <a:lnSpc>
                <a:spcPct val="115000"/>
              </a:lnSpc>
              <a:spcBef>
                <a:spcPts val="1950"/>
              </a:spcBef>
              <a:spcAft>
                <a:spcPts val="0"/>
              </a:spcAft>
              <a:buClr>
                <a:srgbClr val="D12477"/>
              </a:buClr>
              <a:buSzPts val="1800"/>
              <a:buFont typeface="Arial"/>
              <a:buChar char="●"/>
            </a:pPr>
            <a:r>
              <a:rPr lang="pl-PL" sz="1800" dirty="0" err="1"/>
              <a:t>p</a:t>
            </a:r>
            <a:r>
              <a:rPr lang="en-US" sz="1800" dirty="0" err="1"/>
              <a:t>opularne</a:t>
            </a:r>
            <a:r>
              <a:rPr lang="en-US" sz="1800" dirty="0"/>
              <a:t> </a:t>
            </a:r>
            <a:r>
              <a:rPr lang="en-US" sz="1800" dirty="0" err="1"/>
              <a:t>i</a:t>
            </a:r>
            <a:r>
              <a:rPr lang="en-US" sz="1800" dirty="0"/>
              <a:t> </a:t>
            </a:r>
            <a:r>
              <a:rPr lang="en-US" sz="1800" dirty="0" err="1"/>
              <a:t>angażujące</a:t>
            </a:r>
            <a:r>
              <a:rPr lang="en-US" sz="1800" dirty="0"/>
              <a:t> </a:t>
            </a:r>
            <a:r>
              <a:rPr lang="en-US" sz="1800" dirty="0" err="1"/>
              <a:t>strony</a:t>
            </a:r>
            <a:endParaRPr dirty="0"/>
          </a:p>
          <a:p>
            <a:pPr marL="742950" lvl="1" indent="-285750" algn="l" rtl="0">
              <a:lnSpc>
                <a:spcPct val="115000"/>
              </a:lnSpc>
              <a:spcBef>
                <a:spcPts val="1575"/>
              </a:spcBef>
              <a:spcAft>
                <a:spcPts val="0"/>
              </a:spcAft>
              <a:buClr>
                <a:srgbClr val="D12477"/>
              </a:buClr>
              <a:buSzPts val="1800"/>
              <a:buFont typeface="Arial"/>
              <a:buChar char="●"/>
            </a:pPr>
            <a:r>
              <a:rPr lang="pl-PL" dirty="0" err="1"/>
              <a:t>g</a:t>
            </a:r>
            <a:r>
              <a:rPr lang="en-US" dirty="0" err="1"/>
              <a:t>dzie</a:t>
            </a:r>
            <a:r>
              <a:rPr lang="en-US" dirty="0"/>
              <a:t> </a:t>
            </a:r>
            <a:r>
              <a:rPr lang="en-US" dirty="0" err="1"/>
              <a:t>przybywają</a:t>
            </a:r>
            <a:r>
              <a:rPr lang="en-US" dirty="0"/>
              <a:t>; co </a:t>
            </a:r>
            <a:r>
              <a:rPr lang="en-US" dirty="0" err="1"/>
              <a:t>odwiedzają</a:t>
            </a:r>
            <a:endParaRPr dirty="0"/>
          </a:p>
          <a:p>
            <a:pPr marL="742950" lvl="1" indent="-285750" algn="l" rtl="0">
              <a:lnSpc>
                <a:spcPct val="115000"/>
              </a:lnSpc>
              <a:spcBef>
                <a:spcPts val="1575"/>
              </a:spcBef>
              <a:spcAft>
                <a:spcPts val="0"/>
              </a:spcAft>
              <a:buClr>
                <a:srgbClr val="D12477"/>
              </a:buClr>
              <a:buSzPts val="1800"/>
              <a:buFont typeface="Arial"/>
              <a:buChar char="●"/>
            </a:pPr>
            <a:r>
              <a:rPr lang="pl-PL" dirty="0"/>
              <a:t>i</a:t>
            </a:r>
            <a:r>
              <a:rPr lang="en-US" dirty="0"/>
              <a:t>le </a:t>
            </a:r>
            <a:r>
              <a:rPr lang="en-US" dirty="0" err="1"/>
              <a:t>pozostają</a:t>
            </a:r>
            <a:endParaRPr dirty="0"/>
          </a:p>
          <a:p>
            <a:pPr marL="742950" lvl="1" indent="-285750" algn="l" rtl="0">
              <a:lnSpc>
                <a:spcPct val="115000"/>
              </a:lnSpc>
              <a:spcBef>
                <a:spcPts val="1575"/>
              </a:spcBef>
              <a:spcAft>
                <a:spcPts val="0"/>
              </a:spcAft>
              <a:buClr>
                <a:srgbClr val="D12477"/>
              </a:buClr>
              <a:buSzPts val="1800"/>
              <a:buFont typeface="Arial"/>
              <a:buChar char="●"/>
            </a:pPr>
            <a:r>
              <a:rPr lang="pl-PL" dirty="0" err="1"/>
              <a:t>g</a:t>
            </a:r>
            <a:r>
              <a:rPr lang="en-US" dirty="0" err="1"/>
              <a:t>dzie</a:t>
            </a:r>
            <a:r>
              <a:rPr lang="en-US" dirty="0"/>
              <a:t> </a:t>
            </a:r>
            <a:r>
              <a:rPr lang="en-US" dirty="0" err="1"/>
              <a:t>odchodzą</a:t>
            </a:r>
            <a:endParaRPr dirty="0"/>
          </a:p>
          <a:p>
            <a:pPr marL="285750" lvl="0" indent="-285750" algn="l" rtl="0">
              <a:lnSpc>
                <a:spcPct val="115000"/>
              </a:lnSpc>
              <a:spcBef>
                <a:spcPts val="1950"/>
              </a:spcBef>
              <a:spcAft>
                <a:spcPts val="0"/>
              </a:spcAft>
              <a:buClr>
                <a:srgbClr val="D12477"/>
              </a:buClr>
              <a:buSzPts val="1800"/>
              <a:buFont typeface="Arial"/>
              <a:buChar char="●"/>
            </a:pPr>
            <a:r>
              <a:rPr lang="pl-PL" sz="1800" dirty="0"/>
              <a:t>w</a:t>
            </a:r>
            <a:r>
              <a:rPr lang="en-US" sz="1800" dirty="0" err="1"/>
              <a:t>ydarzenia</a:t>
            </a:r>
            <a:endParaRPr sz="18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30"/>
        <p:cNvGrpSpPr/>
        <p:nvPr/>
      </p:nvGrpSpPr>
      <p:grpSpPr>
        <a:xfrm>
          <a:off x="0" y="0"/>
          <a:ext cx="0" cy="0"/>
          <a:chOff x="0" y="0"/>
          <a:chExt cx="0" cy="0"/>
        </a:xfrm>
      </p:grpSpPr>
      <p:pic>
        <p:nvPicPr>
          <p:cNvPr id="431" name="Google Shape;431;p35"/>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84967" y="387266"/>
            <a:ext cx="8518952" cy="4538815"/>
          </a:xfrm>
          <a:prstGeom prst="rect">
            <a:avLst/>
          </a:prstGeom>
          <a:noFill/>
          <a:ln>
            <a:noFill/>
          </a:ln>
        </p:spPr>
      </p:pic>
      <p:sp>
        <p:nvSpPr>
          <p:cNvPr id="432" name="Google Shape;432;p35"/>
          <p:cNvSpPr txBox="1"/>
          <p:nvPr/>
        </p:nvSpPr>
        <p:spPr>
          <a:xfrm>
            <a:off x="3634" y="6824"/>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i="0" u="none" strike="noStrike" cap="none">
                <a:solidFill>
                  <a:srgbClr val="D12477"/>
                </a:solidFill>
                <a:latin typeface="Arial"/>
                <a:ea typeface="Arial"/>
                <a:cs typeface="Arial"/>
                <a:sym typeface="Arial"/>
              </a:rPr>
              <a:t>Zrozumieć zachowanie</a:t>
            </a:r>
            <a:endParaRPr/>
          </a:p>
        </p:txBody>
      </p:sp>
      <p:pic>
        <p:nvPicPr>
          <p:cNvPr id="433" name="Google Shape;433;p35"/>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pic>
        <p:nvPicPr>
          <p:cNvPr id="434" name="Google Shape;434;p35"/>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435" name="Google Shape;435;p35"/>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439"/>
        <p:cNvGrpSpPr/>
        <p:nvPr/>
      </p:nvGrpSpPr>
      <p:grpSpPr>
        <a:xfrm>
          <a:off x="0" y="0"/>
          <a:ext cx="0" cy="0"/>
          <a:chOff x="0" y="0"/>
          <a:chExt cx="0" cy="0"/>
        </a:xfrm>
      </p:grpSpPr>
      <p:pic>
        <p:nvPicPr>
          <p:cNvPr id="440" name="Google Shape;440;p3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86562" y="403480"/>
            <a:ext cx="7927641" cy="4210542"/>
          </a:xfrm>
          <a:prstGeom prst="rect">
            <a:avLst/>
          </a:prstGeom>
          <a:noFill/>
          <a:ln>
            <a:noFill/>
          </a:ln>
        </p:spPr>
      </p:pic>
      <p:sp>
        <p:nvSpPr>
          <p:cNvPr id="441" name="Google Shape;441;p36"/>
          <p:cNvSpPr txBox="1"/>
          <p:nvPr/>
        </p:nvSpPr>
        <p:spPr>
          <a:xfrm>
            <a:off x="2652"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a:solidFill>
                  <a:srgbClr val="D12477"/>
                </a:solidFill>
                <a:latin typeface="Arial"/>
                <a:ea typeface="Arial"/>
                <a:cs typeface="Arial"/>
                <a:sym typeface="Arial"/>
              </a:rPr>
              <a:t>Zrozumieć zachowanie</a:t>
            </a:r>
            <a:endParaRPr/>
          </a:p>
        </p:txBody>
      </p:sp>
      <p:pic>
        <p:nvPicPr>
          <p:cNvPr id="442" name="Google Shape;442;p36"/>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pic>
        <p:nvPicPr>
          <p:cNvPr id="443" name="Google Shape;443;p36"/>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444" name="Google Shape;444;p36"/>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pic>
        <p:nvPicPr>
          <p:cNvPr id="449" name="Google Shape;449;p3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3006" y="358239"/>
            <a:ext cx="8308857" cy="4407568"/>
          </a:xfrm>
          <a:prstGeom prst="rect">
            <a:avLst/>
          </a:prstGeom>
          <a:noFill/>
          <a:ln>
            <a:noFill/>
          </a:ln>
        </p:spPr>
      </p:pic>
      <p:sp>
        <p:nvSpPr>
          <p:cNvPr id="450" name="Google Shape;450;p37"/>
          <p:cNvSpPr txBox="1"/>
          <p:nvPr/>
        </p:nvSpPr>
        <p:spPr>
          <a:xfrm>
            <a:off x="2652"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a:solidFill>
                  <a:srgbClr val="D12477"/>
                </a:solidFill>
                <a:latin typeface="Arial"/>
                <a:ea typeface="Arial"/>
                <a:cs typeface="Arial"/>
                <a:sym typeface="Arial"/>
              </a:rPr>
              <a:t>Zrozumieć zachowanie</a:t>
            </a:r>
            <a:endParaRPr/>
          </a:p>
        </p:txBody>
      </p:sp>
      <p:pic>
        <p:nvPicPr>
          <p:cNvPr id="451" name="Google Shape;451;p3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pic>
        <p:nvPicPr>
          <p:cNvPr id="452" name="Google Shape;452;p37"/>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453" name="Google Shape;453;p37"/>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457"/>
        <p:cNvGrpSpPr/>
        <p:nvPr/>
      </p:nvGrpSpPr>
      <p:grpSpPr>
        <a:xfrm>
          <a:off x="0" y="0"/>
          <a:ext cx="0" cy="0"/>
          <a:chOff x="0" y="0"/>
          <a:chExt cx="0" cy="0"/>
        </a:xfrm>
      </p:grpSpPr>
      <p:pic>
        <p:nvPicPr>
          <p:cNvPr id="458" name="Google Shape;458;p3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394283" y="423902"/>
            <a:ext cx="7856710" cy="4295696"/>
          </a:xfrm>
          <a:prstGeom prst="rect">
            <a:avLst/>
          </a:prstGeom>
          <a:noFill/>
          <a:ln>
            <a:noFill/>
          </a:ln>
        </p:spPr>
      </p:pic>
      <p:sp>
        <p:nvSpPr>
          <p:cNvPr id="459" name="Google Shape;459;p38"/>
          <p:cNvSpPr txBox="1"/>
          <p:nvPr/>
        </p:nvSpPr>
        <p:spPr>
          <a:xfrm>
            <a:off x="2652"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a:solidFill>
                  <a:srgbClr val="D12477"/>
                </a:solidFill>
                <a:latin typeface="Arial"/>
                <a:ea typeface="Arial"/>
                <a:cs typeface="Arial"/>
                <a:sym typeface="Arial"/>
              </a:rPr>
              <a:t>Zrozumieć zachowanie</a:t>
            </a:r>
            <a:endParaRPr/>
          </a:p>
        </p:txBody>
      </p:sp>
      <p:pic>
        <p:nvPicPr>
          <p:cNvPr id="460" name="Google Shape;460;p3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pic>
        <p:nvPicPr>
          <p:cNvPr id="461" name="Google Shape;461;p38"/>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462" name="Google Shape;462;p38"/>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66"/>
        <p:cNvGrpSpPr/>
        <p:nvPr/>
      </p:nvGrpSpPr>
      <p:grpSpPr>
        <a:xfrm>
          <a:off x="0" y="0"/>
          <a:ext cx="0" cy="0"/>
          <a:chOff x="0" y="0"/>
          <a:chExt cx="0" cy="0"/>
        </a:xfrm>
      </p:grpSpPr>
      <p:pic>
        <p:nvPicPr>
          <p:cNvPr id="467" name="Google Shape;467;p3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545284" y="450235"/>
            <a:ext cx="8226938" cy="4364113"/>
          </a:xfrm>
          <a:prstGeom prst="rect">
            <a:avLst/>
          </a:prstGeom>
          <a:noFill/>
          <a:ln>
            <a:noFill/>
          </a:ln>
        </p:spPr>
      </p:pic>
      <p:sp>
        <p:nvSpPr>
          <p:cNvPr id="468" name="Google Shape;468;p39"/>
          <p:cNvSpPr txBox="1"/>
          <p:nvPr/>
        </p:nvSpPr>
        <p:spPr>
          <a:xfrm>
            <a:off x="9476"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a:solidFill>
                  <a:srgbClr val="D12477"/>
                </a:solidFill>
                <a:latin typeface="Arial"/>
                <a:ea typeface="Arial"/>
                <a:cs typeface="Arial"/>
                <a:sym typeface="Arial"/>
              </a:rPr>
              <a:t>Zrozumieć zachowanie</a:t>
            </a:r>
            <a:endParaRPr/>
          </a:p>
        </p:txBody>
      </p:sp>
      <p:pic>
        <p:nvPicPr>
          <p:cNvPr id="469" name="Google Shape;469;p39"/>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pic>
        <p:nvPicPr>
          <p:cNvPr id="470" name="Google Shape;470;p39"/>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471" name="Google Shape;471;p39"/>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475"/>
        <p:cNvGrpSpPr/>
        <p:nvPr/>
      </p:nvGrpSpPr>
      <p:grpSpPr>
        <a:xfrm>
          <a:off x="0" y="0"/>
          <a:ext cx="0" cy="0"/>
          <a:chOff x="0" y="0"/>
          <a:chExt cx="0" cy="0"/>
        </a:xfrm>
      </p:grpSpPr>
      <p:sp>
        <p:nvSpPr>
          <p:cNvPr id="476" name="Google Shape;476;p40"/>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a:solidFill>
                <a:schemeClr val="dk1"/>
              </a:solidFill>
              <a:latin typeface="Arial"/>
              <a:ea typeface="Arial"/>
              <a:cs typeface="Arial"/>
              <a:sym typeface="Arial"/>
            </a:endParaRPr>
          </a:p>
        </p:txBody>
      </p:sp>
      <p:sp>
        <p:nvSpPr>
          <p:cNvPr id="477" name="Google Shape;477;p40"/>
          <p:cNvSpPr txBox="1"/>
          <p:nvPr/>
        </p:nvSpPr>
        <p:spPr>
          <a:xfrm>
            <a:off x="478339" y="1262789"/>
            <a:ext cx="7979861" cy="3067049"/>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1200"/>
              </a:spcAft>
              <a:buNone/>
            </a:pPr>
            <a:endParaRPr sz="1800">
              <a:solidFill>
                <a:schemeClr val="dk1"/>
              </a:solidFill>
              <a:latin typeface="Calibri"/>
              <a:ea typeface="Calibri"/>
              <a:cs typeface="Calibri"/>
              <a:sym typeface="Calibri"/>
            </a:endParaRPr>
          </a:p>
        </p:txBody>
      </p:sp>
      <p:sp>
        <p:nvSpPr>
          <p:cNvPr id="478" name="Google Shape;478;p40"/>
          <p:cNvSpPr txBox="1">
            <a:spLocks noGrp="1"/>
          </p:cNvSpPr>
          <p:nvPr>
            <p:ph type="body" idx="1"/>
          </p:nvPr>
        </p:nvSpPr>
        <p:spPr>
          <a:xfrm>
            <a:off x="834363" y="164082"/>
            <a:ext cx="6614054" cy="5539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600"/>
              <a:buNone/>
            </a:pPr>
            <a:r>
              <a:rPr lang="en-US" sz="4000" dirty="0" err="1"/>
              <a:t>Ocena</a:t>
            </a:r>
            <a:r>
              <a:rPr lang="en-US" sz="4000" dirty="0"/>
              <a:t> </a:t>
            </a:r>
            <a:r>
              <a:rPr lang="en-US" sz="4000" dirty="0" err="1"/>
              <a:t>aktywności</a:t>
            </a:r>
            <a:endParaRPr sz="4000" dirty="0"/>
          </a:p>
        </p:txBody>
      </p:sp>
      <p:sp>
        <p:nvSpPr>
          <p:cNvPr id="479" name="Google Shape;479;p40"/>
          <p:cNvSpPr txBox="1">
            <a:spLocks noGrp="1"/>
          </p:cNvSpPr>
          <p:nvPr>
            <p:ph type="body" idx="2"/>
          </p:nvPr>
        </p:nvSpPr>
        <p:spPr>
          <a:xfrm>
            <a:off x="785992" y="749940"/>
            <a:ext cx="6614054" cy="349613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600"/>
              <a:buNone/>
            </a:pPr>
            <a:r>
              <a:rPr lang="pl-PL" sz="1400" dirty="0"/>
              <a:t>Zespoły</a:t>
            </a:r>
            <a:r>
              <a:rPr lang="en-US" sz="1400" dirty="0"/>
              <a:t> </a:t>
            </a:r>
            <a:r>
              <a:rPr lang="en-US" sz="1400" dirty="0" err="1"/>
              <a:t>uzyskują</a:t>
            </a:r>
            <a:r>
              <a:rPr lang="en-US" sz="1400" dirty="0"/>
              <a:t> </a:t>
            </a:r>
            <a:r>
              <a:rPr lang="en-US" sz="1400" dirty="0" err="1"/>
              <a:t>dostęp</a:t>
            </a:r>
            <a:r>
              <a:rPr lang="en-US" sz="1400" dirty="0"/>
              <a:t> do </a:t>
            </a:r>
            <a:r>
              <a:rPr lang="en-US" sz="1400" dirty="0" err="1"/>
              <a:t>demonstracyjnego</a:t>
            </a:r>
            <a:r>
              <a:rPr lang="en-US" sz="1400" dirty="0"/>
              <a:t> </a:t>
            </a:r>
            <a:r>
              <a:rPr lang="en-US" sz="1400" dirty="0" err="1"/>
              <a:t>konta</a:t>
            </a:r>
            <a:r>
              <a:rPr lang="en-US" sz="1400" dirty="0"/>
              <a:t> Google Analytics </a:t>
            </a:r>
            <a:br>
              <a:rPr lang="pl-PL" sz="1400" dirty="0"/>
            </a:br>
            <a:r>
              <a:rPr lang="en-US" sz="1400" dirty="0" err="1"/>
              <a:t>i</a:t>
            </a:r>
            <a:r>
              <a:rPr lang="en-US" sz="1400" dirty="0"/>
              <a:t> </a:t>
            </a:r>
            <a:r>
              <a:rPr lang="en-US" sz="1400" dirty="0" err="1"/>
              <a:t>wybierają</a:t>
            </a:r>
            <a:r>
              <a:rPr lang="en-US" sz="1400" dirty="0"/>
              <a:t> </a:t>
            </a:r>
            <a:r>
              <a:rPr lang="en-US" sz="1400" dirty="0" err="1"/>
              <a:t>właściwość</a:t>
            </a:r>
            <a:r>
              <a:rPr lang="en-US" sz="1400" dirty="0"/>
              <a:t> Google Analytics 4: </a:t>
            </a:r>
            <a:r>
              <a:rPr lang="en-US" sz="1400" b="1" dirty="0">
                <a:solidFill>
                  <a:srgbClr val="D12477"/>
                </a:solidFill>
              </a:rPr>
              <a:t>Google Merchandise Store. </a:t>
            </a:r>
            <a:endParaRPr sz="1400" dirty="0"/>
          </a:p>
          <a:p>
            <a:pPr marL="0" lvl="0" indent="0" algn="l" rtl="0">
              <a:lnSpc>
                <a:spcPct val="100000"/>
              </a:lnSpc>
              <a:spcBef>
                <a:spcPts val="1200"/>
              </a:spcBef>
              <a:spcAft>
                <a:spcPts val="0"/>
              </a:spcAft>
              <a:buClr>
                <a:srgbClr val="D12477"/>
              </a:buClr>
              <a:buSzPts val="1600"/>
              <a:buNone/>
            </a:pPr>
            <a:r>
              <a:rPr lang="en-US" sz="1400" b="1" dirty="0" err="1">
                <a:solidFill>
                  <a:srgbClr val="D12477"/>
                </a:solidFill>
              </a:rPr>
              <a:t>Korzystając</a:t>
            </a:r>
            <a:r>
              <a:rPr lang="en-US" sz="1400" b="1" dirty="0">
                <a:solidFill>
                  <a:srgbClr val="D12477"/>
                </a:solidFill>
              </a:rPr>
              <a:t> z </a:t>
            </a:r>
            <a:r>
              <a:rPr lang="en-US" sz="1400" b="1" dirty="0" err="1">
                <a:solidFill>
                  <a:srgbClr val="D12477"/>
                </a:solidFill>
              </a:rPr>
              <a:t>danych</a:t>
            </a:r>
            <a:r>
              <a:rPr lang="en-US" sz="1400" b="1" dirty="0">
                <a:solidFill>
                  <a:srgbClr val="D12477"/>
                </a:solidFill>
              </a:rPr>
              <a:t> z </a:t>
            </a:r>
            <a:r>
              <a:rPr lang="en-US" sz="1400" b="1" dirty="0" err="1">
                <a:solidFill>
                  <a:srgbClr val="D12477"/>
                </a:solidFill>
              </a:rPr>
              <a:t>platformy</a:t>
            </a:r>
            <a:r>
              <a:rPr lang="en-US" sz="1400" b="1" dirty="0">
                <a:solidFill>
                  <a:srgbClr val="D12477"/>
                </a:solidFill>
              </a:rPr>
              <a:t>, </a:t>
            </a:r>
            <a:r>
              <a:rPr lang="en-US" sz="1400" b="1" dirty="0" err="1">
                <a:solidFill>
                  <a:srgbClr val="D12477"/>
                </a:solidFill>
              </a:rPr>
              <a:t>odpowiedz</a:t>
            </a:r>
            <a:r>
              <a:rPr lang="en-US" sz="1400" b="1" dirty="0">
                <a:solidFill>
                  <a:srgbClr val="D12477"/>
                </a:solidFill>
              </a:rPr>
              <a:t> </a:t>
            </a:r>
            <a:r>
              <a:rPr lang="en-US" sz="1400" b="1" dirty="0" err="1">
                <a:solidFill>
                  <a:srgbClr val="D12477"/>
                </a:solidFill>
              </a:rPr>
              <a:t>na</a:t>
            </a:r>
            <a:r>
              <a:rPr lang="en-US" sz="1400" b="1" dirty="0">
                <a:solidFill>
                  <a:srgbClr val="D12477"/>
                </a:solidFill>
              </a:rPr>
              <a:t> </a:t>
            </a:r>
            <a:r>
              <a:rPr lang="en-US" sz="1400" b="1" dirty="0" err="1">
                <a:solidFill>
                  <a:srgbClr val="D12477"/>
                </a:solidFill>
              </a:rPr>
              <a:t>następujące</a:t>
            </a:r>
            <a:r>
              <a:rPr lang="en-US" sz="1400" b="1" dirty="0">
                <a:solidFill>
                  <a:srgbClr val="D12477"/>
                </a:solidFill>
              </a:rPr>
              <a:t> </a:t>
            </a:r>
            <a:r>
              <a:rPr lang="en-US" sz="1400" b="1" dirty="0" err="1">
                <a:solidFill>
                  <a:srgbClr val="D12477"/>
                </a:solidFill>
              </a:rPr>
              <a:t>pytania</a:t>
            </a:r>
            <a:r>
              <a:rPr lang="en-US" sz="1400" b="1" dirty="0">
                <a:solidFill>
                  <a:srgbClr val="D12477"/>
                </a:solidFill>
              </a:rPr>
              <a:t>:</a:t>
            </a:r>
            <a:endParaRPr sz="1400" b="1" dirty="0">
              <a:solidFill>
                <a:srgbClr val="D12477"/>
              </a:solidFill>
            </a:endParaRPr>
          </a:p>
          <a:p>
            <a:pPr marL="342900" lvl="0" indent="-342900" algn="l" rtl="0">
              <a:lnSpc>
                <a:spcPct val="100000"/>
              </a:lnSpc>
              <a:spcBef>
                <a:spcPts val="0"/>
              </a:spcBef>
              <a:spcAft>
                <a:spcPts val="0"/>
              </a:spcAft>
              <a:buClr>
                <a:srgbClr val="D12477"/>
              </a:buClr>
              <a:buSzPts val="1680"/>
              <a:buFont typeface="Calibri"/>
              <a:buAutoNum type="alphaLcParenR"/>
            </a:pPr>
            <a:r>
              <a:rPr lang="en-US" sz="1200" dirty="0" err="1"/>
              <a:t>Przeanalizuj</a:t>
            </a:r>
            <a:r>
              <a:rPr lang="en-US" sz="1200" dirty="0"/>
              <a:t> </a:t>
            </a:r>
            <a:r>
              <a:rPr lang="en-US" sz="1200" dirty="0" err="1"/>
              <a:t>różne</a:t>
            </a:r>
            <a:r>
              <a:rPr lang="en-US" sz="1200" dirty="0"/>
              <a:t> </a:t>
            </a:r>
            <a:r>
              <a:rPr lang="en-US" sz="1200" dirty="0" err="1"/>
              <a:t>wskaźniki</a:t>
            </a:r>
            <a:r>
              <a:rPr lang="en-US" sz="1200" dirty="0"/>
              <a:t>, </a:t>
            </a:r>
            <a:r>
              <a:rPr lang="en-US" sz="1200" dirty="0" err="1"/>
              <a:t>takie</a:t>
            </a:r>
            <a:r>
              <a:rPr lang="en-US" sz="1200" dirty="0"/>
              <a:t> </a:t>
            </a:r>
            <a:r>
              <a:rPr lang="en-US" sz="1200" dirty="0" err="1"/>
              <a:t>jak</a:t>
            </a:r>
            <a:r>
              <a:rPr lang="en-US" sz="1200" dirty="0"/>
              <a:t> </a:t>
            </a:r>
            <a:r>
              <a:rPr lang="en-US" sz="1200" dirty="0" err="1"/>
              <a:t>liczba</a:t>
            </a:r>
            <a:r>
              <a:rPr lang="en-US" sz="1200" dirty="0"/>
              <a:t> </a:t>
            </a:r>
            <a:r>
              <a:rPr lang="en-US" sz="1200" dirty="0" err="1"/>
              <a:t>stron</a:t>
            </a:r>
            <a:r>
              <a:rPr lang="en-US" sz="1200" dirty="0"/>
              <a:t> </a:t>
            </a:r>
            <a:r>
              <a:rPr lang="en-US" sz="1200" dirty="0" err="1"/>
              <a:t>na</a:t>
            </a:r>
            <a:r>
              <a:rPr lang="en-US" sz="1200" dirty="0"/>
              <a:t> </a:t>
            </a:r>
            <a:r>
              <a:rPr lang="en-US" sz="1200" dirty="0" err="1"/>
              <a:t>sesję</a:t>
            </a:r>
            <a:r>
              <a:rPr lang="en-US" sz="1200" dirty="0"/>
              <a:t>, </a:t>
            </a:r>
            <a:r>
              <a:rPr lang="en-US" sz="1200" dirty="0" err="1"/>
              <a:t>współczynnik</a:t>
            </a:r>
            <a:r>
              <a:rPr lang="en-US" sz="1200" dirty="0"/>
              <a:t> </a:t>
            </a:r>
            <a:r>
              <a:rPr lang="en-US" sz="1200" dirty="0" err="1"/>
              <a:t>odrzuceń</a:t>
            </a:r>
            <a:r>
              <a:rPr lang="en-US" sz="1200" dirty="0"/>
              <a:t>, </a:t>
            </a:r>
            <a:r>
              <a:rPr lang="en-US" sz="1200" dirty="0" err="1"/>
              <a:t>czas</a:t>
            </a:r>
            <a:r>
              <a:rPr lang="en-US" sz="1200" dirty="0"/>
              <a:t> </a:t>
            </a:r>
            <a:r>
              <a:rPr lang="en-US" sz="1200" dirty="0" err="1"/>
              <a:t>trwania</a:t>
            </a:r>
            <a:r>
              <a:rPr lang="en-US" sz="1200" dirty="0"/>
              <a:t> </a:t>
            </a:r>
            <a:r>
              <a:rPr lang="en-US" sz="1200" dirty="0" err="1"/>
              <a:t>sesji</a:t>
            </a:r>
            <a:r>
              <a:rPr lang="en-US" sz="1200" dirty="0"/>
              <a:t> </a:t>
            </a:r>
            <a:r>
              <a:rPr lang="en-US" sz="1200" dirty="0" err="1"/>
              <a:t>i</a:t>
            </a:r>
            <a:r>
              <a:rPr lang="en-US" sz="1200" dirty="0"/>
              <a:t> </a:t>
            </a:r>
            <a:r>
              <a:rPr lang="en-US" sz="1200" dirty="0" err="1"/>
              <a:t>współczynnik</a:t>
            </a:r>
            <a:r>
              <a:rPr lang="en-US" sz="1200" dirty="0"/>
              <a:t> </a:t>
            </a:r>
            <a:r>
              <a:rPr lang="en-US" sz="1200" dirty="0" err="1"/>
              <a:t>wyjść</a:t>
            </a:r>
            <a:r>
              <a:rPr lang="en-US" sz="1200" dirty="0"/>
              <a:t>.</a:t>
            </a:r>
            <a:endParaRPr sz="1200" dirty="0"/>
          </a:p>
          <a:p>
            <a:pPr marL="342900" lvl="0" indent="-342900" algn="l" rtl="0">
              <a:lnSpc>
                <a:spcPct val="100000"/>
              </a:lnSpc>
              <a:spcBef>
                <a:spcPts val="600"/>
              </a:spcBef>
              <a:spcAft>
                <a:spcPts val="0"/>
              </a:spcAft>
              <a:buClr>
                <a:srgbClr val="D12477"/>
              </a:buClr>
              <a:buSzPts val="1680"/>
              <a:buFont typeface="Calibri"/>
              <a:buAutoNum type="alphaLcParenR"/>
            </a:pPr>
            <a:r>
              <a:rPr lang="en-US" sz="1200" dirty="0" err="1"/>
              <a:t>Analizuj</a:t>
            </a:r>
            <a:r>
              <a:rPr lang="en-US" sz="1200" dirty="0"/>
              <a:t> </a:t>
            </a:r>
            <a:r>
              <a:rPr lang="en-US" sz="1200" dirty="0" err="1"/>
              <a:t>dane</a:t>
            </a:r>
            <a:r>
              <a:rPr lang="en-US" sz="1200" dirty="0"/>
              <a:t>, aby </a:t>
            </a:r>
            <a:r>
              <a:rPr lang="en-US" sz="1200" dirty="0" err="1"/>
              <a:t>zrozumieć</a:t>
            </a:r>
            <a:r>
              <a:rPr lang="en-US" sz="1200" dirty="0"/>
              <a:t>, w </a:t>
            </a:r>
            <a:r>
              <a:rPr lang="en-US" sz="1200" dirty="0" err="1"/>
              <a:t>jaki</a:t>
            </a:r>
            <a:r>
              <a:rPr lang="en-US" sz="1200" dirty="0"/>
              <a:t> </a:t>
            </a:r>
            <a:r>
              <a:rPr lang="en-US" sz="1200" dirty="0" err="1"/>
              <a:t>sposób</a:t>
            </a:r>
            <a:r>
              <a:rPr lang="en-US" sz="1200" dirty="0"/>
              <a:t> </a:t>
            </a:r>
            <a:r>
              <a:rPr lang="en-US" sz="1200" dirty="0" err="1"/>
              <a:t>użytkownicy</a:t>
            </a:r>
            <a:r>
              <a:rPr lang="en-US" sz="1200" dirty="0"/>
              <a:t> </a:t>
            </a:r>
            <a:r>
              <a:rPr lang="en-US" sz="1200" dirty="0" err="1"/>
              <a:t>wchodzą</a:t>
            </a:r>
            <a:r>
              <a:rPr lang="en-US" sz="1200" dirty="0"/>
              <a:t> w </a:t>
            </a:r>
            <a:r>
              <a:rPr lang="en-US" sz="1200" dirty="0" err="1"/>
              <a:t>interakcję</a:t>
            </a:r>
            <a:r>
              <a:rPr lang="en-US" sz="1200" dirty="0"/>
              <a:t> z </a:t>
            </a:r>
            <a:r>
              <a:rPr lang="en-US" sz="1200" dirty="0" err="1"/>
              <a:t>witryną</a:t>
            </a:r>
            <a:r>
              <a:rPr lang="en-US" sz="1200" dirty="0"/>
              <a:t>, </a:t>
            </a:r>
            <a:br>
              <a:rPr lang="pl-PL" sz="1200" dirty="0"/>
            </a:br>
            <a:r>
              <a:rPr lang="en-US" sz="1200" dirty="0"/>
              <a:t>np. </a:t>
            </a:r>
            <a:r>
              <a:rPr lang="en-US" sz="1200" dirty="0" err="1"/>
              <a:t>które</a:t>
            </a:r>
            <a:r>
              <a:rPr lang="en-US" sz="1200" dirty="0"/>
              <a:t> </a:t>
            </a:r>
            <a:r>
              <a:rPr lang="en-US" sz="1200" dirty="0" err="1"/>
              <a:t>strony</a:t>
            </a:r>
            <a:r>
              <a:rPr lang="en-US" sz="1200" dirty="0"/>
              <a:t> </a:t>
            </a:r>
            <a:r>
              <a:rPr lang="en-US" sz="1200" dirty="0" err="1"/>
              <a:t>są</a:t>
            </a:r>
            <a:r>
              <a:rPr lang="en-US" sz="1200" dirty="0"/>
              <a:t> </a:t>
            </a:r>
            <a:r>
              <a:rPr lang="en-US" sz="1200" dirty="0" err="1"/>
              <a:t>najpopularniejsze</a:t>
            </a:r>
            <a:r>
              <a:rPr lang="en-US" sz="1200" dirty="0"/>
              <a:t> </a:t>
            </a:r>
            <a:r>
              <a:rPr lang="en-US" sz="1200" dirty="0" err="1"/>
              <a:t>i</a:t>
            </a:r>
            <a:r>
              <a:rPr lang="en-US" sz="1200" dirty="0"/>
              <a:t> </a:t>
            </a:r>
            <a:r>
              <a:rPr lang="en-US" sz="1200" dirty="0" err="1"/>
              <a:t>gdzie</a:t>
            </a:r>
            <a:r>
              <a:rPr lang="en-US" sz="1200" dirty="0"/>
              <a:t> </a:t>
            </a:r>
            <a:r>
              <a:rPr lang="en-US" sz="1200" dirty="0" err="1"/>
              <a:t>użytkownicy</a:t>
            </a:r>
            <a:r>
              <a:rPr lang="en-US" sz="1200" dirty="0"/>
              <a:t> </a:t>
            </a:r>
            <a:r>
              <a:rPr lang="en-US" sz="1200" dirty="0" err="1"/>
              <a:t>mają</a:t>
            </a:r>
            <a:r>
              <a:rPr lang="en-US" sz="1200" dirty="0"/>
              <a:t> </a:t>
            </a:r>
            <a:r>
              <a:rPr lang="en-US" sz="1200" dirty="0" err="1"/>
              <a:t>tendencję</a:t>
            </a:r>
            <a:r>
              <a:rPr lang="en-US" sz="1200" dirty="0"/>
              <a:t> do </a:t>
            </a:r>
            <a:r>
              <a:rPr lang="en-US" sz="1200" dirty="0" err="1"/>
              <a:t>opuszczania</a:t>
            </a:r>
            <a:r>
              <a:rPr lang="en-US" sz="1200" dirty="0"/>
              <a:t> </a:t>
            </a:r>
            <a:r>
              <a:rPr lang="en-US" sz="1200" dirty="0" err="1"/>
              <a:t>witryny</a:t>
            </a:r>
            <a:r>
              <a:rPr lang="en-US" sz="1200" dirty="0"/>
              <a:t>.</a:t>
            </a:r>
            <a:endParaRPr sz="1200" dirty="0"/>
          </a:p>
          <a:p>
            <a:pPr marL="342900" lvl="0" indent="-342900" algn="l" rtl="0">
              <a:lnSpc>
                <a:spcPct val="100000"/>
              </a:lnSpc>
              <a:spcBef>
                <a:spcPts val="600"/>
              </a:spcBef>
              <a:spcAft>
                <a:spcPts val="0"/>
              </a:spcAft>
              <a:buClr>
                <a:srgbClr val="D12477"/>
              </a:buClr>
              <a:buSzPts val="1680"/>
              <a:buFont typeface="Calibri"/>
              <a:buAutoNum type="alphaLcParenR"/>
            </a:pPr>
            <a:r>
              <a:rPr lang="en-US" sz="1200" dirty="0" err="1"/>
              <a:t>Skorzystaj</a:t>
            </a:r>
            <a:r>
              <a:rPr lang="en-US" sz="1200" dirty="0"/>
              <a:t> z </a:t>
            </a:r>
            <a:r>
              <a:rPr lang="en-US" sz="1200" dirty="0" err="1"/>
              <a:t>raportu</a:t>
            </a:r>
            <a:r>
              <a:rPr lang="en-US" sz="1200" dirty="0"/>
              <a:t> </a:t>
            </a:r>
            <a:r>
              <a:rPr lang="en-US" sz="1200" dirty="0" err="1"/>
              <a:t>podsumowującego</a:t>
            </a:r>
            <a:r>
              <a:rPr lang="en-US" sz="1200" dirty="0"/>
              <a:t> </a:t>
            </a:r>
            <a:r>
              <a:rPr lang="en-US" sz="1200" dirty="0" err="1"/>
              <a:t>nawigację</a:t>
            </a:r>
            <a:r>
              <a:rPr lang="en-US" sz="1200" dirty="0"/>
              <a:t>, aby </a:t>
            </a:r>
            <a:r>
              <a:rPr lang="en-US" sz="1200" dirty="0" err="1"/>
              <a:t>zidentyfikować</a:t>
            </a:r>
            <a:r>
              <a:rPr lang="en-US" sz="1200" dirty="0"/>
              <a:t> </a:t>
            </a:r>
            <a:r>
              <a:rPr lang="en-US" sz="1200" dirty="0" err="1"/>
              <a:t>najczęstszą</a:t>
            </a:r>
            <a:r>
              <a:rPr lang="en-US" sz="1200" dirty="0"/>
              <a:t> </a:t>
            </a:r>
            <a:r>
              <a:rPr lang="en-US" sz="1200" dirty="0" err="1"/>
              <a:t>ścieżkę</a:t>
            </a:r>
            <a:r>
              <a:rPr lang="en-US" sz="1200" dirty="0"/>
              <a:t>, </a:t>
            </a:r>
            <a:r>
              <a:rPr lang="en-US" sz="1200" dirty="0" err="1"/>
              <a:t>którą</a:t>
            </a:r>
            <a:r>
              <a:rPr lang="en-US" sz="1200" dirty="0"/>
              <a:t> </a:t>
            </a:r>
            <a:r>
              <a:rPr lang="en-US" sz="1200" dirty="0" err="1"/>
              <a:t>użytkownicy</a:t>
            </a:r>
            <a:r>
              <a:rPr lang="en-US" sz="1200" dirty="0"/>
              <a:t> </a:t>
            </a:r>
            <a:r>
              <a:rPr lang="en-US" sz="1200" dirty="0" err="1"/>
              <a:t>przechodzą</a:t>
            </a:r>
            <a:r>
              <a:rPr lang="en-US" sz="1200" dirty="0"/>
              <a:t> </a:t>
            </a:r>
            <a:r>
              <a:rPr lang="en-US" sz="1200" dirty="0" err="1"/>
              <a:t>przez</a:t>
            </a:r>
            <a:r>
              <a:rPr lang="en-US" sz="1200" dirty="0"/>
              <a:t> </a:t>
            </a:r>
            <a:r>
              <a:rPr lang="en-US" sz="1200" dirty="0" err="1"/>
              <a:t>witrynę</a:t>
            </a:r>
            <a:r>
              <a:rPr lang="en-US" sz="1200" dirty="0"/>
              <a:t>.</a:t>
            </a:r>
            <a:endParaRPr sz="1200" dirty="0"/>
          </a:p>
          <a:p>
            <a:pPr marL="342900" lvl="0" indent="-342900" algn="l" rtl="0">
              <a:lnSpc>
                <a:spcPct val="100000"/>
              </a:lnSpc>
              <a:spcBef>
                <a:spcPts val="600"/>
              </a:spcBef>
              <a:spcAft>
                <a:spcPts val="0"/>
              </a:spcAft>
              <a:buClr>
                <a:srgbClr val="D12477"/>
              </a:buClr>
              <a:buSzPts val="1680"/>
              <a:buFont typeface="Calibri"/>
              <a:buAutoNum type="alphaLcParenR"/>
            </a:pPr>
            <a:r>
              <a:rPr lang="en-US" sz="1200" dirty="0" err="1"/>
              <a:t>Utwórz</a:t>
            </a:r>
            <a:r>
              <a:rPr lang="en-US" sz="1200" dirty="0"/>
              <a:t> </a:t>
            </a:r>
            <a:r>
              <a:rPr lang="en-US" sz="1200" dirty="0" err="1"/>
              <a:t>raport</a:t>
            </a:r>
            <a:r>
              <a:rPr lang="en-US" sz="1200" dirty="0"/>
              <a:t>, </a:t>
            </a:r>
            <a:r>
              <a:rPr lang="en-US" sz="1200" dirty="0" err="1"/>
              <a:t>który</a:t>
            </a:r>
            <a:r>
              <a:rPr lang="en-US" sz="1200" dirty="0"/>
              <a:t> </a:t>
            </a:r>
            <a:r>
              <a:rPr lang="en-US" sz="1200" dirty="0" err="1"/>
              <a:t>zawiera</a:t>
            </a:r>
            <a:r>
              <a:rPr lang="en-US" sz="1200" dirty="0"/>
              <a:t> </a:t>
            </a:r>
            <a:r>
              <a:rPr lang="en-US" sz="1200" dirty="0" err="1"/>
              <a:t>zestawienie</a:t>
            </a:r>
            <a:r>
              <a:rPr lang="en-US" sz="1200" dirty="0"/>
              <a:t> </a:t>
            </a:r>
            <a:r>
              <a:rPr lang="en-US" sz="1200" dirty="0" err="1"/>
              <a:t>wskaźników</a:t>
            </a:r>
            <a:r>
              <a:rPr lang="en-US" sz="1200" dirty="0"/>
              <a:t> </a:t>
            </a:r>
            <a:r>
              <a:rPr lang="en-US" sz="1200" dirty="0" err="1"/>
              <a:t>zachowania</a:t>
            </a:r>
            <a:r>
              <a:rPr lang="en-US" sz="1200" dirty="0"/>
              <a:t> </a:t>
            </a:r>
            <a:r>
              <a:rPr lang="en-US" sz="1200" dirty="0" err="1"/>
              <a:t>użytkowników</a:t>
            </a:r>
            <a:r>
              <a:rPr lang="en-US" sz="1200" dirty="0"/>
              <a:t> </a:t>
            </a:r>
            <a:r>
              <a:rPr lang="en-US" sz="1200" dirty="0" err="1"/>
              <a:t>dla</a:t>
            </a:r>
            <a:r>
              <a:rPr lang="en-US" sz="1200" dirty="0"/>
              <a:t> </a:t>
            </a:r>
            <a:r>
              <a:rPr lang="en-US" sz="1200" dirty="0" err="1"/>
              <a:t>różnych</a:t>
            </a:r>
            <a:r>
              <a:rPr lang="en-US" sz="1200" dirty="0"/>
              <a:t> </a:t>
            </a:r>
            <a:r>
              <a:rPr lang="en-US" sz="1200" dirty="0" err="1"/>
              <a:t>sekcji</a:t>
            </a:r>
            <a:r>
              <a:rPr lang="en-US" sz="1200" dirty="0"/>
              <a:t> </a:t>
            </a:r>
            <a:r>
              <a:rPr lang="en-US" sz="1200" dirty="0" err="1"/>
              <a:t>witryny</a:t>
            </a:r>
            <a:r>
              <a:rPr lang="en-US" sz="1200" dirty="0"/>
              <a:t> (np. blog, </a:t>
            </a:r>
            <a:r>
              <a:rPr lang="en-US" sz="1200" dirty="0" err="1"/>
              <a:t>strony</a:t>
            </a:r>
            <a:r>
              <a:rPr lang="en-US" sz="1200" dirty="0"/>
              <a:t> </a:t>
            </a:r>
            <a:r>
              <a:rPr lang="en-US" sz="1200" dirty="0" err="1"/>
              <a:t>produktów</a:t>
            </a:r>
            <a:r>
              <a:rPr lang="en-US" sz="1200" dirty="0"/>
              <a:t>, </a:t>
            </a:r>
            <a:r>
              <a:rPr lang="en-US" sz="1200" dirty="0" err="1"/>
              <a:t>proces</a:t>
            </a:r>
            <a:r>
              <a:rPr lang="en-US" sz="1200" dirty="0"/>
              <a:t> </a:t>
            </a:r>
            <a:r>
              <a:rPr lang="en-US" sz="1200" dirty="0" err="1"/>
              <a:t>realizacji</a:t>
            </a:r>
            <a:r>
              <a:rPr lang="en-US" sz="1200" dirty="0"/>
              <a:t> </a:t>
            </a:r>
            <a:r>
              <a:rPr lang="en-US" sz="1200" dirty="0" err="1"/>
              <a:t>zakupu</a:t>
            </a:r>
            <a:r>
              <a:rPr lang="en-US" sz="1200" dirty="0"/>
              <a:t>).</a:t>
            </a:r>
            <a:endParaRPr sz="1200" dirty="0"/>
          </a:p>
          <a:p>
            <a:pPr marL="342900" lvl="0" indent="-342900" algn="l" rtl="0">
              <a:lnSpc>
                <a:spcPct val="100000"/>
              </a:lnSpc>
              <a:spcBef>
                <a:spcPts val="600"/>
              </a:spcBef>
              <a:spcAft>
                <a:spcPts val="0"/>
              </a:spcAft>
              <a:buClr>
                <a:srgbClr val="D12477"/>
              </a:buClr>
              <a:buSzPts val="1680"/>
              <a:buFont typeface="Calibri"/>
              <a:buAutoNum type="alphaLcParenR"/>
            </a:pPr>
            <a:r>
              <a:rPr lang="en-US" sz="1200" dirty="0" err="1"/>
              <a:t>Korzystając</a:t>
            </a:r>
            <a:r>
              <a:rPr lang="en-US" sz="1200" dirty="0"/>
              <a:t> z </a:t>
            </a:r>
            <a:r>
              <a:rPr lang="en-US" sz="1200" dirty="0" err="1"/>
              <a:t>danych</a:t>
            </a:r>
            <a:r>
              <a:rPr lang="en-US" sz="1200" dirty="0"/>
              <a:t> z </a:t>
            </a:r>
            <a:r>
              <a:rPr lang="en-US" sz="1200" dirty="0" err="1"/>
              <a:t>raportu</a:t>
            </a:r>
            <a:r>
              <a:rPr lang="en-US" sz="1200" dirty="0"/>
              <a:t>, </a:t>
            </a:r>
            <a:r>
              <a:rPr lang="en-US" sz="1200" dirty="0" err="1"/>
              <a:t>opracuj</a:t>
            </a:r>
            <a:r>
              <a:rPr lang="en-US" sz="1200" dirty="0"/>
              <a:t> </a:t>
            </a:r>
            <a:r>
              <a:rPr lang="en-US" sz="1200" dirty="0" err="1"/>
              <a:t>zalecenia</a:t>
            </a:r>
            <a:r>
              <a:rPr lang="en-US" sz="1200" dirty="0"/>
              <a:t> </a:t>
            </a:r>
            <a:r>
              <a:rPr lang="en-US" sz="1200" dirty="0" err="1"/>
              <a:t>dotyczące</a:t>
            </a:r>
            <a:r>
              <a:rPr lang="en-US" sz="1200" dirty="0"/>
              <a:t> </a:t>
            </a:r>
            <a:r>
              <a:rPr lang="en-US" sz="1200" dirty="0" err="1"/>
              <a:t>poprawy</a:t>
            </a:r>
            <a:r>
              <a:rPr lang="en-US" sz="1200" dirty="0"/>
              <a:t> </a:t>
            </a:r>
            <a:r>
              <a:rPr lang="en-US" sz="1200" dirty="0" err="1"/>
              <a:t>zaangażowania</a:t>
            </a:r>
            <a:r>
              <a:rPr lang="en-US" sz="1200" dirty="0"/>
              <a:t> </a:t>
            </a:r>
            <a:r>
              <a:rPr lang="en-US" sz="1200" dirty="0" err="1"/>
              <a:t>użytkowników</a:t>
            </a:r>
            <a:r>
              <a:rPr lang="en-US" sz="1200" dirty="0"/>
              <a:t> </a:t>
            </a:r>
            <a:r>
              <a:rPr lang="en-US" sz="1200" dirty="0" err="1"/>
              <a:t>i</a:t>
            </a:r>
            <a:r>
              <a:rPr lang="en-US" sz="1200" dirty="0"/>
              <a:t> </a:t>
            </a:r>
            <a:r>
              <a:rPr lang="en-US" sz="1200" dirty="0" err="1"/>
              <a:t>zmniejszenia</a:t>
            </a:r>
            <a:r>
              <a:rPr lang="en-US" sz="1200" dirty="0"/>
              <a:t> </a:t>
            </a:r>
            <a:r>
              <a:rPr lang="en-US" sz="1200" dirty="0" err="1"/>
              <a:t>współczynnika</a:t>
            </a:r>
            <a:r>
              <a:rPr lang="en-US" sz="1200" dirty="0"/>
              <a:t> </a:t>
            </a:r>
            <a:r>
              <a:rPr lang="en-US" sz="1200" dirty="0" err="1"/>
              <a:t>odrzuceń</a:t>
            </a:r>
            <a:r>
              <a:rPr lang="en-US" sz="1200" dirty="0"/>
              <a:t> </a:t>
            </a:r>
            <a:r>
              <a:rPr lang="en-US" sz="1200" dirty="0" err="1"/>
              <a:t>poprzez</a:t>
            </a:r>
            <a:r>
              <a:rPr lang="en-US" sz="1200" dirty="0"/>
              <a:t> </a:t>
            </a:r>
            <a:r>
              <a:rPr lang="en-US" sz="1200" dirty="0" err="1"/>
              <a:t>optymalizację</a:t>
            </a:r>
            <a:r>
              <a:rPr lang="en-US" sz="1200" dirty="0"/>
              <a:t> </a:t>
            </a:r>
            <a:r>
              <a:rPr lang="en-US" sz="1200" dirty="0" err="1"/>
              <a:t>najpopularniejszych</a:t>
            </a:r>
            <a:r>
              <a:rPr lang="en-US" sz="1200" dirty="0"/>
              <a:t> </a:t>
            </a:r>
            <a:r>
              <a:rPr lang="en-US" sz="1200" dirty="0" err="1"/>
              <a:t>stron</a:t>
            </a:r>
            <a:r>
              <a:rPr lang="en-US" sz="1200" dirty="0"/>
              <a:t> </a:t>
            </a:r>
            <a:r>
              <a:rPr lang="en-US" sz="1200" dirty="0" err="1"/>
              <a:t>i</a:t>
            </a:r>
            <a:r>
              <a:rPr lang="en-US" sz="1200" dirty="0"/>
              <a:t> </a:t>
            </a:r>
            <a:r>
              <a:rPr lang="en-US" sz="1200" dirty="0" err="1"/>
              <a:t>zajęcie</a:t>
            </a:r>
            <a:r>
              <a:rPr lang="en-US" sz="1200" dirty="0"/>
              <a:t> </a:t>
            </a:r>
            <a:r>
              <a:rPr lang="en-US" sz="1200" dirty="0" err="1"/>
              <a:t>się</a:t>
            </a:r>
            <a:r>
              <a:rPr lang="en-US" sz="1200" dirty="0"/>
              <a:t> </a:t>
            </a:r>
            <a:r>
              <a:rPr lang="en-US" sz="1200" dirty="0" err="1"/>
              <a:t>kwestiami</a:t>
            </a:r>
            <a:r>
              <a:rPr lang="en-US" sz="1200" dirty="0"/>
              <a:t>, </a:t>
            </a:r>
            <a:r>
              <a:rPr lang="en-US" sz="1200" dirty="0" err="1"/>
              <a:t>które</a:t>
            </a:r>
            <a:r>
              <a:rPr lang="en-US" sz="1200" dirty="0"/>
              <a:t> </a:t>
            </a:r>
            <a:r>
              <a:rPr lang="en-US" sz="1200" dirty="0" err="1"/>
              <a:t>powodują</a:t>
            </a:r>
            <a:r>
              <a:rPr lang="en-US" sz="1200" dirty="0"/>
              <a:t>, </a:t>
            </a:r>
            <a:r>
              <a:rPr lang="en-US" sz="1200" dirty="0" err="1"/>
              <a:t>że</a:t>
            </a:r>
            <a:r>
              <a:rPr lang="en-US" sz="1200" dirty="0"/>
              <a:t> </a:t>
            </a:r>
            <a:r>
              <a:rPr lang="en-US" sz="1200" dirty="0" err="1"/>
              <a:t>użytkownicy</a:t>
            </a:r>
            <a:r>
              <a:rPr lang="en-US" sz="1200" dirty="0"/>
              <a:t> </a:t>
            </a:r>
            <a:r>
              <a:rPr lang="en-US" sz="1200" dirty="0" err="1"/>
              <a:t>opuszczają</a:t>
            </a:r>
            <a:r>
              <a:rPr lang="en-US" sz="1200" dirty="0"/>
              <a:t> </a:t>
            </a:r>
            <a:r>
              <a:rPr lang="en-US" sz="1200" dirty="0" err="1"/>
              <a:t>witrynę</a:t>
            </a:r>
            <a:r>
              <a:rPr lang="en-US" sz="1200" dirty="0"/>
              <a:t>.</a:t>
            </a:r>
            <a:endParaRPr sz="1200" dirty="0"/>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TotalTime>
  <Words>3022</Words>
  <Application>Microsoft Office PowerPoint</Application>
  <PresentationFormat>On-screen Show (16:9)</PresentationFormat>
  <Paragraphs>88</Paragraphs>
  <Slides>8</Slides>
  <Notes>8</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vt:i4>
      </vt:variant>
    </vt:vector>
  </HeadingPairs>
  <TitlesOfParts>
    <vt:vector size="11" baseType="lpstr">
      <vt:lpstr>Arial</vt:lpstr>
      <vt:lpstr>Calibri</vt:lpstr>
      <vt:lpstr>DEMS NEW</vt:lpstr>
      <vt:lpstr>PowerPoint Presentation</vt:lpstr>
      <vt:lpstr>Zrozumieć zachowanie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ZROZUMIEĆ  SWOICH ODBIORCÓW</dc:title>
  <dc:creator>a20160391@pbs.up.pt</dc:creator>
  <cp:keywords>, docId:12DEA1EEE32BE763C422EB0A1127D904</cp:keywords>
  <cp:lastModifiedBy>Koskimies-Chiba Sanni</cp:lastModifiedBy>
  <cp:revision>12</cp:revision>
  <dcterms:modified xsi:type="dcterms:W3CDTF">2023-12-22T10:30:33Z</dcterms:modified>
</cp:coreProperties>
</file>