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1"/>
  </p:notesMasterIdLst>
  <p:sldIdLst>
    <p:sldId id="279" r:id="rId2"/>
    <p:sldId id="280" r:id="rId3"/>
    <p:sldId id="281" r:id="rId4"/>
    <p:sldId id="282" r:id="rId5"/>
    <p:sldId id="283" r:id="rId6"/>
    <p:sldId id="284" r:id="rId7"/>
    <p:sldId id="285" r:id="rId8"/>
    <p:sldId id="286" r:id="rId9"/>
    <p:sldId id="287" r:id="rId10"/>
  </p:sldIdLst>
  <p:sldSz cx="9144000" cy="5143500" type="screen16x9"/>
  <p:notesSz cx="6858000" cy="9144000"/>
  <p:embeddedFontLst>
    <p:embeddedFont>
      <p:font typeface="Calibri" panose="020F0502020204030204" pitchFamily="34" charset="0"/>
      <p:regular r:id="rId12"/>
      <p:bold r:id="rId13"/>
      <p:italic r:id="rId14"/>
      <p:boldItalic r:id="rId1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70" roundtripDataSignature="AMtx7mjWENud6GEn0s6P8sdqLI3row7ktg=="/>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9190" autoAdjust="0"/>
  </p:normalViewPr>
  <p:slideViewPr>
    <p:cSldViewPr snapToGrid="0">
      <p:cViewPr varScale="1">
        <p:scale>
          <a:sx n="77" d="100"/>
          <a:sy n="77" d="100"/>
        </p:scale>
        <p:origin x="90" y="7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2.fntdata"/><Relationship Id="rId72"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font" Target="fonts/font1.fntdata"/><Relationship Id="rId71" Type="http://schemas.openxmlformats.org/officeDocument/2006/relationships/presProps" Target="presProps.xml"/><Relationship Id="rId2" Type="http://schemas.openxmlformats.org/officeDocument/2006/relationships/slide" Target="slides/slide1.xml"/><Relationship Id="rId70"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4.fntdata"/><Relationship Id="rId10" Type="http://schemas.openxmlformats.org/officeDocument/2006/relationships/slide" Target="slides/slide9.xml"/><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font" Target="fonts/font3.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extLst>
      <p:ext uri="{BB962C8B-B14F-4D97-AF65-F5344CB8AC3E}">
        <p14:creationId xmlns:p14="http://schemas.microsoft.com/office/powerpoint/2010/main" val="2295992411"/>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2"/>
        <p:cNvGrpSpPr/>
        <p:nvPr/>
      </p:nvGrpSpPr>
      <p:grpSpPr>
        <a:xfrm>
          <a:off x="0" y="0"/>
          <a:ext cx="0" cy="0"/>
          <a:chOff x="0" y="0"/>
          <a:chExt cx="0" cy="0"/>
        </a:xfrm>
      </p:grpSpPr>
      <p:sp>
        <p:nvSpPr>
          <p:cNvPr id="343" name="Google Shape;343;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4" name="Google Shape;344;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53196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8"/>
        <p:cNvGrpSpPr/>
        <p:nvPr/>
      </p:nvGrpSpPr>
      <p:grpSpPr>
        <a:xfrm>
          <a:off x="0" y="0"/>
          <a:ext cx="0" cy="0"/>
          <a:chOff x="0" y="0"/>
          <a:chExt cx="0" cy="0"/>
        </a:xfrm>
      </p:grpSpPr>
      <p:sp>
        <p:nvSpPr>
          <p:cNvPr id="349" name="Google Shape;34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0" name="Google Shape;35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158750" lvl="0" indent="0" algn="l" rtl="0">
              <a:lnSpc>
                <a:spcPct val="100000"/>
              </a:lnSpc>
              <a:spcBef>
                <a:spcPts val="0"/>
              </a:spcBef>
              <a:spcAft>
                <a:spcPts val="0"/>
              </a:spcAft>
              <a:buSzPts val="1100"/>
              <a:buNone/>
            </a:pPr>
            <a:r>
              <a:rPr lang="en-US"/>
              <a:t>Definicja zachowania użytkownika w analityce internetowej odnosi się do działań i interakcji odwiedzających witrynę, gdy angażują się oni w cyfrową obecność firmy. Obejmuje to takie działania, jak odsłony stron, kliknięcia, przesyłanie formularzy, czas spędzony na stronie i inne. Śledząc i analizując zachowania użytkowników, firmy mogą uzyskać cenny wgląd w to, w jaki sposób ich docelowi odbiorcy wchodzą w interakcję z ich witryną, jakie treści są najbardziej angażujące i jak zoptymalizować doświadczenia użytkowników, aby zwiększyć zaangażowanie i konwersje.</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Z perspektywy eksperta zrozumienie zachowań użytkowników jest kluczowym elementem każdej kompleksowej strategii analityki internetowej. Śledząc działania i interakcje odwiedzających witrynę, firmy mogą identyfikować trendy, wzorce i obszary wymagające poprawy, co może wpłynąć na ich strategie marketingowe i treści oraz pomóc im zapewnić bardziej spersonalizowane i odpowiednie wrażenia użytkownika. Na przykład, jeśli firma stwierdzi, że znaczna część odwiedzających jej witrynę porzuca ją po zaledwie kilku sekundach, może to wskazywać na problem z projektem witryny lub jakością jej treści, który można następnie rozwiązać w celu poprawy komfortu użytkowania.</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Istnieje kilka metod śledzenia zachowań użytkowników w analityce internetowej, w tym narzędzia do analizy witryn internetowych, oprogramowanie do mapowania ciepła i testy A/B. Narzędzia do analizy witryn internetowych, takie jak Google Analytics, zapewniają kompleksowy przegląd zachowań użytkowników, w tym odsłon stron, czasu spędzonego w witrynie, współczynnika odrzuceń i innych. Oprogramowanie do mapowania ciepła, takie jak Hotjar, pozwala firmom wizualizować sposób interakcji odwiedzających witrynę z ich witryną, w tym miejsca, w które klikają, na co najeżdżają kursorem i gdzie spędzają najwięcej czasu. Testy A/B to metoda porównywania dwóch wersji strony internetowej lub strony docelowej w celu określenia, która wersja jest bardziej skuteczna w zwiększaniu konwersji i zaangażowania.</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Aby skutecznie śledzić i analizować zachowania użytkowników w analityce internetowej, firmy muszą mieć jasne zrozumienie swoich celów i zadań, a także konkretnych wskaźników, które chcą śledzić i mierzyć. Na przykład, jeśli firma chce poprawić współczynnik konwersji swojej witryny, może śledzić takie wskaźniki, jak przesyłanie formularzy, czas spędzony na stronie i współczynnik odrzuceń. Ponadto firmy muszą mieć plan analizy i działania na podstawie zebranych danych, a także regularnie aktualizować i optymalizować swoją strategię analityki internetowej, aby dotrzymać kroku zmieniającym się zachowaniom użytkowników i trendom branżowym.</a:t>
            </a:r>
            <a:endParaRPr/>
          </a:p>
          <a:p>
            <a:pPr marL="158750" lvl="0" indent="0" algn="l" rtl="0">
              <a:lnSpc>
                <a:spcPct val="100000"/>
              </a:lnSpc>
              <a:spcBef>
                <a:spcPts val="0"/>
              </a:spcBef>
              <a:spcAft>
                <a:spcPts val="0"/>
              </a:spcAft>
              <a:buSzPts val="1100"/>
              <a:buNone/>
            </a:pPr>
            <a:endParaRPr/>
          </a:p>
          <a:p>
            <a:pPr marL="158750" lvl="0" indent="0" algn="l" rtl="0">
              <a:lnSpc>
                <a:spcPct val="100000"/>
              </a:lnSpc>
              <a:spcBef>
                <a:spcPts val="0"/>
              </a:spcBef>
              <a:spcAft>
                <a:spcPts val="0"/>
              </a:spcAft>
              <a:buSzPts val="1100"/>
              <a:buNone/>
            </a:pPr>
            <a:r>
              <a:rPr lang="en-US"/>
              <a:t>Podsumowując, definicja zachowań użytkowników w analityce internetowej jest kluczowym narzędziem dla firm, które chcą zrozumieć, w jaki sposób ich docelowi odbiorcy wchodzą w interakcję z ich witryną i jak zoptymalizować doświadczenie użytkownika, aby zwiększyć zaangażowanie i konwersje. Śledząc działania i interakcje odwiedzających witrynę, firmy mogą uzyskać cenny wgląd w swoich docelowych odbiorców i podejmować świadome decyzje dotyczące strategii marketingowych i treści.</a:t>
            </a:r>
            <a:endParaRPr/>
          </a:p>
          <a:p>
            <a:pPr marL="158750" lvl="0" indent="0" algn="l" rtl="0">
              <a:lnSpc>
                <a:spcPct val="100000"/>
              </a:lnSpc>
              <a:spcBef>
                <a:spcPts val="0"/>
              </a:spcBef>
              <a:spcAft>
                <a:spcPts val="0"/>
              </a:spcAft>
              <a:buSzPts val="1100"/>
              <a:buNone/>
            </a:pPr>
            <a:endParaRPr/>
          </a:p>
          <a:p>
            <a:pPr marL="0" lvl="0" indent="0" algn="l" rtl="0">
              <a:lnSpc>
                <a:spcPct val="115000"/>
              </a:lnSpc>
              <a:spcBef>
                <a:spcPts val="1200"/>
              </a:spcBef>
              <a:spcAft>
                <a:spcPts val="0"/>
              </a:spcAft>
              <a:buClr>
                <a:schemeClr val="dk1"/>
              </a:buClr>
              <a:buSzPts val="1100"/>
              <a:buFont typeface="Arial"/>
              <a:buNone/>
            </a:pPr>
            <a:r>
              <a:rPr lang="en-US"/>
              <a:t>Zachowanie użytkowników w kontekście biznesu i marketingu online można rzeczywiście podzielić na cztery główne typy: Pozyskiwanie, Interakcja, Konwersja i Retencja (lub Lojalność). Zachowania te reprezentują różne etapy podróży klienta i są niezbędne dla firm do zrozumienia i optymalizacji. Przeanalizujmy każde zachowanie bardziej szczegółowo:</a:t>
            </a:r>
            <a:endParaRPr/>
          </a:p>
          <a:p>
            <a:pPr marL="457200" lvl="0" indent="-298450" algn="l" rtl="0">
              <a:lnSpc>
                <a:spcPct val="115000"/>
              </a:lnSpc>
              <a:spcBef>
                <a:spcPts val="1200"/>
              </a:spcBef>
              <a:spcAft>
                <a:spcPts val="0"/>
              </a:spcAft>
              <a:buClr>
                <a:schemeClr val="dk1"/>
              </a:buClr>
              <a:buSzPts val="1100"/>
              <a:buAutoNum type="arabicPeriod"/>
            </a:pPr>
            <a:r>
              <a:rPr lang="en-US"/>
              <a:t>Pozyskiwanie: Pozyskiwanie odnosi się do procesu przyciągania i pozyskiwania nowych użytkowników lub klientów. Obejmuje strategie i działania mające na celu zwiększenie świadomości marki, dotarcie do potencjalnych klientów i skłonienie ich do odwiedzenia strony internetowej lub zaangażowania się w produkt lub usługę. Typowe działania akwizycyjne obejmują reklamę, marketing treści, optymalizację pod kątem wyszukiwarek (SEO), marketing w mediach społecznościowych i public relations.</a:t>
            </a:r>
            <a:endParaRPr/>
          </a:p>
          <a:p>
            <a:pPr marL="457200" lvl="0" indent="-298450" algn="l" rtl="0">
              <a:lnSpc>
                <a:spcPct val="115000"/>
              </a:lnSpc>
              <a:spcBef>
                <a:spcPts val="0"/>
              </a:spcBef>
              <a:spcAft>
                <a:spcPts val="0"/>
              </a:spcAft>
              <a:buClr>
                <a:schemeClr val="dk1"/>
              </a:buClr>
              <a:buSzPts val="1100"/>
              <a:buAutoNum type="arabicPeriod"/>
            </a:pPr>
            <a:r>
              <a:rPr lang="en-US"/>
              <a:t>Interakcja: Interakcja koncentruje się na zaangażowaniu i interakcji między użytkownikami a firmą lub jej ofertą. Obejmuje działania, które zachęcają użytkowników do eksplorowania witryny lub aplikacji, interakcji z jej funkcjami i spędzania czasu na angażowaniu się w markę. Przykłady zachowań interakcyjnych obejmują przeglądanie stron produktów, czytanie postów na blogu, oglądanie filmów, przesyłanie zapytań lub angażowanie się w dyskusje w mediach społecznościowych. Pozytywne doświadczenia związane z interakcją mogą prowadzić do zwiększonego przywiązania do marki i silniejszych więzi z odbiorcami.</a:t>
            </a:r>
            <a:endParaRPr/>
          </a:p>
          <a:p>
            <a:pPr marL="457200" lvl="0" indent="-298450" algn="l" rtl="0">
              <a:lnSpc>
                <a:spcPct val="115000"/>
              </a:lnSpc>
              <a:spcBef>
                <a:spcPts val="0"/>
              </a:spcBef>
              <a:spcAft>
                <a:spcPts val="0"/>
              </a:spcAft>
              <a:buClr>
                <a:schemeClr val="dk1"/>
              </a:buClr>
              <a:buSzPts val="1100"/>
              <a:buAutoNum type="arabicPeriod"/>
            </a:pPr>
            <a:r>
              <a:rPr lang="en-US"/>
              <a:t>Konwersja: Konwersja odnosi się do pożądanych działań lub zachowań, które firma chce, aby użytkownicy podjęli, takich jak dokonanie zakupu, zapisanie się do newslettera, wypełnienie formularza lub pobranie aplikacji. Zachowanie konwersji wskazuje, że użytkownik przeszedł od bycia potencjalnym klientem lub przypadkowym odwiedzającym do stania się płacącym klientem lub podjęcia określonego pożądanego działania. Firmy stosują różne techniki optymalizacji konwersji, w tym przekonujący copywriting, jasne wezwania do działania, intuicyjne projektowanie doświadczeń użytkownika (UX) i spersonalizowane oferty w celu zwiększenia współczynników konwersji.</a:t>
            </a:r>
            <a:endParaRPr/>
          </a:p>
          <a:p>
            <a:pPr marL="457200" lvl="0" indent="-298450" algn="l" rtl="0">
              <a:lnSpc>
                <a:spcPct val="115000"/>
              </a:lnSpc>
              <a:spcBef>
                <a:spcPts val="0"/>
              </a:spcBef>
              <a:spcAft>
                <a:spcPts val="0"/>
              </a:spcAft>
              <a:buClr>
                <a:schemeClr val="dk1"/>
              </a:buClr>
              <a:buSzPts val="1100"/>
              <a:buAutoNum type="arabicPeriod"/>
            </a:pPr>
            <a:r>
              <a:rPr lang="en-US"/>
              <a:t>Retencja lub lojalność: Zachowanie retencyjne lub lojalnościowe koncentruje się na działaniach i zachowaniach obecnych klientów, aby zapewnić ich ciągłe zaangażowanie i powtarzalność transakcji. Budowanie lojalności klientów ma kluczowe znaczenie dla długoterminowego sukcesu, ponieważ wiąże się z pielęgnowaniem relacji z klientami, dostarczaniem stałej wartości i tworzeniem doświadczeń, które sprawiają, że wracają. Działania mające na celu utrzymanie klientów mogą obejmować spersonalizowaną komunikację, programy lojalnościowe, ekskluzywne oferty, doskonałą obsługę klienta i ciągłe ulepszanie produktu lub usługi w oparciu o opinie klientów.</a:t>
            </a:r>
            <a:endParaRPr/>
          </a:p>
          <a:p>
            <a:pPr marL="0" lvl="0" indent="0" algn="l" rtl="0">
              <a:lnSpc>
                <a:spcPct val="115000"/>
              </a:lnSpc>
              <a:spcBef>
                <a:spcPts val="1200"/>
              </a:spcBef>
              <a:spcAft>
                <a:spcPts val="0"/>
              </a:spcAft>
              <a:buClr>
                <a:schemeClr val="dk1"/>
              </a:buClr>
              <a:buSzPts val="1100"/>
              <a:buFont typeface="Arial"/>
              <a:buNone/>
            </a:pPr>
            <a:r>
              <a:rPr lang="en-US"/>
              <a:t>Zrozumienie tych czterech rodzajów zachowań użytkowników pomaga firmom zidentyfikować mocne i słabe strony ich podróży klienta i strategii marketingowych. Analizując i optymalizując każdy etap, firmy mogą przyciągać nowych użytkowników, skutecznie się z nimi angażować, przekształcać ich w klientów i wspierać długoterminową lojalność, ostatecznie napędzając wzrost i sukces.</a:t>
            </a:r>
            <a:endParaRPr/>
          </a:p>
          <a:p>
            <a:pPr marL="158750" lvl="0" indent="0" algn="l" rtl="0">
              <a:lnSpc>
                <a:spcPct val="100000"/>
              </a:lnSpc>
              <a:spcBef>
                <a:spcPts val="1200"/>
              </a:spcBef>
              <a:spcAft>
                <a:spcPts val="0"/>
              </a:spcAft>
              <a:buSzPts val="1100"/>
              <a:buNone/>
            </a:pPr>
            <a:endParaRPr/>
          </a:p>
        </p:txBody>
      </p:sp>
    </p:spTree>
    <p:extLst>
      <p:ext uri="{BB962C8B-B14F-4D97-AF65-F5344CB8AC3E}">
        <p14:creationId xmlns:p14="http://schemas.microsoft.com/office/powerpoint/2010/main" val="214876672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6"/>
        <p:cNvGrpSpPr/>
        <p:nvPr/>
      </p:nvGrpSpPr>
      <p:grpSpPr>
        <a:xfrm>
          <a:off x="0" y="0"/>
          <a:ext cx="0" cy="0"/>
          <a:chOff x="0" y="0"/>
          <a:chExt cx="0" cy="0"/>
        </a:xfrm>
      </p:grpSpPr>
      <p:sp>
        <p:nvSpPr>
          <p:cNvPr id="357" name="Google Shape;357;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8" name="Google Shape;358;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608499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2"/>
        <p:cNvGrpSpPr/>
        <p:nvPr/>
      </p:nvGrpSpPr>
      <p:grpSpPr>
        <a:xfrm>
          <a:off x="0" y="0"/>
          <a:ext cx="0" cy="0"/>
          <a:chOff x="0" y="0"/>
          <a:chExt cx="0" cy="0"/>
        </a:xfrm>
      </p:grpSpPr>
      <p:sp>
        <p:nvSpPr>
          <p:cNvPr id="363" name="Google Shape;36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4" name="Google Shape;36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dirty="0" err="1"/>
              <a:t>Ocena</a:t>
            </a:r>
            <a:r>
              <a:rPr lang="en-US" dirty="0"/>
              <a:t> </a:t>
            </a:r>
            <a:r>
              <a:rPr lang="en-US" dirty="0" err="1"/>
              <a:t>pozyskiwania</a:t>
            </a:r>
            <a:r>
              <a:rPr lang="en-US" dirty="0"/>
              <a:t> w </a:t>
            </a:r>
            <a:r>
              <a:rPr lang="en-US" dirty="0" err="1"/>
              <a:t>analityce</a:t>
            </a:r>
            <a:r>
              <a:rPr lang="en-US" dirty="0"/>
              <a:t> </a:t>
            </a:r>
            <a:r>
              <a:rPr lang="en-US" dirty="0" err="1"/>
              <a:t>internetowej</a:t>
            </a:r>
            <a:r>
              <a:rPr lang="en-US" dirty="0"/>
              <a:t> </a:t>
            </a:r>
            <a:r>
              <a:rPr lang="en-US" dirty="0" err="1"/>
              <a:t>odnosi</a:t>
            </a:r>
            <a:r>
              <a:rPr lang="en-US" dirty="0"/>
              <a:t> </a:t>
            </a:r>
            <a:r>
              <a:rPr lang="en-US" dirty="0" err="1"/>
              <a:t>się</a:t>
            </a:r>
            <a:r>
              <a:rPr lang="en-US" dirty="0"/>
              <a:t> do </a:t>
            </a:r>
            <a:r>
              <a:rPr lang="en-US" dirty="0" err="1"/>
              <a:t>procesu</a:t>
            </a:r>
            <a:r>
              <a:rPr lang="en-US" dirty="0"/>
              <a:t> </a:t>
            </a:r>
            <a:r>
              <a:rPr lang="en-US" dirty="0" err="1"/>
              <a:t>pomiaru</a:t>
            </a:r>
            <a:r>
              <a:rPr lang="en-US" dirty="0"/>
              <a:t> </a:t>
            </a:r>
            <a:r>
              <a:rPr lang="en-US" dirty="0" err="1"/>
              <a:t>skuteczności</a:t>
            </a:r>
            <a:r>
              <a:rPr lang="en-US" dirty="0"/>
              <a:t> </a:t>
            </a:r>
            <a:r>
              <a:rPr lang="en-US" dirty="0" err="1"/>
              <a:t>działań</a:t>
            </a:r>
            <a:r>
              <a:rPr lang="en-US" dirty="0"/>
              <a:t> </a:t>
            </a:r>
            <a:r>
              <a:rPr lang="en-US" dirty="0" err="1"/>
              <a:t>marketingowych</a:t>
            </a:r>
            <a:r>
              <a:rPr lang="en-US" dirty="0"/>
              <a:t> </a:t>
            </a:r>
            <a:r>
              <a:rPr lang="en-US" dirty="0" err="1"/>
              <a:t>i</a:t>
            </a:r>
            <a:r>
              <a:rPr lang="en-US" dirty="0"/>
              <a:t> </a:t>
            </a:r>
            <a:r>
              <a:rPr lang="en-US" dirty="0" err="1"/>
              <a:t>reklamowych</a:t>
            </a:r>
            <a:r>
              <a:rPr lang="en-US" dirty="0"/>
              <a:t> </a:t>
            </a:r>
            <a:r>
              <a:rPr lang="en-US" dirty="0" err="1"/>
              <a:t>firmy</a:t>
            </a:r>
            <a:r>
              <a:rPr lang="en-US" dirty="0"/>
              <a:t> w </a:t>
            </a:r>
            <a:r>
              <a:rPr lang="en-US" dirty="0" err="1"/>
              <a:t>przyciąganiu</a:t>
            </a:r>
            <a:r>
              <a:rPr lang="en-US" dirty="0"/>
              <a:t> </a:t>
            </a:r>
            <a:r>
              <a:rPr lang="en-US" dirty="0" err="1"/>
              <a:t>i</a:t>
            </a:r>
            <a:r>
              <a:rPr lang="en-US" dirty="0"/>
              <a:t> </a:t>
            </a:r>
            <a:r>
              <a:rPr lang="en-US" dirty="0" err="1"/>
              <a:t>przekształcaniu</a:t>
            </a:r>
            <a:r>
              <a:rPr lang="en-US" dirty="0"/>
              <a:t> </a:t>
            </a:r>
            <a:r>
              <a:rPr lang="en-US" dirty="0" err="1"/>
              <a:t>odwiedzających</a:t>
            </a:r>
            <a:r>
              <a:rPr lang="en-US" dirty="0"/>
              <a:t> </a:t>
            </a:r>
            <a:r>
              <a:rPr lang="en-US" dirty="0" err="1"/>
              <a:t>witrynę</a:t>
            </a:r>
            <a:r>
              <a:rPr lang="en-US" dirty="0"/>
              <a:t> w </a:t>
            </a:r>
            <a:r>
              <a:rPr lang="en-US" dirty="0" err="1"/>
              <a:t>klientów</a:t>
            </a:r>
            <a:r>
              <a:rPr lang="en-US" dirty="0"/>
              <a:t>. </a:t>
            </a:r>
            <a:r>
              <a:rPr lang="en-US" dirty="0" err="1"/>
              <a:t>Obejmuje</a:t>
            </a:r>
            <a:r>
              <a:rPr lang="en-US" dirty="0"/>
              <a:t> to </a:t>
            </a:r>
            <a:r>
              <a:rPr lang="en-US" dirty="0" err="1"/>
              <a:t>analizę</a:t>
            </a:r>
            <a:r>
              <a:rPr lang="en-US" dirty="0"/>
              <a:t> </a:t>
            </a:r>
            <a:r>
              <a:rPr lang="en-US" dirty="0" err="1"/>
              <a:t>danych</a:t>
            </a:r>
            <a:r>
              <a:rPr lang="en-US" dirty="0"/>
              <a:t> </a:t>
            </a:r>
            <a:r>
              <a:rPr lang="en-US" dirty="0" err="1"/>
              <a:t>na</a:t>
            </a:r>
            <a:r>
              <a:rPr lang="en-US" dirty="0"/>
              <a:t> </a:t>
            </a:r>
            <a:r>
              <a:rPr lang="en-US" dirty="0" err="1"/>
              <a:t>temat</a:t>
            </a:r>
            <a:r>
              <a:rPr lang="en-US" dirty="0"/>
              <a:t> </a:t>
            </a:r>
            <a:r>
              <a:rPr lang="en-US" dirty="0" err="1"/>
              <a:t>źródeł</a:t>
            </a:r>
            <a:r>
              <a:rPr lang="en-US" dirty="0"/>
              <a:t> </a:t>
            </a:r>
            <a:r>
              <a:rPr lang="en-US" dirty="0" err="1"/>
              <a:t>i</a:t>
            </a:r>
            <a:r>
              <a:rPr lang="en-US" dirty="0"/>
              <a:t> </a:t>
            </a:r>
            <a:r>
              <a:rPr lang="en-US" dirty="0" err="1"/>
              <a:t>kanałów</a:t>
            </a:r>
            <a:r>
              <a:rPr lang="en-US" dirty="0"/>
              <a:t>, </a:t>
            </a:r>
            <a:r>
              <a:rPr lang="en-US" dirty="0" err="1"/>
              <a:t>które</a:t>
            </a:r>
            <a:r>
              <a:rPr lang="en-US" dirty="0"/>
              <a:t> </a:t>
            </a:r>
            <a:r>
              <a:rPr lang="en-US" dirty="0" err="1"/>
              <a:t>kierują</a:t>
            </a:r>
            <a:r>
              <a:rPr lang="en-US" dirty="0"/>
              <a:t> </a:t>
            </a:r>
            <a:r>
              <a:rPr lang="en-US" dirty="0" err="1"/>
              <a:t>ruch</a:t>
            </a:r>
            <a:r>
              <a:rPr lang="en-US" dirty="0"/>
              <a:t> </a:t>
            </a:r>
            <a:r>
              <a:rPr lang="en-US" dirty="0" err="1"/>
              <a:t>na</a:t>
            </a:r>
            <a:r>
              <a:rPr lang="en-US" dirty="0"/>
              <a:t> </a:t>
            </a:r>
            <a:r>
              <a:rPr lang="en-US" dirty="0" err="1"/>
              <a:t>stronę</a:t>
            </a:r>
            <a:r>
              <a:rPr lang="en-US" dirty="0"/>
              <a:t> </a:t>
            </a:r>
            <a:r>
              <a:rPr lang="en-US" dirty="0" err="1"/>
              <a:t>internetową</a:t>
            </a:r>
            <a:r>
              <a:rPr lang="en-US" dirty="0"/>
              <a:t>, a </a:t>
            </a:r>
            <a:r>
              <a:rPr lang="en-US" dirty="0" err="1"/>
              <a:t>także</a:t>
            </a:r>
            <a:r>
              <a:rPr lang="en-US" dirty="0"/>
              <a:t> </a:t>
            </a:r>
            <a:r>
              <a:rPr lang="en-US" dirty="0" err="1"/>
              <a:t>zachowania</a:t>
            </a:r>
            <a:r>
              <a:rPr lang="en-US" dirty="0"/>
              <a:t> </a:t>
            </a:r>
            <a:r>
              <a:rPr lang="en-US" dirty="0" err="1"/>
              <a:t>odwiedzających</a:t>
            </a:r>
            <a:r>
              <a:rPr lang="en-US" dirty="0"/>
              <a:t> </a:t>
            </a:r>
            <a:r>
              <a:rPr lang="en-US" dirty="0" err="1"/>
              <a:t>po</a:t>
            </a:r>
            <a:r>
              <a:rPr lang="en-US" dirty="0"/>
              <a:t> </a:t>
            </a:r>
            <a:r>
              <a:rPr lang="en-US" dirty="0" err="1"/>
              <a:t>ich</a:t>
            </a:r>
            <a:r>
              <a:rPr lang="en-US" dirty="0"/>
              <a:t> </a:t>
            </a:r>
            <a:r>
              <a:rPr lang="en-US" dirty="0" err="1"/>
              <a:t>przybyciu</a:t>
            </a:r>
            <a:r>
              <a:rPr lang="en-US" dirty="0"/>
              <a:t> </a:t>
            </a:r>
            <a:r>
              <a:rPr lang="en-US" dirty="0" err="1"/>
              <a:t>na</a:t>
            </a:r>
            <a:r>
              <a:rPr lang="en-US" dirty="0"/>
              <a:t> </a:t>
            </a:r>
            <a:r>
              <a:rPr lang="en-US" dirty="0" err="1"/>
              <a:t>stronę</a:t>
            </a:r>
            <a:r>
              <a:rPr lang="en-US" dirty="0"/>
              <a:t>. </a:t>
            </a:r>
            <a:r>
              <a:rPr lang="en-US" dirty="0" err="1"/>
              <a:t>Oceniając</a:t>
            </a:r>
            <a:r>
              <a:rPr lang="en-US" dirty="0"/>
              <a:t> </a:t>
            </a:r>
            <a:r>
              <a:rPr lang="en-US" dirty="0" err="1"/>
              <a:t>pozyskiwanie</a:t>
            </a:r>
            <a:r>
              <a:rPr lang="en-US" dirty="0"/>
              <a:t> </a:t>
            </a:r>
            <a:r>
              <a:rPr lang="en-US" dirty="0" err="1"/>
              <a:t>użytkowników</a:t>
            </a:r>
            <a:r>
              <a:rPr lang="en-US" dirty="0"/>
              <a:t>, </a:t>
            </a:r>
            <a:r>
              <a:rPr lang="en-US" dirty="0" err="1"/>
              <a:t>firmy</a:t>
            </a:r>
            <a:r>
              <a:rPr lang="en-US" dirty="0"/>
              <a:t> </a:t>
            </a:r>
            <a:r>
              <a:rPr lang="en-US" dirty="0" err="1"/>
              <a:t>mogą</a:t>
            </a:r>
            <a:r>
              <a:rPr lang="en-US" dirty="0"/>
              <a:t> </a:t>
            </a:r>
            <a:r>
              <a:rPr lang="en-US" dirty="0" err="1"/>
              <a:t>uzyskać</a:t>
            </a:r>
            <a:r>
              <a:rPr lang="en-US" dirty="0"/>
              <a:t> </a:t>
            </a:r>
            <a:r>
              <a:rPr lang="en-US" dirty="0" err="1"/>
              <a:t>wgląd</a:t>
            </a:r>
            <a:r>
              <a:rPr lang="en-US" dirty="0"/>
              <a:t> w </a:t>
            </a:r>
            <a:r>
              <a:rPr lang="en-US" dirty="0" err="1"/>
              <a:t>skuteczność</a:t>
            </a:r>
            <a:r>
              <a:rPr lang="en-US" dirty="0"/>
              <a:t> </a:t>
            </a:r>
            <a:r>
              <a:rPr lang="en-US" dirty="0" err="1"/>
              <a:t>swoich</a:t>
            </a:r>
            <a:r>
              <a:rPr lang="en-US" dirty="0"/>
              <a:t> </a:t>
            </a:r>
            <a:r>
              <a:rPr lang="en-US" dirty="0" err="1"/>
              <a:t>kampanii</a:t>
            </a:r>
            <a:r>
              <a:rPr lang="en-US" dirty="0"/>
              <a:t> </a:t>
            </a:r>
            <a:r>
              <a:rPr lang="en-US" dirty="0" err="1"/>
              <a:t>marketingowych</a:t>
            </a:r>
            <a:r>
              <a:rPr lang="en-US" dirty="0"/>
              <a:t> </a:t>
            </a:r>
            <a:r>
              <a:rPr lang="en-US" dirty="0" err="1"/>
              <a:t>i</a:t>
            </a:r>
            <a:r>
              <a:rPr lang="en-US" dirty="0"/>
              <a:t> </a:t>
            </a:r>
            <a:r>
              <a:rPr lang="en-US" dirty="0" err="1"/>
              <a:t>podejmować</a:t>
            </a:r>
            <a:r>
              <a:rPr lang="en-US" dirty="0"/>
              <a:t> </a:t>
            </a:r>
            <a:r>
              <a:rPr lang="en-US" dirty="0" err="1"/>
              <a:t>świadome</a:t>
            </a:r>
            <a:r>
              <a:rPr lang="en-US" dirty="0"/>
              <a:t> </a:t>
            </a:r>
            <a:r>
              <a:rPr lang="en-US" dirty="0" err="1"/>
              <a:t>decyzje</a:t>
            </a:r>
            <a:r>
              <a:rPr lang="en-US" dirty="0"/>
              <a:t> </a:t>
            </a:r>
            <a:r>
              <a:rPr lang="en-US" dirty="0" err="1"/>
              <a:t>dotyczące</a:t>
            </a:r>
            <a:r>
              <a:rPr lang="en-US" dirty="0"/>
              <a:t> </a:t>
            </a:r>
            <a:r>
              <a:rPr lang="en-US" dirty="0" err="1"/>
              <a:t>alokacji</a:t>
            </a:r>
            <a:r>
              <a:rPr lang="en-US" dirty="0"/>
              <a:t> </a:t>
            </a:r>
            <a:r>
              <a:rPr lang="en-US" dirty="0" err="1"/>
              <a:t>zasobów</a:t>
            </a:r>
            <a:r>
              <a:rPr lang="en-US" dirty="0"/>
              <a:t> </a:t>
            </a:r>
            <a:r>
              <a:rPr lang="en-US" dirty="0" err="1"/>
              <a:t>i</a:t>
            </a:r>
            <a:r>
              <a:rPr lang="en-US" dirty="0"/>
              <a:t> </a:t>
            </a:r>
            <a:r>
              <a:rPr lang="en-US" dirty="0" err="1"/>
              <a:t>optymalizacji</a:t>
            </a:r>
            <a:r>
              <a:rPr lang="en-US" dirty="0"/>
              <a:t> </a:t>
            </a:r>
            <a:r>
              <a:rPr lang="en-US" dirty="0" err="1"/>
              <a:t>strategii</a:t>
            </a:r>
            <a:r>
              <a:rPr lang="en-US" dirty="0"/>
              <a:t> </a:t>
            </a:r>
            <a:r>
              <a:rPr lang="en-US" dirty="0" err="1"/>
              <a:t>marketingowych</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Z </a:t>
            </a:r>
            <a:r>
              <a:rPr lang="en-US" dirty="0" err="1"/>
              <a:t>perspektywy</a:t>
            </a:r>
            <a:r>
              <a:rPr lang="en-US" dirty="0"/>
              <a:t> </a:t>
            </a:r>
            <a:r>
              <a:rPr lang="en-US" dirty="0" err="1"/>
              <a:t>eksperta</a:t>
            </a:r>
            <a:r>
              <a:rPr lang="en-US" dirty="0"/>
              <a:t>, </a:t>
            </a:r>
            <a:r>
              <a:rPr lang="en-US" dirty="0" err="1"/>
              <a:t>ocena</a:t>
            </a:r>
            <a:r>
              <a:rPr lang="en-US" dirty="0"/>
              <a:t> </a:t>
            </a:r>
            <a:r>
              <a:rPr lang="en-US" dirty="0" err="1"/>
              <a:t>pozyskiwania</a:t>
            </a:r>
            <a:r>
              <a:rPr lang="en-US" dirty="0"/>
              <a:t> jest </a:t>
            </a:r>
            <a:r>
              <a:rPr lang="en-US" dirty="0" err="1"/>
              <a:t>istotnym</a:t>
            </a:r>
            <a:r>
              <a:rPr lang="en-US" dirty="0"/>
              <a:t> </a:t>
            </a:r>
            <a:r>
              <a:rPr lang="en-US" dirty="0" err="1"/>
              <a:t>elementem</a:t>
            </a:r>
            <a:r>
              <a:rPr lang="en-US" dirty="0"/>
              <a:t> </a:t>
            </a:r>
            <a:r>
              <a:rPr lang="en-US" dirty="0" err="1"/>
              <a:t>każdej</a:t>
            </a:r>
            <a:r>
              <a:rPr lang="en-US" dirty="0"/>
              <a:t> </a:t>
            </a:r>
            <a:r>
              <a:rPr lang="en-US" dirty="0" err="1"/>
              <a:t>strategii</a:t>
            </a:r>
            <a:r>
              <a:rPr lang="en-US" dirty="0"/>
              <a:t> </a:t>
            </a:r>
            <a:r>
              <a:rPr lang="en-US" dirty="0" err="1"/>
              <a:t>analityki</a:t>
            </a:r>
            <a:r>
              <a:rPr lang="en-US" dirty="0"/>
              <a:t> </a:t>
            </a:r>
            <a:r>
              <a:rPr lang="en-US" dirty="0" err="1"/>
              <a:t>internetowej</a:t>
            </a:r>
            <a:r>
              <a:rPr lang="en-US" dirty="0"/>
              <a:t>. </a:t>
            </a:r>
            <a:r>
              <a:rPr lang="en-US" dirty="0" err="1"/>
              <a:t>Śledząc</a:t>
            </a:r>
            <a:r>
              <a:rPr lang="en-US" dirty="0"/>
              <a:t> </a:t>
            </a:r>
            <a:r>
              <a:rPr lang="en-US" dirty="0" err="1"/>
              <a:t>źródła</a:t>
            </a:r>
            <a:r>
              <a:rPr lang="en-US" dirty="0"/>
              <a:t> </a:t>
            </a:r>
            <a:r>
              <a:rPr lang="en-US" dirty="0" err="1"/>
              <a:t>i</a:t>
            </a:r>
            <a:r>
              <a:rPr lang="en-US" dirty="0"/>
              <a:t> </a:t>
            </a:r>
            <a:r>
              <a:rPr lang="en-US" dirty="0" err="1"/>
              <a:t>kanały</a:t>
            </a:r>
            <a:r>
              <a:rPr lang="en-US" dirty="0"/>
              <a:t> </a:t>
            </a:r>
            <a:r>
              <a:rPr lang="en-US" dirty="0" err="1"/>
              <a:t>napędzające</a:t>
            </a:r>
            <a:r>
              <a:rPr lang="en-US" dirty="0"/>
              <a:t> </a:t>
            </a:r>
            <a:r>
              <a:rPr lang="en-US" dirty="0" err="1"/>
              <a:t>ruch</a:t>
            </a:r>
            <a:r>
              <a:rPr lang="en-US" dirty="0"/>
              <a:t> </a:t>
            </a:r>
            <a:r>
              <a:rPr lang="en-US" dirty="0" err="1"/>
              <a:t>na</a:t>
            </a:r>
            <a:r>
              <a:rPr lang="en-US" dirty="0"/>
              <a:t> </a:t>
            </a:r>
            <a:r>
              <a:rPr lang="en-US" dirty="0" err="1"/>
              <a:t>stronie</a:t>
            </a:r>
            <a:r>
              <a:rPr lang="en-US" dirty="0"/>
              <a:t> </a:t>
            </a:r>
            <a:r>
              <a:rPr lang="en-US" dirty="0" err="1"/>
              <a:t>internetowej</a:t>
            </a:r>
            <a:r>
              <a:rPr lang="en-US" dirty="0"/>
              <a:t>, </a:t>
            </a:r>
            <a:r>
              <a:rPr lang="en-US" dirty="0" err="1"/>
              <a:t>firmy</a:t>
            </a:r>
            <a:r>
              <a:rPr lang="en-US" dirty="0"/>
              <a:t> </a:t>
            </a:r>
            <a:r>
              <a:rPr lang="en-US" dirty="0" err="1"/>
              <a:t>mogą</a:t>
            </a:r>
            <a:r>
              <a:rPr lang="en-US" dirty="0"/>
              <a:t> </a:t>
            </a:r>
            <a:r>
              <a:rPr lang="en-US" dirty="0" err="1"/>
              <a:t>określić</a:t>
            </a:r>
            <a:r>
              <a:rPr lang="en-US" dirty="0"/>
              <a:t> </a:t>
            </a:r>
            <a:r>
              <a:rPr lang="en-US" dirty="0" err="1"/>
              <a:t>najskuteczniejsze</a:t>
            </a:r>
            <a:r>
              <a:rPr lang="en-US" dirty="0"/>
              <a:t> </a:t>
            </a:r>
            <a:r>
              <a:rPr lang="en-US" dirty="0" err="1"/>
              <a:t>metody</a:t>
            </a:r>
            <a:r>
              <a:rPr lang="en-US" dirty="0"/>
              <a:t> </a:t>
            </a:r>
            <a:r>
              <a:rPr lang="en-US" dirty="0" err="1"/>
              <a:t>przyciągania</a:t>
            </a:r>
            <a:r>
              <a:rPr lang="en-US" dirty="0"/>
              <a:t> </a:t>
            </a:r>
            <a:r>
              <a:rPr lang="en-US" dirty="0" err="1"/>
              <a:t>nowych</a:t>
            </a:r>
            <a:r>
              <a:rPr lang="en-US" dirty="0"/>
              <a:t> </a:t>
            </a:r>
            <a:r>
              <a:rPr lang="en-US" dirty="0" err="1"/>
              <a:t>odwiedzających</a:t>
            </a:r>
            <a:r>
              <a:rPr lang="en-US" dirty="0"/>
              <a:t> </a:t>
            </a:r>
            <a:r>
              <a:rPr lang="en-US" dirty="0" err="1"/>
              <a:t>i</a:t>
            </a:r>
            <a:r>
              <a:rPr lang="en-US" dirty="0"/>
              <a:t> </a:t>
            </a:r>
            <a:r>
              <a:rPr lang="en-US" dirty="0" err="1"/>
              <a:t>klientów</a:t>
            </a:r>
            <a:r>
              <a:rPr lang="en-US" dirty="0"/>
              <a:t>. Na </a:t>
            </a:r>
            <a:r>
              <a:rPr lang="en-US" dirty="0" err="1"/>
              <a:t>przykład</a:t>
            </a:r>
            <a:r>
              <a:rPr lang="en-US" dirty="0"/>
              <a:t>, </a:t>
            </a:r>
            <a:r>
              <a:rPr lang="en-US" dirty="0" err="1"/>
              <a:t>jeśli</a:t>
            </a:r>
            <a:r>
              <a:rPr lang="en-US" dirty="0"/>
              <a:t> firma </a:t>
            </a:r>
            <a:r>
              <a:rPr lang="en-US" dirty="0" err="1"/>
              <a:t>stwierdzi</a:t>
            </a:r>
            <a:r>
              <a:rPr lang="en-US" dirty="0"/>
              <a:t>, </a:t>
            </a:r>
            <a:r>
              <a:rPr lang="en-US" dirty="0" err="1"/>
              <a:t>że</a:t>
            </a:r>
            <a:r>
              <a:rPr lang="en-US" dirty="0"/>
              <a:t> </a:t>
            </a:r>
            <a:r>
              <a:rPr lang="en-US" dirty="0" err="1"/>
              <a:t>jej</a:t>
            </a:r>
            <a:r>
              <a:rPr lang="en-US" dirty="0"/>
              <a:t> </a:t>
            </a:r>
            <a:r>
              <a:rPr lang="en-US" dirty="0" err="1"/>
              <a:t>organiczny</a:t>
            </a:r>
            <a:r>
              <a:rPr lang="en-US" dirty="0"/>
              <a:t> </a:t>
            </a:r>
            <a:r>
              <a:rPr lang="en-US" dirty="0" err="1"/>
              <a:t>ruch</a:t>
            </a:r>
            <a:r>
              <a:rPr lang="en-US" dirty="0"/>
              <a:t> z </a:t>
            </a:r>
            <a:r>
              <a:rPr lang="en-US" dirty="0" err="1"/>
              <a:t>wyszukiwarki</a:t>
            </a:r>
            <a:r>
              <a:rPr lang="en-US" dirty="0"/>
              <a:t> </a:t>
            </a:r>
            <a:r>
              <a:rPr lang="en-US" dirty="0" err="1"/>
              <a:t>napędza</a:t>
            </a:r>
            <a:r>
              <a:rPr lang="en-US" dirty="0"/>
              <a:t> </a:t>
            </a:r>
            <a:r>
              <a:rPr lang="en-US" dirty="0" err="1"/>
              <a:t>większość</a:t>
            </a:r>
            <a:r>
              <a:rPr lang="en-US" dirty="0"/>
              <a:t> </a:t>
            </a:r>
            <a:r>
              <a:rPr lang="en-US" dirty="0" err="1"/>
              <a:t>konwersji</a:t>
            </a:r>
            <a:r>
              <a:rPr lang="en-US" dirty="0"/>
              <a:t>, </a:t>
            </a:r>
            <a:r>
              <a:rPr lang="en-US" dirty="0" err="1"/>
              <a:t>może</a:t>
            </a:r>
            <a:r>
              <a:rPr lang="en-US" dirty="0"/>
              <a:t> </a:t>
            </a:r>
            <a:r>
              <a:rPr lang="en-US" dirty="0" err="1"/>
              <a:t>nadać</a:t>
            </a:r>
            <a:r>
              <a:rPr lang="en-US" dirty="0"/>
              <a:t> </a:t>
            </a:r>
            <a:r>
              <a:rPr lang="en-US" dirty="0" err="1"/>
              <a:t>priorytet</a:t>
            </a:r>
            <a:r>
              <a:rPr lang="en-US" dirty="0"/>
              <a:t> </a:t>
            </a:r>
            <a:r>
              <a:rPr lang="en-US" dirty="0" err="1"/>
              <a:t>działaniom</a:t>
            </a:r>
            <a:r>
              <a:rPr lang="en-US" dirty="0"/>
              <a:t> </a:t>
            </a:r>
            <a:r>
              <a:rPr lang="en-US" dirty="0" err="1"/>
              <a:t>optymalizacji</a:t>
            </a:r>
            <a:r>
              <a:rPr lang="en-US" dirty="0"/>
              <a:t> pod </a:t>
            </a:r>
            <a:r>
              <a:rPr lang="en-US" dirty="0" err="1"/>
              <a:t>kątem</a:t>
            </a:r>
            <a:r>
              <a:rPr lang="en-US" dirty="0"/>
              <a:t> </a:t>
            </a:r>
            <a:r>
              <a:rPr lang="en-US" dirty="0" err="1"/>
              <a:t>wyszukiwarek</a:t>
            </a:r>
            <a:r>
              <a:rPr lang="en-US" dirty="0"/>
              <a:t> (SEO), aby </a:t>
            </a:r>
            <a:r>
              <a:rPr lang="en-US" dirty="0" err="1"/>
              <a:t>poprawić</a:t>
            </a:r>
            <a:r>
              <a:rPr lang="en-US" dirty="0"/>
              <a:t> </a:t>
            </a:r>
            <a:r>
              <a:rPr lang="en-US" dirty="0" err="1"/>
              <a:t>widoczność</a:t>
            </a:r>
            <a:r>
              <a:rPr lang="en-US" dirty="0"/>
              <a:t> w </a:t>
            </a:r>
            <a:r>
              <a:rPr lang="en-US" dirty="0" err="1"/>
              <a:t>wynikach</a:t>
            </a:r>
            <a:r>
              <a:rPr lang="en-US" dirty="0"/>
              <a:t> </a:t>
            </a:r>
            <a:r>
              <a:rPr lang="en-US" dirty="0" err="1"/>
              <a:t>wyszukiwania</a:t>
            </a:r>
            <a:r>
              <a:rPr lang="en-US" dirty="0"/>
              <a:t> </a:t>
            </a:r>
            <a:r>
              <a:rPr lang="en-US" dirty="0" err="1"/>
              <a:t>i</a:t>
            </a:r>
            <a:r>
              <a:rPr lang="en-US" dirty="0"/>
              <a:t> </a:t>
            </a:r>
            <a:r>
              <a:rPr lang="en-US" dirty="0" err="1"/>
              <a:t>zwiększyć</a:t>
            </a:r>
            <a:r>
              <a:rPr lang="en-US" dirty="0"/>
              <a:t> </a:t>
            </a:r>
            <a:r>
              <a:rPr lang="en-US" dirty="0" err="1"/>
              <a:t>ruch</a:t>
            </a:r>
            <a:r>
              <a:rPr lang="en-US" dirty="0"/>
              <a:t> </a:t>
            </a:r>
            <a:r>
              <a:rPr lang="en-US" dirty="0" err="1"/>
              <a:t>organiczny</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Istnieje</a:t>
            </a:r>
            <a:r>
              <a:rPr lang="en-US" dirty="0"/>
              <a:t> </a:t>
            </a:r>
            <a:r>
              <a:rPr lang="en-US" dirty="0" err="1"/>
              <a:t>kilka</a:t>
            </a:r>
            <a:r>
              <a:rPr lang="en-US" dirty="0"/>
              <a:t> </a:t>
            </a:r>
            <a:r>
              <a:rPr lang="en-US" dirty="0" err="1"/>
              <a:t>metod</a:t>
            </a:r>
            <a:r>
              <a:rPr lang="en-US" dirty="0"/>
              <a:t> </a:t>
            </a:r>
            <a:r>
              <a:rPr lang="en-US" dirty="0" err="1"/>
              <a:t>oceny</a:t>
            </a:r>
            <a:r>
              <a:rPr lang="en-US" dirty="0"/>
              <a:t> </a:t>
            </a:r>
            <a:r>
              <a:rPr lang="en-US" dirty="0" err="1"/>
              <a:t>pozyskiwania</a:t>
            </a:r>
            <a:r>
              <a:rPr lang="en-US" dirty="0"/>
              <a:t> </a:t>
            </a:r>
            <a:r>
              <a:rPr lang="en-US" dirty="0" err="1"/>
              <a:t>ruchu</a:t>
            </a:r>
            <a:r>
              <a:rPr lang="en-US" dirty="0"/>
              <a:t> w </a:t>
            </a:r>
            <a:r>
              <a:rPr lang="en-US" dirty="0" err="1"/>
              <a:t>analityce</a:t>
            </a:r>
            <a:r>
              <a:rPr lang="en-US" dirty="0"/>
              <a:t> </a:t>
            </a:r>
            <a:r>
              <a:rPr lang="en-US" dirty="0" err="1"/>
              <a:t>internetowej</a:t>
            </a:r>
            <a:r>
              <a:rPr lang="en-US" dirty="0"/>
              <a:t>, w </a:t>
            </a:r>
            <a:r>
              <a:rPr lang="en-US" dirty="0" err="1"/>
              <a:t>tym</a:t>
            </a:r>
            <a:r>
              <a:rPr lang="en-US" dirty="0"/>
              <a:t> </a:t>
            </a:r>
            <a:r>
              <a:rPr lang="en-US" dirty="0" err="1"/>
              <a:t>raporty</a:t>
            </a:r>
            <a:r>
              <a:rPr lang="en-US" dirty="0"/>
              <a:t> </a:t>
            </a:r>
            <a:r>
              <a:rPr lang="en-US" dirty="0" err="1"/>
              <a:t>źródeł</a:t>
            </a:r>
            <a:r>
              <a:rPr lang="en-US" dirty="0"/>
              <a:t> </a:t>
            </a:r>
            <a:r>
              <a:rPr lang="en-US" dirty="0" err="1"/>
              <a:t>i</a:t>
            </a:r>
            <a:r>
              <a:rPr lang="en-US" dirty="0"/>
              <a:t> </a:t>
            </a:r>
            <a:r>
              <a:rPr lang="en-US" dirty="0" err="1"/>
              <a:t>mediów</a:t>
            </a:r>
            <a:r>
              <a:rPr lang="en-US" dirty="0"/>
              <a:t>, </a:t>
            </a:r>
            <a:r>
              <a:rPr lang="en-US" dirty="0" err="1"/>
              <a:t>analiza</a:t>
            </a:r>
            <a:r>
              <a:rPr lang="en-US" dirty="0"/>
              <a:t> </a:t>
            </a:r>
            <a:r>
              <a:rPr lang="en-US" dirty="0" err="1"/>
              <a:t>ruchu</a:t>
            </a:r>
            <a:r>
              <a:rPr lang="en-US" dirty="0"/>
              <a:t> z </a:t>
            </a:r>
            <a:r>
              <a:rPr lang="en-US" dirty="0" err="1"/>
              <a:t>odesłań</a:t>
            </a:r>
            <a:r>
              <a:rPr lang="en-US" dirty="0"/>
              <a:t> </a:t>
            </a:r>
            <a:r>
              <a:rPr lang="en-US" dirty="0" err="1"/>
              <a:t>i</a:t>
            </a:r>
            <a:r>
              <a:rPr lang="en-US" dirty="0"/>
              <a:t> </a:t>
            </a:r>
            <a:r>
              <a:rPr lang="en-US" dirty="0" err="1"/>
              <a:t>analiza</a:t>
            </a:r>
            <a:r>
              <a:rPr lang="en-US" dirty="0"/>
              <a:t> </a:t>
            </a:r>
            <a:r>
              <a:rPr lang="en-US" dirty="0" err="1"/>
              <a:t>współczynnika</a:t>
            </a:r>
            <a:r>
              <a:rPr lang="en-US" dirty="0"/>
              <a:t> </a:t>
            </a:r>
            <a:r>
              <a:rPr lang="en-US" dirty="0" err="1"/>
              <a:t>konwersji</a:t>
            </a:r>
            <a:r>
              <a:rPr lang="en-US" dirty="0"/>
              <a:t>. </a:t>
            </a:r>
            <a:r>
              <a:rPr lang="en-US" dirty="0" err="1"/>
              <a:t>Raporty</a:t>
            </a:r>
            <a:r>
              <a:rPr lang="en-US" dirty="0"/>
              <a:t> </a:t>
            </a:r>
            <a:r>
              <a:rPr lang="en-US" dirty="0" err="1"/>
              <a:t>źródłowe</a:t>
            </a:r>
            <a:r>
              <a:rPr lang="en-US" dirty="0"/>
              <a:t> </a:t>
            </a:r>
            <a:r>
              <a:rPr lang="en-US" dirty="0" err="1"/>
              <a:t>i</a:t>
            </a:r>
            <a:r>
              <a:rPr lang="en-US" dirty="0"/>
              <a:t> </a:t>
            </a:r>
            <a:r>
              <a:rPr lang="en-US" dirty="0" err="1"/>
              <a:t>średnie</a:t>
            </a:r>
            <a:r>
              <a:rPr lang="en-US" dirty="0"/>
              <a:t> </a:t>
            </a:r>
            <a:r>
              <a:rPr lang="en-US" dirty="0" err="1"/>
              <a:t>zapewniają</a:t>
            </a:r>
            <a:r>
              <a:rPr lang="en-US" dirty="0"/>
              <a:t> </a:t>
            </a:r>
            <a:r>
              <a:rPr lang="en-US" dirty="0" err="1"/>
              <a:t>kompleksowy</a:t>
            </a:r>
            <a:r>
              <a:rPr lang="en-US" dirty="0"/>
              <a:t> </a:t>
            </a:r>
            <a:r>
              <a:rPr lang="en-US" dirty="0" err="1"/>
              <a:t>przegląd</a:t>
            </a:r>
            <a:r>
              <a:rPr lang="en-US" dirty="0"/>
              <a:t> </a:t>
            </a:r>
            <a:r>
              <a:rPr lang="en-US" dirty="0" err="1"/>
              <a:t>źródeł</a:t>
            </a:r>
            <a:r>
              <a:rPr lang="en-US" dirty="0"/>
              <a:t> </a:t>
            </a:r>
            <a:r>
              <a:rPr lang="en-US" dirty="0" err="1"/>
              <a:t>i</a:t>
            </a:r>
            <a:r>
              <a:rPr lang="en-US" dirty="0"/>
              <a:t> </a:t>
            </a:r>
            <a:r>
              <a:rPr lang="en-US" dirty="0" err="1"/>
              <a:t>kanałów</a:t>
            </a:r>
            <a:r>
              <a:rPr lang="en-US" dirty="0"/>
              <a:t>, </a:t>
            </a:r>
            <a:r>
              <a:rPr lang="en-US" dirty="0" err="1"/>
              <a:t>które</a:t>
            </a:r>
            <a:r>
              <a:rPr lang="en-US" dirty="0"/>
              <a:t> </a:t>
            </a:r>
            <a:r>
              <a:rPr lang="en-US" dirty="0" err="1"/>
              <a:t>kierują</a:t>
            </a:r>
            <a:r>
              <a:rPr lang="en-US" dirty="0"/>
              <a:t> </a:t>
            </a:r>
            <a:r>
              <a:rPr lang="en-US" dirty="0" err="1"/>
              <a:t>ruch</a:t>
            </a:r>
            <a:r>
              <a:rPr lang="en-US" dirty="0"/>
              <a:t> do </a:t>
            </a:r>
            <a:r>
              <a:rPr lang="en-US" dirty="0" err="1"/>
              <a:t>witryny</a:t>
            </a:r>
            <a:r>
              <a:rPr lang="en-US" dirty="0"/>
              <a:t>, w </a:t>
            </a:r>
            <a:r>
              <a:rPr lang="en-US" dirty="0" err="1"/>
              <a:t>tym</a:t>
            </a:r>
            <a:r>
              <a:rPr lang="en-US" dirty="0"/>
              <a:t> </a:t>
            </a:r>
            <a:r>
              <a:rPr lang="en-US" dirty="0" err="1"/>
              <a:t>wyszukiwarek</a:t>
            </a:r>
            <a:r>
              <a:rPr lang="en-US" dirty="0"/>
              <a:t>, </a:t>
            </a:r>
            <a:r>
              <a:rPr lang="en-US" dirty="0" err="1"/>
              <a:t>mediów</a:t>
            </a:r>
            <a:r>
              <a:rPr lang="en-US" dirty="0"/>
              <a:t> </a:t>
            </a:r>
            <a:r>
              <a:rPr lang="en-US" dirty="0" err="1"/>
              <a:t>społecznościowych</a:t>
            </a:r>
            <a:r>
              <a:rPr lang="en-US" dirty="0"/>
              <a:t>, </a:t>
            </a:r>
            <a:r>
              <a:rPr lang="en-US" dirty="0" err="1"/>
              <a:t>poczty</a:t>
            </a:r>
            <a:r>
              <a:rPr lang="en-US" dirty="0"/>
              <a:t> e-mail </a:t>
            </a:r>
            <a:r>
              <a:rPr lang="en-US" dirty="0" err="1"/>
              <a:t>i</a:t>
            </a:r>
            <a:r>
              <a:rPr lang="en-US" dirty="0"/>
              <a:t> </a:t>
            </a:r>
            <a:r>
              <a:rPr lang="en-US" dirty="0" err="1"/>
              <a:t>innych</a:t>
            </a:r>
            <a:r>
              <a:rPr lang="en-US" dirty="0"/>
              <a:t>. </a:t>
            </a:r>
            <a:r>
              <a:rPr lang="en-US" dirty="0" err="1"/>
              <a:t>Analiza</a:t>
            </a:r>
            <a:r>
              <a:rPr lang="en-US" dirty="0"/>
              <a:t> </a:t>
            </a:r>
            <a:r>
              <a:rPr lang="en-US" dirty="0" err="1"/>
              <a:t>ruchu</a:t>
            </a:r>
            <a:r>
              <a:rPr lang="en-US" dirty="0"/>
              <a:t> z </a:t>
            </a:r>
            <a:r>
              <a:rPr lang="en-US" dirty="0" err="1"/>
              <a:t>odesłań</a:t>
            </a:r>
            <a:r>
              <a:rPr lang="en-US" dirty="0"/>
              <a:t> </a:t>
            </a:r>
            <a:r>
              <a:rPr lang="en-US" dirty="0" err="1"/>
              <a:t>zapewnia</a:t>
            </a:r>
            <a:r>
              <a:rPr lang="en-US" dirty="0"/>
              <a:t> </a:t>
            </a:r>
            <a:r>
              <a:rPr lang="en-US" dirty="0" err="1"/>
              <a:t>wgląd</a:t>
            </a:r>
            <a:r>
              <a:rPr lang="en-US" dirty="0"/>
              <a:t> w </a:t>
            </a:r>
            <a:r>
              <a:rPr lang="en-US" dirty="0" err="1"/>
              <a:t>witryny</a:t>
            </a:r>
            <a:r>
              <a:rPr lang="en-US" dirty="0"/>
              <a:t> </a:t>
            </a:r>
            <a:r>
              <a:rPr lang="en-US" dirty="0" err="1"/>
              <a:t>i</a:t>
            </a:r>
            <a:r>
              <a:rPr lang="en-US" dirty="0"/>
              <a:t> </a:t>
            </a:r>
            <a:r>
              <a:rPr lang="en-US" dirty="0" err="1"/>
              <a:t>platformy</a:t>
            </a:r>
            <a:r>
              <a:rPr lang="en-US" dirty="0"/>
              <a:t>, </a:t>
            </a:r>
            <a:r>
              <a:rPr lang="en-US" dirty="0" err="1"/>
              <a:t>które</a:t>
            </a:r>
            <a:r>
              <a:rPr lang="en-US" dirty="0"/>
              <a:t> </a:t>
            </a:r>
            <a:r>
              <a:rPr lang="en-US" dirty="0" err="1"/>
              <a:t>odsyłają</a:t>
            </a:r>
            <a:r>
              <a:rPr lang="en-US" dirty="0"/>
              <a:t> </a:t>
            </a:r>
            <a:r>
              <a:rPr lang="en-US" dirty="0" err="1"/>
              <a:t>odwiedzających</a:t>
            </a:r>
            <a:r>
              <a:rPr lang="en-US" dirty="0"/>
              <a:t> do </a:t>
            </a:r>
            <a:r>
              <a:rPr lang="en-US" dirty="0" err="1"/>
              <a:t>witryny</a:t>
            </a:r>
            <a:r>
              <a:rPr lang="en-US" dirty="0"/>
              <a:t> </a:t>
            </a:r>
            <a:r>
              <a:rPr lang="en-US" dirty="0" err="1"/>
              <a:t>firmy</a:t>
            </a:r>
            <a:r>
              <a:rPr lang="en-US" dirty="0"/>
              <a:t>, </a:t>
            </a:r>
            <a:r>
              <a:rPr lang="en-US" dirty="0" err="1"/>
              <a:t>umożliwiając</a:t>
            </a:r>
            <a:r>
              <a:rPr lang="en-US" dirty="0"/>
              <a:t> </a:t>
            </a:r>
            <a:r>
              <a:rPr lang="en-US" dirty="0" err="1"/>
              <a:t>firmom</a:t>
            </a:r>
            <a:r>
              <a:rPr lang="en-US" dirty="0"/>
              <a:t> </a:t>
            </a:r>
            <a:r>
              <a:rPr lang="en-US" dirty="0" err="1"/>
              <a:t>identyfikację</a:t>
            </a:r>
            <a:r>
              <a:rPr lang="en-US" dirty="0"/>
              <a:t> </a:t>
            </a:r>
            <a:r>
              <a:rPr lang="en-US" dirty="0" err="1"/>
              <a:t>cennych</a:t>
            </a:r>
            <a:r>
              <a:rPr lang="en-US" dirty="0"/>
              <a:t> </a:t>
            </a:r>
            <a:r>
              <a:rPr lang="en-US" dirty="0" err="1"/>
              <a:t>partnerstw</a:t>
            </a:r>
            <a:r>
              <a:rPr lang="en-US" dirty="0"/>
              <a:t> </a:t>
            </a:r>
            <a:r>
              <a:rPr lang="en-US" dirty="0" err="1"/>
              <a:t>i</a:t>
            </a:r>
            <a:r>
              <a:rPr lang="en-US" dirty="0"/>
              <a:t> </a:t>
            </a:r>
            <a:r>
              <a:rPr lang="en-US" dirty="0" err="1"/>
              <a:t>możliwości</a:t>
            </a:r>
            <a:r>
              <a:rPr lang="en-US" dirty="0"/>
              <a:t> </a:t>
            </a:r>
            <a:r>
              <a:rPr lang="en-US" dirty="0" err="1"/>
              <a:t>współpracy</a:t>
            </a:r>
            <a:r>
              <a:rPr lang="en-US" dirty="0"/>
              <a:t>. </a:t>
            </a:r>
            <a:r>
              <a:rPr lang="en-US" dirty="0" err="1"/>
              <a:t>Analiza</a:t>
            </a:r>
            <a:r>
              <a:rPr lang="en-US" dirty="0"/>
              <a:t> </a:t>
            </a:r>
            <a:r>
              <a:rPr lang="en-US" dirty="0" err="1"/>
              <a:t>współczynnika</a:t>
            </a:r>
            <a:r>
              <a:rPr lang="en-US" dirty="0"/>
              <a:t> </a:t>
            </a:r>
            <a:r>
              <a:rPr lang="en-US" dirty="0" err="1"/>
              <a:t>konwersji</a:t>
            </a:r>
            <a:r>
              <a:rPr lang="en-US" dirty="0"/>
              <a:t> </a:t>
            </a:r>
            <a:r>
              <a:rPr lang="en-US" dirty="0" err="1"/>
              <a:t>mierzy</a:t>
            </a:r>
            <a:r>
              <a:rPr lang="en-US" dirty="0"/>
              <a:t> </a:t>
            </a:r>
            <a:r>
              <a:rPr lang="en-US" dirty="0" err="1"/>
              <a:t>procent</a:t>
            </a:r>
            <a:r>
              <a:rPr lang="en-US" dirty="0"/>
              <a:t> </a:t>
            </a:r>
            <a:r>
              <a:rPr lang="en-US" dirty="0" err="1"/>
              <a:t>odwiedzających</a:t>
            </a:r>
            <a:r>
              <a:rPr lang="en-US" dirty="0"/>
              <a:t> </a:t>
            </a:r>
            <a:r>
              <a:rPr lang="en-US" dirty="0" err="1"/>
              <a:t>witrynę</a:t>
            </a:r>
            <a:r>
              <a:rPr lang="en-US" dirty="0"/>
              <a:t>, </a:t>
            </a:r>
            <a:r>
              <a:rPr lang="en-US" dirty="0" err="1"/>
              <a:t>którzy</a:t>
            </a:r>
            <a:r>
              <a:rPr lang="en-US" dirty="0"/>
              <a:t> </a:t>
            </a:r>
            <a:r>
              <a:rPr lang="en-US" dirty="0" err="1"/>
              <a:t>podejmują</a:t>
            </a:r>
            <a:r>
              <a:rPr lang="en-US" dirty="0"/>
              <a:t> </a:t>
            </a:r>
            <a:r>
              <a:rPr lang="en-US" dirty="0" err="1"/>
              <a:t>pożądane</a:t>
            </a:r>
            <a:r>
              <a:rPr lang="en-US" dirty="0"/>
              <a:t> </a:t>
            </a:r>
            <a:r>
              <a:rPr lang="en-US" dirty="0" err="1"/>
              <a:t>działania</a:t>
            </a:r>
            <a:r>
              <a:rPr lang="en-US" dirty="0"/>
              <a:t>, </a:t>
            </a:r>
            <a:r>
              <a:rPr lang="en-US" dirty="0" err="1"/>
              <a:t>takie</a:t>
            </a:r>
            <a:r>
              <a:rPr lang="en-US" dirty="0"/>
              <a:t> </a:t>
            </a:r>
            <a:r>
              <a:rPr lang="en-US" dirty="0" err="1"/>
              <a:t>jak</a:t>
            </a:r>
            <a:r>
              <a:rPr lang="en-US" dirty="0"/>
              <a:t> </a:t>
            </a:r>
            <a:r>
              <a:rPr lang="en-US" dirty="0" err="1"/>
              <a:t>wypełnienie</a:t>
            </a:r>
            <a:r>
              <a:rPr lang="en-US" dirty="0"/>
              <a:t> </a:t>
            </a:r>
            <a:r>
              <a:rPr lang="en-US" dirty="0" err="1"/>
              <a:t>formularza</a:t>
            </a:r>
            <a:r>
              <a:rPr lang="en-US" dirty="0"/>
              <a:t>, </a:t>
            </a:r>
            <a:r>
              <a:rPr lang="en-US" dirty="0" err="1"/>
              <a:t>dokonanie</a:t>
            </a:r>
            <a:r>
              <a:rPr lang="en-US" dirty="0"/>
              <a:t> </a:t>
            </a:r>
            <a:r>
              <a:rPr lang="en-US" dirty="0" err="1"/>
              <a:t>zakupu</a:t>
            </a:r>
            <a:r>
              <a:rPr lang="en-US" dirty="0"/>
              <a:t> </a:t>
            </a:r>
            <a:r>
              <a:rPr lang="en-US" dirty="0" err="1"/>
              <a:t>lub</a:t>
            </a:r>
            <a:r>
              <a:rPr lang="en-US" dirty="0"/>
              <a:t> </a:t>
            </a:r>
            <a:r>
              <a:rPr lang="en-US" dirty="0" err="1"/>
              <a:t>subskrypcja</a:t>
            </a:r>
            <a:r>
              <a:rPr lang="en-US" dirty="0"/>
              <a:t> </a:t>
            </a:r>
            <a:r>
              <a:rPr lang="en-US" dirty="0" err="1"/>
              <a:t>biuletynu</a:t>
            </a:r>
            <a:r>
              <a:rPr lang="en-US" dirty="0"/>
              <a:t>, co </a:t>
            </a:r>
            <a:r>
              <a:rPr lang="en-US" dirty="0" err="1"/>
              <a:t>może</a:t>
            </a:r>
            <a:r>
              <a:rPr lang="en-US" dirty="0"/>
              <a:t> </a:t>
            </a:r>
            <a:r>
              <a:rPr lang="en-US" dirty="0" err="1"/>
              <a:t>pomóc</a:t>
            </a:r>
            <a:r>
              <a:rPr lang="en-US" dirty="0"/>
              <a:t> w </a:t>
            </a:r>
            <a:r>
              <a:rPr lang="en-US" dirty="0" err="1"/>
              <a:t>opracowaniu</a:t>
            </a:r>
            <a:r>
              <a:rPr lang="en-US" dirty="0"/>
              <a:t> </a:t>
            </a:r>
            <a:r>
              <a:rPr lang="en-US" dirty="0" err="1"/>
              <a:t>strategii</a:t>
            </a:r>
            <a:r>
              <a:rPr lang="en-US" dirty="0"/>
              <a:t> </a:t>
            </a:r>
            <a:r>
              <a:rPr lang="en-US" dirty="0" err="1"/>
              <a:t>marketingowych</a:t>
            </a:r>
            <a:r>
              <a:rPr lang="en-US" dirty="0"/>
              <a:t> </a:t>
            </a:r>
            <a:r>
              <a:rPr lang="en-US" dirty="0" err="1"/>
              <a:t>i</a:t>
            </a:r>
            <a:r>
              <a:rPr lang="en-US" dirty="0"/>
              <a:t> </a:t>
            </a:r>
            <a:r>
              <a:rPr lang="en-US" dirty="0" err="1"/>
              <a:t>strategii</a:t>
            </a:r>
            <a:r>
              <a:rPr lang="en-US" dirty="0"/>
              <a:t> </a:t>
            </a:r>
            <a:r>
              <a:rPr lang="en-US" dirty="0" err="1"/>
              <a:t>dotyczących</a:t>
            </a:r>
            <a:r>
              <a:rPr lang="en-US" dirty="0"/>
              <a:t> </a:t>
            </a:r>
            <a:r>
              <a:rPr lang="en-US" dirty="0" err="1"/>
              <a:t>treści</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a:t>Aby </a:t>
            </a:r>
            <a:r>
              <a:rPr lang="en-US" dirty="0" err="1"/>
              <a:t>skutecznie</a:t>
            </a:r>
            <a:r>
              <a:rPr lang="en-US" dirty="0"/>
              <a:t> </a:t>
            </a:r>
            <a:r>
              <a:rPr lang="en-US" dirty="0" err="1"/>
              <a:t>oceniać</a:t>
            </a:r>
            <a:r>
              <a:rPr lang="en-US" dirty="0"/>
              <a:t> </a:t>
            </a:r>
            <a:r>
              <a:rPr lang="en-US" dirty="0" err="1"/>
              <a:t>pozyskiwanie</a:t>
            </a:r>
            <a:r>
              <a:rPr lang="en-US" dirty="0"/>
              <a:t> w </a:t>
            </a:r>
            <a:r>
              <a:rPr lang="en-US" dirty="0" err="1"/>
              <a:t>analityce</a:t>
            </a:r>
            <a:r>
              <a:rPr lang="en-US" dirty="0"/>
              <a:t> </a:t>
            </a:r>
            <a:r>
              <a:rPr lang="en-US" dirty="0" err="1"/>
              <a:t>internetowej</a:t>
            </a:r>
            <a:r>
              <a:rPr lang="en-US" dirty="0"/>
              <a:t>, </a:t>
            </a:r>
            <a:r>
              <a:rPr lang="en-US" dirty="0" err="1"/>
              <a:t>firmy</a:t>
            </a:r>
            <a:r>
              <a:rPr lang="en-US" dirty="0"/>
              <a:t> </a:t>
            </a:r>
            <a:r>
              <a:rPr lang="en-US" dirty="0" err="1"/>
              <a:t>muszą</a:t>
            </a:r>
            <a:r>
              <a:rPr lang="en-US" dirty="0"/>
              <a:t> </a:t>
            </a:r>
            <a:r>
              <a:rPr lang="en-US" dirty="0" err="1"/>
              <a:t>mieć</a:t>
            </a:r>
            <a:r>
              <a:rPr lang="en-US" dirty="0"/>
              <a:t> </a:t>
            </a:r>
            <a:r>
              <a:rPr lang="en-US" dirty="0" err="1"/>
              <a:t>jasne</a:t>
            </a:r>
            <a:r>
              <a:rPr lang="en-US" dirty="0"/>
              <a:t> </a:t>
            </a:r>
            <a:r>
              <a:rPr lang="en-US" dirty="0" err="1"/>
              <a:t>zrozumienie</a:t>
            </a:r>
            <a:r>
              <a:rPr lang="en-US" dirty="0"/>
              <a:t> </a:t>
            </a:r>
            <a:r>
              <a:rPr lang="en-US" dirty="0" err="1"/>
              <a:t>swoich</a:t>
            </a:r>
            <a:r>
              <a:rPr lang="en-US" dirty="0"/>
              <a:t> </a:t>
            </a:r>
            <a:r>
              <a:rPr lang="en-US" dirty="0" err="1"/>
              <a:t>celów</a:t>
            </a:r>
            <a:r>
              <a:rPr lang="en-US" dirty="0"/>
              <a:t> </a:t>
            </a:r>
            <a:r>
              <a:rPr lang="en-US" dirty="0" err="1"/>
              <a:t>i</a:t>
            </a:r>
            <a:r>
              <a:rPr lang="en-US" dirty="0"/>
              <a:t> </a:t>
            </a:r>
            <a:r>
              <a:rPr lang="en-US" dirty="0" err="1"/>
              <a:t>zadań</a:t>
            </a:r>
            <a:r>
              <a:rPr lang="en-US" dirty="0"/>
              <a:t>, a </a:t>
            </a:r>
            <a:r>
              <a:rPr lang="en-US" dirty="0" err="1"/>
              <a:t>także</a:t>
            </a:r>
            <a:r>
              <a:rPr lang="en-US" dirty="0"/>
              <a:t> </a:t>
            </a:r>
            <a:r>
              <a:rPr lang="en-US" dirty="0" err="1"/>
              <a:t>konkretnych</a:t>
            </a:r>
            <a:r>
              <a:rPr lang="en-US" dirty="0"/>
              <a:t> </a:t>
            </a:r>
            <a:r>
              <a:rPr lang="en-US" dirty="0" err="1"/>
              <a:t>wskaźników</a:t>
            </a:r>
            <a:r>
              <a:rPr lang="en-US" dirty="0"/>
              <a:t>, </a:t>
            </a:r>
            <a:r>
              <a:rPr lang="en-US" dirty="0" err="1"/>
              <a:t>które</a:t>
            </a:r>
            <a:r>
              <a:rPr lang="en-US" dirty="0"/>
              <a:t> </a:t>
            </a:r>
            <a:r>
              <a:rPr lang="en-US" dirty="0" err="1"/>
              <a:t>chcą</a:t>
            </a:r>
            <a:r>
              <a:rPr lang="en-US" dirty="0"/>
              <a:t> </a:t>
            </a:r>
            <a:r>
              <a:rPr lang="en-US" dirty="0" err="1"/>
              <a:t>śledzić</a:t>
            </a:r>
            <a:r>
              <a:rPr lang="en-US" dirty="0"/>
              <a:t> </a:t>
            </a:r>
            <a:r>
              <a:rPr lang="en-US" dirty="0" err="1"/>
              <a:t>i</a:t>
            </a:r>
            <a:r>
              <a:rPr lang="en-US" dirty="0"/>
              <a:t> </a:t>
            </a:r>
            <a:r>
              <a:rPr lang="en-US" dirty="0" err="1"/>
              <a:t>mierzyć</a:t>
            </a:r>
            <a:r>
              <a:rPr lang="en-US" dirty="0"/>
              <a:t>. Na </a:t>
            </a:r>
            <a:r>
              <a:rPr lang="en-US" dirty="0" err="1"/>
              <a:t>przykład</a:t>
            </a:r>
            <a:r>
              <a:rPr lang="en-US" dirty="0"/>
              <a:t>, </a:t>
            </a:r>
            <a:r>
              <a:rPr lang="en-US" dirty="0" err="1"/>
              <a:t>jeśli</a:t>
            </a:r>
            <a:r>
              <a:rPr lang="en-US" dirty="0"/>
              <a:t> firma </a:t>
            </a:r>
            <a:r>
              <a:rPr lang="en-US" dirty="0" err="1"/>
              <a:t>chce</a:t>
            </a:r>
            <a:r>
              <a:rPr lang="en-US" dirty="0"/>
              <a:t> </a:t>
            </a:r>
            <a:r>
              <a:rPr lang="en-US" dirty="0" err="1"/>
              <a:t>poprawić</a:t>
            </a:r>
            <a:r>
              <a:rPr lang="en-US" dirty="0"/>
              <a:t> </a:t>
            </a:r>
            <a:r>
              <a:rPr lang="en-US" dirty="0" err="1"/>
              <a:t>współczynnik</a:t>
            </a:r>
            <a:r>
              <a:rPr lang="en-US" dirty="0"/>
              <a:t> </a:t>
            </a:r>
            <a:r>
              <a:rPr lang="en-US" dirty="0" err="1"/>
              <a:t>konwersji</a:t>
            </a:r>
            <a:r>
              <a:rPr lang="en-US" dirty="0"/>
              <a:t>, </a:t>
            </a:r>
            <a:r>
              <a:rPr lang="en-US" dirty="0" err="1"/>
              <a:t>może</a:t>
            </a:r>
            <a:r>
              <a:rPr lang="en-US" dirty="0"/>
              <a:t> </a:t>
            </a:r>
            <a:r>
              <a:rPr lang="en-US" dirty="0" err="1"/>
              <a:t>śledzić</a:t>
            </a:r>
            <a:r>
              <a:rPr lang="en-US" dirty="0"/>
              <a:t> </a:t>
            </a:r>
            <a:r>
              <a:rPr lang="en-US" dirty="0" err="1"/>
              <a:t>takie</a:t>
            </a:r>
            <a:r>
              <a:rPr lang="en-US" dirty="0"/>
              <a:t> </a:t>
            </a:r>
            <a:r>
              <a:rPr lang="en-US" dirty="0" err="1"/>
              <a:t>wskaźniki</a:t>
            </a:r>
            <a:r>
              <a:rPr lang="en-US" dirty="0"/>
              <a:t>, </a:t>
            </a:r>
            <a:r>
              <a:rPr lang="en-US" dirty="0" err="1"/>
              <a:t>jak</a:t>
            </a:r>
            <a:r>
              <a:rPr lang="en-US" dirty="0"/>
              <a:t> </a:t>
            </a:r>
            <a:r>
              <a:rPr lang="en-US" dirty="0" err="1"/>
              <a:t>przesyłanie</a:t>
            </a:r>
            <a:r>
              <a:rPr lang="en-US" dirty="0"/>
              <a:t> </a:t>
            </a:r>
            <a:r>
              <a:rPr lang="en-US" dirty="0" err="1"/>
              <a:t>formularzy</a:t>
            </a:r>
            <a:r>
              <a:rPr lang="en-US" dirty="0"/>
              <a:t>, </a:t>
            </a:r>
            <a:r>
              <a:rPr lang="en-US" dirty="0" err="1"/>
              <a:t>czas</a:t>
            </a:r>
            <a:r>
              <a:rPr lang="en-US" dirty="0"/>
              <a:t> </a:t>
            </a:r>
            <a:r>
              <a:rPr lang="en-US" dirty="0" err="1"/>
              <a:t>spędzony</a:t>
            </a:r>
            <a:r>
              <a:rPr lang="en-US" dirty="0"/>
              <a:t> </a:t>
            </a:r>
            <a:r>
              <a:rPr lang="en-US" dirty="0" err="1"/>
              <a:t>na</a:t>
            </a:r>
            <a:r>
              <a:rPr lang="en-US" dirty="0"/>
              <a:t> </a:t>
            </a:r>
            <a:r>
              <a:rPr lang="en-US" dirty="0" err="1"/>
              <a:t>stronie</a:t>
            </a:r>
            <a:r>
              <a:rPr lang="en-US" dirty="0"/>
              <a:t> </a:t>
            </a:r>
            <a:r>
              <a:rPr lang="en-US" dirty="0" err="1"/>
              <a:t>i</a:t>
            </a:r>
            <a:r>
              <a:rPr lang="en-US" dirty="0"/>
              <a:t> </a:t>
            </a:r>
            <a:r>
              <a:rPr lang="en-US" dirty="0" err="1"/>
              <a:t>współczynnik</a:t>
            </a:r>
            <a:r>
              <a:rPr lang="en-US" dirty="0"/>
              <a:t> </a:t>
            </a:r>
            <a:r>
              <a:rPr lang="en-US" dirty="0" err="1"/>
              <a:t>odrzuceń</a:t>
            </a:r>
            <a:r>
              <a:rPr lang="en-US" dirty="0"/>
              <a:t>. </a:t>
            </a:r>
            <a:r>
              <a:rPr lang="en-US" dirty="0" err="1"/>
              <a:t>Ponadto</a:t>
            </a:r>
            <a:r>
              <a:rPr lang="en-US" dirty="0"/>
              <a:t> </a:t>
            </a:r>
            <a:r>
              <a:rPr lang="en-US" dirty="0" err="1"/>
              <a:t>firmy</a:t>
            </a:r>
            <a:r>
              <a:rPr lang="en-US" dirty="0"/>
              <a:t> </a:t>
            </a:r>
            <a:r>
              <a:rPr lang="en-US" dirty="0" err="1"/>
              <a:t>muszą</a:t>
            </a:r>
            <a:r>
              <a:rPr lang="en-US" dirty="0"/>
              <a:t> </a:t>
            </a:r>
            <a:r>
              <a:rPr lang="en-US" dirty="0" err="1"/>
              <a:t>mieć</a:t>
            </a:r>
            <a:r>
              <a:rPr lang="en-US" dirty="0"/>
              <a:t> plan </a:t>
            </a:r>
            <a:r>
              <a:rPr lang="en-US" dirty="0" err="1"/>
              <a:t>analizy</a:t>
            </a:r>
            <a:r>
              <a:rPr lang="en-US" dirty="0"/>
              <a:t> </a:t>
            </a:r>
            <a:r>
              <a:rPr lang="en-US" dirty="0" err="1"/>
              <a:t>i</a:t>
            </a:r>
            <a:r>
              <a:rPr lang="en-US" dirty="0"/>
              <a:t> </a:t>
            </a:r>
            <a:r>
              <a:rPr lang="en-US" dirty="0" err="1"/>
              <a:t>działania</a:t>
            </a:r>
            <a:r>
              <a:rPr lang="en-US" dirty="0"/>
              <a:t> </a:t>
            </a:r>
            <a:r>
              <a:rPr lang="en-US" dirty="0" err="1"/>
              <a:t>na</a:t>
            </a:r>
            <a:r>
              <a:rPr lang="en-US" dirty="0"/>
              <a:t> </a:t>
            </a:r>
            <a:r>
              <a:rPr lang="en-US" dirty="0" err="1"/>
              <a:t>podstawie</a:t>
            </a:r>
            <a:r>
              <a:rPr lang="en-US" dirty="0"/>
              <a:t> </a:t>
            </a:r>
            <a:r>
              <a:rPr lang="en-US" dirty="0" err="1"/>
              <a:t>zebranych</a:t>
            </a:r>
            <a:r>
              <a:rPr lang="en-US" dirty="0"/>
              <a:t> </a:t>
            </a:r>
            <a:r>
              <a:rPr lang="en-US" dirty="0" err="1"/>
              <a:t>danych</a:t>
            </a:r>
            <a:r>
              <a:rPr lang="en-US" dirty="0"/>
              <a:t>, a </a:t>
            </a:r>
            <a:r>
              <a:rPr lang="en-US" dirty="0" err="1"/>
              <a:t>także</a:t>
            </a:r>
            <a:r>
              <a:rPr lang="en-US" dirty="0"/>
              <a:t> </a:t>
            </a:r>
            <a:r>
              <a:rPr lang="en-US" dirty="0" err="1"/>
              <a:t>regularnie</a:t>
            </a:r>
            <a:r>
              <a:rPr lang="en-US" dirty="0"/>
              <a:t> </a:t>
            </a:r>
            <a:r>
              <a:rPr lang="en-US" dirty="0" err="1"/>
              <a:t>aktualizować</a:t>
            </a:r>
            <a:r>
              <a:rPr lang="en-US" dirty="0"/>
              <a:t> </a:t>
            </a:r>
            <a:r>
              <a:rPr lang="en-US" dirty="0" err="1"/>
              <a:t>i</a:t>
            </a:r>
            <a:r>
              <a:rPr lang="en-US" dirty="0"/>
              <a:t> </a:t>
            </a:r>
            <a:r>
              <a:rPr lang="en-US" dirty="0" err="1"/>
              <a:t>optymalizować</a:t>
            </a:r>
            <a:r>
              <a:rPr lang="en-US" dirty="0"/>
              <a:t> </a:t>
            </a:r>
            <a:r>
              <a:rPr lang="en-US" dirty="0" err="1"/>
              <a:t>swoją</a:t>
            </a:r>
            <a:r>
              <a:rPr lang="en-US" dirty="0"/>
              <a:t> </a:t>
            </a:r>
            <a:r>
              <a:rPr lang="en-US" dirty="0" err="1"/>
              <a:t>strategię</a:t>
            </a:r>
            <a:r>
              <a:rPr lang="en-US" dirty="0"/>
              <a:t> </a:t>
            </a:r>
            <a:r>
              <a:rPr lang="en-US" dirty="0" err="1"/>
              <a:t>analityki</a:t>
            </a:r>
            <a:r>
              <a:rPr lang="en-US" dirty="0"/>
              <a:t> </a:t>
            </a:r>
            <a:r>
              <a:rPr lang="en-US" dirty="0" err="1"/>
              <a:t>internetowej</a:t>
            </a:r>
            <a:r>
              <a:rPr lang="en-US" dirty="0"/>
              <a:t>, aby </a:t>
            </a:r>
            <a:r>
              <a:rPr lang="en-US" dirty="0" err="1"/>
              <a:t>dotrzymać</a:t>
            </a:r>
            <a:r>
              <a:rPr lang="en-US" dirty="0"/>
              <a:t> </a:t>
            </a:r>
            <a:r>
              <a:rPr lang="en-US" dirty="0" err="1"/>
              <a:t>kroku</a:t>
            </a:r>
            <a:r>
              <a:rPr lang="en-US" dirty="0"/>
              <a:t> </a:t>
            </a:r>
            <a:r>
              <a:rPr lang="en-US" dirty="0" err="1"/>
              <a:t>zmieniającym</a:t>
            </a:r>
            <a:r>
              <a:rPr lang="en-US" dirty="0"/>
              <a:t> </a:t>
            </a:r>
            <a:r>
              <a:rPr lang="en-US" dirty="0" err="1"/>
              <a:t>się</a:t>
            </a:r>
            <a:r>
              <a:rPr lang="en-US" dirty="0"/>
              <a:t> </a:t>
            </a:r>
            <a:r>
              <a:rPr lang="en-US" dirty="0" err="1"/>
              <a:t>zachowaniom</a:t>
            </a:r>
            <a:r>
              <a:rPr lang="en-US" dirty="0"/>
              <a:t> </a:t>
            </a:r>
            <a:r>
              <a:rPr lang="en-US" dirty="0" err="1"/>
              <a:t>użytkowników</a:t>
            </a:r>
            <a:r>
              <a:rPr lang="en-US" dirty="0"/>
              <a:t> </a:t>
            </a:r>
            <a:r>
              <a:rPr lang="en-US" dirty="0" err="1"/>
              <a:t>i</a:t>
            </a:r>
            <a:r>
              <a:rPr lang="en-US" dirty="0"/>
              <a:t> </a:t>
            </a:r>
            <a:r>
              <a:rPr lang="en-US" dirty="0" err="1"/>
              <a:t>trendom</a:t>
            </a:r>
            <a:r>
              <a:rPr lang="en-US" dirty="0"/>
              <a:t> </a:t>
            </a:r>
            <a:r>
              <a:rPr lang="en-US" dirty="0" err="1"/>
              <a:t>branżowym</a:t>
            </a:r>
            <a:r>
              <a:rPr lang="en-US" dirty="0"/>
              <a:t>.</a:t>
            </a:r>
            <a:endParaRPr dirty="0"/>
          </a:p>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r>
              <a:rPr lang="en-US" dirty="0" err="1"/>
              <a:t>Podsumowując</a:t>
            </a:r>
            <a:r>
              <a:rPr lang="en-US" dirty="0"/>
              <a:t>, </a:t>
            </a:r>
            <a:r>
              <a:rPr lang="en-US" dirty="0" err="1"/>
              <a:t>ocena</a:t>
            </a:r>
            <a:r>
              <a:rPr lang="en-US" dirty="0"/>
              <a:t> </a:t>
            </a:r>
            <a:r>
              <a:rPr lang="en-US" dirty="0" err="1"/>
              <a:t>pozyskiwania</a:t>
            </a:r>
            <a:r>
              <a:rPr lang="en-US" dirty="0"/>
              <a:t> w </a:t>
            </a:r>
            <a:r>
              <a:rPr lang="en-US" dirty="0" err="1"/>
              <a:t>analityce</a:t>
            </a:r>
            <a:r>
              <a:rPr lang="en-US" dirty="0"/>
              <a:t> </a:t>
            </a:r>
            <a:r>
              <a:rPr lang="en-US" dirty="0" err="1"/>
              <a:t>internetowej</a:t>
            </a:r>
            <a:r>
              <a:rPr lang="en-US" dirty="0"/>
              <a:t> jest </a:t>
            </a:r>
            <a:r>
              <a:rPr lang="en-US" dirty="0" err="1"/>
              <a:t>krytycznym</a:t>
            </a:r>
            <a:r>
              <a:rPr lang="en-US" dirty="0"/>
              <a:t> </a:t>
            </a:r>
            <a:r>
              <a:rPr lang="en-US" dirty="0" err="1"/>
              <a:t>narzędziem</a:t>
            </a:r>
            <a:r>
              <a:rPr lang="en-US" dirty="0"/>
              <a:t> </a:t>
            </a:r>
            <a:r>
              <a:rPr lang="en-US" dirty="0" err="1"/>
              <a:t>dla</a:t>
            </a:r>
            <a:r>
              <a:rPr lang="en-US" dirty="0"/>
              <a:t> firm, </a:t>
            </a:r>
            <a:r>
              <a:rPr lang="en-US" dirty="0" err="1"/>
              <a:t>które</a:t>
            </a:r>
            <a:r>
              <a:rPr lang="en-US" dirty="0"/>
              <a:t> </a:t>
            </a:r>
            <a:r>
              <a:rPr lang="en-US" dirty="0" err="1"/>
              <a:t>chcą</a:t>
            </a:r>
            <a:r>
              <a:rPr lang="en-US" dirty="0"/>
              <a:t> </a:t>
            </a:r>
            <a:r>
              <a:rPr lang="en-US" dirty="0" err="1"/>
              <a:t>mierzyć</a:t>
            </a:r>
            <a:r>
              <a:rPr lang="en-US" dirty="0"/>
              <a:t> </a:t>
            </a:r>
            <a:r>
              <a:rPr lang="en-US" dirty="0" err="1"/>
              <a:t>skuteczność</a:t>
            </a:r>
            <a:r>
              <a:rPr lang="en-US" dirty="0"/>
              <a:t> </a:t>
            </a:r>
            <a:r>
              <a:rPr lang="en-US" dirty="0" err="1"/>
              <a:t>swoich</a:t>
            </a:r>
            <a:r>
              <a:rPr lang="en-US" dirty="0"/>
              <a:t> </a:t>
            </a:r>
            <a:r>
              <a:rPr lang="en-US" dirty="0" err="1"/>
              <a:t>działań</a:t>
            </a:r>
            <a:r>
              <a:rPr lang="en-US" dirty="0"/>
              <a:t> </a:t>
            </a:r>
            <a:r>
              <a:rPr lang="en-US" dirty="0" err="1"/>
              <a:t>marketingowych</a:t>
            </a:r>
            <a:r>
              <a:rPr lang="en-US" dirty="0"/>
              <a:t> </a:t>
            </a:r>
            <a:r>
              <a:rPr lang="en-US" dirty="0" err="1"/>
              <a:t>i</a:t>
            </a:r>
            <a:r>
              <a:rPr lang="en-US" dirty="0"/>
              <a:t> </a:t>
            </a:r>
            <a:r>
              <a:rPr lang="en-US" dirty="0" err="1"/>
              <a:t>reklamowych</a:t>
            </a:r>
            <a:r>
              <a:rPr lang="en-US" dirty="0"/>
              <a:t> </a:t>
            </a:r>
            <a:r>
              <a:rPr lang="en-US" dirty="0" err="1"/>
              <a:t>oraz</a:t>
            </a:r>
            <a:r>
              <a:rPr lang="en-US" dirty="0"/>
              <a:t> </a:t>
            </a:r>
            <a:r>
              <a:rPr lang="en-US" dirty="0" err="1"/>
              <a:t>podejmować</a:t>
            </a:r>
            <a:r>
              <a:rPr lang="en-US" dirty="0"/>
              <a:t> </a:t>
            </a:r>
            <a:r>
              <a:rPr lang="en-US" dirty="0" err="1"/>
              <a:t>świadome</a:t>
            </a:r>
            <a:r>
              <a:rPr lang="en-US" dirty="0"/>
              <a:t> </a:t>
            </a:r>
            <a:r>
              <a:rPr lang="en-US" dirty="0" err="1"/>
              <a:t>decyzje</a:t>
            </a:r>
            <a:r>
              <a:rPr lang="en-US" dirty="0"/>
              <a:t> </a:t>
            </a:r>
            <a:r>
              <a:rPr lang="en-US" dirty="0" err="1"/>
              <a:t>dotyczące</a:t>
            </a:r>
            <a:r>
              <a:rPr lang="en-US" dirty="0"/>
              <a:t> </a:t>
            </a:r>
            <a:r>
              <a:rPr lang="en-US" dirty="0" err="1"/>
              <a:t>swoich</a:t>
            </a:r>
            <a:r>
              <a:rPr lang="en-US" dirty="0"/>
              <a:t> </a:t>
            </a:r>
            <a:r>
              <a:rPr lang="en-US" dirty="0" err="1"/>
              <a:t>strategii</a:t>
            </a:r>
            <a:r>
              <a:rPr lang="en-US" dirty="0"/>
              <a:t> </a:t>
            </a:r>
            <a:r>
              <a:rPr lang="en-US" dirty="0" err="1"/>
              <a:t>marketingowych</a:t>
            </a:r>
            <a:r>
              <a:rPr lang="en-US" dirty="0"/>
              <a:t>. </a:t>
            </a:r>
            <a:r>
              <a:rPr lang="en-US" dirty="0" err="1"/>
              <a:t>Analizując</a:t>
            </a:r>
            <a:r>
              <a:rPr lang="en-US" dirty="0"/>
              <a:t> </a:t>
            </a:r>
            <a:r>
              <a:rPr lang="en-US" dirty="0" err="1"/>
              <a:t>dane</a:t>
            </a:r>
            <a:r>
              <a:rPr lang="en-US" dirty="0"/>
              <a:t> </a:t>
            </a:r>
            <a:r>
              <a:rPr lang="en-US" dirty="0" err="1"/>
              <a:t>na</a:t>
            </a:r>
            <a:r>
              <a:rPr lang="en-US" dirty="0"/>
              <a:t> </a:t>
            </a:r>
            <a:r>
              <a:rPr lang="en-US" dirty="0" err="1"/>
              <a:t>temat</a:t>
            </a:r>
            <a:r>
              <a:rPr lang="en-US" dirty="0"/>
              <a:t> </a:t>
            </a:r>
            <a:r>
              <a:rPr lang="en-US" dirty="0" err="1"/>
              <a:t>źródeł</a:t>
            </a:r>
            <a:r>
              <a:rPr lang="en-US" dirty="0"/>
              <a:t> </a:t>
            </a:r>
            <a:r>
              <a:rPr lang="en-US" dirty="0" err="1"/>
              <a:t>i</a:t>
            </a:r>
            <a:r>
              <a:rPr lang="en-US" dirty="0"/>
              <a:t> </a:t>
            </a:r>
            <a:r>
              <a:rPr lang="en-US" dirty="0" err="1"/>
              <a:t>kanałów</a:t>
            </a:r>
            <a:r>
              <a:rPr lang="en-US" dirty="0"/>
              <a:t>, </a:t>
            </a:r>
            <a:r>
              <a:rPr lang="en-US" dirty="0" err="1"/>
              <a:t>które</a:t>
            </a:r>
            <a:r>
              <a:rPr lang="en-US" dirty="0"/>
              <a:t> </a:t>
            </a:r>
            <a:r>
              <a:rPr lang="en-US" dirty="0" err="1"/>
              <a:t>kierują</a:t>
            </a:r>
            <a:r>
              <a:rPr lang="en-US" dirty="0"/>
              <a:t> </a:t>
            </a:r>
            <a:r>
              <a:rPr lang="en-US" dirty="0" err="1"/>
              <a:t>ruch</a:t>
            </a:r>
            <a:r>
              <a:rPr lang="en-US" dirty="0"/>
              <a:t> </a:t>
            </a:r>
            <a:r>
              <a:rPr lang="en-US" dirty="0" err="1"/>
              <a:t>na</a:t>
            </a:r>
            <a:r>
              <a:rPr lang="en-US" dirty="0"/>
              <a:t> </a:t>
            </a:r>
            <a:r>
              <a:rPr lang="en-US" dirty="0" err="1"/>
              <a:t>stronę</a:t>
            </a:r>
            <a:r>
              <a:rPr lang="en-US" dirty="0"/>
              <a:t> </a:t>
            </a:r>
            <a:r>
              <a:rPr lang="en-US" dirty="0" err="1"/>
              <a:t>internetową</a:t>
            </a:r>
            <a:r>
              <a:rPr lang="en-US" dirty="0"/>
              <a:t>, a </a:t>
            </a:r>
            <a:r>
              <a:rPr lang="en-US" dirty="0" err="1"/>
              <a:t>także</a:t>
            </a:r>
            <a:r>
              <a:rPr lang="en-US" dirty="0"/>
              <a:t> </a:t>
            </a:r>
            <a:r>
              <a:rPr lang="en-US" dirty="0" err="1"/>
              <a:t>zachowanie</a:t>
            </a:r>
            <a:r>
              <a:rPr lang="en-US" dirty="0"/>
              <a:t> </a:t>
            </a:r>
            <a:r>
              <a:rPr lang="en-US" dirty="0" err="1"/>
              <a:t>odwiedzających</a:t>
            </a:r>
            <a:r>
              <a:rPr lang="en-US" dirty="0"/>
              <a:t> </a:t>
            </a:r>
            <a:r>
              <a:rPr lang="en-US" dirty="0" err="1"/>
              <a:t>po</a:t>
            </a:r>
            <a:r>
              <a:rPr lang="en-US" dirty="0"/>
              <a:t> </a:t>
            </a:r>
            <a:r>
              <a:rPr lang="en-US" dirty="0" err="1"/>
              <a:t>przybyciu</a:t>
            </a:r>
            <a:r>
              <a:rPr lang="en-US" dirty="0"/>
              <a:t> </a:t>
            </a:r>
            <a:r>
              <a:rPr lang="en-US" dirty="0" err="1"/>
              <a:t>na</a:t>
            </a:r>
            <a:r>
              <a:rPr lang="en-US" dirty="0"/>
              <a:t> </a:t>
            </a:r>
            <a:r>
              <a:rPr lang="en-US" dirty="0" err="1"/>
              <a:t>stronę</a:t>
            </a:r>
            <a:r>
              <a:rPr lang="en-US" dirty="0"/>
              <a:t>, </a:t>
            </a:r>
            <a:r>
              <a:rPr lang="en-US" dirty="0" err="1"/>
              <a:t>firmy</a:t>
            </a:r>
            <a:r>
              <a:rPr lang="en-US" dirty="0"/>
              <a:t> </a:t>
            </a:r>
            <a:r>
              <a:rPr lang="en-US" dirty="0" err="1"/>
              <a:t>mogą</a:t>
            </a:r>
            <a:r>
              <a:rPr lang="en-US" dirty="0"/>
              <a:t> </a:t>
            </a:r>
            <a:r>
              <a:rPr lang="en-US" dirty="0" err="1"/>
              <a:t>uzyskać</a:t>
            </a:r>
            <a:r>
              <a:rPr lang="en-US" dirty="0"/>
              <a:t> </a:t>
            </a:r>
            <a:r>
              <a:rPr lang="en-US" dirty="0" err="1"/>
              <a:t>wgląd</a:t>
            </a:r>
            <a:r>
              <a:rPr lang="en-US" dirty="0"/>
              <a:t> w </a:t>
            </a:r>
            <a:r>
              <a:rPr lang="en-US" dirty="0" err="1"/>
              <a:t>swoje</a:t>
            </a:r>
            <a:r>
              <a:rPr lang="en-US" dirty="0"/>
              <a:t> </a:t>
            </a:r>
            <a:r>
              <a:rPr lang="en-US" dirty="0" err="1"/>
              <a:t>wyniki</a:t>
            </a:r>
            <a:r>
              <a:rPr lang="en-US" dirty="0"/>
              <a:t> </a:t>
            </a:r>
            <a:r>
              <a:rPr lang="en-US" dirty="0" err="1"/>
              <a:t>marketingowe</a:t>
            </a:r>
            <a:r>
              <a:rPr lang="en-US" dirty="0"/>
              <a:t> </a:t>
            </a:r>
            <a:r>
              <a:rPr lang="en-US" dirty="0" err="1"/>
              <a:t>i</a:t>
            </a:r>
            <a:r>
              <a:rPr lang="en-US" dirty="0"/>
              <a:t> </a:t>
            </a:r>
            <a:r>
              <a:rPr lang="en-US" dirty="0" err="1"/>
              <a:t>zidentyfikować</a:t>
            </a:r>
            <a:r>
              <a:rPr lang="en-US" dirty="0"/>
              <a:t> </a:t>
            </a:r>
            <a:r>
              <a:rPr lang="en-US" dirty="0" err="1"/>
              <a:t>możliwości</a:t>
            </a:r>
            <a:r>
              <a:rPr lang="en-US" dirty="0"/>
              <a:t> </a:t>
            </a:r>
            <a:r>
              <a:rPr lang="en-US" dirty="0" err="1"/>
              <a:t>poprawy</a:t>
            </a:r>
            <a:r>
              <a:rPr lang="en-US" dirty="0"/>
              <a:t>.</a:t>
            </a:r>
            <a:endParaRPr dirty="0"/>
          </a:p>
          <a:p>
            <a:pPr marL="0" lvl="0" indent="0" algn="l" rtl="0">
              <a:lnSpc>
                <a:spcPct val="100000"/>
              </a:lnSpc>
              <a:spcBef>
                <a:spcPts val="0"/>
              </a:spcBef>
              <a:spcAft>
                <a:spcPts val="0"/>
              </a:spcAft>
              <a:buSzPts val="1100"/>
              <a:buNone/>
            </a:pPr>
            <a:endParaRPr dirty="0"/>
          </a:p>
          <a:p>
            <a:pPr marL="457200" lvl="0" indent="-298450" algn="l" rtl="0">
              <a:lnSpc>
                <a:spcPct val="115000"/>
              </a:lnSpc>
              <a:spcBef>
                <a:spcPts val="1200"/>
              </a:spcBef>
              <a:spcAft>
                <a:spcPts val="0"/>
              </a:spcAft>
              <a:buClr>
                <a:schemeClr val="dk1"/>
              </a:buClr>
              <a:buSzPts val="1100"/>
              <a:buAutoNum type="arabicPeriod"/>
            </a:pPr>
            <a:r>
              <a:rPr lang="en-US" dirty="0" err="1"/>
              <a:t>Bezpośrednie</a:t>
            </a:r>
            <a:r>
              <a:rPr lang="en-US" dirty="0"/>
              <a:t>: </a:t>
            </a:r>
            <a:r>
              <a:rPr lang="en-US" dirty="0" err="1"/>
              <a:t>Pozyskiwanie</a:t>
            </a:r>
            <a:r>
              <a:rPr lang="en-US" dirty="0"/>
              <a:t> </a:t>
            </a:r>
            <a:r>
              <a:rPr lang="en-US" dirty="0" err="1"/>
              <a:t>bezpośrednie</a:t>
            </a:r>
            <a:r>
              <a:rPr lang="en-US" dirty="0"/>
              <a:t> </a:t>
            </a:r>
            <a:r>
              <a:rPr lang="en-US" dirty="0" err="1"/>
              <a:t>odnosi</a:t>
            </a:r>
            <a:r>
              <a:rPr lang="en-US" dirty="0"/>
              <a:t> </a:t>
            </a:r>
            <a:r>
              <a:rPr lang="en-US" dirty="0" err="1"/>
              <a:t>się</a:t>
            </a:r>
            <a:r>
              <a:rPr lang="en-US" dirty="0"/>
              <a:t> do </a:t>
            </a:r>
            <a:r>
              <a:rPr lang="en-US" dirty="0" err="1"/>
              <a:t>użytkowników</a:t>
            </a:r>
            <a:r>
              <a:rPr lang="en-US" dirty="0"/>
              <a:t>, </a:t>
            </a:r>
            <a:r>
              <a:rPr lang="en-US" dirty="0" err="1"/>
              <a:t>którzy</a:t>
            </a:r>
            <a:r>
              <a:rPr lang="en-US" dirty="0"/>
              <a:t> </a:t>
            </a:r>
            <a:r>
              <a:rPr lang="en-US" dirty="0" err="1"/>
              <a:t>odwiedzają</a:t>
            </a:r>
            <a:r>
              <a:rPr lang="en-US" dirty="0"/>
              <a:t> </a:t>
            </a:r>
            <a:r>
              <a:rPr lang="en-US" dirty="0" err="1"/>
              <a:t>witrynę</a:t>
            </a:r>
            <a:r>
              <a:rPr lang="en-US" dirty="0"/>
              <a:t> </a:t>
            </a:r>
            <a:r>
              <a:rPr lang="en-US" dirty="0" err="1"/>
              <a:t>lub</a:t>
            </a:r>
            <a:r>
              <a:rPr lang="en-US" dirty="0"/>
              <a:t> </a:t>
            </a:r>
            <a:r>
              <a:rPr lang="en-US" dirty="0" err="1"/>
              <a:t>aplikację</a:t>
            </a:r>
            <a:r>
              <a:rPr lang="en-US" dirty="0"/>
              <a:t>, </a:t>
            </a:r>
            <a:r>
              <a:rPr lang="en-US" dirty="0" err="1"/>
              <a:t>bezpośrednio</a:t>
            </a:r>
            <a:r>
              <a:rPr lang="en-US" dirty="0"/>
              <a:t> </a:t>
            </a:r>
            <a:r>
              <a:rPr lang="en-US" dirty="0" err="1"/>
              <a:t>wpisując</a:t>
            </a:r>
            <a:r>
              <a:rPr lang="en-US" dirty="0"/>
              <a:t> </a:t>
            </a:r>
            <a:r>
              <a:rPr lang="en-US" dirty="0" err="1"/>
              <a:t>adres</a:t>
            </a:r>
            <a:r>
              <a:rPr lang="en-US" dirty="0"/>
              <a:t> URL </a:t>
            </a:r>
            <a:r>
              <a:rPr lang="en-US" dirty="0" err="1"/>
              <a:t>lub</a:t>
            </a:r>
            <a:r>
              <a:rPr lang="en-US" dirty="0"/>
              <a:t> </a:t>
            </a:r>
            <a:r>
              <a:rPr lang="en-US" dirty="0" err="1"/>
              <a:t>korzystając</a:t>
            </a:r>
            <a:r>
              <a:rPr lang="en-US" dirty="0"/>
              <a:t> z </a:t>
            </a:r>
            <a:r>
              <a:rPr lang="en-US" dirty="0" err="1"/>
              <a:t>zakładek</a:t>
            </a:r>
            <a:r>
              <a:rPr lang="en-US" dirty="0"/>
              <a:t>. </a:t>
            </a:r>
            <a:r>
              <a:rPr lang="en-US" dirty="0" err="1"/>
              <a:t>Ocena</a:t>
            </a:r>
            <a:r>
              <a:rPr lang="en-US" dirty="0"/>
              <a:t>: </a:t>
            </a:r>
            <a:r>
              <a:rPr lang="en-US" dirty="0" err="1"/>
              <a:t>Ruch</a:t>
            </a:r>
            <a:r>
              <a:rPr lang="en-US" dirty="0"/>
              <a:t> </a:t>
            </a:r>
            <a:r>
              <a:rPr lang="en-US" dirty="0" err="1"/>
              <a:t>bezpośredni</a:t>
            </a:r>
            <a:r>
              <a:rPr lang="en-US" dirty="0"/>
              <a:t> jest </a:t>
            </a:r>
            <a:r>
              <a:rPr lang="en-US" dirty="0" err="1"/>
              <a:t>istotnym</a:t>
            </a:r>
            <a:r>
              <a:rPr lang="en-US" dirty="0"/>
              <a:t> </a:t>
            </a:r>
            <a:r>
              <a:rPr lang="en-US" dirty="0" err="1"/>
              <a:t>kanałem</a:t>
            </a:r>
            <a:r>
              <a:rPr lang="en-US" dirty="0"/>
              <a:t>, </a:t>
            </a:r>
            <a:r>
              <a:rPr lang="en-US" dirty="0" err="1"/>
              <a:t>ponieważ</a:t>
            </a:r>
            <a:r>
              <a:rPr lang="en-US" dirty="0"/>
              <a:t> </a:t>
            </a:r>
            <a:r>
              <a:rPr lang="en-US" dirty="0" err="1"/>
              <a:t>wskazuje</a:t>
            </a:r>
            <a:r>
              <a:rPr lang="en-US" dirty="0"/>
              <a:t> </a:t>
            </a:r>
            <a:r>
              <a:rPr lang="en-US" dirty="0" err="1"/>
              <a:t>na</a:t>
            </a:r>
            <a:r>
              <a:rPr lang="en-US" dirty="0"/>
              <a:t> </a:t>
            </a:r>
            <a:r>
              <a:rPr lang="en-US" dirty="0" err="1"/>
              <a:t>rozpoznawalność</a:t>
            </a:r>
            <a:r>
              <a:rPr lang="en-US" dirty="0"/>
              <a:t> </a:t>
            </a:r>
            <a:r>
              <a:rPr lang="en-US" dirty="0" err="1"/>
              <a:t>marki</a:t>
            </a:r>
            <a:r>
              <a:rPr lang="en-US" dirty="0"/>
              <a:t> </a:t>
            </a:r>
            <a:r>
              <a:rPr lang="en-US" dirty="0" err="1"/>
              <a:t>i</a:t>
            </a:r>
            <a:r>
              <a:rPr lang="en-US" dirty="0"/>
              <a:t> </a:t>
            </a:r>
            <a:r>
              <a:rPr lang="en-US" dirty="0" err="1"/>
              <a:t>lojalność</a:t>
            </a:r>
            <a:r>
              <a:rPr lang="en-US" dirty="0"/>
              <a:t> </a:t>
            </a:r>
            <a:r>
              <a:rPr lang="en-US" dirty="0" err="1"/>
              <a:t>klientów</a:t>
            </a:r>
            <a:r>
              <a:rPr lang="en-US" dirty="0"/>
              <a:t>. </a:t>
            </a:r>
            <a:r>
              <a:rPr lang="en-US" dirty="0" err="1"/>
              <a:t>Jednak</a:t>
            </a:r>
            <a:r>
              <a:rPr lang="en-US" dirty="0"/>
              <a:t> </a:t>
            </a:r>
            <a:r>
              <a:rPr lang="en-US" dirty="0" err="1"/>
              <a:t>śledzenie</a:t>
            </a:r>
            <a:r>
              <a:rPr lang="en-US" dirty="0"/>
              <a:t> </a:t>
            </a:r>
            <a:r>
              <a:rPr lang="en-US" dirty="0" err="1"/>
              <a:t>skuteczności</a:t>
            </a:r>
            <a:r>
              <a:rPr lang="en-US" dirty="0"/>
              <a:t> </a:t>
            </a:r>
            <a:r>
              <a:rPr lang="en-US" dirty="0" err="1"/>
              <a:t>określonych</a:t>
            </a:r>
            <a:r>
              <a:rPr lang="en-US" dirty="0"/>
              <a:t> </a:t>
            </a:r>
            <a:r>
              <a:rPr lang="en-US" dirty="0" err="1"/>
              <a:t>działań</a:t>
            </a:r>
            <a:r>
              <a:rPr lang="en-US" dirty="0"/>
              <a:t> </a:t>
            </a:r>
            <a:r>
              <a:rPr lang="en-US" dirty="0" err="1"/>
              <a:t>marketingowych</a:t>
            </a:r>
            <a:r>
              <a:rPr lang="en-US" dirty="0"/>
              <a:t> </a:t>
            </a:r>
            <a:r>
              <a:rPr lang="en-US" dirty="0" err="1"/>
              <a:t>lub</a:t>
            </a:r>
            <a:r>
              <a:rPr lang="en-US" dirty="0"/>
              <a:t> </a:t>
            </a:r>
            <a:r>
              <a:rPr lang="en-US" dirty="0" err="1"/>
              <a:t>kampanii</a:t>
            </a:r>
            <a:r>
              <a:rPr lang="en-US" dirty="0"/>
              <a:t>, </a:t>
            </a:r>
            <a:r>
              <a:rPr lang="en-US" dirty="0" err="1"/>
              <a:t>które</a:t>
            </a:r>
            <a:r>
              <a:rPr lang="en-US" dirty="0"/>
              <a:t> </a:t>
            </a:r>
            <a:r>
              <a:rPr lang="en-US" dirty="0" err="1"/>
              <a:t>napędzają</a:t>
            </a:r>
            <a:r>
              <a:rPr lang="en-US" dirty="0"/>
              <a:t> </a:t>
            </a:r>
            <a:r>
              <a:rPr lang="en-US" dirty="0" err="1"/>
              <a:t>ruch</a:t>
            </a:r>
            <a:r>
              <a:rPr lang="en-US" dirty="0"/>
              <a:t> </a:t>
            </a:r>
            <a:r>
              <a:rPr lang="en-US" dirty="0" err="1"/>
              <a:t>bezpośredni</a:t>
            </a:r>
            <a:r>
              <a:rPr lang="en-US" dirty="0"/>
              <a:t>, </a:t>
            </a:r>
            <a:r>
              <a:rPr lang="en-US" dirty="0" err="1"/>
              <a:t>może</a:t>
            </a:r>
            <a:r>
              <a:rPr lang="en-US" dirty="0"/>
              <a:t> </a:t>
            </a:r>
            <a:r>
              <a:rPr lang="en-US" dirty="0" err="1"/>
              <a:t>być</a:t>
            </a:r>
            <a:r>
              <a:rPr lang="en-US" dirty="0"/>
              <a:t> </a:t>
            </a:r>
            <a:r>
              <a:rPr lang="en-US" dirty="0" err="1"/>
              <a:t>trudne</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Wyszukiwanie</a:t>
            </a:r>
            <a:r>
              <a:rPr lang="en-US" dirty="0"/>
              <a:t> </a:t>
            </a:r>
            <a:r>
              <a:rPr lang="en-US" dirty="0" err="1"/>
              <a:t>organiczne</a:t>
            </a:r>
            <a:r>
              <a:rPr lang="en-US" dirty="0"/>
              <a:t>: </a:t>
            </a:r>
            <a:r>
              <a:rPr lang="en-US" dirty="0" err="1"/>
              <a:t>Pozyskiwanie</a:t>
            </a:r>
            <a:r>
              <a:rPr lang="en-US" dirty="0"/>
              <a:t> </a:t>
            </a:r>
            <a:r>
              <a:rPr lang="en-US" dirty="0" err="1"/>
              <a:t>organiczne</a:t>
            </a:r>
            <a:r>
              <a:rPr lang="en-US" dirty="0"/>
              <a:t> </a:t>
            </a:r>
            <a:r>
              <a:rPr lang="en-US" dirty="0" err="1"/>
              <a:t>obejmuje</a:t>
            </a:r>
            <a:r>
              <a:rPr lang="en-US" dirty="0"/>
              <a:t> </a:t>
            </a:r>
            <a:r>
              <a:rPr lang="en-US" dirty="0" err="1"/>
              <a:t>użytkowników</a:t>
            </a:r>
            <a:r>
              <a:rPr lang="en-US" dirty="0"/>
              <a:t>, </a:t>
            </a:r>
            <a:r>
              <a:rPr lang="en-US" dirty="0" err="1"/>
              <a:t>którzy</a:t>
            </a:r>
            <a:r>
              <a:rPr lang="en-US" dirty="0"/>
              <a:t> </a:t>
            </a:r>
            <a:r>
              <a:rPr lang="en-US" dirty="0" err="1"/>
              <a:t>znajdują</a:t>
            </a:r>
            <a:r>
              <a:rPr lang="en-US" dirty="0"/>
              <a:t> </a:t>
            </a:r>
            <a:r>
              <a:rPr lang="en-US" dirty="0" err="1"/>
              <a:t>witrynę</a:t>
            </a:r>
            <a:r>
              <a:rPr lang="en-US" dirty="0"/>
              <a:t> </a:t>
            </a:r>
            <a:r>
              <a:rPr lang="en-US" dirty="0" err="1"/>
              <a:t>lub</a:t>
            </a:r>
            <a:r>
              <a:rPr lang="en-US" dirty="0"/>
              <a:t> </a:t>
            </a:r>
            <a:r>
              <a:rPr lang="en-US" dirty="0" err="1"/>
              <a:t>aplikację</a:t>
            </a:r>
            <a:r>
              <a:rPr lang="en-US" dirty="0"/>
              <a:t> </a:t>
            </a:r>
            <a:r>
              <a:rPr lang="en-US" dirty="0" err="1"/>
              <a:t>za</a:t>
            </a:r>
            <a:r>
              <a:rPr lang="en-US" dirty="0"/>
              <a:t> </a:t>
            </a:r>
            <a:r>
              <a:rPr lang="en-US" dirty="0" err="1"/>
              <a:t>pośrednictwem</a:t>
            </a:r>
            <a:r>
              <a:rPr lang="en-US" dirty="0"/>
              <a:t> </a:t>
            </a:r>
            <a:r>
              <a:rPr lang="en-US" dirty="0" err="1"/>
              <a:t>wyników</a:t>
            </a:r>
            <a:r>
              <a:rPr lang="en-US" dirty="0"/>
              <a:t> </a:t>
            </a:r>
            <a:r>
              <a:rPr lang="en-US" dirty="0" err="1"/>
              <a:t>wyszukiwania</a:t>
            </a:r>
            <a:r>
              <a:rPr lang="en-US" dirty="0"/>
              <a:t> bez </a:t>
            </a:r>
            <a:r>
              <a:rPr lang="en-US" dirty="0" err="1"/>
              <a:t>płatnych</a:t>
            </a:r>
            <a:r>
              <a:rPr lang="en-US" dirty="0"/>
              <a:t> </a:t>
            </a:r>
            <a:r>
              <a:rPr lang="en-US" dirty="0" err="1"/>
              <a:t>reklam</a:t>
            </a:r>
            <a:r>
              <a:rPr lang="en-US" dirty="0"/>
              <a:t>. </a:t>
            </a:r>
            <a:r>
              <a:rPr lang="en-US" dirty="0" err="1"/>
              <a:t>Ocena</a:t>
            </a:r>
            <a:r>
              <a:rPr lang="en-US" dirty="0"/>
              <a:t>: </a:t>
            </a:r>
            <a:r>
              <a:rPr lang="en-US" dirty="0" err="1"/>
              <a:t>Wyszukiwanie</a:t>
            </a:r>
            <a:r>
              <a:rPr lang="en-US" dirty="0"/>
              <a:t> </a:t>
            </a:r>
            <a:r>
              <a:rPr lang="en-US" dirty="0" err="1"/>
              <a:t>organiczne</a:t>
            </a:r>
            <a:r>
              <a:rPr lang="en-US" dirty="0"/>
              <a:t> jest </a:t>
            </a:r>
            <a:r>
              <a:rPr lang="en-US" dirty="0" err="1"/>
              <a:t>cenne</a:t>
            </a:r>
            <a:r>
              <a:rPr lang="en-US" dirty="0"/>
              <a:t>, </a:t>
            </a:r>
            <a:r>
              <a:rPr lang="en-US" dirty="0" err="1"/>
              <a:t>ponieważ</a:t>
            </a:r>
            <a:r>
              <a:rPr lang="en-US" dirty="0"/>
              <a:t> </a:t>
            </a:r>
            <a:r>
              <a:rPr lang="en-US" dirty="0" err="1"/>
              <a:t>wskazuje</a:t>
            </a:r>
            <a:r>
              <a:rPr lang="en-US" dirty="0"/>
              <a:t> </a:t>
            </a:r>
            <a:r>
              <a:rPr lang="en-US" dirty="0" err="1"/>
              <a:t>na</a:t>
            </a:r>
            <a:r>
              <a:rPr lang="en-US" dirty="0"/>
              <a:t> </a:t>
            </a:r>
            <a:r>
              <a:rPr lang="en-US" dirty="0" err="1"/>
              <a:t>dużą</a:t>
            </a:r>
            <a:r>
              <a:rPr lang="en-US" dirty="0"/>
              <a:t> </a:t>
            </a:r>
            <a:r>
              <a:rPr lang="en-US" dirty="0" err="1"/>
              <a:t>widoczność</a:t>
            </a:r>
            <a:r>
              <a:rPr lang="en-US" dirty="0"/>
              <a:t> </a:t>
            </a:r>
            <a:r>
              <a:rPr lang="en-US" dirty="0" err="1"/>
              <a:t>i</a:t>
            </a:r>
            <a:r>
              <a:rPr lang="en-US" dirty="0"/>
              <a:t> </a:t>
            </a:r>
            <a:r>
              <a:rPr lang="en-US" dirty="0" err="1"/>
              <a:t>trafność</a:t>
            </a:r>
            <a:r>
              <a:rPr lang="en-US" dirty="0"/>
              <a:t> w </a:t>
            </a:r>
            <a:r>
              <a:rPr lang="en-US" dirty="0" err="1"/>
              <a:t>rankingach</a:t>
            </a:r>
            <a:r>
              <a:rPr lang="en-US" dirty="0"/>
              <a:t> </a:t>
            </a:r>
            <a:r>
              <a:rPr lang="en-US" dirty="0" err="1"/>
              <a:t>wyszukiwarek</a:t>
            </a:r>
            <a:r>
              <a:rPr lang="en-US" dirty="0"/>
              <a:t>. </a:t>
            </a:r>
            <a:r>
              <a:rPr lang="en-US" dirty="0" err="1"/>
              <a:t>Wymaga</a:t>
            </a:r>
            <a:r>
              <a:rPr lang="en-US" dirty="0"/>
              <a:t> </a:t>
            </a:r>
            <a:r>
              <a:rPr lang="en-US" dirty="0" err="1"/>
              <a:t>skutecznych</a:t>
            </a:r>
            <a:r>
              <a:rPr lang="en-US" dirty="0"/>
              <a:t> </a:t>
            </a:r>
            <a:r>
              <a:rPr lang="en-US" dirty="0" err="1"/>
              <a:t>strategii</a:t>
            </a:r>
            <a:r>
              <a:rPr lang="en-US" dirty="0"/>
              <a:t> </a:t>
            </a:r>
            <a:r>
              <a:rPr lang="en-US" dirty="0" err="1"/>
              <a:t>optymalizacji</a:t>
            </a:r>
            <a:r>
              <a:rPr lang="en-US" dirty="0"/>
              <a:t> pod </a:t>
            </a:r>
            <a:r>
              <a:rPr lang="en-US" dirty="0" err="1"/>
              <a:t>kątem</a:t>
            </a:r>
            <a:r>
              <a:rPr lang="en-US" dirty="0"/>
              <a:t> </a:t>
            </a:r>
            <a:r>
              <a:rPr lang="en-US" dirty="0" err="1"/>
              <a:t>wyszukiwarek</a:t>
            </a:r>
            <a:r>
              <a:rPr lang="en-US" dirty="0"/>
              <a:t> (SEO), </a:t>
            </a:r>
            <a:r>
              <a:rPr lang="en-US" dirty="0" err="1"/>
              <a:t>takich</a:t>
            </a:r>
            <a:r>
              <a:rPr lang="en-US" dirty="0"/>
              <a:t> </a:t>
            </a:r>
            <a:r>
              <a:rPr lang="en-US" dirty="0" err="1"/>
              <a:t>jak</a:t>
            </a:r>
            <a:r>
              <a:rPr lang="en-US" dirty="0"/>
              <a:t> </a:t>
            </a:r>
            <a:r>
              <a:rPr lang="en-US" dirty="0" err="1"/>
              <a:t>badanie</a:t>
            </a:r>
            <a:r>
              <a:rPr lang="en-US" dirty="0"/>
              <a:t> </a:t>
            </a:r>
            <a:r>
              <a:rPr lang="en-US" dirty="0" err="1"/>
              <a:t>słów</a:t>
            </a:r>
            <a:r>
              <a:rPr lang="en-US" dirty="0"/>
              <a:t> </a:t>
            </a:r>
            <a:r>
              <a:rPr lang="en-US" dirty="0" err="1"/>
              <a:t>kluczowych</a:t>
            </a:r>
            <a:r>
              <a:rPr lang="en-US" dirty="0"/>
              <a:t>, </a:t>
            </a:r>
            <a:r>
              <a:rPr lang="en-US" dirty="0" err="1"/>
              <a:t>optymalizacja</a:t>
            </a:r>
            <a:r>
              <a:rPr lang="en-US" dirty="0"/>
              <a:t> </a:t>
            </a:r>
            <a:r>
              <a:rPr lang="en-US" dirty="0" err="1"/>
              <a:t>treści</a:t>
            </a:r>
            <a:r>
              <a:rPr lang="en-US" dirty="0"/>
              <a:t> </a:t>
            </a:r>
            <a:r>
              <a:rPr lang="en-US" dirty="0" err="1"/>
              <a:t>i</a:t>
            </a:r>
            <a:r>
              <a:rPr lang="en-US" dirty="0"/>
              <a:t> </a:t>
            </a:r>
            <a:r>
              <a:rPr lang="en-US" dirty="0" err="1"/>
              <a:t>techniczne</a:t>
            </a:r>
            <a:r>
              <a:rPr lang="en-US" dirty="0"/>
              <a:t> SEO, aby </a:t>
            </a:r>
            <a:r>
              <a:rPr lang="en-US" dirty="0" err="1"/>
              <a:t>przyciągnąć</a:t>
            </a:r>
            <a:r>
              <a:rPr lang="en-US" dirty="0"/>
              <a:t> </a:t>
            </a:r>
            <a:r>
              <a:rPr lang="en-US" dirty="0" err="1"/>
              <a:t>odpowiedni</a:t>
            </a:r>
            <a:r>
              <a:rPr lang="en-US" dirty="0"/>
              <a:t> </a:t>
            </a:r>
            <a:r>
              <a:rPr lang="en-US" dirty="0" err="1"/>
              <a:t>ruch</a:t>
            </a:r>
            <a:r>
              <a:rPr lang="en-US" dirty="0"/>
              <a:t> </a:t>
            </a:r>
            <a:r>
              <a:rPr lang="en-US" dirty="0" err="1"/>
              <a:t>organiczny</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Płatne</a:t>
            </a:r>
            <a:r>
              <a:rPr lang="en-US" dirty="0"/>
              <a:t> </a:t>
            </a:r>
            <a:r>
              <a:rPr lang="en-US" dirty="0" err="1"/>
              <a:t>wyszukiwanie</a:t>
            </a:r>
            <a:r>
              <a:rPr lang="en-US" dirty="0"/>
              <a:t>: </a:t>
            </a:r>
            <a:r>
              <a:rPr lang="en-US" dirty="0" err="1"/>
              <a:t>Pozyskiwanie</a:t>
            </a:r>
            <a:r>
              <a:rPr lang="en-US" dirty="0"/>
              <a:t> w </a:t>
            </a:r>
            <a:r>
              <a:rPr lang="en-US" dirty="0" err="1"/>
              <a:t>ramach</a:t>
            </a:r>
            <a:r>
              <a:rPr lang="en-US" dirty="0"/>
              <a:t> </a:t>
            </a:r>
            <a:r>
              <a:rPr lang="en-US" dirty="0" err="1"/>
              <a:t>płatnego</a:t>
            </a:r>
            <a:r>
              <a:rPr lang="en-US" dirty="0"/>
              <a:t> </a:t>
            </a:r>
            <a:r>
              <a:rPr lang="en-US" dirty="0" err="1"/>
              <a:t>wyszukiwania</a:t>
            </a:r>
            <a:r>
              <a:rPr lang="en-US" dirty="0"/>
              <a:t> </a:t>
            </a:r>
            <a:r>
              <a:rPr lang="en-US" dirty="0" err="1"/>
              <a:t>polega</a:t>
            </a:r>
            <a:r>
              <a:rPr lang="en-US" dirty="0"/>
              <a:t> </a:t>
            </a:r>
            <a:r>
              <a:rPr lang="en-US" dirty="0" err="1"/>
              <a:t>na</a:t>
            </a:r>
            <a:r>
              <a:rPr lang="en-US" dirty="0"/>
              <a:t> </a:t>
            </a:r>
            <a:r>
              <a:rPr lang="en-US" dirty="0" err="1"/>
              <a:t>klikaniu</a:t>
            </a:r>
            <a:r>
              <a:rPr lang="en-US" dirty="0"/>
              <a:t> </a:t>
            </a:r>
            <a:r>
              <a:rPr lang="en-US" dirty="0" err="1"/>
              <a:t>przez</a:t>
            </a:r>
            <a:r>
              <a:rPr lang="en-US" dirty="0"/>
              <a:t> </a:t>
            </a:r>
            <a:r>
              <a:rPr lang="en-US" dirty="0" err="1"/>
              <a:t>użytkowników</a:t>
            </a:r>
            <a:r>
              <a:rPr lang="en-US" dirty="0"/>
              <a:t> w </a:t>
            </a:r>
            <a:r>
              <a:rPr lang="en-US" dirty="0" err="1"/>
              <a:t>płatne</a:t>
            </a:r>
            <a:r>
              <a:rPr lang="en-US" dirty="0"/>
              <a:t> </a:t>
            </a:r>
            <a:r>
              <a:rPr lang="en-US" dirty="0" err="1"/>
              <a:t>reklamy</a:t>
            </a:r>
            <a:r>
              <a:rPr lang="en-US" dirty="0"/>
              <a:t> </a:t>
            </a:r>
            <a:r>
              <a:rPr lang="en-US" dirty="0" err="1"/>
              <a:t>wyświetlane</a:t>
            </a:r>
            <a:r>
              <a:rPr lang="en-US" dirty="0"/>
              <a:t> w </a:t>
            </a:r>
            <a:r>
              <a:rPr lang="en-US" dirty="0" err="1"/>
              <a:t>wynikach</a:t>
            </a:r>
            <a:r>
              <a:rPr lang="en-US" dirty="0"/>
              <a:t> </a:t>
            </a:r>
            <a:r>
              <a:rPr lang="en-US" dirty="0" err="1"/>
              <a:t>wyszukiwania</a:t>
            </a:r>
            <a:r>
              <a:rPr lang="en-US" dirty="0"/>
              <a:t>. </a:t>
            </a:r>
            <a:r>
              <a:rPr lang="en-US" dirty="0" err="1"/>
              <a:t>Ocena</a:t>
            </a:r>
            <a:r>
              <a:rPr lang="en-US" dirty="0"/>
              <a:t>: </a:t>
            </a:r>
            <a:r>
              <a:rPr lang="en-US" dirty="0" err="1"/>
              <a:t>Płatne</a:t>
            </a:r>
            <a:r>
              <a:rPr lang="en-US" dirty="0"/>
              <a:t> </a:t>
            </a:r>
            <a:r>
              <a:rPr lang="en-US" dirty="0" err="1"/>
              <a:t>wyszukiwanie</a:t>
            </a:r>
            <a:r>
              <a:rPr lang="en-US" dirty="0"/>
              <a:t> </a:t>
            </a:r>
            <a:r>
              <a:rPr lang="en-US" dirty="0" err="1"/>
              <a:t>może</a:t>
            </a:r>
            <a:r>
              <a:rPr lang="en-US" dirty="0"/>
              <a:t> </a:t>
            </a:r>
            <a:r>
              <a:rPr lang="en-US" dirty="0" err="1"/>
              <a:t>być</a:t>
            </a:r>
            <a:r>
              <a:rPr lang="en-US" dirty="0"/>
              <a:t> </a:t>
            </a:r>
            <a:r>
              <a:rPr lang="en-US" dirty="0" err="1"/>
              <a:t>skuteczne</a:t>
            </a:r>
            <a:r>
              <a:rPr lang="en-US" dirty="0"/>
              <a:t> w </a:t>
            </a:r>
            <a:r>
              <a:rPr lang="en-US" dirty="0" err="1"/>
              <a:t>kierowaniu</a:t>
            </a:r>
            <a:r>
              <a:rPr lang="en-US" dirty="0"/>
              <a:t> </a:t>
            </a:r>
            <a:r>
              <a:rPr lang="en-US" dirty="0" err="1"/>
              <a:t>na</a:t>
            </a:r>
            <a:r>
              <a:rPr lang="en-US" dirty="0"/>
              <a:t> </a:t>
            </a:r>
            <a:r>
              <a:rPr lang="en-US" dirty="0" err="1"/>
              <a:t>określone</a:t>
            </a:r>
            <a:r>
              <a:rPr lang="en-US" dirty="0"/>
              <a:t> </a:t>
            </a:r>
            <a:r>
              <a:rPr lang="en-US" dirty="0" err="1"/>
              <a:t>słowa</a:t>
            </a:r>
            <a:r>
              <a:rPr lang="en-US" dirty="0"/>
              <a:t> </a:t>
            </a:r>
            <a:r>
              <a:rPr lang="en-US" dirty="0" err="1"/>
              <a:t>kluczowe</a:t>
            </a:r>
            <a:r>
              <a:rPr lang="en-US" dirty="0"/>
              <a:t>, </a:t>
            </a:r>
            <a:r>
              <a:rPr lang="en-US" dirty="0" err="1"/>
              <a:t>generowaniu</a:t>
            </a:r>
            <a:r>
              <a:rPr lang="en-US" dirty="0"/>
              <a:t> </a:t>
            </a:r>
            <a:r>
              <a:rPr lang="en-US" dirty="0" err="1"/>
              <a:t>natychmiastowego</a:t>
            </a:r>
            <a:r>
              <a:rPr lang="en-US" dirty="0"/>
              <a:t> </a:t>
            </a:r>
            <a:r>
              <a:rPr lang="en-US" dirty="0" err="1"/>
              <a:t>ruchu</a:t>
            </a:r>
            <a:r>
              <a:rPr lang="en-US" dirty="0"/>
              <a:t> </a:t>
            </a:r>
            <a:r>
              <a:rPr lang="en-US" dirty="0" err="1"/>
              <a:t>i</a:t>
            </a:r>
            <a:r>
              <a:rPr lang="en-US" dirty="0"/>
              <a:t> </a:t>
            </a:r>
            <a:r>
              <a:rPr lang="en-US" dirty="0" err="1"/>
              <a:t>osiąganiu</a:t>
            </a:r>
            <a:r>
              <a:rPr lang="en-US" dirty="0"/>
              <a:t> </a:t>
            </a:r>
            <a:r>
              <a:rPr lang="en-US" dirty="0" err="1"/>
              <a:t>wysokiej</a:t>
            </a:r>
            <a:r>
              <a:rPr lang="en-US" dirty="0"/>
              <a:t> </a:t>
            </a:r>
            <a:r>
              <a:rPr lang="en-US" dirty="0" err="1"/>
              <a:t>widoczności</a:t>
            </a:r>
            <a:r>
              <a:rPr lang="en-US" dirty="0"/>
              <a:t>. </a:t>
            </a:r>
            <a:r>
              <a:rPr lang="en-US" dirty="0" err="1"/>
              <a:t>Wymaga</a:t>
            </a:r>
            <a:r>
              <a:rPr lang="en-US" dirty="0"/>
              <a:t> </a:t>
            </a:r>
            <a:r>
              <a:rPr lang="en-US" dirty="0" err="1"/>
              <a:t>jednak</a:t>
            </a:r>
            <a:r>
              <a:rPr lang="en-US" dirty="0"/>
              <a:t> </a:t>
            </a:r>
            <a:r>
              <a:rPr lang="en-US" dirty="0" err="1"/>
              <a:t>starannego</a:t>
            </a:r>
            <a:r>
              <a:rPr lang="en-US" dirty="0"/>
              <a:t> </a:t>
            </a:r>
            <a:r>
              <a:rPr lang="en-US" dirty="0" err="1"/>
              <a:t>doboru</a:t>
            </a:r>
            <a:r>
              <a:rPr lang="en-US" dirty="0"/>
              <a:t> </a:t>
            </a:r>
            <a:r>
              <a:rPr lang="en-US" dirty="0" err="1"/>
              <a:t>słów</a:t>
            </a:r>
            <a:r>
              <a:rPr lang="en-US" dirty="0"/>
              <a:t> </a:t>
            </a:r>
            <a:r>
              <a:rPr lang="en-US" dirty="0" err="1"/>
              <a:t>kluczowych</a:t>
            </a:r>
            <a:r>
              <a:rPr lang="en-US" dirty="0"/>
              <a:t>, </a:t>
            </a:r>
            <a:r>
              <a:rPr lang="en-US" dirty="0" err="1"/>
              <a:t>optymalizacji</a:t>
            </a:r>
            <a:r>
              <a:rPr lang="en-US" dirty="0"/>
              <a:t> </a:t>
            </a:r>
            <a:r>
              <a:rPr lang="en-US" dirty="0" err="1"/>
              <a:t>tekstu</a:t>
            </a:r>
            <a:r>
              <a:rPr lang="en-US" dirty="0"/>
              <a:t> </a:t>
            </a:r>
            <a:r>
              <a:rPr lang="en-US" dirty="0" err="1"/>
              <a:t>reklamy</a:t>
            </a:r>
            <a:r>
              <a:rPr lang="en-US" dirty="0"/>
              <a:t> </a:t>
            </a:r>
            <a:r>
              <a:rPr lang="en-US" dirty="0" err="1"/>
              <a:t>i</a:t>
            </a:r>
            <a:r>
              <a:rPr lang="en-US" dirty="0"/>
              <a:t> </a:t>
            </a:r>
            <a:r>
              <a:rPr lang="en-US" dirty="0" err="1"/>
              <a:t>zarządzania</a:t>
            </a:r>
            <a:r>
              <a:rPr lang="en-US" dirty="0"/>
              <a:t> </a:t>
            </a:r>
            <a:r>
              <a:rPr lang="en-US" dirty="0" err="1"/>
              <a:t>budżetem</a:t>
            </a:r>
            <a:r>
              <a:rPr lang="en-US" dirty="0"/>
              <a:t>, aby </a:t>
            </a:r>
            <a:r>
              <a:rPr lang="en-US" dirty="0" err="1"/>
              <a:t>zapewnić</a:t>
            </a:r>
            <a:r>
              <a:rPr lang="en-US" dirty="0"/>
              <a:t> </a:t>
            </a:r>
            <a:r>
              <a:rPr lang="en-US" dirty="0" err="1"/>
              <a:t>pozytywny</a:t>
            </a:r>
            <a:r>
              <a:rPr lang="en-US" dirty="0"/>
              <a:t> </a:t>
            </a:r>
            <a:r>
              <a:rPr lang="en-US" dirty="0" err="1"/>
              <a:t>zwrot</a:t>
            </a:r>
            <a:r>
              <a:rPr lang="en-US" dirty="0"/>
              <a:t> z </a:t>
            </a:r>
            <a:r>
              <a:rPr lang="en-US" dirty="0" err="1"/>
              <a:t>inwestycji</a:t>
            </a:r>
            <a:r>
              <a:rPr lang="en-US" dirty="0"/>
              <a:t> (ROI).</a:t>
            </a:r>
            <a:endParaRPr dirty="0"/>
          </a:p>
          <a:p>
            <a:pPr marL="457200" lvl="0" indent="-298450" algn="l" rtl="0">
              <a:lnSpc>
                <a:spcPct val="115000"/>
              </a:lnSpc>
              <a:spcBef>
                <a:spcPts val="0"/>
              </a:spcBef>
              <a:spcAft>
                <a:spcPts val="0"/>
              </a:spcAft>
              <a:buClr>
                <a:schemeClr val="dk1"/>
              </a:buClr>
              <a:buSzPts val="1100"/>
              <a:buAutoNum type="arabicPeriod"/>
            </a:pPr>
            <a:r>
              <a:rPr lang="en-US" dirty="0" err="1"/>
              <a:t>Wyświetlenia</a:t>
            </a:r>
            <a:r>
              <a:rPr lang="en-US" dirty="0"/>
              <a:t>: </a:t>
            </a:r>
            <a:r>
              <a:rPr lang="en-US" dirty="0" err="1"/>
              <a:t>Pozyskiwanie</a:t>
            </a:r>
            <a:r>
              <a:rPr lang="en-US" dirty="0"/>
              <a:t> </a:t>
            </a:r>
            <a:r>
              <a:rPr lang="en-US" dirty="0" err="1"/>
              <a:t>reklam</a:t>
            </a:r>
            <a:r>
              <a:rPr lang="en-US" dirty="0"/>
              <a:t> </a:t>
            </a:r>
            <a:r>
              <a:rPr lang="en-US" dirty="0" err="1"/>
              <a:t>displayowych</a:t>
            </a:r>
            <a:r>
              <a:rPr lang="en-US" dirty="0"/>
              <a:t> </a:t>
            </a:r>
            <a:r>
              <a:rPr lang="en-US" dirty="0" err="1"/>
              <a:t>odnosi</a:t>
            </a:r>
            <a:r>
              <a:rPr lang="en-US" dirty="0"/>
              <a:t> </a:t>
            </a:r>
            <a:r>
              <a:rPr lang="en-US" dirty="0" err="1"/>
              <a:t>się</a:t>
            </a:r>
            <a:r>
              <a:rPr lang="en-US" dirty="0"/>
              <a:t> do </a:t>
            </a:r>
            <a:r>
              <a:rPr lang="en-US" dirty="0" err="1"/>
              <a:t>użytkowników</a:t>
            </a:r>
            <a:r>
              <a:rPr lang="en-US" dirty="0"/>
              <a:t> </a:t>
            </a:r>
            <a:r>
              <a:rPr lang="en-US" dirty="0" err="1"/>
              <a:t>klikających</a:t>
            </a:r>
            <a:r>
              <a:rPr lang="en-US" dirty="0"/>
              <a:t> </a:t>
            </a:r>
            <a:r>
              <a:rPr lang="en-US" dirty="0" err="1"/>
              <a:t>banery</a:t>
            </a:r>
            <a:r>
              <a:rPr lang="en-US" dirty="0"/>
              <a:t> </a:t>
            </a:r>
            <a:r>
              <a:rPr lang="en-US" dirty="0" err="1"/>
              <a:t>lub</a:t>
            </a:r>
            <a:r>
              <a:rPr lang="en-US" dirty="0"/>
              <a:t> </a:t>
            </a:r>
            <a:r>
              <a:rPr lang="en-US" dirty="0" err="1"/>
              <a:t>reklamy</a:t>
            </a:r>
            <a:r>
              <a:rPr lang="en-US" dirty="0"/>
              <a:t> </a:t>
            </a:r>
            <a:r>
              <a:rPr lang="en-US" dirty="0" err="1"/>
              <a:t>displayowe</a:t>
            </a:r>
            <a:r>
              <a:rPr lang="en-US" dirty="0"/>
              <a:t> </a:t>
            </a:r>
            <a:r>
              <a:rPr lang="en-US" dirty="0" err="1"/>
              <a:t>na</a:t>
            </a:r>
            <a:r>
              <a:rPr lang="en-US" dirty="0"/>
              <a:t> </a:t>
            </a:r>
            <a:r>
              <a:rPr lang="en-US" dirty="0" err="1"/>
              <a:t>stronach</a:t>
            </a:r>
            <a:r>
              <a:rPr lang="en-US" dirty="0"/>
              <a:t> </a:t>
            </a:r>
            <a:r>
              <a:rPr lang="en-US" dirty="0" err="1"/>
              <a:t>internetowych</a:t>
            </a:r>
            <a:r>
              <a:rPr lang="en-US" dirty="0"/>
              <a:t> </a:t>
            </a:r>
            <a:r>
              <a:rPr lang="en-US" dirty="0" err="1"/>
              <a:t>lub</a:t>
            </a:r>
            <a:r>
              <a:rPr lang="en-US" dirty="0"/>
              <a:t> w </a:t>
            </a:r>
            <a:r>
              <a:rPr lang="en-US" dirty="0" err="1"/>
              <a:t>aplikacjach</a:t>
            </a:r>
            <a:r>
              <a:rPr lang="en-US" dirty="0"/>
              <a:t>. </a:t>
            </a:r>
            <a:r>
              <a:rPr lang="en-US" dirty="0" err="1"/>
              <a:t>Ocena</a:t>
            </a:r>
            <a:r>
              <a:rPr lang="en-US" dirty="0"/>
              <a:t>: </a:t>
            </a:r>
            <a:r>
              <a:rPr lang="en-US" dirty="0" err="1"/>
              <a:t>Reklamy</a:t>
            </a:r>
            <a:r>
              <a:rPr lang="en-US" dirty="0"/>
              <a:t> </a:t>
            </a:r>
            <a:r>
              <a:rPr lang="en-US" dirty="0" err="1"/>
              <a:t>displayowe</a:t>
            </a:r>
            <a:r>
              <a:rPr lang="en-US" dirty="0"/>
              <a:t> </a:t>
            </a:r>
            <a:r>
              <a:rPr lang="en-US" dirty="0" err="1"/>
              <a:t>mogą</a:t>
            </a:r>
            <a:r>
              <a:rPr lang="en-US" dirty="0"/>
              <a:t> </a:t>
            </a:r>
            <a:r>
              <a:rPr lang="en-US" dirty="0" err="1"/>
              <a:t>generować</a:t>
            </a:r>
            <a:r>
              <a:rPr lang="en-US" dirty="0"/>
              <a:t> </a:t>
            </a:r>
            <a:r>
              <a:rPr lang="en-US" dirty="0" err="1"/>
              <a:t>ekspozycję</a:t>
            </a:r>
            <a:r>
              <a:rPr lang="en-US" dirty="0"/>
              <a:t> </a:t>
            </a:r>
            <a:r>
              <a:rPr lang="en-US" dirty="0" err="1"/>
              <a:t>marki</a:t>
            </a:r>
            <a:r>
              <a:rPr lang="en-US" dirty="0"/>
              <a:t> </a:t>
            </a:r>
            <a:r>
              <a:rPr lang="en-US" dirty="0" err="1"/>
              <a:t>i</a:t>
            </a:r>
            <a:r>
              <a:rPr lang="en-US" dirty="0"/>
              <a:t> </a:t>
            </a:r>
            <a:r>
              <a:rPr lang="en-US" dirty="0" err="1"/>
              <a:t>docierać</a:t>
            </a:r>
            <a:r>
              <a:rPr lang="en-US" dirty="0"/>
              <a:t> do </a:t>
            </a:r>
            <a:r>
              <a:rPr lang="en-US" dirty="0" err="1"/>
              <a:t>szerokiego</a:t>
            </a:r>
            <a:r>
              <a:rPr lang="en-US" dirty="0"/>
              <a:t> </a:t>
            </a:r>
            <a:r>
              <a:rPr lang="en-US" dirty="0" err="1"/>
              <a:t>grona</a:t>
            </a:r>
            <a:r>
              <a:rPr lang="en-US" dirty="0"/>
              <a:t> </a:t>
            </a:r>
            <a:r>
              <a:rPr lang="en-US" dirty="0" err="1"/>
              <a:t>odbiorców</a:t>
            </a:r>
            <a:r>
              <a:rPr lang="en-US" dirty="0"/>
              <a:t>. </a:t>
            </a:r>
            <a:r>
              <a:rPr lang="en-US" dirty="0" err="1"/>
              <a:t>Jednak</a:t>
            </a:r>
            <a:r>
              <a:rPr lang="en-US" dirty="0"/>
              <a:t> </a:t>
            </a:r>
            <a:r>
              <a:rPr lang="en-US" dirty="0" err="1"/>
              <a:t>ich</a:t>
            </a:r>
            <a:r>
              <a:rPr lang="en-US" dirty="0"/>
              <a:t> </a:t>
            </a:r>
            <a:r>
              <a:rPr lang="en-US" dirty="0" err="1"/>
              <a:t>skuteczność</a:t>
            </a:r>
            <a:r>
              <a:rPr lang="en-US" dirty="0"/>
              <a:t> </a:t>
            </a:r>
            <a:r>
              <a:rPr lang="en-US" dirty="0" err="1"/>
              <a:t>zależy</a:t>
            </a:r>
            <a:r>
              <a:rPr lang="en-US" dirty="0"/>
              <a:t> od </a:t>
            </a:r>
            <a:r>
              <a:rPr lang="en-US" dirty="0" err="1"/>
              <a:t>projektu</a:t>
            </a:r>
            <a:r>
              <a:rPr lang="en-US" dirty="0"/>
              <a:t> </a:t>
            </a:r>
            <a:r>
              <a:rPr lang="en-US" dirty="0" err="1"/>
              <a:t>reklamy</a:t>
            </a:r>
            <a:r>
              <a:rPr lang="en-US" dirty="0"/>
              <a:t>, </a:t>
            </a:r>
            <a:r>
              <a:rPr lang="en-US" dirty="0" err="1"/>
              <a:t>umiejscowienia</a:t>
            </a:r>
            <a:r>
              <a:rPr lang="en-US" dirty="0"/>
              <a:t>, </a:t>
            </a:r>
            <a:r>
              <a:rPr lang="en-US" dirty="0" err="1"/>
              <a:t>kierowania</a:t>
            </a:r>
            <a:r>
              <a:rPr lang="en-US" dirty="0"/>
              <a:t> </a:t>
            </a:r>
            <a:r>
              <a:rPr lang="en-US" dirty="0" err="1"/>
              <a:t>i</a:t>
            </a:r>
            <a:r>
              <a:rPr lang="en-US" dirty="0"/>
              <a:t> </a:t>
            </a:r>
            <a:r>
              <a:rPr lang="en-US" dirty="0" err="1"/>
              <a:t>dopasowania</a:t>
            </a:r>
            <a:r>
              <a:rPr lang="en-US" dirty="0"/>
              <a:t> do </a:t>
            </a:r>
            <a:r>
              <a:rPr lang="en-US" dirty="0" err="1"/>
              <a:t>grupy</a:t>
            </a:r>
            <a:r>
              <a:rPr lang="en-US" dirty="0"/>
              <a:t> </a:t>
            </a:r>
            <a:r>
              <a:rPr lang="en-US" dirty="0" err="1"/>
              <a:t>docelowej</a:t>
            </a:r>
            <a:r>
              <a:rPr lang="en-US" dirty="0"/>
              <a:t>. </a:t>
            </a:r>
            <a:r>
              <a:rPr lang="en-US" dirty="0" err="1"/>
              <a:t>Śledzenie</a:t>
            </a:r>
            <a:r>
              <a:rPr lang="en-US" dirty="0"/>
              <a:t> </a:t>
            </a:r>
            <a:r>
              <a:rPr lang="en-US" dirty="0" err="1"/>
              <a:t>konwersji</a:t>
            </a:r>
            <a:r>
              <a:rPr lang="en-US" dirty="0"/>
              <a:t> z </a:t>
            </a:r>
            <a:r>
              <a:rPr lang="en-US" dirty="0" err="1"/>
              <a:t>reklam</a:t>
            </a:r>
            <a:r>
              <a:rPr lang="en-US" dirty="0"/>
              <a:t> </a:t>
            </a:r>
            <a:r>
              <a:rPr lang="en-US" dirty="0" err="1"/>
              <a:t>displayowych</a:t>
            </a:r>
            <a:r>
              <a:rPr lang="en-US" dirty="0"/>
              <a:t> </a:t>
            </a:r>
            <a:r>
              <a:rPr lang="en-US" dirty="0" err="1"/>
              <a:t>może</a:t>
            </a:r>
            <a:r>
              <a:rPr lang="en-US" dirty="0"/>
              <a:t> </a:t>
            </a:r>
            <a:r>
              <a:rPr lang="en-US" dirty="0" err="1"/>
              <a:t>stanowić</a:t>
            </a:r>
            <a:r>
              <a:rPr lang="en-US" dirty="0"/>
              <a:t> </a:t>
            </a:r>
            <a:r>
              <a:rPr lang="en-US" dirty="0" err="1"/>
              <a:t>wyzwanie</a:t>
            </a:r>
            <a:r>
              <a:rPr lang="en-US" dirty="0"/>
              <a:t> w </a:t>
            </a:r>
            <a:r>
              <a:rPr lang="en-US" dirty="0" err="1"/>
              <a:t>porównaniu</a:t>
            </a:r>
            <a:r>
              <a:rPr lang="en-US" dirty="0"/>
              <a:t> z </a:t>
            </a:r>
            <a:r>
              <a:rPr lang="en-US" dirty="0" err="1"/>
              <a:t>innymi</a:t>
            </a:r>
            <a:r>
              <a:rPr lang="en-US" dirty="0"/>
              <a:t> </a:t>
            </a:r>
            <a:r>
              <a:rPr lang="en-US" dirty="0" err="1"/>
              <a:t>kanałami</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E-mail: </a:t>
            </a:r>
            <a:r>
              <a:rPr lang="en-US" dirty="0" err="1"/>
              <a:t>Pozyskiwanie</a:t>
            </a:r>
            <a:r>
              <a:rPr lang="en-US" dirty="0"/>
              <a:t> </a:t>
            </a:r>
            <a:r>
              <a:rPr lang="en-US" dirty="0" err="1"/>
              <a:t>przez</a:t>
            </a:r>
            <a:r>
              <a:rPr lang="en-US" dirty="0"/>
              <a:t> e-mail </a:t>
            </a:r>
            <a:r>
              <a:rPr lang="en-US" dirty="0" err="1"/>
              <a:t>polega</a:t>
            </a:r>
            <a:r>
              <a:rPr lang="en-US" dirty="0"/>
              <a:t> </a:t>
            </a:r>
            <a:r>
              <a:rPr lang="en-US" dirty="0" err="1"/>
              <a:t>na</a:t>
            </a:r>
            <a:r>
              <a:rPr lang="en-US" dirty="0"/>
              <a:t> </a:t>
            </a:r>
            <a:r>
              <a:rPr lang="en-US" dirty="0" err="1"/>
              <a:t>klikaniu</a:t>
            </a:r>
            <a:r>
              <a:rPr lang="en-US" dirty="0"/>
              <a:t> </a:t>
            </a:r>
            <a:r>
              <a:rPr lang="en-US" dirty="0" err="1"/>
              <a:t>przez</a:t>
            </a:r>
            <a:r>
              <a:rPr lang="en-US" dirty="0"/>
              <a:t> </a:t>
            </a:r>
            <a:r>
              <a:rPr lang="en-US" dirty="0" err="1"/>
              <a:t>użytkowników</a:t>
            </a:r>
            <a:r>
              <a:rPr lang="en-US" dirty="0"/>
              <a:t> </a:t>
            </a:r>
            <a:r>
              <a:rPr lang="en-US" dirty="0" err="1"/>
              <a:t>linków</a:t>
            </a:r>
            <a:r>
              <a:rPr lang="en-US" dirty="0"/>
              <a:t> w </a:t>
            </a:r>
            <a:r>
              <a:rPr lang="en-US" dirty="0" err="1"/>
              <a:t>promocyjnych</a:t>
            </a:r>
            <a:r>
              <a:rPr lang="en-US" dirty="0"/>
              <a:t> </a:t>
            </a:r>
            <a:r>
              <a:rPr lang="en-US" dirty="0" err="1"/>
              <a:t>wiadomościach</a:t>
            </a:r>
            <a:r>
              <a:rPr lang="en-US" dirty="0"/>
              <a:t> e-mail w </a:t>
            </a:r>
            <a:r>
              <a:rPr lang="en-US" dirty="0" err="1"/>
              <a:t>celu</a:t>
            </a:r>
            <a:r>
              <a:rPr lang="en-US" dirty="0"/>
              <a:t> </a:t>
            </a:r>
            <a:r>
              <a:rPr lang="en-US" dirty="0" err="1"/>
              <a:t>odwiedzenia</a:t>
            </a:r>
            <a:r>
              <a:rPr lang="en-US" dirty="0"/>
              <a:t> </a:t>
            </a:r>
            <a:r>
              <a:rPr lang="en-US" dirty="0" err="1"/>
              <a:t>strony</a:t>
            </a:r>
            <a:r>
              <a:rPr lang="en-US" dirty="0"/>
              <a:t> </a:t>
            </a:r>
            <a:r>
              <a:rPr lang="en-US" dirty="0" err="1"/>
              <a:t>internetowej</a:t>
            </a:r>
            <a:r>
              <a:rPr lang="en-US" dirty="0"/>
              <a:t> </a:t>
            </a:r>
            <a:r>
              <a:rPr lang="en-US" dirty="0" err="1"/>
              <a:t>lub</a:t>
            </a:r>
            <a:r>
              <a:rPr lang="en-US" dirty="0"/>
              <a:t> </a:t>
            </a:r>
            <a:r>
              <a:rPr lang="en-US" dirty="0" err="1"/>
              <a:t>aplikacji</a:t>
            </a:r>
            <a:r>
              <a:rPr lang="en-US" dirty="0"/>
              <a:t>. </a:t>
            </a:r>
            <a:r>
              <a:rPr lang="en-US" dirty="0" err="1"/>
              <a:t>Ocena</a:t>
            </a:r>
            <a:r>
              <a:rPr lang="en-US" dirty="0"/>
              <a:t>: Marketing e-</a:t>
            </a:r>
            <a:r>
              <a:rPr lang="en-US" dirty="0" err="1"/>
              <a:t>mailowy</a:t>
            </a:r>
            <a:r>
              <a:rPr lang="en-US" dirty="0"/>
              <a:t> to </a:t>
            </a:r>
            <a:r>
              <a:rPr lang="en-US" dirty="0" err="1"/>
              <a:t>potężny</a:t>
            </a:r>
            <a:r>
              <a:rPr lang="en-US" dirty="0"/>
              <a:t> </a:t>
            </a:r>
            <a:r>
              <a:rPr lang="en-US" dirty="0" err="1"/>
              <a:t>kanał</a:t>
            </a:r>
            <a:r>
              <a:rPr lang="en-US" dirty="0"/>
              <a:t> do </a:t>
            </a:r>
            <a:r>
              <a:rPr lang="en-US" dirty="0" err="1"/>
              <a:t>angażowania</a:t>
            </a:r>
            <a:r>
              <a:rPr lang="en-US" dirty="0"/>
              <a:t> </a:t>
            </a:r>
            <a:r>
              <a:rPr lang="en-US" dirty="0" err="1"/>
              <a:t>istniejących</a:t>
            </a:r>
            <a:r>
              <a:rPr lang="en-US" dirty="0"/>
              <a:t> </a:t>
            </a:r>
            <a:r>
              <a:rPr lang="en-US" dirty="0" err="1"/>
              <a:t>klientów</a:t>
            </a:r>
            <a:r>
              <a:rPr lang="en-US" dirty="0"/>
              <a:t> </a:t>
            </a:r>
            <a:r>
              <a:rPr lang="en-US" dirty="0" err="1"/>
              <a:t>i</a:t>
            </a:r>
            <a:r>
              <a:rPr lang="en-US" dirty="0"/>
              <a:t> </a:t>
            </a:r>
            <a:r>
              <a:rPr lang="en-US" dirty="0" err="1"/>
              <a:t>pozyskiwania</a:t>
            </a:r>
            <a:r>
              <a:rPr lang="en-US" dirty="0"/>
              <a:t> </a:t>
            </a:r>
            <a:r>
              <a:rPr lang="en-US" dirty="0" err="1"/>
              <a:t>potencjalnych</a:t>
            </a:r>
            <a:r>
              <a:rPr lang="en-US" dirty="0"/>
              <a:t> </a:t>
            </a:r>
            <a:r>
              <a:rPr lang="en-US" dirty="0" err="1"/>
              <a:t>klientów</a:t>
            </a:r>
            <a:r>
              <a:rPr lang="en-US" dirty="0"/>
              <a:t>. </a:t>
            </a:r>
            <a:r>
              <a:rPr lang="en-US" dirty="0" err="1"/>
              <a:t>Wymaga</a:t>
            </a:r>
            <a:r>
              <a:rPr lang="en-US" dirty="0"/>
              <a:t> </a:t>
            </a:r>
            <a:r>
              <a:rPr lang="en-US" dirty="0" err="1"/>
              <a:t>skutecznych</a:t>
            </a:r>
            <a:r>
              <a:rPr lang="en-US" dirty="0"/>
              <a:t> </a:t>
            </a:r>
            <a:r>
              <a:rPr lang="en-US" dirty="0" err="1"/>
              <a:t>kampanii</a:t>
            </a:r>
            <a:r>
              <a:rPr lang="en-US" dirty="0"/>
              <a:t> e-</a:t>
            </a:r>
            <a:r>
              <a:rPr lang="en-US" dirty="0" err="1"/>
              <a:t>mailowych</a:t>
            </a:r>
            <a:r>
              <a:rPr lang="en-US" dirty="0"/>
              <a:t>, </a:t>
            </a:r>
            <a:r>
              <a:rPr lang="en-US" dirty="0" err="1"/>
              <a:t>spersonalizowanych</a:t>
            </a:r>
            <a:r>
              <a:rPr lang="en-US" dirty="0"/>
              <a:t> </a:t>
            </a:r>
            <a:r>
              <a:rPr lang="en-US" dirty="0" err="1"/>
              <a:t>treści</a:t>
            </a:r>
            <a:r>
              <a:rPr lang="en-US" dirty="0"/>
              <a:t>, </a:t>
            </a:r>
            <a:r>
              <a:rPr lang="en-US" dirty="0" err="1"/>
              <a:t>segmentacji</a:t>
            </a:r>
            <a:r>
              <a:rPr lang="en-US" dirty="0"/>
              <a:t> </a:t>
            </a:r>
            <a:r>
              <a:rPr lang="en-US" dirty="0" err="1"/>
              <a:t>i</a:t>
            </a:r>
            <a:r>
              <a:rPr lang="en-US" dirty="0"/>
              <a:t> </a:t>
            </a:r>
            <a:r>
              <a:rPr lang="en-US" dirty="0" err="1"/>
              <a:t>silnych</a:t>
            </a:r>
            <a:r>
              <a:rPr lang="en-US" dirty="0"/>
              <a:t> </a:t>
            </a:r>
            <a:r>
              <a:rPr lang="en-US" dirty="0" err="1"/>
              <a:t>wezwań</a:t>
            </a:r>
            <a:r>
              <a:rPr lang="en-US" dirty="0"/>
              <a:t> do </a:t>
            </a:r>
            <a:r>
              <a:rPr lang="en-US" dirty="0" err="1"/>
              <a:t>działania</a:t>
            </a:r>
            <a:r>
              <a:rPr lang="en-US" dirty="0"/>
              <a:t> w </a:t>
            </a:r>
            <a:r>
              <a:rPr lang="en-US" dirty="0" err="1"/>
              <a:t>celu</a:t>
            </a:r>
            <a:r>
              <a:rPr lang="en-US" dirty="0"/>
              <a:t> </a:t>
            </a:r>
            <a:r>
              <a:rPr lang="en-US" dirty="0" err="1"/>
              <a:t>zwiększenia</a:t>
            </a:r>
            <a:r>
              <a:rPr lang="en-US" dirty="0"/>
              <a:t> </a:t>
            </a:r>
            <a:r>
              <a:rPr lang="en-US" dirty="0" err="1"/>
              <a:t>ruchu</a:t>
            </a:r>
            <a:r>
              <a:rPr lang="en-US" dirty="0"/>
              <a:t> </a:t>
            </a:r>
            <a:r>
              <a:rPr lang="en-US" dirty="0" err="1"/>
              <a:t>i</a:t>
            </a:r>
            <a:r>
              <a:rPr lang="en-US" dirty="0"/>
              <a:t> </a:t>
            </a:r>
            <a:r>
              <a:rPr lang="en-US" dirty="0" err="1"/>
              <a:t>konwersji</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Polecenie</a:t>
            </a:r>
            <a:r>
              <a:rPr lang="en-US" dirty="0"/>
              <a:t>: </a:t>
            </a:r>
            <a:r>
              <a:rPr lang="en-US" dirty="0" err="1"/>
              <a:t>Pozyskiwanie</a:t>
            </a:r>
            <a:r>
              <a:rPr lang="en-US" dirty="0"/>
              <a:t> </a:t>
            </a:r>
            <a:r>
              <a:rPr lang="en-US" dirty="0" err="1"/>
              <a:t>poleceń</a:t>
            </a:r>
            <a:r>
              <a:rPr lang="en-US" dirty="0"/>
              <a:t> ma </a:t>
            </a:r>
            <a:r>
              <a:rPr lang="en-US" dirty="0" err="1"/>
              <a:t>miejsce</a:t>
            </a:r>
            <a:r>
              <a:rPr lang="en-US" dirty="0"/>
              <a:t>, </a:t>
            </a:r>
            <a:r>
              <a:rPr lang="en-US" dirty="0" err="1"/>
              <a:t>gdy</a:t>
            </a:r>
            <a:r>
              <a:rPr lang="en-US" dirty="0"/>
              <a:t> </a:t>
            </a:r>
            <a:r>
              <a:rPr lang="en-US" dirty="0" err="1"/>
              <a:t>użytkownicy</a:t>
            </a:r>
            <a:r>
              <a:rPr lang="en-US" dirty="0"/>
              <a:t> </a:t>
            </a:r>
            <a:r>
              <a:rPr lang="en-US" dirty="0" err="1"/>
              <a:t>odwiedzają</a:t>
            </a:r>
            <a:r>
              <a:rPr lang="en-US" dirty="0"/>
              <a:t> </a:t>
            </a:r>
            <a:r>
              <a:rPr lang="en-US" dirty="0" err="1"/>
              <a:t>witrynę</a:t>
            </a:r>
            <a:r>
              <a:rPr lang="en-US" dirty="0"/>
              <a:t> </a:t>
            </a:r>
            <a:r>
              <a:rPr lang="en-US" dirty="0" err="1"/>
              <a:t>lub</a:t>
            </a:r>
            <a:r>
              <a:rPr lang="en-US" dirty="0"/>
              <a:t> </a:t>
            </a:r>
            <a:r>
              <a:rPr lang="en-US" dirty="0" err="1"/>
              <a:t>aplikację</a:t>
            </a:r>
            <a:r>
              <a:rPr lang="en-US" dirty="0"/>
              <a:t> </a:t>
            </a:r>
            <a:r>
              <a:rPr lang="en-US" dirty="0" err="1"/>
              <a:t>za</a:t>
            </a:r>
            <a:r>
              <a:rPr lang="en-US" dirty="0"/>
              <a:t> </a:t>
            </a:r>
            <a:r>
              <a:rPr lang="en-US" dirty="0" err="1"/>
              <a:t>pośrednictwem</a:t>
            </a:r>
            <a:r>
              <a:rPr lang="en-US" dirty="0"/>
              <a:t> </a:t>
            </a:r>
            <a:r>
              <a:rPr lang="en-US" dirty="0" err="1"/>
              <a:t>linku</a:t>
            </a:r>
            <a:r>
              <a:rPr lang="en-US" dirty="0"/>
              <a:t> z </a:t>
            </a:r>
            <a:r>
              <a:rPr lang="en-US" dirty="0" err="1"/>
              <a:t>innej</a:t>
            </a:r>
            <a:r>
              <a:rPr lang="en-US" dirty="0"/>
              <a:t> </a:t>
            </a:r>
            <a:r>
              <a:rPr lang="en-US" dirty="0" err="1"/>
              <a:t>witryny</a:t>
            </a:r>
            <a:r>
              <a:rPr lang="en-US" dirty="0"/>
              <a:t>, </a:t>
            </a:r>
            <a:r>
              <a:rPr lang="en-US" dirty="0" err="1"/>
              <a:t>bloga</a:t>
            </a:r>
            <a:r>
              <a:rPr lang="en-US" dirty="0"/>
              <a:t>, </a:t>
            </a:r>
            <a:r>
              <a:rPr lang="en-US" dirty="0" err="1"/>
              <a:t>postu</a:t>
            </a:r>
            <a:r>
              <a:rPr lang="en-US" dirty="0"/>
              <a:t> w </a:t>
            </a:r>
            <a:r>
              <a:rPr lang="en-US" dirty="0" err="1"/>
              <a:t>mediach</a:t>
            </a:r>
            <a:r>
              <a:rPr lang="en-US" dirty="0"/>
              <a:t> </a:t>
            </a:r>
            <a:r>
              <a:rPr lang="en-US" dirty="0" err="1"/>
              <a:t>społecznościowych</a:t>
            </a:r>
            <a:r>
              <a:rPr lang="en-US" dirty="0"/>
              <a:t> </a:t>
            </a:r>
            <a:r>
              <a:rPr lang="en-US" dirty="0" err="1"/>
              <a:t>lub</a:t>
            </a:r>
            <a:r>
              <a:rPr lang="en-US" dirty="0"/>
              <a:t> </a:t>
            </a:r>
            <a:r>
              <a:rPr lang="en-US" dirty="0" err="1"/>
              <a:t>ustnej</a:t>
            </a:r>
            <a:r>
              <a:rPr lang="en-US" dirty="0"/>
              <a:t> </a:t>
            </a:r>
            <a:r>
              <a:rPr lang="en-US" dirty="0" err="1"/>
              <a:t>rekomendacji</a:t>
            </a:r>
            <a:r>
              <a:rPr lang="en-US" dirty="0"/>
              <a:t>. </a:t>
            </a:r>
            <a:r>
              <a:rPr lang="en-US" dirty="0" err="1"/>
              <a:t>Ocena</a:t>
            </a:r>
            <a:r>
              <a:rPr lang="en-US" dirty="0"/>
              <a:t>: </a:t>
            </a:r>
            <a:r>
              <a:rPr lang="en-US" dirty="0" err="1"/>
              <a:t>Ruch</a:t>
            </a:r>
            <a:r>
              <a:rPr lang="en-US" dirty="0"/>
              <a:t> z </a:t>
            </a:r>
            <a:r>
              <a:rPr lang="en-US" dirty="0" err="1"/>
              <a:t>poleceń</a:t>
            </a:r>
            <a:r>
              <a:rPr lang="en-US" dirty="0"/>
              <a:t> </a:t>
            </a:r>
            <a:r>
              <a:rPr lang="en-US" dirty="0" err="1"/>
              <a:t>wskazuje</a:t>
            </a:r>
            <a:r>
              <a:rPr lang="en-US" dirty="0"/>
              <a:t> </a:t>
            </a:r>
            <a:r>
              <a:rPr lang="en-US" dirty="0" err="1"/>
              <a:t>na</a:t>
            </a:r>
            <a:r>
              <a:rPr lang="en-US" dirty="0"/>
              <a:t> </a:t>
            </a:r>
            <a:r>
              <a:rPr lang="en-US" dirty="0" err="1"/>
              <a:t>pozytywną</a:t>
            </a:r>
            <a:r>
              <a:rPr lang="en-US" dirty="0"/>
              <a:t> </a:t>
            </a:r>
            <a:r>
              <a:rPr lang="en-US" dirty="0" err="1"/>
              <a:t>reputację</a:t>
            </a:r>
            <a:r>
              <a:rPr lang="en-US" dirty="0"/>
              <a:t> </a:t>
            </a:r>
            <a:r>
              <a:rPr lang="en-US" dirty="0" err="1"/>
              <a:t>marki</a:t>
            </a:r>
            <a:r>
              <a:rPr lang="en-US" dirty="0"/>
              <a:t>, </a:t>
            </a:r>
            <a:r>
              <a:rPr lang="en-US" dirty="0" err="1"/>
              <a:t>partnerstwa</a:t>
            </a:r>
            <a:r>
              <a:rPr lang="en-US" dirty="0"/>
              <a:t> </a:t>
            </a:r>
            <a:r>
              <a:rPr lang="en-US" dirty="0" err="1"/>
              <a:t>lub</a:t>
            </a:r>
            <a:r>
              <a:rPr lang="en-US" dirty="0"/>
              <a:t> </a:t>
            </a:r>
            <a:r>
              <a:rPr lang="en-US" dirty="0" err="1"/>
              <a:t>zadowolonych</a:t>
            </a:r>
            <a:r>
              <a:rPr lang="en-US" dirty="0"/>
              <a:t> </a:t>
            </a:r>
            <a:r>
              <a:rPr lang="en-US" dirty="0" err="1"/>
              <a:t>klientów</a:t>
            </a:r>
            <a:r>
              <a:rPr lang="en-US" dirty="0"/>
              <a:t>, </a:t>
            </a:r>
            <a:r>
              <a:rPr lang="en-US" dirty="0" err="1"/>
              <a:t>którzy</a:t>
            </a:r>
            <a:r>
              <a:rPr lang="en-US" dirty="0"/>
              <a:t> </a:t>
            </a:r>
            <a:r>
              <a:rPr lang="en-US" dirty="0" err="1"/>
              <a:t>aktywnie</a:t>
            </a:r>
            <a:r>
              <a:rPr lang="en-US" dirty="0"/>
              <a:t> </a:t>
            </a:r>
            <a:r>
              <a:rPr lang="en-US" dirty="0" err="1"/>
              <a:t>promują</a:t>
            </a:r>
            <a:r>
              <a:rPr lang="en-US" dirty="0"/>
              <a:t> </a:t>
            </a:r>
            <a:r>
              <a:rPr lang="en-US" dirty="0" err="1"/>
              <a:t>firmę</a:t>
            </a:r>
            <a:r>
              <a:rPr lang="en-US" dirty="0"/>
              <a:t>. </a:t>
            </a:r>
            <a:r>
              <a:rPr lang="en-US" dirty="0" err="1"/>
              <a:t>Kluczowe</a:t>
            </a:r>
            <a:r>
              <a:rPr lang="en-US" dirty="0"/>
              <a:t> jest </a:t>
            </a:r>
            <a:r>
              <a:rPr lang="en-US" dirty="0" err="1"/>
              <a:t>kultywowanie</a:t>
            </a:r>
            <a:r>
              <a:rPr lang="en-US" dirty="0"/>
              <a:t> </a:t>
            </a:r>
            <a:r>
              <a:rPr lang="en-US" dirty="0" err="1"/>
              <a:t>relacji</a:t>
            </a:r>
            <a:r>
              <a:rPr lang="en-US" dirty="0"/>
              <a:t> z </a:t>
            </a:r>
            <a:r>
              <a:rPr lang="en-US" dirty="0" err="1"/>
              <a:t>odpowiednimi</a:t>
            </a:r>
            <a:r>
              <a:rPr lang="en-US" dirty="0"/>
              <a:t> </a:t>
            </a:r>
            <a:r>
              <a:rPr lang="en-US" dirty="0" err="1"/>
              <a:t>influencerami</a:t>
            </a:r>
            <a:r>
              <a:rPr lang="en-US" dirty="0"/>
              <a:t>, </a:t>
            </a:r>
            <a:r>
              <a:rPr lang="en-US" dirty="0" err="1"/>
              <a:t>partnerami</a:t>
            </a:r>
            <a:r>
              <a:rPr lang="en-US" dirty="0"/>
              <a:t> </a:t>
            </a:r>
            <a:r>
              <a:rPr lang="en-US" dirty="0" err="1"/>
              <a:t>i</a:t>
            </a:r>
            <a:r>
              <a:rPr lang="en-US" dirty="0"/>
              <a:t> </a:t>
            </a:r>
            <a:r>
              <a:rPr lang="en-US" dirty="0" err="1"/>
              <a:t>zapewnianie</a:t>
            </a:r>
            <a:r>
              <a:rPr lang="en-US" dirty="0"/>
              <a:t> </a:t>
            </a:r>
            <a:r>
              <a:rPr lang="en-US" dirty="0" err="1"/>
              <a:t>wyjątkowej</a:t>
            </a:r>
            <a:r>
              <a:rPr lang="en-US" dirty="0"/>
              <a:t> </a:t>
            </a:r>
            <a:r>
              <a:rPr lang="en-US" dirty="0" err="1"/>
              <a:t>obsługi</a:t>
            </a:r>
            <a:r>
              <a:rPr lang="en-US" dirty="0"/>
              <a:t> </a:t>
            </a:r>
            <a:r>
              <a:rPr lang="en-US" dirty="0" err="1"/>
              <a:t>klienta</a:t>
            </a:r>
            <a:r>
              <a:rPr lang="en-US" dirty="0"/>
              <a:t>, aby </a:t>
            </a:r>
            <a:r>
              <a:rPr lang="en-US" dirty="0" err="1"/>
              <a:t>zachęcić</a:t>
            </a:r>
            <a:r>
              <a:rPr lang="en-US" dirty="0"/>
              <a:t> do </a:t>
            </a:r>
            <a:r>
              <a:rPr lang="en-US" dirty="0" err="1"/>
              <a:t>poleceń</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a:t>Organic Social: </a:t>
            </a:r>
            <a:r>
              <a:rPr lang="en-US" dirty="0" err="1"/>
              <a:t>Organiczne</a:t>
            </a:r>
            <a:r>
              <a:rPr lang="en-US" dirty="0"/>
              <a:t> </a:t>
            </a:r>
            <a:r>
              <a:rPr lang="en-US" dirty="0" err="1"/>
              <a:t>pozyskiwanie</a:t>
            </a:r>
            <a:r>
              <a:rPr lang="en-US" dirty="0"/>
              <a:t> </a:t>
            </a:r>
            <a:r>
              <a:rPr lang="en-US" dirty="0" err="1"/>
              <a:t>społecznościowe</a:t>
            </a:r>
            <a:r>
              <a:rPr lang="en-US" dirty="0"/>
              <a:t> </a:t>
            </a:r>
            <a:r>
              <a:rPr lang="en-US" dirty="0" err="1"/>
              <a:t>obejmuje</a:t>
            </a:r>
            <a:r>
              <a:rPr lang="en-US" dirty="0"/>
              <a:t> </a:t>
            </a:r>
            <a:r>
              <a:rPr lang="en-US" dirty="0" err="1"/>
              <a:t>użytkowników</a:t>
            </a:r>
            <a:r>
              <a:rPr lang="en-US" dirty="0"/>
              <a:t> </a:t>
            </a:r>
            <a:r>
              <a:rPr lang="en-US" dirty="0" err="1"/>
              <a:t>odwiedzających</a:t>
            </a:r>
            <a:r>
              <a:rPr lang="en-US" dirty="0"/>
              <a:t> </a:t>
            </a:r>
            <a:r>
              <a:rPr lang="en-US" dirty="0" err="1"/>
              <a:t>witrynę</a:t>
            </a:r>
            <a:r>
              <a:rPr lang="en-US" dirty="0"/>
              <a:t> </a:t>
            </a:r>
            <a:r>
              <a:rPr lang="en-US" dirty="0" err="1"/>
              <a:t>lub</a:t>
            </a:r>
            <a:r>
              <a:rPr lang="en-US" dirty="0"/>
              <a:t> </a:t>
            </a:r>
            <a:r>
              <a:rPr lang="en-US" dirty="0" err="1"/>
              <a:t>aplikację</a:t>
            </a:r>
            <a:r>
              <a:rPr lang="en-US" dirty="0"/>
              <a:t> </a:t>
            </a:r>
            <a:r>
              <a:rPr lang="en-US" dirty="0" err="1"/>
              <a:t>za</a:t>
            </a:r>
            <a:r>
              <a:rPr lang="en-US" dirty="0"/>
              <a:t> </a:t>
            </a:r>
            <a:r>
              <a:rPr lang="en-US" dirty="0" err="1"/>
              <a:t>pośrednictwem</a:t>
            </a:r>
            <a:r>
              <a:rPr lang="en-US" dirty="0"/>
              <a:t> platform </a:t>
            </a:r>
            <a:r>
              <a:rPr lang="en-US" dirty="0" err="1"/>
              <a:t>mediów</a:t>
            </a:r>
            <a:r>
              <a:rPr lang="en-US" dirty="0"/>
              <a:t> </a:t>
            </a:r>
            <a:r>
              <a:rPr lang="en-US" dirty="0" err="1"/>
              <a:t>społecznościowych</a:t>
            </a:r>
            <a:r>
              <a:rPr lang="en-US" dirty="0"/>
              <a:t> bez </a:t>
            </a:r>
            <a:r>
              <a:rPr lang="en-US" dirty="0" err="1"/>
              <a:t>płatnych</a:t>
            </a:r>
            <a:r>
              <a:rPr lang="en-US" dirty="0"/>
              <a:t> </a:t>
            </a:r>
            <a:r>
              <a:rPr lang="en-US" dirty="0" err="1"/>
              <a:t>reklam</a:t>
            </a:r>
            <a:r>
              <a:rPr lang="en-US" dirty="0"/>
              <a:t>. </a:t>
            </a:r>
            <a:r>
              <a:rPr lang="en-US" dirty="0" err="1"/>
              <a:t>Ocena</a:t>
            </a:r>
            <a:r>
              <a:rPr lang="en-US" dirty="0"/>
              <a:t>: </a:t>
            </a:r>
            <a:r>
              <a:rPr lang="en-US" dirty="0" err="1"/>
              <a:t>Organiczne</a:t>
            </a:r>
            <a:r>
              <a:rPr lang="en-US" dirty="0"/>
              <a:t> media </a:t>
            </a:r>
            <a:r>
              <a:rPr lang="en-US" dirty="0" err="1"/>
              <a:t>społecznościowe</a:t>
            </a:r>
            <a:r>
              <a:rPr lang="en-US" dirty="0"/>
              <a:t> </a:t>
            </a:r>
            <a:r>
              <a:rPr lang="en-US" dirty="0" err="1"/>
              <a:t>mogą</a:t>
            </a:r>
            <a:r>
              <a:rPr lang="en-US" dirty="0"/>
              <a:t> </a:t>
            </a:r>
            <a:r>
              <a:rPr lang="en-US" dirty="0" err="1"/>
              <a:t>zwiększać</a:t>
            </a:r>
            <a:r>
              <a:rPr lang="en-US" dirty="0"/>
              <a:t> </a:t>
            </a:r>
            <a:r>
              <a:rPr lang="en-US" dirty="0" err="1"/>
              <a:t>ruch</a:t>
            </a:r>
            <a:r>
              <a:rPr lang="en-US" dirty="0"/>
              <a:t>, </a:t>
            </a:r>
            <a:r>
              <a:rPr lang="en-US" dirty="0" err="1"/>
              <a:t>zaangażowanie</a:t>
            </a:r>
            <a:r>
              <a:rPr lang="en-US" dirty="0"/>
              <a:t> </a:t>
            </a:r>
            <a:r>
              <a:rPr lang="en-US" dirty="0" err="1"/>
              <a:t>i</a:t>
            </a:r>
            <a:r>
              <a:rPr lang="en-US" dirty="0"/>
              <a:t> </a:t>
            </a:r>
            <a:r>
              <a:rPr lang="en-US" dirty="0" err="1"/>
              <a:t>świadomość</a:t>
            </a:r>
            <a:r>
              <a:rPr lang="en-US" dirty="0"/>
              <a:t> </a:t>
            </a:r>
            <a:r>
              <a:rPr lang="en-US" dirty="0" err="1"/>
              <a:t>marki</a:t>
            </a:r>
            <a:r>
              <a:rPr lang="en-US" dirty="0"/>
              <a:t>. </a:t>
            </a:r>
            <a:r>
              <a:rPr lang="en-US" dirty="0" err="1"/>
              <a:t>Wymaga</a:t>
            </a:r>
            <a:r>
              <a:rPr lang="en-US" dirty="0"/>
              <a:t> to </a:t>
            </a:r>
            <a:r>
              <a:rPr lang="en-US" dirty="0" err="1"/>
              <a:t>spójnych</a:t>
            </a:r>
            <a:r>
              <a:rPr lang="en-US" dirty="0"/>
              <a:t>, </a:t>
            </a:r>
            <a:r>
              <a:rPr lang="en-US" dirty="0" err="1"/>
              <a:t>wysokiej</a:t>
            </a:r>
            <a:r>
              <a:rPr lang="en-US" dirty="0"/>
              <a:t> </a:t>
            </a:r>
            <a:r>
              <a:rPr lang="en-US" dirty="0" err="1"/>
              <a:t>jakości</a:t>
            </a:r>
            <a:r>
              <a:rPr lang="en-US" dirty="0"/>
              <a:t> </a:t>
            </a:r>
            <a:r>
              <a:rPr lang="en-US" dirty="0" err="1"/>
              <a:t>treści</a:t>
            </a:r>
            <a:r>
              <a:rPr lang="en-US" dirty="0"/>
              <a:t>, </a:t>
            </a:r>
            <a:r>
              <a:rPr lang="en-US" dirty="0" err="1"/>
              <a:t>zarządzania</a:t>
            </a:r>
            <a:r>
              <a:rPr lang="en-US" dirty="0"/>
              <a:t> </a:t>
            </a:r>
            <a:r>
              <a:rPr lang="en-US" dirty="0" err="1"/>
              <a:t>społecznością</a:t>
            </a:r>
            <a:r>
              <a:rPr lang="en-US" dirty="0"/>
              <a:t> </a:t>
            </a:r>
            <a:r>
              <a:rPr lang="en-US" dirty="0" err="1"/>
              <a:t>i</a:t>
            </a:r>
            <a:r>
              <a:rPr lang="en-US" dirty="0"/>
              <a:t> </a:t>
            </a:r>
            <a:r>
              <a:rPr lang="en-US" dirty="0" err="1"/>
              <a:t>interakcji</a:t>
            </a:r>
            <a:r>
              <a:rPr lang="en-US" dirty="0"/>
              <a:t> z </a:t>
            </a:r>
            <a:r>
              <a:rPr lang="en-US" dirty="0" err="1"/>
              <a:t>odbiorcami</a:t>
            </a:r>
            <a:r>
              <a:rPr lang="en-US" dirty="0"/>
              <a:t>, aby </a:t>
            </a:r>
            <a:r>
              <a:rPr lang="en-US" dirty="0" err="1"/>
              <a:t>skutecznie</a:t>
            </a:r>
            <a:r>
              <a:rPr lang="en-US" dirty="0"/>
              <a:t> </a:t>
            </a:r>
            <a:r>
              <a:rPr lang="en-US" dirty="0" err="1"/>
              <a:t>wykorzystać</a:t>
            </a:r>
            <a:r>
              <a:rPr lang="en-US" dirty="0"/>
              <a:t> </a:t>
            </a:r>
            <a:r>
              <a:rPr lang="en-US" dirty="0" err="1"/>
              <a:t>moc</a:t>
            </a:r>
            <a:r>
              <a:rPr lang="en-US" dirty="0"/>
              <a:t> </a:t>
            </a:r>
            <a:r>
              <a:rPr lang="en-US" dirty="0" err="1"/>
              <a:t>sieci</a:t>
            </a:r>
            <a:r>
              <a:rPr lang="en-US" dirty="0"/>
              <a:t> </a:t>
            </a:r>
            <a:r>
              <a:rPr lang="en-US" dirty="0" err="1"/>
              <a:t>społecznościowych</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Organiczne</a:t>
            </a:r>
            <a:r>
              <a:rPr lang="en-US" dirty="0"/>
              <a:t> </a:t>
            </a:r>
            <a:r>
              <a:rPr lang="en-US" dirty="0" err="1"/>
              <a:t>wideo</a:t>
            </a:r>
            <a:r>
              <a:rPr lang="en-US" dirty="0"/>
              <a:t>: </a:t>
            </a:r>
            <a:r>
              <a:rPr lang="en-US" dirty="0" err="1"/>
              <a:t>Organiczne</a:t>
            </a:r>
            <a:r>
              <a:rPr lang="en-US" dirty="0"/>
              <a:t> </a:t>
            </a:r>
            <a:r>
              <a:rPr lang="en-US" dirty="0" err="1"/>
              <a:t>pozyskiwanie</a:t>
            </a:r>
            <a:r>
              <a:rPr lang="en-US" dirty="0"/>
              <a:t> </a:t>
            </a:r>
            <a:r>
              <a:rPr lang="en-US" dirty="0" err="1"/>
              <a:t>wideo</a:t>
            </a:r>
            <a:r>
              <a:rPr lang="en-US" dirty="0"/>
              <a:t> </a:t>
            </a:r>
            <a:r>
              <a:rPr lang="en-US" dirty="0" err="1"/>
              <a:t>odnosi</a:t>
            </a:r>
            <a:r>
              <a:rPr lang="en-US" dirty="0"/>
              <a:t> </a:t>
            </a:r>
            <a:r>
              <a:rPr lang="en-US" dirty="0" err="1"/>
              <a:t>się</a:t>
            </a:r>
            <a:r>
              <a:rPr lang="en-US" dirty="0"/>
              <a:t> do </a:t>
            </a:r>
            <a:r>
              <a:rPr lang="en-US" dirty="0" err="1"/>
              <a:t>użytkowników</a:t>
            </a:r>
            <a:r>
              <a:rPr lang="en-US" dirty="0"/>
              <a:t> </a:t>
            </a:r>
            <a:r>
              <a:rPr lang="en-US" dirty="0" err="1"/>
              <a:t>odwiedzających</a:t>
            </a:r>
            <a:r>
              <a:rPr lang="en-US" dirty="0"/>
              <a:t> </a:t>
            </a:r>
            <a:r>
              <a:rPr lang="en-US" dirty="0" err="1"/>
              <a:t>witrynę</a:t>
            </a:r>
            <a:r>
              <a:rPr lang="en-US" dirty="0"/>
              <a:t> </a:t>
            </a:r>
            <a:r>
              <a:rPr lang="en-US" dirty="0" err="1"/>
              <a:t>lub</a:t>
            </a:r>
            <a:r>
              <a:rPr lang="en-US" dirty="0"/>
              <a:t> </a:t>
            </a:r>
            <a:r>
              <a:rPr lang="en-US" dirty="0" err="1"/>
              <a:t>aplikację</a:t>
            </a:r>
            <a:r>
              <a:rPr lang="en-US" dirty="0"/>
              <a:t> </a:t>
            </a:r>
            <a:r>
              <a:rPr lang="en-US" dirty="0" err="1"/>
              <a:t>za</a:t>
            </a:r>
            <a:r>
              <a:rPr lang="en-US" dirty="0"/>
              <a:t> </a:t>
            </a:r>
            <a:r>
              <a:rPr lang="en-US" dirty="0" err="1"/>
              <a:t>pośrednictwem</a:t>
            </a:r>
            <a:r>
              <a:rPr lang="en-US" dirty="0"/>
              <a:t> </a:t>
            </a:r>
            <a:r>
              <a:rPr lang="en-US" dirty="0" err="1"/>
              <a:t>treści</a:t>
            </a:r>
            <a:r>
              <a:rPr lang="en-US" dirty="0"/>
              <a:t> </a:t>
            </a:r>
            <a:r>
              <a:rPr lang="en-US" dirty="0" err="1"/>
              <a:t>wideo</a:t>
            </a:r>
            <a:r>
              <a:rPr lang="en-US" dirty="0"/>
              <a:t> (np. YouTube) bez </a:t>
            </a:r>
            <a:r>
              <a:rPr lang="en-US" dirty="0" err="1"/>
              <a:t>płatnej</a:t>
            </a:r>
            <a:r>
              <a:rPr lang="en-US" dirty="0"/>
              <a:t> </a:t>
            </a:r>
            <a:r>
              <a:rPr lang="en-US" dirty="0" err="1"/>
              <a:t>reklamy</a:t>
            </a:r>
            <a:r>
              <a:rPr lang="en-US" dirty="0"/>
              <a:t>. </a:t>
            </a:r>
            <a:r>
              <a:rPr lang="en-US" dirty="0" err="1"/>
              <a:t>Ocena</a:t>
            </a:r>
            <a:r>
              <a:rPr lang="en-US" dirty="0"/>
              <a:t>: </a:t>
            </a:r>
            <a:r>
              <a:rPr lang="en-US" dirty="0" err="1"/>
              <a:t>Treści</a:t>
            </a:r>
            <a:r>
              <a:rPr lang="en-US" dirty="0"/>
              <a:t> </a:t>
            </a:r>
            <a:r>
              <a:rPr lang="en-US" dirty="0" err="1"/>
              <a:t>wideo</a:t>
            </a:r>
            <a:r>
              <a:rPr lang="en-US" dirty="0"/>
              <a:t> </a:t>
            </a:r>
            <a:r>
              <a:rPr lang="en-US" dirty="0" err="1"/>
              <a:t>mogą</a:t>
            </a:r>
            <a:r>
              <a:rPr lang="en-US" dirty="0"/>
              <a:t> </a:t>
            </a:r>
            <a:r>
              <a:rPr lang="en-US" dirty="0" err="1"/>
              <a:t>być</a:t>
            </a:r>
            <a:r>
              <a:rPr lang="en-US" dirty="0"/>
              <a:t> </a:t>
            </a:r>
            <a:r>
              <a:rPr lang="en-US" dirty="0" err="1"/>
              <a:t>bardzo</a:t>
            </a:r>
            <a:r>
              <a:rPr lang="en-US" dirty="0"/>
              <a:t> </a:t>
            </a:r>
            <a:r>
              <a:rPr lang="en-US" dirty="0" err="1"/>
              <a:t>angażujące</a:t>
            </a:r>
            <a:r>
              <a:rPr lang="en-US" dirty="0"/>
              <a:t> </a:t>
            </a:r>
            <a:r>
              <a:rPr lang="en-US" dirty="0" err="1"/>
              <a:t>i</a:t>
            </a:r>
            <a:r>
              <a:rPr lang="en-US" dirty="0"/>
              <a:t> </a:t>
            </a:r>
            <a:r>
              <a:rPr lang="en-US" dirty="0" err="1"/>
              <a:t>udostępniane</a:t>
            </a:r>
            <a:r>
              <a:rPr lang="en-US" dirty="0"/>
              <a:t>, </a:t>
            </a:r>
            <a:r>
              <a:rPr lang="en-US" dirty="0" err="1"/>
              <a:t>zwiększając</a:t>
            </a:r>
            <a:r>
              <a:rPr lang="en-US" dirty="0"/>
              <a:t> </a:t>
            </a:r>
            <a:r>
              <a:rPr lang="en-US" dirty="0" err="1"/>
              <a:t>ruch</a:t>
            </a:r>
            <a:r>
              <a:rPr lang="en-US" dirty="0"/>
              <a:t> </a:t>
            </a:r>
            <a:r>
              <a:rPr lang="en-US" dirty="0" err="1"/>
              <a:t>i</a:t>
            </a:r>
            <a:r>
              <a:rPr lang="en-US" dirty="0"/>
              <a:t> </a:t>
            </a:r>
            <a:r>
              <a:rPr lang="en-US" dirty="0" err="1"/>
              <a:t>ekspozycję</a:t>
            </a:r>
            <a:r>
              <a:rPr lang="en-US" dirty="0"/>
              <a:t> </a:t>
            </a:r>
            <a:r>
              <a:rPr lang="en-US" dirty="0" err="1"/>
              <a:t>marki</a:t>
            </a:r>
            <a:r>
              <a:rPr lang="en-US" dirty="0"/>
              <a:t>. </a:t>
            </a:r>
            <a:r>
              <a:rPr lang="en-US" dirty="0" err="1"/>
              <a:t>Tworzenie</a:t>
            </a:r>
            <a:r>
              <a:rPr lang="en-US" dirty="0"/>
              <a:t> </a:t>
            </a:r>
            <a:r>
              <a:rPr lang="en-US" dirty="0" err="1"/>
              <a:t>atrakcyjnych</a:t>
            </a:r>
            <a:r>
              <a:rPr lang="en-US" dirty="0"/>
              <a:t> </a:t>
            </a:r>
            <a:r>
              <a:rPr lang="en-US" dirty="0" err="1"/>
              <a:t>filmów</a:t>
            </a:r>
            <a:r>
              <a:rPr lang="en-US" dirty="0"/>
              <a:t>, </a:t>
            </a:r>
            <a:r>
              <a:rPr lang="en-US" dirty="0" err="1"/>
              <a:t>optymalizacja</a:t>
            </a:r>
            <a:r>
              <a:rPr lang="en-US" dirty="0"/>
              <a:t> </a:t>
            </a:r>
            <a:r>
              <a:rPr lang="en-US" dirty="0" err="1"/>
              <a:t>tytułów</a:t>
            </a:r>
            <a:r>
              <a:rPr lang="en-US" dirty="0"/>
              <a:t> </a:t>
            </a:r>
            <a:r>
              <a:rPr lang="en-US" dirty="0" err="1"/>
              <a:t>i</a:t>
            </a:r>
            <a:r>
              <a:rPr lang="en-US" dirty="0"/>
              <a:t> </a:t>
            </a:r>
            <a:r>
              <a:rPr lang="en-US" dirty="0" err="1"/>
              <a:t>opisów</a:t>
            </a:r>
            <a:r>
              <a:rPr lang="en-US" dirty="0"/>
              <a:t> </a:t>
            </a:r>
            <a:r>
              <a:rPr lang="en-US" dirty="0" err="1"/>
              <a:t>oraz</a:t>
            </a:r>
            <a:r>
              <a:rPr lang="en-US" dirty="0"/>
              <a:t> </a:t>
            </a:r>
            <a:r>
              <a:rPr lang="en-US" dirty="0" err="1"/>
              <a:t>promowanie</a:t>
            </a:r>
            <a:r>
              <a:rPr lang="en-US" dirty="0"/>
              <a:t> </a:t>
            </a:r>
            <a:r>
              <a:rPr lang="en-US" dirty="0" err="1"/>
              <a:t>filmów</a:t>
            </a:r>
            <a:r>
              <a:rPr lang="en-US" dirty="0"/>
              <a:t> </a:t>
            </a:r>
            <a:r>
              <a:rPr lang="en-US" dirty="0" err="1"/>
              <a:t>na</a:t>
            </a:r>
            <a:r>
              <a:rPr lang="en-US" dirty="0"/>
              <a:t> </a:t>
            </a:r>
            <a:r>
              <a:rPr lang="en-US" dirty="0" err="1"/>
              <a:t>różnych</a:t>
            </a:r>
            <a:r>
              <a:rPr lang="en-US" dirty="0"/>
              <a:t> </a:t>
            </a:r>
            <a:r>
              <a:rPr lang="en-US" dirty="0" err="1"/>
              <a:t>platformach</a:t>
            </a:r>
            <a:r>
              <a:rPr lang="en-US" dirty="0"/>
              <a:t> </a:t>
            </a:r>
            <a:r>
              <a:rPr lang="en-US" dirty="0" err="1"/>
              <a:t>są</a:t>
            </a:r>
            <a:r>
              <a:rPr lang="en-US" dirty="0"/>
              <a:t> </a:t>
            </a:r>
            <a:r>
              <a:rPr lang="en-US" dirty="0" err="1"/>
              <a:t>niezbędne</a:t>
            </a:r>
            <a:r>
              <a:rPr lang="en-US" dirty="0"/>
              <a:t> do </a:t>
            </a:r>
            <a:r>
              <a:rPr lang="en-US" dirty="0" err="1"/>
              <a:t>osiągnięcia</a:t>
            </a:r>
            <a:r>
              <a:rPr lang="en-US" dirty="0"/>
              <a:t> </a:t>
            </a:r>
            <a:r>
              <a:rPr lang="en-US" dirty="0" err="1"/>
              <a:t>sukcesu</a:t>
            </a:r>
            <a:r>
              <a:rPr lang="en-US" dirty="0"/>
              <a:t>.</a:t>
            </a:r>
            <a:endParaRPr dirty="0"/>
          </a:p>
          <a:p>
            <a:pPr marL="0" lvl="0" indent="0" algn="l" rtl="0">
              <a:lnSpc>
                <a:spcPct val="115000"/>
              </a:lnSpc>
              <a:spcBef>
                <a:spcPts val="1200"/>
              </a:spcBef>
              <a:spcAft>
                <a:spcPts val="0"/>
              </a:spcAft>
              <a:buClr>
                <a:schemeClr val="dk1"/>
              </a:buClr>
              <a:buSzPts val="1100"/>
              <a:buFont typeface="Arial"/>
              <a:buNone/>
            </a:pPr>
            <a:r>
              <a:rPr lang="en-US" dirty="0" err="1"/>
              <a:t>Każdy</a:t>
            </a:r>
            <a:r>
              <a:rPr lang="en-US" dirty="0"/>
              <a:t> </a:t>
            </a:r>
            <a:r>
              <a:rPr lang="en-US" dirty="0" err="1"/>
              <a:t>kanał</a:t>
            </a:r>
            <a:r>
              <a:rPr lang="en-US" dirty="0"/>
              <a:t> </a:t>
            </a:r>
            <a:r>
              <a:rPr lang="en-US" dirty="0" err="1"/>
              <a:t>pozyskiwania</a:t>
            </a:r>
            <a:r>
              <a:rPr lang="en-US" dirty="0"/>
              <a:t> </a:t>
            </a:r>
            <a:r>
              <a:rPr lang="en-US" dirty="0" err="1"/>
              <a:t>klientów</a:t>
            </a:r>
            <a:r>
              <a:rPr lang="en-US" dirty="0"/>
              <a:t> ma </a:t>
            </a:r>
            <a:r>
              <a:rPr lang="en-US" dirty="0" err="1"/>
              <a:t>swoje</a:t>
            </a:r>
            <a:r>
              <a:rPr lang="en-US" dirty="0"/>
              <a:t> </a:t>
            </a:r>
            <a:r>
              <a:rPr lang="en-US" dirty="0" err="1"/>
              <a:t>mocne</a:t>
            </a:r>
            <a:r>
              <a:rPr lang="en-US" dirty="0"/>
              <a:t> </a:t>
            </a:r>
            <a:r>
              <a:rPr lang="en-US" dirty="0" err="1"/>
              <a:t>i</a:t>
            </a:r>
            <a:r>
              <a:rPr lang="en-US" dirty="0"/>
              <a:t> </a:t>
            </a:r>
            <a:r>
              <a:rPr lang="en-US" dirty="0" err="1"/>
              <a:t>słabe</a:t>
            </a:r>
            <a:r>
              <a:rPr lang="en-US" dirty="0"/>
              <a:t> </a:t>
            </a:r>
            <a:r>
              <a:rPr lang="en-US" dirty="0" err="1"/>
              <a:t>strony</a:t>
            </a:r>
            <a:r>
              <a:rPr lang="en-US" dirty="0"/>
              <a:t>, a </a:t>
            </a:r>
            <a:r>
              <a:rPr lang="en-US" dirty="0" err="1"/>
              <a:t>ocena</a:t>
            </a:r>
            <a:r>
              <a:rPr lang="en-US" dirty="0"/>
              <a:t> </a:t>
            </a:r>
            <a:r>
              <a:rPr lang="en-US" dirty="0" err="1"/>
              <a:t>może</a:t>
            </a:r>
            <a:r>
              <a:rPr lang="en-US" dirty="0"/>
              <a:t> </a:t>
            </a:r>
            <a:r>
              <a:rPr lang="en-US" dirty="0" err="1"/>
              <a:t>się</a:t>
            </a:r>
            <a:r>
              <a:rPr lang="en-US" dirty="0"/>
              <a:t> </a:t>
            </a:r>
            <a:r>
              <a:rPr lang="en-US" dirty="0" err="1"/>
              <a:t>różnić</a:t>
            </a:r>
            <a:r>
              <a:rPr lang="en-US" dirty="0"/>
              <a:t> w </a:t>
            </a:r>
            <a:r>
              <a:rPr lang="en-US" dirty="0" err="1"/>
              <a:t>zależności</a:t>
            </a:r>
            <a:r>
              <a:rPr lang="en-US" dirty="0"/>
              <a:t> od </a:t>
            </a:r>
            <a:r>
              <a:rPr lang="en-US" dirty="0" err="1"/>
              <a:t>konkretnej</a:t>
            </a:r>
            <a:r>
              <a:rPr lang="en-US" dirty="0"/>
              <a:t> </a:t>
            </a:r>
            <a:r>
              <a:rPr lang="en-US" dirty="0" err="1"/>
              <a:t>firmy</a:t>
            </a:r>
            <a:r>
              <a:rPr lang="en-US" dirty="0"/>
              <a:t>, </a:t>
            </a:r>
            <a:r>
              <a:rPr lang="en-US" dirty="0" err="1"/>
              <a:t>branży</a:t>
            </a:r>
            <a:r>
              <a:rPr lang="en-US" dirty="0"/>
              <a:t> </a:t>
            </a:r>
            <a:r>
              <a:rPr lang="en-US" dirty="0" err="1"/>
              <a:t>i</a:t>
            </a:r>
            <a:r>
              <a:rPr lang="en-US" dirty="0"/>
              <a:t> </a:t>
            </a:r>
            <a:r>
              <a:rPr lang="en-US" dirty="0" err="1"/>
              <a:t>grupy</a:t>
            </a:r>
            <a:r>
              <a:rPr lang="en-US" dirty="0"/>
              <a:t> </a:t>
            </a:r>
            <a:r>
              <a:rPr lang="en-US" dirty="0" err="1"/>
              <a:t>docelowej</a:t>
            </a:r>
            <a:r>
              <a:rPr lang="en-US" dirty="0"/>
              <a:t>. </a:t>
            </a:r>
            <a:r>
              <a:rPr lang="en-US" dirty="0" err="1"/>
              <a:t>Ważne</a:t>
            </a:r>
            <a:r>
              <a:rPr lang="en-US" dirty="0"/>
              <a:t> jest, aby </a:t>
            </a:r>
            <a:r>
              <a:rPr lang="en-US" dirty="0" err="1"/>
              <a:t>firmy</a:t>
            </a:r>
            <a:r>
              <a:rPr lang="en-US" dirty="0"/>
              <a:t> </a:t>
            </a:r>
            <a:r>
              <a:rPr lang="en-US" dirty="0" err="1"/>
              <a:t>śledziły</a:t>
            </a:r>
            <a:r>
              <a:rPr lang="en-US" dirty="0"/>
              <a:t> </a:t>
            </a:r>
            <a:r>
              <a:rPr lang="en-US" dirty="0" err="1"/>
              <a:t>i</a:t>
            </a:r>
            <a:r>
              <a:rPr lang="en-US" dirty="0"/>
              <a:t> </a:t>
            </a:r>
            <a:r>
              <a:rPr lang="en-US" dirty="0" err="1"/>
              <a:t>analizowały</a:t>
            </a:r>
            <a:r>
              <a:rPr lang="en-US" dirty="0"/>
              <a:t> </a:t>
            </a:r>
            <a:r>
              <a:rPr lang="en-US" dirty="0" err="1"/>
              <a:t>dane</a:t>
            </a:r>
            <a:r>
              <a:rPr lang="en-US" dirty="0"/>
              <a:t>, </a:t>
            </a:r>
            <a:r>
              <a:rPr lang="en-US" dirty="0" err="1"/>
              <a:t>eksperymentowały</a:t>
            </a:r>
            <a:r>
              <a:rPr lang="en-US" dirty="0"/>
              <a:t> z </a:t>
            </a:r>
            <a:r>
              <a:rPr lang="en-US" dirty="0" err="1"/>
              <a:t>różnymi</a:t>
            </a:r>
            <a:r>
              <a:rPr lang="en-US" dirty="0"/>
              <a:t> </a:t>
            </a:r>
            <a:r>
              <a:rPr lang="en-US" dirty="0" err="1"/>
              <a:t>kanałami</a:t>
            </a:r>
            <a:r>
              <a:rPr lang="en-US" dirty="0"/>
              <a:t> </a:t>
            </a:r>
            <a:r>
              <a:rPr lang="en-US" dirty="0" err="1"/>
              <a:t>i</a:t>
            </a:r>
            <a:r>
              <a:rPr lang="en-US" dirty="0"/>
              <a:t> </a:t>
            </a:r>
            <a:r>
              <a:rPr lang="en-US" dirty="0" err="1"/>
              <a:t>optymalizowały</a:t>
            </a:r>
            <a:r>
              <a:rPr lang="en-US" dirty="0"/>
              <a:t> </a:t>
            </a:r>
            <a:r>
              <a:rPr lang="en-US" dirty="0" err="1"/>
              <a:t>swoje</a:t>
            </a:r>
            <a:r>
              <a:rPr lang="en-US" dirty="0"/>
              <a:t> </a:t>
            </a:r>
            <a:r>
              <a:rPr lang="en-US" dirty="0" err="1"/>
              <a:t>strategie</a:t>
            </a:r>
            <a:r>
              <a:rPr lang="en-US" dirty="0"/>
              <a:t>, aby </a:t>
            </a:r>
            <a:r>
              <a:rPr lang="en-US" dirty="0" err="1"/>
              <a:t>zmaksymalizować</a:t>
            </a:r>
            <a:r>
              <a:rPr lang="en-US" dirty="0"/>
              <a:t> </a:t>
            </a:r>
            <a:r>
              <a:rPr lang="en-US" dirty="0" err="1"/>
              <a:t>skuteczność</a:t>
            </a:r>
            <a:r>
              <a:rPr lang="en-US" dirty="0"/>
              <a:t> </a:t>
            </a:r>
            <a:r>
              <a:rPr lang="en-US" dirty="0" err="1"/>
              <a:t>każdego</a:t>
            </a:r>
            <a:r>
              <a:rPr lang="en-US" dirty="0"/>
              <a:t> </a:t>
            </a:r>
            <a:r>
              <a:rPr lang="en-US" dirty="0" err="1"/>
              <a:t>kanału</a:t>
            </a:r>
            <a:r>
              <a:rPr lang="en-US" dirty="0"/>
              <a:t> </a:t>
            </a:r>
            <a:r>
              <a:rPr lang="en-US" dirty="0" err="1"/>
              <a:t>pozyskiwania</a:t>
            </a:r>
            <a:r>
              <a:rPr lang="en-US" dirty="0"/>
              <a:t> </a:t>
            </a:r>
            <a:r>
              <a:rPr lang="en-US" dirty="0" err="1"/>
              <a:t>klientów</a:t>
            </a:r>
            <a:r>
              <a:rPr lang="en-US" dirty="0"/>
              <a:t>.</a:t>
            </a:r>
            <a:endParaRPr dirty="0"/>
          </a:p>
          <a:p>
            <a:pPr marL="0" lvl="0" indent="0" algn="l" rtl="0">
              <a:lnSpc>
                <a:spcPct val="100000"/>
              </a:lnSpc>
              <a:spcBef>
                <a:spcPts val="1200"/>
              </a:spcBef>
              <a:spcAft>
                <a:spcPts val="0"/>
              </a:spcAft>
              <a:buSzPts val="1100"/>
              <a:buNone/>
            </a:pPr>
            <a:endParaRPr dirty="0"/>
          </a:p>
        </p:txBody>
      </p:sp>
    </p:spTree>
    <p:extLst>
      <p:ext uri="{BB962C8B-B14F-4D97-AF65-F5344CB8AC3E}">
        <p14:creationId xmlns:p14="http://schemas.microsoft.com/office/powerpoint/2010/main" val="313867254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2" name="Google Shape;37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200"/>
              </a:spcBef>
              <a:spcAft>
                <a:spcPts val="0"/>
              </a:spcAft>
              <a:buClr>
                <a:schemeClr val="dk1"/>
              </a:buClr>
              <a:buSzPts val="1100"/>
              <a:buFont typeface="Arial"/>
              <a:buNone/>
            </a:pPr>
            <a:r>
              <a:rPr lang="en-US" dirty="0" err="1"/>
              <a:t>Oceniając</a:t>
            </a:r>
            <a:r>
              <a:rPr lang="en-US" dirty="0"/>
              <a:t> </a:t>
            </a:r>
            <a:r>
              <a:rPr lang="en-US" dirty="0" err="1"/>
              <a:t>kanały</a:t>
            </a:r>
            <a:r>
              <a:rPr lang="en-US" dirty="0"/>
              <a:t> </a:t>
            </a:r>
            <a:r>
              <a:rPr lang="en-US" dirty="0" err="1"/>
              <a:t>pozyskiwania</a:t>
            </a:r>
            <a:r>
              <a:rPr lang="en-US" dirty="0"/>
              <a:t> </a:t>
            </a:r>
            <a:r>
              <a:rPr lang="en-US" dirty="0" err="1"/>
              <a:t>ruchu</a:t>
            </a:r>
            <a:r>
              <a:rPr lang="en-US" dirty="0"/>
              <a:t> </a:t>
            </a:r>
            <a:r>
              <a:rPr lang="en-US" dirty="0" err="1"/>
              <a:t>za</a:t>
            </a:r>
            <a:r>
              <a:rPr lang="en-US" dirty="0"/>
              <a:t> </a:t>
            </a:r>
            <a:r>
              <a:rPr lang="en-US" dirty="0" err="1"/>
              <a:t>pomocą</a:t>
            </a:r>
            <a:r>
              <a:rPr lang="en-US" dirty="0"/>
              <a:t> </a:t>
            </a:r>
            <a:r>
              <a:rPr lang="en-US" dirty="0" err="1"/>
              <a:t>kampanii</a:t>
            </a:r>
            <a:r>
              <a:rPr lang="en-US" dirty="0"/>
              <a:t> </a:t>
            </a:r>
            <a:r>
              <a:rPr lang="en-US" dirty="0" err="1"/>
              <a:t>wykorzystujących</a:t>
            </a:r>
            <a:r>
              <a:rPr lang="en-US" dirty="0"/>
              <a:t> </a:t>
            </a:r>
            <a:r>
              <a:rPr lang="en-US" dirty="0" err="1"/>
              <a:t>kody</a:t>
            </a:r>
            <a:r>
              <a:rPr lang="en-US" dirty="0"/>
              <a:t> UTM (Urchin Tracking Module), </a:t>
            </a:r>
            <a:r>
              <a:rPr lang="en-US" dirty="0" err="1"/>
              <a:t>firmy</a:t>
            </a:r>
            <a:r>
              <a:rPr lang="en-US" dirty="0"/>
              <a:t> </a:t>
            </a:r>
            <a:r>
              <a:rPr lang="en-US" dirty="0" err="1"/>
              <a:t>mogą</a:t>
            </a:r>
            <a:r>
              <a:rPr lang="en-US" dirty="0"/>
              <a:t> </a:t>
            </a:r>
            <a:r>
              <a:rPr lang="en-US" dirty="0" err="1"/>
              <a:t>uzyskać</a:t>
            </a:r>
            <a:r>
              <a:rPr lang="en-US" dirty="0"/>
              <a:t> </a:t>
            </a:r>
            <a:r>
              <a:rPr lang="en-US" dirty="0" err="1"/>
              <a:t>bardziej</a:t>
            </a:r>
            <a:r>
              <a:rPr lang="en-US" dirty="0"/>
              <a:t> </a:t>
            </a:r>
            <a:r>
              <a:rPr lang="en-US" dirty="0" err="1"/>
              <a:t>szczegółowy</a:t>
            </a:r>
            <a:r>
              <a:rPr lang="en-US" dirty="0"/>
              <a:t> </a:t>
            </a:r>
            <a:r>
              <a:rPr lang="en-US" dirty="0" err="1"/>
              <a:t>wgląd</a:t>
            </a:r>
            <a:r>
              <a:rPr lang="en-US" dirty="0"/>
              <a:t> w </a:t>
            </a:r>
            <a:r>
              <a:rPr lang="en-US" dirty="0" err="1"/>
              <a:t>skuteczność</a:t>
            </a:r>
            <a:r>
              <a:rPr lang="en-US" dirty="0"/>
              <a:t> </a:t>
            </a:r>
            <a:r>
              <a:rPr lang="en-US" dirty="0" err="1"/>
              <a:t>swoich</a:t>
            </a:r>
            <a:r>
              <a:rPr lang="en-US" dirty="0"/>
              <a:t> </a:t>
            </a:r>
            <a:r>
              <a:rPr lang="en-US" dirty="0" err="1"/>
              <a:t>działań</a:t>
            </a:r>
            <a:r>
              <a:rPr lang="en-US" dirty="0"/>
              <a:t> </a:t>
            </a:r>
            <a:r>
              <a:rPr lang="en-US" dirty="0" err="1"/>
              <a:t>marketingowych</a:t>
            </a:r>
            <a:r>
              <a:rPr lang="en-US" dirty="0"/>
              <a:t>. Kody UTM to </a:t>
            </a:r>
            <a:r>
              <a:rPr lang="en-US" dirty="0" err="1"/>
              <a:t>tagi</a:t>
            </a:r>
            <a:r>
              <a:rPr lang="en-US" dirty="0"/>
              <a:t> </a:t>
            </a:r>
            <a:r>
              <a:rPr lang="en-US" dirty="0" err="1"/>
              <a:t>dodawane</a:t>
            </a:r>
            <a:r>
              <a:rPr lang="en-US" dirty="0"/>
              <a:t> do </a:t>
            </a:r>
            <a:r>
              <a:rPr lang="en-US" dirty="0" err="1"/>
              <a:t>adresów</a:t>
            </a:r>
            <a:r>
              <a:rPr lang="en-US" dirty="0"/>
              <a:t> URL w </a:t>
            </a:r>
            <a:r>
              <a:rPr lang="en-US" dirty="0" err="1"/>
              <a:t>celu</a:t>
            </a:r>
            <a:r>
              <a:rPr lang="en-US" dirty="0"/>
              <a:t> </a:t>
            </a:r>
            <a:r>
              <a:rPr lang="en-US" dirty="0" err="1"/>
              <a:t>śledzenia</a:t>
            </a:r>
            <a:r>
              <a:rPr lang="en-US" dirty="0"/>
              <a:t> </a:t>
            </a:r>
            <a:r>
              <a:rPr lang="en-US" dirty="0" err="1"/>
              <a:t>źródła</a:t>
            </a:r>
            <a:r>
              <a:rPr lang="en-US" dirty="0"/>
              <a:t>, medium, </a:t>
            </a:r>
            <a:r>
              <a:rPr lang="en-US" dirty="0" err="1"/>
              <a:t>kampanii</a:t>
            </a:r>
            <a:r>
              <a:rPr lang="en-US" dirty="0"/>
              <a:t> </a:t>
            </a:r>
            <a:r>
              <a:rPr lang="en-US" dirty="0" err="1"/>
              <a:t>i</a:t>
            </a:r>
            <a:r>
              <a:rPr lang="en-US" dirty="0"/>
              <a:t> </a:t>
            </a:r>
            <a:r>
              <a:rPr lang="en-US" dirty="0" err="1"/>
              <a:t>innych</a:t>
            </a:r>
            <a:r>
              <a:rPr lang="en-US" dirty="0"/>
              <a:t> </a:t>
            </a:r>
            <a:r>
              <a:rPr lang="en-US" dirty="0" err="1"/>
              <a:t>parametrów</a:t>
            </a:r>
            <a:r>
              <a:rPr lang="en-US" dirty="0"/>
              <a:t> </a:t>
            </a:r>
            <a:r>
              <a:rPr lang="en-US" dirty="0" err="1"/>
              <a:t>ruchu</a:t>
            </a:r>
            <a:r>
              <a:rPr lang="en-US" dirty="0"/>
              <a:t> w </a:t>
            </a:r>
            <a:r>
              <a:rPr lang="en-US" dirty="0" err="1"/>
              <a:t>witrynie</a:t>
            </a:r>
            <a:r>
              <a:rPr lang="en-US" dirty="0"/>
              <a:t>. Oto </a:t>
            </a:r>
            <a:r>
              <a:rPr lang="en-US" dirty="0" err="1"/>
              <a:t>jak</a:t>
            </a:r>
            <a:r>
              <a:rPr lang="en-US" dirty="0"/>
              <a:t> </a:t>
            </a:r>
            <a:r>
              <a:rPr lang="en-US" dirty="0" err="1"/>
              <a:t>ocenić</a:t>
            </a:r>
            <a:r>
              <a:rPr lang="en-US" dirty="0"/>
              <a:t> </a:t>
            </a:r>
            <a:r>
              <a:rPr lang="en-US" dirty="0" err="1"/>
              <a:t>kanały</a:t>
            </a:r>
            <a:r>
              <a:rPr lang="en-US" dirty="0"/>
              <a:t> </a:t>
            </a:r>
            <a:r>
              <a:rPr lang="en-US" dirty="0" err="1"/>
              <a:t>pozyskiwania</a:t>
            </a:r>
            <a:r>
              <a:rPr lang="en-US" dirty="0"/>
              <a:t> </a:t>
            </a:r>
            <a:r>
              <a:rPr lang="en-US" dirty="0" err="1"/>
              <a:t>klientów</a:t>
            </a:r>
            <a:r>
              <a:rPr lang="en-US" dirty="0"/>
              <a:t> </a:t>
            </a:r>
            <a:r>
              <a:rPr lang="en-US" dirty="0" err="1"/>
              <a:t>za</a:t>
            </a:r>
            <a:r>
              <a:rPr lang="en-US" dirty="0"/>
              <a:t> </a:t>
            </a:r>
            <a:r>
              <a:rPr lang="en-US" dirty="0" err="1"/>
              <a:t>pomocą</a:t>
            </a:r>
            <a:r>
              <a:rPr lang="en-US" dirty="0"/>
              <a:t> </a:t>
            </a:r>
            <a:r>
              <a:rPr lang="en-US" dirty="0" err="1"/>
              <a:t>kodów</a:t>
            </a:r>
            <a:r>
              <a:rPr lang="en-US" dirty="0"/>
              <a:t> UTM:</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Zidentyfikuj</a:t>
            </a:r>
            <a:r>
              <a:rPr lang="en-US" dirty="0"/>
              <a:t> </a:t>
            </a:r>
            <a:r>
              <a:rPr lang="en-US" dirty="0" err="1"/>
              <a:t>kanały</a:t>
            </a:r>
            <a:r>
              <a:rPr lang="en-US" dirty="0"/>
              <a:t> </a:t>
            </a:r>
            <a:r>
              <a:rPr lang="en-US" dirty="0" err="1"/>
              <a:t>pozyskiwania</a:t>
            </a:r>
            <a:r>
              <a:rPr lang="en-US" dirty="0"/>
              <a:t> </a:t>
            </a:r>
            <a:r>
              <a:rPr lang="en-US" dirty="0" err="1"/>
              <a:t>użytkowników</a:t>
            </a:r>
            <a:r>
              <a:rPr lang="en-US" dirty="0"/>
              <a:t>: </a:t>
            </a:r>
            <a:r>
              <a:rPr lang="en-US" dirty="0" err="1"/>
              <a:t>Zacznij</a:t>
            </a:r>
            <a:r>
              <a:rPr lang="en-US" dirty="0"/>
              <a:t> od </a:t>
            </a:r>
            <a:r>
              <a:rPr lang="en-US" dirty="0" err="1"/>
              <a:t>zidentyfikowania</a:t>
            </a:r>
            <a:r>
              <a:rPr lang="en-US" dirty="0"/>
              <a:t> </a:t>
            </a:r>
            <a:r>
              <a:rPr lang="en-US" dirty="0" err="1"/>
              <a:t>różnych</a:t>
            </a:r>
            <a:r>
              <a:rPr lang="en-US" dirty="0"/>
              <a:t> </a:t>
            </a:r>
            <a:r>
              <a:rPr lang="en-US" dirty="0" err="1"/>
              <a:t>kanałów</a:t>
            </a:r>
            <a:r>
              <a:rPr lang="en-US" dirty="0"/>
              <a:t> </a:t>
            </a:r>
            <a:r>
              <a:rPr lang="en-US" dirty="0" err="1"/>
              <a:t>pozyskiwania</a:t>
            </a:r>
            <a:r>
              <a:rPr lang="en-US" dirty="0"/>
              <a:t> </a:t>
            </a:r>
            <a:r>
              <a:rPr lang="en-US" dirty="0" err="1"/>
              <a:t>użytkowników</a:t>
            </a:r>
            <a:r>
              <a:rPr lang="en-US" dirty="0"/>
              <a:t>, </a:t>
            </a:r>
            <a:r>
              <a:rPr lang="en-US" dirty="0" err="1"/>
              <a:t>których</a:t>
            </a:r>
            <a:r>
              <a:rPr lang="en-US" dirty="0"/>
              <a:t> </a:t>
            </a:r>
            <a:r>
              <a:rPr lang="en-US" dirty="0" err="1"/>
              <a:t>używasz</a:t>
            </a:r>
            <a:r>
              <a:rPr lang="en-US" dirty="0"/>
              <a:t> w </a:t>
            </a:r>
            <a:r>
              <a:rPr lang="en-US" dirty="0" err="1"/>
              <a:t>swoich</a:t>
            </a:r>
            <a:r>
              <a:rPr lang="en-US" dirty="0"/>
              <a:t> </a:t>
            </a:r>
            <a:r>
              <a:rPr lang="en-US" dirty="0" err="1"/>
              <a:t>kampaniach</a:t>
            </a:r>
            <a:r>
              <a:rPr lang="en-US" dirty="0"/>
              <a:t>, </a:t>
            </a:r>
            <a:r>
              <a:rPr lang="en-US" dirty="0" err="1"/>
              <a:t>takich</a:t>
            </a:r>
            <a:r>
              <a:rPr lang="en-US" dirty="0"/>
              <a:t> </a:t>
            </a:r>
            <a:r>
              <a:rPr lang="en-US" dirty="0" err="1"/>
              <a:t>jak</a:t>
            </a:r>
            <a:r>
              <a:rPr lang="en-US" dirty="0"/>
              <a:t> </a:t>
            </a:r>
            <a:r>
              <a:rPr lang="en-US" dirty="0" err="1"/>
              <a:t>poczta</a:t>
            </a:r>
            <a:r>
              <a:rPr lang="en-US" dirty="0"/>
              <a:t> e-mail, media </a:t>
            </a:r>
            <a:r>
              <a:rPr lang="en-US" dirty="0" err="1"/>
              <a:t>społecznościowe</a:t>
            </a:r>
            <a:r>
              <a:rPr lang="en-US" dirty="0"/>
              <a:t>, </a:t>
            </a:r>
            <a:r>
              <a:rPr lang="en-US" dirty="0" err="1"/>
              <a:t>reklamy</a:t>
            </a:r>
            <a:r>
              <a:rPr lang="en-US" dirty="0"/>
              <a:t> </a:t>
            </a:r>
            <a:r>
              <a:rPr lang="en-US" dirty="0" err="1"/>
              <a:t>displayowe</a:t>
            </a:r>
            <a:r>
              <a:rPr lang="en-US" dirty="0"/>
              <a:t>, </a:t>
            </a:r>
            <a:r>
              <a:rPr lang="en-US" dirty="0" err="1"/>
              <a:t>płatne</a:t>
            </a:r>
            <a:r>
              <a:rPr lang="en-US" dirty="0"/>
              <a:t> </a:t>
            </a:r>
            <a:r>
              <a:rPr lang="en-US" dirty="0" err="1"/>
              <a:t>wyszukiwanie</a:t>
            </a:r>
            <a:r>
              <a:rPr lang="en-US" dirty="0"/>
              <a:t> </a:t>
            </a:r>
            <a:r>
              <a:rPr lang="en-US" dirty="0" err="1"/>
              <a:t>itp</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Tworzenie</a:t>
            </a:r>
            <a:r>
              <a:rPr lang="en-US" dirty="0"/>
              <a:t> </a:t>
            </a:r>
            <a:r>
              <a:rPr lang="en-US" dirty="0" err="1"/>
              <a:t>unikalnych</a:t>
            </a:r>
            <a:r>
              <a:rPr lang="en-US" dirty="0"/>
              <a:t> </a:t>
            </a:r>
            <a:r>
              <a:rPr lang="en-US" dirty="0" err="1"/>
              <a:t>kodów</a:t>
            </a:r>
            <a:r>
              <a:rPr lang="en-US" dirty="0"/>
              <a:t> UTM: </a:t>
            </a:r>
            <a:r>
              <a:rPr lang="en-US" dirty="0" err="1"/>
              <a:t>Generuj</a:t>
            </a:r>
            <a:r>
              <a:rPr lang="en-US" dirty="0"/>
              <a:t> </a:t>
            </a:r>
            <a:r>
              <a:rPr lang="en-US" dirty="0" err="1"/>
              <a:t>unikalne</a:t>
            </a:r>
            <a:r>
              <a:rPr lang="en-US" dirty="0"/>
              <a:t> </a:t>
            </a:r>
            <a:r>
              <a:rPr lang="en-US" dirty="0" err="1"/>
              <a:t>kody</a:t>
            </a:r>
            <a:r>
              <a:rPr lang="en-US" dirty="0"/>
              <a:t> UTM </a:t>
            </a:r>
            <a:r>
              <a:rPr lang="en-US" dirty="0" err="1"/>
              <a:t>dla</a:t>
            </a:r>
            <a:r>
              <a:rPr lang="en-US" dirty="0"/>
              <a:t> </a:t>
            </a:r>
            <a:r>
              <a:rPr lang="en-US" dirty="0" err="1"/>
              <a:t>każdej</a:t>
            </a:r>
            <a:r>
              <a:rPr lang="en-US" dirty="0"/>
              <a:t> </a:t>
            </a:r>
            <a:r>
              <a:rPr lang="en-US" dirty="0" err="1"/>
              <a:t>kampanii</a:t>
            </a:r>
            <a:r>
              <a:rPr lang="en-US" dirty="0"/>
              <a:t> w </a:t>
            </a:r>
            <a:r>
              <a:rPr lang="en-US" dirty="0" err="1"/>
              <a:t>ramach</a:t>
            </a:r>
            <a:r>
              <a:rPr lang="en-US" dirty="0"/>
              <a:t> </a:t>
            </a:r>
            <a:r>
              <a:rPr lang="en-US" dirty="0" err="1"/>
              <a:t>każdego</a:t>
            </a:r>
            <a:r>
              <a:rPr lang="en-US" dirty="0"/>
              <a:t> </a:t>
            </a:r>
            <a:r>
              <a:rPr lang="en-US" dirty="0" err="1"/>
              <a:t>kanału</a:t>
            </a:r>
            <a:r>
              <a:rPr lang="en-US" dirty="0"/>
              <a:t> </a:t>
            </a:r>
            <a:r>
              <a:rPr lang="en-US" dirty="0" err="1"/>
              <a:t>pozyskiwania</a:t>
            </a:r>
            <a:r>
              <a:rPr lang="en-US" dirty="0"/>
              <a:t>. Kody UTM </a:t>
            </a:r>
            <a:r>
              <a:rPr lang="en-US" dirty="0" err="1"/>
              <a:t>składają</a:t>
            </a:r>
            <a:r>
              <a:rPr lang="en-US" dirty="0"/>
              <a:t> </a:t>
            </a:r>
            <a:r>
              <a:rPr lang="en-US" dirty="0" err="1"/>
              <a:t>się</a:t>
            </a:r>
            <a:r>
              <a:rPr lang="en-US" dirty="0"/>
              <a:t> z </a:t>
            </a:r>
            <a:r>
              <a:rPr lang="en-US" dirty="0" err="1"/>
              <a:t>parametrów</a:t>
            </a:r>
            <a:r>
              <a:rPr lang="en-US" dirty="0"/>
              <a:t> </a:t>
            </a:r>
            <a:r>
              <a:rPr lang="en-US" dirty="0" err="1"/>
              <a:t>takich</a:t>
            </a:r>
            <a:r>
              <a:rPr lang="en-US" dirty="0"/>
              <a:t> </a:t>
            </a:r>
            <a:r>
              <a:rPr lang="en-US" dirty="0" err="1"/>
              <a:t>jak</a:t>
            </a:r>
            <a:r>
              <a:rPr lang="en-US" dirty="0"/>
              <a:t> </a:t>
            </a:r>
            <a:r>
              <a:rPr lang="en-US" dirty="0" err="1"/>
              <a:t>źródło</a:t>
            </a:r>
            <a:r>
              <a:rPr lang="en-US" dirty="0"/>
              <a:t>, medium, </a:t>
            </a:r>
            <a:r>
              <a:rPr lang="en-US" dirty="0" err="1"/>
              <a:t>kampania</a:t>
            </a:r>
            <a:r>
              <a:rPr lang="en-US" dirty="0"/>
              <a:t> </a:t>
            </a:r>
            <a:r>
              <a:rPr lang="en-US" dirty="0" err="1"/>
              <a:t>i</a:t>
            </a:r>
            <a:r>
              <a:rPr lang="en-US" dirty="0"/>
              <a:t> </a:t>
            </a:r>
            <a:r>
              <a:rPr lang="en-US" dirty="0" err="1"/>
              <a:t>dodatkowe</a:t>
            </a:r>
            <a:r>
              <a:rPr lang="en-US" dirty="0"/>
              <a:t> </a:t>
            </a:r>
            <a:r>
              <a:rPr lang="en-US" dirty="0" err="1"/>
              <a:t>informacje</a:t>
            </a:r>
            <a:r>
              <a:rPr lang="en-US" dirty="0"/>
              <a:t>, </a:t>
            </a:r>
            <a:r>
              <a:rPr lang="en-US" dirty="0" err="1"/>
              <a:t>które</a:t>
            </a:r>
            <a:r>
              <a:rPr lang="en-US" dirty="0"/>
              <a:t> </a:t>
            </a:r>
            <a:r>
              <a:rPr lang="en-US" dirty="0" err="1"/>
              <a:t>pomagają</a:t>
            </a:r>
            <a:r>
              <a:rPr lang="en-US" dirty="0"/>
              <a:t> </a:t>
            </a:r>
            <a:r>
              <a:rPr lang="en-US" dirty="0" err="1"/>
              <a:t>skutecznie</a:t>
            </a:r>
            <a:r>
              <a:rPr lang="en-US" dirty="0"/>
              <a:t> </a:t>
            </a:r>
            <a:r>
              <a:rPr lang="en-US" dirty="0" err="1"/>
              <a:t>śledzić</a:t>
            </a:r>
            <a:r>
              <a:rPr lang="en-US" dirty="0"/>
              <a:t> </a:t>
            </a:r>
            <a:r>
              <a:rPr lang="en-US" dirty="0" err="1"/>
              <a:t>i</a:t>
            </a:r>
            <a:r>
              <a:rPr lang="en-US" dirty="0"/>
              <a:t> </a:t>
            </a:r>
            <a:r>
              <a:rPr lang="en-US" dirty="0" err="1"/>
              <a:t>różnicować</a:t>
            </a:r>
            <a:r>
              <a:rPr lang="en-US" dirty="0"/>
              <a:t> </a:t>
            </a:r>
            <a:r>
              <a:rPr lang="en-US" dirty="0" err="1"/>
              <a:t>kampanie</a:t>
            </a:r>
            <a:r>
              <a:rPr lang="en-US" dirty="0"/>
              <a:t>. Na </a:t>
            </a:r>
            <a:r>
              <a:rPr lang="en-US" dirty="0" err="1"/>
              <a:t>przykład</a:t>
            </a:r>
            <a:r>
              <a:rPr lang="en-US" dirty="0"/>
              <a:t> </a:t>
            </a:r>
            <a:r>
              <a:rPr lang="en-US" dirty="0" err="1"/>
              <a:t>można</a:t>
            </a:r>
            <a:r>
              <a:rPr lang="en-US" dirty="0"/>
              <a:t> </a:t>
            </a:r>
            <a:r>
              <a:rPr lang="en-US" dirty="0" err="1"/>
              <a:t>utworzyć</a:t>
            </a:r>
            <a:r>
              <a:rPr lang="en-US" dirty="0"/>
              <a:t> </a:t>
            </a:r>
            <a:r>
              <a:rPr lang="en-US" dirty="0" err="1"/>
              <a:t>kody</a:t>
            </a:r>
            <a:r>
              <a:rPr lang="en-US" dirty="0"/>
              <a:t> UTM </a:t>
            </a:r>
            <a:r>
              <a:rPr lang="en-US" dirty="0" err="1"/>
              <a:t>typu</a:t>
            </a:r>
            <a:r>
              <a:rPr lang="en-US" dirty="0"/>
              <a:t> "</a:t>
            </a:r>
            <a:r>
              <a:rPr lang="en-US" dirty="0" err="1"/>
              <a:t>utm_source</a:t>
            </a:r>
            <a:r>
              <a:rPr lang="en-US" dirty="0"/>
              <a:t>=</a:t>
            </a:r>
            <a:r>
              <a:rPr lang="en-US" dirty="0" err="1"/>
              <a:t>email&amp;utm_medium</a:t>
            </a:r>
            <a:r>
              <a:rPr lang="en-US" dirty="0"/>
              <a:t>=</a:t>
            </a:r>
            <a:r>
              <a:rPr lang="en-US" dirty="0" err="1"/>
              <a:t>newsletter&amp;utm_campaign</a:t>
            </a:r>
            <a:r>
              <a:rPr lang="en-US" dirty="0"/>
              <a:t>=</a:t>
            </a:r>
            <a:r>
              <a:rPr lang="en-US" dirty="0" err="1"/>
              <a:t>spring_sale</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Dodawanie</a:t>
            </a:r>
            <a:r>
              <a:rPr lang="en-US" dirty="0"/>
              <a:t> </a:t>
            </a:r>
            <a:r>
              <a:rPr lang="en-US" dirty="0" err="1"/>
              <a:t>kodów</a:t>
            </a:r>
            <a:r>
              <a:rPr lang="en-US" dirty="0"/>
              <a:t> UTM do </a:t>
            </a:r>
            <a:r>
              <a:rPr lang="en-US" dirty="0" err="1"/>
              <a:t>adresów</a:t>
            </a:r>
            <a:r>
              <a:rPr lang="en-US" dirty="0"/>
              <a:t> URL </a:t>
            </a:r>
            <a:r>
              <a:rPr lang="en-US" dirty="0" err="1"/>
              <a:t>kampanii</a:t>
            </a:r>
            <a:r>
              <a:rPr lang="en-US" dirty="0"/>
              <a:t>: </a:t>
            </a:r>
            <a:r>
              <a:rPr lang="en-US" dirty="0" err="1"/>
              <a:t>Dodaj</a:t>
            </a:r>
            <a:r>
              <a:rPr lang="en-US" dirty="0"/>
              <a:t> </a:t>
            </a:r>
            <a:r>
              <a:rPr lang="en-US" dirty="0" err="1"/>
              <a:t>kody</a:t>
            </a:r>
            <a:r>
              <a:rPr lang="en-US" dirty="0"/>
              <a:t> UTM do </a:t>
            </a:r>
            <a:r>
              <a:rPr lang="en-US" dirty="0" err="1"/>
              <a:t>adresów</a:t>
            </a:r>
            <a:r>
              <a:rPr lang="en-US" dirty="0"/>
              <a:t> URL </a:t>
            </a:r>
            <a:r>
              <a:rPr lang="en-US" dirty="0" err="1"/>
              <a:t>zasobów</a:t>
            </a:r>
            <a:r>
              <a:rPr lang="en-US" dirty="0"/>
              <a:t> </a:t>
            </a:r>
            <a:r>
              <a:rPr lang="en-US" dirty="0" err="1"/>
              <a:t>kampanii</a:t>
            </a:r>
            <a:r>
              <a:rPr lang="en-US" dirty="0"/>
              <a:t>, </a:t>
            </a:r>
            <a:r>
              <a:rPr lang="en-US" dirty="0" err="1"/>
              <a:t>takich</a:t>
            </a:r>
            <a:r>
              <a:rPr lang="en-US" dirty="0"/>
              <a:t> </a:t>
            </a:r>
            <a:r>
              <a:rPr lang="en-US" dirty="0" err="1"/>
              <a:t>jak</a:t>
            </a:r>
            <a:r>
              <a:rPr lang="en-US" dirty="0"/>
              <a:t> </a:t>
            </a:r>
            <a:r>
              <a:rPr lang="en-US" dirty="0" err="1"/>
              <a:t>linki</a:t>
            </a:r>
            <a:r>
              <a:rPr lang="en-US" dirty="0"/>
              <a:t> w </a:t>
            </a:r>
            <a:r>
              <a:rPr lang="en-US" dirty="0" err="1"/>
              <a:t>wiadomościach</a:t>
            </a:r>
            <a:r>
              <a:rPr lang="en-US" dirty="0"/>
              <a:t> e-mail, </a:t>
            </a:r>
            <a:r>
              <a:rPr lang="en-US" dirty="0" err="1"/>
              <a:t>posty</a:t>
            </a:r>
            <a:r>
              <a:rPr lang="en-US" dirty="0"/>
              <a:t> w </a:t>
            </a:r>
            <a:r>
              <a:rPr lang="en-US" dirty="0" err="1"/>
              <a:t>mediach</a:t>
            </a:r>
            <a:r>
              <a:rPr lang="en-US" dirty="0"/>
              <a:t> </a:t>
            </a:r>
            <a:r>
              <a:rPr lang="en-US" dirty="0" err="1"/>
              <a:t>społecznościowych</a:t>
            </a:r>
            <a:r>
              <a:rPr lang="en-US" dirty="0"/>
              <a:t>, </a:t>
            </a:r>
            <a:r>
              <a:rPr lang="en-US" dirty="0" err="1"/>
              <a:t>banery</a:t>
            </a:r>
            <a:r>
              <a:rPr lang="en-US" dirty="0"/>
              <a:t> </a:t>
            </a:r>
            <a:r>
              <a:rPr lang="en-US" dirty="0" err="1"/>
              <a:t>reklamowe</a:t>
            </a:r>
            <a:r>
              <a:rPr lang="en-US" dirty="0"/>
              <a:t> </a:t>
            </a:r>
            <a:r>
              <a:rPr lang="en-US" dirty="0" err="1"/>
              <a:t>lub</a:t>
            </a:r>
            <a:r>
              <a:rPr lang="en-US" dirty="0"/>
              <a:t> </a:t>
            </a:r>
            <a:r>
              <a:rPr lang="en-US" dirty="0" err="1"/>
              <a:t>reklamy</a:t>
            </a:r>
            <a:r>
              <a:rPr lang="en-US" dirty="0"/>
              <a:t> w </a:t>
            </a:r>
            <a:r>
              <a:rPr lang="en-US" dirty="0" err="1"/>
              <a:t>wyszukiwarce</a:t>
            </a:r>
            <a:r>
              <a:rPr lang="en-US" dirty="0"/>
              <a:t>. </a:t>
            </a:r>
            <a:r>
              <a:rPr lang="en-US" dirty="0" err="1"/>
              <a:t>Gwarantuje</a:t>
            </a:r>
            <a:r>
              <a:rPr lang="en-US" dirty="0"/>
              <a:t> to, </a:t>
            </a:r>
            <a:r>
              <a:rPr lang="en-US" dirty="0" err="1"/>
              <a:t>że</a:t>
            </a:r>
            <a:r>
              <a:rPr lang="en-US" dirty="0"/>
              <a:t> </a:t>
            </a:r>
            <a:r>
              <a:rPr lang="en-US" dirty="0" err="1"/>
              <a:t>gdy</a:t>
            </a:r>
            <a:r>
              <a:rPr lang="en-US" dirty="0"/>
              <a:t> </a:t>
            </a:r>
            <a:r>
              <a:rPr lang="en-US" dirty="0" err="1"/>
              <a:t>użytkownicy</a:t>
            </a:r>
            <a:r>
              <a:rPr lang="en-US" dirty="0"/>
              <a:t> </a:t>
            </a:r>
            <a:r>
              <a:rPr lang="en-US" dirty="0" err="1"/>
              <a:t>klikają</a:t>
            </a:r>
            <a:r>
              <a:rPr lang="en-US" dirty="0"/>
              <a:t> </a:t>
            </a:r>
            <a:r>
              <a:rPr lang="en-US" dirty="0" err="1"/>
              <a:t>te</a:t>
            </a:r>
            <a:r>
              <a:rPr lang="en-US" dirty="0"/>
              <a:t> </a:t>
            </a:r>
            <a:r>
              <a:rPr lang="en-US" dirty="0" err="1"/>
              <a:t>linki</a:t>
            </a:r>
            <a:r>
              <a:rPr lang="en-US" dirty="0"/>
              <a:t>, </a:t>
            </a:r>
            <a:r>
              <a:rPr lang="en-US" dirty="0" err="1"/>
              <a:t>parametry</a:t>
            </a:r>
            <a:r>
              <a:rPr lang="en-US" dirty="0"/>
              <a:t> UTM </a:t>
            </a:r>
            <a:r>
              <a:rPr lang="en-US" dirty="0" err="1"/>
              <a:t>są</a:t>
            </a:r>
            <a:r>
              <a:rPr lang="en-US" dirty="0"/>
              <a:t> </a:t>
            </a:r>
            <a:r>
              <a:rPr lang="en-US" dirty="0" err="1"/>
              <a:t>przechwytywane</a:t>
            </a:r>
            <a:r>
              <a:rPr lang="en-US" dirty="0"/>
              <a:t> </a:t>
            </a:r>
            <a:r>
              <a:rPr lang="en-US" dirty="0" err="1"/>
              <a:t>i</a:t>
            </a:r>
            <a:r>
              <a:rPr lang="en-US" dirty="0"/>
              <a:t> </a:t>
            </a:r>
            <a:r>
              <a:rPr lang="en-US" dirty="0" err="1"/>
              <a:t>wysyłane</a:t>
            </a:r>
            <a:r>
              <a:rPr lang="en-US" dirty="0"/>
              <a:t> do </a:t>
            </a:r>
            <a:r>
              <a:rPr lang="en-US" dirty="0" err="1"/>
              <a:t>platformy</a:t>
            </a:r>
            <a:r>
              <a:rPr lang="en-US" dirty="0"/>
              <a:t> </a:t>
            </a:r>
            <a:r>
              <a:rPr lang="en-US" dirty="0" err="1"/>
              <a:t>analitycznej</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Śledzenie</a:t>
            </a:r>
            <a:r>
              <a:rPr lang="en-US" dirty="0"/>
              <a:t> </a:t>
            </a:r>
            <a:r>
              <a:rPr lang="en-US" dirty="0" err="1"/>
              <a:t>i</a:t>
            </a:r>
            <a:r>
              <a:rPr lang="en-US" dirty="0"/>
              <a:t> </a:t>
            </a:r>
            <a:r>
              <a:rPr lang="en-US" dirty="0" err="1"/>
              <a:t>analizowanie</a:t>
            </a:r>
            <a:r>
              <a:rPr lang="en-US" dirty="0"/>
              <a:t> </a:t>
            </a:r>
            <a:r>
              <a:rPr lang="en-US" dirty="0" err="1"/>
              <a:t>danych</a:t>
            </a:r>
            <a:r>
              <a:rPr lang="en-US" dirty="0"/>
              <a:t>: </a:t>
            </a:r>
            <a:r>
              <a:rPr lang="en-US" dirty="0" err="1"/>
              <a:t>Monitoruj</a:t>
            </a:r>
            <a:r>
              <a:rPr lang="en-US" dirty="0"/>
              <a:t> </a:t>
            </a:r>
            <a:r>
              <a:rPr lang="en-US" dirty="0" err="1"/>
              <a:t>dane</a:t>
            </a:r>
            <a:r>
              <a:rPr lang="en-US" dirty="0"/>
              <a:t> </a:t>
            </a:r>
            <a:r>
              <a:rPr lang="en-US" dirty="0" err="1"/>
              <a:t>na</a:t>
            </a:r>
            <a:r>
              <a:rPr lang="en-US" dirty="0"/>
              <a:t> </a:t>
            </a:r>
            <a:r>
              <a:rPr lang="en-US" dirty="0" err="1"/>
              <a:t>swojej</a:t>
            </a:r>
            <a:r>
              <a:rPr lang="en-US" dirty="0"/>
              <a:t> </a:t>
            </a:r>
            <a:r>
              <a:rPr lang="en-US" dirty="0" err="1"/>
              <a:t>platformie</a:t>
            </a:r>
            <a:r>
              <a:rPr lang="en-US" dirty="0"/>
              <a:t> </a:t>
            </a:r>
            <a:r>
              <a:rPr lang="en-US" dirty="0" err="1"/>
              <a:t>analitycznej</a:t>
            </a:r>
            <a:r>
              <a:rPr lang="en-US" dirty="0"/>
              <a:t> (np. Google Analytics), aby </a:t>
            </a:r>
            <a:r>
              <a:rPr lang="en-US" dirty="0" err="1"/>
              <a:t>ocenić</a:t>
            </a:r>
            <a:r>
              <a:rPr lang="en-US" dirty="0"/>
              <a:t> </a:t>
            </a:r>
            <a:r>
              <a:rPr lang="en-US" dirty="0" err="1"/>
              <a:t>wydajność</a:t>
            </a:r>
            <a:r>
              <a:rPr lang="en-US" dirty="0"/>
              <a:t> </a:t>
            </a:r>
            <a:r>
              <a:rPr lang="en-US" dirty="0" err="1"/>
              <a:t>każdego</a:t>
            </a:r>
            <a:r>
              <a:rPr lang="en-US" dirty="0"/>
              <a:t> </a:t>
            </a:r>
            <a:r>
              <a:rPr lang="en-US" dirty="0" err="1"/>
              <a:t>kanału</a:t>
            </a:r>
            <a:r>
              <a:rPr lang="en-US" dirty="0"/>
              <a:t> </a:t>
            </a:r>
            <a:r>
              <a:rPr lang="en-US" dirty="0" err="1"/>
              <a:t>pozyskiwania</a:t>
            </a:r>
            <a:r>
              <a:rPr lang="en-US" dirty="0"/>
              <a:t> </a:t>
            </a:r>
            <a:r>
              <a:rPr lang="en-US" dirty="0" err="1"/>
              <a:t>i</a:t>
            </a:r>
            <a:r>
              <a:rPr lang="en-US" dirty="0"/>
              <a:t> </a:t>
            </a:r>
            <a:r>
              <a:rPr lang="en-US" dirty="0" err="1"/>
              <a:t>kampanii</a:t>
            </a:r>
            <a:r>
              <a:rPr lang="en-US" dirty="0"/>
              <a:t>. </a:t>
            </a:r>
            <a:r>
              <a:rPr lang="en-US" dirty="0" err="1"/>
              <a:t>Szukaj</a:t>
            </a:r>
            <a:r>
              <a:rPr lang="en-US" dirty="0"/>
              <a:t> </a:t>
            </a:r>
            <a:r>
              <a:rPr lang="en-US" dirty="0" err="1"/>
              <a:t>wskaźników</a:t>
            </a:r>
            <a:r>
              <a:rPr lang="en-US" dirty="0"/>
              <a:t>, </a:t>
            </a:r>
            <a:r>
              <a:rPr lang="en-US" dirty="0" err="1"/>
              <a:t>takich</a:t>
            </a:r>
            <a:r>
              <a:rPr lang="en-US" dirty="0"/>
              <a:t> </a:t>
            </a:r>
            <a:r>
              <a:rPr lang="en-US" dirty="0" err="1"/>
              <a:t>jak</a:t>
            </a:r>
            <a:r>
              <a:rPr lang="en-US" dirty="0"/>
              <a:t> </a:t>
            </a:r>
            <a:r>
              <a:rPr lang="en-US" dirty="0" err="1"/>
              <a:t>sesje</a:t>
            </a:r>
            <a:r>
              <a:rPr lang="en-US" dirty="0"/>
              <a:t>, </a:t>
            </a:r>
            <a:r>
              <a:rPr lang="en-US" dirty="0" err="1"/>
              <a:t>konwersje</a:t>
            </a:r>
            <a:r>
              <a:rPr lang="en-US" dirty="0"/>
              <a:t>, </a:t>
            </a:r>
            <a:r>
              <a:rPr lang="en-US" dirty="0" err="1"/>
              <a:t>współczynnik</a:t>
            </a:r>
            <a:r>
              <a:rPr lang="en-US" dirty="0"/>
              <a:t> </a:t>
            </a:r>
            <a:r>
              <a:rPr lang="en-US" dirty="0" err="1"/>
              <a:t>odrzuceń</a:t>
            </a:r>
            <a:r>
              <a:rPr lang="en-US" dirty="0"/>
              <a:t>, </a:t>
            </a:r>
            <a:r>
              <a:rPr lang="en-US" dirty="0" err="1"/>
              <a:t>czas</a:t>
            </a:r>
            <a:r>
              <a:rPr lang="en-US" dirty="0"/>
              <a:t> </a:t>
            </a:r>
            <a:r>
              <a:rPr lang="en-US" dirty="0" err="1"/>
              <a:t>spędzony</a:t>
            </a:r>
            <a:r>
              <a:rPr lang="en-US" dirty="0"/>
              <a:t> w </a:t>
            </a:r>
            <a:r>
              <a:rPr lang="en-US" dirty="0" err="1"/>
              <a:t>witrynie</a:t>
            </a:r>
            <a:r>
              <a:rPr lang="en-US" dirty="0"/>
              <a:t> </a:t>
            </a:r>
            <a:r>
              <a:rPr lang="en-US" dirty="0" err="1"/>
              <a:t>i</a:t>
            </a:r>
            <a:r>
              <a:rPr lang="en-US" dirty="0"/>
              <a:t> </a:t>
            </a:r>
            <a:r>
              <a:rPr lang="en-US" dirty="0" err="1"/>
              <a:t>ukończone</a:t>
            </a:r>
            <a:r>
              <a:rPr lang="en-US" dirty="0"/>
              <a:t> </a:t>
            </a:r>
            <a:r>
              <a:rPr lang="en-US" dirty="0" err="1"/>
              <a:t>cele</a:t>
            </a:r>
            <a:r>
              <a:rPr lang="en-US" dirty="0"/>
              <a:t> </a:t>
            </a:r>
            <a:r>
              <a:rPr lang="en-US" dirty="0" err="1"/>
              <a:t>specyficzne</a:t>
            </a:r>
            <a:r>
              <a:rPr lang="en-US" dirty="0"/>
              <a:t> </a:t>
            </a:r>
            <a:r>
              <a:rPr lang="en-US" dirty="0" err="1"/>
              <a:t>dla</a:t>
            </a:r>
            <a:r>
              <a:rPr lang="en-US" dirty="0"/>
              <a:t> </a:t>
            </a:r>
            <a:r>
              <a:rPr lang="en-US" dirty="0" err="1"/>
              <a:t>każdego</a:t>
            </a:r>
            <a:r>
              <a:rPr lang="en-US" dirty="0"/>
              <a:t> </a:t>
            </a:r>
            <a:r>
              <a:rPr lang="en-US" dirty="0" err="1"/>
              <a:t>kodu</a:t>
            </a:r>
            <a:r>
              <a:rPr lang="en-US" dirty="0"/>
              <a:t> UTM.</a:t>
            </a:r>
            <a:endParaRPr dirty="0"/>
          </a:p>
          <a:p>
            <a:pPr marL="457200" lvl="0" indent="-298450" algn="l" rtl="0">
              <a:lnSpc>
                <a:spcPct val="115000"/>
              </a:lnSpc>
              <a:spcBef>
                <a:spcPts val="0"/>
              </a:spcBef>
              <a:spcAft>
                <a:spcPts val="0"/>
              </a:spcAft>
              <a:buClr>
                <a:schemeClr val="dk1"/>
              </a:buClr>
              <a:buSzPts val="1100"/>
              <a:buAutoNum type="arabicPeriod"/>
            </a:pPr>
            <a:r>
              <a:rPr lang="en-US" dirty="0" err="1"/>
              <a:t>Porównywanie</a:t>
            </a:r>
            <a:r>
              <a:rPr lang="en-US" dirty="0"/>
              <a:t> </a:t>
            </a:r>
            <a:r>
              <a:rPr lang="en-US" dirty="0" err="1"/>
              <a:t>wydajności</a:t>
            </a:r>
            <a:r>
              <a:rPr lang="en-US" dirty="0"/>
              <a:t> </a:t>
            </a:r>
            <a:r>
              <a:rPr lang="en-US" dirty="0" err="1"/>
              <a:t>różnych</a:t>
            </a:r>
            <a:r>
              <a:rPr lang="en-US" dirty="0"/>
              <a:t> </a:t>
            </a:r>
            <a:r>
              <a:rPr lang="en-US" dirty="0" err="1"/>
              <a:t>kanałów</a:t>
            </a:r>
            <a:r>
              <a:rPr lang="en-US" dirty="0"/>
              <a:t> </a:t>
            </a:r>
            <a:r>
              <a:rPr lang="en-US" dirty="0" err="1"/>
              <a:t>i</a:t>
            </a:r>
            <a:r>
              <a:rPr lang="en-US" dirty="0"/>
              <a:t> </a:t>
            </a:r>
            <a:r>
              <a:rPr lang="en-US" dirty="0" err="1"/>
              <a:t>kampanii</a:t>
            </a:r>
            <a:r>
              <a:rPr lang="en-US" dirty="0"/>
              <a:t>: </a:t>
            </a:r>
            <a:r>
              <a:rPr lang="en-US" dirty="0" err="1"/>
              <a:t>Porównaj</a:t>
            </a:r>
            <a:r>
              <a:rPr lang="en-US" dirty="0"/>
              <a:t> </a:t>
            </a:r>
            <a:r>
              <a:rPr lang="en-US" dirty="0" err="1"/>
              <a:t>wydajność</a:t>
            </a:r>
            <a:r>
              <a:rPr lang="en-US" dirty="0"/>
              <a:t> </a:t>
            </a:r>
            <a:r>
              <a:rPr lang="en-US" dirty="0" err="1"/>
              <a:t>różnych</a:t>
            </a:r>
            <a:r>
              <a:rPr lang="en-US" dirty="0"/>
              <a:t> </a:t>
            </a:r>
            <a:r>
              <a:rPr lang="en-US" dirty="0" err="1"/>
              <a:t>kanałów</a:t>
            </a:r>
            <a:r>
              <a:rPr lang="en-US" dirty="0"/>
              <a:t> </a:t>
            </a:r>
            <a:r>
              <a:rPr lang="en-US" dirty="0" err="1"/>
              <a:t>pozyskiwania</a:t>
            </a:r>
            <a:r>
              <a:rPr lang="en-US" dirty="0"/>
              <a:t> </a:t>
            </a:r>
            <a:r>
              <a:rPr lang="en-US" dirty="0" err="1"/>
              <a:t>i</a:t>
            </a:r>
            <a:r>
              <a:rPr lang="en-US" dirty="0"/>
              <a:t> </a:t>
            </a:r>
            <a:r>
              <a:rPr lang="en-US" dirty="0" err="1"/>
              <a:t>kampanii</a:t>
            </a:r>
            <a:r>
              <a:rPr lang="en-US" dirty="0"/>
              <a:t>, </a:t>
            </a:r>
            <a:r>
              <a:rPr lang="en-US" dirty="0" err="1"/>
              <a:t>analizując</a:t>
            </a:r>
            <a:r>
              <a:rPr lang="en-US" dirty="0"/>
              <a:t> </a:t>
            </a:r>
            <a:r>
              <a:rPr lang="en-US" dirty="0" err="1"/>
              <a:t>dane</a:t>
            </a:r>
            <a:r>
              <a:rPr lang="en-US" dirty="0"/>
              <a:t> </a:t>
            </a:r>
            <a:r>
              <a:rPr lang="en-US" dirty="0" err="1"/>
              <a:t>zebrane</a:t>
            </a:r>
            <a:r>
              <a:rPr lang="en-US" dirty="0"/>
              <a:t> </a:t>
            </a:r>
            <a:r>
              <a:rPr lang="en-US" dirty="0" err="1"/>
              <a:t>za</a:t>
            </a:r>
            <a:r>
              <a:rPr lang="en-US" dirty="0"/>
              <a:t> </a:t>
            </a:r>
            <a:r>
              <a:rPr lang="en-US" dirty="0" err="1"/>
              <a:t>pomocą</a:t>
            </a:r>
            <a:r>
              <a:rPr lang="en-US" dirty="0"/>
              <a:t> </a:t>
            </a:r>
            <a:r>
              <a:rPr lang="en-US" dirty="0" err="1"/>
              <a:t>kodów</a:t>
            </a:r>
            <a:r>
              <a:rPr lang="en-US" dirty="0"/>
              <a:t> UTM. </a:t>
            </a:r>
            <a:r>
              <a:rPr lang="en-US" dirty="0" err="1"/>
              <a:t>Szukaj</a:t>
            </a:r>
            <a:r>
              <a:rPr lang="en-US" dirty="0"/>
              <a:t> </a:t>
            </a:r>
            <a:r>
              <a:rPr lang="en-US" dirty="0" err="1"/>
              <a:t>wzorców</a:t>
            </a:r>
            <a:r>
              <a:rPr lang="en-US" dirty="0"/>
              <a:t>, </a:t>
            </a:r>
            <a:r>
              <a:rPr lang="en-US" dirty="0" err="1"/>
              <a:t>trendów</a:t>
            </a:r>
            <a:r>
              <a:rPr lang="en-US" dirty="0"/>
              <a:t> </a:t>
            </a:r>
            <a:r>
              <a:rPr lang="en-US" dirty="0" err="1"/>
              <a:t>i</a:t>
            </a:r>
            <a:r>
              <a:rPr lang="en-US" dirty="0"/>
              <a:t> </a:t>
            </a:r>
            <a:r>
              <a:rPr lang="en-US" dirty="0" err="1"/>
              <a:t>spostrzeżeń</a:t>
            </a:r>
            <a:r>
              <a:rPr lang="en-US" dirty="0"/>
              <a:t>, aby </a:t>
            </a:r>
            <a:r>
              <a:rPr lang="en-US" dirty="0" err="1"/>
              <a:t>określić</a:t>
            </a:r>
            <a:r>
              <a:rPr lang="en-US" dirty="0"/>
              <a:t>, </a:t>
            </a:r>
            <a:r>
              <a:rPr lang="en-US" dirty="0" err="1"/>
              <a:t>które</a:t>
            </a:r>
            <a:r>
              <a:rPr lang="en-US" dirty="0"/>
              <a:t> </a:t>
            </a:r>
            <a:r>
              <a:rPr lang="en-US" dirty="0" err="1"/>
              <a:t>kanały</a:t>
            </a:r>
            <a:r>
              <a:rPr lang="en-US" dirty="0"/>
              <a:t> </a:t>
            </a:r>
            <a:r>
              <a:rPr lang="en-US" dirty="0" err="1"/>
              <a:t>i</a:t>
            </a:r>
            <a:r>
              <a:rPr lang="en-US" dirty="0"/>
              <a:t> </a:t>
            </a:r>
            <a:r>
              <a:rPr lang="en-US" dirty="0" err="1"/>
              <a:t>kampanie</a:t>
            </a:r>
            <a:r>
              <a:rPr lang="en-US" dirty="0"/>
              <a:t> </a:t>
            </a:r>
            <a:r>
              <a:rPr lang="en-US" dirty="0" err="1"/>
              <a:t>generują</a:t>
            </a:r>
            <a:r>
              <a:rPr lang="en-US" dirty="0"/>
              <a:t> </a:t>
            </a:r>
            <a:r>
              <a:rPr lang="en-US" dirty="0" err="1"/>
              <a:t>największy</a:t>
            </a:r>
            <a:r>
              <a:rPr lang="en-US" dirty="0"/>
              <a:t> </a:t>
            </a:r>
            <a:r>
              <a:rPr lang="en-US" dirty="0" err="1"/>
              <a:t>ruch</a:t>
            </a:r>
            <a:r>
              <a:rPr lang="en-US" dirty="0"/>
              <a:t>, </a:t>
            </a:r>
            <a:r>
              <a:rPr lang="en-US" dirty="0" err="1"/>
              <a:t>konwersje</a:t>
            </a:r>
            <a:r>
              <a:rPr lang="en-US" dirty="0"/>
              <a:t> </a:t>
            </a:r>
            <a:r>
              <a:rPr lang="en-US" dirty="0" err="1"/>
              <a:t>lub</a:t>
            </a:r>
            <a:r>
              <a:rPr lang="en-US" dirty="0"/>
              <a:t> </a:t>
            </a:r>
            <a:r>
              <a:rPr lang="en-US" dirty="0" err="1"/>
              <a:t>pożądane</a:t>
            </a:r>
            <a:r>
              <a:rPr lang="en-US" dirty="0"/>
              <a:t> </a:t>
            </a:r>
            <a:r>
              <a:rPr lang="en-US" dirty="0" err="1"/>
              <a:t>działania</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Dostosuj</a:t>
            </a:r>
            <a:r>
              <a:rPr lang="en-US" dirty="0"/>
              <a:t> </a:t>
            </a:r>
            <a:r>
              <a:rPr lang="en-US" dirty="0" err="1"/>
              <a:t>i</a:t>
            </a:r>
            <a:r>
              <a:rPr lang="en-US" dirty="0"/>
              <a:t> </a:t>
            </a:r>
            <a:r>
              <a:rPr lang="en-US" dirty="0" err="1"/>
              <a:t>zoptymalizuj</a:t>
            </a:r>
            <a:r>
              <a:rPr lang="en-US" dirty="0"/>
              <a:t>: W </a:t>
            </a:r>
            <a:r>
              <a:rPr lang="en-US" dirty="0" err="1"/>
              <a:t>oparciu</a:t>
            </a:r>
            <a:r>
              <a:rPr lang="en-US" dirty="0"/>
              <a:t> o </a:t>
            </a:r>
            <a:r>
              <a:rPr lang="en-US" dirty="0" err="1"/>
              <a:t>ocenę</a:t>
            </a:r>
            <a:r>
              <a:rPr lang="en-US" dirty="0"/>
              <a:t> </a:t>
            </a:r>
            <a:r>
              <a:rPr lang="en-US" dirty="0" err="1"/>
              <a:t>kanałów</a:t>
            </a:r>
            <a:r>
              <a:rPr lang="en-US" dirty="0"/>
              <a:t> </a:t>
            </a:r>
            <a:r>
              <a:rPr lang="en-US" dirty="0" err="1"/>
              <a:t>pozyskiwania</a:t>
            </a:r>
            <a:r>
              <a:rPr lang="en-US" dirty="0"/>
              <a:t> </a:t>
            </a:r>
            <a:r>
              <a:rPr lang="en-US" dirty="0" err="1"/>
              <a:t>za</a:t>
            </a:r>
            <a:r>
              <a:rPr lang="en-US" dirty="0"/>
              <a:t> </a:t>
            </a:r>
            <a:r>
              <a:rPr lang="en-US" dirty="0" err="1"/>
              <a:t>pomocą</a:t>
            </a:r>
            <a:r>
              <a:rPr lang="en-US" dirty="0"/>
              <a:t> </a:t>
            </a:r>
            <a:r>
              <a:rPr lang="en-US" dirty="0" err="1"/>
              <a:t>kodów</a:t>
            </a:r>
            <a:r>
              <a:rPr lang="en-US" dirty="0"/>
              <a:t> UTM, </a:t>
            </a:r>
            <a:r>
              <a:rPr lang="en-US" dirty="0" err="1"/>
              <a:t>podejmuj</a:t>
            </a:r>
            <a:r>
              <a:rPr lang="en-US" dirty="0"/>
              <a:t> </a:t>
            </a:r>
            <a:r>
              <a:rPr lang="en-US" dirty="0" err="1"/>
              <a:t>świadome</a:t>
            </a:r>
            <a:r>
              <a:rPr lang="en-US" dirty="0"/>
              <a:t> </a:t>
            </a:r>
            <a:r>
              <a:rPr lang="en-US" dirty="0" err="1"/>
              <a:t>decyzje</a:t>
            </a:r>
            <a:r>
              <a:rPr lang="en-US" dirty="0"/>
              <a:t> </a:t>
            </a:r>
            <a:r>
              <a:rPr lang="en-US" dirty="0" err="1"/>
              <a:t>dotyczące</a:t>
            </a:r>
            <a:r>
              <a:rPr lang="en-US" dirty="0"/>
              <a:t> </a:t>
            </a:r>
            <a:r>
              <a:rPr lang="en-US" dirty="0" err="1"/>
              <a:t>alokacji</a:t>
            </a:r>
            <a:r>
              <a:rPr lang="en-US" dirty="0"/>
              <a:t> </a:t>
            </a:r>
            <a:r>
              <a:rPr lang="en-US" dirty="0" err="1"/>
              <a:t>zasobów</a:t>
            </a:r>
            <a:r>
              <a:rPr lang="en-US" dirty="0"/>
              <a:t>, </a:t>
            </a:r>
            <a:r>
              <a:rPr lang="en-US" dirty="0" err="1"/>
              <a:t>optymalizacji</a:t>
            </a:r>
            <a:r>
              <a:rPr lang="en-US" dirty="0"/>
              <a:t> </a:t>
            </a:r>
            <a:r>
              <a:rPr lang="en-US" dirty="0" err="1"/>
              <a:t>kampanii</a:t>
            </a:r>
            <a:r>
              <a:rPr lang="en-US" dirty="0"/>
              <a:t> </a:t>
            </a:r>
            <a:r>
              <a:rPr lang="en-US" dirty="0" err="1"/>
              <a:t>i</a:t>
            </a:r>
            <a:r>
              <a:rPr lang="en-US" dirty="0"/>
              <a:t> </a:t>
            </a:r>
            <a:r>
              <a:rPr lang="en-US" dirty="0" err="1"/>
              <a:t>dostosowań</a:t>
            </a:r>
            <a:r>
              <a:rPr lang="en-US" dirty="0"/>
              <a:t> </a:t>
            </a:r>
            <a:r>
              <a:rPr lang="en-US" dirty="0" err="1"/>
              <a:t>budżetu</a:t>
            </a:r>
            <a:r>
              <a:rPr lang="en-US" dirty="0"/>
              <a:t>. </a:t>
            </a:r>
            <a:r>
              <a:rPr lang="en-US" dirty="0" err="1"/>
              <a:t>Podwój</a:t>
            </a:r>
            <a:r>
              <a:rPr lang="en-US" dirty="0"/>
              <a:t> </a:t>
            </a:r>
            <a:r>
              <a:rPr lang="en-US" dirty="0" err="1"/>
              <a:t>kanały</a:t>
            </a:r>
            <a:r>
              <a:rPr lang="en-US" dirty="0"/>
              <a:t> </a:t>
            </a:r>
            <a:r>
              <a:rPr lang="en-US" dirty="0" err="1"/>
              <a:t>i</a:t>
            </a:r>
            <a:r>
              <a:rPr lang="en-US" dirty="0"/>
              <a:t> </a:t>
            </a:r>
            <a:r>
              <a:rPr lang="en-US" dirty="0" err="1"/>
              <a:t>kampanie</a:t>
            </a:r>
            <a:r>
              <a:rPr lang="en-US" dirty="0"/>
              <a:t>, </a:t>
            </a:r>
            <a:r>
              <a:rPr lang="en-US" dirty="0" err="1"/>
              <a:t>które</a:t>
            </a:r>
            <a:r>
              <a:rPr lang="en-US" dirty="0"/>
              <a:t> </a:t>
            </a:r>
            <a:r>
              <a:rPr lang="en-US" dirty="0" err="1"/>
              <a:t>osiągają</a:t>
            </a:r>
            <a:r>
              <a:rPr lang="en-US" dirty="0"/>
              <a:t> </a:t>
            </a:r>
            <a:r>
              <a:rPr lang="en-US" dirty="0" err="1"/>
              <a:t>dobre</a:t>
            </a:r>
            <a:r>
              <a:rPr lang="en-US" dirty="0"/>
              <a:t> </a:t>
            </a:r>
            <a:r>
              <a:rPr lang="en-US" dirty="0" err="1"/>
              <a:t>wyniki</a:t>
            </a:r>
            <a:r>
              <a:rPr lang="en-US" dirty="0"/>
              <a:t> </a:t>
            </a:r>
            <a:r>
              <a:rPr lang="en-US" dirty="0" err="1"/>
              <a:t>i</a:t>
            </a:r>
            <a:r>
              <a:rPr lang="en-US" dirty="0"/>
              <a:t> </a:t>
            </a:r>
            <a:r>
              <a:rPr lang="en-US" dirty="0" err="1"/>
              <a:t>rozważ</a:t>
            </a:r>
            <a:r>
              <a:rPr lang="en-US" dirty="0"/>
              <a:t> </a:t>
            </a:r>
            <a:r>
              <a:rPr lang="en-US" dirty="0" err="1"/>
              <a:t>udoskonalenie</a:t>
            </a:r>
            <a:r>
              <a:rPr lang="en-US" dirty="0"/>
              <a:t> </a:t>
            </a:r>
            <a:r>
              <a:rPr lang="en-US" dirty="0" err="1"/>
              <a:t>lub</a:t>
            </a:r>
            <a:r>
              <a:rPr lang="en-US" dirty="0"/>
              <a:t> </a:t>
            </a:r>
            <a:r>
              <a:rPr lang="en-US" dirty="0" err="1"/>
              <a:t>wstrzymanie</a:t>
            </a:r>
            <a:r>
              <a:rPr lang="en-US" dirty="0"/>
              <a:t> </a:t>
            </a:r>
            <a:r>
              <a:rPr lang="en-US" dirty="0" err="1"/>
              <a:t>tych</a:t>
            </a:r>
            <a:r>
              <a:rPr lang="en-US" dirty="0"/>
              <a:t>, </a:t>
            </a:r>
            <a:r>
              <a:rPr lang="en-US" dirty="0" err="1"/>
              <a:t>które</a:t>
            </a:r>
            <a:r>
              <a:rPr lang="en-US" dirty="0"/>
              <a:t> </a:t>
            </a:r>
            <a:r>
              <a:rPr lang="en-US" dirty="0" err="1"/>
              <a:t>osiągają</a:t>
            </a:r>
            <a:r>
              <a:rPr lang="en-US" dirty="0"/>
              <a:t> </a:t>
            </a:r>
            <a:r>
              <a:rPr lang="en-US" dirty="0" err="1"/>
              <a:t>słabe</a:t>
            </a:r>
            <a:r>
              <a:rPr lang="en-US" dirty="0"/>
              <a:t> </a:t>
            </a:r>
            <a:r>
              <a:rPr lang="en-US" dirty="0" err="1"/>
              <a:t>wyniki</a:t>
            </a:r>
            <a:r>
              <a:rPr lang="en-US" dirty="0"/>
              <a:t>.</a:t>
            </a:r>
            <a:endParaRPr dirty="0"/>
          </a:p>
          <a:p>
            <a:pPr marL="0" lvl="0" indent="0" algn="l" rtl="0">
              <a:lnSpc>
                <a:spcPct val="115000"/>
              </a:lnSpc>
              <a:spcBef>
                <a:spcPts val="1200"/>
              </a:spcBef>
              <a:spcAft>
                <a:spcPts val="0"/>
              </a:spcAft>
              <a:buClr>
                <a:schemeClr val="dk1"/>
              </a:buClr>
              <a:buSzPts val="1100"/>
              <a:buFont typeface="Arial"/>
              <a:buNone/>
            </a:pPr>
            <a:r>
              <a:rPr lang="en-US" dirty="0" err="1"/>
              <a:t>Włączając</a:t>
            </a:r>
            <a:r>
              <a:rPr lang="en-US" dirty="0"/>
              <a:t> </a:t>
            </a:r>
            <a:r>
              <a:rPr lang="en-US" dirty="0" err="1"/>
              <a:t>kody</a:t>
            </a:r>
            <a:r>
              <a:rPr lang="en-US" dirty="0"/>
              <a:t> UTM do </a:t>
            </a:r>
            <a:r>
              <a:rPr lang="en-US" dirty="0" err="1"/>
              <a:t>adresów</a:t>
            </a:r>
            <a:r>
              <a:rPr lang="en-US" dirty="0"/>
              <a:t> URL </a:t>
            </a:r>
            <a:r>
              <a:rPr lang="en-US" dirty="0" err="1"/>
              <a:t>kampanii</a:t>
            </a:r>
            <a:r>
              <a:rPr lang="en-US" dirty="0"/>
              <a:t> </a:t>
            </a:r>
            <a:r>
              <a:rPr lang="en-US" dirty="0" err="1"/>
              <a:t>i</a:t>
            </a:r>
            <a:r>
              <a:rPr lang="en-US" dirty="0"/>
              <a:t> </a:t>
            </a:r>
            <a:r>
              <a:rPr lang="en-US" dirty="0" err="1"/>
              <a:t>analizując</a:t>
            </a:r>
            <a:r>
              <a:rPr lang="en-US" dirty="0"/>
              <a:t> </a:t>
            </a:r>
            <a:r>
              <a:rPr lang="en-US" dirty="0" err="1"/>
              <a:t>uzyskane</a:t>
            </a:r>
            <a:r>
              <a:rPr lang="en-US" dirty="0"/>
              <a:t> </a:t>
            </a:r>
            <a:r>
              <a:rPr lang="en-US" dirty="0" err="1"/>
              <a:t>dane</a:t>
            </a:r>
            <a:r>
              <a:rPr lang="en-US" dirty="0"/>
              <a:t>, </a:t>
            </a:r>
            <a:r>
              <a:rPr lang="en-US" dirty="0" err="1"/>
              <a:t>można</a:t>
            </a:r>
            <a:r>
              <a:rPr lang="en-US" dirty="0"/>
              <a:t> </a:t>
            </a:r>
            <a:r>
              <a:rPr lang="en-US" dirty="0" err="1"/>
              <a:t>dokładniej</a:t>
            </a:r>
            <a:r>
              <a:rPr lang="en-US" dirty="0"/>
              <a:t> </a:t>
            </a:r>
            <a:r>
              <a:rPr lang="en-US" dirty="0" err="1"/>
              <a:t>ocenić</a:t>
            </a:r>
            <a:r>
              <a:rPr lang="en-US" dirty="0"/>
              <a:t> </a:t>
            </a:r>
            <a:r>
              <a:rPr lang="en-US" dirty="0" err="1"/>
              <a:t>skuteczność</a:t>
            </a:r>
            <a:r>
              <a:rPr lang="en-US" dirty="0"/>
              <a:t> </a:t>
            </a:r>
            <a:r>
              <a:rPr lang="en-US" dirty="0" err="1"/>
              <a:t>każdego</a:t>
            </a:r>
            <a:r>
              <a:rPr lang="en-US" dirty="0"/>
              <a:t> </a:t>
            </a:r>
            <a:r>
              <a:rPr lang="en-US" dirty="0" err="1"/>
              <a:t>kanału</a:t>
            </a:r>
            <a:r>
              <a:rPr lang="en-US" dirty="0"/>
              <a:t> </a:t>
            </a:r>
            <a:r>
              <a:rPr lang="en-US" dirty="0" err="1"/>
              <a:t>pozyskiwania</a:t>
            </a:r>
            <a:r>
              <a:rPr lang="en-US" dirty="0"/>
              <a:t> </a:t>
            </a:r>
            <a:r>
              <a:rPr lang="en-US" dirty="0" err="1"/>
              <a:t>i</a:t>
            </a:r>
            <a:r>
              <a:rPr lang="en-US" dirty="0"/>
              <a:t> </a:t>
            </a:r>
            <a:r>
              <a:rPr lang="en-US" dirty="0" err="1"/>
              <a:t>kampanii</a:t>
            </a:r>
            <a:r>
              <a:rPr lang="en-US" dirty="0"/>
              <a:t>. </a:t>
            </a:r>
            <a:r>
              <a:rPr lang="en-US" dirty="0" err="1"/>
              <a:t>Pozwala</a:t>
            </a:r>
            <a:r>
              <a:rPr lang="en-US" dirty="0"/>
              <a:t> to </a:t>
            </a:r>
            <a:r>
              <a:rPr lang="en-US" dirty="0" err="1"/>
              <a:t>na</a:t>
            </a:r>
            <a:r>
              <a:rPr lang="en-US" dirty="0"/>
              <a:t> </a:t>
            </a:r>
            <a:r>
              <a:rPr lang="en-US" dirty="0" err="1"/>
              <a:t>podejmowanie</a:t>
            </a:r>
            <a:r>
              <a:rPr lang="en-US" dirty="0"/>
              <a:t> </a:t>
            </a:r>
            <a:r>
              <a:rPr lang="en-US" dirty="0" err="1"/>
              <a:t>decyzji</a:t>
            </a:r>
            <a:r>
              <a:rPr lang="en-US" dirty="0"/>
              <a:t> </a:t>
            </a:r>
            <a:r>
              <a:rPr lang="en-US" dirty="0" err="1"/>
              <a:t>opartych</a:t>
            </a:r>
            <a:r>
              <a:rPr lang="en-US" dirty="0"/>
              <a:t> </a:t>
            </a:r>
            <a:r>
              <a:rPr lang="en-US" dirty="0" err="1"/>
              <a:t>na</a:t>
            </a:r>
            <a:r>
              <a:rPr lang="en-US" dirty="0"/>
              <a:t> </a:t>
            </a:r>
            <a:r>
              <a:rPr lang="en-US" dirty="0" err="1"/>
              <a:t>danych</a:t>
            </a:r>
            <a:r>
              <a:rPr lang="en-US" dirty="0"/>
              <a:t>, </a:t>
            </a:r>
            <a:r>
              <a:rPr lang="en-US" dirty="0" err="1"/>
              <a:t>optymalizację</a:t>
            </a:r>
            <a:r>
              <a:rPr lang="en-US" dirty="0"/>
              <a:t> </a:t>
            </a:r>
            <a:r>
              <a:rPr lang="en-US" dirty="0" err="1"/>
              <a:t>strategii</a:t>
            </a:r>
            <a:r>
              <a:rPr lang="en-US" dirty="0"/>
              <a:t> </a:t>
            </a:r>
            <a:r>
              <a:rPr lang="en-US" dirty="0" err="1"/>
              <a:t>marketingowych</a:t>
            </a:r>
            <a:r>
              <a:rPr lang="en-US" dirty="0"/>
              <a:t> </a:t>
            </a:r>
            <a:r>
              <a:rPr lang="en-US" dirty="0" err="1"/>
              <a:t>i</a:t>
            </a:r>
            <a:r>
              <a:rPr lang="en-US" dirty="0"/>
              <a:t> </a:t>
            </a:r>
            <a:r>
              <a:rPr lang="en-US" dirty="0" err="1"/>
              <a:t>bardziej</a:t>
            </a:r>
            <a:r>
              <a:rPr lang="en-US" dirty="0"/>
              <a:t> </a:t>
            </a:r>
            <a:r>
              <a:rPr lang="en-US" dirty="0" err="1"/>
              <a:t>efektywne</a:t>
            </a:r>
            <a:r>
              <a:rPr lang="en-US" dirty="0"/>
              <a:t> </a:t>
            </a:r>
            <a:r>
              <a:rPr lang="en-US" dirty="0" err="1"/>
              <a:t>przydzielanie</a:t>
            </a:r>
            <a:r>
              <a:rPr lang="en-US" dirty="0"/>
              <a:t> </a:t>
            </a:r>
            <a:r>
              <a:rPr lang="en-US" dirty="0" err="1"/>
              <a:t>zasobów</a:t>
            </a:r>
            <a:r>
              <a:rPr lang="en-US" dirty="0"/>
              <a:t> w </a:t>
            </a:r>
            <a:r>
              <a:rPr lang="en-US" dirty="0" err="1"/>
              <a:t>celu</a:t>
            </a:r>
            <a:r>
              <a:rPr lang="en-US" dirty="0"/>
              <a:t> </a:t>
            </a:r>
            <a:r>
              <a:rPr lang="en-US" dirty="0" err="1"/>
              <a:t>osiągnięcia</a:t>
            </a:r>
            <a:r>
              <a:rPr lang="en-US" dirty="0"/>
              <a:t> </a:t>
            </a:r>
            <a:r>
              <a:rPr lang="en-US" dirty="0" err="1"/>
              <a:t>lepszych</a:t>
            </a:r>
            <a:r>
              <a:rPr lang="en-US" dirty="0"/>
              <a:t> </a:t>
            </a:r>
            <a:r>
              <a:rPr lang="en-US" dirty="0" err="1"/>
              <a:t>wyników</a:t>
            </a:r>
            <a:r>
              <a:rPr lang="en-US" dirty="0"/>
              <a:t>.</a:t>
            </a:r>
            <a:endParaRPr dirty="0"/>
          </a:p>
          <a:p>
            <a:pPr marL="0" lvl="0" indent="0" algn="l" rtl="0">
              <a:lnSpc>
                <a:spcPct val="115000"/>
              </a:lnSpc>
              <a:spcBef>
                <a:spcPts val="1200"/>
              </a:spcBef>
              <a:spcAft>
                <a:spcPts val="0"/>
              </a:spcAft>
              <a:buClr>
                <a:schemeClr val="dk1"/>
              </a:buClr>
              <a:buSzPts val="1100"/>
              <a:buFont typeface="Arial"/>
              <a:buNone/>
            </a:pPr>
            <a:r>
              <a:rPr lang="en-US" dirty="0" err="1"/>
              <a:t>Analiza</a:t>
            </a:r>
            <a:r>
              <a:rPr lang="en-US" dirty="0"/>
              <a:t> </a:t>
            </a:r>
            <a:r>
              <a:rPr lang="en-US" dirty="0" err="1"/>
              <a:t>pozyskiwania</a:t>
            </a:r>
            <a:r>
              <a:rPr lang="en-US" dirty="0"/>
              <a:t> </a:t>
            </a:r>
            <a:r>
              <a:rPr lang="en-US" dirty="0" err="1"/>
              <a:t>użytkowników</a:t>
            </a:r>
            <a:r>
              <a:rPr lang="en-US" dirty="0"/>
              <a:t> </a:t>
            </a:r>
            <a:r>
              <a:rPr lang="en-US" dirty="0" err="1"/>
              <a:t>za</a:t>
            </a:r>
            <a:r>
              <a:rPr lang="en-US" dirty="0"/>
              <a:t> </a:t>
            </a:r>
            <a:r>
              <a:rPr lang="en-US" dirty="0" err="1"/>
              <a:t>pomocą</a:t>
            </a:r>
            <a:r>
              <a:rPr lang="en-US" dirty="0"/>
              <a:t> </a:t>
            </a:r>
            <a:r>
              <a:rPr lang="en-US" dirty="0" err="1"/>
              <a:t>kampanii</a:t>
            </a:r>
            <a:r>
              <a:rPr lang="en-US" dirty="0"/>
              <a:t> </a:t>
            </a:r>
            <a:r>
              <a:rPr lang="en-US" dirty="0" err="1"/>
              <a:t>wykorzystujących</a:t>
            </a:r>
            <a:r>
              <a:rPr lang="en-US" dirty="0"/>
              <a:t> </a:t>
            </a:r>
            <a:r>
              <a:rPr lang="en-US" dirty="0" err="1"/>
              <a:t>kody</a:t>
            </a:r>
            <a:r>
              <a:rPr lang="en-US" dirty="0"/>
              <a:t> UTM </a:t>
            </a:r>
            <a:r>
              <a:rPr lang="en-US" dirty="0" err="1"/>
              <a:t>pozwala</a:t>
            </a:r>
            <a:r>
              <a:rPr lang="en-US" dirty="0"/>
              <a:t> </a:t>
            </a:r>
            <a:r>
              <a:rPr lang="en-US" dirty="0" err="1"/>
              <a:t>firmom</a:t>
            </a:r>
            <a:r>
              <a:rPr lang="en-US" dirty="0"/>
              <a:t> </a:t>
            </a:r>
            <a:r>
              <a:rPr lang="en-US" dirty="0" err="1"/>
              <a:t>zagłębić</a:t>
            </a:r>
            <a:r>
              <a:rPr lang="en-US" dirty="0"/>
              <a:t> </a:t>
            </a:r>
            <a:r>
              <a:rPr lang="en-US" dirty="0" err="1"/>
              <a:t>się</a:t>
            </a:r>
            <a:r>
              <a:rPr lang="en-US" dirty="0"/>
              <a:t> w </a:t>
            </a:r>
            <a:r>
              <a:rPr lang="en-US" dirty="0" err="1"/>
              <a:t>skuteczność</a:t>
            </a:r>
            <a:r>
              <a:rPr lang="en-US" dirty="0"/>
              <a:t> </a:t>
            </a:r>
            <a:r>
              <a:rPr lang="en-US" dirty="0" err="1"/>
              <a:t>kampanii</a:t>
            </a:r>
            <a:r>
              <a:rPr lang="en-US" dirty="0"/>
              <a:t> </a:t>
            </a:r>
            <a:r>
              <a:rPr lang="en-US" dirty="0" err="1"/>
              <a:t>marketingowych</a:t>
            </a:r>
            <a:r>
              <a:rPr lang="en-US" dirty="0"/>
              <a:t> </a:t>
            </a:r>
            <a:r>
              <a:rPr lang="en-US" dirty="0" err="1"/>
              <a:t>i</a:t>
            </a:r>
            <a:r>
              <a:rPr lang="en-US" dirty="0"/>
              <a:t> </a:t>
            </a:r>
            <a:r>
              <a:rPr lang="en-US" dirty="0" err="1"/>
              <a:t>zrozumieć</a:t>
            </a:r>
            <a:r>
              <a:rPr lang="en-US" dirty="0"/>
              <a:t> </a:t>
            </a:r>
            <a:r>
              <a:rPr lang="en-US" dirty="0" err="1"/>
              <a:t>wpływ</a:t>
            </a:r>
            <a:r>
              <a:rPr lang="en-US" dirty="0"/>
              <a:t> </a:t>
            </a:r>
            <a:r>
              <a:rPr lang="en-US" dirty="0" err="1"/>
              <a:t>różnych</a:t>
            </a:r>
            <a:r>
              <a:rPr lang="en-US" dirty="0"/>
              <a:t> </a:t>
            </a:r>
            <a:r>
              <a:rPr lang="en-US" dirty="0" err="1"/>
              <a:t>kanałów</a:t>
            </a:r>
            <a:r>
              <a:rPr lang="en-US" dirty="0"/>
              <a:t> </a:t>
            </a:r>
            <a:r>
              <a:rPr lang="en-US" dirty="0" err="1"/>
              <a:t>pozyskiwania</a:t>
            </a:r>
            <a:r>
              <a:rPr lang="en-US" dirty="0"/>
              <a:t> </a:t>
            </a:r>
            <a:r>
              <a:rPr lang="en-US" dirty="0" err="1"/>
              <a:t>użytkowników</a:t>
            </a:r>
            <a:r>
              <a:rPr lang="en-US" dirty="0"/>
              <a:t>. Oto </a:t>
            </a:r>
            <a:r>
              <a:rPr lang="en-US" dirty="0" err="1"/>
              <a:t>jak</a:t>
            </a:r>
            <a:r>
              <a:rPr lang="en-US" dirty="0"/>
              <a:t> </a:t>
            </a:r>
            <a:r>
              <a:rPr lang="en-US" dirty="0" err="1"/>
              <a:t>analizować</a:t>
            </a:r>
            <a:r>
              <a:rPr lang="en-US" dirty="0"/>
              <a:t> </a:t>
            </a:r>
            <a:r>
              <a:rPr lang="en-US" dirty="0" err="1"/>
              <a:t>pozyskiwanie</a:t>
            </a:r>
            <a:r>
              <a:rPr lang="en-US" dirty="0"/>
              <a:t> </a:t>
            </a:r>
            <a:r>
              <a:rPr lang="en-US" dirty="0" err="1"/>
              <a:t>za</a:t>
            </a:r>
            <a:r>
              <a:rPr lang="en-US" dirty="0"/>
              <a:t> </a:t>
            </a:r>
            <a:r>
              <a:rPr lang="en-US" dirty="0" err="1"/>
              <a:t>pomocą</a:t>
            </a:r>
            <a:r>
              <a:rPr lang="en-US" dirty="0"/>
              <a:t> </a:t>
            </a:r>
            <a:r>
              <a:rPr lang="en-US" dirty="0" err="1"/>
              <a:t>kodów</a:t>
            </a:r>
            <a:r>
              <a:rPr lang="en-US" dirty="0"/>
              <a:t> UTM:</a:t>
            </a:r>
            <a:endParaRPr dirty="0"/>
          </a:p>
          <a:p>
            <a:pPr marL="457200" lvl="0" indent="-298450" algn="l" rtl="0">
              <a:lnSpc>
                <a:spcPct val="115000"/>
              </a:lnSpc>
              <a:spcBef>
                <a:spcPts val="1200"/>
              </a:spcBef>
              <a:spcAft>
                <a:spcPts val="0"/>
              </a:spcAft>
              <a:buClr>
                <a:schemeClr val="dk1"/>
              </a:buClr>
              <a:buSzPts val="1100"/>
              <a:buAutoNum type="arabicPeriod"/>
            </a:pPr>
            <a:r>
              <a:rPr lang="en-US" dirty="0" err="1"/>
              <a:t>Parametry</a:t>
            </a:r>
            <a:r>
              <a:rPr lang="en-US" dirty="0"/>
              <a:t> UTM: </a:t>
            </a:r>
            <a:r>
              <a:rPr lang="en-US" dirty="0" err="1"/>
              <a:t>Zacznij</a:t>
            </a:r>
            <a:r>
              <a:rPr lang="en-US" dirty="0"/>
              <a:t> od </a:t>
            </a:r>
            <a:r>
              <a:rPr lang="en-US" dirty="0" err="1"/>
              <a:t>zrozumienia</a:t>
            </a:r>
            <a:r>
              <a:rPr lang="en-US" dirty="0"/>
              <a:t> </a:t>
            </a:r>
            <a:r>
              <a:rPr lang="en-US" dirty="0" err="1"/>
              <a:t>różnych</a:t>
            </a:r>
            <a:r>
              <a:rPr lang="en-US" dirty="0"/>
              <a:t> </a:t>
            </a:r>
            <a:r>
              <a:rPr lang="en-US" dirty="0" err="1"/>
              <a:t>parametrów</a:t>
            </a:r>
            <a:r>
              <a:rPr lang="en-US" dirty="0"/>
              <a:t> UTM </a:t>
            </a:r>
            <a:r>
              <a:rPr lang="en-US" dirty="0" err="1"/>
              <a:t>używanych</a:t>
            </a:r>
            <a:r>
              <a:rPr lang="en-US" dirty="0"/>
              <a:t> w </a:t>
            </a:r>
            <a:r>
              <a:rPr lang="en-US" dirty="0" err="1"/>
              <a:t>kodach</a:t>
            </a:r>
            <a:r>
              <a:rPr lang="en-US" dirty="0"/>
              <a:t> UTM. </a:t>
            </a:r>
            <a:r>
              <a:rPr lang="en-US" dirty="0" err="1"/>
              <a:t>Typowe</a:t>
            </a:r>
            <a:r>
              <a:rPr lang="en-US" dirty="0"/>
              <a:t> </a:t>
            </a:r>
            <a:r>
              <a:rPr lang="en-US" dirty="0" err="1"/>
              <a:t>parametry</a:t>
            </a:r>
            <a:r>
              <a:rPr lang="en-US" dirty="0"/>
              <a:t> </a:t>
            </a:r>
            <a:r>
              <a:rPr lang="en-US" dirty="0" err="1"/>
              <a:t>obejmują</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utm_source</a:t>
            </a:r>
            <a:r>
              <a:rPr lang="en-US" dirty="0"/>
              <a:t>: </a:t>
            </a:r>
            <a:r>
              <a:rPr lang="en-US" dirty="0" err="1"/>
              <a:t>Identyfikuje</a:t>
            </a:r>
            <a:r>
              <a:rPr lang="en-US" dirty="0"/>
              <a:t> </a:t>
            </a:r>
            <a:r>
              <a:rPr lang="en-US" dirty="0" err="1"/>
              <a:t>źródło</a:t>
            </a:r>
            <a:r>
              <a:rPr lang="en-US" dirty="0"/>
              <a:t> </a:t>
            </a:r>
            <a:r>
              <a:rPr lang="en-US" dirty="0" err="1"/>
              <a:t>ruchu</a:t>
            </a:r>
            <a:r>
              <a:rPr lang="en-US" dirty="0"/>
              <a:t>, </a:t>
            </a:r>
            <a:r>
              <a:rPr lang="en-US" dirty="0" err="1"/>
              <a:t>takie</a:t>
            </a:r>
            <a:r>
              <a:rPr lang="en-US" dirty="0"/>
              <a:t> </a:t>
            </a:r>
            <a:r>
              <a:rPr lang="en-US" dirty="0" err="1"/>
              <a:t>jak</a:t>
            </a:r>
            <a:r>
              <a:rPr lang="en-US" dirty="0"/>
              <a:t> </a:t>
            </a:r>
            <a:r>
              <a:rPr lang="en-US" dirty="0" err="1"/>
              <a:t>określona</a:t>
            </a:r>
            <a:r>
              <a:rPr lang="en-US" dirty="0"/>
              <a:t> </a:t>
            </a:r>
            <a:r>
              <a:rPr lang="en-US" dirty="0" err="1"/>
              <a:t>witryna</a:t>
            </a:r>
            <a:r>
              <a:rPr lang="en-US" dirty="0"/>
              <a:t>, </a:t>
            </a:r>
            <a:r>
              <a:rPr lang="en-US" dirty="0" err="1"/>
              <a:t>wyszukiwarka</a:t>
            </a:r>
            <a:r>
              <a:rPr lang="en-US" dirty="0"/>
              <a:t> </a:t>
            </a:r>
            <a:r>
              <a:rPr lang="en-US" dirty="0" err="1"/>
              <a:t>lub</a:t>
            </a:r>
            <a:r>
              <a:rPr lang="en-US" dirty="0"/>
              <a:t> </a:t>
            </a:r>
            <a:r>
              <a:rPr lang="en-US" dirty="0" err="1"/>
              <a:t>platforma</a:t>
            </a:r>
            <a:r>
              <a:rPr lang="en-US" dirty="0"/>
              <a:t> </a:t>
            </a:r>
            <a:r>
              <a:rPr lang="en-US" dirty="0" err="1"/>
              <a:t>mediów</a:t>
            </a:r>
            <a:r>
              <a:rPr lang="en-US" dirty="0"/>
              <a:t> </a:t>
            </a:r>
            <a:r>
              <a:rPr lang="en-US" dirty="0" err="1"/>
              <a:t>społecznościowych</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utm_medium</a:t>
            </a:r>
            <a:r>
              <a:rPr lang="en-US" dirty="0"/>
              <a:t>: </a:t>
            </a:r>
            <a:r>
              <a:rPr lang="en-US" dirty="0" err="1"/>
              <a:t>Określa</a:t>
            </a:r>
            <a:r>
              <a:rPr lang="en-US" dirty="0"/>
              <a:t> medium, </a:t>
            </a:r>
            <a:r>
              <a:rPr lang="en-US" dirty="0" err="1"/>
              <a:t>za</a:t>
            </a:r>
            <a:r>
              <a:rPr lang="en-US" dirty="0"/>
              <a:t> </a:t>
            </a:r>
            <a:r>
              <a:rPr lang="en-US" dirty="0" err="1"/>
              <a:t>pośrednictwem</a:t>
            </a:r>
            <a:r>
              <a:rPr lang="en-US" dirty="0"/>
              <a:t> </a:t>
            </a:r>
            <a:r>
              <a:rPr lang="en-US" dirty="0" err="1"/>
              <a:t>którego</a:t>
            </a:r>
            <a:r>
              <a:rPr lang="en-US" dirty="0"/>
              <a:t> </a:t>
            </a:r>
            <a:r>
              <a:rPr lang="en-US" dirty="0" err="1"/>
              <a:t>generowany</a:t>
            </a:r>
            <a:r>
              <a:rPr lang="en-US" dirty="0"/>
              <a:t> jest </a:t>
            </a:r>
            <a:r>
              <a:rPr lang="en-US" dirty="0" err="1"/>
              <a:t>ruch</a:t>
            </a:r>
            <a:r>
              <a:rPr lang="en-US" dirty="0"/>
              <a:t>, </a:t>
            </a:r>
            <a:r>
              <a:rPr lang="en-US" dirty="0" err="1"/>
              <a:t>takie</a:t>
            </a:r>
            <a:r>
              <a:rPr lang="en-US" dirty="0"/>
              <a:t> </a:t>
            </a:r>
            <a:r>
              <a:rPr lang="en-US" dirty="0" err="1"/>
              <a:t>jak</a:t>
            </a:r>
            <a:r>
              <a:rPr lang="en-US" dirty="0"/>
              <a:t> </a:t>
            </a:r>
            <a:r>
              <a:rPr lang="en-US" dirty="0" err="1"/>
              <a:t>poczta</a:t>
            </a:r>
            <a:r>
              <a:rPr lang="en-US" dirty="0"/>
              <a:t> e-mail, media </a:t>
            </a:r>
            <a:r>
              <a:rPr lang="en-US" dirty="0" err="1"/>
              <a:t>społecznościowe</a:t>
            </a:r>
            <a:r>
              <a:rPr lang="en-US" dirty="0"/>
              <a:t>, </a:t>
            </a:r>
            <a:r>
              <a:rPr lang="en-US" dirty="0" err="1"/>
              <a:t>reklamy</a:t>
            </a:r>
            <a:r>
              <a:rPr lang="en-US" dirty="0"/>
              <a:t> </a:t>
            </a:r>
            <a:r>
              <a:rPr lang="en-US" dirty="0" err="1"/>
              <a:t>displayowe</a:t>
            </a:r>
            <a:r>
              <a:rPr lang="en-US" dirty="0"/>
              <a:t> </a:t>
            </a:r>
            <a:r>
              <a:rPr lang="en-US" dirty="0" err="1"/>
              <a:t>lub</a:t>
            </a:r>
            <a:r>
              <a:rPr lang="en-US" dirty="0"/>
              <a:t> </a:t>
            </a:r>
            <a:r>
              <a:rPr lang="en-US" dirty="0" err="1"/>
              <a:t>płatne</a:t>
            </a:r>
            <a:r>
              <a:rPr lang="en-US" dirty="0"/>
              <a:t> </a:t>
            </a:r>
            <a:r>
              <a:rPr lang="en-US" dirty="0" err="1"/>
              <a:t>wyszukiwanie</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utm_campaign</a:t>
            </a:r>
            <a:r>
              <a:rPr lang="en-US" dirty="0"/>
              <a:t>: </a:t>
            </a:r>
            <a:r>
              <a:rPr lang="en-US" dirty="0" err="1"/>
              <a:t>Odnosi</a:t>
            </a:r>
            <a:r>
              <a:rPr lang="en-US" dirty="0"/>
              <a:t> </a:t>
            </a:r>
            <a:r>
              <a:rPr lang="en-US" dirty="0" err="1"/>
              <a:t>się</a:t>
            </a:r>
            <a:r>
              <a:rPr lang="en-US" dirty="0"/>
              <a:t> do </a:t>
            </a:r>
            <a:r>
              <a:rPr lang="en-US" dirty="0" err="1"/>
              <a:t>konkretnej</a:t>
            </a:r>
            <a:r>
              <a:rPr lang="en-US" dirty="0"/>
              <a:t> </a:t>
            </a:r>
            <a:r>
              <a:rPr lang="en-US" dirty="0" err="1"/>
              <a:t>nazwy</a:t>
            </a:r>
            <a:r>
              <a:rPr lang="en-US" dirty="0"/>
              <a:t> </a:t>
            </a:r>
            <a:r>
              <a:rPr lang="en-US" dirty="0" err="1"/>
              <a:t>kampanii</a:t>
            </a:r>
            <a:r>
              <a:rPr lang="en-US" dirty="0"/>
              <a:t> </a:t>
            </a:r>
            <a:r>
              <a:rPr lang="en-US" dirty="0" err="1"/>
              <a:t>lub</a:t>
            </a:r>
            <a:r>
              <a:rPr lang="en-US" dirty="0"/>
              <a:t> </a:t>
            </a:r>
            <a:r>
              <a:rPr lang="en-US" dirty="0" err="1"/>
              <a:t>identyfikatora</a:t>
            </a:r>
            <a:r>
              <a:rPr lang="en-US" dirty="0"/>
              <a:t> w </a:t>
            </a:r>
            <a:r>
              <a:rPr lang="en-US" dirty="0" err="1"/>
              <a:t>celu</a:t>
            </a:r>
            <a:r>
              <a:rPr lang="en-US" dirty="0"/>
              <a:t> </a:t>
            </a:r>
            <a:r>
              <a:rPr lang="en-US" dirty="0" err="1"/>
              <a:t>rozróżnienia</a:t>
            </a:r>
            <a:r>
              <a:rPr lang="en-US" dirty="0"/>
              <a:t> </a:t>
            </a:r>
            <a:r>
              <a:rPr lang="en-US" dirty="0" err="1"/>
              <a:t>wielu</a:t>
            </a:r>
            <a:r>
              <a:rPr lang="en-US" dirty="0"/>
              <a:t> </a:t>
            </a:r>
            <a:r>
              <a:rPr lang="en-US" dirty="0" err="1"/>
              <a:t>kampanii</a:t>
            </a:r>
            <a:r>
              <a:rPr lang="en-US" dirty="0"/>
              <a:t> w </a:t>
            </a:r>
            <a:r>
              <a:rPr lang="en-US" dirty="0" err="1"/>
              <a:t>ramach</a:t>
            </a:r>
            <a:r>
              <a:rPr lang="en-US" dirty="0"/>
              <a:t> medium.</a:t>
            </a:r>
            <a:endParaRPr dirty="0"/>
          </a:p>
          <a:p>
            <a:pPr marL="914400" lvl="1" indent="-298450" algn="l" rtl="0">
              <a:lnSpc>
                <a:spcPct val="115000"/>
              </a:lnSpc>
              <a:spcBef>
                <a:spcPts val="0"/>
              </a:spcBef>
              <a:spcAft>
                <a:spcPts val="0"/>
              </a:spcAft>
              <a:buClr>
                <a:schemeClr val="dk1"/>
              </a:buClr>
              <a:buSzPts val="1100"/>
              <a:buChar char="○"/>
            </a:pPr>
            <a:r>
              <a:rPr lang="en-US" dirty="0" err="1"/>
              <a:t>utm_content</a:t>
            </a:r>
            <a:r>
              <a:rPr lang="en-US" dirty="0"/>
              <a:t> (</a:t>
            </a:r>
            <a:r>
              <a:rPr lang="en-US" dirty="0" err="1"/>
              <a:t>opcjonalnie</a:t>
            </a:r>
            <a:r>
              <a:rPr lang="en-US" dirty="0"/>
              <a:t>): </a:t>
            </a:r>
            <a:r>
              <a:rPr lang="en-US" dirty="0" err="1"/>
              <a:t>Służy</a:t>
            </a:r>
            <a:r>
              <a:rPr lang="en-US" dirty="0"/>
              <a:t> do </a:t>
            </a:r>
            <a:r>
              <a:rPr lang="en-US" dirty="0" err="1"/>
              <a:t>rozróżniania</a:t>
            </a:r>
            <a:r>
              <a:rPr lang="en-US" dirty="0"/>
              <a:t> </a:t>
            </a:r>
            <a:r>
              <a:rPr lang="en-US" dirty="0" err="1"/>
              <a:t>różnych</a:t>
            </a:r>
            <a:r>
              <a:rPr lang="en-US" dirty="0"/>
              <a:t> </a:t>
            </a:r>
            <a:r>
              <a:rPr lang="en-US" dirty="0" err="1"/>
              <a:t>wersji</a:t>
            </a:r>
            <a:r>
              <a:rPr lang="en-US" dirty="0"/>
              <a:t> </a:t>
            </a:r>
            <a:r>
              <a:rPr lang="en-US" dirty="0" err="1"/>
              <a:t>lub</a:t>
            </a:r>
            <a:r>
              <a:rPr lang="en-US" dirty="0"/>
              <a:t> </a:t>
            </a:r>
            <a:r>
              <a:rPr lang="en-US" dirty="0" err="1"/>
              <a:t>elementów</a:t>
            </a:r>
            <a:r>
              <a:rPr lang="en-US" dirty="0"/>
              <a:t> w </a:t>
            </a:r>
            <a:r>
              <a:rPr lang="en-US" dirty="0" err="1"/>
              <a:t>ramach</a:t>
            </a:r>
            <a:r>
              <a:rPr lang="en-US" dirty="0"/>
              <a:t> </a:t>
            </a:r>
            <a:r>
              <a:rPr lang="en-US" dirty="0" err="1"/>
              <a:t>kampanii</a:t>
            </a:r>
            <a:r>
              <a:rPr lang="en-US" dirty="0"/>
              <a:t>, </a:t>
            </a:r>
            <a:r>
              <a:rPr lang="en-US" dirty="0" err="1"/>
              <a:t>takich</a:t>
            </a:r>
            <a:r>
              <a:rPr lang="en-US" dirty="0"/>
              <a:t> </a:t>
            </a:r>
            <a:r>
              <a:rPr lang="en-US" dirty="0" err="1"/>
              <a:t>jak</a:t>
            </a:r>
            <a:r>
              <a:rPr lang="en-US" dirty="0"/>
              <a:t> </a:t>
            </a:r>
            <a:r>
              <a:rPr lang="en-US" dirty="0" err="1"/>
              <a:t>różne</a:t>
            </a:r>
            <a:r>
              <a:rPr lang="en-US" dirty="0"/>
              <a:t> </a:t>
            </a:r>
            <a:r>
              <a:rPr lang="en-US" dirty="0" err="1"/>
              <a:t>warianty</a:t>
            </a:r>
            <a:r>
              <a:rPr lang="en-US" dirty="0"/>
              <a:t> </a:t>
            </a:r>
            <a:r>
              <a:rPr lang="en-US" dirty="0" err="1"/>
              <a:t>reklam</a:t>
            </a:r>
            <a:r>
              <a:rPr lang="en-US" dirty="0"/>
              <a:t> </a:t>
            </a:r>
            <a:r>
              <a:rPr lang="en-US" dirty="0" err="1"/>
              <a:t>lub</a:t>
            </a:r>
            <a:r>
              <a:rPr lang="en-US" dirty="0"/>
              <a:t> </a:t>
            </a:r>
            <a:r>
              <a:rPr lang="en-US" dirty="0" err="1"/>
              <a:t>wezwania</a:t>
            </a:r>
            <a:r>
              <a:rPr lang="en-US" dirty="0"/>
              <a:t> do </a:t>
            </a:r>
            <a:r>
              <a:rPr lang="en-US" dirty="0" err="1"/>
              <a:t>działania</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utm_term</a:t>
            </a:r>
            <a:r>
              <a:rPr lang="en-US" dirty="0"/>
              <a:t> (</a:t>
            </a:r>
            <a:r>
              <a:rPr lang="en-US" dirty="0" err="1"/>
              <a:t>opcjonalnie</a:t>
            </a:r>
            <a:r>
              <a:rPr lang="en-US" dirty="0"/>
              <a:t>): </a:t>
            </a:r>
            <a:r>
              <a:rPr lang="en-US" dirty="0" err="1"/>
              <a:t>Zazwyczaj</a:t>
            </a:r>
            <a:r>
              <a:rPr lang="en-US" dirty="0"/>
              <a:t> </a:t>
            </a:r>
            <a:r>
              <a:rPr lang="en-US" dirty="0" err="1"/>
              <a:t>używany</a:t>
            </a:r>
            <a:r>
              <a:rPr lang="en-US" dirty="0"/>
              <a:t> w </a:t>
            </a:r>
            <a:r>
              <a:rPr lang="en-US" dirty="0" err="1"/>
              <a:t>płatnych</a:t>
            </a:r>
            <a:r>
              <a:rPr lang="en-US" dirty="0"/>
              <a:t> </a:t>
            </a:r>
            <a:r>
              <a:rPr lang="en-US" dirty="0" err="1"/>
              <a:t>kampaniach</a:t>
            </a:r>
            <a:r>
              <a:rPr lang="en-US" dirty="0"/>
              <a:t> </a:t>
            </a:r>
            <a:r>
              <a:rPr lang="en-US" dirty="0" err="1"/>
              <a:t>wyszukiwania</a:t>
            </a:r>
            <a:r>
              <a:rPr lang="en-US" dirty="0"/>
              <a:t> do </a:t>
            </a:r>
            <a:r>
              <a:rPr lang="en-US" dirty="0" err="1"/>
              <a:t>określenia</a:t>
            </a:r>
            <a:r>
              <a:rPr lang="en-US" dirty="0"/>
              <a:t> </a:t>
            </a:r>
            <a:r>
              <a:rPr lang="en-US" dirty="0" err="1"/>
              <a:t>słów</a:t>
            </a:r>
            <a:r>
              <a:rPr lang="en-US" dirty="0"/>
              <a:t> </a:t>
            </a:r>
            <a:r>
              <a:rPr lang="en-US" dirty="0" err="1"/>
              <a:t>kluczowych</a:t>
            </a:r>
            <a:r>
              <a:rPr lang="en-US" dirty="0"/>
              <a:t> </a:t>
            </a:r>
            <a:r>
              <a:rPr lang="en-US" dirty="0" err="1"/>
              <a:t>lub</a:t>
            </a:r>
            <a:r>
              <a:rPr lang="en-US" dirty="0"/>
              <a:t> </a:t>
            </a:r>
            <a:r>
              <a:rPr lang="en-US" dirty="0" err="1"/>
              <a:t>terminów</a:t>
            </a:r>
            <a:r>
              <a:rPr lang="en-US" dirty="0"/>
              <a:t> </a:t>
            </a:r>
            <a:r>
              <a:rPr lang="en-US" dirty="0" err="1"/>
              <a:t>powiązanych</a:t>
            </a:r>
            <a:r>
              <a:rPr lang="en-US" dirty="0"/>
              <a:t> z </a:t>
            </a:r>
            <a:r>
              <a:rPr lang="en-US" dirty="0" err="1"/>
              <a:t>reklamą</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Śledzenie</a:t>
            </a:r>
            <a:r>
              <a:rPr lang="en-US" dirty="0"/>
              <a:t> </a:t>
            </a:r>
            <a:r>
              <a:rPr lang="en-US" dirty="0" err="1"/>
              <a:t>adresów</a:t>
            </a:r>
            <a:r>
              <a:rPr lang="en-US" dirty="0"/>
              <a:t> URL z </a:t>
            </a:r>
            <a:r>
              <a:rPr lang="en-US" dirty="0" err="1"/>
              <a:t>tagami</a:t>
            </a:r>
            <a:r>
              <a:rPr lang="en-US" dirty="0"/>
              <a:t> UTM: </a:t>
            </a:r>
            <a:r>
              <a:rPr lang="en-US" dirty="0" err="1"/>
              <a:t>Upewnij</a:t>
            </a:r>
            <a:r>
              <a:rPr lang="en-US" dirty="0"/>
              <a:t> </a:t>
            </a:r>
            <a:r>
              <a:rPr lang="en-US" dirty="0" err="1"/>
              <a:t>się</a:t>
            </a:r>
            <a:r>
              <a:rPr lang="en-US" dirty="0"/>
              <a:t>, </a:t>
            </a:r>
            <a:r>
              <a:rPr lang="en-US" dirty="0" err="1"/>
              <a:t>że</a:t>
            </a:r>
            <a:r>
              <a:rPr lang="en-US" dirty="0"/>
              <a:t> </a:t>
            </a:r>
            <a:r>
              <a:rPr lang="en-US" dirty="0" err="1"/>
              <a:t>wszystkie</a:t>
            </a:r>
            <a:r>
              <a:rPr lang="en-US" dirty="0"/>
              <a:t> </a:t>
            </a:r>
            <a:r>
              <a:rPr lang="en-US" dirty="0" err="1"/>
              <a:t>adresy</a:t>
            </a:r>
            <a:r>
              <a:rPr lang="en-US" dirty="0"/>
              <a:t> URL w </a:t>
            </a:r>
            <a:r>
              <a:rPr lang="en-US" dirty="0" err="1"/>
              <a:t>Twoich</a:t>
            </a:r>
            <a:r>
              <a:rPr lang="en-US" dirty="0"/>
              <a:t> </a:t>
            </a:r>
            <a:r>
              <a:rPr lang="en-US" dirty="0" err="1"/>
              <a:t>kampaniach</a:t>
            </a:r>
            <a:r>
              <a:rPr lang="en-US" dirty="0"/>
              <a:t> </a:t>
            </a:r>
            <a:r>
              <a:rPr lang="en-US" dirty="0" err="1"/>
              <a:t>marketingowych</a:t>
            </a:r>
            <a:r>
              <a:rPr lang="en-US" dirty="0"/>
              <a:t> </a:t>
            </a:r>
            <a:r>
              <a:rPr lang="en-US" dirty="0" err="1"/>
              <a:t>są</a:t>
            </a:r>
            <a:r>
              <a:rPr lang="en-US" dirty="0"/>
              <a:t> </a:t>
            </a:r>
            <a:r>
              <a:rPr lang="en-US" dirty="0" err="1"/>
              <a:t>odpowiednio</a:t>
            </a:r>
            <a:r>
              <a:rPr lang="en-US" dirty="0"/>
              <a:t> </a:t>
            </a:r>
            <a:r>
              <a:rPr lang="en-US" dirty="0" err="1"/>
              <a:t>oznaczone</a:t>
            </a:r>
            <a:r>
              <a:rPr lang="en-US" dirty="0"/>
              <a:t> </a:t>
            </a:r>
            <a:r>
              <a:rPr lang="en-US" dirty="0" err="1"/>
              <a:t>kodami</a:t>
            </a:r>
            <a:r>
              <a:rPr lang="en-US" dirty="0"/>
              <a:t> UTM. </a:t>
            </a:r>
            <a:r>
              <a:rPr lang="en-US" dirty="0" err="1"/>
              <a:t>Obejmuje</a:t>
            </a:r>
            <a:r>
              <a:rPr lang="en-US" dirty="0"/>
              <a:t> to </a:t>
            </a:r>
            <a:r>
              <a:rPr lang="en-US" dirty="0" err="1"/>
              <a:t>strony</a:t>
            </a:r>
            <a:r>
              <a:rPr lang="en-US" dirty="0"/>
              <a:t> </a:t>
            </a:r>
            <a:r>
              <a:rPr lang="en-US" dirty="0" err="1"/>
              <a:t>docelowe</a:t>
            </a:r>
            <a:r>
              <a:rPr lang="en-US" dirty="0"/>
              <a:t> </a:t>
            </a:r>
            <a:r>
              <a:rPr lang="en-US" dirty="0" err="1"/>
              <a:t>kampanii</a:t>
            </a:r>
            <a:r>
              <a:rPr lang="en-US" dirty="0"/>
              <a:t>, </a:t>
            </a:r>
            <a:r>
              <a:rPr lang="en-US" dirty="0" err="1"/>
              <a:t>linki</a:t>
            </a:r>
            <a:r>
              <a:rPr lang="en-US" dirty="0"/>
              <a:t> do </a:t>
            </a:r>
            <a:r>
              <a:rPr lang="en-US" dirty="0" err="1"/>
              <a:t>wiadomości</a:t>
            </a:r>
            <a:r>
              <a:rPr lang="en-US" dirty="0"/>
              <a:t> e-mail, </a:t>
            </a:r>
            <a:r>
              <a:rPr lang="en-US" dirty="0" err="1"/>
              <a:t>posty</a:t>
            </a:r>
            <a:r>
              <a:rPr lang="en-US" dirty="0"/>
              <a:t> w </a:t>
            </a:r>
            <a:r>
              <a:rPr lang="en-US" dirty="0" err="1"/>
              <a:t>mediach</a:t>
            </a:r>
            <a:r>
              <a:rPr lang="en-US" dirty="0"/>
              <a:t> </a:t>
            </a:r>
            <a:r>
              <a:rPr lang="en-US" dirty="0" err="1"/>
              <a:t>społecznościowych</a:t>
            </a:r>
            <a:r>
              <a:rPr lang="en-US" dirty="0"/>
              <a:t>, </a:t>
            </a:r>
            <a:r>
              <a:rPr lang="en-US" dirty="0" err="1"/>
              <a:t>banery</a:t>
            </a:r>
            <a:r>
              <a:rPr lang="en-US" dirty="0"/>
              <a:t> </a:t>
            </a:r>
            <a:r>
              <a:rPr lang="en-US" dirty="0" err="1"/>
              <a:t>reklamowe</a:t>
            </a:r>
            <a:r>
              <a:rPr lang="en-US" dirty="0"/>
              <a:t> </a:t>
            </a:r>
            <a:r>
              <a:rPr lang="en-US" dirty="0" err="1"/>
              <a:t>i</a:t>
            </a:r>
            <a:r>
              <a:rPr lang="en-US" dirty="0"/>
              <a:t> </a:t>
            </a:r>
            <a:r>
              <a:rPr lang="en-US" dirty="0" err="1"/>
              <a:t>wszelkie</a:t>
            </a:r>
            <a:r>
              <a:rPr lang="en-US" dirty="0"/>
              <a:t> </a:t>
            </a:r>
            <a:r>
              <a:rPr lang="en-US" dirty="0" err="1"/>
              <a:t>inne</a:t>
            </a:r>
            <a:r>
              <a:rPr lang="en-US" dirty="0"/>
              <a:t> </a:t>
            </a:r>
            <a:r>
              <a:rPr lang="en-US" dirty="0" err="1"/>
              <a:t>punkty</a:t>
            </a:r>
            <a:r>
              <a:rPr lang="en-US" dirty="0"/>
              <a:t> </a:t>
            </a:r>
            <a:r>
              <a:rPr lang="en-US" dirty="0" err="1"/>
              <a:t>styku</a:t>
            </a:r>
            <a:r>
              <a:rPr lang="en-US" dirty="0"/>
              <a:t>, w </a:t>
            </a:r>
            <a:r>
              <a:rPr lang="en-US" dirty="0" err="1"/>
              <a:t>których</a:t>
            </a:r>
            <a:r>
              <a:rPr lang="en-US" dirty="0"/>
              <a:t> </a:t>
            </a:r>
            <a:r>
              <a:rPr lang="en-US" dirty="0" err="1"/>
              <a:t>użytkownicy</a:t>
            </a:r>
            <a:r>
              <a:rPr lang="en-US" dirty="0"/>
              <a:t> </a:t>
            </a:r>
            <a:r>
              <a:rPr lang="en-US" dirty="0" err="1"/>
              <a:t>mogą</a:t>
            </a:r>
            <a:r>
              <a:rPr lang="en-US" dirty="0"/>
              <a:t> </a:t>
            </a:r>
            <a:r>
              <a:rPr lang="en-US" dirty="0" err="1"/>
              <a:t>przejść</a:t>
            </a:r>
            <a:r>
              <a:rPr lang="en-US" dirty="0"/>
              <a:t> do </a:t>
            </a:r>
            <a:r>
              <a:rPr lang="en-US" dirty="0" err="1"/>
              <a:t>Twojej</a:t>
            </a:r>
            <a:r>
              <a:rPr lang="en-US" dirty="0"/>
              <a:t> </a:t>
            </a:r>
            <a:r>
              <a:rPr lang="en-US" dirty="0" err="1"/>
              <a:t>witryny</a:t>
            </a:r>
            <a:r>
              <a:rPr lang="en-US" dirty="0"/>
              <a:t> </a:t>
            </a:r>
            <a:r>
              <a:rPr lang="en-US" dirty="0" err="1"/>
              <a:t>lub</a:t>
            </a:r>
            <a:r>
              <a:rPr lang="en-US" dirty="0"/>
              <a:t> </a:t>
            </a:r>
            <a:r>
              <a:rPr lang="en-US" dirty="0" err="1"/>
              <a:t>aplikacji</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Monitorowanie</a:t>
            </a:r>
            <a:r>
              <a:rPr lang="en-US" dirty="0"/>
              <a:t> </a:t>
            </a:r>
            <a:r>
              <a:rPr lang="en-US" dirty="0" err="1"/>
              <a:t>ruchu</a:t>
            </a:r>
            <a:r>
              <a:rPr lang="en-US" dirty="0"/>
              <a:t> </a:t>
            </a:r>
            <a:r>
              <a:rPr lang="en-US" dirty="0" err="1"/>
              <a:t>oznaczonego</a:t>
            </a:r>
            <a:r>
              <a:rPr lang="en-US" dirty="0"/>
              <a:t> </a:t>
            </a:r>
            <a:r>
              <a:rPr lang="en-US" dirty="0" err="1"/>
              <a:t>znacznikami</a:t>
            </a:r>
            <a:r>
              <a:rPr lang="en-US" dirty="0"/>
              <a:t> UTM: </a:t>
            </a:r>
            <a:r>
              <a:rPr lang="en-US" dirty="0" err="1"/>
              <a:t>Skorzystaj</a:t>
            </a:r>
            <a:r>
              <a:rPr lang="en-US" dirty="0"/>
              <a:t> z </a:t>
            </a:r>
            <a:r>
              <a:rPr lang="en-US" dirty="0" err="1"/>
              <a:t>platformy</a:t>
            </a:r>
            <a:r>
              <a:rPr lang="en-US" dirty="0"/>
              <a:t> </a:t>
            </a:r>
            <a:r>
              <a:rPr lang="en-US" dirty="0" err="1"/>
              <a:t>analitycznej</a:t>
            </a:r>
            <a:r>
              <a:rPr lang="en-US" dirty="0"/>
              <a:t> (np. Google Analytics), aby </a:t>
            </a:r>
            <a:r>
              <a:rPr lang="en-US" dirty="0" err="1"/>
              <a:t>monitorować</a:t>
            </a:r>
            <a:r>
              <a:rPr lang="en-US" dirty="0"/>
              <a:t> </a:t>
            </a:r>
            <a:r>
              <a:rPr lang="en-US" dirty="0" err="1"/>
              <a:t>i</a:t>
            </a:r>
            <a:r>
              <a:rPr lang="en-US" dirty="0"/>
              <a:t> </a:t>
            </a:r>
            <a:r>
              <a:rPr lang="en-US" dirty="0" err="1"/>
              <a:t>śledzić</a:t>
            </a:r>
            <a:r>
              <a:rPr lang="en-US" dirty="0"/>
              <a:t> </a:t>
            </a:r>
            <a:r>
              <a:rPr lang="en-US" dirty="0" err="1"/>
              <a:t>ruch</a:t>
            </a:r>
            <a:r>
              <a:rPr lang="en-US" dirty="0"/>
              <a:t> </a:t>
            </a:r>
            <a:r>
              <a:rPr lang="en-US" dirty="0" err="1"/>
              <a:t>pochodzący</a:t>
            </a:r>
            <a:r>
              <a:rPr lang="en-US" dirty="0"/>
              <a:t> z </a:t>
            </a:r>
            <a:r>
              <a:rPr lang="en-US" dirty="0" err="1"/>
              <a:t>adresów</a:t>
            </a:r>
            <a:r>
              <a:rPr lang="en-US" dirty="0"/>
              <a:t> URL </a:t>
            </a:r>
            <a:r>
              <a:rPr lang="en-US" dirty="0" err="1"/>
              <a:t>oznaczonych</a:t>
            </a:r>
            <a:r>
              <a:rPr lang="en-US" dirty="0"/>
              <a:t> </a:t>
            </a:r>
            <a:r>
              <a:rPr lang="en-US" dirty="0" err="1"/>
              <a:t>tagami</a:t>
            </a:r>
            <a:r>
              <a:rPr lang="en-US" dirty="0"/>
              <a:t> UTM. </a:t>
            </a:r>
            <a:r>
              <a:rPr lang="en-US" dirty="0" err="1"/>
              <a:t>Szukaj</a:t>
            </a:r>
            <a:r>
              <a:rPr lang="en-US" dirty="0"/>
              <a:t> </a:t>
            </a:r>
            <a:r>
              <a:rPr lang="en-US" dirty="0" err="1"/>
              <a:t>konkretnych</a:t>
            </a:r>
            <a:r>
              <a:rPr lang="en-US" dirty="0"/>
              <a:t> </a:t>
            </a:r>
            <a:r>
              <a:rPr lang="en-US" dirty="0" err="1"/>
              <a:t>parametrów</a:t>
            </a:r>
            <a:r>
              <a:rPr lang="en-US" dirty="0"/>
              <a:t> UTM </a:t>
            </a:r>
            <a:r>
              <a:rPr lang="en-US" dirty="0" err="1"/>
              <a:t>i</a:t>
            </a:r>
            <a:r>
              <a:rPr lang="en-US" dirty="0"/>
              <a:t> </a:t>
            </a:r>
            <a:r>
              <a:rPr lang="en-US" dirty="0" err="1"/>
              <a:t>ich</a:t>
            </a:r>
            <a:r>
              <a:rPr lang="en-US" dirty="0"/>
              <a:t> </a:t>
            </a:r>
            <a:r>
              <a:rPr lang="en-US" dirty="0" err="1"/>
              <a:t>wartości</a:t>
            </a:r>
            <a:r>
              <a:rPr lang="en-US" dirty="0"/>
              <a:t>, aby </a:t>
            </a:r>
            <a:r>
              <a:rPr lang="en-US" dirty="0" err="1"/>
              <a:t>zidentyfikować</a:t>
            </a:r>
            <a:r>
              <a:rPr lang="en-US" dirty="0"/>
              <a:t>, </a:t>
            </a:r>
            <a:r>
              <a:rPr lang="en-US" dirty="0" err="1"/>
              <a:t>które</a:t>
            </a:r>
            <a:r>
              <a:rPr lang="en-US" dirty="0"/>
              <a:t> </a:t>
            </a:r>
            <a:r>
              <a:rPr lang="en-US" dirty="0" err="1"/>
              <a:t>kanały</a:t>
            </a:r>
            <a:r>
              <a:rPr lang="en-US" dirty="0"/>
              <a:t> </a:t>
            </a:r>
            <a:r>
              <a:rPr lang="en-US" dirty="0" err="1"/>
              <a:t>pozyskiwania</a:t>
            </a:r>
            <a:r>
              <a:rPr lang="en-US" dirty="0"/>
              <a:t> </a:t>
            </a:r>
            <a:r>
              <a:rPr lang="en-US" dirty="0" err="1"/>
              <a:t>i</a:t>
            </a:r>
            <a:r>
              <a:rPr lang="en-US" dirty="0"/>
              <a:t> </a:t>
            </a:r>
            <a:r>
              <a:rPr lang="en-US" dirty="0" err="1"/>
              <a:t>kampanie</a:t>
            </a:r>
            <a:r>
              <a:rPr lang="en-US" dirty="0"/>
              <a:t> </a:t>
            </a:r>
            <a:r>
              <a:rPr lang="en-US" dirty="0" err="1"/>
              <a:t>generują</a:t>
            </a:r>
            <a:r>
              <a:rPr lang="en-US" dirty="0"/>
              <a:t> </a:t>
            </a:r>
            <a:r>
              <a:rPr lang="en-US" dirty="0" err="1"/>
              <a:t>największy</a:t>
            </a:r>
            <a:r>
              <a:rPr lang="en-US" dirty="0"/>
              <a:t> </a:t>
            </a:r>
            <a:r>
              <a:rPr lang="en-US" dirty="0" err="1"/>
              <a:t>ruch</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Analiza</a:t>
            </a:r>
            <a:r>
              <a:rPr lang="en-US" dirty="0"/>
              <a:t> </a:t>
            </a:r>
            <a:r>
              <a:rPr lang="en-US" dirty="0" err="1"/>
              <a:t>wskaźników</a:t>
            </a:r>
            <a:r>
              <a:rPr lang="en-US" dirty="0"/>
              <a:t> </a:t>
            </a:r>
            <a:r>
              <a:rPr lang="en-US" dirty="0" err="1"/>
              <a:t>wydajności</a:t>
            </a:r>
            <a:r>
              <a:rPr lang="en-US" dirty="0"/>
              <a:t>: Po </a:t>
            </a:r>
            <a:r>
              <a:rPr lang="en-US" dirty="0" err="1"/>
              <a:t>zebraniu</a:t>
            </a:r>
            <a:r>
              <a:rPr lang="en-US" dirty="0"/>
              <a:t> </a:t>
            </a:r>
            <a:r>
              <a:rPr lang="en-US" dirty="0" err="1"/>
              <a:t>danych</a:t>
            </a:r>
            <a:r>
              <a:rPr lang="en-US" dirty="0"/>
              <a:t> </a:t>
            </a:r>
            <a:r>
              <a:rPr lang="en-US" dirty="0" err="1"/>
              <a:t>na</a:t>
            </a:r>
            <a:r>
              <a:rPr lang="en-US" dirty="0"/>
              <a:t> </a:t>
            </a:r>
            <a:r>
              <a:rPr lang="en-US" dirty="0" err="1"/>
              <a:t>temat</a:t>
            </a:r>
            <a:r>
              <a:rPr lang="en-US" dirty="0"/>
              <a:t> </a:t>
            </a:r>
            <a:r>
              <a:rPr lang="en-US" dirty="0" err="1"/>
              <a:t>ruchu</a:t>
            </a:r>
            <a:r>
              <a:rPr lang="en-US" dirty="0"/>
              <a:t> </a:t>
            </a:r>
            <a:r>
              <a:rPr lang="en-US" dirty="0" err="1"/>
              <a:t>oznaczonego</a:t>
            </a:r>
            <a:r>
              <a:rPr lang="en-US" dirty="0"/>
              <a:t> </a:t>
            </a:r>
            <a:r>
              <a:rPr lang="en-US" dirty="0" err="1"/>
              <a:t>tagami</a:t>
            </a:r>
            <a:r>
              <a:rPr lang="en-US" dirty="0"/>
              <a:t> UTM, </a:t>
            </a:r>
            <a:r>
              <a:rPr lang="en-US" dirty="0" err="1"/>
              <a:t>przeanalizuj</a:t>
            </a:r>
            <a:r>
              <a:rPr lang="en-US" dirty="0"/>
              <a:t> </a:t>
            </a:r>
            <a:r>
              <a:rPr lang="en-US" dirty="0" err="1"/>
              <a:t>wskaźniki</a:t>
            </a:r>
            <a:r>
              <a:rPr lang="en-US" dirty="0"/>
              <a:t> </a:t>
            </a:r>
            <a:r>
              <a:rPr lang="en-US" dirty="0" err="1"/>
              <a:t>wydajności</a:t>
            </a:r>
            <a:r>
              <a:rPr lang="en-US" dirty="0"/>
              <a:t>, aby </a:t>
            </a:r>
            <a:r>
              <a:rPr lang="en-US" dirty="0" err="1"/>
              <a:t>ocenić</a:t>
            </a:r>
            <a:r>
              <a:rPr lang="en-US" dirty="0"/>
              <a:t> </a:t>
            </a:r>
            <a:r>
              <a:rPr lang="en-US" dirty="0" err="1"/>
              <a:t>skuteczność</a:t>
            </a:r>
            <a:r>
              <a:rPr lang="en-US" dirty="0"/>
              <a:t> </a:t>
            </a:r>
            <a:r>
              <a:rPr lang="en-US" dirty="0" err="1"/>
              <a:t>każdego</a:t>
            </a:r>
            <a:r>
              <a:rPr lang="en-US" dirty="0"/>
              <a:t> </a:t>
            </a:r>
            <a:r>
              <a:rPr lang="en-US" dirty="0" err="1"/>
              <a:t>kanału</a:t>
            </a:r>
            <a:r>
              <a:rPr lang="en-US" dirty="0"/>
              <a:t> </a:t>
            </a:r>
            <a:r>
              <a:rPr lang="en-US" dirty="0" err="1"/>
              <a:t>pozyskiwania</a:t>
            </a:r>
            <a:r>
              <a:rPr lang="en-US" dirty="0"/>
              <a:t> </a:t>
            </a:r>
            <a:r>
              <a:rPr lang="en-US" dirty="0" err="1"/>
              <a:t>i</a:t>
            </a:r>
            <a:r>
              <a:rPr lang="en-US" dirty="0"/>
              <a:t> </a:t>
            </a:r>
            <a:r>
              <a:rPr lang="en-US" dirty="0" err="1"/>
              <a:t>kampanii</a:t>
            </a:r>
            <a:r>
              <a:rPr lang="en-US" dirty="0"/>
              <a:t>. </a:t>
            </a:r>
            <a:r>
              <a:rPr lang="en-US" dirty="0" err="1"/>
              <a:t>Niektóre</a:t>
            </a:r>
            <a:r>
              <a:rPr lang="en-US" dirty="0"/>
              <a:t> </a:t>
            </a:r>
            <a:r>
              <a:rPr lang="en-US" dirty="0" err="1"/>
              <a:t>kluczowe</a:t>
            </a:r>
            <a:r>
              <a:rPr lang="en-US" dirty="0"/>
              <a:t> </a:t>
            </a:r>
            <a:r>
              <a:rPr lang="en-US" dirty="0" err="1"/>
              <a:t>wskaźniki</a:t>
            </a:r>
            <a:r>
              <a:rPr lang="en-US" dirty="0"/>
              <a:t> do </a:t>
            </a:r>
            <a:r>
              <a:rPr lang="en-US" dirty="0" err="1"/>
              <a:t>rozważenia</a:t>
            </a:r>
            <a:r>
              <a:rPr lang="en-US" dirty="0"/>
              <a:t> </a:t>
            </a:r>
            <a:r>
              <a:rPr lang="en-US" dirty="0" err="1"/>
              <a:t>obejmują</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Sesje</a:t>
            </a:r>
            <a:r>
              <a:rPr lang="en-US" dirty="0"/>
              <a:t>: </a:t>
            </a:r>
            <a:r>
              <a:rPr lang="en-US" dirty="0" err="1"/>
              <a:t>Liczba</a:t>
            </a:r>
            <a:r>
              <a:rPr lang="en-US" dirty="0"/>
              <a:t> </a:t>
            </a:r>
            <a:r>
              <a:rPr lang="en-US" dirty="0" err="1"/>
              <a:t>wizyt</a:t>
            </a:r>
            <a:r>
              <a:rPr lang="en-US" dirty="0"/>
              <a:t> w </a:t>
            </a:r>
            <a:r>
              <a:rPr lang="en-US" dirty="0" err="1"/>
              <a:t>witrynie</a:t>
            </a:r>
            <a:r>
              <a:rPr lang="en-US" dirty="0"/>
              <a:t> </a:t>
            </a:r>
            <a:r>
              <a:rPr lang="en-US" dirty="0" err="1"/>
              <a:t>lub</a:t>
            </a:r>
            <a:r>
              <a:rPr lang="en-US" dirty="0"/>
              <a:t> </a:t>
            </a:r>
            <a:r>
              <a:rPr lang="en-US" dirty="0" err="1"/>
              <a:t>aplikacji</a:t>
            </a:r>
            <a:r>
              <a:rPr lang="en-US" dirty="0"/>
              <a:t> z </a:t>
            </a:r>
            <a:r>
              <a:rPr lang="en-US" dirty="0" err="1"/>
              <a:t>każdego</a:t>
            </a:r>
            <a:r>
              <a:rPr lang="en-US" dirty="0"/>
              <a:t> </a:t>
            </a:r>
            <a:r>
              <a:rPr lang="en-US" dirty="0" err="1"/>
              <a:t>kanału</a:t>
            </a:r>
            <a:r>
              <a:rPr lang="en-US" dirty="0"/>
              <a:t> </a:t>
            </a:r>
            <a:r>
              <a:rPr lang="en-US" dirty="0" err="1"/>
              <a:t>pozyskiwania</a:t>
            </a:r>
            <a:r>
              <a:rPr lang="en-US" dirty="0"/>
              <a:t> </a:t>
            </a:r>
            <a:r>
              <a:rPr lang="en-US" dirty="0" err="1"/>
              <a:t>lub</a:t>
            </a:r>
            <a:r>
              <a:rPr lang="en-US" dirty="0"/>
              <a:t> </a:t>
            </a:r>
            <a:r>
              <a:rPr lang="en-US" dirty="0" err="1"/>
              <a:t>kampanii</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Konwersje</a:t>
            </a:r>
            <a:r>
              <a:rPr lang="en-US" dirty="0"/>
              <a:t>: </a:t>
            </a:r>
            <a:r>
              <a:rPr lang="en-US" dirty="0" err="1"/>
              <a:t>Liczba</a:t>
            </a:r>
            <a:r>
              <a:rPr lang="en-US" dirty="0"/>
              <a:t> </a:t>
            </a:r>
            <a:r>
              <a:rPr lang="en-US" dirty="0" err="1"/>
              <a:t>ukończonych</a:t>
            </a:r>
            <a:r>
              <a:rPr lang="en-US" dirty="0"/>
              <a:t> </a:t>
            </a:r>
            <a:r>
              <a:rPr lang="en-US" dirty="0" err="1"/>
              <a:t>pożądanych</a:t>
            </a:r>
            <a:r>
              <a:rPr lang="en-US" dirty="0"/>
              <a:t> </a:t>
            </a:r>
            <a:r>
              <a:rPr lang="en-US" dirty="0" err="1"/>
              <a:t>działań</a:t>
            </a:r>
            <a:r>
              <a:rPr lang="en-US" dirty="0"/>
              <a:t>, </a:t>
            </a:r>
            <a:r>
              <a:rPr lang="en-US" dirty="0" err="1"/>
              <a:t>takich</a:t>
            </a:r>
            <a:r>
              <a:rPr lang="en-US" dirty="0"/>
              <a:t> </a:t>
            </a:r>
            <a:r>
              <a:rPr lang="en-US" dirty="0" err="1"/>
              <a:t>jak</a:t>
            </a:r>
            <a:r>
              <a:rPr lang="en-US" dirty="0"/>
              <a:t> </a:t>
            </a:r>
            <a:r>
              <a:rPr lang="en-US" dirty="0" err="1"/>
              <a:t>zakupy</a:t>
            </a:r>
            <a:r>
              <a:rPr lang="en-US" dirty="0"/>
              <a:t>, </a:t>
            </a:r>
            <a:r>
              <a:rPr lang="en-US" dirty="0" err="1"/>
              <a:t>przesłanie</a:t>
            </a:r>
            <a:r>
              <a:rPr lang="en-US" dirty="0"/>
              <a:t> </a:t>
            </a:r>
            <a:r>
              <a:rPr lang="en-US" dirty="0" err="1"/>
              <a:t>formularza</a:t>
            </a:r>
            <a:r>
              <a:rPr lang="en-US" dirty="0"/>
              <a:t> </a:t>
            </a:r>
            <a:r>
              <a:rPr lang="en-US" dirty="0" err="1"/>
              <a:t>lub</a:t>
            </a:r>
            <a:r>
              <a:rPr lang="en-US" dirty="0"/>
              <a:t> </a:t>
            </a:r>
            <a:r>
              <a:rPr lang="en-US" dirty="0" err="1"/>
              <a:t>pobranie</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Współczynnik</a:t>
            </a:r>
            <a:r>
              <a:rPr lang="en-US" dirty="0"/>
              <a:t> </a:t>
            </a:r>
            <a:r>
              <a:rPr lang="en-US" dirty="0" err="1"/>
              <a:t>konwersji</a:t>
            </a:r>
            <a:r>
              <a:rPr lang="en-US" dirty="0"/>
              <a:t>: </a:t>
            </a:r>
            <a:r>
              <a:rPr lang="en-US" dirty="0" err="1"/>
              <a:t>Procent</a:t>
            </a:r>
            <a:r>
              <a:rPr lang="en-US" dirty="0"/>
              <a:t> </a:t>
            </a:r>
            <a:r>
              <a:rPr lang="en-US" dirty="0" err="1"/>
              <a:t>użytkowników</a:t>
            </a:r>
            <a:r>
              <a:rPr lang="en-US" dirty="0"/>
              <a:t>, </a:t>
            </a:r>
            <a:r>
              <a:rPr lang="en-US" dirty="0" err="1"/>
              <a:t>którzy</a:t>
            </a:r>
            <a:r>
              <a:rPr lang="en-US" dirty="0"/>
              <a:t> </a:t>
            </a:r>
            <a:r>
              <a:rPr lang="en-US" dirty="0" err="1"/>
              <a:t>ukończyli</a:t>
            </a:r>
            <a:r>
              <a:rPr lang="en-US" dirty="0"/>
              <a:t> </a:t>
            </a:r>
            <a:r>
              <a:rPr lang="en-US" dirty="0" err="1"/>
              <a:t>pożądane</a:t>
            </a:r>
            <a:r>
              <a:rPr lang="en-US" dirty="0"/>
              <a:t> </a:t>
            </a:r>
            <a:r>
              <a:rPr lang="en-US" dirty="0" err="1"/>
              <a:t>działania</a:t>
            </a:r>
            <a:r>
              <a:rPr lang="en-US" dirty="0"/>
              <a:t> z </a:t>
            </a:r>
            <a:r>
              <a:rPr lang="en-US" dirty="0" err="1"/>
              <a:t>całkowitej</a:t>
            </a:r>
            <a:r>
              <a:rPr lang="en-US" dirty="0"/>
              <a:t> </a:t>
            </a:r>
            <a:r>
              <a:rPr lang="en-US" dirty="0" err="1"/>
              <a:t>liczby</a:t>
            </a:r>
            <a:r>
              <a:rPr lang="en-US" dirty="0"/>
              <a:t> </a:t>
            </a:r>
            <a:r>
              <a:rPr lang="en-US" dirty="0" err="1"/>
              <a:t>sesji</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Współczynnik</a:t>
            </a:r>
            <a:r>
              <a:rPr lang="en-US" dirty="0"/>
              <a:t> </a:t>
            </a:r>
            <a:r>
              <a:rPr lang="en-US" dirty="0" err="1"/>
              <a:t>odrzuceń</a:t>
            </a:r>
            <a:r>
              <a:rPr lang="en-US" dirty="0"/>
              <a:t>: </a:t>
            </a:r>
            <a:r>
              <a:rPr lang="en-US" dirty="0" err="1"/>
              <a:t>Odsetek</a:t>
            </a:r>
            <a:r>
              <a:rPr lang="en-US" dirty="0"/>
              <a:t> </a:t>
            </a:r>
            <a:r>
              <a:rPr lang="en-US" dirty="0" err="1"/>
              <a:t>użytkowników</a:t>
            </a:r>
            <a:r>
              <a:rPr lang="en-US" dirty="0"/>
              <a:t>, </a:t>
            </a:r>
            <a:r>
              <a:rPr lang="en-US" dirty="0" err="1"/>
              <a:t>którzy</a:t>
            </a:r>
            <a:r>
              <a:rPr lang="en-US" dirty="0"/>
              <a:t> </a:t>
            </a:r>
            <a:r>
              <a:rPr lang="en-US" dirty="0" err="1"/>
              <a:t>opuścili</a:t>
            </a:r>
            <a:r>
              <a:rPr lang="en-US" dirty="0"/>
              <a:t> </a:t>
            </a:r>
            <a:r>
              <a:rPr lang="en-US" dirty="0" err="1"/>
              <a:t>witrynę</a:t>
            </a:r>
            <a:r>
              <a:rPr lang="en-US" dirty="0"/>
              <a:t> </a:t>
            </a:r>
            <a:r>
              <a:rPr lang="en-US" dirty="0" err="1"/>
              <a:t>lub</a:t>
            </a:r>
            <a:r>
              <a:rPr lang="en-US" dirty="0"/>
              <a:t> </a:t>
            </a:r>
            <a:r>
              <a:rPr lang="en-US" dirty="0" err="1"/>
              <a:t>aplikację</a:t>
            </a:r>
            <a:r>
              <a:rPr lang="en-US" dirty="0"/>
              <a:t> bez </a:t>
            </a:r>
            <a:r>
              <a:rPr lang="en-US" dirty="0" err="1"/>
              <a:t>dalszej</a:t>
            </a:r>
            <a:r>
              <a:rPr lang="en-US" dirty="0"/>
              <a:t> </a:t>
            </a:r>
            <a:r>
              <a:rPr lang="en-US" dirty="0" err="1"/>
              <a:t>interakcji</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Średni</a:t>
            </a:r>
            <a:r>
              <a:rPr lang="en-US" dirty="0"/>
              <a:t> </a:t>
            </a:r>
            <a:r>
              <a:rPr lang="en-US" dirty="0" err="1"/>
              <a:t>czas</a:t>
            </a:r>
            <a:r>
              <a:rPr lang="en-US" dirty="0"/>
              <a:t> </a:t>
            </a:r>
            <a:r>
              <a:rPr lang="en-US" dirty="0" err="1"/>
              <a:t>trwania</a:t>
            </a:r>
            <a:r>
              <a:rPr lang="en-US" dirty="0"/>
              <a:t> </a:t>
            </a:r>
            <a:r>
              <a:rPr lang="en-US" dirty="0" err="1"/>
              <a:t>sesji</a:t>
            </a:r>
            <a:r>
              <a:rPr lang="en-US" dirty="0"/>
              <a:t>: </a:t>
            </a:r>
            <a:r>
              <a:rPr lang="en-US" dirty="0" err="1"/>
              <a:t>Średni</a:t>
            </a:r>
            <a:r>
              <a:rPr lang="en-US" dirty="0"/>
              <a:t> </a:t>
            </a:r>
            <a:r>
              <a:rPr lang="en-US" dirty="0" err="1"/>
              <a:t>czas</a:t>
            </a:r>
            <a:r>
              <a:rPr lang="en-US" dirty="0"/>
              <a:t> </a:t>
            </a:r>
            <a:r>
              <a:rPr lang="en-US" dirty="0" err="1"/>
              <a:t>spędzany</a:t>
            </a:r>
            <a:r>
              <a:rPr lang="en-US" dirty="0"/>
              <a:t> </a:t>
            </a:r>
            <a:r>
              <a:rPr lang="en-US" dirty="0" err="1"/>
              <a:t>przez</a:t>
            </a:r>
            <a:r>
              <a:rPr lang="en-US" dirty="0"/>
              <a:t> </a:t>
            </a:r>
            <a:r>
              <a:rPr lang="en-US" dirty="0" err="1"/>
              <a:t>użytkowników</a:t>
            </a:r>
            <a:r>
              <a:rPr lang="en-US" dirty="0"/>
              <a:t> w </a:t>
            </a:r>
            <a:r>
              <a:rPr lang="en-US" dirty="0" err="1"/>
              <a:t>witrynie</a:t>
            </a:r>
            <a:r>
              <a:rPr lang="en-US" dirty="0"/>
              <a:t> </a:t>
            </a:r>
            <a:r>
              <a:rPr lang="en-US" dirty="0" err="1"/>
              <a:t>lub</a:t>
            </a:r>
            <a:r>
              <a:rPr lang="en-US" dirty="0"/>
              <a:t> </a:t>
            </a:r>
            <a:r>
              <a:rPr lang="en-US" dirty="0" err="1"/>
              <a:t>aplikacji</a:t>
            </a:r>
            <a:r>
              <a:rPr lang="en-US" dirty="0"/>
              <a:t>.</a:t>
            </a:r>
            <a:endParaRPr dirty="0"/>
          </a:p>
          <a:p>
            <a:pPr marL="914400" lvl="1" indent="-298450" algn="l" rtl="0">
              <a:lnSpc>
                <a:spcPct val="115000"/>
              </a:lnSpc>
              <a:spcBef>
                <a:spcPts val="0"/>
              </a:spcBef>
              <a:spcAft>
                <a:spcPts val="0"/>
              </a:spcAft>
              <a:buClr>
                <a:schemeClr val="dk1"/>
              </a:buClr>
              <a:buSzPts val="1100"/>
              <a:buChar char="○"/>
            </a:pPr>
            <a:r>
              <a:rPr lang="en-US" dirty="0" err="1"/>
              <a:t>Realizacja</a:t>
            </a:r>
            <a:r>
              <a:rPr lang="en-US" dirty="0"/>
              <a:t> </a:t>
            </a:r>
            <a:r>
              <a:rPr lang="en-US" dirty="0" err="1"/>
              <a:t>celów</a:t>
            </a:r>
            <a:r>
              <a:rPr lang="en-US" dirty="0"/>
              <a:t>: </a:t>
            </a:r>
            <a:r>
              <a:rPr lang="en-US" dirty="0" err="1"/>
              <a:t>Liczba</a:t>
            </a:r>
            <a:r>
              <a:rPr lang="en-US" dirty="0"/>
              <a:t> </a:t>
            </a:r>
            <a:r>
              <a:rPr lang="en-US" dirty="0" err="1"/>
              <a:t>osiągniętych</a:t>
            </a:r>
            <a:r>
              <a:rPr lang="en-US" dirty="0"/>
              <a:t> </a:t>
            </a:r>
            <a:r>
              <a:rPr lang="en-US" dirty="0" err="1"/>
              <a:t>konkretnych</a:t>
            </a:r>
            <a:r>
              <a:rPr lang="en-US" dirty="0"/>
              <a:t> </a:t>
            </a:r>
            <a:r>
              <a:rPr lang="en-US" dirty="0" err="1"/>
              <a:t>celów</a:t>
            </a:r>
            <a:r>
              <a:rPr lang="en-US" dirty="0"/>
              <a:t>, </a:t>
            </a:r>
            <a:r>
              <a:rPr lang="en-US" dirty="0" err="1"/>
              <a:t>takich</a:t>
            </a:r>
            <a:r>
              <a:rPr lang="en-US" dirty="0"/>
              <a:t> </a:t>
            </a:r>
            <a:r>
              <a:rPr lang="en-US" dirty="0" err="1"/>
              <a:t>jak</a:t>
            </a:r>
            <a:r>
              <a:rPr lang="en-US" dirty="0"/>
              <a:t> </a:t>
            </a:r>
            <a:r>
              <a:rPr lang="en-US" dirty="0" err="1"/>
              <a:t>zapisy</a:t>
            </a:r>
            <a:r>
              <a:rPr lang="en-US" dirty="0"/>
              <a:t> do </a:t>
            </a:r>
            <a:r>
              <a:rPr lang="en-US" dirty="0" err="1"/>
              <a:t>newslettera</a:t>
            </a:r>
            <a:r>
              <a:rPr lang="en-US" dirty="0"/>
              <a:t> </a:t>
            </a:r>
            <a:r>
              <a:rPr lang="en-US" dirty="0" err="1"/>
              <a:t>lub</a:t>
            </a:r>
            <a:r>
              <a:rPr lang="en-US" dirty="0"/>
              <a:t> </a:t>
            </a:r>
            <a:r>
              <a:rPr lang="en-US" dirty="0" err="1"/>
              <a:t>rejestracje</a:t>
            </a:r>
            <a:r>
              <a:rPr lang="en-US" dirty="0"/>
              <a:t> </a:t>
            </a:r>
            <a:r>
              <a:rPr lang="en-US" dirty="0" err="1"/>
              <a:t>kont</a:t>
            </a:r>
            <a:r>
              <a:rPr lang="en-US" dirty="0"/>
              <a:t>.</a:t>
            </a:r>
            <a:endParaRPr dirty="0"/>
          </a:p>
          <a:p>
            <a:pPr marL="457200" lvl="0" indent="-298450" algn="l" rtl="0">
              <a:lnSpc>
                <a:spcPct val="115000"/>
              </a:lnSpc>
              <a:spcBef>
                <a:spcPts val="0"/>
              </a:spcBef>
              <a:spcAft>
                <a:spcPts val="0"/>
              </a:spcAft>
              <a:buClr>
                <a:schemeClr val="dk1"/>
              </a:buClr>
              <a:buSzPts val="1100"/>
              <a:buAutoNum type="arabicPeriod"/>
            </a:pPr>
            <a:r>
              <a:rPr lang="en-US" dirty="0" err="1"/>
              <a:t>Porównywanie</a:t>
            </a:r>
            <a:r>
              <a:rPr lang="en-US" dirty="0"/>
              <a:t> </a:t>
            </a:r>
            <a:r>
              <a:rPr lang="en-US" dirty="0" err="1"/>
              <a:t>i</a:t>
            </a:r>
            <a:r>
              <a:rPr lang="en-US" dirty="0"/>
              <a:t> </a:t>
            </a:r>
            <a:r>
              <a:rPr lang="en-US" dirty="0" err="1"/>
              <a:t>optymalizacja</a:t>
            </a:r>
            <a:r>
              <a:rPr lang="en-US" dirty="0"/>
              <a:t>: </a:t>
            </a:r>
            <a:r>
              <a:rPr lang="en-US" dirty="0" err="1"/>
              <a:t>Porównaj</a:t>
            </a:r>
            <a:r>
              <a:rPr lang="en-US" dirty="0"/>
              <a:t> </a:t>
            </a:r>
            <a:r>
              <a:rPr lang="en-US" dirty="0" err="1"/>
              <a:t>wydajność</a:t>
            </a:r>
            <a:r>
              <a:rPr lang="en-US" dirty="0"/>
              <a:t> </a:t>
            </a:r>
            <a:r>
              <a:rPr lang="en-US" dirty="0" err="1"/>
              <a:t>różnych</a:t>
            </a:r>
            <a:r>
              <a:rPr lang="en-US" dirty="0"/>
              <a:t> </a:t>
            </a:r>
            <a:r>
              <a:rPr lang="en-US" dirty="0" err="1"/>
              <a:t>kanałów</a:t>
            </a:r>
            <a:r>
              <a:rPr lang="en-US" dirty="0"/>
              <a:t> </a:t>
            </a:r>
            <a:r>
              <a:rPr lang="en-US" dirty="0" err="1"/>
              <a:t>pozyskiwania</a:t>
            </a:r>
            <a:r>
              <a:rPr lang="en-US" dirty="0"/>
              <a:t> </a:t>
            </a:r>
            <a:r>
              <a:rPr lang="en-US" dirty="0" err="1"/>
              <a:t>i</a:t>
            </a:r>
            <a:r>
              <a:rPr lang="en-US" dirty="0"/>
              <a:t> </a:t>
            </a:r>
            <a:r>
              <a:rPr lang="en-US" dirty="0" err="1"/>
              <a:t>kampanii</a:t>
            </a:r>
            <a:r>
              <a:rPr lang="en-US" dirty="0"/>
              <a:t>, </a:t>
            </a:r>
            <a:r>
              <a:rPr lang="en-US" dirty="0" err="1"/>
              <a:t>analizując</a:t>
            </a:r>
            <a:r>
              <a:rPr lang="en-US" dirty="0"/>
              <a:t> </a:t>
            </a:r>
            <a:r>
              <a:rPr lang="en-US" dirty="0" err="1"/>
              <a:t>zebrane</a:t>
            </a:r>
            <a:r>
              <a:rPr lang="en-US" dirty="0"/>
              <a:t> </a:t>
            </a:r>
            <a:r>
              <a:rPr lang="en-US" dirty="0" err="1"/>
              <a:t>dane</a:t>
            </a:r>
            <a:r>
              <a:rPr lang="en-US" dirty="0"/>
              <a:t>. </a:t>
            </a:r>
            <a:r>
              <a:rPr lang="en-US" dirty="0" err="1"/>
              <a:t>Określ</a:t>
            </a:r>
            <a:r>
              <a:rPr lang="en-US" dirty="0"/>
              <a:t>, </a:t>
            </a:r>
            <a:r>
              <a:rPr lang="en-US" dirty="0" err="1"/>
              <a:t>które</a:t>
            </a:r>
            <a:r>
              <a:rPr lang="en-US" dirty="0"/>
              <a:t> </a:t>
            </a:r>
            <a:r>
              <a:rPr lang="en-US" dirty="0" err="1"/>
              <a:t>kanały</a:t>
            </a:r>
            <a:r>
              <a:rPr lang="en-US" dirty="0"/>
              <a:t> </a:t>
            </a:r>
            <a:r>
              <a:rPr lang="en-US" dirty="0" err="1"/>
              <a:t>i</a:t>
            </a:r>
            <a:r>
              <a:rPr lang="en-US" dirty="0"/>
              <a:t> </a:t>
            </a:r>
            <a:r>
              <a:rPr lang="en-US" dirty="0" err="1"/>
              <a:t>kampanie</a:t>
            </a:r>
            <a:r>
              <a:rPr lang="en-US" dirty="0"/>
              <a:t> </a:t>
            </a:r>
            <a:r>
              <a:rPr lang="en-US" dirty="0" err="1"/>
              <a:t>generują</a:t>
            </a:r>
            <a:r>
              <a:rPr lang="en-US" dirty="0"/>
              <a:t> </a:t>
            </a:r>
            <a:r>
              <a:rPr lang="en-US" dirty="0" err="1"/>
              <a:t>najwyższe</a:t>
            </a:r>
            <a:r>
              <a:rPr lang="en-US" dirty="0"/>
              <a:t> </a:t>
            </a:r>
            <a:r>
              <a:rPr lang="en-US" dirty="0" err="1"/>
              <a:t>współczynniki</a:t>
            </a:r>
            <a:r>
              <a:rPr lang="en-US" dirty="0"/>
              <a:t> </a:t>
            </a:r>
            <a:r>
              <a:rPr lang="en-US" dirty="0" err="1"/>
              <a:t>konwersji</a:t>
            </a:r>
            <a:r>
              <a:rPr lang="en-US" dirty="0"/>
              <a:t>, </a:t>
            </a:r>
            <a:r>
              <a:rPr lang="en-US" dirty="0" err="1"/>
              <a:t>generują</a:t>
            </a:r>
            <a:r>
              <a:rPr lang="en-US" dirty="0"/>
              <a:t> </a:t>
            </a:r>
            <a:r>
              <a:rPr lang="en-US" dirty="0" err="1"/>
              <a:t>najbardziej</a:t>
            </a:r>
            <a:r>
              <a:rPr lang="en-US" dirty="0"/>
              <a:t> </a:t>
            </a:r>
            <a:r>
              <a:rPr lang="en-US" dirty="0" err="1"/>
              <a:t>wartościowy</a:t>
            </a:r>
            <a:r>
              <a:rPr lang="en-US" dirty="0"/>
              <a:t> </a:t>
            </a:r>
            <a:r>
              <a:rPr lang="en-US" dirty="0" err="1"/>
              <a:t>ruch</a:t>
            </a:r>
            <a:r>
              <a:rPr lang="en-US" dirty="0"/>
              <a:t> </a:t>
            </a:r>
            <a:r>
              <a:rPr lang="en-US" dirty="0" err="1"/>
              <a:t>lub</a:t>
            </a:r>
            <a:r>
              <a:rPr lang="en-US" dirty="0"/>
              <a:t> </a:t>
            </a:r>
            <a:r>
              <a:rPr lang="en-US" dirty="0" err="1"/>
              <a:t>osiągają</a:t>
            </a:r>
            <a:r>
              <a:rPr lang="en-US" dirty="0"/>
              <a:t> </a:t>
            </a:r>
            <a:r>
              <a:rPr lang="en-US" dirty="0" err="1"/>
              <a:t>pożądane</a:t>
            </a:r>
            <a:r>
              <a:rPr lang="en-US" dirty="0"/>
              <a:t> </a:t>
            </a:r>
            <a:r>
              <a:rPr lang="en-US" dirty="0" err="1"/>
              <a:t>cele</a:t>
            </a:r>
            <a:r>
              <a:rPr lang="en-US" dirty="0"/>
              <a:t>. </a:t>
            </a:r>
            <a:r>
              <a:rPr lang="en-US" dirty="0" err="1"/>
              <a:t>Dostosuj</a:t>
            </a:r>
            <a:r>
              <a:rPr lang="en-US" dirty="0"/>
              <a:t> </a:t>
            </a:r>
            <a:r>
              <a:rPr lang="en-US" dirty="0" err="1"/>
              <a:t>swoje</a:t>
            </a:r>
            <a:r>
              <a:rPr lang="en-US" dirty="0"/>
              <a:t> </a:t>
            </a:r>
            <a:r>
              <a:rPr lang="en-US" dirty="0" err="1"/>
              <a:t>strategie</a:t>
            </a:r>
            <a:r>
              <a:rPr lang="en-US" dirty="0"/>
              <a:t> </a:t>
            </a:r>
            <a:r>
              <a:rPr lang="en-US" dirty="0" err="1"/>
              <a:t>marketingowe</a:t>
            </a:r>
            <a:r>
              <a:rPr lang="en-US" dirty="0"/>
              <a:t>, </a:t>
            </a:r>
            <a:r>
              <a:rPr lang="en-US" dirty="0" err="1"/>
              <a:t>przydziel</a:t>
            </a:r>
            <a:r>
              <a:rPr lang="en-US" dirty="0"/>
              <a:t> </a:t>
            </a:r>
            <a:r>
              <a:rPr lang="en-US" dirty="0" err="1"/>
              <a:t>zasoby</a:t>
            </a:r>
            <a:r>
              <a:rPr lang="en-US" dirty="0"/>
              <a:t> </a:t>
            </a:r>
            <a:r>
              <a:rPr lang="en-US" dirty="0" err="1"/>
              <a:t>i</a:t>
            </a:r>
            <a:r>
              <a:rPr lang="en-US" dirty="0"/>
              <a:t> </a:t>
            </a:r>
            <a:r>
              <a:rPr lang="en-US" dirty="0" err="1"/>
              <a:t>odpowiednio</a:t>
            </a:r>
            <a:r>
              <a:rPr lang="en-US" dirty="0"/>
              <a:t> </a:t>
            </a:r>
            <a:r>
              <a:rPr lang="en-US" dirty="0" err="1"/>
              <a:t>zoptymalizuj</a:t>
            </a:r>
            <a:r>
              <a:rPr lang="en-US" dirty="0"/>
              <a:t> </a:t>
            </a:r>
            <a:r>
              <a:rPr lang="en-US" dirty="0" err="1"/>
              <a:t>kampanie</a:t>
            </a:r>
            <a:r>
              <a:rPr lang="en-US" dirty="0"/>
              <a:t> w </a:t>
            </a:r>
            <a:r>
              <a:rPr lang="en-US" dirty="0" err="1"/>
              <a:t>oparciu</a:t>
            </a:r>
            <a:r>
              <a:rPr lang="en-US" dirty="0"/>
              <a:t> o </a:t>
            </a:r>
            <a:r>
              <a:rPr lang="en-US" dirty="0" err="1"/>
              <a:t>te</a:t>
            </a:r>
            <a:r>
              <a:rPr lang="en-US" dirty="0"/>
              <a:t> </a:t>
            </a:r>
            <a:r>
              <a:rPr lang="en-US" dirty="0" err="1"/>
              <a:t>spostrzeżenia</a:t>
            </a:r>
            <a:r>
              <a:rPr lang="en-US" dirty="0"/>
              <a:t>.</a:t>
            </a:r>
            <a:endParaRPr dirty="0"/>
          </a:p>
          <a:p>
            <a:pPr marL="0" lvl="0" indent="0" algn="l" rtl="0">
              <a:lnSpc>
                <a:spcPct val="115000"/>
              </a:lnSpc>
              <a:spcBef>
                <a:spcPts val="1200"/>
              </a:spcBef>
              <a:spcAft>
                <a:spcPts val="1200"/>
              </a:spcAft>
              <a:buSzPts val="1100"/>
              <a:buNone/>
            </a:pPr>
            <a:r>
              <a:rPr lang="en-US" dirty="0" err="1"/>
              <a:t>Analizując</a:t>
            </a:r>
            <a:r>
              <a:rPr lang="en-US" dirty="0"/>
              <a:t> </a:t>
            </a:r>
            <a:r>
              <a:rPr lang="en-US" dirty="0" err="1"/>
              <a:t>pozyskiwanie</a:t>
            </a:r>
            <a:r>
              <a:rPr lang="en-US" dirty="0"/>
              <a:t> </a:t>
            </a:r>
            <a:r>
              <a:rPr lang="en-US" dirty="0" err="1"/>
              <a:t>za</a:t>
            </a:r>
            <a:r>
              <a:rPr lang="en-US" dirty="0"/>
              <a:t> </a:t>
            </a:r>
            <a:r>
              <a:rPr lang="en-US" dirty="0" err="1"/>
              <a:t>pomocą</a:t>
            </a:r>
            <a:r>
              <a:rPr lang="en-US" dirty="0"/>
              <a:t> </a:t>
            </a:r>
            <a:r>
              <a:rPr lang="en-US" dirty="0" err="1"/>
              <a:t>kampanii</a:t>
            </a:r>
            <a:r>
              <a:rPr lang="en-US" dirty="0"/>
              <a:t> </a:t>
            </a:r>
            <a:r>
              <a:rPr lang="en-US" dirty="0" err="1"/>
              <a:t>wykorzystujących</a:t>
            </a:r>
            <a:r>
              <a:rPr lang="en-US" dirty="0"/>
              <a:t> </a:t>
            </a:r>
            <a:r>
              <a:rPr lang="en-US" dirty="0" err="1"/>
              <a:t>kody</a:t>
            </a:r>
            <a:r>
              <a:rPr lang="en-US" dirty="0"/>
              <a:t> UTM, </a:t>
            </a:r>
            <a:r>
              <a:rPr lang="en-US" dirty="0" err="1"/>
              <a:t>można</a:t>
            </a:r>
            <a:r>
              <a:rPr lang="en-US" dirty="0"/>
              <a:t> </a:t>
            </a:r>
            <a:r>
              <a:rPr lang="en-US" dirty="0" err="1"/>
              <a:t>uzyskać</a:t>
            </a:r>
            <a:r>
              <a:rPr lang="en-US" dirty="0"/>
              <a:t> </a:t>
            </a:r>
            <a:r>
              <a:rPr lang="en-US" dirty="0" err="1"/>
              <a:t>głębsze</a:t>
            </a:r>
            <a:r>
              <a:rPr lang="en-US" dirty="0"/>
              <a:t> </a:t>
            </a:r>
            <a:r>
              <a:rPr lang="en-US" dirty="0" err="1"/>
              <a:t>zrozumienie</a:t>
            </a:r>
            <a:r>
              <a:rPr lang="en-US" dirty="0"/>
              <a:t> </a:t>
            </a:r>
            <a:r>
              <a:rPr lang="en-US" dirty="0" err="1"/>
              <a:t>skuteczności</a:t>
            </a:r>
            <a:r>
              <a:rPr lang="en-US" dirty="0"/>
              <a:t> </a:t>
            </a:r>
            <a:r>
              <a:rPr lang="en-US" dirty="0" err="1"/>
              <a:t>działań</a:t>
            </a:r>
            <a:r>
              <a:rPr lang="en-US" dirty="0"/>
              <a:t> </a:t>
            </a:r>
            <a:r>
              <a:rPr lang="en-US" dirty="0" err="1"/>
              <a:t>marketingowych</a:t>
            </a:r>
            <a:r>
              <a:rPr lang="en-US" dirty="0"/>
              <a:t>. </a:t>
            </a:r>
            <a:r>
              <a:rPr lang="en-US" dirty="0" err="1"/>
              <a:t>Analiza</a:t>
            </a:r>
            <a:r>
              <a:rPr lang="en-US" dirty="0"/>
              <a:t> ta </a:t>
            </a:r>
            <a:r>
              <a:rPr lang="en-US" dirty="0" err="1"/>
              <a:t>pomaga</a:t>
            </a:r>
            <a:r>
              <a:rPr lang="en-US" dirty="0"/>
              <a:t> </a:t>
            </a:r>
            <a:r>
              <a:rPr lang="en-US" dirty="0" err="1"/>
              <a:t>zidentyfikować</a:t>
            </a:r>
            <a:r>
              <a:rPr lang="en-US" dirty="0"/>
              <a:t> </a:t>
            </a:r>
            <a:r>
              <a:rPr lang="en-US" dirty="0" err="1"/>
              <a:t>najskuteczniejsze</a:t>
            </a:r>
            <a:r>
              <a:rPr lang="en-US" dirty="0"/>
              <a:t> </a:t>
            </a:r>
            <a:r>
              <a:rPr lang="en-US" dirty="0" err="1"/>
              <a:t>kanały</a:t>
            </a:r>
            <a:r>
              <a:rPr lang="en-US" dirty="0"/>
              <a:t> </a:t>
            </a:r>
            <a:r>
              <a:rPr lang="en-US" dirty="0" err="1"/>
              <a:t>pozyskiwania</a:t>
            </a:r>
            <a:r>
              <a:rPr lang="en-US" dirty="0"/>
              <a:t>, </a:t>
            </a:r>
            <a:r>
              <a:rPr lang="en-US" dirty="0" err="1"/>
              <a:t>zoptymalizować</a:t>
            </a:r>
            <a:r>
              <a:rPr lang="en-US" dirty="0"/>
              <a:t> </a:t>
            </a:r>
            <a:r>
              <a:rPr lang="en-US" dirty="0" err="1"/>
              <a:t>kampanie</a:t>
            </a:r>
            <a:r>
              <a:rPr lang="en-US" dirty="0"/>
              <a:t> </a:t>
            </a:r>
            <a:r>
              <a:rPr lang="en-US" dirty="0" err="1"/>
              <a:t>i</a:t>
            </a:r>
            <a:r>
              <a:rPr lang="en-US" dirty="0"/>
              <a:t> </a:t>
            </a:r>
            <a:r>
              <a:rPr lang="en-US" dirty="0" err="1"/>
              <a:t>skuteczniej</a:t>
            </a:r>
            <a:r>
              <a:rPr lang="en-US" dirty="0"/>
              <a:t> </a:t>
            </a:r>
            <a:r>
              <a:rPr lang="en-US" dirty="0" err="1"/>
              <a:t>alokować</a:t>
            </a:r>
            <a:r>
              <a:rPr lang="en-US" dirty="0"/>
              <a:t> </a:t>
            </a:r>
            <a:r>
              <a:rPr lang="en-US" dirty="0" err="1"/>
              <a:t>zasoby</a:t>
            </a:r>
            <a:r>
              <a:rPr lang="en-US" dirty="0"/>
              <a:t> w </a:t>
            </a:r>
            <a:r>
              <a:rPr lang="en-US" dirty="0" err="1"/>
              <a:t>celu</a:t>
            </a:r>
            <a:r>
              <a:rPr lang="en-US" dirty="0"/>
              <a:t> </a:t>
            </a:r>
            <a:r>
              <a:rPr lang="en-US" dirty="0" err="1"/>
              <a:t>uzyskania</a:t>
            </a:r>
            <a:r>
              <a:rPr lang="en-US" dirty="0"/>
              <a:t> </a:t>
            </a:r>
            <a:r>
              <a:rPr lang="en-US" dirty="0" err="1"/>
              <a:t>lepszych</a:t>
            </a:r>
            <a:r>
              <a:rPr lang="en-US" dirty="0"/>
              <a:t> </a:t>
            </a:r>
            <a:r>
              <a:rPr lang="en-US" dirty="0" err="1"/>
              <a:t>wyników</a:t>
            </a:r>
            <a:r>
              <a:rPr lang="en-US" dirty="0"/>
              <a:t> </a:t>
            </a:r>
            <a:r>
              <a:rPr lang="en-US" dirty="0" err="1"/>
              <a:t>i</a:t>
            </a:r>
            <a:r>
              <a:rPr lang="en-US" dirty="0"/>
              <a:t> </a:t>
            </a:r>
            <a:r>
              <a:rPr lang="en-US" dirty="0" err="1"/>
              <a:t>zwrotu</a:t>
            </a:r>
            <a:r>
              <a:rPr lang="en-US" dirty="0"/>
              <a:t> z </a:t>
            </a:r>
            <a:r>
              <a:rPr lang="en-US" dirty="0" err="1"/>
              <a:t>inwestycji</a:t>
            </a:r>
            <a:r>
              <a:rPr lang="en-US" dirty="0"/>
              <a:t>.</a:t>
            </a:r>
            <a:endParaRPr dirty="0"/>
          </a:p>
        </p:txBody>
      </p:sp>
    </p:spTree>
    <p:extLst>
      <p:ext uri="{BB962C8B-B14F-4D97-AF65-F5344CB8AC3E}">
        <p14:creationId xmlns:p14="http://schemas.microsoft.com/office/powerpoint/2010/main" val="13093333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8"/>
        <p:cNvGrpSpPr/>
        <p:nvPr/>
      </p:nvGrpSpPr>
      <p:grpSpPr>
        <a:xfrm>
          <a:off x="0" y="0"/>
          <a:ext cx="0" cy="0"/>
          <a:chOff x="0" y="0"/>
          <a:chExt cx="0" cy="0"/>
        </a:xfrm>
      </p:grpSpPr>
      <p:sp>
        <p:nvSpPr>
          <p:cNvPr id="379" name="Google Shape;379;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0" name="Google Shape;380;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97691346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9" name="Google Shape;389;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danych demograficznych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322402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6"/>
        <p:cNvGrpSpPr/>
        <p:nvPr/>
      </p:nvGrpSpPr>
      <p:grpSpPr>
        <a:xfrm>
          <a:off x="0" y="0"/>
          <a:ext cx="0" cy="0"/>
          <a:chOff x="0" y="0"/>
          <a:chExt cx="0" cy="0"/>
        </a:xfrm>
      </p:grpSpPr>
      <p:sp>
        <p:nvSpPr>
          <p:cNvPr id="397" name="Google Shape;39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8" name="Google Shape;39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en-US"/>
              <a:t>Definicja demografii odbiorców w analityce internetowej odnosi się do procesu grupowania odwiedzających witrynę na podstawie ich cech osobistych, takich jak wiek, płeć, dochód, wykształcenie, lokalizacja i inne. Ten rodzaj segmentacji pozwala firmom lepiej zrozumieć skład demograficzny 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Z perspektywy eksperta demografia odbiorców jest jednym z najbardziej podstawowych rodzajów segmentacji w analityce internetowej. Identyfikując wiek, płeć, dochód, wykształcenie i lokalizację odwiedzających witrynę, firmy mogą uzyskać cenny wgląd w preferencje, zainteresowania i zachowania docelowych odbiorców, które mogą następnie wpływać na ich strategie marketingowe i treści. Na przykład, jeśli firma wie, że większość odwiedzających jej witrynę to kobiety z pokolenia milenialsów o wysokich dochodach, może tworzyć ukierunkowane kampanie marketingowe i treści, które przemawiają do tej grupy demograficznej i są zgodne z ich zainteresowaniami i wartościami.</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Aby skutecznie wykorzystywać dane demograficzne odbiorców w analityce internetowej, firmy muszą mieć dostęp do dokładnych i aktualnych danych. Można je uzyskać z różnych źródeł, takich jak narzędzia do analizy witryn internetowych, bazy danych klientów i zewnętrzni dostawcy danych. Ponadto firmy muszą mieć jasne zrozumienie gromadzonych danych i ograniczeń ich źródeł, ponieważ dane demograficzne mogą być niekompletne lub niedokładne.</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Ważne jest również, aby firmy pamiętały, że dane demograficzne są tylko jednym z elementów układanki, jeśli chodzi o zrozumienie grupy docelowej. Podczas gdy dane demograficzne mogą zapewnić cenny wgląd w preferencje i zainteresowania określonej grupy, nie zapewniają one pełnego obrazu indywidualnych zachowań lub motywacji. Z tego powodu firmy muszą również rozważyć inne rodzaje segmentacji, takie jak segmentacja oparta na zachowaniu i zainteresowaniach, aby uzyskać bardziej kompleksowe zrozumienie swojej grupy docelowej.</a:t>
            </a:r>
            <a:endParaRPr/>
          </a:p>
          <a:p>
            <a:pPr marL="0" lvl="0" indent="0" algn="l" rtl="0">
              <a:lnSpc>
                <a:spcPct val="100000"/>
              </a:lnSpc>
              <a:spcBef>
                <a:spcPts val="0"/>
              </a:spcBef>
              <a:spcAft>
                <a:spcPts val="0"/>
              </a:spcAft>
              <a:buSzPts val="1100"/>
              <a:buNone/>
            </a:pPr>
            <a:endParaRPr/>
          </a:p>
          <a:p>
            <a:pPr marL="0" lvl="0" indent="0" algn="l" rtl="0">
              <a:lnSpc>
                <a:spcPct val="100000"/>
              </a:lnSpc>
              <a:spcBef>
                <a:spcPts val="0"/>
              </a:spcBef>
              <a:spcAft>
                <a:spcPts val="0"/>
              </a:spcAft>
              <a:buSzPts val="1100"/>
              <a:buNone/>
            </a:pPr>
            <a:r>
              <a:rPr lang="en-US"/>
              <a:t>Podsumowując, definicja demograficzna odbiorców w analityce internetowej jest kluczowym narzędziem dla firm, które chcą zrozumieć osobiste cechy odwiedzających ich witrynę. Grupując odwiedzających na podstawie ich wieku, płci, dochodów, wykształcenia i lokalizacji, firmy mogą uzyskać cenny wgląd w preferencje, zainteresowania i zachowania swoich docelowych odbiorców, co może wpłynąć na ich strategie marketingowe i treści oraz pomóc im zapewnić bardziej spersonalizowane i odpowiednie wrażenia użytkownika.</a:t>
            </a:r>
            <a:endParaRPr/>
          </a:p>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29332850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5"/>
        <p:cNvGrpSpPr/>
        <p:nvPr/>
      </p:nvGrpSpPr>
      <p:grpSpPr>
        <a:xfrm>
          <a:off x="0" y="0"/>
          <a:ext cx="0" cy="0"/>
          <a:chOff x="0" y="0"/>
          <a:chExt cx="0" cy="0"/>
        </a:xfrm>
      </p:grpSpPr>
      <p:sp>
        <p:nvSpPr>
          <p:cNvPr id="406" name="Google Shape;406;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7" name="Google Shape;407;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extLst>
      <p:ext uri="{BB962C8B-B14F-4D97-AF65-F5344CB8AC3E}">
        <p14:creationId xmlns:p14="http://schemas.microsoft.com/office/powerpoint/2010/main" val="184701340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 Id="rId5" Type="http://schemas.openxmlformats.org/officeDocument/2006/relationships/image" Target="../media/image9.png"/><Relationship Id="rId4" Type="http://schemas.openxmlformats.org/officeDocument/2006/relationships/image" Target="../media/image8.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8.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8.jpeg"/><Relationship Id="rId1" Type="http://schemas.openxmlformats.org/officeDocument/2006/relationships/slideMaster" Target="../slideMasters/slideMaster1.xml"/><Relationship Id="rId4" Type="http://schemas.openxmlformats.org/officeDocument/2006/relationships/image" Target="../media/image12.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Master" Target="../slideMasters/slideMaster1.xml"/><Relationship Id="rId4" Type="http://schemas.openxmlformats.org/officeDocument/2006/relationships/image" Target="../media/image9.png"/></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14.jpeg"/><Relationship Id="rId7" Type="http://schemas.openxmlformats.org/officeDocument/2006/relationships/image" Target="../media/image17.png"/><Relationship Id="rId2" Type="http://schemas.openxmlformats.org/officeDocument/2006/relationships/image" Target="../media/image19.jpe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6.png"/><Relationship Id="rId4" Type="http://schemas.openxmlformats.org/officeDocument/2006/relationships/image" Target="../media/image15.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jpe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Blank">
  <p:cSld name="Blank">
    <p:spTree>
      <p:nvGrpSpPr>
        <p:cNvPr id="1" name="Shape 25"/>
        <p:cNvGrpSpPr/>
        <p:nvPr/>
      </p:nvGrpSpPr>
      <p:grpSpPr>
        <a:xfrm>
          <a:off x="0" y="0"/>
          <a:ext cx="0" cy="0"/>
          <a:chOff x="0" y="0"/>
          <a:chExt cx="0" cy="0"/>
        </a:xfrm>
      </p:grpSpPr>
      <p:pic>
        <p:nvPicPr>
          <p:cNvPr id="26" name="Google Shape;26;p64"/>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27" name="Google Shape;27;p6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28" name="Google Shape;28;p6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Title and Content 2" type="obj">
  <p:cSld name="OBJECT">
    <p:spTree>
      <p:nvGrpSpPr>
        <p:cNvPr id="1" name="Shape 29"/>
        <p:cNvGrpSpPr/>
        <p:nvPr/>
      </p:nvGrpSpPr>
      <p:grpSpPr>
        <a:xfrm>
          <a:off x="0" y="0"/>
          <a:ext cx="0" cy="0"/>
          <a:chOff x="0" y="0"/>
          <a:chExt cx="0" cy="0"/>
        </a:xfrm>
      </p:grpSpPr>
      <p:pic>
        <p:nvPicPr>
          <p:cNvPr id="30" name="Google Shape;30;p65" descr="A picture containing shape&#10;&#10;Description automatically generated"/>
          <p:cNvPicPr preferRelativeResize="0"/>
          <p:nvPr/>
        </p:nvPicPr>
        <p:blipFill rotWithShape="1">
          <a:blip r:embed="rId2" cstate="screen">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31" name="Google Shape;31;p6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32" name="Google Shape;32;p6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6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34" name="Google Shape;34;p6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5" name="Google Shape;35;p65"/>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51"/>
        <p:cNvGrpSpPr/>
        <p:nvPr/>
      </p:nvGrpSpPr>
      <p:grpSpPr>
        <a:xfrm>
          <a:off x="0" y="0"/>
          <a:ext cx="0" cy="0"/>
          <a:chOff x="0" y="0"/>
          <a:chExt cx="0" cy="0"/>
        </a:xfrm>
      </p:grpSpPr>
      <p:cxnSp>
        <p:nvCxnSpPr>
          <p:cNvPr id="52" name="Google Shape;52;p68"/>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53" name="Google Shape;53;p68"/>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4" name="Google Shape;54;p68"/>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5" name="Google Shape;55;p68"/>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b="0" i="0" u="none" strike="noStrike" cap="none">
              <a:solidFill>
                <a:schemeClr val="lt1"/>
              </a:solidFill>
              <a:latin typeface="Calibri"/>
              <a:ea typeface="Calibri"/>
              <a:cs typeface="Calibri"/>
              <a:sym typeface="Calibri"/>
            </a:endParaRPr>
          </a:p>
        </p:txBody>
      </p:sp>
      <p:pic>
        <p:nvPicPr>
          <p:cNvPr id="56" name="Google Shape;56;p6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57" name="Google Shape;57;p6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Content and Graph">
  <p:cSld name="Content and Graph">
    <p:spTree>
      <p:nvGrpSpPr>
        <p:cNvPr id="1" name="Shape 58"/>
        <p:cNvGrpSpPr/>
        <p:nvPr/>
      </p:nvGrpSpPr>
      <p:grpSpPr>
        <a:xfrm>
          <a:off x="0" y="0"/>
          <a:ext cx="0" cy="0"/>
          <a:chOff x="0" y="0"/>
          <a:chExt cx="0" cy="0"/>
        </a:xfrm>
      </p:grpSpPr>
      <p:pic>
        <p:nvPicPr>
          <p:cNvPr id="59" name="Google Shape;59;p69"/>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60" name="Google Shape;60;p69"/>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69"/>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62" name="Google Shape;62;p6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63" name="Google Shape;63;p6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65"/>
        <p:cNvGrpSpPr/>
        <p:nvPr/>
      </p:nvGrpSpPr>
      <p:grpSpPr>
        <a:xfrm>
          <a:off x="0" y="0"/>
          <a:ext cx="0" cy="0"/>
          <a:chOff x="0" y="0"/>
          <a:chExt cx="0" cy="0"/>
        </a:xfrm>
      </p:grpSpPr>
      <p:sp>
        <p:nvSpPr>
          <p:cNvPr id="66" name="Google Shape;66;p7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7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8" name="Google Shape;68;p7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9" name="Google Shape;69;p7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70" name="Google Shape;70;p71"/>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1" name="Google Shape;71;p7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72" name="Google Shape;72;p7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73" name="Google Shape;73;p7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4" name="Google Shape;74;p7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5" name="Google Shape;75;p71"/>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6" name="Google Shape;76;p71"/>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77"/>
        <p:cNvGrpSpPr/>
        <p:nvPr/>
      </p:nvGrpSpPr>
      <p:grpSpPr>
        <a:xfrm>
          <a:off x="0" y="0"/>
          <a:ext cx="0" cy="0"/>
          <a:chOff x="0" y="0"/>
          <a:chExt cx="0" cy="0"/>
        </a:xfrm>
      </p:grpSpPr>
      <p:sp>
        <p:nvSpPr>
          <p:cNvPr id="78" name="Google Shape;78;p72"/>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9" name="Google Shape;79;p72"/>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0" name="Google Shape;80;p72"/>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81" name="Google Shape;81;p72"/>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82" name="Google Shape;82;p72"/>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83" name="Google Shape;83;p7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84" name="Google Shape;84;p7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85" name="Google Shape;85;p72"/>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86" name="Google Shape;86;p72"/>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87" name="Google Shape;87;p72"/>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88" name="Google Shape;88;p72"/>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89"/>
        <p:cNvGrpSpPr/>
        <p:nvPr/>
      </p:nvGrpSpPr>
      <p:grpSpPr>
        <a:xfrm>
          <a:off x="0" y="0"/>
          <a:ext cx="0" cy="0"/>
          <a:chOff x="0" y="0"/>
          <a:chExt cx="0" cy="0"/>
        </a:xfrm>
      </p:grpSpPr>
      <p:sp>
        <p:nvSpPr>
          <p:cNvPr id="90" name="Google Shape;90;p73"/>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1" name="Google Shape;91;p73"/>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2" name="Google Shape;92;p73"/>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3" name="Google Shape;93;p73"/>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94" name="Google Shape;94;p73"/>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95" name="Google Shape;95;p73"/>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96" name="Google Shape;96;p73"/>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97" name="Google Shape;97;p73"/>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98" name="Google Shape;98;p73"/>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99" name="Google Shape;99;p73"/>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00" name="Google Shape;100;p73"/>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1"/>
        <p:cNvGrpSpPr/>
        <p:nvPr/>
      </p:nvGrpSpPr>
      <p:grpSpPr>
        <a:xfrm>
          <a:off x="0" y="0"/>
          <a:ext cx="0" cy="0"/>
          <a:chOff x="0" y="0"/>
          <a:chExt cx="0" cy="0"/>
        </a:xfrm>
      </p:grpSpPr>
      <p:sp>
        <p:nvSpPr>
          <p:cNvPr id="102" name="Google Shape;102;p74"/>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03" name="Google Shape;103;p74"/>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04" name="Google Shape;104;p74"/>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cxnSp>
        <p:nvCxnSpPr>
          <p:cNvPr id="105" name="Google Shape;105;p74"/>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106" name="Google Shape;106;p74"/>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07" name="Google Shape;107;p74"/>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08"/>
        <p:cNvGrpSpPr/>
        <p:nvPr/>
      </p:nvGrpSpPr>
      <p:grpSpPr>
        <a:xfrm>
          <a:off x="0" y="0"/>
          <a:ext cx="0" cy="0"/>
          <a:chOff x="0" y="0"/>
          <a:chExt cx="0" cy="0"/>
        </a:xfrm>
      </p:grpSpPr>
      <p:sp>
        <p:nvSpPr>
          <p:cNvPr id="109" name="Google Shape;109;p75"/>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10" name="Google Shape;110;p75"/>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111" name="Google Shape;111;p75"/>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112" name="Google Shape;112;p75"/>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13" name="Google Shape;113;p75"/>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114" name="Google Shape;114;p75"/>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Title and Content 1">
  <p:cSld name="Title and Content 1">
    <p:spTree>
      <p:nvGrpSpPr>
        <p:cNvPr id="1" name="Shape 115"/>
        <p:cNvGrpSpPr/>
        <p:nvPr/>
      </p:nvGrpSpPr>
      <p:grpSpPr>
        <a:xfrm>
          <a:off x="0" y="0"/>
          <a:ext cx="0" cy="0"/>
          <a:chOff x="0" y="0"/>
          <a:chExt cx="0" cy="0"/>
        </a:xfrm>
      </p:grpSpPr>
      <p:pic>
        <p:nvPicPr>
          <p:cNvPr id="116" name="Google Shape;116;p76"/>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17" name="Google Shape;117;p76"/>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8" name="Google Shape;118;p76"/>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9" name="Google Shape;119;p76"/>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76"/>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Content and Photo vertical">
  <p:cSld name="Content and Photo vertical">
    <p:spTree>
      <p:nvGrpSpPr>
        <p:cNvPr id="1" name="Shape 121"/>
        <p:cNvGrpSpPr/>
        <p:nvPr/>
      </p:nvGrpSpPr>
      <p:grpSpPr>
        <a:xfrm>
          <a:off x="0" y="0"/>
          <a:ext cx="0" cy="0"/>
          <a:chOff x="0" y="0"/>
          <a:chExt cx="0" cy="0"/>
        </a:xfrm>
      </p:grpSpPr>
      <p:pic>
        <p:nvPicPr>
          <p:cNvPr id="122" name="Google Shape;122;p77"/>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23" name="Google Shape;123;p77"/>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24" name="Google Shape;124;p77"/>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25" name="Google Shape;125;p77"/>
          <p:cNvSpPr>
            <a:spLocks noGrp="1"/>
          </p:cNvSpPr>
          <p:nvPr>
            <p:ph type="pic" idx="2"/>
          </p:nvPr>
        </p:nvSpPr>
        <p:spPr>
          <a:xfrm>
            <a:off x="5572125" y="1"/>
            <a:ext cx="3571875" cy="5029199"/>
          </a:xfrm>
          <a:prstGeom prst="rect">
            <a:avLst/>
          </a:prstGeom>
          <a:solidFill>
            <a:srgbClr val="D3EEEF"/>
          </a:solidFill>
          <a:ln>
            <a:noFill/>
          </a:ln>
        </p:spPr>
      </p:sp>
      <p:pic>
        <p:nvPicPr>
          <p:cNvPr id="126" name="Google Shape;126;p77"/>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7" name="Google Shape;127;p77"/>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Content and Photo horizontal">
  <p:cSld name="Content and Photo horizontal">
    <p:spTree>
      <p:nvGrpSpPr>
        <p:cNvPr id="1" name="Shape 128"/>
        <p:cNvGrpSpPr/>
        <p:nvPr/>
      </p:nvGrpSpPr>
      <p:grpSpPr>
        <a:xfrm>
          <a:off x="0" y="0"/>
          <a:ext cx="0" cy="0"/>
          <a:chOff x="0" y="0"/>
          <a:chExt cx="0" cy="0"/>
        </a:xfrm>
      </p:grpSpPr>
      <p:sp>
        <p:nvSpPr>
          <p:cNvPr id="129" name="Google Shape;129;p78"/>
          <p:cNvSpPr>
            <a:spLocks noGrp="1"/>
          </p:cNvSpPr>
          <p:nvPr>
            <p:ph type="pic" idx="2"/>
          </p:nvPr>
        </p:nvSpPr>
        <p:spPr>
          <a:xfrm>
            <a:off x="0" y="1"/>
            <a:ext cx="9144000" cy="2571749"/>
          </a:xfrm>
          <a:prstGeom prst="rect">
            <a:avLst/>
          </a:prstGeom>
          <a:solidFill>
            <a:srgbClr val="D3EEEF"/>
          </a:solidFill>
          <a:ln>
            <a:noFill/>
          </a:ln>
        </p:spPr>
      </p:sp>
      <p:sp>
        <p:nvSpPr>
          <p:cNvPr id="130" name="Google Shape;130;p78"/>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31" name="Google Shape;131;p78"/>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78"/>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33" name="Google Shape;133;p78"/>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34" name="Google Shape;134;p78"/>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screen">
            <a:alphaModFix/>
            <a:extLst>
              <a:ext uri="{28A0092B-C50C-407E-A947-70E740481C1C}">
                <a14:useLocalDpi xmlns:a14="http://schemas.microsoft.com/office/drawing/2010/main"/>
              </a:ext>
            </a:extLst>
          </a:blip>
          <a:stretch>
            <a:fillRect/>
          </a:stretch>
        </a:blipFill>
        <a:effectLst/>
      </p:bgPr>
    </p:bg>
    <p:spTree>
      <p:nvGrpSpPr>
        <p:cNvPr id="1" name="Shape 135"/>
        <p:cNvGrpSpPr/>
        <p:nvPr/>
      </p:nvGrpSpPr>
      <p:grpSpPr>
        <a:xfrm>
          <a:off x="0" y="0"/>
          <a:ext cx="0" cy="0"/>
          <a:chOff x="0" y="0"/>
          <a:chExt cx="0" cy="0"/>
        </a:xfrm>
      </p:grpSpPr>
      <p:sp>
        <p:nvSpPr>
          <p:cNvPr id="136" name="Google Shape;136;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350">
              <a:solidFill>
                <a:schemeClr val="lt1"/>
              </a:solidFill>
              <a:latin typeface="Calibri"/>
              <a:ea typeface="Calibri"/>
              <a:cs typeface="Calibri"/>
              <a:sym typeface="Calibri"/>
            </a:endParaRPr>
          </a:p>
        </p:txBody>
      </p:sp>
      <p:pic>
        <p:nvPicPr>
          <p:cNvPr id="137" name="Google Shape;137;p7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38" name="Google Shape;138;p7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39" name="Google Shape;139;p7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40" name="Google Shape;140;p7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41" name="Google Shape;141;p7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2" name="Google Shape;142;p79"/>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43" name="Google Shape;143;p79"/>
          <p:cNvPicPr preferRelativeResize="0"/>
          <p:nvPr/>
        </p:nvPicPr>
        <p:blipFill rotWithShape="1">
          <a:blip r:embed="rId8" cstate="screen">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Otsikkodia" type="title">
  <p:cSld name="TITLE">
    <p:spTree>
      <p:nvGrpSpPr>
        <p:cNvPr id="1" name="Shape 144"/>
        <p:cNvGrpSpPr/>
        <p:nvPr/>
      </p:nvGrpSpPr>
      <p:grpSpPr>
        <a:xfrm>
          <a:off x="0" y="0"/>
          <a:ext cx="0" cy="0"/>
          <a:chOff x="0" y="0"/>
          <a:chExt cx="0" cy="0"/>
        </a:xfrm>
      </p:grpSpPr>
      <p:sp>
        <p:nvSpPr>
          <p:cNvPr id="145" name="Google Shape;145;p80"/>
          <p:cNvSpPr txBox="1">
            <a:spLocks noGrp="1"/>
          </p:cNvSpPr>
          <p:nvPr>
            <p:ph type="ctrTitle"/>
          </p:nvPr>
        </p:nvSpPr>
        <p:spPr>
          <a:xfrm>
            <a:off x="1143000" y="781050"/>
            <a:ext cx="6858000" cy="17907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lt1"/>
              </a:buClr>
              <a:buSzPts val="4500"/>
              <a:buFont typeface="Arial"/>
              <a:buNone/>
              <a:defRPr sz="45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46" name="Google Shape;146;p80"/>
          <p:cNvSpPr txBox="1">
            <a:spLocks noGrp="1"/>
          </p:cNvSpPr>
          <p:nvPr>
            <p:ph type="subTitle" idx="1"/>
          </p:nvPr>
        </p:nvSpPr>
        <p:spPr>
          <a:xfrm>
            <a:off x="1143000" y="2701528"/>
            <a:ext cx="6858000" cy="1241822"/>
          </a:xfrm>
          <a:prstGeom prst="rect">
            <a:avLst/>
          </a:prstGeom>
          <a:noFill/>
          <a:ln>
            <a:noFill/>
          </a:ln>
        </p:spPr>
        <p:txBody>
          <a:bodyPr spcFirstLastPara="1" wrap="square" lIns="91425" tIns="45700" rIns="91425" bIns="45700" anchor="t" anchorCtr="0">
            <a:spAutoFit/>
          </a:bodyPr>
          <a:lstStyle>
            <a:lvl1pPr lvl="0" algn="ctr">
              <a:lnSpc>
                <a:spcPct val="90000"/>
              </a:lnSpc>
              <a:spcBef>
                <a:spcPts val="750"/>
              </a:spcBef>
              <a:spcAft>
                <a:spcPts val="0"/>
              </a:spcAft>
              <a:buClr>
                <a:schemeClr val="lt1"/>
              </a:buClr>
              <a:buSzPts val="1800"/>
              <a:buNone/>
              <a:defRPr sz="1800">
                <a:solidFill>
                  <a:schemeClr val="lt1"/>
                </a:solidFill>
              </a:defRPr>
            </a:lvl1pPr>
            <a:lvl2pPr lvl="1" algn="ctr">
              <a:lnSpc>
                <a:spcPct val="90000"/>
              </a:lnSpc>
              <a:spcBef>
                <a:spcPts val="375"/>
              </a:spcBef>
              <a:spcAft>
                <a:spcPts val="0"/>
              </a:spcAft>
              <a:buClr>
                <a:srgbClr val="161249"/>
              </a:buClr>
              <a:buSzPts val="1500"/>
              <a:buNone/>
              <a:defRPr sz="1500"/>
            </a:lvl2pPr>
            <a:lvl3pPr lvl="2" algn="ctr">
              <a:lnSpc>
                <a:spcPct val="90000"/>
              </a:lnSpc>
              <a:spcBef>
                <a:spcPts val="375"/>
              </a:spcBef>
              <a:spcAft>
                <a:spcPts val="0"/>
              </a:spcAft>
              <a:buClr>
                <a:srgbClr val="161249"/>
              </a:buClr>
              <a:buSzPts val="1350"/>
              <a:buNone/>
              <a:defRPr sz="1350"/>
            </a:lvl3pPr>
            <a:lvl4pPr lvl="3" algn="ctr">
              <a:lnSpc>
                <a:spcPct val="90000"/>
              </a:lnSpc>
              <a:spcBef>
                <a:spcPts val="375"/>
              </a:spcBef>
              <a:spcAft>
                <a:spcPts val="0"/>
              </a:spcAft>
              <a:buClr>
                <a:srgbClr val="161249"/>
              </a:buClr>
              <a:buSzPts val="1200"/>
              <a:buNone/>
              <a:defRPr sz="1200"/>
            </a:lvl4pPr>
            <a:lvl5pPr lvl="4" algn="ctr">
              <a:lnSpc>
                <a:spcPct val="90000"/>
              </a:lnSpc>
              <a:spcBef>
                <a:spcPts val="375"/>
              </a:spcBef>
              <a:spcAft>
                <a:spcPts val="0"/>
              </a:spcAft>
              <a:buClr>
                <a:srgbClr val="161249"/>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a:endParaRPr/>
          </a:p>
        </p:txBody>
      </p:sp>
      <p:grpSp>
        <p:nvGrpSpPr>
          <p:cNvPr id="147" name="Google Shape;147;p80"/>
          <p:cNvGrpSpPr/>
          <p:nvPr/>
        </p:nvGrpSpPr>
        <p:grpSpPr>
          <a:xfrm>
            <a:off x="113506" y="4583923"/>
            <a:ext cx="8916989" cy="488417"/>
            <a:chOff x="113506" y="4583923"/>
            <a:chExt cx="8916989" cy="488417"/>
          </a:xfrm>
        </p:grpSpPr>
        <p:pic>
          <p:nvPicPr>
            <p:cNvPr id="148" name="Google Shape;148;p80"/>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49" name="Google Shape;149;p80"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50" name="Google Shape;150;p80"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51" name="Google Shape;151;p80"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52" name="Google Shape;152;p80"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53" name="Google Shape;153;p80"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hart or visualization">
  <p:cSld name="Chart or visualization">
    <p:spTree>
      <p:nvGrpSpPr>
        <p:cNvPr id="1" name="Shape 154"/>
        <p:cNvGrpSpPr/>
        <p:nvPr/>
      </p:nvGrpSpPr>
      <p:grpSpPr>
        <a:xfrm>
          <a:off x="0" y="0"/>
          <a:ext cx="0" cy="0"/>
          <a:chOff x="0" y="0"/>
          <a:chExt cx="0" cy="0"/>
        </a:xfrm>
      </p:grpSpPr>
      <p:sp>
        <p:nvSpPr>
          <p:cNvPr id="155" name="Google Shape;155;p81"/>
          <p:cNvSpPr txBox="1">
            <a:spLocks noGrp="1"/>
          </p:cNvSpPr>
          <p:nvPr>
            <p:ph type="title"/>
          </p:nvPr>
        </p:nvSpPr>
        <p:spPr>
          <a:xfrm>
            <a:off x="629841" y="1480874"/>
            <a:ext cx="1774244" cy="120015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2400"/>
              <a:buFont typeface="Arial"/>
              <a:buNone/>
              <a:defRPr sz="24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56" name="Google Shape;156;p81"/>
          <p:cNvSpPr txBox="1">
            <a:spLocks noGrp="1"/>
          </p:cNvSpPr>
          <p:nvPr>
            <p:ph type="body" idx="1"/>
          </p:nvPr>
        </p:nvSpPr>
        <p:spPr>
          <a:xfrm>
            <a:off x="629841" y="2771775"/>
            <a:ext cx="1774244" cy="1629966"/>
          </a:xfrm>
          <a:prstGeom prst="rect">
            <a:avLst/>
          </a:prstGeom>
          <a:noFill/>
          <a:ln>
            <a:noFill/>
          </a:ln>
        </p:spPr>
        <p:txBody>
          <a:bodyPr spcFirstLastPara="1" wrap="square" lIns="91425" tIns="45700" rIns="91425" bIns="45700" anchor="t" anchorCtr="0">
            <a:spAutoFit/>
          </a:bodyPr>
          <a:lstStyle>
            <a:lvl1pPr marL="457200" lvl="0" indent="-304800" algn="l">
              <a:lnSpc>
                <a:spcPct val="90000"/>
              </a:lnSpc>
              <a:spcBef>
                <a:spcPts val="750"/>
              </a:spcBef>
              <a:spcAft>
                <a:spcPts val="0"/>
              </a:spcAft>
              <a:buClr>
                <a:schemeClr val="lt1"/>
              </a:buClr>
              <a:buSzPts val="1200"/>
              <a:buFont typeface="Calibri"/>
              <a:buAutoNum type="arabicPeriod"/>
              <a:defRPr sz="1200">
                <a:solidFill>
                  <a:schemeClr val="lt1"/>
                </a:solidFill>
              </a:defRPr>
            </a:lvl1pPr>
            <a:lvl2pPr marL="914400" lvl="1" indent="-228600" algn="l">
              <a:lnSpc>
                <a:spcPct val="90000"/>
              </a:lnSpc>
              <a:spcBef>
                <a:spcPts val="375"/>
              </a:spcBef>
              <a:spcAft>
                <a:spcPts val="0"/>
              </a:spcAft>
              <a:buClr>
                <a:srgbClr val="161249"/>
              </a:buClr>
              <a:buSzPts val="1050"/>
              <a:buNone/>
              <a:defRPr sz="1050"/>
            </a:lvl2pPr>
            <a:lvl3pPr marL="1371600" lvl="2" indent="-228600" algn="l">
              <a:lnSpc>
                <a:spcPct val="90000"/>
              </a:lnSpc>
              <a:spcBef>
                <a:spcPts val="375"/>
              </a:spcBef>
              <a:spcAft>
                <a:spcPts val="0"/>
              </a:spcAft>
              <a:buClr>
                <a:srgbClr val="161249"/>
              </a:buClr>
              <a:buSzPts val="900"/>
              <a:buNone/>
              <a:defRPr sz="900"/>
            </a:lvl3pPr>
            <a:lvl4pPr marL="1828800" lvl="3" indent="-228600" algn="l">
              <a:lnSpc>
                <a:spcPct val="90000"/>
              </a:lnSpc>
              <a:spcBef>
                <a:spcPts val="375"/>
              </a:spcBef>
              <a:spcAft>
                <a:spcPts val="0"/>
              </a:spcAft>
              <a:buClr>
                <a:srgbClr val="161249"/>
              </a:buClr>
              <a:buSzPts val="750"/>
              <a:buNone/>
              <a:defRPr sz="750"/>
            </a:lvl4pPr>
            <a:lvl5pPr marL="2286000" lvl="4" indent="-228600" algn="l">
              <a:lnSpc>
                <a:spcPct val="90000"/>
              </a:lnSpc>
              <a:spcBef>
                <a:spcPts val="375"/>
              </a:spcBef>
              <a:spcAft>
                <a:spcPts val="0"/>
              </a:spcAft>
              <a:buClr>
                <a:srgbClr val="161249"/>
              </a:buClr>
              <a:buSzPts val="750"/>
              <a:buNone/>
              <a:defRPr sz="750"/>
            </a:lvl5pPr>
            <a:lvl6pPr marL="2743200" lvl="5" indent="-228600" algn="l">
              <a:lnSpc>
                <a:spcPct val="90000"/>
              </a:lnSpc>
              <a:spcBef>
                <a:spcPts val="375"/>
              </a:spcBef>
              <a:spcAft>
                <a:spcPts val="0"/>
              </a:spcAft>
              <a:buClr>
                <a:schemeClr val="dk1"/>
              </a:buClr>
              <a:buSzPts val="750"/>
              <a:buNone/>
              <a:defRPr sz="750"/>
            </a:lvl6pPr>
            <a:lvl7pPr marL="3200400" lvl="6" indent="-228600" algn="l">
              <a:lnSpc>
                <a:spcPct val="90000"/>
              </a:lnSpc>
              <a:spcBef>
                <a:spcPts val="375"/>
              </a:spcBef>
              <a:spcAft>
                <a:spcPts val="0"/>
              </a:spcAft>
              <a:buClr>
                <a:schemeClr val="dk1"/>
              </a:buClr>
              <a:buSzPts val="750"/>
              <a:buNone/>
              <a:defRPr sz="750"/>
            </a:lvl7pPr>
            <a:lvl8pPr marL="3657600" lvl="7" indent="-228600" algn="l">
              <a:lnSpc>
                <a:spcPct val="90000"/>
              </a:lnSpc>
              <a:spcBef>
                <a:spcPts val="375"/>
              </a:spcBef>
              <a:spcAft>
                <a:spcPts val="0"/>
              </a:spcAft>
              <a:buClr>
                <a:schemeClr val="dk1"/>
              </a:buClr>
              <a:buSzPts val="750"/>
              <a:buNone/>
              <a:defRPr sz="750"/>
            </a:lvl8pPr>
            <a:lvl9pPr marL="4114800" lvl="8" indent="-228600" algn="l">
              <a:lnSpc>
                <a:spcPct val="90000"/>
              </a:lnSpc>
              <a:spcBef>
                <a:spcPts val="375"/>
              </a:spcBef>
              <a:spcAft>
                <a:spcPts val="0"/>
              </a:spcAft>
              <a:buClr>
                <a:schemeClr val="dk1"/>
              </a:buClr>
              <a:buSzPts val="750"/>
              <a:buNone/>
              <a:defRPr sz="750"/>
            </a:lvl9pPr>
          </a:lstStyle>
          <a:p>
            <a:endParaRPr/>
          </a:p>
        </p:txBody>
      </p:sp>
      <p:sp>
        <p:nvSpPr>
          <p:cNvPr id="157" name="Google Shape;157;p81"/>
          <p:cNvSpPr>
            <a:spLocks noGrp="1"/>
          </p:cNvSpPr>
          <p:nvPr>
            <p:ph type="chart" idx="2"/>
          </p:nvPr>
        </p:nvSpPr>
        <p:spPr>
          <a:xfrm>
            <a:off x="3800476" y="228600"/>
            <a:ext cx="5079206" cy="4229100"/>
          </a:xfrm>
          <a:prstGeom prst="rect">
            <a:avLst/>
          </a:prstGeom>
          <a:noFill/>
          <a:ln>
            <a:noFill/>
          </a:ln>
        </p:spPr>
        <p:txBody>
          <a:bodyPr spcFirstLastPara="1" wrap="square" lIns="91425" tIns="45700" rIns="91425" bIns="45700" anchor="t" anchorCtr="0">
            <a:spAutoFit/>
          </a:bodyPr>
          <a:lstStyle>
            <a:lvl1pPr marR="0" lvl="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R="0" lvl="1"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R="0" lvl="2"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R="0" lvl="3"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R="0" lvl="4"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R="0" lvl="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R="0" lvl="6"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R="0" lvl="7"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R="0" lvl="8"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158" name="Google Shape;158;p81"/>
          <p:cNvGrpSpPr/>
          <p:nvPr/>
        </p:nvGrpSpPr>
        <p:grpSpPr>
          <a:xfrm>
            <a:off x="113506" y="4583923"/>
            <a:ext cx="8916989" cy="488417"/>
            <a:chOff x="113506" y="4583923"/>
            <a:chExt cx="8916989" cy="488417"/>
          </a:xfrm>
        </p:grpSpPr>
        <p:pic>
          <p:nvPicPr>
            <p:cNvPr id="159" name="Google Shape;159;p81"/>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60" name="Google Shape;160;p81" descr="Text&#10;&#10;Description automatically generated with low confidence"/>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61" name="Google Shape;161;p81" descr="Gdańsk University of Technology - Wikipedia"/>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62" name="Google Shape;162;p81" descr="A picture containing logo&#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63" name="Google Shape;163;p81" descr="Uma imagem com texto&#10;&#10;Descrição gerada automaticamente"/>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64" name="Google Shape;164;p81" descr="Logo&#10;&#10;Description automatically generated with medium confidence"/>
            <p:cNvPicPr preferRelativeResize="0"/>
            <p:nvPr/>
          </p:nvPicPr>
          <p:blipFill rotWithShape="1">
            <a:blip r:embed="rId7"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White Background" type="twoColTx">
  <p:cSld name="TITLE_AND_TWO_COLUMNS">
    <p:spTree>
      <p:nvGrpSpPr>
        <p:cNvPr id="1" name="Shape 165"/>
        <p:cNvGrpSpPr/>
        <p:nvPr/>
      </p:nvGrpSpPr>
      <p:grpSpPr>
        <a:xfrm>
          <a:off x="0" y="0"/>
          <a:ext cx="0" cy="0"/>
          <a:chOff x="0" y="0"/>
          <a:chExt cx="0" cy="0"/>
        </a:xfrm>
      </p:grpSpPr>
      <p:sp>
        <p:nvSpPr>
          <p:cNvPr id="166" name="Google Shape;166;p8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Header 2" type="secHead">
  <p:cSld name="SECTION_HEADER">
    <p:spTree>
      <p:nvGrpSpPr>
        <p:cNvPr id="1" name="Shape 167"/>
        <p:cNvGrpSpPr/>
        <p:nvPr/>
      </p:nvGrpSpPr>
      <p:grpSpPr>
        <a:xfrm>
          <a:off x="0" y="0"/>
          <a:ext cx="0" cy="0"/>
          <a:chOff x="0" y="0"/>
          <a:chExt cx="0" cy="0"/>
        </a:xfrm>
      </p:grpSpPr>
      <p:sp>
        <p:nvSpPr>
          <p:cNvPr id="168" name="Google Shape;168;p8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1pPr>
            <a:lvl2pPr marL="0" marR="0" lvl="1"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2pPr>
            <a:lvl3pPr marL="0" marR="0" lvl="2"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3pPr>
            <a:lvl4pPr marL="0" marR="0" lvl="3"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4pPr>
            <a:lvl5pPr marL="0" marR="0" lvl="4"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5pPr>
            <a:lvl6pPr marL="0" marR="0" lvl="5"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6pPr>
            <a:lvl7pPr marL="0" marR="0" lvl="6"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7pPr>
            <a:lvl8pPr marL="0" marR="0" lvl="7"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8pPr>
            <a:lvl9pPr marL="0" marR="0" lvl="8" indent="0" algn="l" rtl="0">
              <a:spcBef>
                <a:spcPts val="0"/>
              </a:spcBef>
              <a:spcAft>
                <a:spcPts val="0"/>
              </a:spcAft>
              <a:buClr>
                <a:schemeClr val="dk1"/>
              </a:buClr>
              <a:buSzPts val="1800"/>
              <a:buFont typeface="Calibri"/>
              <a:buNone/>
              <a:defRPr sz="1800">
                <a:solidFill>
                  <a:schemeClr val="dk1"/>
                </a:solidFill>
                <a:latin typeface="Calibri"/>
                <a:ea typeface="Calibri"/>
                <a:cs typeface="Calibri"/>
                <a:sym typeface="Calibri"/>
              </a:defRPr>
            </a:lvl9pPr>
          </a:lstStyle>
          <a:p>
            <a:pPr marL="0" lvl="0" indent="0" algn="l"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Black Background">
  <p:cSld name="Black Background">
    <p:spTree>
      <p:nvGrpSpPr>
        <p:cNvPr id="1" name="Shape 169"/>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jpe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image" Target="../media/image6.png"/><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5.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4.png"/><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7" name="Google Shape;7;p62"/>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grpSp>
        <p:nvGrpSpPr>
          <p:cNvPr id="8" name="Google Shape;8;p62"/>
          <p:cNvGrpSpPr/>
          <p:nvPr/>
        </p:nvGrpSpPr>
        <p:grpSpPr>
          <a:xfrm>
            <a:off x="113506" y="4583923"/>
            <a:ext cx="8916989" cy="488417"/>
            <a:chOff x="113506" y="4583923"/>
            <a:chExt cx="8916989" cy="488417"/>
          </a:xfrm>
        </p:grpSpPr>
        <p:pic>
          <p:nvPicPr>
            <p:cNvPr id="9" name="Google Shape;9;p62"/>
            <p:cNvPicPr preferRelativeResize="0"/>
            <p:nvPr/>
          </p:nvPicPr>
          <p:blipFill rotWithShape="1">
            <a:blip r:embed="rId20" cstate="screen">
              <a:alphaModFix/>
              <a:extLst>
                <a:ext uri="{28A0092B-C50C-407E-A947-70E740481C1C}">
                  <a14:useLocalDpi xmlns:a14="http://schemas.microsoft.com/office/drawing/2010/main"/>
                </a:ext>
              </a:extLst>
            </a:blip>
            <a:srcRect/>
            <a:stretch/>
          </p:blipFill>
          <p:spPr>
            <a:xfrm>
              <a:off x="113506" y="4583923"/>
              <a:ext cx="1259682" cy="488417"/>
            </a:xfrm>
            <a:prstGeom prst="rect">
              <a:avLst/>
            </a:prstGeom>
            <a:noFill/>
            <a:ln>
              <a:noFill/>
            </a:ln>
          </p:spPr>
        </p:pic>
        <p:pic>
          <p:nvPicPr>
            <p:cNvPr id="10" name="Google Shape;10;p62" descr="Text&#10;&#10;Description automatically generated with low confidence"/>
            <p:cNvPicPr preferRelativeResize="0"/>
            <p:nvPr/>
          </p:nvPicPr>
          <p:blipFill rotWithShape="1">
            <a:blip r:embed="rId21" cstate="screen">
              <a:alphaModFix/>
              <a:extLst>
                <a:ext uri="{28A0092B-C50C-407E-A947-70E740481C1C}">
                  <a14:useLocalDpi xmlns:a14="http://schemas.microsoft.com/office/drawing/2010/main"/>
                </a:ext>
              </a:extLst>
            </a:blip>
            <a:srcRect/>
            <a:stretch/>
          </p:blipFill>
          <p:spPr>
            <a:xfrm>
              <a:off x="1731601" y="4583923"/>
              <a:ext cx="1973257" cy="438949"/>
            </a:xfrm>
            <a:prstGeom prst="rect">
              <a:avLst/>
            </a:prstGeom>
            <a:noFill/>
            <a:ln>
              <a:noFill/>
            </a:ln>
          </p:spPr>
        </p:pic>
        <p:pic>
          <p:nvPicPr>
            <p:cNvPr id="11" name="Google Shape;11;p62" descr="Gdańsk University of Technology - Wikipedia"/>
            <p:cNvPicPr preferRelativeResize="0"/>
            <p:nvPr/>
          </p:nvPicPr>
          <p:blipFill rotWithShape="1">
            <a:blip r:embed="rId22" cstate="screen">
              <a:alphaModFix/>
              <a:extLst>
                <a:ext uri="{28A0092B-C50C-407E-A947-70E740481C1C}">
                  <a14:useLocalDpi xmlns:a14="http://schemas.microsoft.com/office/drawing/2010/main"/>
                </a:ext>
              </a:extLst>
            </a:blip>
            <a:srcRect/>
            <a:stretch/>
          </p:blipFill>
          <p:spPr>
            <a:xfrm>
              <a:off x="4063271" y="4583923"/>
              <a:ext cx="822603" cy="451887"/>
            </a:xfrm>
            <a:prstGeom prst="rect">
              <a:avLst/>
            </a:prstGeom>
            <a:noFill/>
            <a:ln>
              <a:noFill/>
            </a:ln>
          </p:spPr>
        </p:pic>
        <p:pic>
          <p:nvPicPr>
            <p:cNvPr id="12" name="Google Shape;12;p62" descr="A picture containing logo&#10;&#10;Description automatically generated"/>
            <p:cNvPicPr preferRelativeResize="0"/>
            <p:nvPr/>
          </p:nvPicPr>
          <p:blipFill rotWithShape="1">
            <a:blip r:embed="rId23" cstate="screen">
              <a:alphaModFix/>
              <a:extLst>
                <a:ext uri="{28A0092B-C50C-407E-A947-70E740481C1C}">
                  <a14:useLocalDpi xmlns:a14="http://schemas.microsoft.com/office/drawing/2010/main"/>
                </a:ext>
              </a:extLst>
            </a:blip>
            <a:srcRect l="7053" t="14652" r="7705" b="16796"/>
            <a:stretch/>
          </p:blipFill>
          <p:spPr>
            <a:xfrm>
              <a:off x="6657766" y="4583923"/>
              <a:ext cx="1067043" cy="462232"/>
            </a:xfrm>
            <a:prstGeom prst="rect">
              <a:avLst/>
            </a:prstGeom>
            <a:noFill/>
            <a:ln>
              <a:noFill/>
            </a:ln>
          </p:spPr>
        </p:pic>
        <p:pic>
          <p:nvPicPr>
            <p:cNvPr id="13" name="Google Shape;13;p62" descr="Uma imagem com texto&#10;&#10;Descrição gerada automaticamente"/>
            <p:cNvPicPr preferRelativeResize="0"/>
            <p:nvPr/>
          </p:nvPicPr>
          <p:blipFill rotWithShape="1">
            <a:blip r:embed="rId24" cstate="screen">
              <a:alphaModFix/>
              <a:extLst>
                <a:ext uri="{28A0092B-C50C-407E-A947-70E740481C1C}">
                  <a14:useLocalDpi xmlns:a14="http://schemas.microsoft.com/office/drawing/2010/main"/>
                </a:ext>
              </a:extLst>
            </a:blip>
            <a:srcRect/>
            <a:stretch/>
          </p:blipFill>
          <p:spPr>
            <a:xfrm>
              <a:off x="8083223" y="4583923"/>
              <a:ext cx="947272" cy="433376"/>
            </a:xfrm>
            <a:prstGeom prst="rect">
              <a:avLst/>
            </a:prstGeom>
            <a:noFill/>
            <a:ln>
              <a:noFill/>
            </a:ln>
          </p:spPr>
        </p:pic>
        <p:pic>
          <p:nvPicPr>
            <p:cNvPr id="14" name="Google Shape;14;p62" descr="Logo&#10;&#10;Description automatically generated with medium confidence"/>
            <p:cNvPicPr preferRelativeResize="0"/>
            <p:nvPr/>
          </p:nvPicPr>
          <p:blipFill rotWithShape="1">
            <a:blip r:embed="rId25" cstate="screen">
              <a:alphaModFix/>
              <a:extLst>
                <a:ext uri="{28A0092B-C50C-407E-A947-70E740481C1C}">
                  <a14:useLocalDpi xmlns:a14="http://schemas.microsoft.com/office/drawing/2010/main"/>
                </a:ext>
              </a:extLst>
            </a:blip>
            <a:srcRect/>
            <a:stretch/>
          </p:blipFill>
          <p:spPr>
            <a:xfrm>
              <a:off x="5244287" y="4583923"/>
              <a:ext cx="1055066" cy="432832"/>
            </a:xfrm>
            <a:prstGeom prst="rect">
              <a:avLst/>
            </a:prstGeom>
            <a:noFill/>
            <a:ln>
              <a:noFill/>
            </a:ln>
          </p:spPr>
        </p:pic>
      </p:grpSp>
    </p:spTree>
  </p:cSld>
  <p:clrMap bg1="lt1" tx1="dk1" bg2="dk2" tx2="lt2" accent1="accent1" accent2="accent2" accent3="accent3" accent4="accent4" accent5="accent5" accent6="accent6" hlink="hlink" folHlink="folHlink"/>
  <p:sldLayoutIdLst>
    <p:sldLayoutId id="2147483650" r:id="rId1"/>
    <p:sldLayoutId id="2147483651" r:id="rId2"/>
    <p:sldLayoutId id="2147483654" r:id="rId3"/>
    <p:sldLayoutId id="2147483655" r:id="rId4"/>
    <p:sldLayoutId id="2147483657" r:id="rId5"/>
    <p:sldLayoutId id="2147483658" r:id="rId6"/>
    <p:sldLayoutId id="2147483659" r:id="rId7"/>
    <p:sldLayoutId id="2147483660" r:id="rId8"/>
    <p:sldLayoutId id="2147483661" r:id="rId9"/>
    <p:sldLayoutId id="2147483662" r:id="rId10"/>
    <p:sldLayoutId id="2147483663" r:id="rId11"/>
    <p:sldLayoutId id="2147483664" r:id="rId12"/>
    <p:sldLayoutId id="2147483665" r:id="rId13"/>
    <p:sldLayoutId id="2147483666" r:id="rId14"/>
    <p:sldLayoutId id="2147483667" r:id="rId15"/>
    <p:sldLayoutId id="2147483668" r:id="rId16"/>
    <p:sldLayoutId id="2147483669" r:id="rId17"/>
    <p:sldLayoutId id="2147483670"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6.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345"/>
        <p:cNvGrpSpPr/>
        <p:nvPr/>
      </p:nvGrpSpPr>
      <p:grpSpPr>
        <a:xfrm>
          <a:off x="0" y="0"/>
          <a:ext cx="0" cy="0"/>
          <a:chOff x="0" y="0"/>
          <a:chExt cx="0" cy="0"/>
        </a:xfrm>
      </p:grpSpPr>
      <p:sp>
        <p:nvSpPr>
          <p:cNvPr id="346" name="Google Shape;346;p24"/>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347" name="Google Shape;347;p24"/>
          <p:cNvSpPr txBox="1"/>
          <p:nvPr/>
        </p:nvSpPr>
        <p:spPr>
          <a:xfrm>
            <a:off x="675150" y="1714132"/>
            <a:ext cx="7793700" cy="894243"/>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Zachowania</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użytkowników</a:t>
            </a:r>
            <a:endParaRPr sz="4000" b="1" i="0" u="none" strike="noStrike" cap="none" dirty="0">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351"/>
        <p:cNvGrpSpPr/>
        <p:nvPr/>
      </p:nvGrpSpPr>
      <p:grpSpPr>
        <a:xfrm>
          <a:off x="0" y="0"/>
          <a:ext cx="0" cy="0"/>
          <a:chOff x="0" y="0"/>
          <a:chExt cx="0" cy="0"/>
        </a:xfrm>
      </p:grpSpPr>
      <p:sp>
        <p:nvSpPr>
          <p:cNvPr id="352" name="Google Shape;352;p25"/>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53" name="Google Shape;353;p25"/>
          <p:cNvSpPr txBox="1"/>
          <p:nvPr/>
        </p:nvSpPr>
        <p:spPr>
          <a:xfrm>
            <a:off x="111905" y="1224674"/>
            <a:ext cx="8333429" cy="2939111"/>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354" name="Google Shape;354;p25"/>
          <p:cNvSpPr txBox="1">
            <a:spLocks noGrp="1"/>
          </p:cNvSpPr>
          <p:nvPr>
            <p:ph type="title"/>
          </p:nvPr>
        </p:nvSpPr>
        <p:spPr>
          <a:xfrm>
            <a:off x="478339" y="331940"/>
            <a:ext cx="7886700" cy="74530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sz="4400" dirty="0" err="1"/>
              <a:t>Zachowania</a:t>
            </a:r>
            <a:r>
              <a:rPr lang="en-US" sz="4400" dirty="0"/>
              <a:t> </a:t>
            </a:r>
            <a:r>
              <a:rPr lang="en-US" sz="4400" dirty="0" err="1"/>
              <a:t>użytkowników</a:t>
            </a:r>
            <a:endParaRPr dirty="0"/>
          </a:p>
        </p:txBody>
      </p:sp>
      <p:sp>
        <p:nvSpPr>
          <p:cNvPr id="355" name="Google Shape;355;p25"/>
          <p:cNvSpPr txBox="1">
            <a:spLocks noGrp="1"/>
          </p:cNvSpPr>
          <p:nvPr>
            <p:ph type="body" idx="1"/>
          </p:nvPr>
        </p:nvSpPr>
        <p:spPr>
          <a:xfrm>
            <a:off x="558634" y="1186350"/>
            <a:ext cx="7886700" cy="2887930"/>
          </a:xfrm>
          <a:prstGeom prst="rect">
            <a:avLst/>
          </a:prstGeom>
          <a:noFill/>
          <a:ln>
            <a:noFill/>
          </a:ln>
        </p:spPr>
        <p:txBody>
          <a:bodyPr spcFirstLastPara="1" wrap="square" lIns="91425" tIns="45700" rIns="91425" bIns="45700" anchor="t" anchorCtr="0">
            <a:spAutoFit/>
          </a:bodyPr>
          <a:lstStyle/>
          <a:p>
            <a:pPr marL="0" lvl="0" indent="0" algn="l" rtl="0">
              <a:lnSpc>
                <a:spcPct val="115000"/>
              </a:lnSpc>
              <a:spcBef>
                <a:spcPts val="0"/>
              </a:spcBef>
              <a:spcAft>
                <a:spcPts val="0"/>
              </a:spcAft>
              <a:buClr>
                <a:srgbClr val="161249"/>
              </a:buClr>
              <a:buSzPts val="2000"/>
              <a:buNone/>
            </a:pPr>
            <a:r>
              <a:rPr lang="en-US" sz="2000" dirty="0" err="1"/>
              <a:t>Istnieją</a:t>
            </a:r>
            <a:r>
              <a:rPr lang="en-US" sz="2000" dirty="0"/>
              <a:t> </a:t>
            </a:r>
            <a:r>
              <a:rPr lang="en-US" sz="2000" dirty="0" err="1"/>
              <a:t>cztery</a:t>
            </a:r>
            <a:r>
              <a:rPr lang="en-US" sz="2000" dirty="0"/>
              <a:t> </a:t>
            </a:r>
            <a:r>
              <a:rPr lang="en-US" sz="2000" dirty="0" err="1"/>
              <a:t>rodzaje</a:t>
            </a:r>
            <a:r>
              <a:rPr lang="en-US" sz="2000" dirty="0"/>
              <a:t> </a:t>
            </a:r>
            <a:r>
              <a:rPr lang="en-US" sz="2000" dirty="0" err="1"/>
              <a:t>zachowań</a:t>
            </a:r>
            <a:r>
              <a:rPr lang="en-US" sz="2000" dirty="0"/>
              <a:t> (</a:t>
            </a:r>
            <a:r>
              <a:rPr lang="en-US" sz="2000" dirty="0" err="1"/>
              <a:t>pamiętaj</a:t>
            </a:r>
            <a:r>
              <a:rPr lang="en-US" sz="2000" dirty="0"/>
              <a:t> o </a:t>
            </a:r>
            <a:r>
              <a:rPr lang="en-US" sz="2000" dirty="0" err="1"/>
              <a:t>lejku</a:t>
            </a:r>
            <a:r>
              <a:rPr lang="en-US" sz="2000" dirty="0"/>
              <a:t>)</a:t>
            </a:r>
            <a:endParaRPr sz="2000"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p</a:t>
            </a:r>
            <a:r>
              <a:rPr lang="en-US" sz="2000" dirty="0" err="1"/>
              <a:t>rzejęcie</a:t>
            </a:r>
            <a:endParaRPr sz="2000"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i</a:t>
            </a:r>
            <a:r>
              <a:rPr lang="en-US" sz="2000" dirty="0" err="1"/>
              <a:t>nterakcja</a:t>
            </a:r>
            <a:endParaRPr sz="2000"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k</a:t>
            </a:r>
            <a:r>
              <a:rPr lang="en-US" sz="2000" dirty="0" err="1"/>
              <a:t>onwersja</a:t>
            </a:r>
            <a:endParaRPr sz="2000" dirty="0"/>
          </a:p>
          <a:p>
            <a:pPr marL="342900" lvl="0" indent="-342900" algn="l" rtl="0">
              <a:lnSpc>
                <a:spcPct val="115000"/>
              </a:lnSpc>
              <a:spcBef>
                <a:spcPts val="1950"/>
              </a:spcBef>
              <a:spcAft>
                <a:spcPts val="0"/>
              </a:spcAft>
              <a:buClr>
                <a:srgbClr val="D12477"/>
              </a:buClr>
              <a:buSzPts val="2000"/>
              <a:buFont typeface="Arial"/>
              <a:buChar char="●"/>
            </a:pPr>
            <a:r>
              <a:rPr lang="pl-PL" sz="2000" dirty="0" err="1"/>
              <a:t>z</a:t>
            </a:r>
            <a:r>
              <a:rPr lang="en-US" sz="2000" dirty="0" err="1"/>
              <a:t>atrzymanie</a:t>
            </a:r>
            <a:r>
              <a:rPr lang="en-US" sz="2000" dirty="0"/>
              <a:t> </a:t>
            </a:r>
            <a:r>
              <a:rPr lang="en-US" sz="2000" dirty="0" err="1"/>
              <a:t>lub</a:t>
            </a:r>
            <a:r>
              <a:rPr lang="en-US" sz="2000" dirty="0"/>
              <a:t> </a:t>
            </a:r>
            <a:r>
              <a:rPr lang="en-US" sz="2000" dirty="0" err="1"/>
              <a:t>lojalność</a:t>
            </a: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359"/>
        <p:cNvGrpSpPr/>
        <p:nvPr/>
      </p:nvGrpSpPr>
      <p:grpSpPr>
        <a:xfrm>
          <a:off x="0" y="0"/>
          <a:ext cx="0" cy="0"/>
          <a:chOff x="0" y="0"/>
          <a:chExt cx="0" cy="0"/>
        </a:xfrm>
      </p:grpSpPr>
      <p:sp>
        <p:nvSpPr>
          <p:cNvPr id="360" name="Google Shape;360;p26"/>
          <p:cNvSpPr txBox="1"/>
          <p:nvPr/>
        </p:nvSpPr>
        <p:spPr>
          <a:xfrm>
            <a:off x="716400" y="1486975"/>
            <a:ext cx="7711200" cy="112140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Clr>
                <a:srgbClr val="FFFFFF"/>
              </a:buClr>
              <a:buSzPts val="6000"/>
              <a:buFont typeface="Arial"/>
              <a:buNone/>
            </a:pPr>
            <a:r>
              <a:rPr lang="en-US" sz="6000" b="1" i="0" u="none" strike="noStrike" cap="none">
                <a:solidFill>
                  <a:srgbClr val="FFFFFF"/>
                </a:solidFill>
                <a:latin typeface="Arial"/>
                <a:ea typeface="Arial"/>
                <a:cs typeface="Arial"/>
                <a:sym typeface="Arial"/>
              </a:rPr>
              <a:t>Temat 1 </a:t>
            </a:r>
            <a:endParaRPr sz="6000" b="1" i="0" u="none" strike="noStrike" cap="none">
              <a:solidFill>
                <a:srgbClr val="FFFFFF"/>
              </a:solidFill>
              <a:latin typeface="Arial"/>
              <a:ea typeface="Arial"/>
              <a:cs typeface="Arial"/>
              <a:sym typeface="Arial"/>
            </a:endParaRPr>
          </a:p>
        </p:txBody>
      </p:sp>
      <p:sp>
        <p:nvSpPr>
          <p:cNvPr id="361" name="Google Shape;361;p26"/>
          <p:cNvSpPr txBox="1"/>
          <p:nvPr/>
        </p:nvSpPr>
        <p:spPr>
          <a:xfrm>
            <a:off x="675150" y="1694200"/>
            <a:ext cx="7793700" cy="706950"/>
          </a:xfrm>
          <a:prstGeom prst="rect">
            <a:avLst/>
          </a:prstGeom>
          <a:noFill/>
          <a:ln>
            <a:noFill/>
          </a:ln>
        </p:spPr>
        <p:txBody>
          <a:bodyPr spcFirstLastPara="1" wrap="square" lIns="91425" tIns="91425" rIns="91425" bIns="91425" anchor="t" anchorCtr="0">
            <a:noAutofit/>
          </a:bodyPr>
          <a:lstStyle/>
          <a:p>
            <a:pPr marL="0" marR="0" lvl="0" indent="0" algn="ctr" rtl="0">
              <a:spcBef>
                <a:spcPts val="0"/>
              </a:spcBef>
              <a:spcAft>
                <a:spcPts val="0"/>
              </a:spcAft>
              <a:buNone/>
            </a:pPr>
            <a:r>
              <a:rPr lang="en-US" sz="4000" b="1" i="0" u="none" strike="noStrike" cap="none" dirty="0" err="1">
                <a:solidFill>
                  <a:srgbClr val="161249"/>
                </a:solidFill>
                <a:latin typeface="Arial"/>
                <a:ea typeface="Arial"/>
                <a:cs typeface="Arial"/>
                <a:sym typeface="Arial"/>
              </a:rPr>
              <a:t>Ocena</a:t>
            </a:r>
            <a:r>
              <a:rPr lang="en-US" sz="4000" b="1" i="0" u="none" strike="noStrike" cap="none" dirty="0">
                <a:solidFill>
                  <a:srgbClr val="161249"/>
                </a:solidFill>
                <a:latin typeface="Arial"/>
                <a:ea typeface="Arial"/>
                <a:cs typeface="Arial"/>
                <a:sym typeface="Arial"/>
              </a:rPr>
              <a:t> </a:t>
            </a:r>
            <a:r>
              <a:rPr lang="en-US" sz="4000" b="1" i="0" u="none" strike="noStrike" cap="none" dirty="0" err="1">
                <a:solidFill>
                  <a:srgbClr val="161249"/>
                </a:solidFill>
                <a:latin typeface="Arial"/>
                <a:ea typeface="Arial"/>
                <a:cs typeface="Arial"/>
                <a:sym typeface="Arial"/>
              </a:rPr>
              <a:t>przejęcia</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365"/>
        <p:cNvGrpSpPr/>
        <p:nvPr/>
      </p:nvGrpSpPr>
      <p:grpSpPr>
        <a:xfrm>
          <a:off x="0" y="0"/>
          <a:ext cx="0" cy="0"/>
          <a:chOff x="0" y="0"/>
          <a:chExt cx="0" cy="0"/>
        </a:xfrm>
      </p:grpSpPr>
      <p:sp>
        <p:nvSpPr>
          <p:cNvPr id="366" name="Google Shape;366;p27"/>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67" name="Google Shape;367;p27"/>
          <p:cNvSpPr txBox="1"/>
          <p:nvPr/>
        </p:nvSpPr>
        <p:spPr>
          <a:xfrm>
            <a:off x="478339" y="925405"/>
            <a:ext cx="8333429" cy="3841741"/>
          </a:xfrm>
          <a:prstGeom prst="rect">
            <a:avLst/>
          </a:prstGeom>
          <a:noFill/>
          <a:ln>
            <a:noFill/>
          </a:ln>
        </p:spPr>
        <p:txBody>
          <a:bodyPr spcFirstLastPara="1" wrap="square" lIns="91425" tIns="91425" rIns="91425" bIns="91425" anchor="t" anchorCtr="0">
            <a:noAutofit/>
          </a:bodyPr>
          <a:lstStyle/>
          <a:p>
            <a:pPr marL="285750" marR="0" lvl="0" indent="-171450" algn="l" rtl="0">
              <a:spcBef>
                <a:spcPts val="0"/>
              </a:spcBef>
              <a:spcAft>
                <a:spcPts val="600"/>
              </a:spcAft>
              <a:buClr>
                <a:schemeClr val="dk1"/>
              </a:buClr>
              <a:buSzPts val="1800"/>
              <a:buFont typeface="Arial"/>
              <a:buNone/>
            </a:pPr>
            <a:endParaRPr sz="1800" b="0" i="0" u="none" strike="noStrike" cap="none">
              <a:solidFill>
                <a:schemeClr val="dk1"/>
              </a:solidFill>
              <a:latin typeface="Calibri"/>
              <a:ea typeface="Calibri"/>
              <a:cs typeface="Calibri"/>
              <a:sym typeface="Calibri"/>
            </a:endParaRPr>
          </a:p>
        </p:txBody>
      </p:sp>
      <p:sp>
        <p:nvSpPr>
          <p:cNvPr id="368" name="Google Shape;368;p27"/>
          <p:cNvSpPr txBox="1">
            <a:spLocks noGrp="1"/>
          </p:cNvSpPr>
          <p:nvPr>
            <p:ph type="title"/>
          </p:nvPr>
        </p:nvSpPr>
        <p:spPr>
          <a:xfrm>
            <a:off x="628650" y="273844"/>
            <a:ext cx="7886700" cy="721421"/>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sz="4000" dirty="0" err="1"/>
              <a:t>Ocena</a:t>
            </a:r>
            <a:r>
              <a:rPr lang="en-US" sz="4000" dirty="0"/>
              <a:t> </a:t>
            </a:r>
            <a:r>
              <a:rPr lang="en-US" sz="4000" dirty="0" err="1"/>
              <a:t>przejęcia</a:t>
            </a:r>
            <a:endParaRPr sz="3200" dirty="0"/>
          </a:p>
        </p:txBody>
      </p:sp>
      <p:sp>
        <p:nvSpPr>
          <p:cNvPr id="369" name="Google Shape;369;p27"/>
          <p:cNvSpPr txBox="1">
            <a:spLocks noGrp="1"/>
          </p:cNvSpPr>
          <p:nvPr>
            <p:ph type="body" idx="1"/>
          </p:nvPr>
        </p:nvSpPr>
        <p:spPr>
          <a:xfrm>
            <a:off x="628650" y="1226488"/>
            <a:ext cx="7121448" cy="2319600"/>
          </a:xfrm>
          <a:prstGeom prst="rect">
            <a:avLst/>
          </a:prstGeom>
          <a:noFill/>
          <a:ln>
            <a:noFill/>
          </a:ln>
        </p:spPr>
        <p:txBody>
          <a:bodyPr spcFirstLastPara="1" wrap="square" lIns="91425" tIns="45700" rIns="91425" bIns="45700" numCol="2" anchor="t" anchorCtr="0">
            <a:spAutoFit/>
          </a:bodyPr>
          <a:lstStyle/>
          <a:p>
            <a:pPr marL="342900" lvl="0" indent="-342900" algn="l" rtl="0">
              <a:lnSpc>
                <a:spcPct val="90000"/>
              </a:lnSpc>
              <a:spcBef>
                <a:spcPts val="0"/>
              </a:spcBef>
              <a:spcAft>
                <a:spcPts val="0"/>
              </a:spcAft>
              <a:buClr>
                <a:srgbClr val="D12477"/>
              </a:buClr>
              <a:buSzPts val="2400"/>
              <a:buFont typeface="Calibri"/>
              <a:buChar char="●"/>
            </a:pPr>
            <a:r>
              <a:rPr lang="en-US" sz="1800" dirty="0" err="1">
                <a:latin typeface="Calibri"/>
                <a:ea typeface="Calibri"/>
                <a:cs typeface="Calibri"/>
                <a:sym typeface="Calibri"/>
              </a:rPr>
              <a:t>Bezpośredni</a:t>
            </a:r>
            <a:r>
              <a:rPr lang="pl-PL" sz="1800" dirty="0">
                <a:latin typeface="Calibri"/>
                <a:ea typeface="Calibri"/>
                <a:cs typeface="Calibri"/>
                <a:sym typeface="Calibri"/>
              </a:rPr>
              <a:t>e</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Wyszukiwanie</a:t>
            </a:r>
            <a:r>
              <a:rPr lang="en-US" sz="1800" dirty="0">
                <a:latin typeface="Calibri"/>
                <a:ea typeface="Calibri"/>
                <a:cs typeface="Calibri"/>
                <a:sym typeface="Calibri"/>
              </a:rPr>
              <a:t> </a:t>
            </a:r>
            <a:r>
              <a:rPr lang="en-US" sz="1800" dirty="0" err="1">
                <a:latin typeface="Calibri"/>
                <a:ea typeface="Calibri"/>
                <a:cs typeface="Calibri"/>
                <a:sym typeface="Calibri"/>
              </a:rPr>
              <a:t>organiczne</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Płatne</a:t>
            </a:r>
            <a:r>
              <a:rPr lang="en-US" sz="1800" dirty="0">
                <a:latin typeface="Calibri"/>
                <a:ea typeface="Calibri"/>
                <a:cs typeface="Calibri"/>
                <a:sym typeface="Calibri"/>
              </a:rPr>
              <a:t> </a:t>
            </a:r>
            <a:r>
              <a:rPr lang="en-US" sz="1800" dirty="0" err="1">
                <a:latin typeface="Calibri"/>
                <a:ea typeface="Calibri"/>
                <a:cs typeface="Calibri"/>
                <a:sym typeface="Calibri"/>
              </a:rPr>
              <a:t>wyszukiwanie</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Wyświetlacz</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a:latin typeface="Calibri"/>
                <a:ea typeface="Calibri"/>
                <a:cs typeface="Calibri"/>
                <a:sym typeface="Calibri"/>
              </a:rPr>
              <a:t>E-mail</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Skierowanie</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a:latin typeface="Calibri"/>
                <a:ea typeface="Calibri"/>
                <a:cs typeface="Calibri"/>
                <a:sym typeface="Calibri"/>
              </a:rPr>
              <a:t>Organic Social</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Organiczne</a:t>
            </a:r>
            <a:r>
              <a:rPr lang="en-US" sz="1800" dirty="0">
                <a:latin typeface="Calibri"/>
                <a:ea typeface="Calibri"/>
                <a:cs typeface="Calibri"/>
                <a:sym typeface="Calibri"/>
              </a:rPr>
              <a:t> </a:t>
            </a:r>
            <a:r>
              <a:rPr lang="en-US" sz="1800" dirty="0" err="1">
                <a:latin typeface="Calibri"/>
                <a:ea typeface="Calibri"/>
                <a:cs typeface="Calibri"/>
                <a:sym typeface="Calibri"/>
              </a:rPr>
              <a:t>wideo</a:t>
            </a:r>
            <a:endParaRPr sz="1800" dirty="0"/>
          </a:p>
          <a:p>
            <a:pPr marL="342900" lvl="0" indent="-342900" algn="l" rtl="0">
              <a:lnSpc>
                <a:spcPct val="90000"/>
              </a:lnSpc>
              <a:spcBef>
                <a:spcPts val="1350"/>
              </a:spcBef>
              <a:spcAft>
                <a:spcPts val="0"/>
              </a:spcAft>
              <a:buClr>
                <a:srgbClr val="D12477"/>
              </a:buClr>
              <a:buSzPts val="2400"/>
              <a:buFont typeface="Calibri"/>
              <a:buChar char="●"/>
            </a:pPr>
            <a:r>
              <a:rPr lang="en-US" sz="1800" dirty="0" err="1">
                <a:latin typeface="Calibri"/>
                <a:ea typeface="Calibri"/>
                <a:cs typeface="Calibri"/>
                <a:sym typeface="Calibri"/>
              </a:rPr>
              <a:t>itd</a:t>
            </a:r>
            <a:r>
              <a:rPr lang="en-US" sz="1800" dirty="0">
                <a:latin typeface="Calibri"/>
                <a:ea typeface="Calibri"/>
                <a:cs typeface="Calibri"/>
                <a:sym typeface="Calibri"/>
              </a:rPr>
              <a:t>.</a:t>
            </a:r>
            <a:endParaRPr sz="1800" dirty="0">
              <a:latin typeface="Calibri"/>
              <a:ea typeface="Calibri"/>
              <a:cs typeface="Calibri"/>
              <a:sym typeface="Calibri"/>
            </a:endParaRPr>
          </a:p>
          <a:p>
            <a:pPr marL="342900" lvl="0" indent="-190500" algn="l" rtl="0">
              <a:lnSpc>
                <a:spcPct val="90000"/>
              </a:lnSpc>
              <a:spcBef>
                <a:spcPts val="1350"/>
              </a:spcBef>
              <a:spcAft>
                <a:spcPts val="0"/>
              </a:spcAft>
              <a:buClr>
                <a:srgbClr val="D12477"/>
              </a:buClr>
              <a:buSzPts val="2400"/>
              <a:buFont typeface="Calibri"/>
              <a:buNone/>
            </a:pPr>
            <a:endParaRPr sz="24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373"/>
        <p:cNvGrpSpPr/>
        <p:nvPr/>
      </p:nvGrpSpPr>
      <p:grpSpPr>
        <a:xfrm>
          <a:off x="0" y="0"/>
          <a:ext cx="0" cy="0"/>
          <a:chOff x="0" y="0"/>
          <a:chExt cx="0" cy="0"/>
        </a:xfrm>
      </p:grpSpPr>
      <p:sp>
        <p:nvSpPr>
          <p:cNvPr id="374" name="Google Shape;374;p28"/>
          <p:cNvSpPr txBox="1"/>
          <p:nvPr/>
        </p:nvSpPr>
        <p:spPr>
          <a:xfrm>
            <a:off x="478339" y="813661"/>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375" name="Google Shape;375;p28"/>
          <p:cNvSpPr txBox="1"/>
          <p:nvPr/>
        </p:nvSpPr>
        <p:spPr>
          <a:xfrm>
            <a:off x="478339" y="1262790"/>
            <a:ext cx="8333429" cy="2939111"/>
          </a:xfrm>
          <a:prstGeom prst="rect">
            <a:avLst/>
          </a:prstGeom>
          <a:noFill/>
          <a:ln>
            <a:noFill/>
          </a:ln>
        </p:spPr>
        <p:txBody>
          <a:bodyPr spcFirstLastPara="1" wrap="square" lIns="91425" tIns="91425" rIns="91425" bIns="91425" anchor="t" anchorCtr="0">
            <a:noAutofit/>
          </a:bodyPr>
          <a:lstStyle/>
          <a:p>
            <a:pPr marL="0" marR="0" lvl="0" indent="0" algn="l" rtl="0">
              <a:spcBef>
                <a:spcPts val="0"/>
              </a:spcBef>
              <a:spcAft>
                <a:spcPts val="600"/>
              </a:spcAft>
              <a:buNone/>
            </a:pPr>
            <a:endParaRPr sz="1800" b="0" i="0" u="none" strike="noStrike" cap="none">
              <a:solidFill>
                <a:schemeClr val="dk1"/>
              </a:solidFill>
              <a:latin typeface="Calibri"/>
              <a:ea typeface="Calibri"/>
              <a:cs typeface="Calibri"/>
              <a:sym typeface="Calibri"/>
            </a:endParaRPr>
          </a:p>
        </p:txBody>
      </p:sp>
      <p:sp>
        <p:nvSpPr>
          <p:cNvPr id="376" name="Google Shape;376;p28"/>
          <p:cNvSpPr txBox="1">
            <a:spLocks noGrp="1"/>
          </p:cNvSpPr>
          <p:nvPr>
            <p:ph type="title"/>
          </p:nvPr>
        </p:nvSpPr>
        <p:spPr>
          <a:xfrm>
            <a:off x="628650" y="204649"/>
            <a:ext cx="7886700" cy="69731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ct val="100000"/>
              <a:buFont typeface="Arial"/>
              <a:buNone/>
            </a:pPr>
            <a:r>
              <a:rPr lang="en-US" sz="4000" dirty="0" err="1"/>
              <a:t>Ocena</a:t>
            </a:r>
            <a:r>
              <a:rPr lang="en-US" sz="4000" dirty="0"/>
              <a:t> </a:t>
            </a:r>
            <a:r>
              <a:rPr lang="en-US" sz="4000" dirty="0" err="1"/>
              <a:t>przejęcia</a:t>
            </a:r>
            <a:endParaRPr sz="3200" dirty="0"/>
          </a:p>
        </p:txBody>
      </p:sp>
      <p:sp>
        <p:nvSpPr>
          <p:cNvPr id="377" name="Google Shape;377;p28"/>
          <p:cNvSpPr txBox="1">
            <a:spLocks noGrp="1"/>
          </p:cNvSpPr>
          <p:nvPr>
            <p:ph type="body" idx="1"/>
          </p:nvPr>
        </p:nvSpPr>
        <p:spPr>
          <a:xfrm>
            <a:off x="633743" y="944696"/>
            <a:ext cx="8178025" cy="3575297"/>
          </a:xfrm>
          <a:prstGeom prst="rect">
            <a:avLst/>
          </a:prstGeom>
          <a:noFill/>
          <a:ln>
            <a:noFill/>
          </a:ln>
        </p:spPr>
        <p:txBody>
          <a:bodyPr spcFirstLastPara="1" wrap="square" lIns="91425" tIns="45700" rIns="91425" bIns="45700" anchor="t" anchorCtr="0">
            <a:spAutoFit/>
          </a:bodyPr>
          <a:lstStyle/>
          <a:p>
            <a:pPr marL="0" lvl="0" indent="0" algn="l" rtl="0">
              <a:lnSpc>
                <a:spcPct val="100000"/>
              </a:lnSpc>
              <a:spcBef>
                <a:spcPts val="0"/>
              </a:spcBef>
              <a:spcAft>
                <a:spcPts val="0"/>
              </a:spcAft>
              <a:buClr>
                <a:srgbClr val="D12477"/>
              </a:buClr>
              <a:buSzPts val="2000"/>
              <a:buNone/>
            </a:pPr>
            <a:r>
              <a:rPr lang="en-US" sz="1800" b="1" dirty="0" err="1">
                <a:solidFill>
                  <a:srgbClr val="D12477"/>
                </a:solidFill>
              </a:rPr>
              <a:t>Kampanie</a:t>
            </a:r>
            <a:r>
              <a:rPr lang="en-US" sz="1800" b="1" dirty="0">
                <a:solidFill>
                  <a:srgbClr val="D12477"/>
                </a:solidFill>
              </a:rPr>
              <a:t> z </a:t>
            </a:r>
            <a:r>
              <a:rPr lang="en-US" sz="1800" b="1" dirty="0" err="1">
                <a:solidFill>
                  <a:srgbClr val="D12477"/>
                </a:solidFill>
              </a:rPr>
              <a:t>kodem</a:t>
            </a:r>
            <a:r>
              <a:rPr lang="en-US" sz="1800" b="1" dirty="0">
                <a:solidFill>
                  <a:srgbClr val="D12477"/>
                </a:solidFill>
              </a:rPr>
              <a:t> UTM</a:t>
            </a:r>
            <a:endParaRPr sz="2000" dirty="0"/>
          </a:p>
          <a:p>
            <a:pPr marL="285750" lvl="0" indent="-285750" algn="l" rtl="0">
              <a:lnSpc>
                <a:spcPct val="100000"/>
              </a:lnSpc>
              <a:spcBef>
                <a:spcPts val="1350"/>
              </a:spcBef>
              <a:spcAft>
                <a:spcPts val="0"/>
              </a:spcAft>
              <a:buClr>
                <a:srgbClr val="D12477"/>
              </a:buClr>
              <a:buSzPts val="1800"/>
              <a:buFont typeface="Arial"/>
              <a:buChar char="●"/>
            </a:pPr>
            <a:r>
              <a:rPr lang="en-US" sz="1600" dirty="0"/>
              <a:t>UTM = </a:t>
            </a:r>
            <a:r>
              <a:rPr lang="en-US" sz="1600" dirty="0" err="1"/>
              <a:t>moduł</a:t>
            </a:r>
            <a:r>
              <a:rPr lang="en-US" sz="1600" dirty="0"/>
              <a:t> </a:t>
            </a:r>
            <a:r>
              <a:rPr lang="en-US" sz="1600" dirty="0" err="1"/>
              <a:t>śledzenia</a:t>
            </a:r>
            <a:r>
              <a:rPr lang="en-US" sz="1600" dirty="0"/>
              <a:t> Urchin</a:t>
            </a:r>
            <a:endParaRPr sz="2000" dirty="0"/>
          </a:p>
          <a:p>
            <a:pPr marL="285750" lvl="0" indent="-285750" algn="l" rtl="0">
              <a:lnSpc>
                <a:spcPct val="100000"/>
              </a:lnSpc>
              <a:spcBef>
                <a:spcPts val="1350"/>
              </a:spcBef>
              <a:spcAft>
                <a:spcPts val="0"/>
              </a:spcAft>
              <a:buClr>
                <a:srgbClr val="D12477"/>
              </a:buClr>
              <a:buSzPts val="1800"/>
              <a:buFont typeface="Arial"/>
              <a:buChar char="●"/>
            </a:pPr>
            <a:r>
              <a:rPr lang="pl-PL" sz="1600" dirty="0" err="1"/>
              <a:t>p</a:t>
            </a:r>
            <a:r>
              <a:rPr lang="en-US" sz="1600" dirty="0" err="1"/>
              <a:t>arametry</a:t>
            </a:r>
            <a:r>
              <a:rPr lang="en-US" sz="1600" dirty="0"/>
              <a:t> UTM</a:t>
            </a:r>
            <a:endParaRPr sz="1600" dirty="0"/>
          </a:p>
          <a:p>
            <a:pPr marL="742950" lvl="1" indent="-285750" algn="l" rtl="0">
              <a:lnSpc>
                <a:spcPct val="100000"/>
              </a:lnSpc>
              <a:spcBef>
                <a:spcPts val="975"/>
              </a:spcBef>
              <a:spcAft>
                <a:spcPts val="0"/>
              </a:spcAft>
              <a:buClr>
                <a:srgbClr val="D12477"/>
              </a:buClr>
              <a:buSzPts val="1800"/>
              <a:buFont typeface="Noto Sans Symbols"/>
              <a:buChar char="▪"/>
            </a:pPr>
            <a:r>
              <a:rPr lang="pl-PL" sz="1600" dirty="0" err="1"/>
              <a:t>ź</a:t>
            </a:r>
            <a:r>
              <a:rPr lang="en-US" sz="1600" dirty="0" err="1"/>
              <a:t>ródło</a:t>
            </a:r>
            <a:endParaRPr sz="1600" dirty="0"/>
          </a:p>
          <a:p>
            <a:pPr marL="742950" lvl="1" indent="-285750" algn="l" rtl="0">
              <a:lnSpc>
                <a:spcPct val="100000"/>
              </a:lnSpc>
              <a:spcBef>
                <a:spcPts val="975"/>
              </a:spcBef>
              <a:spcAft>
                <a:spcPts val="0"/>
              </a:spcAft>
              <a:buClr>
                <a:srgbClr val="D12477"/>
              </a:buClr>
              <a:buSzPts val="1800"/>
              <a:buFont typeface="Noto Sans Symbols"/>
              <a:buChar char="▪"/>
            </a:pPr>
            <a:r>
              <a:rPr lang="pl-PL" sz="1600" dirty="0" err="1"/>
              <a:t>ś</a:t>
            </a:r>
            <a:r>
              <a:rPr lang="en-US" sz="1600" dirty="0" err="1"/>
              <a:t>redni</a:t>
            </a:r>
            <a:endParaRPr sz="1600" dirty="0"/>
          </a:p>
          <a:p>
            <a:pPr marL="742950" lvl="1" indent="-285750" algn="l" rtl="0">
              <a:lnSpc>
                <a:spcPct val="100000"/>
              </a:lnSpc>
              <a:spcBef>
                <a:spcPts val="975"/>
              </a:spcBef>
              <a:spcAft>
                <a:spcPts val="0"/>
              </a:spcAft>
              <a:buClr>
                <a:srgbClr val="D12477"/>
              </a:buClr>
              <a:buSzPts val="1800"/>
              <a:buFont typeface="Noto Sans Symbols"/>
              <a:buChar char="▪"/>
            </a:pPr>
            <a:r>
              <a:rPr lang="pl-PL" sz="1600" dirty="0" err="1"/>
              <a:t>z</a:t>
            </a:r>
            <a:r>
              <a:rPr lang="en-US" sz="1600" dirty="0" err="1"/>
              <a:t>awartość</a:t>
            </a:r>
            <a:r>
              <a:rPr lang="en-US" sz="1600" dirty="0"/>
              <a:t> (</a:t>
            </a:r>
            <a:r>
              <a:rPr lang="en-US" sz="1600" dirty="0" err="1"/>
              <a:t>opcjonalnie</a:t>
            </a:r>
            <a:r>
              <a:rPr lang="en-US" sz="1600" dirty="0"/>
              <a:t>)</a:t>
            </a:r>
            <a:endParaRPr sz="1600" dirty="0"/>
          </a:p>
          <a:p>
            <a:pPr marL="742950" lvl="1" indent="-285750" algn="l" rtl="0">
              <a:lnSpc>
                <a:spcPct val="100000"/>
              </a:lnSpc>
              <a:spcBef>
                <a:spcPts val="975"/>
              </a:spcBef>
              <a:spcAft>
                <a:spcPts val="0"/>
              </a:spcAft>
              <a:buClr>
                <a:srgbClr val="D12477"/>
              </a:buClr>
              <a:buSzPts val="1800"/>
              <a:buFont typeface="Noto Sans Symbols"/>
              <a:buChar char="▪"/>
            </a:pPr>
            <a:r>
              <a:rPr lang="pl-PL" sz="1600" dirty="0" err="1"/>
              <a:t>k</a:t>
            </a:r>
            <a:r>
              <a:rPr lang="en-US" sz="1600" dirty="0" err="1"/>
              <a:t>ampania</a:t>
            </a:r>
            <a:endParaRPr sz="1600" dirty="0"/>
          </a:p>
          <a:p>
            <a:pPr marL="285750" lvl="0" indent="-285750" algn="l" rtl="0">
              <a:lnSpc>
                <a:spcPct val="100000"/>
              </a:lnSpc>
              <a:spcBef>
                <a:spcPts val="1350"/>
              </a:spcBef>
              <a:spcAft>
                <a:spcPts val="0"/>
              </a:spcAft>
              <a:buClr>
                <a:srgbClr val="D12477"/>
              </a:buClr>
              <a:buSzPts val="1800"/>
              <a:buFont typeface="Arial"/>
              <a:buChar char="●"/>
            </a:pPr>
            <a:r>
              <a:rPr lang="pl-PL" sz="1600" dirty="0"/>
              <a:t>Przykład: </a:t>
            </a:r>
            <a:r>
              <a:rPr lang="en-US" sz="1400" dirty="0">
                <a:solidFill>
                  <a:srgbClr val="0070C0"/>
                </a:solidFill>
              </a:rPr>
              <a:t>https://dems.pro/?utm_source=DEMS&amp;utm_medium=email&amp;utm_content=newsletter&amp;utm_campaign=PR1-results</a:t>
            </a:r>
            <a:endParaRPr sz="1400" dirty="0">
              <a:solidFill>
                <a:srgbClr val="0070C0"/>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1"/>
        <p:cNvGrpSpPr/>
        <p:nvPr/>
      </p:nvGrpSpPr>
      <p:grpSpPr>
        <a:xfrm>
          <a:off x="0" y="0"/>
          <a:ext cx="0" cy="0"/>
          <a:chOff x="0" y="0"/>
          <a:chExt cx="0" cy="0"/>
        </a:xfrm>
      </p:grpSpPr>
      <p:pic>
        <p:nvPicPr>
          <p:cNvPr id="382" name="Google Shape;382;p29"/>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84967" y="163098"/>
            <a:ext cx="8719177" cy="4632447"/>
          </a:xfrm>
          <a:prstGeom prst="rect">
            <a:avLst/>
          </a:prstGeom>
          <a:noFill/>
          <a:ln>
            <a:noFill/>
          </a:ln>
        </p:spPr>
      </p:pic>
      <p:sp>
        <p:nvSpPr>
          <p:cNvPr id="383" name="Google Shape;383;p29"/>
          <p:cNvSpPr txBox="1"/>
          <p:nvPr/>
        </p:nvSpPr>
        <p:spPr>
          <a:xfrm>
            <a:off x="0" y="0"/>
            <a:ext cx="5535711" cy="275328"/>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Ocena przejęcia</a:t>
            </a:r>
            <a:endParaRPr/>
          </a:p>
        </p:txBody>
      </p:sp>
      <p:pic>
        <p:nvPicPr>
          <p:cNvPr id="384" name="Google Shape;384;p29"/>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385" name="Google Shape;385;p29"/>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86" name="Google Shape;386;p29"/>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1" name="Google Shape;391;p30"/>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334978" y="214186"/>
            <a:ext cx="8274868" cy="4249506"/>
          </a:xfrm>
          <a:prstGeom prst="rect">
            <a:avLst/>
          </a:prstGeom>
          <a:noFill/>
          <a:ln>
            <a:noFill/>
          </a:ln>
        </p:spPr>
      </p:pic>
      <p:sp>
        <p:nvSpPr>
          <p:cNvPr id="392" name="Google Shape;392;p30"/>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Ocena przejęcia</a:t>
            </a:r>
            <a:endParaRPr/>
          </a:p>
        </p:txBody>
      </p:sp>
      <p:pic>
        <p:nvPicPr>
          <p:cNvPr id="393" name="Google Shape;393;p30"/>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394" name="Google Shape;394;p30"/>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395" name="Google Shape;395;p30"/>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399"/>
        <p:cNvGrpSpPr/>
        <p:nvPr/>
      </p:nvGrpSpPr>
      <p:grpSpPr>
        <a:xfrm>
          <a:off x="0" y="0"/>
          <a:ext cx="0" cy="0"/>
          <a:chOff x="0" y="0"/>
          <a:chExt cx="0" cy="0"/>
        </a:xfrm>
      </p:grpSpPr>
      <p:pic>
        <p:nvPicPr>
          <p:cNvPr id="400" name="Google Shape;400;p31"/>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175532" y="283464"/>
            <a:ext cx="8146392" cy="4294363"/>
          </a:xfrm>
          <a:prstGeom prst="rect">
            <a:avLst/>
          </a:prstGeom>
          <a:noFill/>
          <a:ln>
            <a:noFill/>
          </a:ln>
        </p:spPr>
      </p:pic>
      <p:sp>
        <p:nvSpPr>
          <p:cNvPr id="401" name="Google Shape;401;p31"/>
          <p:cNvSpPr txBox="1"/>
          <p:nvPr/>
        </p:nvSpPr>
        <p:spPr>
          <a:xfrm>
            <a:off x="0" y="0"/>
            <a:ext cx="5699292" cy="283464"/>
          </a:xfrm>
          <a:prstGeom prst="rect">
            <a:avLst/>
          </a:prstGeom>
          <a:solidFill>
            <a:schemeClr val="lt1"/>
          </a:solidFill>
          <a:ln>
            <a:noFill/>
          </a:ln>
        </p:spPr>
        <p:txBody>
          <a:bodyPr spcFirstLastPara="1" wrap="square" lIns="91425" tIns="91425" rIns="91425" bIns="91425" anchor="ctr" anchorCtr="0">
            <a:noAutofit/>
          </a:bodyPr>
          <a:lstStyle/>
          <a:p>
            <a:pPr marL="0" marR="0" lvl="0" indent="0" algn="l" rtl="0">
              <a:spcBef>
                <a:spcPts val="0"/>
              </a:spcBef>
              <a:spcAft>
                <a:spcPts val="0"/>
              </a:spcAft>
              <a:buNone/>
            </a:pPr>
            <a:r>
              <a:rPr lang="en-US" sz="2400" b="1" i="0" u="none" strike="noStrike" cap="none">
                <a:solidFill>
                  <a:srgbClr val="D12477"/>
                </a:solidFill>
                <a:latin typeface="Arial"/>
                <a:ea typeface="Arial"/>
                <a:cs typeface="Arial"/>
                <a:sym typeface="Arial"/>
              </a:rPr>
              <a:t>Ocena przejęcia</a:t>
            </a:r>
            <a:endParaRPr/>
          </a:p>
        </p:txBody>
      </p:sp>
      <p:pic>
        <p:nvPicPr>
          <p:cNvPr id="402" name="Google Shape;402;p31"/>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403" name="Google Shape;403;p31"/>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404" name="Google Shape;404;p31"/>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408"/>
        <p:cNvGrpSpPr/>
        <p:nvPr/>
      </p:nvGrpSpPr>
      <p:grpSpPr>
        <a:xfrm>
          <a:off x="0" y="0"/>
          <a:ext cx="0" cy="0"/>
          <a:chOff x="0" y="0"/>
          <a:chExt cx="0" cy="0"/>
        </a:xfrm>
      </p:grpSpPr>
      <p:sp>
        <p:nvSpPr>
          <p:cNvPr id="409" name="Google Shape;409;p32"/>
          <p:cNvSpPr txBox="1"/>
          <p:nvPr/>
        </p:nvSpPr>
        <p:spPr>
          <a:xfrm>
            <a:off x="478339" y="558512"/>
            <a:ext cx="8520600" cy="572700"/>
          </a:xfrm>
          <a:prstGeom prst="rect">
            <a:avLst/>
          </a:prstGeom>
          <a:noFill/>
          <a:ln>
            <a:noFill/>
          </a:ln>
        </p:spPr>
        <p:txBody>
          <a:bodyPr spcFirstLastPara="1" wrap="square" lIns="91425" tIns="91425" rIns="91425" bIns="91425" anchor="ctr" anchorCtr="0">
            <a:noAutofit/>
          </a:bodyPr>
          <a:lstStyle/>
          <a:p>
            <a:pPr marL="0" marR="0" lvl="0" indent="0" algn="l" rtl="0">
              <a:spcBef>
                <a:spcPts val="0"/>
              </a:spcBef>
              <a:spcAft>
                <a:spcPts val="0"/>
              </a:spcAft>
              <a:buNone/>
            </a:pPr>
            <a:endParaRPr sz="3000" b="1" i="0" u="none" strike="noStrike" cap="none">
              <a:solidFill>
                <a:schemeClr val="dk1"/>
              </a:solidFill>
              <a:latin typeface="Arial"/>
              <a:ea typeface="Arial"/>
              <a:cs typeface="Arial"/>
              <a:sym typeface="Arial"/>
            </a:endParaRPr>
          </a:p>
        </p:txBody>
      </p:sp>
      <p:sp>
        <p:nvSpPr>
          <p:cNvPr id="410" name="Google Shape;410;p32"/>
          <p:cNvSpPr txBox="1"/>
          <p:nvPr/>
        </p:nvSpPr>
        <p:spPr>
          <a:xfrm>
            <a:off x="478339" y="1262789"/>
            <a:ext cx="7979861" cy="3067049"/>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1200"/>
              </a:spcAft>
              <a:buNone/>
            </a:pPr>
            <a:endParaRPr sz="1800" b="0" i="0" u="none" strike="noStrike" cap="none">
              <a:solidFill>
                <a:schemeClr val="dk1"/>
              </a:solidFill>
              <a:latin typeface="Calibri"/>
              <a:ea typeface="Calibri"/>
              <a:cs typeface="Calibri"/>
              <a:sym typeface="Calibri"/>
            </a:endParaRPr>
          </a:p>
        </p:txBody>
      </p:sp>
      <p:sp>
        <p:nvSpPr>
          <p:cNvPr id="411" name="Google Shape;411;p32"/>
          <p:cNvSpPr txBox="1">
            <a:spLocks noGrp="1"/>
          </p:cNvSpPr>
          <p:nvPr>
            <p:ph type="body" idx="1"/>
          </p:nvPr>
        </p:nvSpPr>
        <p:spPr>
          <a:xfrm>
            <a:off x="840583" y="149936"/>
            <a:ext cx="6614054" cy="5539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en-US" sz="4000" dirty="0" err="1"/>
              <a:t>Ocena</a:t>
            </a:r>
            <a:r>
              <a:rPr lang="en-US" sz="4000" dirty="0"/>
              <a:t> </a:t>
            </a:r>
            <a:r>
              <a:rPr lang="en-US" sz="4000" dirty="0" err="1"/>
              <a:t>aktywności</a:t>
            </a:r>
            <a:endParaRPr sz="3600" dirty="0"/>
          </a:p>
        </p:txBody>
      </p:sp>
      <p:sp>
        <p:nvSpPr>
          <p:cNvPr id="412" name="Google Shape;412;p32"/>
          <p:cNvSpPr txBox="1">
            <a:spLocks noGrp="1"/>
          </p:cNvSpPr>
          <p:nvPr>
            <p:ph type="body" idx="2"/>
          </p:nvPr>
        </p:nvSpPr>
        <p:spPr>
          <a:xfrm>
            <a:off x="840583" y="998570"/>
            <a:ext cx="6614054" cy="340547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pl-PL" sz="1600" dirty="0"/>
              <a:t>Zespoły</a:t>
            </a:r>
            <a:r>
              <a:rPr lang="en-US" sz="1600" dirty="0"/>
              <a:t> </a:t>
            </a:r>
            <a:r>
              <a:rPr lang="en-US" sz="1600" dirty="0" err="1"/>
              <a:t>uzyskują</a:t>
            </a:r>
            <a:r>
              <a:rPr lang="en-US" sz="1600" dirty="0"/>
              <a:t> </a:t>
            </a:r>
            <a:r>
              <a:rPr lang="en-US" sz="1600" dirty="0" err="1"/>
              <a:t>dostęp</a:t>
            </a:r>
            <a:r>
              <a:rPr lang="en-US" sz="1600" dirty="0"/>
              <a:t> do </a:t>
            </a:r>
            <a:r>
              <a:rPr lang="en-US" sz="1600" dirty="0" err="1"/>
              <a:t>demonstracyjnego</a:t>
            </a:r>
            <a:r>
              <a:rPr lang="en-US" sz="1600" dirty="0"/>
              <a:t> </a:t>
            </a:r>
            <a:r>
              <a:rPr lang="en-US" sz="1600" dirty="0" err="1"/>
              <a:t>konta</a:t>
            </a:r>
            <a:r>
              <a:rPr lang="en-US" sz="1600" dirty="0"/>
              <a:t> Google Analytics </a:t>
            </a:r>
            <a:br>
              <a:rPr lang="pl-PL" sz="1600" dirty="0"/>
            </a:br>
            <a:r>
              <a:rPr lang="en-US" sz="1600" dirty="0" err="1"/>
              <a:t>i</a:t>
            </a:r>
            <a:r>
              <a:rPr lang="en-US" sz="1600" dirty="0"/>
              <a:t> </a:t>
            </a:r>
            <a:r>
              <a:rPr lang="en-US" sz="1600" dirty="0" err="1"/>
              <a:t>wybierają</a:t>
            </a:r>
            <a:r>
              <a:rPr lang="en-US" sz="1600" dirty="0"/>
              <a:t> </a:t>
            </a:r>
            <a:r>
              <a:rPr lang="en-US" sz="1600" dirty="0" err="1"/>
              <a:t>właściwość</a:t>
            </a:r>
            <a:r>
              <a:rPr lang="en-US" sz="1600" dirty="0"/>
              <a:t> Google Analytics 4: </a:t>
            </a:r>
            <a:r>
              <a:rPr lang="en-US" sz="1600" b="1" dirty="0">
                <a:solidFill>
                  <a:srgbClr val="D12477"/>
                </a:solidFill>
              </a:rPr>
              <a:t>Google Merchandise Store</a:t>
            </a:r>
            <a:br>
              <a:rPr lang="en-US" sz="1600" b="1" dirty="0">
                <a:solidFill>
                  <a:srgbClr val="D12477"/>
                </a:solidFill>
              </a:rPr>
            </a:br>
            <a:endParaRPr sz="1600" b="1" dirty="0">
              <a:solidFill>
                <a:srgbClr val="D12477"/>
              </a:solidFill>
            </a:endParaRPr>
          </a:p>
          <a:p>
            <a:pPr marL="0" lvl="0" indent="0" algn="l" rtl="0">
              <a:lnSpc>
                <a:spcPct val="100000"/>
              </a:lnSpc>
              <a:spcBef>
                <a:spcPts val="1200"/>
              </a:spcBef>
              <a:spcAft>
                <a:spcPts val="0"/>
              </a:spcAft>
              <a:buClr>
                <a:srgbClr val="D12477"/>
              </a:buClr>
              <a:buSzPts val="1600"/>
              <a:buNone/>
            </a:pPr>
            <a:r>
              <a:rPr lang="en-US" sz="1600" b="1" dirty="0" err="1">
                <a:solidFill>
                  <a:srgbClr val="D12477"/>
                </a:solidFill>
              </a:rPr>
              <a:t>Korzystając</a:t>
            </a:r>
            <a:r>
              <a:rPr lang="en-US" sz="1600" b="1" dirty="0">
                <a:solidFill>
                  <a:srgbClr val="D12477"/>
                </a:solidFill>
              </a:rPr>
              <a:t> z </a:t>
            </a:r>
            <a:r>
              <a:rPr lang="en-US" sz="1600" b="1" dirty="0" err="1">
                <a:solidFill>
                  <a:srgbClr val="D12477"/>
                </a:solidFill>
              </a:rPr>
              <a:t>danych</a:t>
            </a:r>
            <a:r>
              <a:rPr lang="en-US" sz="1600" b="1" dirty="0">
                <a:solidFill>
                  <a:srgbClr val="D12477"/>
                </a:solidFill>
              </a:rPr>
              <a:t> z </a:t>
            </a:r>
            <a:r>
              <a:rPr lang="en-US" sz="1600" b="1" dirty="0" err="1">
                <a:solidFill>
                  <a:srgbClr val="D12477"/>
                </a:solidFill>
              </a:rPr>
              <a:t>platformy</a:t>
            </a:r>
            <a:r>
              <a:rPr lang="en-US" sz="1600" b="1" dirty="0">
                <a:solidFill>
                  <a:srgbClr val="D12477"/>
                </a:solidFill>
              </a:rPr>
              <a:t>, </a:t>
            </a:r>
            <a:r>
              <a:rPr lang="en-US" sz="1600" b="1" dirty="0" err="1">
                <a:solidFill>
                  <a:srgbClr val="D12477"/>
                </a:solidFill>
              </a:rPr>
              <a:t>odpowiedz</a:t>
            </a:r>
            <a:r>
              <a:rPr lang="en-US" sz="1600" b="1" dirty="0">
                <a:solidFill>
                  <a:srgbClr val="D12477"/>
                </a:solidFill>
              </a:rPr>
              <a:t> </a:t>
            </a:r>
            <a:r>
              <a:rPr lang="en-US" sz="1600" b="1" dirty="0" err="1">
                <a:solidFill>
                  <a:srgbClr val="D12477"/>
                </a:solidFill>
              </a:rPr>
              <a:t>na</a:t>
            </a:r>
            <a:r>
              <a:rPr lang="en-US" sz="1600" b="1" dirty="0">
                <a:solidFill>
                  <a:srgbClr val="D12477"/>
                </a:solidFill>
              </a:rPr>
              <a:t> </a:t>
            </a:r>
            <a:r>
              <a:rPr lang="en-US" sz="1600" b="1" dirty="0" err="1">
                <a:solidFill>
                  <a:srgbClr val="D12477"/>
                </a:solidFill>
              </a:rPr>
              <a:t>następujące</a:t>
            </a:r>
            <a:r>
              <a:rPr lang="en-US" sz="1600" b="1" dirty="0">
                <a:solidFill>
                  <a:srgbClr val="D12477"/>
                </a:solidFill>
              </a:rPr>
              <a:t> </a:t>
            </a:r>
            <a:r>
              <a:rPr lang="en-US" sz="1600" b="1" dirty="0" err="1">
                <a:solidFill>
                  <a:srgbClr val="D12477"/>
                </a:solidFill>
              </a:rPr>
              <a:t>pytania</a:t>
            </a:r>
            <a:r>
              <a:rPr lang="en-US" sz="1600" b="1" dirty="0">
                <a:solidFill>
                  <a:srgbClr val="D12477"/>
                </a:solidFill>
              </a:rPr>
              <a:t>:</a:t>
            </a:r>
            <a:endParaRPr sz="1600" b="1" dirty="0">
              <a:solidFill>
                <a:srgbClr val="D12477"/>
              </a:solidFill>
            </a:endParaRPr>
          </a:p>
          <a:p>
            <a:pPr marL="342900" lvl="0" indent="-342900" algn="l" rtl="0">
              <a:lnSpc>
                <a:spcPct val="100000"/>
              </a:lnSpc>
              <a:spcBef>
                <a:spcPts val="1200"/>
              </a:spcBef>
              <a:spcAft>
                <a:spcPts val="0"/>
              </a:spcAft>
              <a:buClr>
                <a:srgbClr val="D12477"/>
              </a:buClr>
              <a:buSzPts val="1920"/>
              <a:buFont typeface="Calibri"/>
              <a:buAutoNum type="alphaLcParenR"/>
            </a:pPr>
            <a:r>
              <a:rPr lang="en-US" sz="1600" dirty="0" err="1"/>
              <a:t>Zidentyfikuj</a:t>
            </a:r>
            <a:r>
              <a:rPr lang="en-US" sz="1600" dirty="0"/>
              <a:t> </a:t>
            </a:r>
            <a:r>
              <a:rPr lang="en-US" sz="1600" dirty="0" err="1"/>
              <a:t>różne</a:t>
            </a:r>
            <a:r>
              <a:rPr lang="en-US" sz="1600" dirty="0"/>
              <a:t> </a:t>
            </a:r>
            <a:r>
              <a:rPr lang="en-US" sz="1600" dirty="0" err="1"/>
              <a:t>kanały</a:t>
            </a:r>
            <a:r>
              <a:rPr lang="en-US" sz="1600" dirty="0"/>
              <a:t>, </a:t>
            </a:r>
            <a:r>
              <a:rPr lang="en-US" sz="1600" dirty="0" err="1"/>
              <a:t>które</a:t>
            </a:r>
            <a:r>
              <a:rPr lang="en-US" sz="1600" dirty="0"/>
              <a:t> </a:t>
            </a:r>
            <a:r>
              <a:rPr lang="en-US" sz="1600" dirty="0" err="1"/>
              <a:t>kierują</a:t>
            </a:r>
            <a:r>
              <a:rPr lang="en-US" sz="1600" dirty="0"/>
              <a:t> </a:t>
            </a:r>
            <a:r>
              <a:rPr lang="en-US" sz="1600" dirty="0" err="1"/>
              <a:t>ruch</a:t>
            </a:r>
            <a:r>
              <a:rPr lang="en-US" sz="1600" dirty="0"/>
              <a:t> do </a:t>
            </a:r>
            <a:r>
              <a:rPr lang="en-US" sz="1600" dirty="0" err="1"/>
              <a:t>Twojej</a:t>
            </a:r>
            <a:r>
              <a:rPr lang="en-US" sz="1600" dirty="0"/>
              <a:t> </a:t>
            </a:r>
            <a:r>
              <a:rPr lang="en-US" sz="1600" dirty="0" err="1"/>
              <a:t>witryny</a:t>
            </a:r>
            <a:r>
              <a:rPr lang="en-US" sz="1600" dirty="0"/>
              <a:t>, </a:t>
            </a:r>
            <a:br>
              <a:rPr lang="pl-PL" sz="1600" dirty="0"/>
            </a:br>
            <a:r>
              <a:rPr lang="en-US" sz="1600" dirty="0" err="1"/>
              <a:t>takie</a:t>
            </a:r>
            <a:r>
              <a:rPr lang="en-US" sz="1600" dirty="0"/>
              <a:t> </a:t>
            </a:r>
            <a:r>
              <a:rPr lang="en-US" sz="1600" dirty="0" err="1"/>
              <a:t>jak</a:t>
            </a:r>
            <a:r>
              <a:rPr lang="en-US" sz="1600" dirty="0"/>
              <a:t> </a:t>
            </a:r>
            <a:r>
              <a:rPr lang="en-US" sz="1600" dirty="0" err="1"/>
              <a:t>wyszukiwanie</a:t>
            </a:r>
            <a:r>
              <a:rPr lang="en-US" sz="1600" dirty="0"/>
              <a:t> </a:t>
            </a:r>
            <a:r>
              <a:rPr lang="en-US" sz="1600" dirty="0" err="1"/>
              <a:t>organiczne</a:t>
            </a:r>
            <a:r>
              <a:rPr lang="en-US" sz="1600" dirty="0"/>
              <a:t>, </a:t>
            </a:r>
            <a:r>
              <a:rPr lang="en-US" sz="1600" dirty="0" err="1"/>
              <a:t>bezpośrednie</a:t>
            </a:r>
            <a:r>
              <a:rPr lang="en-US" sz="1600" dirty="0"/>
              <a:t>, </a:t>
            </a:r>
            <a:r>
              <a:rPr lang="en-US" sz="1600" dirty="0" err="1"/>
              <a:t>polecane</a:t>
            </a:r>
            <a:r>
              <a:rPr lang="en-US" sz="1600" dirty="0"/>
              <a:t>, </a:t>
            </a:r>
            <a:r>
              <a:rPr lang="en-US" sz="1600" dirty="0" err="1"/>
              <a:t>społecznościowe</a:t>
            </a:r>
            <a:r>
              <a:rPr lang="en-US" sz="1600" dirty="0"/>
              <a:t>, e-mail </a:t>
            </a:r>
            <a:r>
              <a:rPr lang="en-US" sz="1600" dirty="0" err="1"/>
              <a:t>i</a:t>
            </a:r>
            <a:r>
              <a:rPr lang="en-US" sz="1600" dirty="0"/>
              <a:t> </a:t>
            </a:r>
            <a:r>
              <a:rPr lang="en-US" sz="1600" dirty="0" err="1"/>
              <a:t>płatne</a:t>
            </a:r>
            <a:r>
              <a:rPr lang="en-US" sz="1600" dirty="0"/>
              <a:t> </a:t>
            </a:r>
            <a:r>
              <a:rPr lang="en-US" sz="1600" dirty="0" err="1"/>
              <a:t>wyszukiwanie</a:t>
            </a:r>
            <a:r>
              <a:rPr lang="en-US" sz="1600" dirty="0"/>
              <a:t>.</a:t>
            </a:r>
            <a:br>
              <a:rPr lang="en-US" sz="1600" dirty="0"/>
            </a:br>
            <a:endParaRPr sz="1600" dirty="0"/>
          </a:p>
          <a:p>
            <a:pPr marL="342900" lvl="0" indent="-342900" algn="l" rtl="0">
              <a:lnSpc>
                <a:spcPct val="100000"/>
              </a:lnSpc>
              <a:spcBef>
                <a:spcPts val="0"/>
              </a:spcBef>
              <a:spcAft>
                <a:spcPts val="0"/>
              </a:spcAft>
              <a:buClr>
                <a:srgbClr val="D12477"/>
              </a:buClr>
              <a:buSzPts val="1920"/>
              <a:buFont typeface="Calibri"/>
              <a:buAutoNum type="alphaLcParenR"/>
            </a:pPr>
            <a:r>
              <a:rPr lang="en-US" sz="1600" dirty="0" err="1"/>
              <a:t>Analizuj</a:t>
            </a:r>
            <a:r>
              <a:rPr lang="en-US" sz="1600" dirty="0"/>
              <a:t> </a:t>
            </a:r>
            <a:r>
              <a:rPr lang="en-US" sz="1600" dirty="0" err="1"/>
              <a:t>dane</a:t>
            </a:r>
            <a:r>
              <a:rPr lang="en-US" sz="1600" dirty="0"/>
              <a:t>, aby </a:t>
            </a:r>
            <a:r>
              <a:rPr lang="en-US" sz="1600" dirty="0" err="1"/>
              <a:t>określić</a:t>
            </a:r>
            <a:r>
              <a:rPr lang="en-US" sz="1600" dirty="0"/>
              <a:t>, </a:t>
            </a:r>
            <a:r>
              <a:rPr lang="en-US" sz="1600" dirty="0" err="1"/>
              <a:t>które</a:t>
            </a:r>
            <a:r>
              <a:rPr lang="en-US" sz="1600" dirty="0"/>
              <a:t> </a:t>
            </a:r>
            <a:r>
              <a:rPr lang="en-US" sz="1600" dirty="0" err="1"/>
              <a:t>kanały</a:t>
            </a:r>
            <a:r>
              <a:rPr lang="en-US" sz="1600" dirty="0"/>
              <a:t> </a:t>
            </a:r>
            <a:r>
              <a:rPr lang="en-US" sz="1600" dirty="0" err="1"/>
              <a:t>są</a:t>
            </a:r>
            <a:r>
              <a:rPr lang="en-US" sz="1600" dirty="0"/>
              <a:t> </a:t>
            </a:r>
            <a:r>
              <a:rPr lang="en-US" sz="1600" dirty="0" err="1"/>
              <a:t>najskuteczniejsze</a:t>
            </a:r>
            <a:r>
              <a:rPr lang="en-US" sz="1600" dirty="0"/>
              <a:t> </a:t>
            </a:r>
            <a:br>
              <a:rPr lang="pl-PL" sz="1600" dirty="0"/>
            </a:br>
            <a:r>
              <a:rPr lang="en-US" sz="1600" dirty="0"/>
              <a:t>w </a:t>
            </a:r>
            <a:r>
              <a:rPr lang="en-US" sz="1600" dirty="0" err="1"/>
              <a:t>pozyskiwaniu</a:t>
            </a:r>
            <a:r>
              <a:rPr lang="en-US" sz="1600" dirty="0"/>
              <a:t> </a:t>
            </a:r>
            <a:r>
              <a:rPr lang="en-US" sz="1600" dirty="0" err="1"/>
              <a:t>nowych</a:t>
            </a:r>
            <a:r>
              <a:rPr lang="en-US" sz="1600" dirty="0"/>
              <a:t> </a:t>
            </a:r>
            <a:r>
              <a:rPr lang="en-US" sz="1600" dirty="0" err="1"/>
              <a:t>użytkowników</a:t>
            </a:r>
            <a:r>
              <a:rPr lang="en-US" sz="1600" dirty="0"/>
              <a:t>.</a:t>
            </a:r>
            <a:endParaRPr dirty="0"/>
          </a:p>
          <a:p>
            <a:pPr marL="0" lvl="0" indent="0" algn="l" rtl="0">
              <a:lnSpc>
                <a:spcPct val="100000"/>
              </a:lnSpc>
              <a:spcBef>
                <a:spcPts val="0"/>
              </a:spcBef>
              <a:spcAft>
                <a:spcPts val="0"/>
              </a:spcAft>
              <a:buClr>
                <a:schemeClr val="lt1"/>
              </a:buClr>
              <a:buSzPts val="1600"/>
              <a:buNone/>
            </a:pPr>
            <a:endParaRPr sz="1600" dirty="0"/>
          </a:p>
          <a:p>
            <a:pPr marL="0" lvl="0" indent="0" algn="l" rtl="0">
              <a:lnSpc>
                <a:spcPct val="100000"/>
              </a:lnSpc>
              <a:spcBef>
                <a:spcPts val="1200"/>
              </a:spcBef>
              <a:spcAft>
                <a:spcPts val="0"/>
              </a:spcAft>
              <a:buClr>
                <a:schemeClr val="lt1"/>
              </a:buClr>
              <a:buSzPts val="1500"/>
              <a:buNone/>
            </a:pPr>
            <a:endParaRPr dirty="0"/>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TotalTime>
  <Words>4153</Words>
  <Application>Microsoft Office PowerPoint</Application>
  <PresentationFormat>On-screen Show (16:9)</PresentationFormat>
  <Paragraphs>125</Paragraphs>
  <Slides>9</Slides>
  <Notes>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Noto Sans Symbols</vt:lpstr>
      <vt:lpstr>Arial</vt:lpstr>
      <vt:lpstr>Calibri</vt:lpstr>
      <vt:lpstr>DEMS NEW</vt:lpstr>
      <vt:lpstr>PowerPoint Presentation</vt:lpstr>
      <vt:lpstr>Zachowania użytkowników</vt:lpstr>
      <vt:lpstr>PowerPoint Presentation</vt:lpstr>
      <vt:lpstr>Ocena przejęcia</vt:lpstr>
      <vt:lpstr>Ocena przejęcia</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ZROZUMIEĆ  SWOICH ODBIORCÓW</dc:title>
  <dc:creator>a20160391@pbs.up.pt</dc:creator>
  <cp:keywords>, docId:12DEA1EEE32BE763C422EB0A1127D904</cp:keywords>
  <cp:lastModifiedBy>Koskimies-Chiba Sanni</cp:lastModifiedBy>
  <cp:revision>12</cp:revision>
  <dcterms:modified xsi:type="dcterms:W3CDTF">2023-12-22T10:27:25Z</dcterms:modified>
</cp:coreProperties>
</file>