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5143500" type="screen16x9"/>
  <p:notesSz cx="6858000" cy="9144000"/>
  <p:embeddedFontLst>
    <p:embeddedFont>
      <p:font typeface="Calibri" panose="020F0502020204030204" pitchFamily="34" charset="0"/>
      <p:regular r:id="rId26"/>
      <p:bold r:id="rId27"/>
      <p:italic r:id="rId28"/>
      <p:boldItalic r:id="rId29"/>
    </p:embeddedFont>
    <p:embeddedFont>
      <p:font typeface="Dancing Script" panose="020B0604020202020204" charset="0"/>
      <p:regular r:id="rId30"/>
      <p:bold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0" roundtripDataSignature="AMtx7mjWENud6GEn0s6P8sdqLI3row7kt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190" autoAdjust="0"/>
  </p:normalViewPr>
  <p:slideViewPr>
    <p:cSldViewPr snapToGrid="0">
      <p:cViewPr varScale="1">
        <p:scale>
          <a:sx n="114" d="100"/>
          <a:sy n="114" d="100"/>
        </p:scale>
        <p:origin x="144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7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8" Type="http://schemas.openxmlformats.org/officeDocument/2006/relationships/slide" Target="slides/slide7.xml"/><Relationship Id="rId7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29599241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78528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85000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982771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98653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19480156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 name="Google Shape;20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15732197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 name="Google Shape;20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Definicja odbiorców w analityce internetowej odnosi się do procesu grupowania odwiedzających witrynę na podstawie wspólnych cech, takich jak dane demograficzne, zachowania, zainteresowania lub lokalizacja. Pomaga to firmom lepiej zrozumieć, kim są odwiedzający ich witrynę, czym są zainteresowani i jak wchodzą w interakcję z ich witryną, umożliwiając im dostosowanie działań marketingu cyfrowego i poprawę doświadczeń użytkowników.</a:t>
            </a:r>
            <a:endParaRPr/>
          </a:p>
          <a:p>
            <a:pPr marL="158750" lvl="0" indent="0" algn="l" rtl="0">
              <a:lnSpc>
                <a:spcPct val="100000"/>
              </a:lnSpc>
              <a:spcBef>
                <a:spcPts val="0"/>
              </a:spcBef>
              <a:spcAft>
                <a:spcPts val="0"/>
              </a:spcAft>
              <a:buSzPts val="1100"/>
              <a:buNone/>
            </a:pPr>
            <a:r>
              <a:rPr lang="en-US"/>
              <a:t>Z perspektywy eksperta definicja odbiorców jest kluczowym krokiem w opracowywaniu kompleksowej strategii analityki internetowej. Rozumiejąc swoich docelowych odbiorców, firmy mogą zidentyfikować najskuteczniejsze kanały dotarcia do nich, zoptymalizować swoją stronę internetową pod kątem ich konkretnych potrzeb i podejmować świadome decyzje dotyczące rodzajów treści i komunikatów, które będą z nimi rezonować. Ponadto definicja odbiorców pomaga firmom określić, które kampanie marketingowe są skuteczne, a które wymagają poprawy, a także śledzić postępy ich inicjatyw online w czasie.</a:t>
            </a:r>
            <a:endParaRPr/>
          </a:p>
          <a:p>
            <a:pPr marL="158750" lvl="0" indent="0" algn="l" rtl="0">
              <a:lnSpc>
                <a:spcPct val="100000"/>
              </a:lnSpc>
              <a:spcBef>
                <a:spcPts val="0"/>
              </a:spcBef>
              <a:spcAft>
                <a:spcPts val="0"/>
              </a:spcAft>
              <a:buSzPts val="1100"/>
              <a:buNone/>
            </a:pPr>
            <a:r>
              <a:rPr lang="en-US"/>
              <a:t>Istnieje kilka metod definiowania odbiorców w analityce internetowej, w tym segmentacja demograficzna, segmentacja zachowań i segmentacja oparta na zainteresowaniach. Segmentacja demograficzna grupuje odwiedzających na podstawie czynników takich jak wiek, płeć, dochód, wykształcenie i lokalizacja. Segmentacja zachowań grupuje odwiedzających na podstawie ich zachowania w witrynie, takich jak odwiedzane strony, kupowane produkty i czas spędzony w witrynie. Segmentacja oparta na zainteresowaniach grupuje odwiedzających na podstawie ich zainteresowań i hobby, określonych na podstawie ich zachowania online i historii wyszukiwania.</a:t>
            </a:r>
            <a:endParaRPr/>
          </a:p>
          <a:p>
            <a:pPr marL="158750" lvl="0" indent="0" algn="l" rtl="0">
              <a:lnSpc>
                <a:spcPct val="100000"/>
              </a:lnSpc>
              <a:spcBef>
                <a:spcPts val="0"/>
              </a:spcBef>
              <a:spcAft>
                <a:spcPts val="0"/>
              </a:spcAft>
              <a:buSzPts val="1100"/>
              <a:buNone/>
            </a:pPr>
            <a:r>
              <a:rPr lang="en-US"/>
              <a:t>Aby skutecznie definiować odbiorców w analityce internetowej, firmy muszą mieć dostęp do dokładnych i aktualnych danych. Można je uzyskać z różnych źródeł, takich jak narzędzia do analizy witryn internetowych, bazy danych klientów i zewnętrzni dostawcy danych. Firmy muszą również mieć jasne zrozumienie swoich docelowych odbiorców, w tym tego, co ich motywuje, przed jakimi wyzwaniami stoją i co mają nadzieję osiągnąć odwiedzając ich stronę internetową. Informacje te można zebrać za pomocą badań rynku, ankiet i grup fokusowych.</a:t>
            </a:r>
            <a:endParaRPr/>
          </a:p>
          <a:p>
            <a:pPr marL="158750" lvl="0" indent="0" algn="l" rtl="0">
              <a:lnSpc>
                <a:spcPct val="100000"/>
              </a:lnSpc>
              <a:spcBef>
                <a:spcPts val="0"/>
              </a:spcBef>
              <a:spcAft>
                <a:spcPts val="0"/>
              </a:spcAft>
              <a:buSzPts val="1100"/>
              <a:buNone/>
            </a:pPr>
            <a:r>
              <a:rPr lang="en-US"/>
              <a:t>Podsumowując, definicja odbiorców jest kluczowym elementem każdej udanej strategii analityki internetowej. Rozumiejąc, kim są odwiedzający ich witrynę, czym są zainteresowani i w jaki sposób wchodzą w interakcję z ich witryną, firmy mogą dostosować swoje działania w zakresie marketingu cyfrowego, aby spełnić potrzeby i oczekiwania docelowych odbiorców, poprawić doświadczenia użytkowników i zwiększyć zaangażowanie i konwersje.</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1215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 name="Google Shape;21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dirty="0"/>
              <a:t>W </a:t>
            </a:r>
            <a:r>
              <a:rPr lang="en-US" dirty="0" err="1"/>
              <a:t>analityce</a:t>
            </a:r>
            <a:r>
              <a:rPr lang="en-US" dirty="0"/>
              <a:t> "</a:t>
            </a:r>
            <a:r>
              <a:rPr lang="en-US" dirty="0" err="1"/>
              <a:t>użytkownicy</a:t>
            </a:r>
            <a:r>
              <a:rPr lang="en-US" dirty="0"/>
              <a:t>" </a:t>
            </a:r>
            <a:r>
              <a:rPr lang="en-US" dirty="0" err="1"/>
              <a:t>i</a:t>
            </a:r>
            <a:r>
              <a:rPr lang="en-US" dirty="0"/>
              <a:t> "</a:t>
            </a:r>
            <a:r>
              <a:rPr lang="en-US" dirty="0" err="1"/>
              <a:t>sesje</a:t>
            </a:r>
            <a:r>
              <a:rPr lang="en-US" dirty="0"/>
              <a:t>" to </a:t>
            </a:r>
            <a:r>
              <a:rPr lang="en-US" dirty="0" err="1"/>
              <a:t>dwie</a:t>
            </a:r>
            <a:r>
              <a:rPr lang="en-US" dirty="0"/>
              <a:t> </a:t>
            </a:r>
            <a:r>
              <a:rPr lang="en-US" dirty="0" err="1"/>
              <a:t>ważne</a:t>
            </a:r>
            <a:r>
              <a:rPr lang="en-US" dirty="0"/>
              <a:t> </a:t>
            </a:r>
            <a:r>
              <a:rPr lang="en-US" dirty="0" err="1"/>
              <a:t>metryki</a:t>
            </a:r>
            <a:r>
              <a:rPr lang="en-US" dirty="0"/>
              <a:t> </a:t>
            </a:r>
            <a:r>
              <a:rPr lang="en-US" dirty="0" err="1"/>
              <a:t>używane</a:t>
            </a:r>
            <a:r>
              <a:rPr lang="en-US" dirty="0"/>
              <a:t> do </a:t>
            </a:r>
            <a:r>
              <a:rPr lang="en-US" dirty="0" err="1"/>
              <a:t>pomiaru</a:t>
            </a:r>
            <a:r>
              <a:rPr lang="en-US" dirty="0"/>
              <a:t> </a:t>
            </a:r>
            <a:r>
              <a:rPr lang="en-US" dirty="0" err="1"/>
              <a:t>i</a:t>
            </a:r>
            <a:r>
              <a:rPr lang="en-US" dirty="0"/>
              <a:t> </a:t>
            </a:r>
            <a:r>
              <a:rPr lang="en-US" dirty="0" err="1"/>
              <a:t>zrozumienia</a:t>
            </a:r>
            <a:r>
              <a:rPr lang="en-US" dirty="0"/>
              <a:t> </a:t>
            </a:r>
            <a:r>
              <a:rPr lang="en-US" dirty="0" err="1"/>
              <a:t>zachowania</a:t>
            </a:r>
            <a:r>
              <a:rPr lang="en-US" dirty="0"/>
              <a:t> </a:t>
            </a:r>
            <a:r>
              <a:rPr lang="en-US" dirty="0" err="1"/>
              <a:t>użytkowników</a:t>
            </a:r>
            <a:r>
              <a:rPr lang="en-US" dirty="0"/>
              <a:t> </a:t>
            </a:r>
            <a:r>
              <a:rPr lang="en-US" dirty="0" err="1"/>
              <a:t>na</a:t>
            </a:r>
            <a:r>
              <a:rPr lang="en-US" dirty="0"/>
              <a:t> </a:t>
            </a:r>
            <a:r>
              <a:rPr lang="en-US" dirty="0" err="1"/>
              <a:t>stronach</a:t>
            </a:r>
            <a:r>
              <a:rPr lang="en-US" dirty="0"/>
              <a:t> </a:t>
            </a:r>
            <a:r>
              <a:rPr lang="en-US" dirty="0" err="1"/>
              <a:t>internetowych</a:t>
            </a:r>
            <a:r>
              <a:rPr lang="en-US" dirty="0"/>
              <a:t> </a:t>
            </a:r>
            <a:r>
              <a:rPr lang="en-US" dirty="0" err="1"/>
              <a:t>lub</a:t>
            </a:r>
            <a:r>
              <a:rPr lang="en-US" dirty="0"/>
              <a:t> w </a:t>
            </a:r>
            <a:r>
              <a:rPr lang="en-US" dirty="0" err="1"/>
              <a:t>aplikacjach</a:t>
            </a:r>
            <a:r>
              <a:rPr lang="en-US" dirty="0"/>
              <a:t>. Oto </a:t>
            </a:r>
            <a:r>
              <a:rPr lang="en-US" dirty="0" err="1"/>
              <a:t>różnica</a:t>
            </a:r>
            <a:r>
              <a:rPr lang="en-US" dirty="0"/>
              <a:t> </a:t>
            </a:r>
            <a:r>
              <a:rPr lang="en-US" dirty="0" err="1"/>
              <a:t>między</a:t>
            </a:r>
            <a:r>
              <a:rPr lang="en-US" dirty="0"/>
              <a:t> </a:t>
            </a:r>
            <a:r>
              <a:rPr lang="en-US" dirty="0" err="1"/>
              <a:t>tymi</a:t>
            </a:r>
            <a:r>
              <a:rPr lang="en-US" dirty="0"/>
              <a:t> </a:t>
            </a:r>
            <a:r>
              <a:rPr lang="en-US" dirty="0" err="1"/>
              <a:t>dwoma</a:t>
            </a:r>
            <a:r>
              <a:rPr lang="en-US" dirty="0"/>
              <a:t> </a:t>
            </a:r>
            <a:r>
              <a:rPr lang="en-US" dirty="0" err="1"/>
              <a:t>wskaźnikami</a:t>
            </a:r>
            <a:r>
              <a:rPr lang="en-US" dirty="0"/>
              <a:t>:</a:t>
            </a:r>
            <a:endParaRPr dirty="0"/>
          </a:p>
          <a:p>
            <a:pPr marL="457200" lvl="0" indent="-298450" algn="l" rtl="0">
              <a:lnSpc>
                <a:spcPct val="115000"/>
              </a:lnSpc>
              <a:spcBef>
                <a:spcPts val="1200"/>
              </a:spcBef>
              <a:spcAft>
                <a:spcPts val="0"/>
              </a:spcAft>
              <a:buClr>
                <a:schemeClr val="dk1"/>
              </a:buClr>
              <a:buSzPts val="1100"/>
              <a:buAutoNum type="arabicPeriod"/>
            </a:pPr>
            <a:r>
              <a:rPr lang="en-US" dirty="0" err="1"/>
              <a:t>Użytkownicy</a:t>
            </a:r>
            <a:r>
              <a:rPr lang="en-US" dirty="0"/>
              <a:t>: </a:t>
            </a:r>
            <a:r>
              <a:rPr lang="en-US" dirty="0" err="1"/>
              <a:t>Termin</a:t>
            </a:r>
            <a:r>
              <a:rPr lang="en-US" dirty="0"/>
              <a:t> "</a:t>
            </a:r>
            <a:r>
              <a:rPr lang="en-US" dirty="0" err="1"/>
              <a:t>użytkownicy</a:t>
            </a:r>
            <a:r>
              <a:rPr lang="en-US" dirty="0"/>
              <a:t>" </a:t>
            </a:r>
            <a:r>
              <a:rPr lang="en-US" dirty="0" err="1"/>
              <a:t>odnosi</a:t>
            </a:r>
            <a:r>
              <a:rPr lang="en-US" dirty="0"/>
              <a:t> </a:t>
            </a:r>
            <a:r>
              <a:rPr lang="en-US" dirty="0" err="1"/>
              <a:t>się</a:t>
            </a:r>
            <a:r>
              <a:rPr lang="en-US" dirty="0"/>
              <a:t> do </a:t>
            </a:r>
            <a:r>
              <a:rPr lang="en-US" dirty="0" err="1"/>
              <a:t>liczby</a:t>
            </a:r>
            <a:r>
              <a:rPr lang="en-US" dirty="0"/>
              <a:t> </a:t>
            </a:r>
            <a:r>
              <a:rPr lang="en-US" dirty="0" err="1"/>
              <a:t>unikalnych</a:t>
            </a:r>
            <a:r>
              <a:rPr lang="en-US" dirty="0"/>
              <a:t> </a:t>
            </a:r>
            <a:r>
              <a:rPr lang="en-US" dirty="0" err="1"/>
              <a:t>osób</a:t>
            </a:r>
            <a:r>
              <a:rPr lang="en-US" dirty="0"/>
              <a:t>, </a:t>
            </a:r>
            <a:r>
              <a:rPr lang="en-US" dirty="0" err="1"/>
              <a:t>które</a:t>
            </a:r>
            <a:r>
              <a:rPr lang="en-US" dirty="0"/>
              <a:t> </a:t>
            </a:r>
            <a:r>
              <a:rPr lang="en-US" dirty="0" err="1"/>
              <a:t>odwiedzają</a:t>
            </a:r>
            <a:r>
              <a:rPr lang="en-US" dirty="0"/>
              <a:t> </a:t>
            </a:r>
            <a:r>
              <a:rPr lang="en-US" dirty="0" err="1"/>
              <a:t>witrynę</a:t>
            </a:r>
            <a:r>
              <a:rPr lang="en-US" dirty="0"/>
              <a:t> </a:t>
            </a:r>
            <a:r>
              <a:rPr lang="en-US" dirty="0" err="1"/>
              <a:t>internetową</a:t>
            </a:r>
            <a:r>
              <a:rPr lang="en-US" dirty="0"/>
              <a:t> </a:t>
            </a:r>
            <a:r>
              <a:rPr lang="en-US" dirty="0" err="1"/>
              <a:t>lub</a:t>
            </a:r>
            <a:r>
              <a:rPr lang="en-US" dirty="0"/>
              <a:t> </a:t>
            </a:r>
            <a:r>
              <a:rPr lang="en-US" dirty="0" err="1"/>
              <a:t>korzystają</a:t>
            </a:r>
            <a:r>
              <a:rPr lang="en-US" dirty="0"/>
              <a:t> z </a:t>
            </a:r>
            <a:r>
              <a:rPr lang="en-US" dirty="0" err="1"/>
              <a:t>aplikacji</a:t>
            </a:r>
            <a:r>
              <a:rPr lang="en-US" dirty="0"/>
              <a:t> w </a:t>
            </a:r>
            <a:r>
              <a:rPr lang="en-US" dirty="0" err="1"/>
              <a:t>określonych</a:t>
            </a:r>
            <a:r>
              <a:rPr lang="en-US" dirty="0"/>
              <a:t> </a:t>
            </a:r>
            <a:r>
              <a:rPr lang="en-US" dirty="0" err="1"/>
              <a:t>ramach</a:t>
            </a:r>
            <a:r>
              <a:rPr lang="en-US" dirty="0"/>
              <a:t> </a:t>
            </a:r>
            <a:r>
              <a:rPr lang="en-US" dirty="0" err="1"/>
              <a:t>czasowych</a:t>
            </a:r>
            <a:r>
              <a:rPr lang="en-US" dirty="0"/>
              <a:t>. </a:t>
            </a:r>
            <a:r>
              <a:rPr lang="en-US" dirty="0" err="1"/>
              <a:t>Każda</a:t>
            </a:r>
            <a:r>
              <a:rPr lang="en-US" dirty="0"/>
              <a:t> </a:t>
            </a:r>
            <a:r>
              <a:rPr lang="en-US" dirty="0" err="1"/>
              <a:t>osoba</a:t>
            </a:r>
            <a:r>
              <a:rPr lang="en-US" dirty="0"/>
              <a:t> jest </a:t>
            </a:r>
            <a:r>
              <a:rPr lang="en-US" dirty="0" err="1"/>
              <a:t>liczona</a:t>
            </a:r>
            <a:r>
              <a:rPr lang="en-US" dirty="0"/>
              <a:t> </a:t>
            </a:r>
            <a:r>
              <a:rPr lang="en-US" dirty="0" err="1"/>
              <a:t>jako</a:t>
            </a:r>
            <a:r>
              <a:rPr lang="en-US" dirty="0"/>
              <a:t> </a:t>
            </a:r>
            <a:r>
              <a:rPr lang="en-US" dirty="0" err="1"/>
              <a:t>pojedynczy</a:t>
            </a:r>
            <a:r>
              <a:rPr lang="en-US" dirty="0"/>
              <a:t> </a:t>
            </a:r>
            <a:r>
              <a:rPr lang="en-US" dirty="0" err="1"/>
              <a:t>użytkownik</a:t>
            </a:r>
            <a:r>
              <a:rPr lang="en-US" dirty="0"/>
              <a:t>, </a:t>
            </a:r>
            <a:r>
              <a:rPr lang="en-US" dirty="0" err="1"/>
              <a:t>niezależnie</a:t>
            </a:r>
            <a:r>
              <a:rPr lang="en-US" dirty="0"/>
              <a:t> od </a:t>
            </a:r>
            <a:r>
              <a:rPr lang="en-US" dirty="0" err="1"/>
              <a:t>tego</a:t>
            </a:r>
            <a:r>
              <a:rPr lang="en-US" dirty="0"/>
              <a:t>, </a:t>
            </a:r>
            <a:r>
              <a:rPr lang="en-US" dirty="0" err="1"/>
              <a:t>ile</a:t>
            </a:r>
            <a:r>
              <a:rPr lang="en-US" dirty="0"/>
              <a:t> </a:t>
            </a:r>
            <a:r>
              <a:rPr lang="en-US" dirty="0" err="1"/>
              <a:t>razy</a:t>
            </a:r>
            <a:r>
              <a:rPr lang="en-US" dirty="0"/>
              <a:t> </a:t>
            </a:r>
            <a:r>
              <a:rPr lang="en-US" dirty="0" err="1"/>
              <a:t>odwiedza</a:t>
            </a:r>
            <a:r>
              <a:rPr lang="en-US" dirty="0"/>
              <a:t> </a:t>
            </a:r>
            <a:r>
              <a:rPr lang="en-US" dirty="0" err="1"/>
              <a:t>lub</a:t>
            </a:r>
            <a:r>
              <a:rPr lang="en-US" dirty="0"/>
              <a:t> </a:t>
            </a:r>
            <a:r>
              <a:rPr lang="en-US" dirty="0" err="1"/>
              <a:t>wchodzi</a:t>
            </a:r>
            <a:r>
              <a:rPr lang="en-US" dirty="0"/>
              <a:t> w </a:t>
            </a:r>
            <a:r>
              <a:rPr lang="en-US" dirty="0" err="1"/>
              <a:t>interakcję</a:t>
            </a:r>
            <a:r>
              <a:rPr lang="en-US" dirty="0"/>
              <a:t> z </a:t>
            </a:r>
            <a:r>
              <a:rPr lang="en-US" dirty="0" err="1"/>
              <a:t>witryną</a:t>
            </a:r>
            <a:r>
              <a:rPr lang="en-US" dirty="0"/>
              <a:t> </a:t>
            </a:r>
            <a:r>
              <a:rPr lang="en-US" dirty="0" err="1"/>
              <a:t>lub</a:t>
            </a:r>
            <a:r>
              <a:rPr lang="en-US" dirty="0"/>
              <a:t> </a:t>
            </a:r>
            <a:r>
              <a:rPr lang="en-US" dirty="0" err="1"/>
              <a:t>aplikacją</a:t>
            </a:r>
            <a:r>
              <a:rPr lang="en-US" dirty="0"/>
              <a:t>. </a:t>
            </a:r>
            <a:r>
              <a:rPr lang="en-US" dirty="0" err="1"/>
              <a:t>Użytkownicy</a:t>
            </a:r>
            <a:r>
              <a:rPr lang="en-US" dirty="0"/>
              <a:t> </a:t>
            </a:r>
            <a:r>
              <a:rPr lang="en-US" dirty="0" err="1"/>
              <a:t>są</a:t>
            </a:r>
            <a:r>
              <a:rPr lang="en-US" dirty="0"/>
              <a:t> </a:t>
            </a:r>
            <a:r>
              <a:rPr lang="en-US" dirty="0" err="1"/>
              <a:t>zazwyczaj</a:t>
            </a:r>
            <a:r>
              <a:rPr lang="en-US" dirty="0"/>
              <a:t> </a:t>
            </a:r>
            <a:r>
              <a:rPr lang="en-US" dirty="0" err="1"/>
              <a:t>identyfikowani</a:t>
            </a:r>
            <a:r>
              <a:rPr lang="en-US" dirty="0"/>
              <a:t> </a:t>
            </a:r>
            <a:r>
              <a:rPr lang="en-US" dirty="0" err="1"/>
              <a:t>za</a:t>
            </a:r>
            <a:r>
              <a:rPr lang="en-US" dirty="0"/>
              <a:t> </a:t>
            </a:r>
            <a:r>
              <a:rPr lang="en-US" dirty="0" err="1"/>
              <a:t>pomocą</a:t>
            </a:r>
            <a:r>
              <a:rPr lang="en-US" dirty="0"/>
              <a:t> </a:t>
            </a:r>
            <a:r>
              <a:rPr lang="en-US" dirty="0" err="1"/>
              <a:t>unikalnych</a:t>
            </a:r>
            <a:r>
              <a:rPr lang="en-US" dirty="0"/>
              <a:t> </a:t>
            </a:r>
            <a:r>
              <a:rPr lang="en-US" dirty="0" err="1"/>
              <a:t>identyfikatorów</a:t>
            </a:r>
            <a:r>
              <a:rPr lang="en-US" dirty="0"/>
              <a:t>, </a:t>
            </a:r>
            <a:r>
              <a:rPr lang="en-US" dirty="0" err="1"/>
              <a:t>takich</a:t>
            </a:r>
            <a:r>
              <a:rPr lang="en-US" dirty="0"/>
              <a:t> </a:t>
            </a:r>
            <a:r>
              <a:rPr lang="en-US" dirty="0" err="1"/>
              <a:t>jak</a:t>
            </a:r>
            <a:r>
              <a:rPr lang="en-US" dirty="0"/>
              <a:t> </a:t>
            </a:r>
            <a:r>
              <a:rPr lang="en-US" dirty="0" err="1"/>
              <a:t>pliki</a:t>
            </a:r>
            <a:r>
              <a:rPr lang="en-US" dirty="0"/>
              <a:t> cookie </a:t>
            </a:r>
            <a:r>
              <a:rPr lang="en-US" dirty="0" err="1"/>
              <a:t>lub</a:t>
            </a:r>
            <a:r>
              <a:rPr lang="en-US" dirty="0"/>
              <a:t> </a:t>
            </a:r>
            <a:r>
              <a:rPr lang="en-US" dirty="0" err="1"/>
              <a:t>dane</a:t>
            </a:r>
            <a:r>
              <a:rPr lang="en-US" dirty="0"/>
              <a:t> </a:t>
            </a:r>
            <a:r>
              <a:rPr lang="en-US" dirty="0" err="1"/>
              <a:t>logowania</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Sesje</a:t>
            </a:r>
            <a:r>
              <a:rPr lang="en-US" dirty="0"/>
              <a:t>: </a:t>
            </a:r>
            <a:r>
              <a:rPr lang="en-US" dirty="0" err="1"/>
              <a:t>Sesja</a:t>
            </a:r>
            <a:r>
              <a:rPr lang="en-US" dirty="0"/>
              <a:t> </a:t>
            </a:r>
            <a:r>
              <a:rPr lang="en-US" dirty="0" err="1"/>
              <a:t>reprezentuje</a:t>
            </a:r>
            <a:r>
              <a:rPr lang="en-US" dirty="0"/>
              <a:t> </a:t>
            </a:r>
            <a:r>
              <a:rPr lang="en-US" dirty="0" err="1"/>
              <a:t>pojedynczą</a:t>
            </a:r>
            <a:r>
              <a:rPr lang="en-US" dirty="0"/>
              <a:t> </a:t>
            </a:r>
            <a:r>
              <a:rPr lang="en-US" dirty="0" err="1"/>
              <a:t>wizytę</a:t>
            </a:r>
            <a:r>
              <a:rPr lang="en-US" dirty="0"/>
              <a:t> </a:t>
            </a:r>
            <a:r>
              <a:rPr lang="en-US" dirty="0" err="1"/>
              <a:t>lub</a:t>
            </a:r>
            <a:r>
              <a:rPr lang="en-US" dirty="0"/>
              <a:t> </a:t>
            </a:r>
            <a:r>
              <a:rPr lang="en-US" dirty="0" err="1"/>
              <a:t>interakcję</a:t>
            </a:r>
            <a:r>
              <a:rPr lang="en-US" dirty="0"/>
              <a:t> </a:t>
            </a:r>
            <a:r>
              <a:rPr lang="en-US" dirty="0" err="1"/>
              <a:t>użytkownika</a:t>
            </a:r>
            <a:r>
              <a:rPr lang="en-US" dirty="0"/>
              <a:t> </a:t>
            </a:r>
            <a:r>
              <a:rPr lang="en-US" dirty="0" err="1"/>
              <a:t>na</a:t>
            </a:r>
            <a:r>
              <a:rPr lang="en-US" dirty="0"/>
              <a:t> </a:t>
            </a:r>
            <a:r>
              <a:rPr lang="en-US" dirty="0" err="1"/>
              <a:t>stronie</a:t>
            </a:r>
            <a:r>
              <a:rPr lang="en-US" dirty="0"/>
              <a:t> </a:t>
            </a:r>
            <a:r>
              <a:rPr lang="en-US" dirty="0" err="1"/>
              <a:t>internetowej</a:t>
            </a:r>
            <a:r>
              <a:rPr lang="en-US" dirty="0"/>
              <a:t> </a:t>
            </a:r>
            <a:r>
              <a:rPr lang="en-US" dirty="0" err="1"/>
              <a:t>lub</a:t>
            </a:r>
            <a:r>
              <a:rPr lang="en-US" dirty="0"/>
              <a:t> w </a:t>
            </a:r>
            <a:r>
              <a:rPr lang="en-US" dirty="0" err="1"/>
              <a:t>aplikacji</a:t>
            </a:r>
            <a:r>
              <a:rPr lang="en-US" dirty="0"/>
              <a:t>. </a:t>
            </a:r>
            <a:r>
              <a:rPr lang="en-US" dirty="0" err="1"/>
              <a:t>Rozpoczyna</a:t>
            </a:r>
            <a:r>
              <a:rPr lang="en-US" dirty="0"/>
              <a:t> </a:t>
            </a:r>
            <a:r>
              <a:rPr lang="en-US" dirty="0" err="1"/>
              <a:t>się</a:t>
            </a:r>
            <a:r>
              <a:rPr lang="en-US" dirty="0"/>
              <a:t>, </a:t>
            </a:r>
            <a:r>
              <a:rPr lang="en-US" dirty="0" err="1"/>
              <a:t>gdy</a:t>
            </a:r>
            <a:r>
              <a:rPr lang="en-US" dirty="0"/>
              <a:t> </a:t>
            </a:r>
            <a:r>
              <a:rPr lang="en-US" dirty="0" err="1"/>
              <a:t>użytkownik</a:t>
            </a:r>
            <a:r>
              <a:rPr lang="en-US" dirty="0"/>
              <a:t> </a:t>
            </a:r>
            <a:r>
              <a:rPr lang="en-US" dirty="0" err="1"/>
              <a:t>zainicjuje</a:t>
            </a:r>
            <a:r>
              <a:rPr lang="en-US" dirty="0"/>
              <a:t> </a:t>
            </a:r>
            <a:r>
              <a:rPr lang="en-US" dirty="0" err="1"/>
              <a:t>swoją</a:t>
            </a:r>
            <a:r>
              <a:rPr lang="en-US" dirty="0"/>
              <a:t> </a:t>
            </a:r>
            <a:r>
              <a:rPr lang="en-US" dirty="0" err="1"/>
              <a:t>wizytę</a:t>
            </a:r>
            <a:r>
              <a:rPr lang="en-US" dirty="0"/>
              <a:t> </a:t>
            </a:r>
            <a:r>
              <a:rPr lang="en-US" dirty="0" err="1"/>
              <a:t>i</a:t>
            </a:r>
            <a:r>
              <a:rPr lang="en-US" dirty="0"/>
              <a:t> </a:t>
            </a:r>
            <a:r>
              <a:rPr lang="en-US" dirty="0" err="1"/>
              <a:t>kończy</a:t>
            </a:r>
            <a:r>
              <a:rPr lang="en-US" dirty="0"/>
              <a:t> </a:t>
            </a:r>
            <a:r>
              <a:rPr lang="en-US" dirty="0" err="1"/>
              <a:t>się</a:t>
            </a:r>
            <a:r>
              <a:rPr lang="en-US" dirty="0"/>
              <a:t> </a:t>
            </a:r>
            <a:r>
              <a:rPr lang="en-US" dirty="0" err="1"/>
              <a:t>po</a:t>
            </a:r>
            <a:r>
              <a:rPr lang="en-US" dirty="0"/>
              <a:t> </a:t>
            </a:r>
            <a:r>
              <a:rPr lang="en-US" dirty="0" err="1"/>
              <a:t>okresie</a:t>
            </a:r>
            <a:r>
              <a:rPr lang="en-US" dirty="0"/>
              <a:t> </a:t>
            </a:r>
            <a:r>
              <a:rPr lang="en-US" dirty="0" err="1"/>
              <a:t>bezczynności</a:t>
            </a:r>
            <a:r>
              <a:rPr lang="en-US" dirty="0"/>
              <a:t>, </a:t>
            </a:r>
            <a:r>
              <a:rPr lang="en-US" dirty="0" err="1"/>
              <a:t>takim</a:t>
            </a:r>
            <a:r>
              <a:rPr lang="en-US" dirty="0"/>
              <a:t> </a:t>
            </a:r>
            <a:r>
              <a:rPr lang="en-US" dirty="0" err="1"/>
              <a:t>jak</a:t>
            </a:r>
            <a:r>
              <a:rPr lang="en-US" dirty="0"/>
              <a:t> </a:t>
            </a:r>
            <a:r>
              <a:rPr lang="en-US" dirty="0" err="1"/>
              <a:t>określony</a:t>
            </a:r>
            <a:r>
              <a:rPr lang="en-US" dirty="0"/>
              <a:t> </a:t>
            </a:r>
            <a:r>
              <a:rPr lang="en-US" dirty="0" err="1"/>
              <a:t>czas</a:t>
            </a:r>
            <a:r>
              <a:rPr lang="en-US" dirty="0"/>
              <a:t> </a:t>
            </a:r>
            <a:r>
              <a:rPr lang="en-US" dirty="0" err="1"/>
              <a:t>bezczynności</a:t>
            </a:r>
            <a:r>
              <a:rPr lang="en-US" dirty="0"/>
              <a:t> (np. 30 </a:t>
            </a:r>
            <a:r>
              <a:rPr lang="en-US" dirty="0" err="1"/>
              <a:t>minut</a:t>
            </a:r>
            <a:r>
              <a:rPr lang="en-US" dirty="0"/>
              <a:t>) </a:t>
            </a:r>
            <a:r>
              <a:rPr lang="en-US" dirty="0" err="1"/>
              <a:t>lub</a:t>
            </a:r>
            <a:r>
              <a:rPr lang="en-US" dirty="0"/>
              <a:t> </a:t>
            </a:r>
            <a:r>
              <a:rPr lang="en-US" dirty="0" err="1"/>
              <a:t>gdy</a:t>
            </a:r>
            <a:r>
              <a:rPr lang="en-US" dirty="0"/>
              <a:t> </a:t>
            </a:r>
            <a:r>
              <a:rPr lang="en-US" dirty="0" err="1"/>
              <a:t>użytkownik</a:t>
            </a:r>
            <a:r>
              <a:rPr lang="en-US" dirty="0"/>
              <a:t> </a:t>
            </a:r>
            <a:r>
              <a:rPr lang="en-US" dirty="0" err="1"/>
              <a:t>zamknie</a:t>
            </a:r>
            <a:r>
              <a:rPr lang="en-US" dirty="0"/>
              <a:t> </a:t>
            </a:r>
            <a:r>
              <a:rPr lang="en-US" dirty="0" err="1"/>
              <a:t>przeglądarkę</a:t>
            </a:r>
            <a:r>
              <a:rPr lang="en-US" dirty="0"/>
              <a:t> </a:t>
            </a:r>
            <a:r>
              <a:rPr lang="en-US" dirty="0" err="1"/>
              <a:t>lub</a:t>
            </a:r>
            <a:r>
              <a:rPr lang="en-US" dirty="0"/>
              <a:t> </a:t>
            </a:r>
            <a:r>
              <a:rPr lang="en-US" dirty="0" err="1"/>
              <a:t>aplikację</a:t>
            </a:r>
            <a:r>
              <a:rPr lang="en-US" dirty="0"/>
              <a:t>. </a:t>
            </a:r>
            <a:r>
              <a:rPr lang="en-US" dirty="0" err="1"/>
              <a:t>Sesje</a:t>
            </a:r>
            <a:r>
              <a:rPr lang="en-US" dirty="0"/>
              <a:t> </a:t>
            </a:r>
            <a:r>
              <a:rPr lang="en-US" dirty="0" err="1"/>
              <a:t>służą</a:t>
            </a:r>
            <a:r>
              <a:rPr lang="en-US" dirty="0"/>
              <a:t> do </a:t>
            </a:r>
            <a:r>
              <a:rPr lang="en-US" dirty="0" err="1"/>
              <a:t>mierzenia</a:t>
            </a:r>
            <a:r>
              <a:rPr lang="en-US" dirty="0"/>
              <a:t> </a:t>
            </a:r>
            <a:r>
              <a:rPr lang="en-US" dirty="0" err="1"/>
              <a:t>zaangażowania</a:t>
            </a:r>
            <a:r>
              <a:rPr lang="en-US" dirty="0"/>
              <a:t> </a:t>
            </a:r>
            <a:r>
              <a:rPr lang="en-US" dirty="0" err="1"/>
              <a:t>i</a:t>
            </a:r>
            <a:r>
              <a:rPr lang="en-US" dirty="0"/>
              <a:t> </a:t>
            </a:r>
            <a:r>
              <a:rPr lang="en-US" dirty="0" err="1"/>
              <a:t>śledzenia</a:t>
            </a:r>
            <a:r>
              <a:rPr lang="en-US" dirty="0"/>
              <a:t> </a:t>
            </a:r>
            <a:r>
              <a:rPr lang="en-US" dirty="0" err="1"/>
              <a:t>aktywności</a:t>
            </a:r>
            <a:r>
              <a:rPr lang="en-US" dirty="0"/>
              <a:t> </a:t>
            </a:r>
            <a:r>
              <a:rPr lang="en-US" dirty="0" err="1"/>
              <a:t>użytkowników</a:t>
            </a:r>
            <a:r>
              <a:rPr lang="en-US" dirty="0"/>
              <a:t> </a:t>
            </a:r>
            <a:r>
              <a:rPr lang="en-US" dirty="0" err="1"/>
              <a:t>podczas</a:t>
            </a:r>
            <a:r>
              <a:rPr lang="en-US" dirty="0"/>
              <a:t> </a:t>
            </a:r>
            <a:r>
              <a:rPr lang="en-US" dirty="0" err="1"/>
              <a:t>konkretnej</a:t>
            </a:r>
            <a:r>
              <a:rPr lang="en-US" dirty="0"/>
              <a:t> </a:t>
            </a:r>
            <a:r>
              <a:rPr lang="en-US" dirty="0" err="1"/>
              <a:t>wizyty</a:t>
            </a:r>
            <a:r>
              <a:rPr lang="en-US" dirty="0"/>
              <a:t>.</a:t>
            </a:r>
            <a:endParaRPr dirty="0"/>
          </a:p>
          <a:p>
            <a:pPr marL="0" lvl="0" indent="0" algn="l" rtl="0">
              <a:lnSpc>
                <a:spcPct val="115000"/>
              </a:lnSpc>
              <a:spcBef>
                <a:spcPts val="1200"/>
              </a:spcBef>
              <a:spcAft>
                <a:spcPts val="0"/>
              </a:spcAft>
              <a:buClr>
                <a:schemeClr val="dk1"/>
              </a:buClr>
              <a:buSzPts val="1100"/>
              <a:buFont typeface="Arial"/>
              <a:buNone/>
            </a:pPr>
            <a:r>
              <a:rPr lang="en-US" dirty="0"/>
              <a:t>Oto </a:t>
            </a:r>
            <a:r>
              <a:rPr lang="en-US" dirty="0" err="1"/>
              <a:t>kilka</a:t>
            </a:r>
            <a:r>
              <a:rPr lang="en-US" dirty="0"/>
              <a:t> </a:t>
            </a:r>
            <a:r>
              <a:rPr lang="en-US" dirty="0" err="1"/>
              <a:t>kluczowych</a:t>
            </a:r>
            <a:r>
              <a:rPr lang="en-US" dirty="0"/>
              <a:t> </a:t>
            </a:r>
            <a:r>
              <a:rPr lang="en-US" dirty="0" err="1"/>
              <a:t>punktów</a:t>
            </a:r>
            <a:r>
              <a:rPr lang="en-US" dirty="0"/>
              <a:t>, o </a:t>
            </a:r>
            <a:r>
              <a:rPr lang="en-US" dirty="0" err="1"/>
              <a:t>których</a:t>
            </a:r>
            <a:r>
              <a:rPr lang="en-US" dirty="0"/>
              <a:t> </a:t>
            </a:r>
            <a:r>
              <a:rPr lang="en-US" dirty="0" err="1"/>
              <a:t>należy</a:t>
            </a:r>
            <a:r>
              <a:rPr lang="en-US" dirty="0"/>
              <a:t> </a:t>
            </a:r>
            <a:r>
              <a:rPr lang="en-US" dirty="0" err="1"/>
              <a:t>pamiętać</a:t>
            </a:r>
            <a:r>
              <a:rPr lang="en-US" dirty="0"/>
              <a:t>:</a:t>
            </a:r>
            <a:endParaRPr dirty="0"/>
          </a:p>
          <a:p>
            <a:pPr marL="457200" lvl="0" indent="-298450" algn="l" rtl="0">
              <a:lnSpc>
                <a:spcPct val="115000"/>
              </a:lnSpc>
              <a:spcBef>
                <a:spcPts val="1200"/>
              </a:spcBef>
              <a:spcAft>
                <a:spcPts val="0"/>
              </a:spcAft>
              <a:buClr>
                <a:schemeClr val="dk1"/>
              </a:buClr>
              <a:buSzPts val="1100"/>
              <a:buChar char="●"/>
            </a:pPr>
            <a:r>
              <a:rPr lang="en-US" dirty="0" err="1"/>
              <a:t>Użytkownicy</a:t>
            </a:r>
            <a:r>
              <a:rPr lang="en-US" dirty="0"/>
              <a:t> </a:t>
            </a:r>
            <a:r>
              <a:rPr lang="en-US" dirty="0" err="1"/>
              <a:t>są</a:t>
            </a:r>
            <a:r>
              <a:rPr lang="en-US" dirty="0"/>
              <a:t> </a:t>
            </a:r>
            <a:r>
              <a:rPr lang="en-US" dirty="0" err="1"/>
              <a:t>liczeni</a:t>
            </a:r>
            <a:r>
              <a:rPr lang="en-US" dirty="0"/>
              <a:t> </a:t>
            </a:r>
            <a:r>
              <a:rPr lang="en-US" dirty="0" err="1"/>
              <a:t>jako</a:t>
            </a:r>
            <a:r>
              <a:rPr lang="en-US" dirty="0"/>
              <a:t> </a:t>
            </a:r>
            <a:r>
              <a:rPr lang="en-US" dirty="0" err="1"/>
              <a:t>unikalne</a:t>
            </a:r>
            <a:r>
              <a:rPr lang="en-US" dirty="0"/>
              <a:t> </a:t>
            </a:r>
            <a:r>
              <a:rPr lang="en-US" dirty="0" err="1"/>
              <a:t>osoby</a:t>
            </a:r>
            <a:r>
              <a:rPr lang="en-US" dirty="0"/>
              <a:t>, </a:t>
            </a:r>
            <a:r>
              <a:rPr lang="en-US" dirty="0" err="1"/>
              <a:t>podczas</a:t>
            </a:r>
            <a:r>
              <a:rPr lang="en-US" dirty="0"/>
              <a:t> </a:t>
            </a:r>
            <a:r>
              <a:rPr lang="en-US" dirty="0" err="1"/>
              <a:t>gdy</a:t>
            </a:r>
            <a:r>
              <a:rPr lang="en-US" dirty="0"/>
              <a:t> </a:t>
            </a:r>
            <a:r>
              <a:rPr lang="en-US" dirty="0" err="1"/>
              <a:t>sesje</a:t>
            </a:r>
            <a:r>
              <a:rPr lang="en-US" dirty="0"/>
              <a:t> </a:t>
            </a:r>
            <a:r>
              <a:rPr lang="en-US" dirty="0" err="1"/>
              <a:t>reprezentują</a:t>
            </a:r>
            <a:r>
              <a:rPr lang="en-US" dirty="0"/>
              <a:t> </a:t>
            </a:r>
            <a:r>
              <a:rPr lang="en-US" dirty="0" err="1"/>
              <a:t>indywidualne</a:t>
            </a:r>
            <a:r>
              <a:rPr lang="en-US" dirty="0"/>
              <a:t> </a:t>
            </a:r>
            <a:r>
              <a:rPr lang="en-US" dirty="0" err="1"/>
              <a:t>wizyty</a:t>
            </a:r>
            <a:r>
              <a:rPr lang="en-US" dirty="0"/>
              <a:t> </a:t>
            </a:r>
            <a:r>
              <a:rPr lang="en-US" dirty="0" err="1"/>
              <a:t>lub</a:t>
            </a:r>
            <a:r>
              <a:rPr lang="en-US" dirty="0"/>
              <a:t> </a:t>
            </a:r>
            <a:r>
              <a:rPr lang="en-US" dirty="0" err="1"/>
              <a:t>interakcje</a:t>
            </a:r>
            <a:r>
              <a:rPr lang="en-US" dirty="0"/>
              <a:t>.</a:t>
            </a:r>
            <a:endParaRPr dirty="0"/>
          </a:p>
          <a:p>
            <a:pPr marL="457200" lvl="0" indent="-298450" algn="l" rtl="0">
              <a:lnSpc>
                <a:spcPct val="115000"/>
              </a:lnSpc>
              <a:spcBef>
                <a:spcPts val="0"/>
              </a:spcBef>
              <a:spcAft>
                <a:spcPts val="0"/>
              </a:spcAft>
              <a:buClr>
                <a:schemeClr val="dk1"/>
              </a:buClr>
              <a:buSzPts val="1100"/>
              <a:buChar char="●"/>
            </a:pPr>
            <a:r>
              <a:rPr lang="en-US" dirty="0" err="1"/>
              <a:t>Pojedynczy</a:t>
            </a:r>
            <a:r>
              <a:rPr lang="en-US" dirty="0"/>
              <a:t> </a:t>
            </a:r>
            <a:r>
              <a:rPr lang="en-US" dirty="0" err="1"/>
              <a:t>użytkownik</a:t>
            </a:r>
            <a:r>
              <a:rPr lang="en-US" dirty="0"/>
              <a:t> </a:t>
            </a:r>
            <a:r>
              <a:rPr lang="en-US" dirty="0" err="1"/>
              <a:t>może</a:t>
            </a:r>
            <a:r>
              <a:rPr lang="en-US" dirty="0"/>
              <a:t> </a:t>
            </a:r>
            <a:r>
              <a:rPr lang="en-US" dirty="0" err="1"/>
              <a:t>mieć</a:t>
            </a:r>
            <a:r>
              <a:rPr lang="en-US" dirty="0"/>
              <a:t> </a:t>
            </a:r>
            <a:r>
              <a:rPr lang="en-US" dirty="0" err="1"/>
              <a:t>wiele</a:t>
            </a:r>
            <a:r>
              <a:rPr lang="en-US" dirty="0"/>
              <a:t> </a:t>
            </a:r>
            <a:r>
              <a:rPr lang="en-US" dirty="0" err="1"/>
              <a:t>sesji</a:t>
            </a:r>
            <a:r>
              <a:rPr lang="en-US" dirty="0"/>
              <a:t>. Na </a:t>
            </a:r>
            <a:r>
              <a:rPr lang="en-US" dirty="0" err="1"/>
              <a:t>przykład</a:t>
            </a:r>
            <a:r>
              <a:rPr lang="en-US" dirty="0"/>
              <a:t>, </a:t>
            </a:r>
            <a:r>
              <a:rPr lang="en-US" dirty="0" err="1"/>
              <a:t>jeśli</a:t>
            </a:r>
            <a:r>
              <a:rPr lang="en-US" dirty="0"/>
              <a:t> </a:t>
            </a:r>
            <a:r>
              <a:rPr lang="en-US" dirty="0" err="1"/>
              <a:t>użytkownik</a:t>
            </a:r>
            <a:r>
              <a:rPr lang="en-US" dirty="0"/>
              <a:t> </a:t>
            </a:r>
            <a:r>
              <a:rPr lang="en-US" dirty="0" err="1"/>
              <a:t>odwiedza</a:t>
            </a:r>
            <a:r>
              <a:rPr lang="en-US" dirty="0"/>
              <a:t> </a:t>
            </a:r>
            <a:r>
              <a:rPr lang="en-US" dirty="0" err="1"/>
              <a:t>witrynę</a:t>
            </a:r>
            <a:r>
              <a:rPr lang="en-US" dirty="0"/>
              <a:t> </a:t>
            </a:r>
            <a:r>
              <a:rPr lang="en-US" dirty="0" err="1"/>
              <a:t>rano</a:t>
            </a:r>
            <a:r>
              <a:rPr lang="en-US" dirty="0"/>
              <a:t>, </a:t>
            </a:r>
            <a:r>
              <a:rPr lang="en-US" dirty="0" err="1"/>
              <a:t>opuszcza</a:t>
            </a:r>
            <a:r>
              <a:rPr lang="en-US" dirty="0"/>
              <a:t> </a:t>
            </a:r>
            <a:r>
              <a:rPr lang="en-US" dirty="0" err="1"/>
              <a:t>ją</a:t>
            </a:r>
            <a:r>
              <a:rPr lang="en-US" dirty="0"/>
              <a:t>, a </a:t>
            </a:r>
            <a:r>
              <a:rPr lang="en-US" dirty="0" err="1"/>
              <a:t>następnie</a:t>
            </a:r>
            <a:r>
              <a:rPr lang="en-US" dirty="0"/>
              <a:t> </a:t>
            </a:r>
            <a:r>
              <a:rPr lang="en-US" dirty="0" err="1"/>
              <a:t>wraca</a:t>
            </a:r>
            <a:r>
              <a:rPr lang="en-US" dirty="0"/>
              <a:t> </a:t>
            </a:r>
            <a:r>
              <a:rPr lang="en-US" dirty="0" err="1"/>
              <a:t>później</a:t>
            </a:r>
            <a:r>
              <a:rPr lang="en-US" dirty="0"/>
              <a:t> w </a:t>
            </a:r>
            <a:r>
              <a:rPr lang="en-US" dirty="0" err="1"/>
              <a:t>ciągu</a:t>
            </a:r>
            <a:r>
              <a:rPr lang="en-US" dirty="0"/>
              <a:t> </a:t>
            </a:r>
            <a:r>
              <a:rPr lang="en-US" dirty="0" err="1"/>
              <a:t>dnia</a:t>
            </a:r>
            <a:r>
              <a:rPr lang="en-US" dirty="0"/>
              <a:t>, </a:t>
            </a:r>
            <a:r>
              <a:rPr lang="en-US" dirty="0" err="1"/>
              <a:t>będzie</a:t>
            </a:r>
            <a:r>
              <a:rPr lang="en-US" dirty="0"/>
              <a:t> to </a:t>
            </a:r>
            <a:r>
              <a:rPr lang="en-US" dirty="0" err="1"/>
              <a:t>liczone</a:t>
            </a:r>
            <a:r>
              <a:rPr lang="en-US" dirty="0"/>
              <a:t> </a:t>
            </a:r>
            <a:r>
              <a:rPr lang="en-US" dirty="0" err="1"/>
              <a:t>jako</a:t>
            </a:r>
            <a:r>
              <a:rPr lang="en-US" dirty="0"/>
              <a:t> </a:t>
            </a:r>
            <a:r>
              <a:rPr lang="en-US" dirty="0" err="1"/>
              <a:t>dwie</a:t>
            </a:r>
            <a:r>
              <a:rPr lang="en-US" dirty="0"/>
              <a:t> </a:t>
            </a:r>
            <a:r>
              <a:rPr lang="en-US" dirty="0" err="1"/>
              <a:t>sesje</a:t>
            </a:r>
            <a:r>
              <a:rPr lang="en-US" dirty="0"/>
              <a:t> </a:t>
            </a:r>
            <a:r>
              <a:rPr lang="en-US" dirty="0" err="1"/>
              <a:t>dla</a:t>
            </a:r>
            <a:r>
              <a:rPr lang="en-US" dirty="0"/>
              <a:t> </a:t>
            </a:r>
            <a:r>
              <a:rPr lang="en-US" dirty="0" err="1"/>
              <a:t>tego</a:t>
            </a:r>
            <a:r>
              <a:rPr lang="en-US" dirty="0"/>
              <a:t> </a:t>
            </a:r>
            <a:r>
              <a:rPr lang="en-US" dirty="0" err="1"/>
              <a:t>samego</a:t>
            </a:r>
            <a:r>
              <a:rPr lang="en-US" dirty="0"/>
              <a:t> </a:t>
            </a:r>
            <a:r>
              <a:rPr lang="en-US" dirty="0" err="1"/>
              <a:t>użytkownika</a:t>
            </a:r>
            <a:r>
              <a:rPr lang="en-US" dirty="0"/>
              <a:t>.</a:t>
            </a:r>
            <a:endParaRPr dirty="0"/>
          </a:p>
          <a:p>
            <a:pPr marL="457200" lvl="0" indent="-298450" algn="l" rtl="0">
              <a:lnSpc>
                <a:spcPct val="115000"/>
              </a:lnSpc>
              <a:spcBef>
                <a:spcPts val="0"/>
              </a:spcBef>
              <a:spcAft>
                <a:spcPts val="0"/>
              </a:spcAft>
              <a:buClr>
                <a:schemeClr val="dk1"/>
              </a:buClr>
              <a:buSzPts val="1100"/>
              <a:buChar char="●"/>
            </a:pPr>
            <a:r>
              <a:rPr lang="en-US" dirty="0" err="1"/>
              <a:t>Sesje</a:t>
            </a:r>
            <a:r>
              <a:rPr lang="en-US" dirty="0"/>
              <a:t> </a:t>
            </a:r>
            <a:r>
              <a:rPr lang="en-US" dirty="0" err="1"/>
              <a:t>mogą</a:t>
            </a:r>
            <a:r>
              <a:rPr lang="en-US" dirty="0"/>
              <a:t> </a:t>
            </a:r>
            <a:r>
              <a:rPr lang="en-US" dirty="0" err="1"/>
              <a:t>zapewnić</a:t>
            </a:r>
            <a:r>
              <a:rPr lang="en-US" dirty="0"/>
              <a:t> </a:t>
            </a:r>
            <a:r>
              <a:rPr lang="en-US" dirty="0" err="1"/>
              <a:t>wgląd</a:t>
            </a:r>
            <a:r>
              <a:rPr lang="en-US" dirty="0"/>
              <a:t> w </a:t>
            </a:r>
            <a:r>
              <a:rPr lang="en-US" dirty="0" err="1"/>
              <a:t>zaangażowanie</a:t>
            </a:r>
            <a:r>
              <a:rPr lang="en-US" dirty="0"/>
              <a:t> </a:t>
            </a:r>
            <a:r>
              <a:rPr lang="en-US" dirty="0" err="1"/>
              <a:t>użytkowników</a:t>
            </a:r>
            <a:r>
              <a:rPr lang="en-US" dirty="0"/>
              <a:t>, </a:t>
            </a:r>
            <a:r>
              <a:rPr lang="en-US" dirty="0" err="1"/>
              <a:t>takie</a:t>
            </a:r>
            <a:r>
              <a:rPr lang="en-US" dirty="0"/>
              <a:t> </a:t>
            </a:r>
            <a:r>
              <a:rPr lang="en-US" dirty="0" err="1"/>
              <a:t>jak</a:t>
            </a:r>
            <a:r>
              <a:rPr lang="en-US" dirty="0"/>
              <a:t> </a:t>
            </a:r>
            <a:r>
              <a:rPr lang="en-US" dirty="0" err="1"/>
              <a:t>liczba</a:t>
            </a:r>
            <a:r>
              <a:rPr lang="en-US" dirty="0"/>
              <a:t> </a:t>
            </a:r>
            <a:r>
              <a:rPr lang="en-US" dirty="0" err="1"/>
              <a:t>odwiedzonych</a:t>
            </a:r>
            <a:r>
              <a:rPr lang="en-US" dirty="0"/>
              <a:t> </a:t>
            </a:r>
            <a:r>
              <a:rPr lang="en-US" dirty="0" err="1"/>
              <a:t>stron</a:t>
            </a:r>
            <a:r>
              <a:rPr lang="en-US" dirty="0"/>
              <a:t>, </a:t>
            </a:r>
            <a:r>
              <a:rPr lang="en-US" dirty="0" err="1"/>
              <a:t>czas</a:t>
            </a:r>
            <a:r>
              <a:rPr lang="en-US" dirty="0"/>
              <a:t> </a:t>
            </a:r>
            <a:r>
              <a:rPr lang="en-US" dirty="0" err="1"/>
              <a:t>spędzony</a:t>
            </a:r>
            <a:r>
              <a:rPr lang="en-US" dirty="0"/>
              <a:t> w </a:t>
            </a:r>
            <a:r>
              <a:rPr lang="en-US" dirty="0" err="1"/>
              <a:t>witrynie</a:t>
            </a:r>
            <a:r>
              <a:rPr lang="en-US" dirty="0"/>
              <a:t> </a:t>
            </a:r>
            <a:r>
              <a:rPr lang="en-US" dirty="0" err="1"/>
              <a:t>lub</a:t>
            </a:r>
            <a:r>
              <a:rPr lang="en-US" dirty="0"/>
              <a:t> </a:t>
            </a:r>
            <a:r>
              <a:rPr lang="en-US" dirty="0" err="1"/>
              <a:t>określone</a:t>
            </a:r>
            <a:r>
              <a:rPr lang="en-US" dirty="0"/>
              <a:t> </a:t>
            </a:r>
            <a:r>
              <a:rPr lang="en-US" dirty="0" err="1"/>
              <a:t>działania</a:t>
            </a:r>
            <a:r>
              <a:rPr lang="en-US" dirty="0"/>
              <a:t> </a:t>
            </a:r>
            <a:r>
              <a:rPr lang="en-US" dirty="0" err="1"/>
              <a:t>podjęte</a:t>
            </a:r>
            <a:r>
              <a:rPr lang="en-US" dirty="0"/>
              <a:t> </a:t>
            </a:r>
            <a:r>
              <a:rPr lang="en-US" dirty="0" err="1"/>
              <a:t>podczas</a:t>
            </a:r>
            <a:r>
              <a:rPr lang="en-US" dirty="0"/>
              <a:t> </a:t>
            </a:r>
            <a:r>
              <a:rPr lang="en-US" dirty="0" err="1"/>
              <a:t>wizyty</a:t>
            </a:r>
            <a:r>
              <a:rPr lang="en-US" dirty="0"/>
              <a:t>.</a:t>
            </a:r>
            <a:endParaRPr dirty="0"/>
          </a:p>
          <a:p>
            <a:pPr marL="457200" lvl="0" indent="-298450" algn="l" rtl="0">
              <a:lnSpc>
                <a:spcPct val="115000"/>
              </a:lnSpc>
              <a:spcBef>
                <a:spcPts val="0"/>
              </a:spcBef>
              <a:spcAft>
                <a:spcPts val="0"/>
              </a:spcAft>
              <a:buClr>
                <a:schemeClr val="dk1"/>
              </a:buClr>
              <a:buSzPts val="1100"/>
              <a:buChar char="●"/>
            </a:pPr>
            <a:r>
              <a:rPr lang="en-US" dirty="0" err="1"/>
              <a:t>Użytkownicy</a:t>
            </a:r>
            <a:r>
              <a:rPr lang="en-US" dirty="0"/>
              <a:t> </a:t>
            </a:r>
            <a:r>
              <a:rPr lang="en-US" dirty="0" err="1"/>
              <a:t>są</a:t>
            </a:r>
            <a:r>
              <a:rPr lang="en-US" dirty="0"/>
              <a:t> </a:t>
            </a:r>
            <a:r>
              <a:rPr lang="en-US" dirty="0" err="1"/>
              <a:t>często</a:t>
            </a:r>
            <a:r>
              <a:rPr lang="en-US" dirty="0"/>
              <a:t> </a:t>
            </a:r>
            <a:r>
              <a:rPr lang="en-US" dirty="0" err="1"/>
              <a:t>kojarzeni</a:t>
            </a:r>
            <a:r>
              <a:rPr lang="en-US" dirty="0"/>
              <a:t> z </a:t>
            </a:r>
            <a:r>
              <a:rPr lang="en-US" dirty="0" err="1"/>
              <a:t>długoterminowymi</a:t>
            </a:r>
            <a:r>
              <a:rPr lang="en-US" dirty="0"/>
              <a:t> </a:t>
            </a:r>
            <a:r>
              <a:rPr lang="en-US" dirty="0" err="1"/>
              <a:t>wskaźnikami</a:t>
            </a:r>
            <a:r>
              <a:rPr lang="en-US" dirty="0"/>
              <a:t>, </a:t>
            </a:r>
            <a:r>
              <a:rPr lang="en-US" dirty="0" err="1"/>
              <a:t>takimi</a:t>
            </a:r>
            <a:r>
              <a:rPr lang="en-US" dirty="0"/>
              <a:t> </a:t>
            </a:r>
            <a:r>
              <a:rPr lang="en-US" dirty="0" err="1"/>
              <a:t>jak</a:t>
            </a:r>
            <a:r>
              <a:rPr lang="en-US" dirty="0"/>
              <a:t> </a:t>
            </a:r>
            <a:r>
              <a:rPr lang="en-US" dirty="0" err="1"/>
              <a:t>pozyskiwanie</a:t>
            </a:r>
            <a:r>
              <a:rPr lang="en-US" dirty="0"/>
              <a:t> </a:t>
            </a:r>
            <a:r>
              <a:rPr lang="en-US" dirty="0" err="1"/>
              <a:t>użytkowników</a:t>
            </a:r>
            <a:r>
              <a:rPr lang="en-US" dirty="0"/>
              <a:t>, </a:t>
            </a:r>
            <a:r>
              <a:rPr lang="en-US" dirty="0" err="1"/>
              <a:t>retencja</a:t>
            </a:r>
            <a:r>
              <a:rPr lang="en-US" dirty="0"/>
              <a:t> </a:t>
            </a:r>
            <a:r>
              <a:rPr lang="en-US" dirty="0" err="1"/>
              <a:t>i</a:t>
            </a:r>
            <a:r>
              <a:rPr lang="en-US" dirty="0"/>
              <a:t> </a:t>
            </a:r>
            <a:r>
              <a:rPr lang="en-US" dirty="0" err="1"/>
              <a:t>ogólny</a:t>
            </a:r>
            <a:r>
              <a:rPr lang="en-US" dirty="0"/>
              <a:t> </a:t>
            </a:r>
            <a:r>
              <a:rPr lang="en-US" dirty="0" err="1"/>
              <a:t>rozmiar</a:t>
            </a:r>
            <a:r>
              <a:rPr lang="en-US" dirty="0"/>
              <a:t> </a:t>
            </a:r>
            <a:r>
              <a:rPr lang="en-US" dirty="0" err="1"/>
              <a:t>odbiorców</a:t>
            </a:r>
            <a:r>
              <a:rPr lang="en-US" dirty="0"/>
              <a:t>, </a:t>
            </a:r>
            <a:r>
              <a:rPr lang="en-US" dirty="0" err="1"/>
              <a:t>podczas</a:t>
            </a:r>
            <a:r>
              <a:rPr lang="en-US" dirty="0"/>
              <a:t> </a:t>
            </a:r>
            <a:r>
              <a:rPr lang="en-US" dirty="0" err="1"/>
              <a:t>gdy</a:t>
            </a:r>
            <a:r>
              <a:rPr lang="en-US" dirty="0"/>
              <a:t> </a:t>
            </a:r>
            <a:r>
              <a:rPr lang="en-US" dirty="0" err="1"/>
              <a:t>sesje</a:t>
            </a:r>
            <a:r>
              <a:rPr lang="en-US" dirty="0"/>
              <a:t> </a:t>
            </a:r>
            <a:r>
              <a:rPr lang="en-US" dirty="0" err="1"/>
              <a:t>są</a:t>
            </a:r>
            <a:r>
              <a:rPr lang="en-US" dirty="0"/>
              <a:t> </a:t>
            </a:r>
            <a:r>
              <a:rPr lang="en-US" dirty="0" err="1"/>
              <a:t>wykorzystywane</a:t>
            </a:r>
            <a:r>
              <a:rPr lang="en-US" dirty="0"/>
              <a:t> do </a:t>
            </a:r>
            <a:r>
              <a:rPr lang="en-US" dirty="0" err="1"/>
              <a:t>pomiaru</a:t>
            </a:r>
            <a:r>
              <a:rPr lang="en-US" dirty="0"/>
              <a:t> </a:t>
            </a:r>
            <a:r>
              <a:rPr lang="en-US" dirty="0" err="1"/>
              <a:t>krótkoterminowego</a:t>
            </a:r>
            <a:r>
              <a:rPr lang="en-US" dirty="0"/>
              <a:t> </a:t>
            </a:r>
            <a:r>
              <a:rPr lang="en-US" dirty="0" err="1"/>
              <a:t>zaangażowania</a:t>
            </a:r>
            <a:r>
              <a:rPr lang="en-US" dirty="0"/>
              <a:t> </a:t>
            </a:r>
            <a:r>
              <a:rPr lang="en-US" dirty="0" err="1"/>
              <a:t>i</a:t>
            </a:r>
            <a:r>
              <a:rPr lang="en-US" dirty="0"/>
              <a:t> </a:t>
            </a:r>
            <a:r>
              <a:rPr lang="en-US" dirty="0" err="1"/>
              <a:t>wzorców</a:t>
            </a:r>
            <a:r>
              <a:rPr lang="en-US" dirty="0"/>
              <a:t> </a:t>
            </a:r>
            <a:r>
              <a:rPr lang="en-US" dirty="0" err="1"/>
              <a:t>interakcji</a:t>
            </a:r>
            <a:r>
              <a:rPr lang="en-US" dirty="0"/>
              <a:t>.</a:t>
            </a:r>
            <a:endParaRPr dirty="0"/>
          </a:p>
          <a:p>
            <a:pPr marL="0" lvl="0" indent="0" algn="l" rtl="0">
              <a:lnSpc>
                <a:spcPct val="115000"/>
              </a:lnSpc>
              <a:spcBef>
                <a:spcPts val="1200"/>
              </a:spcBef>
              <a:spcAft>
                <a:spcPts val="1200"/>
              </a:spcAft>
              <a:buSzPts val="1100"/>
              <a:buNone/>
            </a:pPr>
            <a:r>
              <a:rPr lang="en-US" dirty="0" err="1"/>
              <a:t>Zrozumienie</a:t>
            </a:r>
            <a:r>
              <a:rPr lang="en-US" dirty="0"/>
              <a:t> </a:t>
            </a:r>
            <a:r>
              <a:rPr lang="en-US" dirty="0" err="1"/>
              <a:t>różnicy</a:t>
            </a:r>
            <a:r>
              <a:rPr lang="en-US" dirty="0"/>
              <a:t> </a:t>
            </a:r>
            <a:r>
              <a:rPr lang="en-US" dirty="0" err="1"/>
              <a:t>między</a:t>
            </a:r>
            <a:r>
              <a:rPr lang="en-US" dirty="0"/>
              <a:t> </a:t>
            </a:r>
            <a:r>
              <a:rPr lang="en-US" dirty="0" err="1"/>
              <a:t>użytkownikami</a:t>
            </a:r>
            <a:r>
              <a:rPr lang="en-US" dirty="0"/>
              <a:t> a </a:t>
            </a:r>
            <a:r>
              <a:rPr lang="en-US" dirty="0" err="1"/>
              <a:t>sesjami</a:t>
            </a:r>
            <a:r>
              <a:rPr lang="en-US" dirty="0"/>
              <a:t> </a:t>
            </a:r>
            <a:r>
              <a:rPr lang="en-US" dirty="0" err="1"/>
              <a:t>może</a:t>
            </a:r>
            <a:r>
              <a:rPr lang="en-US" dirty="0"/>
              <a:t> </a:t>
            </a:r>
            <a:r>
              <a:rPr lang="en-US" dirty="0" err="1"/>
              <a:t>pomóc</a:t>
            </a:r>
            <a:r>
              <a:rPr lang="en-US" dirty="0"/>
              <a:t> </a:t>
            </a:r>
            <a:r>
              <a:rPr lang="en-US" dirty="0" err="1"/>
              <a:t>analitykom</a:t>
            </a:r>
            <a:r>
              <a:rPr lang="en-US" dirty="0"/>
              <a:t> </a:t>
            </a:r>
            <a:r>
              <a:rPr lang="en-US" dirty="0" err="1"/>
              <a:t>uzyskać</a:t>
            </a:r>
            <a:r>
              <a:rPr lang="en-US" dirty="0"/>
              <a:t> </a:t>
            </a:r>
            <a:r>
              <a:rPr lang="en-US" dirty="0" err="1"/>
              <a:t>wgląd</a:t>
            </a:r>
            <a:r>
              <a:rPr lang="en-US" dirty="0"/>
              <a:t> w </a:t>
            </a:r>
            <a:r>
              <a:rPr lang="en-US" dirty="0" err="1"/>
              <a:t>zachowanie</a:t>
            </a:r>
            <a:r>
              <a:rPr lang="en-US" dirty="0"/>
              <a:t> </a:t>
            </a:r>
            <a:r>
              <a:rPr lang="en-US" dirty="0" err="1"/>
              <a:t>użytkowników</a:t>
            </a:r>
            <a:r>
              <a:rPr lang="en-US" dirty="0"/>
              <a:t>, </a:t>
            </a:r>
            <a:r>
              <a:rPr lang="en-US" dirty="0" err="1"/>
              <a:t>zidentyfikować</a:t>
            </a:r>
            <a:r>
              <a:rPr lang="en-US" dirty="0"/>
              <a:t> trendy </a:t>
            </a:r>
            <a:r>
              <a:rPr lang="en-US" dirty="0" err="1"/>
              <a:t>i</a:t>
            </a:r>
            <a:r>
              <a:rPr lang="en-US" dirty="0"/>
              <a:t> </a:t>
            </a:r>
            <a:r>
              <a:rPr lang="en-US" dirty="0" err="1"/>
              <a:t>podejmować</a:t>
            </a:r>
            <a:r>
              <a:rPr lang="en-US" dirty="0"/>
              <a:t> </a:t>
            </a:r>
            <a:r>
              <a:rPr lang="en-US" dirty="0" err="1"/>
              <a:t>decyzje</a:t>
            </a:r>
            <a:r>
              <a:rPr lang="en-US" dirty="0"/>
              <a:t> </a:t>
            </a:r>
            <a:r>
              <a:rPr lang="en-US" dirty="0" err="1"/>
              <a:t>oparte</a:t>
            </a:r>
            <a:r>
              <a:rPr lang="en-US" dirty="0"/>
              <a:t> </a:t>
            </a:r>
            <a:r>
              <a:rPr lang="en-US" dirty="0" err="1"/>
              <a:t>na</a:t>
            </a:r>
            <a:r>
              <a:rPr lang="en-US" dirty="0"/>
              <a:t> </a:t>
            </a:r>
            <a:r>
              <a:rPr lang="en-US" dirty="0" err="1"/>
              <a:t>danych</a:t>
            </a:r>
            <a:r>
              <a:rPr lang="en-US" dirty="0"/>
              <a:t> w </a:t>
            </a:r>
            <a:r>
              <a:rPr lang="en-US" dirty="0" err="1"/>
              <a:t>celu</a:t>
            </a:r>
            <a:r>
              <a:rPr lang="en-US" dirty="0"/>
              <a:t> </a:t>
            </a:r>
            <a:r>
              <a:rPr lang="en-US" dirty="0" err="1"/>
              <a:t>poprawy</a:t>
            </a:r>
            <a:r>
              <a:rPr lang="en-US" dirty="0"/>
              <a:t> </a:t>
            </a:r>
            <a:r>
              <a:rPr lang="en-US" dirty="0" err="1"/>
              <a:t>doświadczenia</a:t>
            </a:r>
            <a:r>
              <a:rPr lang="en-US" dirty="0"/>
              <a:t> </a:t>
            </a:r>
            <a:r>
              <a:rPr lang="en-US" dirty="0" err="1"/>
              <a:t>użytkownika</a:t>
            </a:r>
            <a:r>
              <a:rPr lang="en-US" dirty="0"/>
              <a:t> </a:t>
            </a:r>
            <a:r>
              <a:rPr lang="en-US" dirty="0" err="1"/>
              <a:t>i</a:t>
            </a:r>
            <a:r>
              <a:rPr lang="en-US" dirty="0"/>
              <a:t> </a:t>
            </a:r>
            <a:r>
              <a:rPr lang="en-US" dirty="0" err="1"/>
              <a:t>zaangażowania</a:t>
            </a:r>
            <a:r>
              <a:rPr lang="en-US" dirty="0"/>
              <a:t>.</a:t>
            </a:r>
            <a:endParaRPr dirty="0"/>
          </a:p>
        </p:txBody>
      </p:sp>
    </p:spTree>
    <p:extLst>
      <p:ext uri="{BB962C8B-B14F-4D97-AF65-F5344CB8AC3E}">
        <p14:creationId xmlns:p14="http://schemas.microsoft.com/office/powerpoint/2010/main" val="24854422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Definicja demografii odbiorców w analityce internetowej odnosi się do procesu grupowania odwiedzających witrynę na podstawie ich cech osobistych, takich jak wiek, płeć, dochód, wykształcenie, lokalizacja i inne. Ten rodzaj segmentacji pozwala firmom lepiej zrozumieć skład demograficzny 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demografia odbiorców jest jednym z najbardziej podstawowych rodzajów segmentacji w analityce internetowej. Identyfikując wiek, płeć, dochód, wykształcenie i lokalizację odwiedzających witrynę, firmy mogą uzyskać cenny wgląd w preferencje, zainteresowania i zachowania docelowych odbiorców, które mogą następnie wpływać na ich strategie marketingowe i treści. Na przykład, jeśli firma wie, że większość odwiedzających jej witrynę to kobiety z pokolenia milenialsów o wysokich dochodach, może tworzyć ukierunkowane kampanie marketingowe i treści, które przemawiają do tej grupy demograficznej i są zgodne z ich zainteresowaniami i wartościami.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wykorzystywać dane demograficzne odbiorców w analityce internetowej, firmy muszą mieć dostęp do dokładnych i aktualnych danych. Można je uzyskać z różnych źródeł, takich jak narzędzia do analizy witryn internetowych, bazy danych klientów i zewnętrzni dostawcy danych. Ponadto firmy muszą mieć jasne zrozumienie gromadzonych danych i ograniczeń ich źródeł, ponieważ dane demograficzne mogą być niekompletne lub niedokładne.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Ważne jest również, aby firmy pamiętały, że dane demograficzne są tylko jednym z elementów układanki, jeśli chodzi o zrozumienie grupy docelowej. Podczas gdy dane demograficzne mogą zapewnić cenny wgląd w preferencje i zainteresowania określonej grupy, nie zapewniają one pełnego obrazu indywidualnych zachowań lub motywacji. Z tego powodu firmy muszą również rozważyć inne rodzaje segmentacji, takie jak segmentacja oparta na zachowaniu i zainteresowaniach, aby uzyskać bardziej kompleksowe zrozumienie swojej grupy docelowej.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definicja danych demograficznych odbiorców w analityce internetowej jest kluczowym narzędziem dla firm, które chcą zrozumieć osobiste cechy odwiedzających ich witrynę. Grupując odwiedzających na podstawie ich wieku, płci, dochodów, wykształcenia i lokalizacji, firmy mogą uzyskać cenny wgląd w preferencje, zainteresowania i zachowania swoich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a:p>
            <a:pPr marL="0" lvl="0" indent="0" algn="l" rtl="0">
              <a:lnSpc>
                <a:spcPct val="115000"/>
              </a:lnSpc>
              <a:spcBef>
                <a:spcPts val="1200"/>
              </a:spcBef>
              <a:spcAft>
                <a:spcPts val="0"/>
              </a:spcAft>
              <a:buClr>
                <a:schemeClr val="dk1"/>
              </a:buClr>
              <a:buSzPts val="1100"/>
              <a:buFont typeface="Arial"/>
              <a:buNone/>
            </a:pPr>
            <a:r>
              <a:rPr lang="en-US"/>
              <a:t>Analizując dane demograficzne odbiorców w kontekście analityki, należy wziąć pod uwagę kilka kluczowych czynników:</a:t>
            </a:r>
            <a:endParaRPr/>
          </a:p>
          <a:p>
            <a:pPr marL="457200" lvl="0" indent="-298450" algn="l" rtl="0">
              <a:lnSpc>
                <a:spcPct val="115000"/>
              </a:lnSpc>
              <a:spcBef>
                <a:spcPts val="1200"/>
              </a:spcBef>
              <a:spcAft>
                <a:spcPts val="0"/>
              </a:spcAft>
              <a:buClr>
                <a:schemeClr val="dk1"/>
              </a:buClr>
              <a:buSzPts val="1100"/>
              <a:buAutoNum type="arabicPeriod"/>
            </a:pPr>
            <a:r>
              <a:rPr lang="en-US"/>
              <a:t>Geografia i język: Odnosi się to do położenia geograficznego odbiorców i używanych przez nich języków. Pomaga zrozumieć regiony, w których koncentrują się odbiorcy i odpowiednio dostosować treści lub strategie marketingowe. Narzędzia analityczne często dostarczają danych na temat krajów, miast lub regionów, w których znajdują się użytkownicy, a także preferowanych przez nich języków.</a:t>
            </a:r>
            <a:endParaRPr/>
          </a:p>
          <a:p>
            <a:pPr marL="457200" lvl="0" indent="-298450" algn="l" rtl="0">
              <a:lnSpc>
                <a:spcPct val="115000"/>
              </a:lnSpc>
              <a:spcBef>
                <a:spcPts val="0"/>
              </a:spcBef>
              <a:spcAft>
                <a:spcPts val="0"/>
              </a:spcAft>
              <a:buClr>
                <a:schemeClr val="dk1"/>
              </a:buClr>
              <a:buSzPts val="1100"/>
              <a:buAutoNum type="arabicPeriod"/>
            </a:pPr>
            <a:r>
              <a:rPr lang="en-US"/>
              <a:t>Gatunek i wiek: Zrozumienie preferencji gatunkowych i demografii wiekowej odbiorców może mieć kluczowe znaczenie dla tworzenia i kierowania treści. Analizując dane użytkowników, można zidentyfikować gatunki lub kategorie treści, które najlepiej trafiają do odbiorców. Ponadto znajomość przedziału wiekowego użytkowników pomaga udoskonalić przekaz i dostosować ofertę do określonych grup wiekowych.</a:t>
            </a:r>
            <a:endParaRPr/>
          </a:p>
          <a:p>
            <a:pPr marL="457200" lvl="0" indent="-298450" algn="l" rtl="0">
              <a:lnSpc>
                <a:spcPct val="115000"/>
              </a:lnSpc>
              <a:spcBef>
                <a:spcPts val="0"/>
              </a:spcBef>
              <a:spcAft>
                <a:spcPts val="0"/>
              </a:spcAft>
              <a:buClr>
                <a:schemeClr val="dk1"/>
              </a:buClr>
              <a:buSzPts val="1100"/>
              <a:buAutoNum type="arabicPeriod"/>
            </a:pPr>
            <a:r>
              <a:rPr lang="en-US"/>
              <a:t>Zainteresowanie: Analiza zainteresowań użytkowników może dostarczyć cennych informacji na temat tematów, produktów lub usług, które są najbardziej interesujące dla odbiorców. Informacje te pomagają personalizować treści, opracowywać ukierunkowane kampanie marketingowe i dostarczać odpowiednie rekomendacje. Mogą one pochodzić z interakcji użytkownika, zachowania podczas przeglądania lub wyraźnych danych dostarczonych przez użytkowników.</a:t>
            </a:r>
            <a:endParaRPr/>
          </a:p>
          <a:p>
            <a:pPr marL="457200" lvl="0" indent="-298450" algn="l" rtl="0">
              <a:lnSpc>
                <a:spcPct val="115000"/>
              </a:lnSpc>
              <a:spcBef>
                <a:spcPts val="0"/>
              </a:spcBef>
              <a:spcAft>
                <a:spcPts val="0"/>
              </a:spcAft>
              <a:buClr>
                <a:schemeClr val="dk1"/>
              </a:buClr>
              <a:buSzPts val="1100"/>
              <a:buAutoNum type="arabicPeriod"/>
            </a:pPr>
            <a:r>
              <a:rPr lang="en-US"/>
              <a:t>Technologia i urządzenia: Zrozumienie technologii i urządzeń używanych przez odbiorców jest niezbędne do optymalizacji doświadczenia użytkownika. Obejmuje to informacje o urządzeniach (komputer stacjonarny, telefon komórkowy, tablet), systemach operacyjnych, przeglądarkach i rozdzielczościach ekranu. Pomaga to zapewnić zgodność witryny lub aplikacji z najpopularniejszymi platformami i zapewnia płynne działanie na różnych urządzeniach.</a:t>
            </a:r>
            <a:endParaRPr/>
          </a:p>
          <a:p>
            <a:pPr marL="0" lvl="0" indent="0" algn="l" rtl="0">
              <a:lnSpc>
                <a:spcPct val="115000"/>
              </a:lnSpc>
              <a:spcBef>
                <a:spcPts val="1200"/>
              </a:spcBef>
              <a:spcAft>
                <a:spcPts val="1200"/>
              </a:spcAft>
              <a:buSzPts val="1100"/>
              <a:buNone/>
            </a:pPr>
            <a:r>
              <a:rPr lang="en-US"/>
              <a:t>Analizując dane demograficzne odbiorców pod kątem tych czynników, można uzyskać kompleksowe zrozumienie cech, preferencji i zachowań odbiorców. Wiedza ta pozwala dostosować strategie marketingowe, treści i doświadczenia użytkowników, aby lepiej spełniać ich potrzeby i oczekiwania.</a:t>
            </a:r>
            <a:endParaRPr/>
          </a:p>
        </p:txBody>
      </p:sp>
    </p:spTree>
    <p:extLst>
      <p:ext uri="{BB962C8B-B14F-4D97-AF65-F5344CB8AC3E}">
        <p14:creationId xmlns:p14="http://schemas.microsoft.com/office/powerpoint/2010/main" val="27431671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2" name="Google Shape;23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98711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0" name="Google Shape;240;p11: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73657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W Google Analytics dane demograficzne zapewniają wgląd w charakterystykę użytkowników witryny lub aplikacji. Google Analytics oferuje kilka raportów demograficznych, które mogą pomóc w lepszym zrozumieniu odbiorców. Oto kilka kluczowych funkcji i raportów związanych z danymi demograficznymi w Google Analytics:</a:t>
            </a:r>
            <a:endParaRPr/>
          </a:p>
          <a:p>
            <a:pPr marL="457200" lvl="0" indent="-298450" algn="l" rtl="0">
              <a:lnSpc>
                <a:spcPct val="115000"/>
              </a:lnSpc>
              <a:spcBef>
                <a:spcPts val="1200"/>
              </a:spcBef>
              <a:spcAft>
                <a:spcPts val="0"/>
              </a:spcAft>
              <a:buClr>
                <a:schemeClr val="dk1"/>
              </a:buClr>
              <a:buSzPts val="1100"/>
              <a:buAutoNum type="arabicPeriod"/>
            </a:pPr>
            <a:r>
              <a:rPr lang="en-US"/>
              <a:t>Wiek i płeć: Google Analytics dostarcza danych na temat wieku i płci użytkowników. Dane demograficzne dotyczące wieku i płci można analizować w sekcji "Odbiorcy" w raportach "Dane demograficzne" i "Przegląd". Informacje te pomagają zrozumieć wiek i płeć odbiorców i odpowiednio dostosować strategie marketingowe.</a:t>
            </a:r>
            <a:endParaRPr/>
          </a:p>
          <a:p>
            <a:pPr marL="457200" lvl="0" indent="-298450" algn="l" rtl="0">
              <a:lnSpc>
                <a:spcPct val="115000"/>
              </a:lnSpc>
              <a:spcBef>
                <a:spcPts val="0"/>
              </a:spcBef>
              <a:spcAft>
                <a:spcPts val="0"/>
              </a:spcAft>
              <a:buClr>
                <a:schemeClr val="dk1"/>
              </a:buClr>
              <a:buSzPts val="1100"/>
              <a:buAutoNum type="arabicPeriod"/>
            </a:pPr>
            <a:r>
              <a:rPr lang="en-US"/>
              <a:t>Zainteresowania: Google Analytics zapewnia również wgląd w zainteresowania i kategorie pokrewieństwa odbiorców. Raporty te, dostępne w sekcji "Dane demograficzne", pomagają zrozumieć tematy i kategorie, które interesują użytkowników. Informacje te mogą być cenne przy tworzeniu treści, kierowaniu reklam i udoskonalaniu komunikatów marketingowych.</a:t>
            </a:r>
            <a:endParaRPr/>
          </a:p>
          <a:p>
            <a:pPr marL="457200" lvl="0" indent="-298450" algn="l" rtl="0">
              <a:lnSpc>
                <a:spcPct val="115000"/>
              </a:lnSpc>
              <a:spcBef>
                <a:spcPts val="0"/>
              </a:spcBef>
              <a:spcAft>
                <a:spcPts val="0"/>
              </a:spcAft>
              <a:buClr>
                <a:schemeClr val="dk1"/>
              </a:buClr>
              <a:buSzPts val="1100"/>
              <a:buAutoNum type="arabicPeriod"/>
            </a:pPr>
            <a:r>
              <a:rPr lang="en-US"/>
              <a:t>Geolokalizacja: Raporty "Geo" w Google Analytics dostarczają informacji na temat położenia geograficznego odbiorców. Możesz analizować kraje, regiony, miasta, a nawet określone języki swoich użytkowników. Dane te pomagają zidentyfikować trendy geograficzne, kierować reklamy do określonych regionów i personalizować treści w oparciu o lokalizację użytkownika.</a:t>
            </a:r>
            <a:endParaRPr/>
          </a:p>
          <a:p>
            <a:pPr marL="457200" lvl="0" indent="-298450" algn="l" rtl="0">
              <a:lnSpc>
                <a:spcPct val="115000"/>
              </a:lnSpc>
              <a:spcBef>
                <a:spcPts val="0"/>
              </a:spcBef>
              <a:spcAft>
                <a:spcPts val="0"/>
              </a:spcAft>
              <a:buClr>
                <a:schemeClr val="dk1"/>
              </a:buClr>
              <a:buSzPts val="1100"/>
              <a:buAutoNum type="arabicPeriod"/>
            </a:pPr>
            <a:r>
              <a:rPr lang="en-US"/>
              <a:t>Raportowanie na różnych urządzeniach: Google Analytics oferuje raportowanie na różnych urządzeniach, co pozwala zrozumieć, w jaki sposób użytkownicy korzystają z witryny lub aplikacji na różnych urządzeniach. Dane te mogą pomóc w optymalizacji doświadczenia użytkownika i kampanii marketingowych na różnych urządzeniach, takich jak komputery stacjonarne, telefony komórkowe i tablety.</a:t>
            </a:r>
            <a:endParaRPr/>
          </a:p>
          <a:p>
            <a:pPr marL="0" lvl="0" indent="0" algn="l" rtl="0">
              <a:lnSpc>
                <a:spcPct val="115000"/>
              </a:lnSpc>
              <a:spcBef>
                <a:spcPts val="1200"/>
              </a:spcBef>
              <a:spcAft>
                <a:spcPts val="1200"/>
              </a:spcAft>
              <a:buNone/>
            </a:pPr>
            <a:r>
              <a:rPr lang="en-US"/>
              <a:t>Te dane demograficzne w Google Analytics mogą być nieocenione dla zrozumienia odbiorców, dostosowania treści i strategii marketingowych oraz optymalizacji doświadczenia użytkownika. Zapewniają one głębsze zrozumienie tego, kim są Twoi użytkownicy i jak skutecznie z nimi współpracować.</a:t>
            </a:r>
            <a:endParaRPr/>
          </a:p>
        </p:txBody>
      </p:sp>
      <p:sp>
        <p:nvSpPr>
          <p:cNvPr id="248" name="Google Shape;248;p12: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99598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 name="Google Shape;25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39391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14: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19324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 name="Google Shape;269;p15: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01703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7" name="Google Shape;277;p16: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03787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17: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60254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38137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771751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8" name="Google Shape;308;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70634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7" name="Google Shape;31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477903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6" name="Google Shape;32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387481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5864318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1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16.png"/><Relationship Id="rId4" Type="http://schemas.openxmlformats.org/officeDocument/2006/relationships/image" Target="../media/image15.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image" Target="../media/image18.jpe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2.png"/><Relationship Id="rId4"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9.jpe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1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3.png"/><Relationship Id="rId2" Type="http://schemas.openxmlformats.org/officeDocument/2006/relationships/image" Target="../media/image20.jpeg"/><Relationship Id="rId1" Type="http://schemas.openxmlformats.org/officeDocument/2006/relationships/slideMaster" Target="../slideMasters/slideMaster1.xml"/><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3.png"/><Relationship Id="rId2" Type="http://schemas.openxmlformats.org/officeDocument/2006/relationships/image" Target="../media/image21.jpeg"/><Relationship Id="rId1" Type="http://schemas.openxmlformats.org/officeDocument/2006/relationships/slideMaster" Target="../slideMasters/slideMaster1.xml"/><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image" Target="../media/image11.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3.png"/><Relationship Id="rId2" Type="http://schemas.openxmlformats.org/officeDocument/2006/relationships/image" Target="../media/image19.jpeg"/><Relationship Id="rId1" Type="http://schemas.openxmlformats.org/officeDocument/2006/relationships/slideMaster" Target="../slideMasters/slideMaster1.xml"/><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image" Target="../media/image1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jpe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1.jpe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16.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16.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16.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3.png"/><Relationship Id="rId2" Type="http://schemas.openxmlformats.org/officeDocument/2006/relationships/image" Target="../media/image22.jpeg"/><Relationship Id="rId1" Type="http://schemas.openxmlformats.org/officeDocument/2006/relationships/slideMaster" Target="../slideMasters/slideMaster1.xml"/><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image" Target="../media/image11.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5"/>
        <p:cNvGrpSpPr/>
        <p:nvPr/>
      </p:nvGrpSpPr>
      <p:grpSpPr>
        <a:xfrm>
          <a:off x="0" y="0"/>
          <a:ext cx="0" cy="0"/>
          <a:chOff x="0" y="0"/>
          <a:chExt cx="0" cy="0"/>
        </a:xfrm>
      </p:grpSpPr>
      <p:sp>
        <p:nvSpPr>
          <p:cNvPr id="16" name="Google Shape;16;p6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7" name="Google Shape;17;p6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6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9" name="Google Shape;19;p6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6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21" name="Google Shape;21;p6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2" name="Google Shape;22;p6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3" name="Google Shape;23;p6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4" name="Google Shape;24;p6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27" name="Google Shape;27;p6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8" name="Google Shape;28;p6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9"/>
        <p:cNvGrpSpPr/>
        <p:nvPr/>
      </p:nvGrpSpPr>
      <p:grpSpPr>
        <a:xfrm>
          <a:off x="0" y="0"/>
          <a:ext cx="0" cy="0"/>
          <a:chOff x="0" y="0"/>
          <a:chExt cx="0" cy="0"/>
        </a:xfrm>
      </p:grpSpPr>
      <p:pic>
        <p:nvPicPr>
          <p:cNvPr id="30" name="Google Shape;30;p65"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31" name="Google Shape;31;p6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32" name="Google Shape;32;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5" name="Google Shape;35;p6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6"/>
        <p:cNvGrpSpPr/>
        <p:nvPr/>
      </p:nvGrpSpPr>
      <p:grpSpPr>
        <a:xfrm>
          <a:off x="0" y="0"/>
          <a:ext cx="0" cy="0"/>
          <a:chOff x="0" y="0"/>
          <a:chExt cx="0" cy="0"/>
        </a:xfrm>
      </p:grpSpPr>
      <p:sp>
        <p:nvSpPr>
          <p:cNvPr id="37" name="Google Shape;37;p6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9" name="Google Shape;39;p6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0" name="Google Shape;40;p6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41" name="Google Shape;41;p6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42" name="Google Shape;42;p6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43" name="Google Shape;43;p6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44" name="Google Shape;44;p66"/>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45" name="Google Shape;45;p6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66"/>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47"/>
        <p:cNvGrpSpPr/>
        <p:nvPr/>
      </p:nvGrpSpPr>
      <p:grpSpPr>
        <a:xfrm>
          <a:off x="0" y="0"/>
          <a:ext cx="0" cy="0"/>
          <a:chOff x="0" y="0"/>
          <a:chExt cx="0" cy="0"/>
        </a:xfrm>
      </p:grpSpPr>
      <p:sp>
        <p:nvSpPr>
          <p:cNvPr id="48" name="Google Shape;48;p6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9" name="Google Shape;49;p6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50" name="Google Shape;50;p6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4" name="Google Shape;54;p6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6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57" name="Google Shape;57;p6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60" name="Google Shape;60;p6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3" name="Google Shape;63;p6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64"/>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8" name="Google Shape;68;p7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 name="Google Shape;69;p7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0" name="Google Shape;70;p7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2" name="Google Shape;72;p7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3" name="Google Shape;73;p7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4" name="Google Shape;74;p7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5" name="Google Shape;75;p7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6" name="Google Shape;76;p7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0" name="Google Shape;80;p7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7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2" name="Google Shape;82;p7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4" name="Google Shape;84;p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5" name="Google Shape;85;p7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6" name="Google Shape;86;p7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7" name="Google Shape;87;p7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8" name="Google Shape;88;p7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2" name="Google Shape;92;p7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 name="Google Shape;93;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4" name="Google Shape;94;p7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6" name="Google Shape;96;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7" name="Google Shape;97;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8" name="Google Shape;98;p7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9" name="Google Shape;99;p7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0" name="Google Shape;100;p7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7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7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05" name="Google Shape;105;p7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07" name="Google Shape;107;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7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1" name="Google Shape;111;p7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4" name="Google Shape;114;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17" name="Google Shape;117;p7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23" name="Google Shape;123;p7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5572125" y="1"/>
            <a:ext cx="3571875" cy="5029199"/>
          </a:xfrm>
          <a:prstGeom prst="rect">
            <a:avLst/>
          </a:prstGeom>
          <a:solidFill>
            <a:srgbClr val="D3EEEF"/>
          </a:solidFill>
          <a:ln>
            <a:noFill/>
          </a:ln>
        </p:spPr>
      </p:sp>
      <p:pic>
        <p:nvPicPr>
          <p:cNvPr id="126" name="Google Shape;126;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7" name="Google Shape;127;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1"/>
            <a:ext cx="9144000" cy="2571749"/>
          </a:xfrm>
          <a:prstGeom prst="rect">
            <a:avLst/>
          </a:prstGeom>
          <a:solidFill>
            <a:srgbClr val="D3EEEF"/>
          </a:solidFill>
          <a:ln>
            <a:noFill/>
          </a:ln>
        </p:spPr>
      </p:sp>
      <p:sp>
        <p:nvSpPr>
          <p:cNvPr id="130" name="Google Shape;130;p7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33" name="Google Shape;133;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34" name="Google Shape;134;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38" name="Google Shape;138;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39" name="Google Shape;139;p79"/>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40" name="Google Shape;140;p79"/>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41" name="Google Shape;141;p7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43" name="Google Shape;143;p79"/>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47" name="Google Shape;147;p80"/>
          <p:cNvGrpSpPr/>
          <p:nvPr/>
        </p:nvGrpSpPr>
        <p:grpSpPr>
          <a:xfrm>
            <a:off x="113506" y="4583923"/>
            <a:ext cx="8916989" cy="488417"/>
            <a:chOff x="113506" y="4583923"/>
            <a:chExt cx="8916989" cy="488417"/>
          </a:xfrm>
        </p:grpSpPr>
        <p:pic>
          <p:nvPicPr>
            <p:cNvPr id="148" name="Google Shape;148;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cstate="screen">
              <a:alphaModFix/>
              <a:extLst>
                <a:ext uri="{28A0092B-C50C-407E-A947-70E740481C1C}">
                  <a14:useLocalDpi xmlns:a14="http://schemas.microsoft.com/office/drawing/2010/main"/>
                </a:ext>
              </a:extLst>
            </a:blip>
            <a:srcRect l="7053"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57" name="Google Shape;157;p8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13506" y="4583923"/>
            <a:ext cx="8916989" cy="488417"/>
            <a:chOff x="113506" y="4583923"/>
            <a:chExt cx="8916989" cy="488417"/>
          </a:xfrm>
        </p:grpSpPr>
        <p:pic>
          <p:nvPicPr>
            <p:cNvPr id="159" name="Google Shape;159;p8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cstate="screen">
              <a:alphaModFix/>
              <a:extLst>
                <a:ext uri="{28A0092B-C50C-407E-A947-70E740481C1C}">
                  <a14:useLocalDpi xmlns:a14="http://schemas.microsoft.com/office/drawing/2010/main"/>
                </a:ext>
              </a:extLst>
            </a:blip>
            <a:srcRect l="7053"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e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13506" y="4583923"/>
            <a:ext cx="8916989" cy="488417"/>
            <a:chOff x="113506" y="4583923"/>
            <a:chExt cx="8916989" cy="488417"/>
          </a:xfrm>
        </p:grpSpPr>
        <p:pic>
          <p:nvPicPr>
            <p:cNvPr id="9" name="Google Shape;9;p62"/>
            <p:cNvPicPr preferRelativeResize="0"/>
            <p:nvPr/>
          </p:nvPicPr>
          <p:blipFill rotWithShape="1">
            <a:blip r:embed="rId24" cstate="screen">
              <a:alphaModFix/>
              <a:extLst>
                <a:ext uri="{28A0092B-C50C-407E-A947-70E740481C1C}">
                  <a14:useLocalDpi xmlns:a14="http://schemas.microsoft.com/office/drawing/2010/main"/>
                </a:ext>
              </a:extLst>
            </a:blip>
            <a:srcRect/>
            <a:stretch/>
          </p:blipFill>
          <p:spPr>
            <a:xfrm>
              <a:off x="113506" y="4583923"/>
              <a:ext cx="1259682" cy="488417"/>
            </a:xfrm>
            <a:prstGeom prst="rect">
              <a:avLst/>
            </a:prstGeom>
            <a:noFill/>
            <a:ln>
              <a:noFill/>
            </a:ln>
          </p:spPr>
        </p:pic>
        <p:pic>
          <p:nvPicPr>
            <p:cNvPr id="10" name="Google Shape;10;p62" descr="Text&#10;&#10;Description automatically generated with low confidence"/>
            <p:cNvPicPr preferRelativeResize="0"/>
            <p:nvPr/>
          </p:nvPicPr>
          <p:blipFill rotWithShape="1">
            <a:blip r:embed="rId25" cstate="screen">
              <a:alphaModFix/>
              <a:extLst>
                <a:ext uri="{28A0092B-C50C-407E-A947-70E740481C1C}">
                  <a14:useLocalDpi xmlns:a14="http://schemas.microsoft.com/office/drawing/2010/main"/>
                </a:ext>
              </a:extLst>
            </a:blip>
            <a:srcRect/>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6" cstate="screen">
              <a:alphaModFix/>
              <a:extLst>
                <a:ext uri="{28A0092B-C50C-407E-A947-70E740481C1C}">
                  <a14:useLocalDpi xmlns:a14="http://schemas.microsoft.com/office/drawing/2010/main"/>
                </a:ext>
              </a:extLst>
            </a:blip>
            <a:srcRect/>
            <a:stretch/>
          </p:blipFill>
          <p:spPr>
            <a:xfrm>
              <a:off x="4063271" y="4583923"/>
              <a:ext cx="822603" cy="451887"/>
            </a:xfrm>
            <a:prstGeom prst="rect">
              <a:avLst/>
            </a:prstGeom>
            <a:noFill/>
            <a:ln>
              <a:noFill/>
            </a:ln>
          </p:spPr>
        </p:pic>
        <p:pic>
          <p:nvPicPr>
            <p:cNvPr id="12" name="Google Shape;12;p62" descr="A picture containing logo&#10;&#10;Description automatically generated"/>
            <p:cNvPicPr preferRelativeResize="0"/>
            <p:nvPr/>
          </p:nvPicPr>
          <p:blipFill rotWithShape="1">
            <a:blip r:embed="rId27" cstate="screen">
              <a:alphaModFix/>
              <a:extLst>
                <a:ext uri="{28A0092B-C50C-407E-A947-70E740481C1C}">
                  <a14:useLocalDpi xmlns:a14="http://schemas.microsoft.com/office/drawing/2010/main"/>
                </a:ext>
              </a:extLst>
            </a:blip>
            <a:srcRect l="7053" t="14652" r="7705" b="16796"/>
            <a:stretch/>
          </p:blipFill>
          <p:spPr>
            <a:xfrm>
              <a:off x="6657766" y="4583923"/>
              <a:ext cx="1067043" cy="462232"/>
            </a:xfrm>
            <a:prstGeom prst="rect">
              <a:avLst/>
            </a:prstGeom>
            <a:noFill/>
            <a:ln>
              <a:noFill/>
            </a:ln>
          </p:spPr>
        </p:pic>
        <p:pic>
          <p:nvPicPr>
            <p:cNvPr id="13" name="Google Shape;13;p62" descr="Uma imagem com texto&#10;&#10;Descrição gerada automaticamente"/>
            <p:cNvPicPr preferRelativeResize="0"/>
            <p:nvPr/>
          </p:nvPicPr>
          <p:blipFill rotWithShape="1">
            <a:blip r:embed="rId28" cstate="screen">
              <a:alphaModFix/>
              <a:extLst>
                <a:ext uri="{28A0092B-C50C-407E-A947-70E740481C1C}">
                  <a14:useLocalDpi xmlns:a14="http://schemas.microsoft.com/office/drawing/2010/main"/>
                </a:ext>
              </a:extLst>
            </a:blip>
            <a:srcRect/>
            <a:stretch/>
          </p:blipFill>
          <p:spPr>
            <a:xfrm>
              <a:off x="8083223" y="4583923"/>
              <a:ext cx="947272" cy="433376"/>
            </a:xfrm>
            <a:prstGeom prst="rect">
              <a:avLst/>
            </a:prstGeom>
            <a:noFill/>
            <a:ln>
              <a:noFill/>
            </a:ln>
          </p:spPr>
        </p:pic>
        <p:pic>
          <p:nvPicPr>
            <p:cNvPr id="14" name="Google Shape;14;p62" descr="Logo&#10;&#10;Description automatically generated with medium confidence"/>
            <p:cNvPicPr preferRelativeResize="0"/>
            <p:nvPr/>
          </p:nvPicPr>
          <p:blipFill rotWithShape="1">
            <a:blip r:embed="rId29" cstate="screen">
              <a:alphaModFix/>
              <a:extLst>
                <a:ext uri="{28A0092B-C50C-407E-A947-70E740481C1C}">
                  <a14:useLocalDpi xmlns:a14="http://schemas.microsoft.com/office/drawing/2010/main"/>
                </a:ext>
              </a:extLst>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
          <p:cNvSpPr txBox="1">
            <a:spLocks noGrp="1"/>
          </p:cNvSpPr>
          <p:nvPr>
            <p:ph type="ctrTitle"/>
          </p:nvPr>
        </p:nvSpPr>
        <p:spPr>
          <a:xfrm>
            <a:off x="342900" y="1087337"/>
            <a:ext cx="8640041" cy="1884419"/>
          </a:xfrm>
          <a:prstGeom prst="rect">
            <a:avLst/>
          </a:prstGeom>
          <a:noFill/>
          <a:ln>
            <a:noFill/>
          </a:ln>
        </p:spPr>
        <p:txBody>
          <a:bodyPr spcFirstLastPara="1" wrap="square" lIns="91425" tIns="45700" rIns="91425" bIns="0" anchor="t" anchorCtr="0">
            <a:noAutofit/>
          </a:bodyPr>
          <a:lstStyle/>
          <a:p>
            <a:pPr marL="0" lvl="0" indent="0" algn="ctr" rtl="0">
              <a:lnSpc>
                <a:spcPct val="90000"/>
              </a:lnSpc>
              <a:spcBef>
                <a:spcPts val="0"/>
              </a:spcBef>
              <a:spcAft>
                <a:spcPts val="0"/>
              </a:spcAft>
              <a:buClr>
                <a:schemeClr val="lt1"/>
              </a:buClr>
              <a:buSzPts val="5400"/>
              <a:buFont typeface="Arial"/>
              <a:buNone/>
            </a:pPr>
            <a:r>
              <a:rPr lang="en-US" sz="6000" dirty="0"/>
              <a:t>ZROZUMIEĆ </a:t>
            </a:r>
            <a:br>
              <a:rPr lang="en-US" sz="6000" dirty="0"/>
            </a:br>
            <a:r>
              <a:rPr lang="en-US" sz="6000" dirty="0"/>
              <a:t>SWOICH ODBIORCÓW</a:t>
            </a:r>
          </a:p>
        </p:txBody>
      </p:sp>
      <p:sp>
        <p:nvSpPr>
          <p:cNvPr id="175" name="Google Shape;175;p1"/>
          <p:cNvSpPr txBox="1">
            <a:spLocks noGrp="1"/>
          </p:cNvSpPr>
          <p:nvPr>
            <p:ph type="subTitle" idx="4294967295"/>
          </p:nvPr>
        </p:nvSpPr>
        <p:spPr>
          <a:xfrm>
            <a:off x="1143000" y="2918310"/>
            <a:ext cx="6858000" cy="892512"/>
          </a:xfrm>
          <a:prstGeom prst="rect">
            <a:avLst/>
          </a:prstGeom>
          <a:noFill/>
          <a:ln>
            <a:noFill/>
          </a:ln>
        </p:spPr>
        <p:txBody>
          <a:bodyPr spcFirstLastPara="1" wrap="square" lIns="91425" tIns="45700" rIns="91425" bIns="45700" anchor="t" anchorCtr="0">
            <a:spAutoFit/>
          </a:bodyPr>
          <a:lstStyle/>
          <a:p>
            <a:pPr marL="0" indent="0" algn="ctr">
              <a:lnSpc>
                <a:spcPct val="100000"/>
              </a:lnSpc>
              <a:spcBef>
                <a:spcPts val="0"/>
              </a:spcBef>
              <a:buClr>
                <a:schemeClr val="lt1"/>
              </a:buClr>
              <a:buSzPts val="1800"/>
              <a:buNone/>
            </a:pPr>
            <a:r>
              <a:rPr lang="pl-PL" sz="1600" dirty="0">
                <a:solidFill>
                  <a:schemeClr val="lt1"/>
                </a:solidFill>
              </a:rPr>
              <a:t>Prowadzący</a:t>
            </a:r>
          </a:p>
          <a:p>
            <a:pPr marL="0" indent="0" algn="ctr">
              <a:lnSpc>
                <a:spcPct val="100000"/>
              </a:lnSpc>
              <a:spcBef>
                <a:spcPts val="0"/>
              </a:spcBef>
              <a:buClr>
                <a:schemeClr val="lt1"/>
              </a:buClr>
              <a:buSzPts val="1800"/>
              <a:buNone/>
            </a:pPr>
            <a:r>
              <a:rPr lang="pl-PL" sz="1600" dirty="0">
                <a:solidFill>
                  <a:schemeClr val="lt1"/>
                </a:solidFill>
              </a:rPr>
              <a:t>POLITECHNIKA GDAŃSKA</a:t>
            </a:r>
          </a:p>
          <a:p>
            <a:pPr marL="0" indent="0" algn="ctr">
              <a:lnSpc>
                <a:spcPct val="100000"/>
              </a:lnSpc>
              <a:spcBef>
                <a:spcPts val="0"/>
              </a:spcBef>
              <a:buClr>
                <a:schemeClr val="lt1"/>
              </a:buClr>
              <a:buSzPts val="1800"/>
              <a:buNone/>
            </a:pPr>
            <a:r>
              <a:rPr lang="pl-PL" sz="2000" dirty="0">
                <a:solidFill>
                  <a:schemeClr val="lt1"/>
                </a:solidFill>
              </a:rPr>
              <a:t>MODUŁ: ANALITYKA CYFROWA I MONITORING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
          <p:cNvSpPr txBox="1"/>
          <p:nvPr/>
        </p:nvSpPr>
        <p:spPr>
          <a:xfrm>
            <a:off x="1469447" y="304763"/>
            <a:ext cx="6205106" cy="5727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4000" b="1" i="0" u="none" strike="noStrike" cap="none" dirty="0" err="1">
                <a:solidFill>
                  <a:srgbClr val="161249"/>
                </a:solidFill>
                <a:latin typeface="Arial"/>
                <a:ea typeface="Arial"/>
                <a:cs typeface="Arial"/>
                <a:sym typeface="Arial"/>
              </a:rPr>
              <a:t>Zrozumienie</a:t>
            </a:r>
            <a:r>
              <a:rPr lang="en-US" sz="4000" b="1" i="0" u="none" strike="noStrike" cap="none" dirty="0">
                <a:solidFill>
                  <a:srgbClr val="161249"/>
                </a:solidFill>
                <a:latin typeface="Arial"/>
                <a:ea typeface="Arial"/>
                <a:cs typeface="Arial"/>
                <a:sym typeface="Arial"/>
              </a:rPr>
              <a:t> </a:t>
            </a:r>
            <a:r>
              <a:rPr lang="en-US" sz="4000" b="1" i="0" u="none" strike="noStrike" cap="none" dirty="0" err="1">
                <a:solidFill>
                  <a:srgbClr val="161249"/>
                </a:solidFill>
                <a:latin typeface="Arial"/>
                <a:ea typeface="Arial"/>
                <a:cs typeface="Arial"/>
                <a:sym typeface="Arial"/>
              </a:rPr>
              <a:t>odbiorców</a:t>
            </a:r>
            <a:endParaRPr sz="1600" dirty="0"/>
          </a:p>
        </p:txBody>
      </p:sp>
      <p:sp>
        <p:nvSpPr>
          <p:cNvPr id="181" name="Google Shape;181;p2"/>
          <p:cNvSpPr txBox="1"/>
          <p:nvPr/>
        </p:nvSpPr>
        <p:spPr>
          <a:xfrm>
            <a:off x="478339" y="975815"/>
            <a:ext cx="8454900" cy="3527761"/>
          </a:xfrm>
          <a:prstGeom prst="rect">
            <a:avLst/>
          </a:prstGeom>
          <a:noFill/>
          <a:ln w="38100" cap="flat" cmpd="sng">
            <a:noFill/>
            <a:prstDash val="solid"/>
            <a:round/>
            <a:headEnd type="none" w="sm" len="sm"/>
            <a:tailEnd type="none" w="sm" len="sm"/>
          </a:ln>
        </p:spPr>
        <p:txBody>
          <a:bodyPr spcFirstLastPara="1" wrap="square" lIns="91425" tIns="91425" rIns="91425" bIns="91425" anchor="ctr" anchorCtr="1">
            <a:noAutofit/>
          </a:bodyPr>
          <a:lstStyle/>
          <a:p>
            <a:pPr marL="0" marR="0" lvl="0" indent="0" algn="just" rtl="0">
              <a:lnSpc>
                <a:spcPct val="150000"/>
              </a:lnSpc>
              <a:spcBef>
                <a:spcPts val="0"/>
              </a:spcBef>
              <a:spcAft>
                <a:spcPts val="0"/>
              </a:spcAft>
              <a:buNone/>
            </a:pPr>
            <a:r>
              <a:rPr lang="en-US" sz="1400" b="1" i="0" u="none" strike="noStrike" cap="none" dirty="0" err="1">
                <a:solidFill>
                  <a:srgbClr val="D12477"/>
                </a:solidFill>
                <a:latin typeface="Arial"/>
                <a:ea typeface="Arial"/>
                <a:cs typeface="Arial"/>
                <a:sym typeface="Arial"/>
              </a:rPr>
              <a:t>Zachowanie</a:t>
            </a:r>
            <a:r>
              <a:rPr lang="en-US" sz="1400" b="1" i="0" u="none" strike="noStrike" cap="none" dirty="0">
                <a:solidFill>
                  <a:srgbClr val="D12477"/>
                </a:solidFill>
                <a:latin typeface="Arial"/>
                <a:ea typeface="Arial"/>
                <a:cs typeface="Arial"/>
                <a:sym typeface="Arial"/>
              </a:rPr>
              <a:t> </a:t>
            </a:r>
            <a:r>
              <a:rPr lang="en-US" sz="1400" b="1" i="0" u="none" strike="noStrike" cap="none" dirty="0" err="1">
                <a:solidFill>
                  <a:srgbClr val="D12477"/>
                </a:solidFill>
                <a:latin typeface="Arial"/>
                <a:ea typeface="Arial"/>
                <a:cs typeface="Arial"/>
                <a:sym typeface="Arial"/>
              </a:rPr>
              <a:t>użytkownika</a:t>
            </a:r>
            <a:r>
              <a:rPr lang="en-US" sz="1400" b="1" i="0" u="none" strike="noStrike" cap="none" dirty="0">
                <a:solidFill>
                  <a:srgbClr val="D12477"/>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na</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stronie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internetowej</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można</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porównać</a:t>
            </a:r>
            <a:r>
              <a:rPr lang="en-US" sz="1400" b="0" i="0" u="none" strike="noStrike" cap="none" dirty="0">
                <a:solidFill>
                  <a:srgbClr val="161249"/>
                </a:solidFill>
                <a:latin typeface="Arial"/>
                <a:ea typeface="Arial"/>
                <a:cs typeface="Arial"/>
                <a:sym typeface="Arial"/>
              </a:rPr>
              <a:t> do </a:t>
            </a:r>
            <a:r>
              <a:rPr lang="en-US" sz="1400" b="0" i="0" u="none" strike="noStrike" cap="none" dirty="0" err="1">
                <a:solidFill>
                  <a:srgbClr val="161249"/>
                </a:solidFill>
                <a:latin typeface="Arial"/>
                <a:ea typeface="Arial"/>
                <a:cs typeface="Arial"/>
                <a:sym typeface="Arial"/>
              </a:rPr>
              <a:t>zachowania</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kupującego</a:t>
            </a:r>
            <a:r>
              <a:rPr lang="en-US" sz="1400" b="0" i="0" u="none" strike="noStrike" cap="none" dirty="0">
                <a:solidFill>
                  <a:srgbClr val="161249"/>
                </a:solidFill>
                <a:latin typeface="Arial"/>
                <a:ea typeface="Arial"/>
                <a:cs typeface="Arial"/>
                <a:sym typeface="Arial"/>
              </a:rPr>
              <a:t> </a:t>
            </a:r>
            <a:br>
              <a:rPr lang="pl-PL" sz="1400" b="0" i="0" u="none" strike="noStrike" cap="none" dirty="0">
                <a:solidFill>
                  <a:srgbClr val="161249"/>
                </a:solidFill>
                <a:latin typeface="Arial"/>
                <a:ea typeface="Arial"/>
                <a:cs typeface="Arial"/>
                <a:sym typeface="Arial"/>
              </a:rPr>
            </a:br>
            <a:r>
              <a:rPr lang="en-US" sz="1400" b="0" i="0" u="none" strike="noStrike" cap="none" dirty="0">
                <a:solidFill>
                  <a:srgbClr val="161249"/>
                </a:solidFill>
                <a:latin typeface="Arial"/>
                <a:ea typeface="Arial"/>
                <a:cs typeface="Arial"/>
                <a:sym typeface="Arial"/>
              </a:rPr>
              <a:t>w </a:t>
            </a:r>
            <a:r>
              <a:rPr lang="en-US" sz="1400" b="0" i="0" u="none" strike="noStrike" cap="none" dirty="0" err="1">
                <a:solidFill>
                  <a:srgbClr val="161249"/>
                </a:solidFill>
                <a:latin typeface="Arial"/>
                <a:ea typeface="Arial"/>
                <a:cs typeface="Arial"/>
                <a:sym typeface="Arial"/>
              </a:rPr>
              <a:t>sklepie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fizycznym</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Tak</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jak</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kupujący</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może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przeglądać</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różne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alejki</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podnosić</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i</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sprawdzać</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produkty</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oraz</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dokonywać</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zakupów</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tak</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odwiedzający</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witrynę</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może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klikać</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na</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różne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strony</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spędzać</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różną</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ilość</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czasu</a:t>
            </a:r>
            <a:r>
              <a:rPr lang="en-US" sz="1400" b="0" i="0" u="none" strike="noStrike" cap="none" dirty="0">
                <a:solidFill>
                  <a:srgbClr val="161249"/>
                </a:solidFill>
                <a:latin typeface="Arial"/>
                <a:ea typeface="Arial"/>
                <a:cs typeface="Arial"/>
                <a:sym typeface="Arial"/>
              </a:rPr>
              <a:t> w </a:t>
            </a:r>
            <a:r>
              <a:rPr lang="en-US" sz="1400" b="0" i="0" u="none" strike="noStrike" cap="none" dirty="0" err="1">
                <a:solidFill>
                  <a:srgbClr val="161249"/>
                </a:solidFill>
                <a:latin typeface="Arial"/>
                <a:ea typeface="Arial"/>
                <a:cs typeface="Arial"/>
                <a:sym typeface="Arial"/>
              </a:rPr>
              <a:t>witrynie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i</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wykonywać</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określone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czynności</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takie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jak</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dokonywanie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zakupów</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lub</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wypełnianie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formularza</a:t>
            </a:r>
            <a:r>
              <a:rPr lang="en-US" sz="1400" b="0" i="0" u="none" strike="noStrike" cap="none" dirty="0">
                <a:solidFill>
                  <a:srgbClr val="161249"/>
                </a:solidFill>
                <a:latin typeface="Arial"/>
                <a:ea typeface="Arial"/>
                <a:cs typeface="Arial"/>
                <a:sym typeface="Arial"/>
              </a:rPr>
              <a:t>). </a:t>
            </a:r>
            <a:r>
              <a:rPr lang="en-US" sz="1400" b="1" i="0" u="none" strike="noStrike" cap="none" dirty="0">
                <a:solidFill>
                  <a:srgbClr val="D12477"/>
                </a:solidFill>
                <a:latin typeface="Arial"/>
                <a:ea typeface="Arial"/>
                <a:cs typeface="Arial"/>
                <a:sym typeface="Arial"/>
              </a:rPr>
              <a:t>Google Analytics </a:t>
            </a:r>
            <a:r>
              <a:rPr lang="en-US" sz="1400" b="0" i="0" u="none" strike="noStrike" cap="none" dirty="0" err="1">
                <a:solidFill>
                  <a:srgbClr val="D12477"/>
                </a:solidFill>
                <a:latin typeface="Arial"/>
                <a:ea typeface="Arial"/>
                <a:cs typeface="Arial"/>
                <a:sym typeface="Arial"/>
              </a:rPr>
              <a:t>umożliwia</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właścicielom</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witryn</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śledzenie</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i</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analizowanie</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tego</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zachowania</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kupujących</a:t>
            </a:r>
            <a:r>
              <a:rPr lang="en-US" sz="1400" b="0" i="0" u="none" strike="noStrike" cap="none" dirty="0">
                <a:solidFill>
                  <a:srgbClr val="D12477"/>
                </a:solidFill>
                <a:latin typeface="Arial"/>
                <a:ea typeface="Arial"/>
                <a:cs typeface="Arial"/>
                <a:sym typeface="Arial"/>
              </a:rPr>
              <a:t>" w </a:t>
            </a:r>
            <a:r>
              <a:rPr lang="en-US" sz="1400" b="0" i="0" u="none" strike="noStrike" cap="none" dirty="0" err="1">
                <a:solidFill>
                  <a:srgbClr val="D12477"/>
                </a:solidFill>
                <a:latin typeface="Arial"/>
                <a:ea typeface="Arial"/>
                <a:cs typeface="Arial"/>
                <a:sym typeface="Arial"/>
              </a:rPr>
              <a:t>ich</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witrynie</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dając</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im</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wgląd</a:t>
            </a:r>
            <a:r>
              <a:rPr lang="en-US" sz="1400" b="0" i="0" u="none" strike="noStrike" cap="none" dirty="0">
                <a:solidFill>
                  <a:srgbClr val="D12477"/>
                </a:solidFill>
                <a:latin typeface="Arial"/>
                <a:ea typeface="Arial"/>
                <a:cs typeface="Arial"/>
                <a:sym typeface="Arial"/>
              </a:rPr>
              <a:t> w to, </a:t>
            </a:r>
            <a:r>
              <a:rPr lang="en-US" sz="1400" b="0" i="0" u="none" strike="noStrike" cap="none" dirty="0" err="1">
                <a:solidFill>
                  <a:srgbClr val="D12477"/>
                </a:solidFill>
                <a:latin typeface="Arial"/>
                <a:ea typeface="Arial"/>
                <a:cs typeface="Arial"/>
                <a:sym typeface="Arial"/>
              </a:rPr>
              <a:t>jak</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ulepszyć</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witrynę</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i</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przyciągnąć</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więcej</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klientów</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Każda</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odsłona</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strony</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kliknięcie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i</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konwersja</a:t>
            </a:r>
            <a:r>
              <a:rPr lang="en-US" sz="1400" b="0" i="0" u="none" strike="noStrike" cap="none" dirty="0">
                <a:solidFill>
                  <a:srgbClr val="161249"/>
                </a:solidFill>
                <a:latin typeface="Arial"/>
                <a:ea typeface="Arial"/>
                <a:cs typeface="Arial"/>
                <a:sym typeface="Arial"/>
              </a:rPr>
              <a:t> jest </a:t>
            </a:r>
            <a:r>
              <a:rPr lang="en-US" sz="1400" b="0" i="0" u="none" strike="noStrike" cap="none" dirty="0" err="1">
                <a:solidFill>
                  <a:srgbClr val="161249"/>
                </a:solidFill>
                <a:latin typeface="Arial"/>
                <a:ea typeface="Arial"/>
                <a:cs typeface="Arial"/>
                <a:sym typeface="Arial"/>
              </a:rPr>
              <a:t>jak</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słowo</a:t>
            </a:r>
            <a:r>
              <a:rPr lang="en-US" sz="1400" b="0" i="0" u="none" strike="noStrike" cap="none" dirty="0">
                <a:solidFill>
                  <a:srgbClr val="161249"/>
                </a:solidFill>
                <a:latin typeface="Arial"/>
                <a:ea typeface="Arial"/>
                <a:cs typeface="Arial"/>
                <a:sym typeface="Arial"/>
              </a:rPr>
              <a:t>, a </a:t>
            </a:r>
            <a:r>
              <a:rPr lang="en-US" sz="1400" b="0" i="0" u="none" strike="noStrike" cap="none" dirty="0" err="1">
                <a:solidFill>
                  <a:srgbClr val="161249"/>
                </a:solidFill>
                <a:latin typeface="Arial"/>
                <a:ea typeface="Arial"/>
                <a:cs typeface="Arial"/>
                <a:sym typeface="Arial"/>
              </a:rPr>
              <a:t>analizując</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wzorce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i</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sekwencje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tych</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słów</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właściciele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witryn</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mogą</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zrozumieć</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zdania</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i</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rozmowy</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które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użytkownicy</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prowadzą</a:t>
            </a:r>
            <a:r>
              <a:rPr lang="en-US" sz="1400" b="0" i="0" u="none" strike="noStrike" cap="none" dirty="0">
                <a:solidFill>
                  <a:srgbClr val="161249"/>
                </a:solidFill>
                <a:latin typeface="Arial"/>
                <a:ea typeface="Arial"/>
                <a:cs typeface="Arial"/>
                <a:sym typeface="Arial"/>
              </a:rPr>
              <a:t> z </a:t>
            </a:r>
            <a:r>
              <a:rPr lang="en-US" sz="1400" b="0" i="0" u="none" strike="noStrike" cap="none" dirty="0" err="1">
                <a:solidFill>
                  <a:srgbClr val="161249"/>
                </a:solidFill>
                <a:latin typeface="Arial"/>
                <a:ea typeface="Arial"/>
                <a:cs typeface="Arial"/>
                <a:sym typeface="Arial"/>
              </a:rPr>
              <a:t>ich</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witryną</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Podobnie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jak</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lingwista</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może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zrozumieć</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znaczenie</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zdania</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patrząc</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na</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jego</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strukturę</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i</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161249"/>
                </a:solidFill>
                <a:latin typeface="Arial"/>
                <a:ea typeface="Arial"/>
                <a:cs typeface="Arial"/>
                <a:sym typeface="Arial"/>
              </a:rPr>
              <a:t>kontekst</a:t>
            </a:r>
            <a:r>
              <a:rPr lang="en-US" sz="1400" b="0" i="0" u="none" strike="noStrike" cap="none" dirty="0">
                <a:solidFill>
                  <a:srgbClr val="161249"/>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właściciele</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witryn</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mogą</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korzystać</a:t>
            </a:r>
            <a:r>
              <a:rPr lang="en-US" sz="1400" b="0" i="0" u="none" strike="noStrike" cap="none" dirty="0">
                <a:solidFill>
                  <a:srgbClr val="D12477"/>
                </a:solidFill>
                <a:latin typeface="Arial"/>
                <a:ea typeface="Arial"/>
                <a:cs typeface="Arial"/>
                <a:sym typeface="Arial"/>
              </a:rPr>
              <a:t> z </a:t>
            </a:r>
            <a:r>
              <a:rPr lang="en-US" sz="1400" b="0" i="0" u="none" strike="noStrike" cap="none" dirty="0" err="1">
                <a:solidFill>
                  <a:srgbClr val="D12477"/>
                </a:solidFill>
                <a:latin typeface="Arial"/>
                <a:ea typeface="Arial"/>
                <a:cs typeface="Arial"/>
                <a:sym typeface="Arial"/>
              </a:rPr>
              <a:t>analiz</a:t>
            </a:r>
            <a:r>
              <a:rPr lang="en-US" sz="1400" b="0" i="0" u="none" strike="noStrike" cap="none" dirty="0">
                <a:solidFill>
                  <a:srgbClr val="D12477"/>
                </a:solidFill>
                <a:latin typeface="Arial"/>
                <a:ea typeface="Arial"/>
                <a:cs typeface="Arial"/>
                <a:sym typeface="Arial"/>
              </a:rPr>
              <a:t>, aby </a:t>
            </a:r>
            <a:r>
              <a:rPr lang="en-US" sz="1400" b="0" i="0" u="none" strike="noStrike" cap="none" dirty="0" err="1">
                <a:solidFill>
                  <a:srgbClr val="D12477"/>
                </a:solidFill>
                <a:latin typeface="Arial"/>
                <a:ea typeface="Arial"/>
                <a:cs typeface="Arial"/>
                <a:sym typeface="Arial"/>
              </a:rPr>
              <a:t>zrozumieć</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motywacje</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i</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potrzeby</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swoich</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użytkowników</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analizując</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ich</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zachowanie</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na</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D12477"/>
                </a:solidFill>
                <a:latin typeface="Arial"/>
                <a:ea typeface="Arial"/>
                <a:cs typeface="Arial"/>
                <a:sym typeface="Arial"/>
              </a:rPr>
              <a:t>stronie</a:t>
            </a:r>
            <a:r>
              <a:rPr lang="en-US" sz="1400" b="0" i="0" u="none" strike="noStrike" cap="none" dirty="0">
                <a:solidFill>
                  <a:srgbClr val="D12477"/>
                </a:solidFill>
                <a:latin typeface="Arial"/>
                <a:ea typeface="Arial"/>
                <a:cs typeface="Arial"/>
                <a:sym typeface="Arial"/>
              </a:rPr>
              <a:t>.</a:t>
            </a:r>
            <a:endParaRPr sz="1400" b="0" i="0" u="none" strike="noStrike" cap="none" dirty="0">
              <a:solidFill>
                <a:srgbClr val="D12477"/>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87" name="Google Shape;187;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8" name="Google Shape;188;p3"/>
          <p:cNvSpPr txBox="1">
            <a:spLocks noGrp="1"/>
          </p:cNvSpPr>
          <p:nvPr>
            <p:ph type="title"/>
          </p:nvPr>
        </p:nvSpPr>
        <p:spPr>
          <a:xfrm>
            <a:off x="628650" y="273844"/>
            <a:ext cx="7886700" cy="7338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4000" dirty="0" err="1"/>
              <a:t>Cele</a:t>
            </a:r>
            <a:r>
              <a:rPr lang="en-US" sz="4000" dirty="0"/>
              <a:t> </a:t>
            </a:r>
            <a:r>
              <a:rPr lang="en-US" sz="4000" dirty="0" err="1"/>
              <a:t>nauczania</a:t>
            </a:r>
            <a:endParaRPr sz="4000" dirty="0"/>
          </a:p>
        </p:txBody>
      </p:sp>
      <p:sp>
        <p:nvSpPr>
          <p:cNvPr id="189" name="Google Shape;189;p3"/>
          <p:cNvSpPr txBox="1">
            <a:spLocks noGrp="1"/>
          </p:cNvSpPr>
          <p:nvPr>
            <p:ph type="body" idx="1"/>
          </p:nvPr>
        </p:nvSpPr>
        <p:spPr>
          <a:xfrm>
            <a:off x="628650" y="1369218"/>
            <a:ext cx="7886700" cy="1540422"/>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D12477"/>
              </a:buClr>
              <a:buSzPts val="2400"/>
              <a:buFont typeface="Calibri"/>
              <a:buChar char="●"/>
            </a:pPr>
            <a:r>
              <a:rPr lang="en-US" sz="2400">
                <a:latin typeface="Calibri"/>
                <a:ea typeface="Calibri"/>
                <a:cs typeface="Calibri"/>
                <a:sym typeface="Calibri"/>
              </a:rPr>
              <a:t>Porównanie typów zachowań użytkowników</a:t>
            </a:r>
            <a:endParaRPr/>
          </a:p>
          <a:p>
            <a:pPr marL="342900" lvl="0" indent="-342900" algn="l" rtl="0">
              <a:lnSpc>
                <a:spcPct val="115000"/>
              </a:lnSpc>
              <a:spcBef>
                <a:spcPts val="1600"/>
              </a:spcBef>
              <a:spcAft>
                <a:spcPts val="0"/>
              </a:spcAft>
              <a:buClr>
                <a:srgbClr val="D12477"/>
              </a:buClr>
              <a:buSzPts val="2400"/>
              <a:buFont typeface="Calibri"/>
              <a:buChar char="●"/>
            </a:pPr>
            <a:r>
              <a:rPr lang="en-US" sz="2400">
                <a:latin typeface="Calibri"/>
                <a:ea typeface="Calibri"/>
                <a:cs typeface="Calibri"/>
                <a:sym typeface="Calibri"/>
              </a:rPr>
              <a:t>Ocena zachowania użytkowników</a:t>
            </a:r>
            <a:endParaRPr sz="2400">
              <a:latin typeface="Calibri"/>
              <a:ea typeface="Calibri"/>
              <a:cs typeface="Calibri"/>
              <a:sym typeface="Calibri"/>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4"/>
          <p:cNvSpPr txBox="1">
            <a:spLocks noGrp="1"/>
          </p:cNvSpPr>
          <p:nvPr>
            <p:ph type="title"/>
          </p:nvPr>
        </p:nvSpPr>
        <p:spPr>
          <a:xfrm>
            <a:off x="862445" y="1527038"/>
            <a:ext cx="2731780" cy="53931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lt1"/>
              </a:buClr>
              <a:buSzPct val="100000"/>
              <a:buFont typeface="Arial"/>
              <a:buNone/>
            </a:pPr>
            <a:r>
              <a:rPr lang="pl-PL" sz="4400" dirty="0"/>
              <a:t>AGENDA</a:t>
            </a:r>
            <a:endParaRPr sz="4400" dirty="0"/>
          </a:p>
        </p:txBody>
      </p:sp>
      <p:sp>
        <p:nvSpPr>
          <p:cNvPr id="195" name="Google Shape;195;p4"/>
          <p:cNvSpPr txBox="1">
            <a:spLocks noGrp="1"/>
          </p:cNvSpPr>
          <p:nvPr>
            <p:ph type="body" idx="1"/>
          </p:nvPr>
        </p:nvSpPr>
        <p:spPr>
          <a:xfrm>
            <a:off x="3983426" y="1015812"/>
            <a:ext cx="4606283" cy="2101088"/>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rgbClr val="FFFFFF"/>
              </a:buClr>
              <a:buSzPts val="1800"/>
              <a:buFont typeface="Arial"/>
              <a:buChar char="•"/>
            </a:pPr>
            <a:r>
              <a:rPr lang="en-US" sz="1800">
                <a:solidFill>
                  <a:srgbClr val="FFFFFF"/>
                </a:solidFill>
              </a:rPr>
              <a:t>Przegląd </a:t>
            </a:r>
            <a:r>
              <a:rPr lang="en-US" sz="1800"/>
              <a:t>odbiorców</a:t>
            </a:r>
            <a:endParaRPr/>
          </a:p>
          <a:p>
            <a:pPr marL="385763" lvl="0" indent="-385763" algn="l" rtl="0">
              <a:lnSpc>
                <a:spcPct val="90000"/>
              </a:lnSpc>
              <a:spcBef>
                <a:spcPts val="750"/>
              </a:spcBef>
              <a:spcAft>
                <a:spcPts val="0"/>
              </a:spcAft>
              <a:buClr>
                <a:schemeClr val="lt1"/>
              </a:buClr>
              <a:buSzPts val="1800"/>
              <a:buFont typeface="Arial"/>
              <a:buChar char="•"/>
            </a:pPr>
            <a:r>
              <a:rPr lang="en-US" sz="1800"/>
              <a:t>Zachowania użytkowników</a:t>
            </a:r>
            <a:endParaRPr sz="1800"/>
          </a:p>
          <a:p>
            <a:pPr marL="385763" lvl="0" indent="-385763" algn="l" rtl="0">
              <a:lnSpc>
                <a:spcPct val="90000"/>
              </a:lnSpc>
              <a:spcBef>
                <a:spcPts val="750"/>
              </a:spcBef>
              <a:spcAft>
                <a:spcPts val="0"/>
              </a:spcAft>
              <a:buClr>
                <a:schemeClr val="lt1"/>
              </a:buClr>
              <a:buSzPts val="1800"/>
              <a:buFont typeface="Arial"/>
              <a:buChar char="•"/>
            </a:pPr>
            <a:r>
              <a:rPr lang="en-US" sz="1800"/>
              <a:t>Ocena przejęcia</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Zrozumieć zachowanie</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Ocena konwersji</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Ocena retencji/lojalności</a:t>
            </a:r>
            <a:endParaRPr sz="1800">
              <a:solidFill>
                <a:srgbClr val="FFFF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5"/>
          <p:cNvSpPr txBox="1"/>
          <p:nvPr/>
        </p:nvSpPr>
        <p:spPr>
          <a:xfrm>
            <a:off x="348558" y="847315"/>
            <a:ext cx="8446883"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2800" b="1" i="0" u="none" strike="noStrike" cap="none" dirty="0">
                <a:solidFill>
                  <a:schemeClr val="lt1"/>
                </a:solidFill>
                <a:latin typeface="Arial"/>
                <a:ea typeface="Arial"/>
                <a:cs typeface="Arial"/>
                <a:sym typeface="Arial"/>
              </a:rPr>
              <a:t>"</a:t>
            </a:r>
            <a:r>
              <a:rPr lang="en-US" sz="2800" b="1" i="0" u="none" strike="noStrike" cap="none" dirty="0" err="1">
                <a:solidFill>
                  <a:schemeClr val="lt1"/>
                </a:solidFill>
                <a:latin typeface="Arial"/>
                <a:ea typeface="Arial"/>
                <a:cs typeface="Arial"/>
                <a:sym typeface="Arial"/>
              </a:rPr>
              <a:t>Użytkownicy</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nigdy</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nie</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zapomną</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jak</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poczuli</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się</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dzięki</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Twojemu</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produktowi</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lub</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usłudze</a:t>
            </a:r>
            <a:r>
              <a:rPr lang="en-US" sz="2800" b="1" i="0" u="none" strike="noStrike" cap="none" dirty="0">
                <a:solidFill>
                  <a:schemeClr val="lt1"/>
                </a:solidFill>
                <a:latin typeface="Arial"/>
                <a:ea typeface="Arial"/>
                <a:cs typeface="Arial"/>
                <a:sym typeface="Arial"/>
              </a:rPr>
              <a:t>".</a:t>
            </a:r>
            <a:endParaRPr sz="1200" dirty="0"/>
          </a:p>
          <a:p>
            <a:pPr marL="0" marR="0" lvl="0" indent="0" algn="ctr" rtl="0">
              <a:spcBef>
                <a:spcPts val="0"/>
              </a:spcBef>
              <a:spcAft>
                <a:spcPts val="0"/>
              </a:spcAft>
              <a:buNone/>
            </a:pPr>
            <a:endParaRPr sz="2800" b="1" i="0" u="none" strike="noStrike" cap="none" dirty="0">
              <a:solidFill>
                <a:schemeClr val="lt1"/>
              </a:solidFill>
              <a:latin typeface="Arial"/>
              <a:ea typeface="Arial"/>
              <a:cs typeface="Arial"/>
              <a:sym typeface="Arial"/>
            </a:endParaRPr>
          </a:p>
          <a:p>
            <a:pPr marL="0" marR="0" lvl="0" indent="0" algn="r" rtl="0">
              <a:spcBef>
                <a:spcPts val="0"/>
              </a:spcBef>
              <a:spcAft>
                <a:spcPts val="0"/>
              </a:spcAft>
              <a:buNone/>
            </a:pPr>
            <a:r>
              <a:rPr lang="en-US" sz="2800" b="0" i="1" u="none" strike="noStrike" cap="none" dirty="0">
                <a:solidFill>
                  <a:schemeClr val="lt1"/>
                </a:solidFill>
                <a:latin typeface="Dancing Script"/>
                <a:ea typeface="Dancing Script"/>
                <a:cs typeface="Dancing Script"/>
                <a:sym typeface="Dancing Script"/>
              </a:rPr>
              <a:t> Mario </a:t>
            </a:r>
            <a:r>
              <a:rPr lang="en-US" sz="2800" b="0" i="1" u="none" strike="noStrike" cap="none" dirty="0" err="1">
                <a:solidFill>
                  <a:schemeClr val="lt1"/>
                </a:solidFill>
                <a:latin typeface="Dancing Script"/>
                <a:ea typeface="Dancing Script"/>
                <a:cs typeface="Dancing Script"/>
                <a:sym typeface="Dancing Script"/>
              </a:rPr>
              <a:t>Maruffi</a:t>
            </a:r>
            <a:endParaRPr sz="3200" b="0" i="1" u="none" strike="noStrike" cap="none" dirty="0">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6"/>
          <p:cNvSpPr txBox="1"/>
          <p:nvPr/>
        </p:nvSpPr>
        <p:spPr>
          <a:xfrm>
            <a:off x="452673" y="847315"/>
            <a:ext cx="8238654"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2800" b="1" i="0" u="none" strike="noStrike" cap="none" dirty="0">
                <a:solidFill>
                  <a:schemeClr val="lt1"/>
                </a:solidFill>
                <a:latin typeface="Arial"/>
                <a:ea typeface="Arial"/>
                <a:cs typeface="Arial"/>
                <a:sym typeface="Arial"/>
              </a:rPr>
              <a:t>"Dane to </a:t>
            </a:r>
            <a:r>
              <a:rPr lang="en-US" sz="2800" b="1" i="0" u="none" strike="noStrike" cap="none" dirty="0" err="1">
                <a:solidFill>
                  <a:schemeClr val="lt1"/>
                </a:solidFill>
                <a:latin typeface="Arial"/>
                <a:ea typeface="Arial"/>
                <a:cs typeface="Arial"/>
                <a:sym typeface="Arial"/>
              </a:rPr>
              <a:t>tylko</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podsumowania</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tysięcy</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historii</a:t>
            </a:r>
            <a:r>
              <a:rPr lang="en-US" sz="2800" b="1" i="0" u="none" strike="noStrike" cap="none" dirty="0">
                <a:solidFill>
                  <a:schemeClr val="lt1"/>
                </a:solidFill>
                <a:latin typeface="Arial"/>
                <a:ea typeface="Arial"/>
                <a:cs typeface="Arial"/>
                <a:sym typeface="Arial"/>
              </a:rPr>
              <a:t> - </a:t>
            </a:r>
            <a:r>
              <a:rPr lang="en-US" sz="2800" b="1" i="0" u="none" strike="noStrike" cap="none" dirty="0" err="1">
                <a:solidFill>
                  <a:schemeClr val="lt1"/>
                </a:solidFill>
                <a:latin typeface="Arial"/>
                <a:ea typeface="Arial"/>
                <a:cs typeface="Arial"/>
                <a:sym typeface="Arial"/>
              </a:rPr>
              <a:t>opowiedz</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kilka</a:t>
            </a:r>
            <a:r>
              <a:rPr lang="en-US" sz="2800" b="1" i="0" u="none" strike="noStrike" cap="none" dirty="0">
                <a:solidFill>
                  <a:schemeClr val="lt1"/>
                </a:solidFill>
                <a:latin typeface="Arial"/>
                <a:ea typeface="Arial"/>
                <a:cs typeface="Arial"/>
                <a:sym typeface="Arial"/>
              </a:rPr>
              <a:t> z </a:t>
            </a:r>
            <a:r>
              <a:rPr lang="en-US" sz="2800" b="1" i="0" u="none" strike="noStrike" cap="none" dirty="0" err="1">
                <a:solidFill>
                  <a:schemeClr val="lt1"/>
                </a:solidFill>
                <a:latin typeface="Arial"/>
                <a:ea typeface="Arial"/>
                <a:cs typeface="Arial"/>
                <a:sym typeface="Arial"/>
              </a:rPr>
              <a:t>nich</a:t>
            </a:r>
            <a:r>
              <a:rPr lang="en-US" sz="2800" b="1" i="0" u="none" strike="noStrike" cap="none" dirty="0">
                <a:solidFill>
                  <a:schemeClr val="lt1"/>
                </a:solidFill>
                <a:latin typeface="Arial"/>
                <a:ea typeface="Arial"/>
                <a:cs typeface="Arial"/>
                <a:sym typeface="Arial"/>
              </a:rPr>
              <a:t>, aby </a:t>
            </a:r>
            <a:r>
              <a:rPr lang="en-US" sz="2800" b="1" i="0" u="none" strike="noStrike" cap="none" dirty="0" err="1">
                <a:solidFill>
                  <a:schemeClr val="lt1"/>
                </a:solidFill>
                <a:latin typeface="Arial"/>
                <a:ea typeface="Arial"/>
                <a:cs typeface="Arial"/>
                <a:sym typeface="Arial"/>
              </a:rPr>
              <a:t>nadać</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danym</a:t>
            </a:r>
            <a:r>
              <a:rPr lang="en-US" sz="2800" b="1" i="0" u="none" strike="noStrike" cap="none" dirty="0">
                <a:solidFill>
                  <a:schemeClr val="lt1"/>
                </a:solidFill>
                <a:latin typeface="Arial"/>
                <a:ea typeface="Arial"/>
                <a:cs typeface="Arial"/>
                <a:sym typeface="Arial"/>
              </a:rPr>
              <a:t> </a:t>
            </a:r>
            <a:r>
              <a:rPr lang="en-US" sz="2800" b="1" i="0" u="none" strike="noStrike" cap="none" dirty="0" err="1">
                <a:solidFill>
                  <a:schemeClr val="lt1"/>
                </a:solidFill>
                <a:latin typeface="Arial"/>
                <a:ea typeface="Arial"/>
                <a:cs typeface="Arial"/>
                <a:sym typeface="Arial"/>
              </a:rPr>
              <a:t>znaczenie</a:t>
            </a:r>
            <a:r>
              <a:rPr lang="en-US" sz="2800" b="1" i="0" u="none" strike="noStrike" cap="none" dirty="0">
                <a:solidFill>
                  <a:schemeClr val="lt1"/>
                </a:solidFill>
                <a:latin typeface="Arial"/>
                <a:ea typeface="Arial"/>
                <a:cs typeface="Arial"/>
                <a:sym typeface="Arial"/>
              </a:rPr>
              <a:t>".</a:t>
            </a:r>
            <a:endParaRPr sz="1200" dirty="0"/>
          </a:p>
          <a:p>
            <a:pPr marL="0" marR="0" lvl="0" indent="0" algn="ctr" rtl="0">
              <a:spcBef>
                <a:spcPts val="0"/>
              </a:spcBef>
              <a:spcAft>
                <a:spcPts val="0"/>
              </a:spcAft>
              <a:buNone/>
            </a:pPr>
            <a:endParaRPr sz="2800" b="1" i="0" u="none" strike="noStrike" cap="none" dirty="0">
              <a:solidFill>
                <a:schemeClr val="dk1"/>
              </a:solidFill>
              <a:latin typeface="Arial"/>
              <a:ea typeface="Arial"/>
              <a:cs typeface="Arial"/>
              <a:sym typeface="Arial"/>
            </a:endParaRPr>
          </a:p>
          <a:p>
            <a:pPr marL="0" marR="0" lvl="0" indent="0" algn="r" rtl="0">
              <a:spcBef>
                <a:spcPts val="0"/>
              </a:spcBef>
              <a:spcAft>
                <a:spcPts val="0"/>
              </a:spcAft>
              <a:buNone/>
            </a:pPr>
            <a:r>
              <a:rPr lang="en-US" sz="2800" b="0" i="1" u="none" strike="noStrike" cap="none" dirty="0">
                <a:solidFill>
                  <a:schemeClr val="lt1"/>
                </a:solidFill>
                <a:latin typeface="Dancing Script"/>
                <a:ea typeface="Dancing Script"/>
                <a:cs typeface="Dancing Script"/>
                <a:sym typeface="Dancing Script"/>
              </a:rPr>
              <a:t> Chip &amp; Dan Heath</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211" name="Google Shape;211;p7"/>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dirty="0" err="1">
                <a:solidFill>
                  <a:srgbClr val="161249"/>
                </a:solidFill>
                <a:latin typeface="Arial"/>
                <a:ea typeface="Arial"/>
                <a:cs typeface="Arial"/>
                <a:sym typeface="Arial"/>
              </a:rPr>
              <a:t>Przegląd</a:t>
            </a:r>
            <a:r>
              <a:rPr lang="en-US" sz="4000" b="1" i="0" u="none" strike="noStrike" cap="none" dirty="0">
                <a:solidFill>
                  <a:srgbClr val="161249"/>
                </a:solidFill>
                <a:latin typeface="Arial"/>
                <a:ea typeface="Arial"/>
                <a:cs typeface="Arial"/>
                <a:sym typeface="Arial"/>
              </a:rPr>
              <a:t> </a:t>
            </a:r>
            <a:r>
              <a:rPr lang="en-US" sz="4000" b="1" i="0" u="none" strike="noStrike" cap="none" dirty="0" err="1">
                <a:solidFill>
                  <a:srgbClr val="161249"/>
                </a:solidFill>
                <a:latin typeface="Arial"/>
                <a:ea typeface="Arial"/>
                <a:cs typeface="Arial"/>
                <a:sym typeface="Arial"/>
              </a:rPr>
              <a:t>odbiorców</a:t>
            </a: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8"/>
          <p:cNvSpPr txBox="1"/>
          <p:nvPr/>
        </p:nvSpPr>
        <p:spPr>
          <a:xfrm>
            <a:off x="2064652" y="231035"/>
            <a:ext cx="5014696" cy="5727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4000" b="1" i="0" u="none" strike="noStrike" cap="none" dirty="0" err="1">
                <a:solidFill>
                  <a:srgbClr val="161249"/>
                </a:solidFill>
                <a:latin typeface="Arial"/>
                <a:ea typeface="Arial"/>
                <a:cs typeface="Arial"/>
                <a:sym typeface="Arial"/>
              </a:rPr>
              <a:t>Przegląd</a:t>
            </a:r>
            <a:r>
              <a:rPr lang="en-US" sz="4000" b="1" i="0" u="none" strike="noStrike" cap="none" dirty="0">
                <a:solidFill>
                  <a:srgbClr val="161249"/>
                </a:solidFill>
                <a:latin typeface="Arial"/>
                <a:ea typeface="Arial"/>
                <a:cs typeface="Arial"/>
                <a:sym typeface="Arial"/>
              </a:rPr>
              <a:t> </a:t>
            </a:r>
            <a:r>
              <a:rPr lang="en-US" sz="4000" b="1" i="0" u="none" strike="noStrike" cap="none" dirty="0" err="1">
                <a:solidFill>
                  <a:srgbClr val="161249"/>
                </a:solidFill>
                <a:latin typeface="Arial"/>
                <a:ea typeface="Arial"/>
                <a:cs typeface="Arial"/>
                <a:sym typeface="Arial"/>
              </a:rPr>
              <a:t>odbiorców</a:t>
            </a:r>
            <a:endParaRPr sz="1600" dirty="0"/>
          </a:p>
        </p:txBody>
      </p:sp>
      <p:sp>
        <p:nvSpPr>
          <p:cNvPr id="217" name="Google Shape;217;p8"/>
          <p:cNvSpPr txBox="1"/>
          <p:nvPr/>
        </p:nvSpPr>
        <p:spPr>
          <a:xfrm>
            <a:off x="2927195" y="1074877"/>
            <a:ext cx="3282027" cy="483715"/>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r>
              <a:rPr lang="en-US" sz="2400" b="1" i="0" u="none" strike="noStrike" cap="none" dirty="0" err="1">
                <a:solidFill>
                  <a:srgbClr val="161249"/>
                </a:solidFill>
                <a:latin typeface="Arial"/>
                <a:ea typeface="Arial"/>
                <a:cs typeface="Arial"/>
                <a:sym typeface="Arial"/>
              </a:rPr>
              <a:t>Użytkownik</a:t>
            </a:r>
            <a:r>
              <a:rPr lang="en-US" sz="2400" b="1" i="0" u="none" strike="noStrike" cap="none" dirty="0">
                <a:solidFill>
                  <a:srgbClr val="161249"/>
                </a:solidFill>
                <a:latin typeface="Arial"/>
                <a:ea typeface="Arial"/>
                <a:cs typeface="Arial"/>
                <a:sym typeface="Arial"/>
              </a:rPr>
              <a:t> </a:t>
            </a:r>
            <a:r>
              <a:rPr lang="pl-PL" sz="2400" b="1" i="0" u="none" strike="noStrike" cap="none" dirty="0">
                <a:solidFill>
                  <a:srgbClr val="161249"/>
                </a:solidFill>
                <a:latin typeface="Arial"/>
                <a:ea typeface="Arial"/>
                <a:cs typeface="Arial"/>
                <a:sym typeface="Arial"/>
              </a:rPr>
              <a:t>vs.</a:t>
            </a:r>
            <a:r>
              <a:rPr lang="en-US" sz="2400" b="1" i="0" u="none" strike="noStrike" cap="none" dirty="0">
                <a:solidFill>
                  <a:srgbClr val="161249"/>
                </a:solidFill>
                <a:latin typeface="Arial"/>
                <a:ea typeface="Arial"/>
                <a:cs typeface="Arial"/>
                <a:sym typeface="Arial"/>
              </a:rPr>
              <a:t> </a:t>
            </a:r>
            <a:r>
              <a:rPr lang="en-US" sz="2400" b="1" i="0" u="none" strike="noStrike" cap="none" dirty="0" err="1">
                <a:solidFill>
                  <a:srgbClr val="161249"/>
                </a:solidFill>
                <a:latin typeface="Arial"/>
                <a:ea typeface="Arial"/>
                <a:cs typeface="Arial"/>
                <a:sym typeface="Arial"/>
              </a:rPr>
              <a:t>sesje</a:t>
            </a:r>
            <a:endParaRPr sz="2400" b="1" i="0" u="none" strike="noStrike" cap="none" dirty="0">
              <a:solidFill>
                <a:srgbClr val="161249"/>
              </a:solidFill>
              <a:latin typeface="Arial"/>
              <a:ea typeface="Arial"/>
              <a:cs typeface="Arial"/>
              <a:sym typeface="Arial"/>
            </a:endParaRPr>
          </a:p>
        </p:txBody>
      </p:sp>
      <p:pic>
        <p:nvPicPr>
          <p:cNvPr id="218" name="Google Shape;218;p8" descr="User with solid fill"/>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127161" y="1712800"/>
            <a:ext cx="1907013" cy="1907013"/>
          </a:xfrm>
          <a:prstGeom prst="rect">
            <a:avLst/>
          </a:prstGeom>
          <a:noFill/>
          <a:ln>
            <a:noFill/>
          </a:ln>
        </p:spPr>
      </p:pic>
      <p:sp>
        <p:nvSpPr>
          <p:cNvPr id="219" name="Google Shape;219;p8"/>
          <p:cNvSpPr txBox="1"/>
          <p:nvPr/>
        </p:nvSpPr>
        <p:spPr>
          <a:xfrm>
            <a:off x="2248648" y="3435147"/>
            <a:ext cx="156930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dirty="0" err="1">
                <a:solidFill>
                  <a:srgbClr val="161249"/>
                </a:solidFill>
                <a:latin typeface="Arial"/>
                <a:ea typeface="Arial"/>
                <a:cs typeface="Arial"/>
                <a:sym typeface="Arial"/>
              </a:rPr>
              <a:t>Użytkownik</a:t>
            </a:r>
            <a:endParaRPr sz="1800" b="1" i="0" u="none" strike="noStrike" cap="none" dirty="0">
              <a:solidFill>
                <a:srgbClr val="161249"/>
              </a:solidFill>
              <a:latin typeface="Arial"/>
              <a:ea typeface="Arial"/>
              <a:cs typeface="Arial"/>
              <a:sym typeface="Arial"/>
            </a:endParaRPr>
          </a:p>
        </p:txBody>
      </p:sp>
      <p:pic>
        <p:nvPicPr>
          <p:cNvPr id="220" name="Google Shape;220;p8" descr="Ui Ux with solid fill"/>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727906" y="1745600"/>
            <a:ext cx="1907013" cy="1907013"/>
          </a:xfrm>
          <a:prstGeom prst="rect">
            <a:avLst/>
          </a:prstGeom>
          <a:noFill/>
          <a:ln>
            <a:noFill/>
          </a:ln>
        </p:spPr>
      </p:pic>
      <p:sp>
        <p:nvSpPr>
          <p:cNvPr id="221" name="Google Shape;221;p8"/>
          <p:cNvSpPr txBox="1"/>
          <p:nvPr/>
        </p:nvSpPr>
        <p:spPr>
          <a:xfrm>
            <a:off x="4692465" y="3435147"/>
            <a:ext cx="1979992"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161249"/>
                </a:solidFill>
                <a:latin typeface="Arial"/>
                <a:ea typeface="Arial"/>
                <a:cs typeface="Arial"/>
                <a:sym typeface="Arial"/>
              </a:rPr>
              <a:t>Użytkownik ma sesje</a:t>
            </a:r>
            <a:endParaRPr sz="1800" b="1"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27" name="Google Shape;227;p9"/>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228" name="Google Shape;228;p9"/>
          <p:cNvSpPr txBox="1">
            <a:spLocks noGrp="1"/>
          </p:cNvSpPr>
          <p:nvPr>
            <p:ph type="title"/>
          </p:nvPr>
        </p:nvSpPr>
        <p:spPr>
          <a:xfrm>
            <a:off x="628650" y="302746"/>
            <a:ext cx="7886700" cy="572701"/>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ct val="100000"/>
              <a:buFont typeface="Arial"/>
              <a:buNone/>
            </a:pPr>
            <a:r>
              <a:rPr lang="en-US" sz="4000" dirty="0" err="1"/>
              <a:t>Przegląd</a:t>
            </a:r>
            <a:r>
              <a:rPr lang="en-US" sz="4000" dirty="0"/>
              <a:t> </a:t>
            </a:r>
            <a:r>
              <a:rPr lang="en-US" sz="4000" dirty="0" err="1"/>
              <a:t>odbiorców</a:t>
            </a:r>
            <a:endParaRPr sz="3600" dirty="0"/>
          </a:p>
        </p:txBody>
      </p:sp>
      <p:sp>
        <p:nvSpPr>
          <p:cNvPr id="229" name="Google Shape;229;p9"/>
          <p:cNvSpPr txBox="1">
            <a:spLocks noGrp="1"/>
          </p:cNvSpPr>
          <p:nvPr>
            <p:ph type="body" idx="1"/>
          </p:nvPr>
        </p:nvSpPr>
        <p:spPr>
          <a:xfrm>
            <a:off x="628650" y="1100011"/>
            <a:ext cx="7886700" cy="3563027"/>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rgbClr val="D12477"/>
              </a:buClr>
              <a:buSzPts val="2400"/>
              <a:buNone/>
            </a:pPr>
            <a:r>
              <a:rPr lang="en-US" sz="2400" b="1" dirty="0">
                <a:solidFill>
                  <a:srgbClr val="D12477"/>
                </a:solidFill>
              </a:rPr>
              <a:t>Dane </a:t>
            </a:r>
            <a:r>
              <a:rPr lang="en-US" sz="2400" b="1" dirty="0" err="1">
                <a:solidFill>
                  <a:srgbClr val="D12477"/>
                </a:solidFill>
              </a:rPr>
              <a:t>demograficzne</a:t>
            </a:r>
            <a:r>
              <a:rPr lang="en-US" sz="2400" b="1" dirty="0">
                <a:solidFill>
                  <a:srgbClr val="D12477"/>
                </a:solidFill>
              </a:rPr>
              <a:t> </a:t>
            </a:r>
            <a:r>
              <a:rPr lang="en-US" sz="2400" b="1" dirty="0" err="1">
                <a:solidFill>
                  <a:srgbClr val="D12477"/>
                </a:solidFill>
              </a:rPr>
              <a:t>odbiorców</a:t>
            </a:r>
            <a:endParaRPr sz="2400" b="1" dirty="0">
              <a:solidFill>
                <a:srgbClr val="D12477"/>
              </a:solidFill>
            </a:endParaRPr>
          </a:p>
          <a:p>
            <a:pPr marL="342900" lvl="0" indent="-342900" algn="l" rtl="0">
              <a:lnSpc>
                <a:spcPct val="115000"/>
              </a:lnSpc>
              <a:spcBef>
                <a:spcPts val="1950"/>
              </a:spcBef>
              <a:spcAft>
                <a:spcPts val="0"/>
              </a:spcAft>
              <a:buClr>
                <a:srgbClr val="D12477"/>
              </a:buClr>
              <a:buSzPts val="2000"/>
              <a:buFont typeface="Arial"/>
              <a:buChar char="●"/>
            </a:pPr>
            <a:r>
              <a:rPr lang="pl-PL" sz="2000" dirty="0"/>
              <a:t>g</a:t>
            </a:r>
            <a:r>
              <a:rPr lang="en-US" sz="2000" dirty="0" err="1"/>
              <a:t>eografia</a:t>
            </a:r>
            <a:r>
              <a:rPr lang="en-US" sz="2000" dirty="0"/>
              <a:t> </a:t>
            </a:r>
            <a:r>
              <a:rPr lang="en-US" sz="2000" dirty="0" err="1"/>
              <a:t>i</a:t>
            </a:r>
            <a:r>
              <a:rPr lang="en-US" sz="2000" dirty="0"/>
              <a:t> </a:t>
            </a:r>
            <a:r>
              <a:rPr lang="en-US" sz="2000" dirty="0" err="1"/>
              <a:t>język</a:t>
            </a:r>
            <a:endParaRPr dirty="0"/>
          </a:p>
          <a:p>
            <a:pPr marL="342900" lvl="0" indent="-342900" algn="l" rtl="0">
              <a:lnSpc>
                <a:spcPct val="115000"/>
              </a:lnSpc>
              <a:spcBef>
                <a:spcPts val="1950"/>
              </a:spcBef>
              <a:spcAft>
                <a:spcPts val="0"/>
              </a:spcAft>
              <a:buClr>
                <a:srgbClr val="D12477"/>
              </a:buClr>
              <a:buSzPts val="2000"/>
              <a:buFont typeface="Arial"/>
              <a:buChar char="●"/>
            </a:pPr>
            <a:r>
              <a:rPr lang="pl-PL" sz="2000" dirty="0" err="1"/>
              <a:t>g</a:t>
            </a:r>
            <a:r>
              <a:rPr lang="en-US" sz="2000" dirty="0" err="1"/>
              <a:t>atunek</a:t>
            </a:r>
            <a:r>
              <a:rPr lang="en-US" sz="2000" dirty="0"/>
              <a:t> </a:t>
            </a:r>
            <a:r>
              <a:rPr lang="en-US" sz="2000" dirty="0" err="1"/>
              <a:t>i</a:t>
            </a:r>
            <a:r>
              <a:rPr lang="en-US" sz="2000" dirty="0"/>
              <a:t> </a:t>
            </a:r>
            <a:r>
              <a:rPr lang="en-US" sz="2000" dirty="0" err="1"/>
              <a:t>wiek</a:t>
            </a:r>
            <a:endParaRPr dirty="0"/>
          </a:p>
          <a:p>
            <a:pPr marL="342900" lvl="0" indent="-342900" algn="l" rtl="0">
              <a:lnSpc>
                <a:spcPct val="115000"/>
              </a:lnSpc>
              <a:spcBef>
                <a:spcPts val="1950"/>
              </a:spcBef>
              <a:spcAft>
                <a:spcPts val="0"/>
              </a:spcAft>
              <a:buClr>
                <a:srgbClr val="D12477"/>
              </a:buClr>
              <a:buSzPts val="2000"/>
              <a:buFont typeface="Arial"/>
              <a:buChar char="●"/>
            </a:pPr>
            <a:r>
              <a:rPr lang="pl-PL" sz="2000" dirty="0" err="1"/>
              <a:t>z</a:t>
            </a:r>
            <a:r>
              <a:rPr lang="en-US" sz="2000" dirty="0" err="1"/>
              <a:t>ainteresowanie</a:t>
            </a:r>
            <a:endParaRPr sz="2000" dirty="0"/>
          </a:p>
          <a:p>
            <a:pPr marL="342900" lvl="0" indent="-342900" algn="l" rtl="0">
              <a:lnSpc>
                <a:spcPct val="115000"/>
              </a:lnSpc>
              <a:spcBef>
                <a:spcPts val="1950"/>
              </a:spcBef>
              <a:spcAft>
                <a:spcPts val="0"/>
              </a:spcAft>
              <a:buClr>
                <a:srgbClr val="D12477"/>
              </a:buClr>
              <a:buSzPts val="2000"/>
              <a:buFont typeface="Arial"/>
              <a:buChar char="●"/>
            </a:pPr>
            <a:r>
              <a:rPr lang="pl-PL" sz="2000" dirty="0" err="1"/>
              <a:t>t</a:t>
            </a:r>
            <a:r>
              <a:rPr lang="en-US" sz="2000" dirty="0" err="1"/>
              <a:t>echnologia</a:t>
            </a:r>
            <a:r>
              <a:rPr lang="en-US" sz="2000" dirty="0"/>
              <a:t> </a:t>
            </a:r>
            <a:r>
              <a:rPr lang="en-US" sz="2000" dirty="0" err="1"/>
              <a:t>i</a:t>
            </a:r>
            <a:r>
              <a:rPr lang="en-US" sz="2000" dirty="0"/>
              <a:t> </a:t>
            </a:r>
            <a:r>
              <a:rPr lang="en-US" sz="2000" dirty="0" err="1"/>
              <a:t>urządzenia</a:t>
            </a:r>
            <a:endParaRPr sz="2000" dirty="0"/>
          </a:p>
          <a:p>
            <a:pPr marL="0" lvl="0" indent="0" algn="l" rtl="0">
              <a:lnSpc>
                <a:spcPct val="90000"/>
              </a:lnSpc>
              <a:spcBef>
                <a:spcPts val="1950"/>
              </a:spcBef>
              <a:spcAft>
                <a:spcPts val="0"/>
              </a:spcAft>
              <a:buClr>
                <a:srgbClr val="161249"/>
              </a:buClr>
              <a:buSzPts val="2000"/>
              <a:buNone/>
            </a:pPr>
            <a:endParaRPr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35" name="Google Shape;235;p10"/>
          <p:cNvSpPr txBox="1"/>
          <p:nvPr/>
        </p:nvSpPr>
        <p:spPr>
          <a:xfrm>
            <a:off x="478339" y="1262789"/>
            <a:ext cx="86656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236" name="Google Shape;236;p10"/>
          <p:cNvSpPr txBox="1">
            <a:spLocks noGrp="1"/>
          </p:cNvSpPr>
          <p:nvPr>
            <p:ph type="body" idx="1"/>
          </p:nvPr>
        </p:nvSpPr>
        <p:spPr>
          <a:xfrm>
            <a:off x="790819" y="144936"/>
            <a:ext cx="6614054" cy="9889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4000" dirty="0" err="1"/>
              <a:t>Ocena</a:t>
            </a:r>
            <a:r>
              <a:rPr lang="en-US" sz="4000" dirty="0"/>
              <a:t> </a:t>
            </a:r>
            <a:r>
              <a:rPr lang="en-US" sz="4000" dirty="0" err="1"/>
              <a:t>aktywności</a:t>
            </a:r>
            <a:endParaRPr sz="4000" dirty="0"/>
          </a:p>
          <a:p>
            <a:pPr marL="0" lvl="0" indent="0" algn="l" rtl="0">
              <a:lnSpc>
                <a:spcPct val="90000"/>
              </a:lnSpc>
              <a:spcBef>
                <a:spcPts val="750"/>
              </a:spcBef>
              <a:spcAft>
                <a:spcPts val="0"/>
              </a:spcAft>
              <a:buClr>
                <a:schemeClr val="lt1"/>
              </a:buClr>
              <a:buSzPts val="2400"/>
              <a:buNone/>
            </a:pPr>
            <a:endParaRPr dirty="0"/>
          </a:p>
        </p:txBody>
      </p:sp>
      <p:sp>
        <p:nvSpPr>
          <p:cNvPr id="237" name="Google Shape;237;p10"/>
          <p:cNvSpPr txBox="1">
            <a:spLocks noGrp="1"/>
          </p:cNvSpPr>
          <p:nvPr>
            <p:ph type="body" idx="2"/>
          </p:nvPr>
        </p:nvSpPr>
        <p:spPr>
          <a:xfrm>
            <a:off x="840583" y="1100011"/>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pl-PL" sz="1800" dirty="0"/>
              <a:t>Zespoły</a:t>
            </a:r>
            <a:r>
              <a:rPr lang="en-US" sz="1800" dirty="0"/>
              <a:t> </a:t>
            </a:r>
            <a:r>
              <a:rPr lang="en-US" sz="1800" dirty="0" err="1"/>
              <a:t>uzyskują</a:t>
            </a:r>
            <a:r>
              <a:rPr lang="en-US" sz="1800" dirty="0"/>
              <a:t> </a:t>
            </a:r>
            <a:r>
              <a:rPr lang="en-US" sz="1800" dirty="0" err="1"/>
              <a:t>dostęp</a:t>
            </a:r>
            <a:r>
              <a:rPr lang="en-US" sz="1800" dirty="0"/>
              <a:t> do </a:t>
            </a:r>
            <a:r>
              <a:rPr lang="en-US" sz="1800" dirty="0" err="1"/>
              <a:t>demonstracyjnego</a:t>
            </a:r>
            <a:r>
              <a:rPr lang="en-US" sz="1800" dirty="0"/>
              <a:t> </a:t>
            </a:r>
            <a:r>
              <a:rPr lang="en-US" sz="1800" dirty="0" err="1"/>
              <a:t>konta</a:t>
            </a:r>
            <a:r>
              <a:rPr lang="en-US" sz="1800" dirty="0"/>
              <a:t> Google Analytics </a:t>
            </a:r>
            <a:r>
              <a:rPr lang="en-US" sz="1800" dirty="0" err="1"/>
              <a:t>i</a:t>
            </a:r>
            <a:r>
              <a:rPr lang="en-US" sz="1800" dirty="0"/>
              <a:t> </a:t>
            </a:r>
            <a:r>
              <a:rPr lang="en-US" sz="1800" dirty="0" err="1"/>
              <a:t>wybierają</a:t>
            </a:r>
            <a:r>
              <a:rPr lang="en-US" sz="1800" dirty="0"/>
              <a:t> </a:t>
            </a:r>
            <a:r>
              <a:rPr lang="en-US" sz="1800" dirty="0" err="1"/>
              <a:t>właściwość</a:t>
            </a:r>
            <a:r>
              <a:rPr lang="en-US" sz="1800" dirty="0"/>
              <a:t> Google Analytics 4: </a:t>
            </a:r>
            <a:br>
              <a:rPr lang="en-US" sz="1800" dirty="0"/>
            </a:br>
            <a:r>
              <a:rPr lang="en-US" sz="1800" b="1" dirty="0">
                <a:solidFill>
                  <a:srgbClr val="D12477"/>
                </a:solidFill>
              </a:rPr>
              <a:t>Google Merchandise Store</a:t>
            </a:r>
            <a:br>
              <a:rPr lang="en-US" sz="1800" b="1" dirty="0">
                <a:solidFill>
                  <a:srgbClr val="D12477"/>
                </a:solidFill>
              </a:rPr>
            </a:br>
            <a:endParaRPr sz="1800" b="1" dirty="0">
              <a:solidFill>
                <a:srgbClr val="D12477"/>
              </a:solidFill>
            </a:endParaRPr>
          </a:p>
          <a:p>
            <a:pPr marL="0" lvl="0" indent="0" algn="l" rtl="0">
              <a:lnSpc>
                <a:spcPct val="100000"/>
              </a:lnSpc>
              <a:spcBef>
                <a:spcPts val="600"/>
              </a:spcBef>
              <a:spcAft>
                <a:spcPts val="0"/>
              </a:spcAft>
              <a:buClr>
                <a:srgbClr val="D12477"/>
              </a:buClr>
              <a:buSzPts val="1800"/>
              <a:buNone/>
            </a:pPr>
            <a:r>
              <a:rPr lang="en-US" sz="1800" b="1" dirty="0" err="1">
                <a:solidFill>
                  <a:srgbClr val="D12477"/>
                </a:solidFill>
              </a:rPr>
              <a:t>Korzystając</a:t>
            </a:r>
            <a:r>
              <a:rPr lang="en-US" sz="1800" b="1" dirty="0">
                <a:solidFill>
                  <a:srgbClr val="D12477"/>
                </a:solidFill>
              </a:rPr>
              <a:t> z </a:t>
            </a:r>
            <a:r>
              <a:rPr lang="en-US" sz="1800" b="1" dirty="0" err="1">
                <a:solidFill>
                  <a:srgbClr val="D12477"/>
                </a:solidFill>
              </a:rPr>
              <a:t>danych</a:t>
            </a:r>
            <a:r>
              <a:rPr lang="en-US" sz="1800" b="1" dirty="0">
                <a:solidFill>
                  <a:srgbClr val="D12477"/>
                </a:solidFill>
              </a:rPr>
              <a:t> z </a:t>
            </a:r>
            <a:r>
              <a:rPr lang="en-US" sz="1800" b="1" dirty="0" err="1">
                <a:solidFill>
                  <a:srgbClr val="D12477"/>
                </a:solidFill>
              </a:rPr>
              <a:t>platformy</a:t>
            </a:r>
            <a:r>
              <a:rPr lang="en-US" sz="1800" b="1" dirty="0">
                <a:solidFill>
                  <a:srgbClr val="D12477"/>
                </a:solidFill>
              </a:rPr>
              <a:t>, </a:t>
            </a:r>
            <a:r>
              <a:rPr lang="en-US" sz="1800" b="1" dirty="0" err="1">
                <a:solidFill>
                  <a:srgbClr val="D12477"/>
                </a:solidFill>
              </a:rPr>
              <a:t>odpowiedz</a:t>
            </a:r>
            <a:r>
              <a:rPr lang="en-US" sz="1800" b="1" dirty="0">
                <a:solidFill>
                  <a:srgbClr val="D12477"/>
                </a:solidFill>
              </a:rPr>
              <a:t> </a:t>
            </a:r>
            <a:r>
              <a:rPr lang="en-US" sz="1800" b="1" dirty="0" err="1">
                <a:solidFill>
                  <a:srgbClr val="D12477"/>
                </a:solidFill>
              </a:rPr>
              <a:t>na</a:t>
            </a:r>
            <a:r>
              <a:rPr lang="en-US" sz="1800" b="1" dirty="0">
                <a:solidFill>
                  <a:srgbClr val="D12477"/>
                </a:solidFill>
              </a:rPr>
              <a:t> </a:t>
            </a:r>
            <a:r>
              <a:rPr lang="en-US" sz="1800" b="1" dirty="0" err="1">
                <a:solidFill>
                  <a:srgbClr val="D12477"/>
                </a:solidFill>
              </a:rPr>
              <a:t>następujące</a:t>
            </a:r>
            <a:r>
              <a:rPr lang="en-US" sz="1800" b="1" dirty="0">
                <a:solidFill>
                  <a:srgbClr val="D12477"/>
                </a:solidFill>
              </a:rPr>
              <a:t> </a:t>
            </a:r>
            <a:r>
              <a:rPr lang="en-US" sz="1800" b="1" dirty="0" err="1">
                <a:solidFill>
                  <a:srgbClr val="D12477"/>
                </a:solidFill>
              </a:rPr>
              <a:t>pytania</a:t>
            </a:r>
            <a:r>
              <a:rPr lang="en-US" sz="1800" b="1" dirty="0">
                <a:solidFill>
                  <a:srgbClr val="D12477"/>
                </a:solidFill>
              </a:rPr>
              <a:t>:</a:t>
            </a:r>
            <a:endParaRPr sz="1800" b="1" dirty="0">
              <a:solidFill>
                <a:srgbClr val="D12477"/>
              </a:solidFill>
            </a:endParaRPr>
          </a:p>
          <a:p>
            <a:pPr marL="342900" lvl="0" indent="-342900" algn="l" rtl="0">
              <a:lnSpc>
                <a:spcPct val="100000"/>
              </a:lnSpc>
              <a:spcBef>
                <a:spcPts val="600"/>
              </a:spcBef>
              <a:spcAft>
                <a:spcPts val="0"/>
              </a:spcAft>
              <a:buClr>
                <a:srgbClr val="D12477"/>
              </a:buClr>
              <a:buSzPts val="2160"/>
              <a:buFont typeface="Calibri"/>
              <a:buAutoNum type="alphaLcParenR"/>
            </a:pPr>
            <a:r>
              <a:rPr lang="en-US" sz="1800" dirty="0"/>
              <a:t>Jaki jest </a:t>
            </a:r>
            <a:r>
              <a:rPr lang="en-US" sz="1800" dirty="0" err="1"/>
              <a:t>profil</a:t>
            </a:r>
            <a:r>
              <a:rPr lang="en-US" sz="1800" dirty="0"/>
              <a:t> </a:t>
            </a:r>
            <a:r>
              <a:rPr lang="en-US" sz="1800" dirty="0" err="1"/>
              <a:t>demograficzny</a:t>
            </a:r>
            <a:r>
              <a:rPr lang="en-US" sz="1800" dirty="0"/>
              <a:t> </a:t>
            </a:r>
            <a:r>
              <a:rPr lang="en-US" sz="1800" dirty="0" err="1"/>
              <a:t>odbiorców</a:t>
            </a:r>
            <a:r>
              <a:rPr lang="en-US" sz="1800" dirty="0"/>
              <a:t> (np. </a:t>
            </a:r>
            <a:r>
              <a:rPr lang="en-US" sz="1800" dirty="0" err="1"/>
              <a:t>wiek</a:t>
            </a:r>
            <a:r>
              <a:rPr lang="en-US" sz="1800" dirty="0"/>
              <a:t>, </a:t>
            </a:r>
            <a:r>
              <a:rPr lang="en-US" sz="1800" dirty="0" err="1"/>
              <a:t>płeć</a:t>
            </a:r>
            <a:r>
              <a:rPr lang="en-US" sz="1800" dirty="0"/>
              <a:t>, </a:t>
            </a:r>
            <a:r>
              <a:rPr lang="en-US" sz="1800" dirty="0" err="1"/>
              <a:t>dochody</a:t>
            </a:r>
            <a:r>
              <a:rPr lang="en-US" sz="1800" dirty="0"/>
              <a:t> </a:t>
            </a:r>
            <a:r>
              <a:rPr lang="en-US" sz="1800" dirty="0" err="1"/>
              <a:t>itp</a:t>
            </a:r>
            <a:r>
              <a:rPr lang="en-US" sz="1800" dirty="0"/>
              <a:t>.)?</a:t>
            </a:r>
            <a:endParaRPr sz="1800" dirty="0"/>
          </a:p>
          <a:p>
            <a:pPr marL="342900" lvl="0" indent="-342900" algn="l" rtl="0">
              <a:lnSpc>
                <a:spcPct val="100000"/>
              </a:lnSpc>
              <a:spcBef>
                <a:spcPts val="600"/>
              </a:spcBef>
              <a:spcAft>
                <a:spcPts val="0"/>
              </a:spcAft>
              <a:buClr>
                <a:srgbClr val="D12477"/>
              </a:buClr>
              <a:buSzPts val="2160"/>
              <a:buFont typeface="Calibri"/>
              <a:buAutoNum type="alphaLcParenR"/>
            </a:pPr>
            <a:r>
              <a:rPr lang="en-US" sz="1800" dirty="0" err="1"/>
              <a:t>Jakiej</a:t>
            </a:r>
            <a:r>
              <a:rPr lang="en-US" sz="1800" dirty="0"/>
              <a:t> </a:t>
            </a:r>
            <a:r>
              <a:rPr lang="en-US" sz="1800" dirty="0" err="1"/>
              <a:t>technologii</a:t>
            </a:r>
            <a:r>
              <a:rPr lang="en-US" sz="1800" dirty="0"/>
              <a:t> </a:t>
            </a:r>
            <a:r>
              <a:rPr lang="en-US" sz="1800" dirty="0" err="1"/>
              <a:t>używają</a:t>
            </a:r>
            <a:r>
              <a:rPr lang="en-US" sz="1800" dirty="0"/>
              <a:t>?</a:t>
            </a:r>
            <a:endParaRPr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2" name="Google Shape;242;p1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2951" y="0"/>
            <a:ext cx="9061996" cy="5024878"/>
          </a:xfrm>
          <a:prstGeom prst="rect">
            <a:avLst/>
          </a:prstGeom>
          <a:noFill/>
          <a:ln>
            <a:noFill/>
          </a:ln>
        </p:spPr>
      </p:pic>
      <p:pic>
        <p:nvPicPr>
          <p:cNvPr id="243" name="Google Shape;243;p1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44" name="Google Shape;244;p1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245" name="Google Shape;245;p1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0" name="Google Shape;250;p1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10298" y="27020"/>
            <a:ext cx="8450151" cy="4753210"/>
          </a:xfrm>
          <a:prstGeom prst="rect">
            <a:avLst/>
          </a:prstGeom>
          <a:noFill/>
          <a:ln>
            <a:noFill/>
          </a:ln>
        </p:spPr>
      </p:pic>
      <p:pic>
        <p:nvPicPr>
          <p:cNvPr id="251" name="Google Shape;251;p1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52" name="Google Shape;252;p1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253" name="Google Shape;253;p1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3"/>
          <p:cNvSpPr txBox="1"/>
          <p:nvPr/>
        </p:nvSpPr>
        <p:spPr>
          <a:xfrm>
            <a:off x="582069" y="1297045"/>
            <a:ext cx="7979861" cy="130759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dirty="0" err="1">
                <a:solidFill>
                  <a:srgbClr val="161249"/>
                </a:solidFill>
                <a:latin typeface="Arial"/>
                <a:ea typeface="Arial"/>
                <a:cs typeface="Arial"/>
                <a:sym typeface="Arial"/>
              </a:rPr>
              <a:t>Określenie</a:t>
            </a:r>
            <a:r>
              <a:rPr lang="en-US" sz="4000" b="1" i="0" u="none" strike="noStrike" cap="none" dirty="0">
                <a:solidFill>
                  <a:srgbClr val="161249"/>
                </a:solidFill>
                <a:latin typeface="Arial"/>
                <a:ea typeface="Arial"/>
                <a:cs typeface="Arial"/>
                <a:sym typeface="Arial"/>
              </a:rPr>
              <a:t> </a:t>
            </a:r>
            <a:r>
              <a:rPr lang="en-US" sz="4000" b="1" i="0" u="none" strike="noStrike" cap="none" dirty="0" err="1">
                <a:solidFill>
                  <a:srgbClr val="161249"/>
                </a:solidFill>
                <a:latin typeface="Arial"/>
                <a:ea typeface="Arial"/>
                <a:cs typeface="Arial"/>
                <a:sym typeface="Arial"/>
              </a:rPr>
              <a:t>okresu</a:t>
            </a:r>
            <a:r>
              <a:rPr lang="en-US" sz="4000" b="1" i="0" u="none" strike="noStrike" cap="none" dirty="0">
                <a:solidFill>
                  <a:srgbClr val="161249"/>
                </a:solidFill>
                <a:latin typeface="Arial"/>
                <a:ea typeface="Arial"/>
                <a:cs typeface="Arial"/>
                <a:sym typeface="Arial"/>
              </a:rPr>
              <a:t> </a:t>
            </a:r>
            <a:r>
              <a:rPr lang="en-US" sz="4000" b="1" i="0" u="none" strike="noStrike" cap="none" dirty="0" err="1">
                <a:solidFill>
                  <a:srgbClr val="161249"/>
                </a:solidFill>
                <a:latin typeface="Arial"/>
                <a:ea typeface="Arial"/>
                <a:cs typeface="Arial"/>
                <a:sym typeface="Arial"/>
              </a:rPr>
              <a:t>analizy</a:t>
            </a:r>
            <a:r>
              <a:rPr lang="en-US" sz="4000" b="1" i="0" u="none" strike="noStrike" cap="none" dirty="0">
                <a:solidFill>
                  <a:srgbClr val="161249"/>
                </a:solidFill>
                <a:latin typeface="Arial"/>
                <a:ea typeface="Arial"/>
                <a:cs typeface="Arial"/>
                <a:sym typeface="Arial"/>
              </a:rPr>
              <a:t> </a:t>
            </a:r>
            <a:r>
              <a:rPr lang="en-US" sz="4000" b="1" i="0" u="none" strike="noStrike" cap="none" dirty="0" err="1">
                <a:solidFill>
                  <a:srgbClr val="161249"/>
                </a:solidFill>
                <a:latin typeface="Arial"/>
                <a:ea typeface="Arial"/>
                <a:cs typeface="Arial"/>
                <a:sym typeface="Arial"/>
              </a:rPr>
              <a:t>danych</a:t>
            </a:r>
            <a:endParaRPr sz="1800" dirty="0"/>
          </a:p>
          <a:p>
            <a:pPr marL="0" marR="0" lvl="0" indent="0" algn="ctr" rtl="0">
              <a:spcBef>
                <a:spcPts val="0"/>
              </a:spcBef>
              <a:spcAft>
                <a:spcPts val="0"/>
              </a:spcAft>
              <a:buNone/>
            </a:pPr>
            <a:endParaRPr sz="4000" b="1" i="0" u="none" strike="noStrike" cap="none" dirty="0">
              <a:solidFill>
                <a:srgbClr val="161249"/>
              </a:solidFill>
              <a:latin typeface="Arial"/>
              <a:ea typeface="Arial"/>
              <a:cs typeface="Arial"/>
              <a:sym typeface="Arial"/>
            </a:endParaRPr>
          </a:p>
          <a:p>
            <a:pPr marL="0" marR="0" lvl="0" indent="0" algn="ctr" rtl="0">
              <a:spcBef>
                <a:spcPts val="0"/>
              </a:spcBef>
              <a:spcAft>
                <a:spcPts val="0"/>
              </a:spcAft>
              <a:buNone/>
            </a:pPr>
            <a:r>
              <a:rPr lang="en-US" sz="4000" b="1" i="0" u="none" strike="noStrike" cap="none" dirty="0">
                <a:solidFill>
                  <a:srgbClr val="161249"/>
                </a:solidFill>
                <a:latin typeface="Arial"/>
                <a:ea typeface="Arial"/>
                <a:cs typeface="Arial"/>
                <a:sym typeface="Arial"/>
              </a:rPr>
              <a:t>01/01/2022 - 31/12/2022</a:t>
            </a:r>
            <a:endParaRPr sz="4000" b="1" i="0" u="none" strike="noStrike" cap="none" dirty="0">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pic>
        <p:nvPicPr>
          <p:cNvPr id="263" name="Google Shape;263;p1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0" y="0"/>
            <a:ext cx="9144000" cy="5143500"/>
          </a:xfrm>
          <a:prstGeom prst="rect">
            <a:avLst/>
          </a:prstGeom>
          <a:noFill/>
          <a:ln>
            <a:noFill/>
          </a:ln>
        </p:spPr>
      </p:pic>
      <p:pic>
        <p:nvPicPr>
          <p:cNvPr id="264" name="Google Shape;264;p1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65" name="Google Shape;265;p14"/>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266" name="Google Shape;266;p14"/>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271" name="Google Shape;271;p1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53086" y="0"/>
            <a:ext cx="8057583" cy="4532391"/>
          </a:xfrm>
          <a:prstGeom prst="rect">
            <a:avLst/>
          </a:prstGeom>
          <a:noFill/>
          <a:ln>
            <a:noFill/>
          </a:ln>
        </p:spPr>
      </p:pic>
      <p:pic>
        <p:nvPicPr>
          <p:cNvPr id="272" name="Google Shape;272;p1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73" name="Google Shape;273;p1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274" name="Google Shape;274;p1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pic>
        <p:nvPicPr>
          <p:cNvPr id="279" name="Google Shape;279;p1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27342" y="0"/>
            <a:ext cx="8789909" cy="4944324"/>
          </a:xfrm>
          <a:prstGeom prst="rect">
            <a:avLst/>
          </a:prstGeom>
          <a:noFill/>
          <a:ln>
            <a:noFill/>
          </a:ln>
        </p:spPr>
      </p:pic>
      <p:pic>
        <p:nvPicPr>
          <p:cNvPr id="280" name="Google Shape;280;p1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81" name="Google Shape;281;p1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282" name="Google Shape;282;p16"/>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Google Shape;287;p1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16764" y="45269"/>
            <a:ext cx="8102851" cy="4433353"/>
          </a:xfrm>
          <a:prstGeom prst="rect">
            <a:avLst/>
          </a:prstGeom>
          <a:noFill/>
          <a:ln>
            <a:noFill/>
          </a:ln>
        </p:spPr>
      </p:pic>
      <p:pic>
        <p:nvPicPr>
          <p:cNvPr id="288" name="Google Shape;288;p1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89" name="Google Shape;289;p1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290" name="Google Shape;290;p1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pic>
        <p:nvPicPr>
          <p:cNvPr id="295" name="Google Shape;295;p1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25439" y="1"/>
            <a:ext cx="7977860" cy="4478818"/>
          </a:xfrm>
          <a:prstGeom prst="rect">
            <a:avLst/>
          </a:prstGeom>
          <a:noFill/>
          <a:ln>
            <a:noFill/>
          </a:ln>
        </p:spPr>
      </p:pic>
      <p:sp>
        <p:nvSpPr>
          <p:cNvPr id="296" name="Google Shape;296;p18"/>
          <p:cNvSpPr txBox="1"/>
          <p:nvPr/>
        </p:nvSpPr>
        <p:spPr>
          <a:xfrm>
            <a:off x="0" y="1"/>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Geografia</a:t>
            </a:r>
            <a:endParaRPr sz="2400" b="1" i="0" u="none" strike="noStrike" cap="none">
              <a:solidFill>
                <a:srgbClr val="D12477"/>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pic>
        <p:nvPicPr>
          <p:cNvPr id="301" name="Google Shape;301;p1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285" y="4595"/>
            <a:ext cx="8021675" cy="4503416"/>
          </a:xfrm>
          <a:prstGeom prst="rect">
            <a:avLst/>
          </a:prstGeom>
          <a:noFill/>
          <a:ln>
            <a:noFill/>
          </a:ln>
        </p:spPr>
      </p:pic>
      <p:sp>
        <p:nvSpPr>
          <p:cNvPr id="302" name="Google Shape;302;p19"/>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Język</a:t>
            </a:r>
            <a:endParaRPr sz="2400" b="1" i="0" u="none" strike="noStrike" cap="none">
              <a:solidFill>
                <a:srgbClr val="D12477"/>
              </a:solidFill>
              <a:latin typeface="Arial"/>
              <a:ea typeface="Arial"/>
              <a:cs typeface="Arial"/>
              <a:sym typeface="Arial"/>
            </a:endParaRPr>
          </a:p>
        </p:txBody>
      </p:sp>
      <p:pic>
        <p:nvPicPr>
          <p:cNvPr id="303" name="Google Shape;303;p1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04" name="Google Shape;304;p19"/>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305" name="Google Shape;305;p19"/>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pic>
        <p:nvPicPr>
          <p:cNvPr id="310" name="Google Shape;310;p2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820" y="0"/>
            <a:ext cx="9161820" cy="5143500"/>
          </a:xfrm>
          <a:prstGeom prst="rect">
            <a:avLst/>
          </a:prstGeom>
          <a:noFill/>
          <a:ln>
            <a:noFill/>
          </a:ln>
        </p:spPr>
      </p:pic>
      <p:sp>
        <p:nvSpPr>
          <p:cNvPr id="311" name="Google Shape;311;p20"/>
          <p:cNvSpPr txBox="1"/>
          <p:nvPr/>
        </p:nvSpPr>
        <p:spPr>
          <a:xfrm>
            <a:off x="-1782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Płeć i wiek</a:t>
            </a:r>
            <a:endParaRPr/>
          </a:p>
        </p:txBody>
      </p:sp>
      <p:pic>
        <p:nvPicPr>
          <p:cNvPr id="312" name="Google Shape;312;p2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13" name="Google Shape;313;p2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314" name="Google Shape;314;p20"/>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pic>
        <p:nvPicPr>
          <p:cNvPr id="319" name="Google Shape;319;p2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56084" y="0"/>
            <a:ext cx="8774544" cy="4926081"/>
          </a:xfrm>
          <a:prstGeom prst="rect">
            <a:avLst/>
          </a:prstGeom>
          <a:noFill/>
          <a:ln>
            <a:noFill/>
          </a:ln>
        </p:spPr>
      </p:pic>
      <p:sp>
        <p:nvSpPr>
          <p:cNvPr id="320" name="Google Shape;320;p21"/>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Płeć i wiek</a:t>
            </a:r>
            <a:endParaRPr/>
          </a:p>
        </p:txBody>
      </p:sp>
      <p:pic>
        <p:nvPicPr>
          <p:cNvPr id="321" name="Google Shape;321;p2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22" name="Google Shape;322;p2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323" name="Google Shape;323;p2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pic>
        <p:nvPicPr>
          <p:cNvPr id="328" name="Google Shape;328;p2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0" y="199255"/>
            <a:ext cx="8222773" cy="4399789"/>
          </a:xfrm>
          <a:prstGeom prst="rect">
            <a:avLst/>
          </a:prstGeom>
          <a:noFill/>
          <a:ln>
            <a:noFill/>
          </a:ln>
        </p:spPr>
      </p:pic>
      <p:sp>
        <p:nvSpPr>
          <p:cNvPr id="329" name="Google Shape;329;p22"/>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Zainteresowanie</a:t>
            </a:r>
            <a:endParaRPr/>
          </a:p>
        </p:txBody>
      </p:sp>
      <p:pic>
        <p:nvPicPr>
          <p:cNvPr id="330" name="Google Shape;330;p2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31" name="Google Shape;331;p2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332" name="Google Shape;332;p2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pic>
        <p:nvPicPr>
          <p:cNvPr id="337" name="Google Shape;337;p2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0" y="0"/>
            <a:ext cx="8976853" cy="5039658"/>
          </a:xfrm>
          <a:prstGeom prst="rect">
            <a:avLst/>
          </a:prstGeom>
          <a:noFill/>
          <a:ln>
            <a:noFill/>
          </a:ln>
        </p:spPr>
      </p:pic>
      <p:sp>
        <p:nvSpPr>
          <p:cNvPr id="338" name="Google Shape;338;p23"/>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Technologia i urządzenia</a:t>
            </a:r>
            <a:endParaRPr/>
          </a:p>
        </p:txBody>
      </p:sp>
      <p:pic>
        <p:nvPicPr>
          <p:cNvPr id="339" name="Google Shape;339;p2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40" name="Google Shape;340;p2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pic>
        <p:nvPicPr>
          <p:cNvPr id="341" name="Google Shape;341;p2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TotalTime>
  <Words>2005</Words>
  <Application>Microsoft Office PowerPoint</Application>
  <PresentationFormat>On-screen Show (16:9)</PresentationFormat>
  <Paragraphs>84</Paragraphs>
  <Slides>23</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Dancing Script</vt:lpstr>
      <vt:lpstr>DEMS NEW</vt:lpstr>
      <vt:lpstr>ZROZUMIEĆ  SWOICH ODBIORCÓW</vt:lpstr>
      <vt:lpstr>PowerPoint Presentation</vt:lpstr>
      <vt:lpstr>Cele nauczania</vt:lpstr>
      <vt:lpstr>AGENDA</vt:lpstr>
      <vt:lpstr>PowerPoint Presentation</vt:lpstr>
      <vt:lpstr>PowerPoint Presentation</vt:lpstr>
      <vt:lpstr>PowerPoint Presentation</vt:lpstr>
      <vt:lpstr>PowerPoint Presentation</vt:lpstr>
      <vt:lpstr>Przegląd odbiorców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ZROZUMIEĆ  SWOICH ODBIORCÓW</dc:title>
  <dc:creator>a20160391@pbs.up.pt</dc:creator>
  <cp:keywords>, docId:12DEA1EEE32BE763C422EB0A1127D904</cp:keywords>
  <cp:lastModifiedBy>Koskimies-Chiba Sanni</cp:lastModifiedBy>
  <cp:revision>11</cp:revision>
  <dcterms:modified xsi:type="dcterms:W3CDTF">2023-12-22T10:20:44Z</dcterms:modified>
</cp:coreProperties>
</file>