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3"/>
  </p:notesMasterIdLst>
  <p:sldIdLst>
    <p:sldId id="281" r:id="rId2"/>
    <p:sldId id="282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</p:sldIdLst>
  <p:sldSz cx="12192000" cy="68580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Helvetica Neue" panose="020B0604020202020204" charset="0"/>
      <p:regular r:id="rId18"/>
      <p:bold r:id="rId19"/>
      <p:italic r:id="rId20"/>
      <p:boldItalic r:id="rId21"/>
    </p:embeddedFont>
    <p:embeddedFont>
      <p:font typeface="PT Sans" panose="020B0503020203020204" pitchFamily="34" charset="0"/>
      <p:regular r:id="rId22"/>
      <p:bold r:id="rId23"/>
      <p:italic r:id="rId24"/>
      <p:boldItalic r:id="rId25"/>
    </p:embeddedFont>
    <p:embeddedFont>
      <p:font typeface="Quattrocento Sans" panose="020B0502050000020003" pitchFamily="3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4" roundtripDataSignature="AMtx7mgN6r7V1heeUzfJ8IWG2Ra06PUpk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74" Type="http://customschemas.google.com/relationships/presentationmetadata" Target="metadata"/><Relationship Id="rId79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77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oskimies-Chiba Sanni" userId="332a55cb-e320-46e8-9711-affea4e835d5" providerId="ADAL" clId="{C2DC6023-44F2-49AA-ABF2-679D94A953EE}"/>
    <pc:docChg chg="modSld">
      <pc:chgData name="Koskimies-Chiba Sanni" userId="332a55cb-e320-46e8-9711-affea4e835d5" providerId="ADAL" clId="{C2DC6023-44F2-49AA-ABF2-679D94A953EE}" dt="2023-12-22T07:54:19.876" v="1"/>
      <pc:docMkLst>
        <pc:docMk/>
      </pc:docMkLst>
      <pc:sldChg chg="modAnim">
        <pc:chgData name="Koskimies-Chiba Sanni" userId="332a55cb-e320-46e8-9711-affea4e835d5" providerId="ADAL" clId="{C2DC6023-44F2-49AA-ABF2-679D94A953EE}" dt="2023-12-22T07:54:17.088" v="0"/>
        <pc:sldMkLst>
          <pc:docMk/>
          <pc:sldMk cId="0" sldId="290"/>
        </pc:sldMkLst>
      </pc:sldChg>
      <pc:sldChg chg="modAnim">
        <pc:chgData name="Koskimies-Chiba Sanni" userId="332a55cb-e320-46e8-9711-affea4e835d5" providerId="ADAL" clId="{C2DC6023-44F2-49AA-ABF2-679D94A953EE}" dt="2023-12-22T07:54:19.876" v="1"/>
        <pc:sldMkLst>
          <pc:docMk/>
          <pc:sldMk cId="0" sldId="29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nl-N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58" name="Google Shape;558;p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9" name="Google Shape;559;p4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fld id="{00000000-1234-1234-1234-123412341234}" type="slidenum">
              <a:rPr lang="nl-NL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4" name="Google Shape;564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5" name="Google Shape;565;p4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fld id="{00000000-1234-1234-1234-123412341234}" type="slidenum">
              <a:rPr lang="nl-NL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71" name="Google Shape;571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/>
              <a:t>W tym zadaniu możesz poprosić uczniów o użycie:</a:t>
            </a:r>
            <a:endParaRPr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nl-NL"/>
              <a:t>Wideo Apple</a:t>
            </a:r>
            <a:endParaRPr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nl-NL"/>
              <a:t>Lub pobierz CapCut</a:t>
            </a:r>
            <a:endParaRPr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nl-NL"/>
              <a:t>Możesz też skorzystać z darmowego szablonu Canva.</a:t>
            </a:r>
            <a:endParaRPr/>
          </a:p>
        </p:txBody>
      </p:sp>
      <p:sp>
        <p:nvSpPr>
          <p:cNvPr id="572" name="Google Shape;572;p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fld id="{00000000-1234-1234-1234-123412341234}" type="slidenum">
              <a:rPr lang="nl-NL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78" name="Google Shape;578;p5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/>
              <a:t>W tym zadaniu możesz poprosić uczniów o użycie:</a:t>
            </a:r>
            <a:endParaRPr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nl-NL"/>
              <a:t>Wideo Apple</a:t>
            </a:r>
            <a:endParaRPr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nl-NL"/>
              <a:t>Lub pobierz CapCut</a:t>
            </a:r>
            <a:endParaRPr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nl-NL"/>
              <a:t>Możesz też skorzystać z darmowego szablonu Canva.</a:t>
            </a:r>
            <a:endParaRPr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9" name="Google Shape;579;p5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nl-N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5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/>
              <a:t>Na wszelki wypadek, gdyby było to później potrzebne w kryteriach (ten tekst był pierwotnie oceniany w skali 0-5) 1-2: </a:t>
            </a:r>
            <a:r>
              <a:rPr lang="nl-NL" sz="1800">
                <a:latin typeface="Quattrocento Sans"/>
                <a:ea typeface="Quattrocento Sans"/>
                <a:cs typeface="Quattrocento Sans"/>
                <a:sym typeface="Quattrocento Sans"/>
              </a:rPr>
              <a:t>Film nie zawiera wszystkich elementów wymienionych w zadaniu. Produkcja nie jest ukierunkowana </a:t>
            </a:r>
            <a:endParaRPr sz="2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None/>
            </a:pPr>
            <a:r>
              <a:rPr lang="nl-NL" sz="1800">
                <a:latin typeface="Quattrocento Sans"/>
                <a:ea typeface="Quattrocento Sans"/>
                <a:cs typeface="Quattrocento Sans"/>
                <a:sym typeface="Quattrocento Sans"/>
              </a:rPr>
              <a:t>do właściwej grupy docelowej. Film w niewielkim stopniu wskazuje na osiągnięcie celów edukacyjnych </a:t>
            </a:r>
            <a:endParaRPr sz="2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 sz="1800">
                <a:latin typeface="Quattrocento Sans"/>
                <a:ea typeface="Quattrocento Sans"/>
                <a:cs typeface="Quattrocento Sans"/>
                <a:sym typeface="Quattrocento Sans"/>
              </a:rPr>
              <a:t>zadania. 3-4: Treść filmu odpowiada zadaniu. Jest prawidłowo ukierunkowana i </a:t>
            </a:r>
            <a:endParaRPr sz="2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None/>
            </a:pPr>
            <a:r>
              <a:rPr lang="nl-NL" sz="1800">
                <a:latin typeface="Quattrocento Sans"/>
                <a:ea typeface="Quattrocento Sans"/>
                <a:cs typeface="Quattrocento Sans"/>
                <a:sym typeface="Quattrocento Sans"/>
              </a:rPr>
              <a:t>funkcjonalny pod względem treści. Film wykorzystuje elementy zadania i jest wyprodukowany na wysokim poziomie</a:t>
            </a:r>
            <a:endParaRPr sz="1800"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None/>
            </a:pPr>
            <a:r>
              <a:rPr lang="nl-NL" sz="1800">
                <a:latin typeface="Quattrocento Sans"/>
                <a:ea typeface="Quattrocento Sans"/>
                <a:cs typeface="Quattrocento Sans"/>
                <a:sym typeface="Quattrocento Sans"/>
              </a:rPr>
              <a:t>w odniesieniu do zasobów i pokazuje, że uczeń dobrze osiągnął cele edukacyjne zadania.</a:t>
            </a:r>
            <a:endParaRPr sz="2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5" name="Google Shape;585;p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6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1" name="Google Shape;591;p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g232d0057704_1_7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7" name="Google Shape;597;g232d0057704_1_7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Google Shape;62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9" name="Google Shape;629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/>
              <a:t>Konsumpcja treści w mediach społecznościowych: Twoje treści mogą odnieść sukces tylko wtedy, gdy docelowi odbiorcy są na nie otwarci. A to z kolei zależy w ogromnym stopniu od momentu, w którym treść jest konsumowana.  Metoda ta była wcześniej szeroko stosowana przez Facebooka. Metodologia "w ruchu, pochyl się do przodu i odchyl się do tyłu". Co przez to rozumiemy?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/>
              <a:t>Źródło: frankwatching.com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 b="0" i="0" u="none" strike="noStrike">
                <a:solidFill>
                  <a:srgbClr val="212529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Mówiąc prościej, media pochylone do przodu to rodzaj mediów, w których odbiorcy pochylają się do przodu, aby wchodzić w interakcje i kontrolować przepływ informacji w aktywny sposób. Z drugiej strony, w mediach typu lean back widzowie mogą pochylić się do tyłu i odbierać informacje w sposób pasywny. Zgodnie z powyższymi kategoryzacjami media drukowane można określić jako media pochylone do przodu.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/>
              <a:t>Źródło: Katz (2010)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0" name="Google Shape;630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fld id="{00000000-1234-1234-1234-123412341234}" type="slidenum">
              <a:rPr lang="nl-NL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6" name="Google Shape;636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/>
              <a:t>W chwilach "w drodze" jesteś w ruchu i masz mało czasu. Rzucasz okiem na telefon komórkowy przed rozpoczęciem kolejnego spotkania, zanim wsiądziesz na rower lub do samochodu lub w chwilach odpoczynku podczas podróży (oczywiście nie w ruchu). W takich momentach koncentrujesz się głównie na kanałach mediów społecznościowych i masz niewiele czasu na prawdziwe przyswojenie treści. Krótko mówiąc, jako marka możesz wykorzystać ten moment, aby szybko przyciągnąć uwagę za pomocą krótkiej, prostej wiadomości i jako pierwszy haczyk w (retargetingowej) relacji z użytkownikiem.</a:t>
            </a:r>
            <a:endParaRPr/>
          </a:p>
        </p:txBody>
      </p:sp>
      <p:sp>
        <p:nvSpPr>
          <p:cNvPr id="637" name="Google Shape;637;p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fld id="{00000000-1234-1234-1234-123412341234}" type="slidenum">
              <a:rPr lang="nl-NL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3" name="Google Shape;643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/>
              <a:t>Pochylenie do przodu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/>
              <a:t>W momentach "pochylania się do przodu" odbiorcy mają nieco więcej czasu, na przykład podczas krótkiej przerwy. Czas na zapoznanie się na przykład z historią lub krótkim filmem.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4" name="Google Shape;644;p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fld id="{00000000-1234-1234-1234-123412341234}" type="slidenum">
              <a:rPr lang="nl-NL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" name="Google Shape;64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0" name="Google Shape;650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/>
              <a:t>I wreszcie jest moment, w którym można się oprzeć. Podczas lunchu, długiej jazdy tramwajem lub w domu na kanapie.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/>
              <a:t>W takich momentach możesz naprawdę przekazać swoją wiadomość w rozszerzonej formie.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l-NL"/>
              <a:t>Możesz już poczuć, że to nadchodzi: wybór rodzaju treści wideo (i jego długości / konfiguracji) zależy zatem całkowicie od wpływu, jaki chcesz i przede wszystkim możesz wywrzeć.</a:t>
            </a:r>
            <a:endParaRPr/>
          </a:p>
        </p:txBody>
      </p:sp>
      <p:sp>
        <p:nvSpPr>
          <p:cNvPr id="651" name="Google Shape;651;p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fld id="{00000000-1234-1234-1234-123412341234}" type="slidenum">
              <a:rPr lang="nl-NL"/>
              <a:t>11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jpeg"/><Relationship Id="rId7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8.jpeg"/><Relationship Id="rId7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8.jpe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8.jpeg"/><Relationship Id="rId7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9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6" name="Google Shape;26;p9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9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tsikkodia" type="title">
  <p:cSld name="TITL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1" name="Google Shape;31;p7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7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" name="Google Shape;33;p7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0"/>
          <p:cNvSpPr/>
          <p:nvPr/>
        </p:nvSpPr>
        <p:spPr>
          <a:xfrm rot="10800000" flipH="1">
            <a:off x="0" y="5915608"/>
            <a:ext cx="12192000" cy="10433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" name="Google Shape;36;p10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6370" y="6101922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37;p10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56673" y="6069710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ekop" type="secHead">
  <p:cSld name="SECTION_HEADER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32d0057704_1_56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g232d0057704_1_56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g232d0057704_1_56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6" name="Google Shape;46;g232d0057704_1_56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7" name="Google Shape;47;g232d0057704_1_56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oogle Shape;49;p42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4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2"/>
          <p:cNvSpPr txBox="1">
            <a:spLocks noGrp="1"/>
          </p:cNvSpPr>
          <p:nvPr>
            <p:ph type="body" idx="1"/>
          </p:nvPr>
        </p:nvSpPr>
        <p:spPr>
          <a:xfrm>
            <a:off x="838200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2" name="Google Shape;52;p42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42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57" name="Google Shape;57;p13"/>
          <p:cNvCxnSpPr/>
          <p:nvPr/>
        </p:nvCxnSpPr>
        <p:spPr>
          <a:xfrm rot="10800000">
            <a:off x="1120777" y="912406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8" name="Google Shape;58;p13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" name="Google Shape;59;p13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1" descr="A picture containing shape&#10;&#10;Description automatically generated"/>
          <p:cNvPicPr preferRelativeResize="0"/>
          <p:nvPr/>
        </p:nvPicPr>
        <p:blipFill rotWithShape="1">
          <a:blip r:embed="rId2" cstate="email">
            <a:alphaModFix amt="2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4186" y="2718433"/>
            <a:ext cx="5007393" cy="4583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1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body" idx="1"/>
          </p:nvPr>
        </p:nvSpPr>
        <p:spPr>
          <a:xfrm>
            <a:off x="838200" y="1825623"/>
            <a:ext cx="10515600" cy="367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6" name="Google Shape;66;p11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1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oko valkoinen">
  <p:cSld name="koko valkoinen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7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71" name="Google Shape;71;p47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7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3" name="Google Shape;73;p47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47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47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6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62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62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4" name="Google Shape;84;p62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62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62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62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62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9" name="Google Shape;89;p62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0" name="Google Shape;90;p62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63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63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4" name="Google Shape;94;p63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63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6" name="Google Shape;96;p63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7" name="Google Shape;97;p63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63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63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63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63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63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64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64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6" name="Google Shape;106;p64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7" name="Google Shape;107;p64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8" name="Google Shape;108;p64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09" name="Google Shape;109;p64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64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64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64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64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64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5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65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8" name="Google Shape;118;p65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65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0" name="Google Shape;120;p65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21" name="Google Shape;121;p65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6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65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65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65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65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6"/>
          <p:cNvSpPr txBox="1">
            <a:spLocks noGrp="1"/>
          </p:cNvSpPr>
          <p:nvPr>
            <p:ph type="body" idx="1"/>
          </p:nvPr>
        </p:nvSpPr>
        <p:spPr>
          <a:xfrm>
            <a:off x="1120777" y="433106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9" name="Google Shape;129;p66"/>
          <p:cNvSpPr txBox="1">
            <a:spLocks noGrp="1"/>
          </p:cNvSpPr>
          <p:nvPr>
            <p:ph type="body" idx="2"/>
          </p:nvPr>
        </p:nvSpPr>
        <p:spPr>
          <a:xfrm>
            <a:off x="1120777" y="1183689"/>
            <a:ext cx="8818738" cy="3817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0" name="Google Shape;130;p66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1" name="Google Shape;131;p66"/>
          <p:cNvCxnSpPr/>
          <p:nvPr/>
        </p:nvCxnSpPr>
        <p:spPr>
          <a:xfrm rot="10800000">
            <a:off x="1120777" y="930582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32" name="Google Shape;132;p66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66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5" name="Google Shape;135;p67"/>
          <p:cNvCxnSpPr/>
          <p:nvPr/>
        </p:nvCxnSpPr>
        <p:spPr>
          <a:xfrm rot="10800000">
            <a:off x="1120777" y="911921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36" name="Google Shape;136;p67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7" name="Google Shape;137;p67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8" name="Google Shape;138;p67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9" name="Google Shape;139;p67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67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68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29883" y="59169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68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624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68"/>
          <p:cNvSpPr txBox="1">
            <a:spLocks noGrp="1"/>
          </p:cNvSpPr>
          <p:nvPr>
            <p:ph type="body" idx="1"/>
          </p:nvPr>
        </p:nvSpPr>
        <p:spPr>
          <a:xfrm>
            <a:off x="838200" y="2371032"/>
            <a:ext cx="6248400" cy="3152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5" name="Google Shape;145;p68"/>
          <p:cNvSpPr>
            <a:spLocks noGrp="1"/>
          </p:cNvSpPr>
          <p:nvPr>
            <p:ph type="pic" idx="2"/>
          </p:nvPr>
        </p:nvSpPr>
        <p:spPr>
          <a:xfrm>
            <a:off x="7429500" y="1"/>
            <a:ext cx="4762500" cy="67055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46" name="Google Shape;146;p68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68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uvatekstillinen sisältö" type="objTx">
  <p:cSld name="OBJECT_WITH_CAPTION_TEXT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7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7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60" name="Google Shape;160;p7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61" name="Google Shape;161;p7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7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7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ain otsikko" type="titleOnly">
  <p:cSld name="TITLE_ONLY"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7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6" name="Google Shape;166;p7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7" name="Google Shape;167;p7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7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  <p:sldLayoutId id="2147483669" r:id="rId17"/>
    <p:sldLayoutId id="2147483670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40"/>
          <p:cNvSpPr txBox="1">
            <a:spLocks noGrp="1"/>
          </p:cNvSpPr>
          <p:nvPr>
            <p:ph type="title" idx="4294967295"/>
          </p:nvPr>
        </p:nvSpPr>
        <p:spPr>
          <a:xfrm>
            <a:off x="1066800" y="2422186"/>
            <a:ext cx="10058400" cy="78763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11111"/>
              <a:buFont typeface="Calibri"/>
              <a:buNone/>
            </a:pPr>
            <a:r>
              <a:rPr lang="nl-NL" sz="5200">
                <a:solidFill>
                  <a:srgbClr val="FFFFFF"/>
                </a:solidFill>
              </a:rPr>
              <a:t>5. Zadania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41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792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</a:pPr>
            <a:r>
              <a:rPr lang="nl-NL"/>
              <a:t>Cele nauczania</a:t>
            </a:r>
            <a:endParaRPr/>
          </a:p>
        </p:txBody>
      </p:sp>
      <p:sp>
        <p:nvSpPr>
          <p:cNvPr id="568" name="Google Shape;568;p41"/>
          <p:cNvSpPr txBox="1">
            <a:spLocks noGrp="1"/>
          </p:cNvSpPr>
          <p:nvPr>
            <p:ph type="body" idx="1"/>
          </p:nvPr>
        </p:nvSpPr>
        <p:spPr>
          <a:xfrm>
            <a:off x="916021" y="1643974"/>
            <a:ext cx="10515600" cy="2142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4572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F39200"/>
              </a:buClr>
              <a:buSzPts val="4200"/>
              <a:buFont typeface="Arial"/>
              <a:buChar char="•"/>
            </a:pPr>
            <a:r>
              <a:rPr lang="nl-NL"/>
              <a:t>Wiedza na temat znaczenia dobrego briefu wideo</a:t>
            </a:r>
            <a:endParaRPr/>
          </a:p>
          <a:p>
            <a:pPr marL="457200" lvl="0" indent="-4572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F39200"/>
              </a:buClr>
              <a:buSzPts val="4200"/>
              <a:buFont typeface="Arial"/>
              <a:buChar char="•"/>
            </a:pPr>
            <a:r>
              <a:rPr lang="nl-NL"/>
              <a:t>Zastosuj brief wideo i stwórz film.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43"/>
          <p:cNvSpPr txBox="1">
            <a:spLocks noGrp="1"/>
          </p:cNvSpPr>
          <p:nvPr>
            <p:ph type="body" idx="1"/>
          </p:nvPr>
        </p:nvSpPr>
        <p:spPr>
          <a:xfrm>
            <a:off x="1033228" y="465965"/>
            <a:ext cx="88188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nl-NL"/>
              <a:t> Zadanie indywidualne</a:t>
            </a:r>
            <a:endParaRPr/>
          </a:p>
        </p:txBody>
      </p:sp>
      <p:sp>
        <p:nvSpPr>
          <p:cNvPr id="575" name="Google Shape;575;p43"/>
          <p:cNvSpPr txBox="1">
            <a:spLocks noGrp="1"/>
          </p:cNvSpPr>
          <p:nvPr>
            <p:ph type="body" idx="2"/>
          </p:nvPr>
        </p:nvSpPr>
        <p:spPr>
          <a:xfrm>
            <a:off x="1140232" y="1197676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28600" lvl="0" indent="-19812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000"/>
              <a:buChar char="•"/>
            </a:pPr>
            <a:r>
              <a:rPr lang="nl-NL">
                <a:solidFill>
                  <a:schemeClr val="lt1"/>
                </a:solidFill>
              </a:rPr>
              <a:t>Poszukaj marki, którą masz w domu. Na przykład szampon lub rower/samochód.</a:t>
            </a:r>
            <a:endParaRPr/>
          </a:p>
          <a:p>
            <a:pPr marL="228600" lvl="0" indent="-19812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39200"/>
              </a:buClr>
              <a:buSzPts val="3000"/>
              <a:buChar char="•"/>
            </a:pPr>
            <a:r>
              <a:rPr lang="nl-NL">
                <a:solidFill>
                  <a:schemeClr val="lt1"/>
                </a:solidFill>
              </a:rPr>
              <a:t>Wybierz typ kanału, który pasuje do Twojej grupy docelowej,</a:t>
            </a:r>
            <a:endParaRPr/>
          </a:p>
          <a:p>
            <a:pPr marL="228600" lvl="0" indent="-19812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39200"/>
              </a:buClr>
              <a:buSzPts val="3000"/>
              <a:buChar char="•"/>
            </a:pPr>
            <a:r>
              <a:rPr lang="nl-NL">
                <a:solidFill>
                  <a:schemeClr val="lt1"/>
                </a:solidFill>
              </a:rPr>
              <a:t>Stwórz wideo w oparciu o kryteria </a:t>
            </a:r>
            <a:r>
              <a:rPr lang="nl-NL"/>
              <a:t>produkcji,</a:t>
            </a:r>
            <a:endParaRPr/>
          </a:p>
          <a:p>
            <a:pPr marL="228600" lvl="0" indent="-19812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39200"/>
              </a:buClr>
              <a:buSzPts val="3000"/>
              <a:buChar char="•"/>
            </a:pPr>
            <a:r>
              <a:rPr lang="nl-NL">
                <a:solidFill>
                  <a:schemeClr val="lt1"/>
                </a:solidFill>
              </a:rPr>
              <a:t>Udostępnianie wideo w kanałach mediów społecznościowych</a:t>
            </a:r>
            <a:endParaRPr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39200"/>
              </a:buClr>
              <a:buSzPts val="2800"/>
              <a:buNone/>
            </a:pPr>
            <a:r>
              <a:rPr lang="nl-NL" sz="2800">
                <a:solidFill>
                  <a:srgbClr val="F39200"/>
                </a:solidFill>
              </a:rPr>
              <a:t>Rezultaty: wideo i refleksja</a:t>
            </a:r>
            <a:endParaRPr>
              <a:solidFill>
                <a:schemeClr val="lt1"/>
              </a:solidFill>
            </a:endParaRPr>
          </a:p>
          <a:p>
            <a:pPr marL="228600" lvl="0" indent="-25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58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8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nl-NL"/>
              <a:t>Zadanie grupowe</a:t>
            </a:r>
            <a:endParaRPr/>
          </a:p>
        </p:txBody>
      </p:sp>
      <p:sp>
        <p:nvSpPr>
          <p:cNvPr id="582" name="Google Shape;582;p58"/>
          <p:cNvSpPr txBox="1">
            <a:spLocks noGrp="1"/>
          </p:cNvSpPr>
          <p:nvPr>
            <p:ph type="body" idx="2"/>
          </p:nvPr>
        </p:nvSpPr>
        <p:spPr>
          <a:xfrm>
            <a:off x="1120777" y="1131093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</a:pPr>
            <a:r>
              <a:rPr lang="nl-NL" sz="2400"/>
              <a:t>Kryteria oceny na poniższym slajdzie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</a:pPr>
            <a:endParaRPr sz="2400"/>
          </a:p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Char char="•"/>
            </a:pPr>
            <a:r>
              <a:rPr lang="nl-NL" sz="2400" b="0" i="0" u="none" strike="noStrike" cap="none"/>
              <a:t>Wybierz firmę, dla której tworzysz wideo. Zalecenie: wybierz tę samą firmę, dla której zbudowałeś strategię treści.</a:t>
            </a:r>
            <a:endParaRPr/>
          </a:p>
          <a:p>
            <a:pPr marL="342900" marR="0" lvl="0" indent="-1143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None/>
            </a:pPr>
            <a:endParaRPr sz="2400" b="0" i="0" u="none" strike="noStrike" cap="none"/>
          </a:p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Char char="•"/>
            </a:pPr>
            <a:r>
              <a:rPr lang="nl-NL" sz="2400" b="0" i="0" u="none" strike="noStrike" cap="none"/>
              <a:t>Wybierz usługę/produkt i użyj krótkiego formularza wideo jako narzędzia do planowania filmu.</a:t>
            </a:r>
            <a:endParaRPr/>
          </a:p>
          <a:p>
            <a:pPr marL="342900" marR="0" lvl="0" indent="-1143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None/>
            </a:pPr>
            <a:endParaRPr sz="2400" b="0" i="0" u="none" strike="noStrike" cap="none"/>
          </a:p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Char char="•"/>
            </a:pPr>
            <a:r>
              <a:rPr lang="nl-NL" sz="2400" b="0" i="0" u="none" strike="noStrike" cap="none"/>
              <a:t>Nagraj wideo i zmontuj je. </a:t>
            </a:r>
            <a:endParaRPr/>
          </a:p>
          <a:p>
            <a:pPr marL="457200" marR="0" lvl="0" indent="-254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</a:pPr>
            <a:endParaRPr sz="32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endParaRPr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59"/>
          <p:cNvSpPr txBox="1">
            <a:spLocks noGrp="1"/>
          </p:cNvSpPr>
          <p:nvPr>
            <p:ph type="title"/>
          </p:nvPr>
        </p:nvSpPr>
        <p:spPr>
          <a:xfrm>
            <a:off x="838200" y="18222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nl-NL" sz="4800">
                <a:solidFill>
                  <a:srgbClr val="F39200"/>
                </a:solidFill>
              </a:rPr>
              <a:t>Kryteria oceny </a:t>
            </a:r>
            <a:endParaRPr sz="4800">
              <a:solidFill>
                <a:srgbClr val="F39200"/>
              </a:solidFill>
            </a:endParaRPr>
          </a:p>
        </p:txBody>
      </p:sp>
      <p:sp>
        <p:nvSpPr>
          <p:cNvPr id="588" name="Google Shape;588;p59"/>
          <p:cNvSpPr txBox="1"/>
          <p:nvPr/>
        </p:nvSpPr>
        <p:spPr>
          <a:xfrm flipH="1">
            <a:off x="838200" y="1332689"/>
            <a:ext cx="9506843" cy="4616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None/>
            </a:pPr>
            <a:r>
              <a:rPr lang="nl-NL" sz="2000" b="1" i="0" u="none" strike="noStrike" cap="none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Niepowodzenie: </a:t>
            </a:r>
            <a:br>
              <a:rPr lang="nl-NL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nl-NL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Wideo w ogóle nie odpowiada zadaniu lub zostało zwrócone z opóźnieniem. 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None/>
            </a:pPr>
            <a:r>
              <a:rPr lang="nl-NL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 filmie wykorzystano materiał nakręcony/zmontowany przez inną osobę bez odpowiedniej zgody i wzmianki. Nie obejmuje prawie żadnych elementów zadania.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None/>
            </a:pPr>
            <a:r>
              <a:rPr lang="nl-NL" sz="2000" b="1" i="0" u="none" strike="noStrike" cap="none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Zaliczenie: </a:t>
            </a:r>
            <a:br>
              <a:rPr lang="nl-NL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nl-NL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Film spełnia wiele kryteriów i elementów zadania. Jest wyprodukowany na co najmniej stosunkowo wysokim poziomie w stosunku do zasobów.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None/>
            </a:pPr>
            <a:r>
              <a:rPr lang="nl-NL" sz="2000" b="1" i="0" u="none" strike="noStrike" cap="none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Znakomity: </a:t>
            </a:r>
            <a:endParaRPr sz="2000" b="1" i="0" u="none" strike="noStrike" cap="none">
              <a:solidFill>
                <a:srgbClr val="F392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None/>
            </a:pPr>
            <a:r>
              <a:rPr lang="nl-NL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Film jest produkowany w pełnej zgodności z zadaniem i wspiera cele content marketingowe 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None/>
            </a:pPr>
            <a:r>
              <a:rPr lang="nl-NL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zadania doskonale. Film został wyprodukowany na wysokim poziomie w odniesieniu do zasobów, jest innowacyjny 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attrocento Sans"/>
              <a:buNone/>
            </a:pPr>
            <a:r>
              <a:rPr lang="nl-NL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 wnikliwe pod względem treści.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60"/>
          <p:cNvSpPr txBox="1">
            <a:spLocks noGrp="1"/>
          </p:cNvSpPr>
          <p:nvPr>
            <p:ph type="ctrTitle" idx="4294967295"/>
          </p:nvPr>
        </p:nvSpPr>
        <p:spPr>
          <a:xfrm>
            <a:off x="1524000" y="1507786"/>
            <a:ext cx="9144000" cy="1755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"/>
              <a:buNone/>
            </a:pPr>
            <a:r>
              <a:rPr lang="nl-NL" sz="5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Uzupełniające </a:t>
            </a:r>
            <a:br>
              <a:rPr lang="nl-NL" sz="5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nl-NL" sz="5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czytanie i porady</a:t>
            </a:r>
            <a:endParaRPr sz="5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4" name="Google Shape;594;p60"/>
          <p:cNvSpPr txBox="1">
            <a:spLocks noGrp="1"/>
          </p:cNvSpPr>
          <p:nvPr>
            <p:ph type="subTitle" idx="4294967295"/>
          </p:nvPr>
        </p:nvSpPr>
        <p:spPr>
          <a:xfrm>
            <a:off x="1524000" y="3594372"/>
            <a:ext cx="9144000" cy="916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nl-NL"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Konsumpcja treści wideo w mediach społecznościowych</a:t>
            </a:r>
            <a:endParaRPr sz="32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1C75"/>
        </a:solidFill>
        <a:effectLst/>
      </p:bgPr>
    </p:bg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9" name="Google Shape;599;g232d0057704_1_721"/>
          <p:cNvGrpSpPr/>
          <p:nvPr/>
        </p:nvGrpSpPr>
        <p:grpSpPr>
          <a:xfrm>
            <a:off x="739206" y="132001"/>
            <a:ext cx="7740276" cy="6612639"/>
            <a:chOff x="1307580" y="41326"/>
            <a:chExt cx="7411218" cy="6586294"/>
          </a:xfrm>
        </p:grpSpPr>
        <p:sp>
          <p:nvSpPr>
            <p:cNvPr id="600" name="Google Shape;600;g232d0057704_1_721"/>
            <p:cNvSpPr/>
            <p:nvPr/>
          </p:nvSpPr>
          <p:spPr>
            <a:xfrm rot="5400000">
              <a:off x="1577646" y="1165824"/>
              <a:ext cx="1019700" cy="1161000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1" name="Google Shape;601;g232d0057704_1_721"/>
            <p:cNvSpPr/>
            <p:nvPr/>
          </p:nvSpPr>
          <p:spPr>
            <a:xfrm>
              <a:off x="1307580" y="41326"/>
              <a:ext cx="1716600" cy="1201500"/>
            </a:xfrm>
            <a:prstGeom prst="roundRect">
              <a:avLst>
                <a:gd name="adj" fmla="val 16670"/>
              </a:avLst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2" name="Google Shape;602;g232d0057704_1_721"/>
            <p:cNvSpPr txBox="1"/>
            <p:nvPr/>
          </p:nvSpPr>
          <p:spPr>
            <a:xfrm>
              <a:off x="1366244" y="99990"/>
              <a:ext cx="1599300" cy="108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nl-NL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Konsensus i planowanie</a:t>
              </a: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3" name="Google Shape;603;g232d0057704_1_721"/>
            <p:cNvSpPr/>
            <p:nvPr/>
          </p:nvSpPr>
          <p:spPr>
            <a:xfrm>
              <a:off x="3024106" y="155917"/>
              <a:ext cx="1248300" cy="971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4" name="Google Shape;604;g232d0057704_1_721"/>
            <p:cNvSpPr/>
            <p:nvPr/>
          </p:nvSpPr>
          <p:spPr>
            <a:xfrm rot="5400000">
              <a:off x="3000828" y="2521291"/>
              <a:ext cx="1019700" cy="1161000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5" name="Google Shape;605;g232d0057704_1_721"/>
            <p:cNvSpPr/>
            <p:nvPr/>
          </p:nvSpPr>
          <p:spPr>
            <a:xfrm>
              <a:off x="2730762" y="1385241"/>
              <a:ext cx="1716600" cy="1201500"/>
            </a:xfrm>
            <a:prstGeom prst="roundRect">
              <a:avLst>
                <a:gd name="adj" fmla="val 16670"/>
              </a:avLst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6" name="Google Shape;606;g232d0057704_1_721"/>
            <p:cNvSpPr txBox="1"/>
            <p:nvPr/>
          </p:nvSpPr>
          <p:spPr>
            <a:xfrm>
              <a:off x="2789426" y="1443905"/>
              <a:ext cx="1599300" cy="108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nl-NL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manuskrypt</a:t>
              </a: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7" name="Google Shape;607;g232d0057704_1_721"/>
            <p:cNvSpPr/>
            <p:nvPr/>
          </p:nvSpPr>
          <p:spPr>
            <a:xfrm>
              <a:off x="4447289" y="1505612"/>
              <a:ext cx="1248300" cy="971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8" name="Google Shape;608;g232d0057704_1_721"/>
            <p:cNvSpPr/>
            <p:nvPr/>
          </p:nvSpPr>
          <p:spPr>
            <a:xfrm rot="5400000">
              <a:off x="4424011" y="3870986"/>
              <a:ext cx="1019700" cy="1161000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9" name="Google Shape;609;g232d0057704_1_721"/>
            <p:cNvSpPr/>
            <p:nvPr/>
          </p:nvSpPr>
          <p:spPr>
            <a:xfrm>
              <a:off x="4153945" y="2740716"/>
              <a:ext cx="1716600" cy="1201500"/>
            </a:xfrm>
            <a:prstGeom prst="roundRect">
              <a:avLst>
                <a:gd name="adj" fmla="val 16670"/>
              </a:avLst>
            </a:prstGeom>
            <a:solidFill>
              <a:srgbClr val="006159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0" name="Google Shape;610;g232d0057704_1_721"/>
            <p:cNvSpPr txBox="1"/>
            <p:nvPr/>
          </p:nvSpPr>
          <p:spPr>
            <a:xfrm>
              <a:off x="4212609" y="2799380"/>
              <a:ext cx="1599300" cy="108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nl-NL" sz="2000">
                  <a:solidFill>
                    <a:schemeClr val="lt1"/>
                  </a:solidFill>
                </a:rPr>
                <a:t>produkcja</a:t>
              </a: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1" name="Google Shape;611;g232d0057704_1_721"/>
            <p:cNvSpPr/>
            <p:nvPr/>
          </p:nvSpPr>
          <p:spPr>
            <a:xfrm>
              <a:off x="5870471" y="2855307"/>
              <a:ext cx="1248300" cy="971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2" name="Google Shape;612;g232d0057704_1_721"/>
            <p:cNvSpPr/>
            <p:nvPr/>
          </p:nvSpPr>
          <p:spPr>
            <a:xfrm rot="5400000">
              <a:off x="5847193" y="5220681"/>
              <a:ext cx="1019700" cy="1161000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3" name="Google Shape;613;g232d0057704_1_721"/>
            <p:cNvSpPr/>
            <p:nvPr/>
          </p:nvSpPr>
          <p:spPr>
            <a:xfrm>
              <a:off x="5577127" y="4090411"/>
              <a:ext cx="1716600" cy="1201500"/>
            </a:xfrm>
            <a:prstGeom prst="roundRect">
              <a:avLst>
                <a:gd name="adj" fmla="val 16670"/>
              </a:avLst>
            </a:prstGeom>
            <a:solidFill>
              <a:srgbClr val="006159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4" name="Google Shape;614;g232d0057704_1_721"/>
            <p:cNvSpPr txBox="1"/>
            <p:nvPr/>
          </p:nvSpPr>
          <p:spPr>
            <a:xfrm>
              <a:off x="5635791" y="4149075"/>
              <a:ext cx="1599300" cy="108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nl-NL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edytować</a:t>
              </a: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5" name="Google Shape;615;g232d0057704_1_721"/>
            <p:cNvSpPr/>
            <p:nvPr/>
          </p:nvSpPr>
          <p:spPr>
            <a:xfrm>
              <a:off x="7293654" y="4205002"/>
              <a:ext cx="1248300" cy="971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6" name="Google Shape;616;g232d0057704_1_721"/>
            <p:cNvSpPr/>
            <p:nvPr/>
          </p:nvSpPr>
          <p:spPr>
            <a:xfrm>
              <a:off x="7002198" y="5426120"/>
              <a:ext cx="1716600" cy="1201500"/>
            </a:xfrm>
            <a:prstGeom prst="roundRect">
              <a:avLst>
                <a:gd name="adj" fmla="val 16670"/>
              </a:avLst>
            </a:prstGeom>
            <a:solidFill>
              <a:srgbClr val="006159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7" name="Google Shape;617;g232d0057704_1_721"/>
            <p:cNvSpPr txBox="1"/>
            <p:nvPr/>
          </p:nvSpPr>
          <p:spPr>
            <a:xfrm>
              <a:off x="7060862" y="5484784"/>
              <a:ext cx="1599300" cy="108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nl-NL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publikowanie</a:t>
              </a: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18" name="Google Shape;618;g232d0057704_1_721"/>
          <p:cNvSpPr txBox="1"/>
          <p:nvPr/>
        </p:nvSpPr>
        <p:spPr>
          <a:xfrm>
            <a:off x="2479586" y="267475"/>
            <a:ext cx="52557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Problem / potrzeba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Główne przesłanie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Grupa docelowa (buyer persona)</a:t>
            </a:r>
            <a:endParaRPr sz="1800" b="0" i="0" u="none" strike="noStrike" cap="none">
              <a:solidFill>
                <a:srgbClr val="D74319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2857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19" name="Google Shape;619;g232d0057704_1_721"/>
          <p:cNvSpPr txBox="1"/>
          <p:nvPr/>
        </p:nvSpPr>
        <p:spPr>
          <a:xfrm>
            <a:off x="6145425" y="225950"/>
            <a:ext cx="3904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Budżet</a:t>
            </a:r>
            <a:endParaRPr sz="1800" b="0" i="0" u="none" strike="noStrike" cap="none">
              <a:solidFill>
                <a:srgbClr val="D74319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Kanały dystrybucji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Harmonogram / rozkład jazdy</a:t>
            </a:r>
            <a:endParaRPr sz="1800" b="0" i="0" u="none" strike="noStrike" cap="none">
              <a:solidFill>
                <a:srgbClr val="D74319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20" name="Google Shape;620;g232d0057704_1_721"/>
          <p:cNvSpPr txBox="1"/>
          <p:nvPr/>
        </p:nvSpPr>
        <p:spPr>
          <a:xfrm>
            <a:off x="4320700" y="1731898"/>
            <a:ext cx="27267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Opowiadanie historii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Fabuła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Uczucie</a:t>
            </a:r>
            <a:endParaRPr sz="1800" b="0" i="0" u="none" strike="noStrike" cap="none">
              <a:solidFill>
                <a:srgbClr val="D74319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21" name="Google Shape;621;g232d0057704_1_721"/>
          <p:cNvSpPr txBox="1"/>
          <p:nvPr/>
        </p:nvSpPr>
        <p:spPr>
          <a:xfrm>
            <a:off x="5602284" y="3253608"/>
            <a:ext cx="52557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FFFFFF"/>
                </a:solidFill>
                <a:latin typeface="PT Sans"/>
                <a:ea typeface="PT Sans"/>
                <a:cs typeface="PT Sans"/>
                <a:sym typeface="PT Sans"/>
              </a:rPr>
              <a:t>Zgodnie z manuskryptem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22" name="Google Shape;622;g232d0057704_1_721"/>
          <p:cNvSpPr txBox="1"/>
          <p:nvPr/>
        </p:nvSpPr>
        <p:spPr>
          <a:xfrm>
            <a:off x="6729279" y="4181757"/>
            <a:ext cx="57345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FFFFFF"/>
                </a:solidFill>
                <a:latin typeface="PT Sans"/>
                <a:ea typeface="PT Sans"/>
                <a:cs typeface="PT Sans"/>
                <a:sym typeface="PT Sans"/>
              </a:rPr>
              <a:t>Przegląd nagrań i wybór klipów</a:t>
            </a:r>
            <a:endParaRPr sz="1800" b="0" i="0" u="none" strike="noStrike" cap="none">
              <a:solidFill>
                <a:srgbClr val="FFFFFF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FFFFFF"/>
                </a:solidFill>
                <a:latin typeface="PT Sans"/>
                <a:ea typeface="PT Sans"/>
                <a:cs typeface="PT Sans"/>
                <a:sym typeface="PT Sans"/>
              </a:rPr>
              <a:t>Dodawanie ścieżek audio i elementów graficznych</a:t>
            </a:r>
            <a:endParaRPr sz="1800" b="0" i="0" u="none" strike="noStrike" cap="none">
              <a:solidFill>
                <a:srgbClr val="FFFFFF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FFFFFF"/>
                </a:solidFill>
                <a:latin typeface="PT Sans"/>
                <a:ea typeface="PT Sans"/>
                <a:cs typeface="PT Sans"/>
                <a:sym typeface="PT Sans"/>
              </a:rPr>
              <a:t>Korekcja kolorów i specyfikacja</a:t>
            </a:r>
            <a:endParaRPr sz="1800" b="0" i="0" u="none" strike="noStrike" cap="none">
              <a:solidFill>
                <a:srgbClr val="FFFFFF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FFFFFF"/>
                </a:solidFill>
                <a:latin typeface="PT Sans"/>
                <a:ea typeface="PT Sans"/>
                <a:cs typeface="PT Sans"/>
                <a:sym typeface="PT Sans"/>
              </a:rPr>
              <a:t>eksport dla różnych kanałów</a:t>
            </a:r>
            <a:endParaRPr sz="1800" b="0" i="0" u="none" strike="noStrike" cap="none">
              <a:solidFill>
                <a:srgbClr val="FFFFF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23" name="Google Shape;623;g232d0057704_1_721"/>
          <p:cNvSpPr txBox="1"/>
          <p:nvPr/>
        </p:nvSpPr>
        <p:spPr>
          <a:xfrm>
            <a:off x="6666411" y="6067305"/>
            <a:ext cx="5255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 sz="1400" b="0" i="0" u="none" strike="noStrike" cap="none">
                <a:solidFill>
                  <a:srgbClr val="FFFFFF"/>
                </a:solidFill>
                <a:latin typeface="PT Sans"/>
                <a:ea typeface="PT Sans"/>
                <a:cs typeface="PT Sans"/>
                <a:sym typeface="PT Sans"/>
              </a:rPr>
              <a:t>Źródło: Janne Granfors, </a:t>
            </a:r>
            <a:br>
              <a:rPr lang="nl-NL" sz="1400" b="0" i="0" u="none" strike="noStrike" cap="none">
                <a:solidFill>
                  <a:srgbClr val="FFFFFF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nl-NL" sz="1400" b="0" i="0" u="none" strike="noStrike" cap="none">
                <a:solidFill>
                  <a:srgbClr val="FFFFFF"/>
                </a:solidFill>
                <a:latin typeface="PT Sans"/>
                <a:ea typeface="PT Sans"/>
                <a:cs typeface="PT Sans"/>
                <a:sym typeface="PT Sans"/>
              </a:rPr>
              <a:t>Profesjonalista wideo i wykładowca w TUAS </a:t>
            </a:r>
            <a:endParaRPr sz="1400" b="0" i="0" u="none" strike="noStrike" cap="none">
              <a:solidFill>
                <a:srgbClr val="FFFFF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24" name="Google Shape;624;g232d0057704_1_721"/>
          <p:cNvSpPr txBox="1"/>
          <p:nvPr/>
        </p:nvSpPr>
        <p:spPr>
          <a:xfrm>
            <a:off x="277053" y="5457141"/>
            <a:ext cx="4856100" cy="142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200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Arial"/>
              <a:buNone/>
            </a:pPr>
            <a:r>
              <a:rPr lang="nl-NL" sz="6000" b="1" i="0" u="none" strike="noStrike" cap="none">
                <a:solidFill>
                  <a:srgbClr val="FFFFFF"/>
                </a:solidFill>
                <a:latin typeface="PT Sans"/>
                <a:ea typeface="PT Sans"/>
                <a:cs typeface="PT Sans"/>
                <a:sym typeface="PT Sans"/>
              </a:rPr>
              <a:t>Proces produkcji wideo</a:t>
            </a:r>
            <a:endParaRPr sz="6000" b="1" i="0" u="none" strike="noStrike" cap="none">
              <a:solidFill>
                <a:srgbClr val="FFFFF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25" name="Google Shape;625;g232d0057704_1_721"/>
          <p:cNvSpPr txBox="1"/>
          <p:nvPr/>
        </p:nvSpPr>
        <p:spPr>
          <a:xfrm>
            <a:off x="6825046" y="1705948"/>
            <a:ext cx="50349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Audio</a:t>
            </a:r>
            <a:endParaRPr sz="1800" b="0" i="0" u="none" strike="noStrike" cap="none">
              <a:solidFill>
                <a:srgbClr val="D74319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Elementy graficzne</a:t>
            </a:r>
            <a:endParaRPr sz="1800" b="0" i="0" u="none" strike="noStrike" cap="none">
              <a:solidFill>
                <a:srgbClr val="D74319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Wyrażenia wizualne, techniki fotografowania</a:t>
            </a:r>
            <a:endParaRPr sz="1800" b="0" i="0" u="none" strike="noStrike" cap="none">
              <a:solidFill>
                <a:srgbClr val="D74319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26" name="Google Shape;626;g232d0057704_1_721"/>
          <p:cNvSpPr txBox="1"/>
          <p:nvPr/>
        </p:nvSpPr>
        <p:spPr>
          <a:xfrm>
            <a:off x="6145435" y="1184257"/>
            <a:ext cx="22788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74319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D74319"/>
                </a:solidFill>
                <a:latin typeface="PT Sans"/>
                <a:ea typeface="PT Sans"/>
                <a:cs typeface="PT Sans"/>
                <a:sym typeface="PT Sans"/>
              </a:rPr>
              <a:t>Streszczenie</a:t>
            </a:r>
            <a:endParaRPr sz="1800" b="0" i="0" u="none" strike="noStrike" cap="none">
              <a:solidFill>
                <a:srgbClr val="D74319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2" name="Google Shape;632;p16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pic>
      <p:sp>
        <p:nvSpPr>
          <p:cNvPr id="633" name="Google Shape;633;p16"/>
          <p:cNvSpPr txBox="1">
            <a:spLocks noGrp="1"/>
          </p:cNvSpPr>
          <p:nvPr>
            <p:ph type="title"/>
          </p:nvPr>
        </p:nvSpPr>
        <p:spPr>
          <a:xfrm>
            <a:off x="825500" y="4189972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11111"/>
              <a:buFont typeface="Calibri"/>
              <a:buNone/>
            </a:pPr>
            <a:r>
              <a:rPr lang="nl-NL" sz="6000"/>
              <a:t>Konsumpcja treści wideo w mediach społecznościowych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9" name="Google Shape;639;p17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pic>
      <p:pic>
        <p:nvPicPr>
          <p:cNvPr id="640" name="Google Shape;640;p17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3128" y="3429000"/>
            <a:ext cx="7651143" cy="13900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" name="Google Shape;646;p18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pic>
      <p:sp>
        <p:nvSpPr>
          <p:cNvPr id="647" name="Google Shape;647;p18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Arial"/>
              <a:buNone/>
            </a:pPr>
            <a:r>
              <a:rPr lang="nl-NL"/>
              <a:t>Momenty "pochylenia się do przodu"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3" name="Google Shape;653;p19" descr="Vrouw kijkt in trein video op mobiele telefoon."/>
          <p:cNvPicPr preferRelativeResize="0"/>
          <p:nvPr/>
        </p:nvPicPr>
        <p:blipFill rotWithShape="1">
          <a:blip r:embed="rId3" cstate="screen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90472" y="152400"/>
            <a:ext cx="9011056" cy="4859963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19"/>
          <p:cNvSpPr txBox="1">
            <a:spLocks noGrp="1"/>
          </p:cNvSpPr>
          <p:nvPr>
            <p:ph type="title"/>
          </p:nvPr>
        </p:nvSpPr>
        <p:spPr>
          <a:xfrm>
            <a:off x="1397549" y="4618400"/>
            <a:ext cx="9576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Arial"/>
              <a:buNone/>
            </a:pPr>
            <a:r>
              <a:rPr lang="nl-NL"/>
              <a:t>Moment "odchylenia się do tyłu"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em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812</Words>
  <Application>Microsoft Office PowerPoint</Application>
  <PresentationFormat>Widescreen</PresentationFormat>
  <Paragraphs>93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PT Sans</vt:lpstr>
      <vt:lpstr>Helvetica Neue</vt:lpstr>
      <vt:lpstr>Arial</vt:lpstr>
      <vt:lpstr>Calibri</vt:lpstr>
      <vt:lpstr>Quattrocento Sans</vt:lpstr>
      <vt:lpstr>DEMS NEW</vt:lpstr>
      <vt:lpstr>5. Zadania</vt:lpstr>
      <vt:lpstr>Cele nauczania</vt:lpstr>
      <vt:lpstr>PowerPoint Presentation</vt:lpstr>
      <vt:lpstr>PowerPoint Presentation</vt:lpstr>
      <vt:lpstr>Kryteria oceny </vt:lpstr>
      <vt:lpstr>Uzupełniające  czytanie i porady</vt:lpstr>
      <vt:lpstr>PowerPoint Presentation</vt:lpstr>
      <vt:lpstr>Konsumpcja treści wideo w mediach społecznościowych</vt:lpstr>
      <vt:lpstr>PowerPoint Presentation</vt:lpstr>
      <vt:lpstr>Momenty "pochylenia się do przodu"</vt:lpstr>
      <vt:lpstr>Moment "odchylenia się do tyłu"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5. Zadania</dc:title>
  <dc:creator>Merikallio Jaana</dc:creator>
  <cp:lastModifiedBy>Koskimies-Chiba Sanni</cp:lastModifiedBy>
  <cp:revision>2</cp:revision>
  <dcterms:created xsi:type="dcterms:W3CDTF">2022-12-14T13:06:16Z</dcterms:created>
  <dcterms:modified xsi:type="dcterms:W3CDTF">2023-12-22T07:54:28Z</dcterms:modified>
</cp:coreProperties>
</file>