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84" r:id="rId2"/>
    <p:sldId id="285" r:id="rId3"/>
    <p:sldId id="286" r:id="rId4"/>
    <p:sldId id="287" r:id="rId5"/>
    <p:sldId id="288" r:id="rId6"/>
    <p:sldId id="289" r:id="rId7"/>
    <p:sldId id="290" r:id="rId8"/>
    <p:sldId id="291" r:id="rId9"/>
    <p:sldId id="292"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308" r:id="rId26"/>
    <p:sldId id="309" r:id="rId27"/>
    <p:sldId id="310" r:id="rId28"/>
    <p:sldId id="311" r:id="rId29"/>
  </p:sldIdLst>
  <p:sldSz cx="12192000" cy="6858000"/>
  <p:notesSz cx="6858000" cy="9144000"/>
  <p:embeddedFontLst>
    <p:embeddedFont>
      <p:font typeface="Calibri" panose="020F050202020403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7" roundtripDataSignature="AMtx7mjqiQjf3oeyEOA4dFNppd4WVsmFH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4.fntdata"/><Relationship Id="rId68"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67" Type="http://customschemas.google.com/relationships/presentationmetadata" Target="metadata"/><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docs.google.com/document/d/1LjXUD2T80m9abqmqQRgJva5Xds3OxLqtmEOXkTX_wpI/edit" TargetMode="External"/><Relationship Id="rId2" Type="http://schemas.openxmlformats.org/officeDocument/2006/relationships/slide" Target="../slides/slide4.xml"/><Relationship Id="rId1" Type="http://schemas.openxmlformats.org/officeDocument/2006/relationships/notesMaster" Target="../notesMasters/notesMaster1.xml"/><Relationship Id="rId5" Type="http://schemas.openxmlformats.org/officeDocument/2006/relationships/hyperlink" Target="https://blog.hootsuite.com/buyer-persona/" TargetMode="External"/><Relationship Id="rId4" Type="http://schemas.openxmlformats.org/officeDocument/2006/relationships/hyperlink" Target="https://www.impactplus.com/blog/great-buyer-persona-examples-free-template"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NwMfs1tOPaU"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uxpin.com/studio/blog/the-practical-guide-to-empathy-map-creating-a-10-minute-persona/"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18ae76437f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8" name="Google Shape;498;g218ae76437f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9" name="Google Shape;499;g218ae76437f_0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Jaana: źródło?</a:t>
            </a:r>
            <a:endParaRPr/>
          </a:p>
        </p:txBody>
      </p:sp>
      <p:sp>
        <p:nvSpPr>
          <p:cNvPr id="507" name="Google Shape;507;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3" name="Google Shape;513;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514" name="Google Shape;514;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fi-FI" sz="1200" b="0" i="0" u="none" strike="noStrike" cap="none">
                <a:solidFill>
                  <a:srgbClr val="000000"/>
                </a:solidFill>
                <a:latin typeface="Calibri"/>
                <a:ea typeface="Calibri"/>
                <a:cs typeface="Calibri"/>
                <a:sym typeface="Calibri"/>
              </a:rPr>
              <a:t>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2" name="Google Shape;522;p4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978"/>
              <a:buFont typeface="Arial"/>
              <a:buNone/>
            </a:pPr>
            <a:endParaRPr sz="1600">
              <a:solidFill>
                <a:srgbClr val="161249"/>
              </a:solidFill>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600">
                <a:solidFill>
                  <a:srgbClr val="161249"/>
                </a:solidFill>
                <a:latin typeface="Arial"/>
                <a:ea typeface="Arial"/>
                <a:cs typeface="Arial"/>
                <a:sym typeface="Arial"/>
              </a:rPr>
              <a:t>Szablony:</a:t>
            </a:r>
            <a:endParaRPr sz="1600">
              <a:solidFill>
                <a:srgbClr val="161249"/>
              </a:solidFill>
              <a:latin typeface="Arial"/>
              <a:ea typeface="Arial"/>
              <a:cs typeface="Arial"/>
              <a:sym typeface="Arial"/>
            </a:endParaRPr>
          </a:p>
          <a:p>
            <a:pPr marL="285750" lvl="0" indent="-295275" algn="l" rtl="0">
              <a:lnSpc>
                <a:spcPct val="115000"/>
              </a:lnSpc>
              <a:spcBef>
                <a:spcPts val="0"/>
              </a:spcBef>
              <a:spcAft>
                <a:spcPts val="0"/>
              </a:spcAft>
              <a:buClr>
                <a:srgbClr val="10AB8B"/>
              </a:buClr>
              <a:buSzPts val="2000"/>
              <a:buChar char="•"/>
            </a:pPr>
            <a:r>
              <a:rPr lang="fi-FI" sz="1600" u="sng">
                <a:solidFill>
                  <a:schemeClr val="hlink"/>
                </a:solidFill>
                <a:latin typeface="Arial"/>
                <a:ea typeface="Arial"/>
                <a:cs typeface="Arial"/>
                <a:sym typeface="Arial"/>
                <a:hlinkClick r:id="rId3"/>
              </a:rPr>
              <a:t>https://docs.google.com/document/d/1LjXUD2T80m9abqmqQRgJva5Xds3OxLqtmEOXkTX_wpI/edit</a:t>
            </a:r>
            <a:endParaRPr sz="1600" u="sng">
              <a:solidFill>
                <a:schemeClr val="hlink"/>
              </a:solidFill>
              <a:latin typeface="Arial"/>
              <a:ea typeface="Arial"/>
              <a:cs typeface="Arial"/>
              <a:sym typeface="Arial"/>
            </a:endParaRPr>
          </a:p>
          <a:p>
            <a:pPr marL="285750" lvl="0" indent="-295275" algn="l" rtl="0">
              <a:lnSpc>
                <a:spcPct val="115000"/>
              </a:lnSpc>
              <a:spcBef>
                <a:spcPts val="0"/>
              </a:spcBef>
              <a:spcAft>
                <a:spcPts val="0"/>
              </a:spcAft>
              <a:buClr>
                <a:srgbClr val="10AB8B"/>
              </a:buClr>
              <a:buSzPts val="2000"/>
              <a:buChar char="•"/>
            </a:pPr>
            <a:r>
              <a:rPr lang="fi-FI" sz="1600" u="sng">
                <a:solidFill>
                  <a:schemeClr val="hlink"/>
                </a:solidFill>
                <a:latin typeface="Arial"/>
                <a:ea typeface="Arial"/>
                <a:cs typeface="Arial"/>
                <a:sym typeface="Arial"/>
                <a:hlinkClick r:id="rId4"/>
              </a:rPr>
              <a:t>https://www.impactplus.com/blog/great-buyer-persona-examples-free-template </a:t>
            </a:r>
            <a:r>
              <a:rPr lang="fi-FI" sz="1600">
                <a:solidFill>
                  <a:srgbClr val="161249"/>
                </a:solidFill>
                <a:latin typeface="Arial"/>
                <a:ea typeface="Arial"/>
                <a:cs typeface="Arial"/>
                <a:sym typeface="Arial"/>
              </a:rPr>
              <a:t>(patrz Student Sarah, Rachel Stay at Home Mom</a:t>
            </a:r>
            <a:endParaRPr sz="1600">
              <a:solidFill>
                <a:srgbClr val="161249"/>
              </a:solidFill>
              <a:latin typeface="Arial"/>
              <a:ea typeface="Arial"/>
              <a:cs typeface="Arial"/>
              <a:sym typeface="Arial"/>
            </a:endParaRPr>
          </a:p>
          <a:p>
            <a:pPr marL="285750" lvl="0" indent="-295275" algn="l" rtl="0">
              <a:lnSpc>
                <a:spcPct val="115000"/>
              </a:lnSpc>
              <a:spcBef>
                <a:spcPts val="0"/>
              </a:spcBef>
              <a:spcAft>
                <a:spcPts val="0"/>
              </a:spcAft>
              <a:buClr>
                <a:srgbClr val="10AB8B"/>
              </a:buClr>
              <a:buSzPts val="2000"/>
              <a:buChar char="•"/>
            </a:pPr>
            <a:r>
              <a:rPr lang="fi-FI" sz="1600">
                <a:solidFill>
                  <a:srgbClr val="161249"/>
                </a:solidFill>
                <a:latin typeface="Arial"/>
                <a:ea typeface="Arial"/>
                <a:cs typeface="Arial"/>
                <a:sym typeface="Arial"/>
              </a:rPr>
              <a:t>Więcej informacji: </a:t>
            </a:r>
            <a:r>
              <a:rPr lang="fi-FI" sz="1600" u="sng">
                <a:solidFill>
                  <a:schemeClr val="hlink"/>
                </a:solidFill>
                <a:latin typeface="Arial"/>
                <a:ea typeface="Arial"/>
                <a:cs typeface="Arial"/>
                <a:sym typeface="Arial"/>
                <a:hlinkClick r:id="rId5"/>
              </a:rPr>
              <a:t>https://blog.hootsuite.com/buyer-persona/</a:t>
            </a:r>
            <a:endParaRPr/>
          </a:p>
        </p:txBody>
      </p:sp>
      <p:sp>
        <p:nvSpPr>
          <p:cNvPr id="523" name="Google Shape;523;p4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0" name="Google Shape;530;p4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31" name="Google Shape;531;p4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a:solidFill>
                <a:srgbClr val="C00000"/>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a:solidFill>
                  <a:srgbClr val="202124"/>
                </a:solidFill>
                <a:highlight>
                  <a:srgbClr val="FFFFFF"/>
                </a:highlight>
                <a:latin typeface="Arial"/>
                <a:ea typeface="Arial"/>
                <a:cs typeface="Arial"/>
                <a:sym typeface="Arial"/>
              </a:rPr>
              <a:t>Mapa empatii została pierwotnie stworzona przez Dave'a Graya i zyskała dużą popularność w społeczności agile. Mapa empatii pomaga zmapować to, co zespół projektowy wie o potencjalnych odbiorcach. Narzędzie to pomaga zrozumieć przyczyny niektórych działań podejmowanych przez użytkownika. Narzędzie to pomaga budować empatię wobec użytkowników i pomaga zespołom projektowym przenieść uwagę z produktu na użytkowników, którzy będą z niego korzystać.</a:t>
            </a: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a:solidFill>
                  <a:srgbClr val="202124"/>
                </a:solidFill>
                <a:highlight>
                  <a:srgbClr val="FFFFFF"/>
                </a:highlight>
                <a:latin typeface="Arial"/>
                <a:ea typeface="Arial"/>
                <a:cs typeface="Arial"/>
                <a:sym typeface="Arial"/>
              </a:rPr>
              <a:t>Mapy empatii mają różne kształty i rozmiary. Typowa mapa empatii obejmuje cztery kwadranty:</a:t>
            </a: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a:solidFill>
                  <a:srgbClr val="202124"/>
                </a:solidFill>
                <a:highlight>
                  <a:srgbClr val="FFFFFF"/>
                </a:highlight>
                <a:latin typeface="Arial"/>
                <a:ea typeface="Arial"/>
                <a:cs typeface="Arial"/>
                <a:sym typeface="Arial"/>
              </a:rPr>
              <a:t>Wypowiedź - Co użytkownik mówi o produkcie. Idealnie byłoby, gdyby ta sekcja zawierała prawdziwe cytaty od użytkowników nagrane podczas wywiadów lub sesji testowych.</a:t>
            </a: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a:solidFill>
                  <a:srgbClr val="202124"/>
                </a:solidFill>
                <a:highlight>
                  <a:srgbClr val="FFFFFF"/>
                </a:highlight>
                <a:latin typeface="Arial"/>
                <a:ea typeface="Arial"/>
                <a:cs typeface="Arial"/>
                <a:sym typeface="Arial"/>
              </a:rPr>
              <a:t>Myśl - o czym myśli użytkownik podczas interakcji z produktem? Co zajmuje myśli użytkownika? Co ma znaczenie dla użytkownika?</a:t>
            </a: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a:solidFill>
                  <a:srgbClr val="202124"/>
                </a:solidFill>
                <a:highlight>
                  <a:srgbClr val="FFFFFF"/>
                </a:highlight>
                <a:latin typeface="Arial"/>
                <a:ea typeface="Arial"/>
                <a:cs typeface="Arial"/>
                <a:sym typeface="Arial"/>
              </a:rPr>
              <a:t>Feel - ta sekcja zawiera informacje o stanie emocjonalnym użytkownika. Co martwi użytkownika? Czym użytkownik jest podekscytowany? Jakie są odczucia użytkownika związane z doświadczeniem?</a:t>
            </a: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a:solidFill>
                  <a:srgbClr val="202124"/>
                </a:solidFill>
                <a:highlight>
                  <a:srgbClr val="FFFFFF"/>
                </a:highlight>
                <a:latin typeface="Arial"/>
                <a:ea typeface="Arial"/>
                <a:cs typeface="Arial"/>
                <a:sym typeface="Arial"/>
              </a:rPr>
              <a:t>Do - Jakie działania podejmuje użytkownik? Jakie działania i zachowania zauważyłeś?</a:t>
            </a: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a:solidFill>
                <a:srgbClr val="202124"/>
              </a:solidFill>
              <a:highlight>
                <a:srgbClr val="FFFFFF"/>
              </a:highlight>
              <a:latin typeface="Arial"/>
              <a:ea typeface="Arial"/>
              <a:cs typeface="Arial"/>
              <a:sym typeface="Arial"/>
            </a:endParaRPr>
          </a:p>
          <a:p>
            <a:pPr marL="0" lvl="0" indent="0" algn="l" rtl="0">
              <a:lnSpc>
                <a:spcPct val="100000"/>
              </a:lnSpc>
              <a:spcBef>
                <a:spcPts val="0"/>
              </a:spcBef>
              <a:spcAft>
                <a:spcPts val="0"/>
              </a:spcAft>
              <a:buClr>
                <a:schemeClr val="dk1"/>
              </a:buClr>
              <a:buSzPts val="1200"/>
              <a:buFont typeface="Calibri"/>
              <a:buNone/>
            </a:pPr>
            <a:endParaRPr>
              <a:solidFill>
                <a:srgbClr val="202124"/>
              </a:solidFill>
              <a:highlight>
                <a:srgbClr val="FFFFFF"/>
              </a:highlight>
              <a:latin typeface="Arial"/>
              <a:ea typeface="Arial"/>
              <a:cs typeface="Arial"/>
              <a:sym typeface="Arial"/>
            </a:endParaRPr>
          </a:p>
        </p:txBody>
      </p:sp>
      <p:sp>
        <p:nvSpPr>
          <p:cNvPr id="538" name="Google Shape;538;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g2032ef3727d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5" name="Google Shape;545;g2032ef3727d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Tutaj znajduje się przykład mapy empatii. </a:t>
            </a:r>
            <a:endParaRPr/>
          </a:p>
          <a:p>
            <a:pPr marL="0" lvl="0" indent="0" algn="l" rtl="0">
              <a:lnSpc>
                <a:spcPct val="100000"/>
              </a:lnSpc>
              <a:spcBef>
                <a:spcPts val="0"/>
              </a:spcBef>
              <a:spcAft>
                <a:spcPts val="0"/>
              </a:spcAft>
              <a:buClr>
                <a:schemeClr val="dk1"/>
              </a:buClr>
              <a:buSzPts val="1100"/>
              <a:buFont typeface="Arial"/>
              <a:buNone/>
            </a:pPr>
            <a:r>
              <a:rPr lang="fi-FI"/>
              <a:t>Uważaj, aby nie stał się on "wymarzonym folderem" z rzeczami, które </a:t>
            </a:r>
            <a:r>
              <a:rPr lang="fi-FI" u="sng"/>
              <a:t>Twoim </a:t>
            </a:r>
            <a:r>
              <a:rPr lang="fi-FI"/>
              <a:t>zdaniem podobają się docelowym odbiorcom, są dla nich ważne itp.</a:t>
            </a:r>
            <a:endParaRPr/>
          </a:p>
          <a:p>
            <a:pPr marL="0" lvl="0" indent="0" algn="l" rtl="0">
              <a:lnSpc>
                <a:spcPct val="100000"/>
              </a:lnSpc>
              <a:spcBef>
                <a:spcPts val="0"/>
              </a:spcBef>
              <a:spcAft>
                <a:spcPts val="0"/>
              </a:spcAft>
              <a:buClr>
                <a:schemeClr val="dk1"/>
              </a:buClr>
              <a:buSzPts val="1100"/>
              <a:buFont typeface="Arial"/>
              <a:buNone/>
            </a:pPr>
            <a:r>
              <a:rPr lang="fi-FI"/>
              <a:t>ale staraj się opierać to w jak największym stopniu na badaniach. </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endParaRPr/>
          </a:p>
        </p:txBody>
      </p:sp>
      <p:sp>
        <p:nvSpPr>
          <p:cNvPr id="546" name="Google Shape;546;g2032ef3727d_1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g2032ef3727d_1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4" name="Google Shape;554;g2032ef3727d_1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Konkretny przykład! Na podstawie tego ćwiczenia możesz zbudować swoją buyer persona - jak możesz mu pomóc?</a:t>
            </a:r>
            <a:endParaRPr/>
          </a:p>
        </p:txBody>
      </p:sp>
      <p:sp>
        <p:nvSpPr>
          <p:cNvPr id="555" name="Google Shape;555;g2032ef3727d_1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0" name="Google Shape;560;p4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Przykład wykorzystania tego slajdu można znaleźć na poniższym slajdzie. Próbując uczynić mapy empatii bardziej specyficznymi dla projektowania UX, Paul Boag zaproponował format, który jest znacznie bardziej przydatny w projektowaniu produktów. Mapa zawiera inny zestaw kategorii:</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Uczucia - Jakie są odczucia użytkownika związane z doświadczeniem? Co jest dla niego ważne?</a:t>
            </a:r>
            <a:endParaRPr/>
          </a:p>
          <a:p>
            <a:pPr marL="0" lvl="0" indent="0" algn="l" rtl="0">
              <a:lnSpc>
                <a:spcPct val="100000"/>
              </a:lnSpc>
              <a:spcBef>
                <a:spcPts val="0"/>
              </a:spcBef>
              <a:spcAft>
                <a:spcPts val="0"/>
              </a:spcAft>
              <a:buClr>
                <a:schemeClr val="dk1"/>
              </a:buClr>
              <a:buSzPts val="1100"/>
              <a:buFont typeface="Arial"/>
              <a:buNone/>
            </a:pPr>
            <a:r>
              <a:rPr lang="fi-FI"/>
              <a:t>Zadania - Jakie zadania próbują wykonać użytkownicy?</a:t>
            </a:r>
            <a:endParaRPr/>
          </a:p>
          <a:p>
            <a:pPr marL="0" lvl="0" indent="0" algn="l" rtl="0">
              <a:lnSpc>
                <a:spcPct val="100000"/>
              </a:lnSpc>
              <a:spcBef>
                <a:spcPts val="0"/>
              </a:spcBef>
              <a:spcAft>
                <a:spcPts val="0"/>
              </a:spcAft>
              <a:buClr>
                <a:schemeClr val="dk1"/>
              </a:buClr>
              <a:buSzPts val="1100"/>
              <a:buFont typeface="Arial"/>
              <a:buNone/>
            </a:pPr>
            <a:r>
              <a:rPr lang="fi-FI"/>
              <a:t>Wpływy - Jakie osoby, rzeczy lub miejsca wpływają na sposób działania użytkownika?</a:t>
            </a:r>
            <a:endParaRPr/>
          </a:p>
          <a:p>
            <a:pPr marL="0" lvl="0" indent="0" algn="l" rtl="0">
              <a:lnSpc>
                <a:spcPct val="100000"/>
              </a:lnSpc>
              <a:spcBef>
                <a:spcPts val="0"/>
              </a:spcBef>
              <a:spcAft>
                <a:spcPts val="0"/>
              </a:spcAft>
              <a:buClr>
                <a:schemeClr val="dk1"/>
              </a:buClr>
              <a:buSzPts val="1100"/>
              <a:buFont typeface="Arial"/>
              <a:buNone/>
            </a:pPr>
            <a:r>
              <a:rPr lang="fi-FI"/>
              <a:t>Punkty bólu - Jakich punktów bólu może doświadczać użytkownik, które ma nadzieję przezwyciężyć? Jakie są ich obawy, frustracje i niepokoje?</a:t>
            </a:r>
            <a:endParaRPr/>
          </a:p>
          <a:p>
            <a:pPr marL="0" lvl="0" indent="0" algn="l" rtl="0">
              <a:lnSpc>
                <a:spcPct val="100000"/>
              </a:lnSpc>
              <a:spcBef>
                <a:spcPts val="0"/>
              </a:spcBef>
              <a:spcAft>
                <a:spcPts val="0"/>
              </a:spcAft>
              <a:buClr>
                <a:schemeClr val="dk1"/>
              </a:buClr>
              <a:buSzPts val="1100"/>
              <a:buFont typeface="Arial"/>
              <a:buNone/>
            </a:pPr>
            <a:r>
              <a:rPr lang="fi-FI"/>
              <a:t>Cele - Jaki jest ostateczny cel użytkownika? Co próbują osiągnąć?</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endParaRPr/>
          </a:p>
        </p:txBody>
      </p:sp>
      <p:sp>
        <p:nvSpPr>
          <p:cNvPr id="561" name="Google Shape;561;p4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6" name="Google Shape;566;p4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Dodatkowe wideo: </a:t>
            </a:r>
            <a:r>
              <a:rPr lang="fi-FI" u="sng">
                <a:solidFill>
                  <a:schemeClr val="hlink"/>
                </a:solidFill>
                <a:hlinkClick r:id="rId3"/>
              </a:rPr>
              <a:t>https://www.youtube.com/watch?v=NwMfs1tOPaU</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Clr>
                <a:schemeClr val="dk1"/>
              </a:buClr>
              <a:buSzPts val="1100"/>
              <a:buFont typeface="Arial"/>
              <a:buNone/>
            </a:pPr>
            <a:r>
              <a:rPr lang="fi-FI"/>
              <a:t>Mapy empatii wpływają na wymagania produktu, które wpływają na strategię produktu, która wpływa na szkielety, makiety, prototypy itp.</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r>
              <a:rPr lang="fi-FI"/>
              <a:t>Jednak mapy empatii działają lepiej, jeśli są rysowane na podstawie rzeczywistych danych, więc powinny być tworzone po badaniach użytkowników, takich jak wywiady z użytkownikami. Jednak w razie potrzeby mapy empatii można nadal budować w oparciu o istniejącą wiedzę i opinie interesariuszy. Szybkie podstawowe mapy empatii oferują cenny wgląd w każde spotkanie - stąd przydomek "10-minutowa persona".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Niektóre popularne warianty obejmują:</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Widoki - tam, gdzie kieruje się wzrok użytkownika, tj. zdjęcia na Instagramie, stylowy flakon perfum.</a:t>
            </a:r>
            <a:endParaRPr/>
          </a:p>
          <a:p>
            <a:pPr marL="0" lvl="0" indent="0" algn="l" rtl="0">
              <a:lnSpc>
                <a:spcPct val="100000"/>
              </a:lnSpc>
              <a:spcBef>
                <a:spcPts val="0"/>
              </a:spcBef>
              <a:spcAft>
                <a:spcPts val="0"/>
              </a:spcAft>
              <a:buSzPts val="1400"/>
              <a:buNone/>
            </a:pPr>
            <a:r>
              <a:rPr lang="fi-FI"/>
              <a:t>Cytaty - wypowiedzi użytkownika, podobne do myśli. Mogą być wyciągnięte słowo w słowo z wywiadów z użytkownikami lub oparte na istniejącej wiedzy, Jeśli pachnie niesamowicie, muszę to mieć, </a:t>
            </a:r>
            <a:endParaRPr/>
          </a:p>
          <a:p>
            <a:pPr marL="0" lvl="0" indent="0" algn="l" rtl="0">
              <a:lnSpc>
                <a:spcPct val="100000"/>
              </a:lnSpc>
              <a:spcBef>
                <a:spcPts val="0"/>
              </a:spcBef>
              <a:spcAft>
                <a:spcPts val="0"/>
              </a:spcAft>
              <a:buSzPts val="1400"/>
              <a:buNone/>
            </a:pPr>
            <a:r>
              <a:rPr lang="fi-FI"/>
              <a:t>Wpływy - to, co użytkownik usłyszał od osób trzecich, które mogą mieć wpływ na jego zachowanie, np. mężczyźni zakochują się w kobietach, które pachną niesamowicie.</a:t>
            </a:r>
            <a:endParaRPr/>
          </a:p>
          <a:p>
            <a:pPr marL="0" lvl="0" indent="0" algn="l" rtl="0">
              <a:lnSpc>
                <a:spcPct val="100000"/>
              </a:lnSpc>
              <a:spcBef>
                <a:spcPts val="0"/>
              </a:spcBef>
              <a:spcAft>
                <a:spcPts val="0"/>
              </a:spcAft>
              <a:buSzPts val="1400"/>
              <a:buNone/>
            </a:pPr>
            <a:r>
              <a:rPr lang="fi-FI"/>
              <a:t>Ponadto, na dole, w pustym miejscu, zawsze dobrze jest zamieścić:</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Problemy ("Pains") - wszelkie przeszkody warte rozważenia, np. nieznajomość technologii lub brak pewności siebie.</a:t>
            </a:r>
            <a:endParaRPr/>
          </a:p>
          <a:p>
            <a:pPr marL="0" lvl="0" indent="0" algn="l" rtl="0">
              <a:lnSpc>
                <a:spcPct val="100000"/>
              </a:lnSpc>
              <a:spcBef>
                <a:spcPts val="0"/>
              </a:spcBef>
              <a:spcAft>
                <a:spcPts val="0"/>
              </a:spcAft>
              <a:buSzPts val="1400"/>
              <a:buNone/>
            </a:pPr>
            <a:r>
              <a:rPr lang="fi-FI"/>
              <a:t>Cele ("korzyści") - to, co użytkownik ma nadzieję osiągnąć, np. ukończyć zadanie w ciągu 5 minut, otrzymać pochwałę.</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endParaRPr/>
          </a:p>
        </p:txBody>
      </p:sp>
      <p:sp>
        <p:nvSpPr>
          <p:cNvPr id="567" name="Google Shape;567;p4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7" name="Google Shape;577;p4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sz="1300">
                <a:solidFill>
                  <a:srgbClr val="444444"/>
                </a:solidFill>
                <a:latin typeface="Arial"/>
                <a:ea typeface="Arial"/>
                <a:cs typeface="Arial"/>
                <a:sym typeface="Arial"/>
              </a:rPr>
              <a:t>Ważne jest, aby pamiętać, że mapy empatii mogą być tworzone dla ogólnego zrozumienia lub dla konkretnych zadań i sytuacji. Szerokie mapy empatii są bardziej przydatne jako szybkie persony użytkowników, ponieważ nie są oparte na pojedynczym scenariuszu użytkownika. Jeśli możesz poświęcić trochę czasu, możesz utworzyć kilka map empatii opartych na zadaniach, aby wprowadzić je do bardziej szczegółowych person.</a:t>
            </a:r>
            <a:endParaRPr sz="1300">
              <a:solidFill>
                <a:srgbClr val="444444"/>
              </a:solidFill>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sz="1300">
              <a:solidFill>
                <a:srgbClr val="444444"/>
              </a:solidFill>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fi-FI" sz="1300">
                <a:solidFill>
                  <a:srgbClr val="444444"/>
                </a:solidFill>
                <a:latin typeface="Arial"/>
                <a:ea typeface="Arial"/>
                <a:cs typeface="Arial"/>
                <a:sym typeface="Arial"/>
              </a:rPr>
              <a:t>Pamiętaj, że zaletą map empatii jest ich wygoda. Zostały one zaprojektowane jako szybkie ćwiczenie oparte na współpracy, a nie wyczerpujące. Ważniejsze spostrzeżenia uzyskasz po rozpoczęciu prototypowania i testowania projektów z co najmniej 5 użytkownikami.</a:t>
            </a:r>
            <a:endParaRPr sz="1300">
              <a:solidFill>
                <a:srgbClr val="444444"/>
              </a:solidFill>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sz="1300">
              <a:solidFill>
                <a:srgbClr val="444444"/>
              </a:solidFill>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endParaRPr sz="1300">
              <a:solidFill>
                <a:srgbClr val="444444"/>
              </a:solidFill>
              <a:latin typeface="Arial"/>
              <a:ea typeface="Arial"/>
              <a:cs typeface="Arial"/>
              <a:sym typeface="Arial"/>
            </a:endParaRPr>
          </a:p>
          <a:p>
            <a:pPr marL="0" lvl="0" indent="0" algn="l" rtl="0">
              <a:lnSpc>
                <a:spcPct val="100000"/>
              </a:lnSpc>
              <a:spcBef>
                <a:spcPts val="0"/>
              </a:spcBef>
              <a:spcAft>
                <a:spcPts val="0"/>
              </a:spcAft>
              <a:buSzPts val="1400"/>
              <a:buNone/>
            </a:pPr>
            <a:endParaRPr sz="1300">
              <a:solidFill>
                <a:srgbClr val="444444"/>
              </a:solidFill>
              <a:latin typeface="Arial"/>
              <a:ea typeface="Arial"/>
              <a:cs typeface="Arial"/>
              <a:sym typeface="Arial"/>
            </a:endParaRPr>
          </a:p>
        </p:txBody>
      </p:sp>
      <p:sp>
        <p:nvSpPr>
          <p:cNvPr id="578" name="Google Shape;578;p4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4" name="Google Shape;584;p6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Myślę, że powinniśmy zrobić własny szablon z linkiem dems.pro :) - DO ZROBIENIA!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Pamiętaj, że zaletą map empatii jest ich wygoda. Zostały one zaprojektowane jako szybkie ćwiczenie oparte na współpracy, a nie wyczerpujące. Ważniejsze spostrzeżenia uzyskasz po rozpoczęciu prototypowania i testowania projektów z co najmniej 5 użytkownikami.</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r>
              <a:rPr lang="fi-FI" u="sng">
                <a:solidFill>
                  <a:schemeClr val="hlink"/>
                </a:solidFill>
                <a:hlinkClick r:id="rId3"/>
              </a:rPr>
              <a:t>https://www.uxpin.com/studio/blog/the-practical-guide-to-empathy-map-creating-a-10-minute-persona/</a:t>
            </a:r>
            <a:endParaRPr/>
          </a:p>
          <a:p>
            <a:pPr marL="0" lvl="0" indent="0" algn="l" rtl="0">
              <a:lnSpc>
                <a:spcPct val="100000"/>
              </a:lnSpc>
              <a:spcBef>
                <a:spcPts val="0"/>
              </a:spcBef>
              <a:spcAft>
                <a:spcPts val="0"/>
              </a:spcAft>
              <a:buSzPts val="1400"/>
              <a:buNone/>
            </a:pPr>
            <a:endParaRPr/>
          </a:p>
        </p:txBody>
      </p:sp>
      <p:sp>
        <p:nvSpPr>
          <p:cNvPr id="585" name="Google Shape;585;p6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1" name="Google Shape;591;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92" name="Google Shape;592;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9" name="Google Shape;599;p4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Välidia: erilaisia tapoja kuvat customer journeyta. W tym celu należy wybrać odpowiedni tekst.</a:t>
            </a:r>
            <a:endParaRPr/>
          </a:p>
        </p:txBody>
      </p:sp>
      <p:sp>
        <p:nvSpPr>
          <p:cNvPr id="600" name="Google Shape;600;p4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6" name="Google Shape;606;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fi-FI"/>
              <a:t>Zwróć uwagę na różne rodzaje treści na różnych etapach podróży.</a:t>
            </a:r>
            <a:endParaRPr/>
          </a:p>
        </p:txBody>
      </p:sp>
      <p:sp>
        <p:nvSpPr>
          <p:cNvPr id="607" name="Google Shape;607;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Źródło?</a:t>
            </a:r>
            <a:endParaRPr/>
          </a:p>
          <a:p>
            <a:pPr marL="0" lvl="0" indent="0" algn="l" rtl="0">
              <a:lnSpc>
                <a:spcPct val="100000"/>
              </a:lnSpc>
              <a:spcBef>
                <a:spcPts val="0"/>
              </a:spcBef>
              <a:spcAft>
                <a:spcPts val="0"/>
              </a:spcAft>
              <a:buClr>
                <a:schemeClr val="dk1"/>
              </a:buClr>
              <a:buSzPts val="1200"/>
              <a:buFont typeface="Calibri"/>
              <a:buNone/>
            </a:pPr>
            <a:r>
              <a:rPr lang="fi-FI"/>
              <a:t>Kolejna ilustracja podróży klienta. Możesz zobaczyć typowe i odpowiednie typy treści dla każdego etapu. Co oznaczają TOFU, MOFU i BOFU - Top of the funnel, Middle of... Bottom of.... </a:t>
            </a:r>
            <a:endParaRPr/>
          </a:p>
        </p:txBody>
      </p:sp>
      <p:sp>
        <p:nvSpPr>
          <p:cNvPr id="622" name="Google Shape;622;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27" name="Google Shape;627;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diagram pokazujący istotę marketingu przychodzącego. / Inny sposób na zilustrowanie, jak poruszać się po ścieżce kupującego: </a:t>
            </a:r>
            <a:r>
              <a:rPr lang="fi-FI" b="1"/>
              <a:t>zobacz okrąg - odgrywają one kluczową rolę w konwersjach!</a:t>
            </a:r>
            <a:endParaRPr b="1"/>
          </a:p>
        </p:txBody>
      </p:sp>
      <p:sp>
        <p:nvSpPr>
          <p:cNvPr id="628" name="Google Shape;628;p5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Arial"/>
              <a:buNone/>
            </a:pPr>
            <a:fld id="{00000000-1234-1234-1234-123412341234}" type="slidenum">
              <a:rPr lang="fi-FI" sz="1200">
                <a:solidFill>
                  <a:schemeClr val="dk1"/>
                </a:solidFill>
                <a:latin typeface="Arial"/>
                <a:ea typeface="Arial"/>
                <a:cs typeface="Arial"/>
                <a:sym typeface="Arial"/>
              </a:rPr>
              <a:t>17</a:t>
            </a:fld>
            <a:endParaRPr sz="1200">
              <a:solidFill>
                <a:schemeClr val="dk1"/>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34" name="Google Shape;634;p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Źródło: Hubspot</a:t>
            </a:r>
            <a:endParaRPr/>
          </a:p>
          <a:p>
            <a:pPr marL="0" lvl="0" indent="0" algn="l" rtl="0">
              <a:lnSpc>
                <a:spcPct val="100000"/>
              </a:lnSpc>
              <a:spcBef>
                <a:spcPts val="0"/>
              </a:spcBef>
              <a:spcAft>
                <a:spcPts val="0"/>
              </a:spcAft>
              <a:buClr>
                <a:schemeClr val="dk1"/>
              </a:buClr>
              <a:buSzPts val="1200"/>
              <a:buFont typeface="Calibri"/>
              <a:buNone/>
            </a:pPr>
            <a:r>
              <a:rPr lang="fi-FI"/>
              <a:t>Pozyskiwanie większej liczby zakwalifikowanych leadów, przekształcanie większej liczby leadów w sprzedaż, analizowanie wyników w celu ciągłego doskonalenia. Widząc, które elementy i narzędzia działają najlepiej online, firmy mają szansę wykorzystać obecne zmiany we wszystkich tych dziedzinach. </a:t>
            </a: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KONWERSJA odbywa się pomiędzy każdym etapem.</a:t>
            </a:r>
            <a:endParaRPr/>
          </a:p>
        </p:txBody>
      </p:sp>
      <p:sp>
        <p:nvSpPr>
          <p:cNvPr id="635" name="Google Shape;635;p5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Arial"/>
              <a:buNone/>
            </a:pPr>
            <a:fld id="{00000000-1234-1234-1234-123412341234}" type="slidenum">
              <a:rPr lang="fi-FI" sz="1200">
                <a:solidFill>
                  <a:schemeClr val="dk1"/>
                </a:solidFill>
                <a:latin typeface="Arial"/>
                <a:ea typeface="Arial"/>
                <a:cs typeface="Arial"/>
                <a:sym typeface="Arial"/>
              </a:rPr>
              <a:t>18</a:t>
            </a:fld>
            <a:endParaRPr sz="1200">
              <a:solidFill>
                <a:schemeClr val="dk1"/>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41" name="Google Shape;641;p5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Źródło?</a:t>
            </a: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w skutecznej strategii marketingu przychodzącego, która angażuje się w rozmowę z potencjalnymi klientami, tworząc odbiorców usług lub produktów. Zaangażowanie buduje więzi z klientem. Ten etap opiera się na publikowaniu, promowaniu i dystrybucji za pośrednictwem kanałów mediów społecznościowych, witryn branżowych, forów, społeczności internetowych i internetowych kanałów PR. Podstawową kwestią jest to, aby treści były widoczne i zauważane we wszystkich właściwych miejscach. Istotną kwestią jest skupienie się na tej platformie marketingowej, na której potencjalni klienci są połączeni i rozmawiają, i wykorzystanie tej okazji tak efektywnie, jak to tylko możliwe. </a:t>
            </a:r>
            <a:endParaRPr/>
          </a:p>
          <a:p>
            <a:pPr marL="0" lvl="0" indent="0" algn="l" rtl="0">
              <a:lnSpc>
                <a:spcPct val="100000"/>
              </a:lnSpc>
              <a:spcBef>
                <a:spcPts val="0"/>
              </a:spcBef>
              <a:spcAft>
                <a:spcPts val="0"/>
              </a:spcAft>
              <a:buClr>
                <a:schemeClr val="dk1"/>
              </a:buClr>
              <a:buSzPts val="1200"/>
              <a:buFont typeface="Calibri"/>
              <a:buNone/>
            </a:pPr>
            <a:endParaRPr/>
          </a:p>
        </p:txBody>
      </p:sp>
      <p:sp>
        <p:nvSpPr>
          <p:cNvPr id="642" name="Google Shape;642;p5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Arial"/>
              <a:buNone/>
            </a:pPr>
            <a:fld id="{00000000-1234-1234-1234-123412341234}" type="slidenum">
              <a:rPr lang="fi-FI" sz="1200">
                <a:solidFill>
                  <a:schemeClr val="dk1"/>
                </a:solidFill>
                <a:latin typeface="Arial"/>
                <a:ea typeface="Arial"/>
                <a:cs typeface="Arial"/>
                <a:sym typeface="Arial"/>
              </a:rPr>
              <a:t>19</a:t>
            </a:fld>
            <a:endParaRPr sz="1200">
              <a:solidFill>
                <a:schemeClr val="dk1"/>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g218ae76437f_0_1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9" name="Google Shape;649;g218ae76437f_0_1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0" name="Google Shape;650;g218ae76437f_0_1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2330ffd5b7f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9" name="Google Shape;659;g2330ffd5b7f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Dlaczego słowa kluczowe? Są to słowa wpisywane przez użytkownika w wyszukiwarkach.</a:t>
            </a:r>
            <a:endParaRPr/>
          </a:p>
        </p:txBody>
      </p:sp>
      <p:sp>
        <p:nvSpPr>
          <p:cNvPr id="660" name="Google Shape;660;g2330ffd5b7f_0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66" name="Google Shape;666;p5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Inbound marketing nie wyklucza działań outbound marketingowych. Dopiero połączenie tych dwóch strategii będzie kluczową przewagą w budowaniu konkurencyjności firm.</a:t>
            </a:r>
            <a:endParaRPr/>
          </a:p>
          <a:p>
            <a:pPr marL="0" lvl="0" indent="0" algn="l" rtl="0">
              <a:lnSpc>
                <a:spcPct val="100000"/>
              </a:lnSpc>
              <a:spcBef>
                <a:spcPts val="0"/>
              </a:spcBef>
              <a:spcAft>
                <a:spcPts val="0"/>
              </a:spcAft>
              <a:buClr>
                <a:schemeClr val="dk1"/>
              </a:buClr>
              <a:buSzPts val="1200"/>
              <a:buFont typeface="Calibri"/>
              <a:buNone/>
            </a:pPr>
            <a:endParaRPr/>
          </a:p>
        </p:txBody>
      </p:sp>
      <p:sp>
        <p:nvSpPr>
          <p:cNvPr id="667" name="Google Shape;667;p5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Arial"/>
              <a:buNone/>
            </a:pPr>
            <a:fld id="{00000000-1234-1234-1234-123412341234}" type="slidenum">
              <a:rPr lang="fi-FI" sz="1200">
                <a:solidFill>
                  <a:schemeClr val="dk1"/>
                </a:solidFill>
                <a:latin typeface="Arial"/>
                <a:ea typeface="Arial"/>
                <a:cs typeface="Arial"/>
                <a:sym typeface="Arial"/>
              </a:rPr>
              <a:t>22</a:t>
            </a:fld>
            <a:endParaRPr sz="1200">
              <a:solidFill>
                <a:schemeClr val="dk1"/>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3" name="Google Shape;673;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74" name="Google Shape;674;p5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0" name="Google Shape;680;p5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81" name="Google Shape;681;p5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g2032ef3727d_1_1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88" name="Google Shape;688;g2032ef3727d_1_1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4" name="Google Shape;694;p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Grupy składające się z 4 uczniów.</a:t>
            </a:r>
            <a:endParaRPr/>
          </a:p>
        </p:txBody>
      </p:sp>
      <p:sp>
        <p:nvSpPr>
          <p:cNvPr id="695" name="Google Shape;695;p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3" name="Google Shape;703;p6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04" name="Google Shape;704;p6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27da98385f1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0" name="Google Shape;710;g27da98385f1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40"/>
        <p:cNvGrpSpPr/>
        <p:nvPr/>
      </p:nvGrpSpPr>
      <p:grpSpPr>
        <a:xfrm>
          <a:off x="0" y="0"/>
          <a:ext cx="0" cy="0"/>
          <a:chOff x="0" y="0"/>
          <a:chExt cx="0" cy="0"/>
        </a:xfrm>
      </p:grpSpPr>
      <p:sp>
        <p:nvSpPr>
          <p:cNvPr id="41" name="Google Shape;41;p63"/>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2" name="Google Shape;42;p63"/>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3"/>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44" name="Google Shape;44;p63"/>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45" name="Google Shape;45;p6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46" name="Google Shape;46;p63"/>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7"/>
        <p:cNvGrpSpPr/>
        <p:nvPr/>
      </p:nvGrpSpPr>
      <p:grpSpPr>
        <a:xfrm>
          <a:off x="0" y="0"/>
          <a:ext cx="0" cy="0"/>
          <a:chOff x="0" y="0"/>
          <a:chExt cx="0" cy="0"/>
        </a:xfrm>
      </p:grpSpPr>
      <p:pic>
        <p:nvPicPr>
          <p:cNvPr id="48" name="Google Shape;48;p6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9" name="Google Shape;49;p6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0" name="Google Shape;50;p6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1"/>
        <p:cNvGrpSpPr/>
        <p:nvPr/>
      </p:nvGrpSpPr>
      <p:grpSpPr>
        <a:xfrm>
          <a:off x="0" y="0"/>
          <a:ext cx="0" cy="0"/>
          <a:chOff x="0" y="0"/>
          <a:chExt cx="0" cy="0"/>
        </a:xfrm>
      </p:grpSpPr>
      <p:pic>
        <p:nvPicPr>
          <p:cNvPr id="52" name="Google Shape;52;p65"/>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53" name="Google Shape;53;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6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5" name="Google Shape;55;p65"/>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6" name="Google Shape;56;p6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7"/>
        <p:cNvGrpSpPr/>
        <p:nvPr/>
      </p:nvGrpSpPr>
      <p:grpSpPr>
        <a:xfrm>
          <a:off x="0" y="0"/>
          <a:ext cx="0" cy="0"/>
          <a:chOff x="0" y="0"/>
          <a:chExt cx="0" cy="0"/>
        </a:xfrm>
      </p:grpSpPr>
      <p:pic>
        <p:nvPicPr>
          <p:cNvPr id="58" name="Google Shape;58;p6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59" name="Google Shape;59;p66"/>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66"/>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1" name="Google Shape;61;p66"/>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62" name="Google Shape;62;p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4"/>
        <p:cNvGrpSpPr/>
        <p:nvPr/>
      </p:nvGrpSpPr>
      <p:grpSpPr>
        <a:xfrm>
          <a:off x="0" y="0"/>
          <a:ext cx="0" cy="0"/>
          <a:chOff x="0" y="0"/>
          <a:chExt cx="0" cy="0"/>
        </a:xfrm>
      </p:grpSpPr>
      <p:sp>
        <p:nvSpPr>
          <p:cNvPr id="75" name="Google Shape;75;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7" name="Google Shape;77;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9" name="Google Shape;79;p69"/>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0" name="Google Shape;80;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1" name="Google Shape;81;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2" name="Google Shape;82;p6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3" name="Google Shape;83;p6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84" name="Google Shape;84;p6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85" name="Google Shape;85;p69"/>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6"/>
        <p:cNvGrpSpPr/>
        <p:nvPr/>
      </p:nvGrpSpPr>
      <p:grpSpPr>
        <a:xfrm>
          <a:off x="0" y="0"/>
          <a:ext cx="0" cy="0"/>
          <a:chOff x="0" y="0"/>
          <a:chExt cx="0" cy="0"/>
        </a:xfrm>
      </p:grpSpPr>
      <p:sp>
        <p:nvSpPr>
          <p:cNvPr id="87" name="Google Shape;87;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9" name="Google Shape;89;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1" name="Google Shape;91;p70"/>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2" name="Google Shape;92;p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3" name="Google Shape;93;p7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4" name="Google Shape;94;p7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5" name="Google Shape;95;p7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96" name="Google Shape;96;p70"/>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97" name="Google Shape;97;p70"/>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98"/>
        <p:cNvGrpSpPr/>
        <p:nvPr/>
      </p:nvGrpSpPr>
      <p:grpSpPr>
        <a:xfrm>
          <a:off x="0" y="0"/>
          <a:ext cx="0" cy="0"/>
          <a:chOff x="0" y="0"/>
          <a:chExt cx="0" cy="0"/>
        </a:xfrm>
      </p:grpSpPr>
      <p:sp>
        <p:nvSpPr>
          <p:cNvPr id="99" name="Google Shape;99;p71"/>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71"/>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1" name="Google Shape;101;p71"/>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 name="Google Shape;102;p7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3" name="Google Shape;103;p71"/>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4" name="Google Shape;104;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5" name="Google Shape;105;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06" name="Google Shape;106;p7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7" name="Google Shape;107;p7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8" name="Google Shape;108;p7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9" name="Google Shape;109;p71"/>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10"/>
        <p:cNvGrpSpPr/>
        <p:nvPr/>
      </p:nvGrpSpPr>
      <p:grpSpPr>
        <a:xfrm>
          <a:off x="0" y="0"/>
          <a:ext cx="0" cy="0"/>
          <a:chOff x="0" y="0"/>
          <a:chExt cx="0" cy="0"/>
        </a:xfrm>
      </p:grpSpPr>
      <p:sp>
        <p:nvSpPr>
          <p:cNvPr id="111" name="Google Shape;111;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2" name="Google Shape;112;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113" name="Google Shape;113;p72"/>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114" name="Google Shape;114;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5" name="Google Shape;115;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16" name="Google Shape;116;p72"/>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7"/>
        <p:cNvGrpSpPr/>
        <p:nvPr/>
      </p:nvGrpSpPr>
      <p:grpSpPr>
        <a:xfrm>
          <a:off x="0" y="0"/>
          <a:ext cx="0" cy="0"/>
          <a:chOff x="0" y="0"/>
          <a:chExt cx="0" cy="0"/>
        </a:xfrm>
      </p:grpSpPr>
      <p:sp>
        <p:nvSpPr>
          <p:cNvPr id="118" name="Google Shape;118;p74"/>
          <p:cNvSpPr>
            <a:spLocks noGrp="1"/>
          </p:cNvSpPr>
          <p:nvPr>
            <p:ph type="pic" idx="2"/>
          </p:nvPr>
        </p:nvSpPr>
        <p:spPr>
          <a:xfrm>
            <a:off x="0" y="1"/>
            <a:ext cx="12192000" cy="3428999"/>
          </a:xfrm>
          <a:prstGeom prst="rect">
            <a:avLst/>
          </a:prstGeom>
          <a:solidFill>
            <a:srgbClr val="D3EEEF"/>
          </a:solidFill>
          <a:ln>
            <a:noFill/>
          </a:ln>
        </p:spPr>
      </p:sp>
      <p:sp>
        <p:nvSpPr>
          <p:cNvPr id="119" name="Google Shape;119;p74"/>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74"/>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1" name="Google Shape;121;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pic>
        <p:nvPicPr>
          <p:cNvPr id="122" name="Google Shape;122;p7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4"/>
        <p:cNvGrpSpPr/>
        <p:nvPr/>
      </p:nvGrpSpPr>
      <p:grpSpPr>
        <a:xfrm>
          <a:off x="0" y="0"/>
          <a:ext cx="0" cy="0"/>
          <a:chOff x="0" y="0"/>
          <a:chExt cx="0" cy="0"/>
        </a:xfrm>
      </p:grpSpPr>
      <p:sp>
        <p:nvSpPr>
          <p:cNvPr id="125" name="Google Shape;125;p7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26" name="Google Shape;126;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7" name="Google Shape;127;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8" name="Google Shape;128;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9" name="Google Shape;129;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30" name="Google Shape;130;p7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1" name="Google Shape;131;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32" name="Google Shape;132;p75"/>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3"/>
        <p:cNvGrpSpPr/>
        <p:nvPr/>
      </p:nvGrpSpPr>
      <p:grpSpPr>
        <a:xfrm>
          <a:off x="0" y="0"/>
          <a:ext cx="0" cy="0"/>
          <a:chOff x="0" y="0"/>
          <a:chExt cx="0" cy="0"/>
        </a:xfrm>
      </p:grpSpPr>
      <p:sp>
        <p:nvSpPr>
          <p:cNvPr id="134" name="Google Shape;134;p7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7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6" name="Google Shape;136;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7" name="Google Shape;137;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8" name="Google Shape;138;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9"/>
        <p:cNvGrpSpPr/>
        <p:nvPr/>
      </p:nvGrpSpPr>
      <p:grpSpPr>
        <a:xfrm>
          <a:off x="0" y="0"/>
          <a:ext cx="0" cy="0"/>
          <a:chOff x="0" y="0"/>
          <a:chExt cx="0" cy="0"/>
        </a:xfrm>
      </p:grpSpPr>
      <p:sp>
        <p:nvSpPr>
          <p:cNvPr id="140" name="Google Shape;140;p77"/>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1" name="Google Shape;141;p77"/>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600"/>
            </a:lvl1pPr>
            <a:lvl2pPr marL="914400" lvl="1" indent="-304800" algn="l">
              <a:lnSpc>
                <a:spcPct val="115000"/>
              </a:lnSpc>
              <a:spcBef>
                <a:spcPts val="0"/>
              </a:spcBef>
              <a:spcAft>
                <a:spcPts val="0"/>
              </a:spcAft>
              <a:buClr>
                <a:srgbClr val="161249"/>
              </a:buClr>
              <a:buSzPts val="1200"/>
              <a:buChar char="○"/>
              <a:defRPr sz="1600"/>
            </a:lvl2pPr>
            <a:lvl3pPr marL="1371600" lvl="2" indent="-304800" algn="l">
              <a:lnSpc>
                <a:spcPct val="115000"/>
              </a:lnSpc>
              <a:spcBef>
                <a:spcPts val="0"/>
              </a:spcBef>
              <a:spcAft>
                <a:spcPts val="0"/>
              </a:spcAft>
              <a:buClr>
                <a:srgbClr val="161249"/>
              </a:buClr>
              <a:buSzPts val="1200"/>
              <a:buChar char="■"/>
              <a:defRPr sz="1600"/>
            </a:lvl3pPr>
            <a:lvl4pPr marL="1828800" lvl="3" indent="-304800" algn="l">
              <a:lnSpc>
                <a:spcPct val="115000"/>
              </a:lnSpc>
              <a:spcBef>
                <a:spcPts val="0"/>
              </a:spcBef>
              <a:spcAft>
                <a:spcPts val="0"/>
              </a:spcAft>
              <a:buClr>
                <a:srgbClr val="161249"/>
              </a:buClr>
              <a:buSzPts val="1200"/>
              <a:buChar char="●"/>
              <a:defRPr sz="1600"/>
            </a:lvl4pPr>
            <a:lvl5pPr marL="2286000" lvl="4" indent="-304800" algn="l">
              <a:lnSpc>
                <a:spcPct val="115000"/>
              </a:lnSpc>
              <a:spcBef>
                <a:spcPts val="0"/>
              </a:spcBef>
              <a:spcAft>
                <a:spcPts val="0"/>
              </a:spcAft>
              <a:buClr>
                <a:srgbClr val="161249"/>
              </a:buClr>
              <a:buSzPts val="1200"/>
              <a:buChar char="○"/>
              <a:defRPr sz="1600"/>
            </a:lvl5pPr>
            <a:lvl6pPr marL="2743200" lvl="5" indent="-304800" algn="l">
              <a:lnSpc>
                <a:spcPct val="115000"/>
              </a:lnSpc>
              <a:spcBef>
                <a:spcPts val="0"/>
              </a:spcBef>
              <a:spcAft>
                <a:spcPts val="0"/>
              </a:spcAft>
              <a:buClr>
                <a:schemeClr val="dk1"/>
              </a:buClr>
              <a:buSzPts val="1200"/>
              <a:buChar char="■"/>
              <a:defRPr sz="1600"/>
            </a:lvl6pPr>
            <a:lvl7pPr marL="3200400" lvl="6" indent="-304800" algn="l">
              <a:lnSpc>
                <a:spcPct val="115000"/>
              </a:lnSpc>
              <a:spcBef>
                <a:spcPts val="0"/>
              </a:spcBef>
              <a:spcAft>
                <a:spcPts val="0"/>
              </a:spcAft>
              <a:buClr>
                <a:schemeClr val="dk1"/>
              </a:buClr>
              <a:buSzPts val="1200"/>
              <a:buChar char="●"/>
              <a:defRPr sz="1600"/>
            </a:lvl7pPr>
            <a:lvl8pPr marL="3657600" lvl="7" indent="-304800" algn="l">
              <a:lnSpc>
                <a:spcPct val="115000"/>
              </a:lnSpc>
              <a:spcBef>
                <a:spcPts val="0"/>
              </a:spcBef>
              <a:spcAft>
                <a:spcPts val="0"/>
              </a:spcAft>
              <a:buClr>
                <a:schemeClr val="dk1"/>
              </a:buClr>
              <a:buSzPts val="1200"/>
              <a:buChar char="○"/>
              <a:defRPr sz="1600"/>
            </a:lvl8pPr>
            <a:lvl9pPr marL="4114800" lvl="8" indent="-304800" algn="l">
              <a:lnSpc>
                <a:spcPct val="115000"/>
              </a:lnSpc>
              <a:spcBef>
                <a:spcPts val="0"/>
              </a:spcBef>
              <a:spcAft>
                <a:spcPts val="0"/>
              </a:spcAft>
              <a:buClr>
                <a:schemeClr val="dk1"/>
              </a:buClr>
              <a:buSzPts val="1200"/>
              <a:buChar char="■"/>
              <a:defRPr sz="1600"/>
            </a:lvl9pPr>
          </a:lstStyle>
          <a:p>
            <a:endParaRPr/>
          </a:p>
        </p:txBody>
      </p:sp>
      <p:sp>
        <p:nvSpPr>
          <p:cNvPr id="142" name="Google Shape;142;p77"/>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43"/>
        <p:cNvGrpSpPr/>
        <p:nvPr/>
      </p:nvGrpSpPr>
      <p:grpSpPr>
        <a:xfrm>
          <a:off x="0" y="0"/>
          <a:ext cx="0" cy="0"/>
          <a:chOff x="0" y="0"/>
          <a:chExt cx="0" cy="0"/>
        </a:xfrm>
      </p:grpSpPr>
      <p:sp>
        <p:nvSpPr>
          <p:cNvPr id="144" name="Google Shape;144;p7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5" name="Google Shape;145;p7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6" name="Google Shape;146;p7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47"/>
        <p:cNvGrpSpPr/>
        <p:nvPr/>
      </p:nvGrpSpPr>
      <p:grpSpPr>
        <a:xfrm>
          <a:off x="0" y="0"/>
          <a:ext cx="0" cy="0"/>
          <a:chOff x="0" y="0"/>
          <a:chExt cx="0" cy="0"/>
        </a:xfrm>
      </p:grpSpPr>
      <p:sp>
        <p:nvSpPr>
          <p:cNvPr id="148" name="Google Shape;148;p79"/>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9" name="Google Shape;149;p79"/>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79"/>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1" name="Google Shape;151;p79"/>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2" name="Google Shape;152;p79"/>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Kaksi sisältökohdetta" type="twoObj">
  <p:cSld name="TWO_OBJECTS">
    <p:spTree>
      <p:nvGrpSpPr>
        <p:cNvPr id="1" name="Shape 153"/>
        <p:cNvGrpSpPr/>
        <p:nvPr/>
      </p:nvGrpSpPr>
      <p:grpSpPr>
        <a:xfrm>
          <a:off x="0" y="0"/>
          <a:ext cx="0" cy="0"/>
          <a:chOff x="0" y="0"/>
          <a:chExt cx="0" cy="0"/>
        </a:xfrm>
      </p:grpSpPr>
      <p:sp>
        <p:nvSpPr>
          <p:cNvPr id="154" name="Google Shape;154;p8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8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8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7" name="Google Shape;157;p8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8" name="Google Shape;158;p8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9" name="Google Shape;159;p8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60"/>
        <p:cNvGrpSpPr/>
        <p:nvPr/>
      </p:nvGrpSpPr>
      <p:grpSpPr>
        <a:xfrm>
          <a:off x="0" y="0"/>
          <a:ext cx="0" cy="0"/>
          <a:chOff x="0" y="0"/>
          <a:chExt cx="0" cy="0"/>
        </a:xfrm>
      </p:grpSpPr>
      <p:sp>
        <p:nvSpPr>
          <p:cNvPr id="161" name="Google Shape;161;p81"/>
          <p:cNvSpPr txBox="1">
            <a:spLocks noGrp="1"/>
          </p:cNvSpPr>
          <p:nvPr>
            <p:ph type="title"/>
          </p:nvPr>
        </p:nvSpPr>
        <p:spPr>
          <a:xfrm>
            <a:off x="601134" y="371749"/>
            <a:ext cx="8636941"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2" name="Google Shape;162;p81"/>
          <p:cNvSpPr txBox="1">
            <a:spLocks noGrp="1"/>
          </p:cNvSpPr>
          <p:nvPr>
            <p:ph type="body" idx="1"/>
          </p:nvPr>
        </p:nvSpPr>
        <p:spPr>
          <a:xfrm>
            <a:off x="601134" y="1980000"/>
            <a:ext cx="5234517" cy="46368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3" name="Google Shape;163;p81"/>
          <p:cNvSpPr txBox="1">
            <a:spLocks noGrp="1"/>
          </p:cNvSpPr>
          <p:nvPr>
            <p:ph type="body" idx="2"/>
          </p:nvPr>
        </p:nvSpPr>
        <p:spPr>
          <a:xfrm>
            <a:off x="6371951" y="1980000"/>
            <a:ext cx="5210451" cy="46368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30200" algn="l">
              <a:lnSpc>
                <a:spcPct val="90000"/>
              </a:lnSpc>
              <a:spcBef>
                <a:spcPts val="500"/>
              </a:spcBef>
              <a:spcAft>
                <a:spcPts val="0"/>
              </a:spcAft>
              <a:buClr>
                <a:schemeClr val="dk1"/>
              </a:buClr>
              <a:buSzPts val="1600"/>
              <a:buChar char="•"/>
              <a:defRPr sz="1600"/>
            </a:lvl6pPr>
            <a:lvl7pPr marL="3200400" lvl="6" indent="-330200" algn="l">
              <a:lnSpc>
                <a:spcPct val="90000"/>
              </a:lnSpc>
              <a:spcBef>
                <a:spcPts val="500"/>
              </a:spcBef>
              <a:spcAft>
                <a:spcPts val="0"/>
              </a:spcAft>
              <a:buClr>
                <a:schemeClr val="dk1"/>
              </a:buClr>
              <a:buSzPts val="1600"/>
              <a:buChar char="•"/>
              <a:defRPr sz="1600"/>
            </a:lvl7pPr>
            <a:lvl8pPr marL="3657600" lvl="7" indent="-330200" algn="l">
              <a:lnSpc>
                <a:spcPct val="90000"/>
              </a:lnSpc>
              <a:spcBef>
                <a:spcPts val="500"/>
              </a:spcBef>
              <a:spcAft>
                <a:spcPts val="0"/>
              </a:spcAft>
              <a:buClr>
                <a:schemeClr val="dk1"/>
              </a:buClr>
              <a:buSzPts val="1600"/>
              <a:buChar char="•"/>
              <a:defRPr sz="1600"/>
            </a:lvl8pPr>
            <a:lvl9pPr marL="4114800" lvl="8" indent="-330200" algn="l">
              <a:lnSpc>
                <a:spcPct val="90000"/>
              </a:lnSpc>
              <a:spcBef>
                <a:spcPts val="500"/>
              </a:spcBef>
              <a:spcAft>
                <a:spcPts val="0"/>
              </a:spcAft>
              <a:buClr>
                <a:schemeClr val="dk1"/>
              </a:buClr>
              <a:buSzPts val="1600"/>
              <a:buChar char="•"/>
              <a:defRPr sz="16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64"/>
        <p:cNvGrpSpPr/>
        <p:nvPr/>
      </p:nvGrpSpPr>
      <p:grpSpPr>
        <a:xfrm>
          <a:off x="0" y="0"/>
          <a:ext cx="0" cy="0"/>
          <a:chOff x="0" y="0"/>
          <a:chExt cx="0" cy="0"/>
        </a:xfrm>
      </p:grpSpPr>
      <p:sp>
        <p:nvSpPr>
          <p:cNvPr id="165" name="Google Shape;165;p82"/>
          <p:cNvSpPr txBox="1">
            <a:spLocks noGrp="1"/>
          </p:cNvSpPr>
          <p:nvPr>
            <p:ph type="title"/>
          </p:nvPr>
        </p:nvSpPr>
        <p:spPr>
          <a:xfrm>
            <a:off x="552418" y="692150"/>
            <a:ext cx="11088600" cy="13146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82"/>
          <p:cNvSpPr txBox="1">
            <a:spLocks noGrp="1"/>
          </p:cNvSpPr>
          <p:nvPr>
            <p:ph type="body" idx="1"/>
          </p:nvPr>
        </p:nvSpPr>
        <p:spPr>
          <a:xfrm>
            <a:off x="550863" y="2017260"/>
            <a:ext cx="11088600" cy="4148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7" name="Google Shape;167;p8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8" name="Google Shape;168;p8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9" name="Google Shape;169;p8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170"/>
        <p:cNvGrpSpPr/>
        <p:nvPr/>
      </p:nvGrpSpPr>
      <p:grpSpPr>
        <a:xfrm>
          <a:off x="0" y="0"/>
          <a:ext cx="0" cy="0"/>
          <a:chOff x="0" y="0"/>
          <a:chExt cx="0" cy="0"/>
        </a:xfrm>
      </p:grpSpPr>
      <p:sp>
        <p:nvSpPr>
          <p:cNvPr id="171" name="Google Shape;171;p83"/>
          <p:cNvSpPr txBox="1">
            <a:spLocks noGrp="1"/>
          </p:cNvSpPr>
          <p:nvPr>
            <p:ph type="ctrTitle"/>
          </p:nvPr>
        </p:nvSpPr>
        <p:spPr>
          <a:xfrm>
            <a:off x="810828" y="603958"/>
            <a:ext cx="4856087" cy="98029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Calibri"/>
              <a:buNone/>
              <a:defRPr sz="4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2" name="Google Shape;172;p83"/>
          <p:cNvSpPr txBox="1">
            <a:spLocks noGrp="1"/>
          </p:cNvSpPr>
          <p:nvPr>
            <p:ph type="body" idx="1"/>
          </p:nvPr>
        </p:nvSpPr>
        <p:spPr>
          <a:xfrm>
            <a:off x="811213" y="1871663"/>
            <a:ext cx="4856162" cy="397872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Char char="•"/>
              <a:defRPr sz="20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83"/>
          <p:cNvSpPr txBox="1">
            <a:spLocks noGrp="1"/>
          </p:cNvSpPr>
          <p:nvPr>
            <p:ph type="body" idx="2"/>
          </p:nvPr>
        </p:nvSpPr>
        <p:spPr>
          <a:xfrm>
            <a:off x="6524625" y="603250"/>
            <a:ext cx="4856087" cy="98100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4400"/>
              <a:buNone/>
              <a:defRPr sz="4400" b="1"/>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4" name="Google Shape;174;p83"/>
          <p:cNvSpPr txBox="1">
            <a:spLocks noGrp="1"/>
          </p:cNvSpPr>
          <p:nvPr>
            <p:ph type="body" idx="3"/>
          </p:nvPr>
        </p:nvSpPr>
        <p:spPr>
          <a:xfrm>
            <a:off x="6524550" y="1871663"/>
            <a:ext cx="4856162" cy="397872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Char char="•"/>
              <a:defRPr sz="20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175"/>
        <p:cNvGrpSpPr/>
        <p:nvPr/>
      </p:nvGrpSpPr>
      <p:grpSpPr>
        <a:xfrm>
          <a:off x="0" y="0"/>
          <a:ext cx="0" cy="0"/>
          <a:chOff x="0" y="0"/>
          <a:chExt cx="0" cy="0"/>
        </a:xfrm>
      </p:grpSpPr>
      <p:sp>
        <p:nvSpPr>
          <p:cNvPr id="176" name="Google Shape;176;p84"/>
          <p:cNvSpPr txBox="1">
            <a:spLocks noGrp="1"/>
          </p:cNvSpPr>
          <p:nvPr>
            <p:ph type="title"/>
          </p:nvPr>
        </p:nvSpPr>
        <p:spPr>
          <a:xfrm>
            <a:off x="6600825" y="692150"/>
            <a:ext cx="5040300" cy="13146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7" name="Google Shape;177;p84"/>
          <p:cNvSpPr>
            <a:spLocks noGrp="1"/>
          </p:cNvSpPr>
          <p:nvPr>
            <p:ph type="pic" idx="2"/>
          </p:nvPr>
        </p:nvSpPr>
        <p:spPr>
          <a:xfrm>
            <a:off x="0" y="0"/>
            <a:ext cx="6096000" cy="6858000"/>
          </a:xfrm>
          <a:prstGeom prst="rect">
            <a:avLst/>
          </a:prstGeom>
          <a:solidFill>
            <a:schemeClr val="lt2"/>
          </a:solidFill>
          <a:ln>
            <a:noFill/>
          </a:ln>
        </p:spPr>
      </p:sp>
      <p:sp>
        <p:nvSpPr>
          <p:cNvPr id="178" name="Google Shape;178;p84"/>
          <p:cNvSpPr txBox="1">
            <a:spLocks noGrp="1"/>
          </p:cNvSpPr>
          <p:nvPr>
            <p:ph type="body" idx="1"/>
          </p:nvPr>
        </p:nvSpPr>
        <p:spPr>
          <a:xfrm>
            <a:off x="6600825" y="2349500"/>
            <a:ext cx="5040300" cy="4103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9" name="Google Shape;179;p8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0" name="Google Shape;180;p8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1" name="Google Shape;181;p8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82"/>
        <p:cNvGrpSpPr/>
        <p:nvPr/>
      </p:nvGrpSpPr>
      <p:grpSpPr>
        <a:xfrm>
          <a:off x="0" y="0"/>
          <a:ext cx="0" cy="0"/>
          <a:chOff x="0" y="0"/>
          <a:chExt cx="0" cy="0"/>
        </a:xfrm>
      </p:grpSpPr>
      <p:sp>
        <p:nvSpPr>
          <p:cNvPr id="183" name="Google Shape;183;p8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4" name="Google Shape;184;p8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5" name="Google Shape;185;p8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6" name="Google Shape;186;p8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hyperlink" Target="https://blog.hubspot.com/marketing/buyer-persona-research"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ijlan.nl/wp-content/uploads/2012/04/empathy-map-poster.pdf"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razyegg.com/blog/guides/buyers-journey/"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hyperlink" Target="https://insights.newscred.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g218ae76437f_0_10"/>
          <p:cNvSpPr/>
          <p:nvPr/>
        </p:nvSpPr>
        <p:spPr>
          <a:xfrm>
            <a:off x="2552719" y="3205461"/>
            <a:ext cx="809700" cy="84360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2" name="Google Shape;502;g218ae76437f_0_10"/>
          <p:cNvSpPr/>
          <p:nvPr/>
        </p:nvSpPr>
        <p:spPr>
          <a:xfrm>
            <a:off x="1418900" y="1468877"/>
            <a:ext cx="3731100" cy="3672373"/>
          </a:xfrm>
          <a:prstGeom prst="ellipse">
            <a:avLst/>
          </a:prstGeom>
          <a:solidFill>
            <a:srgbClr val="E97A0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3" name="Google Shape;503;g218ae76437f_0_10"/>
          <p:cNvSpPr/>
          <p:nvPr/>
        </p:nvSpPr>
        <p:spPr>
          <a:xfrm>
            <a:off x="2721650" y="2608611"/>
            <a:ext cx="1125600" cy="119370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4" name="Google Shape;504;g218ae76437f_0_10"/>
          <p:cNvSpPr txBox="1"/>
          <p:nvPr/>
        </p:nvSpPr>
        <p:spPr>
          <a:xfrm>
            <a:off x="5509200" y="1924750"/>
            <a:ext cx="5640600" cy="2401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161249"/>
              </a:buClr>
              <a:buSzPts val="4800"/>
              <a:buFont typeface="Arial"/>
              <a:buNone/>
            </a:pPr>
            <a:r>
              <a:rPr lang="fi-FI" sz="4800" b="1" i="0" u="none" strike="noStrike" cap="none">
                <a:solidFill>
                  <a:srgbClr val="161249"/>
                </a:solidFill>
                <a:latin typeface="Arial"/>
                <a:ea typeface="Arial"/>
                <a:cs typeface="Arial"/>
                <a:sym typeface="Arial"/>
              </a:rPr>
              <a:t>DLACZEGO I JAK BUDOWAĆ PERSONY KUPUJĄCYCH?</a:t>
            </a:r>
            <a:endParaRPr sz="4800" b="1" i="0" u="none" strike="noStrike" cap="none">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40"/>
          <p:cNvSpPr txBox="1">
            <a:spLocks noGrp="1"/>
          </p:cNvSpPr>
          <p:nvPr>
            <p:ph type="title"/>
          </p:nvPr>
        </p:nvSpPr>
        <p:spPr>
          <a:xfrm>
            <a:off x="838200" y="-2"/>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Persona kupującego</a:t>
            </a:r>
            <a:endParaRPr/>
          </a:p>
        </p:txBody>
      </p:sp>
      <p:sp>
        <p:nvSpPr>
          <p:cNvPr id="510" name="Google Shape;510;p40"/>
          <p:cNvSpPr txBox="1">
            <a:spLocks noGrp="1"/>
          </p:cNvSpPr>
          <p:nvPr>
            <p:ph type="body" idx="1"/>
          </p:nvPr>
        </p:nvSpPr>
        <p:spPr>
          <a:xfrm>
            <a:off x="760925" y="1480257"/>
            <a:ext cx="10515600" cy="4289700"/>
          </a:xfrm>
          <a:prstGeom prst="rect">
            <a:avLst/>
          </a:prstGeom>
          <a:noFill/>
          <a:ln>
            <a:noFill/>
          </a:ln>
        </p:spPr>
        <p:txBody>
          <a:bodyPr spcFirstLastPara="1" wrap="square" lIns="91425" tIns="45700" rIns="91425" bIns="45700" anchor="t" anchorCtr="0">
            <a:normAutofit fontScale="85000"/>
          </a:bodyPr>
          <a:lstStyle/>
          <a:p>
            <a:pPr marL="342900" marR="0" lvl="0" indent="-314325" algn="just" rtl="0">
              <a:lnSpc>
                <a:spcPct val="150000"/>
              </a:lnSpc>
              <a:spcBef>
                <a:spcPts val="0"/>
              </a:spcBef>
              <a:spcAft>
                <a:spcPts val="0"/>
              </a:spcAft>
              <a:buClr>
                <a:srgbClr val="10AB8B"/>
              </a:buClr>
              <a:buSzPct val="150000"/>
              <a:buFont typeface="Arial"/>
              <a:buChar char="•"/>
            </a:pPr>
            <a:r>
              <a:rPr lang="fi-FI" sz="2000" b="0" i="0" u="none" strike="noStrike" cap="none"/>
              <a:t>Fikcyjna postać stworzona w celu reprezentowania określonego typu klienta. </a:t>
            </a:r>
            <a:endParaRPr/>
          </a:p>
          <a:p>
            <a:pPr marL="342900" marR="0" lvl="0" indent="-314325" algn="just" rtl="0">
              <a:lnSpc>
                <a:spcPct val="150000"/>
              </a:lnSpc>
              <a:spcBef>
                <a:spcPts val="1800"/>
              </a:spcBef>
              <a:spcAft>
                <a:spcPts val="0"/>
              </a:spcAft>
              <a:buClr>
                <a:srgbClr val="10AB8B"/>
              </a:buClr>
              <a:buSzPct val="150000"/>
              <a:buFont typeface="Arial"/>
              <a:buChar char="•"/>
            </a:pPr>
            <a:r>
              <a:rPr lang="fi-FI" sz="2000" b="0" i="1" u="none" strike="noStrike" cap="none"/>
              <a:t>Personas </a:t>
            </a:r>
            <a:r>
              <a:rPr lang="fi-FI" sz="2000" b="0" i="0" u="none" strike="noStrike" cap="none"/>
              <a:t>są używane w połączeniu z segmentacją, gdzie personas reprezentują różne segmenty.</a:t>
            </a:r>
            <a:endParaRPr/>
          </a:p>
          <a:p>
            <a:pPr marL="342900" marR="0" lvl="0" indent="-314325" algn="just" rtl="0">
              <a:lnSpc>
                <a:spcPct val="150000"/>
              </a:lnSpc>
              <a:spcBef>
                <a:spcPts val="1800"/>
              </a:spcBef>
              <a:spcAft>
                <a:spcPts val="0"/>
              </a:spcAft>
              <a:buClr>
                <a:srgbClr val="10AB8B"/>
              </a:buClr>
              <a:buSzPct val="150000"/>
              <a:buFont typeface="Arial"/>
              <a:buChar char="•"/>
            </a:pPr>
            <a:r>
              <a:rPr lang="fi-FI" sz="2000" b="0" i="0" u="none" strike="noStrike" cap="none"/>
              <a:t>Personas są reprezentowane przez ich dane demograficzne, historię, osobowość, ambicje i cele, frustracje, preferowane marki i inne cechy, które są ważne dla firmy</a:t>
            </a:r>
            <a:r>
              <a:rPr lang="fi-FI" sz="2000"/>
              <a:t> z punktu widzenia decyzyjnego.</a:t>
            </a:r>
            <a:endParaRPr/>
          </a:p>
          <a:p>
            <a:pPr marL="342900" marR="0" lvl="0" indent="-314325" algn="just" rtl="0">
              <a:lnSpc>
                <a:spcPct val="150000"/>
              </a:lnSpc>
              <a:spcBef>
                <a:spcPts val="1800"/>
              </a:spcBef>
              <a:spcAft>
                <a:spcPts val="0"/>
              </a:spcAft>
              <a:buClr>
                <a:srgbClr val="10AB8B"/>
              </a:buClr>
              <a:buSzPct val="150000"/>
              <a:buFont typeface="Arial"/>
              <a:buChar char="•"/>
            </a:pPr>
            <a:r>
              <a:rPr lang="fi-FI" sz="2000" b="0" i="0" u="none" strike="noStrike" cap="none"/>
              <a:t>Gdy kupujący nie jest użytkownikiem/konsumentem, ważne jest stworzenie </a:t>
            </a:r>
            <a:r>
              <a:rPr lang="fi-FI" sz="2000" b="0" i="1" u="none" strike="noStrike" cap="none"/>
              <a:t>persony kupującego </a:t>
            </a:r>
            <a:r>
              <a:rPr lang="fi-FI" sz="2000" b="0" i="0" u="none" strike="noStrike" cap="none"/>
              <a:t>i </a:t>
            </a:r>
            <a:r>
              <a:rPr lang="fi-FI" sz="2000" b="0" i="1" u="none" strike="noStrike" cap="none"/>
              <a:t>persony użytkownika.</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Google Shape;516;p41"/>
          <p:cNvSpPr txBox="1"/>
          <p:nvPr/>
        </p:nvSpPr>
        <p:spPr>
          <a:xfrm>
            <a:off x="810828" y="260166"/>
            <a:ext cx="4856087" cy="98029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Calibri"/>
              <a:buNone/>
            </a:pPr>
            <a:r>
              <a:rPr lang="fi-FI" sz="4400" b="1" i="0" u="none" strike="noStrike" cap="none">
                <a:solidFill>
                  <a:srgbClr val="10AB8B"/>
                </a:solidFill>
                <a:latin typeface="Arial"/>
                <a:ea typeface="Arial"/>
                <a:cs typeface="Arial"/>
                <a:sym typeface="Arial"/>
              </a:rPr>
              <a:t>DLACZEGO?</a:t>
            </a:r>
            <a:endParaRPr sz="1400" b="0" i="0" u="none" strike="noStrike" cap="none">
              <a:solidFill>
                <a:srgbClr val="000000"/>
              </a:solidFill>
              <a:latin typeface="Arial"/>
              <a:ea typeface="Arial"/>
              <a:cs typeface="Arial"/>
              <a:sym typeface="Arial"/>
            </a:endParaRPr>
          </a:p>
        </p:txBody>
      </p:sp>
      <p:sp>
        <p:nvSpPr>
          <p:cNvPr id="517" name="Google Shape;517;p41"/>
          <p:cNvSpPr txBox="1"/>
          <p:nvPr/>
        </p:nvSpPr>
        <p:spPr>
          <a:xfrm>
            <a:off x="810753" y="1517100"/>
            <a:ext cx="4856162" cy="3978721"/>
          </a:xfrm>
          <a:prstGeom prst="rect">
            <a:avLst/>
          </a:prstGeom>
          <a:noFill/>
          <a:ln>
            <a:noFill/>
          </a:ln>
        </p:spPr>
        <p:txBody>
          <a:bodyPr spcFirstLastPara="1" wrap="square" lIns="91425" tIns="45700" rIns="91425" bIns="45700" anchor="t" anchorCtr="0">
            <a:normAutofit lnSpcReduction="10000"/>
          </a:bodyPr>
          <a:lstStyle/>
          <a:p>
            <a:pPr marL="228600" marR="0" lvl="0" indent="-228600" algn="l" rtl="0">
              <a:lnSpc>
                <a:spcPct val="90000"/>
              </a:lnSpc>
              <a:spcBef>
                <a:spcPts val="0"/>
              </a:spcBef>
              <a:spcAft>
                <a:spcPts val="0"/>
              </a:spcAft>
              <a:buClr>
                <a:srgbClr val="10AB8B"/>
              </a:buClr>
              <a:buSzPts val="3000"/>
              <a:buFont typeface="Arial"/>
              <a:buChar char="•"/>
            </a:pPr>
            <a:r>
              <a:rPr lang="fi-FI" sz="2000" b="0" i="0" u="none" strike="noStrike" cap="none">
                <a:solidFill>
                  <a:srgbClr val="161249"/>
                </a:solidFill>
                <a:latin typeface="Arial"/>
                <a:ea typeface="Arial"/>
                <a:cs typeface="Arial"/>
                <a:sym typeface="Arial"/>
              </a:rPr>
              <a:t>Możesz przyciągnąć uwagę potencjalnych klientów, oferując im interesujące treści lub </a:t>
            </a:r>
            <a:r>
              <a:rPr lang="fi-FI" sz="2000" b="1" i="0" u="none" strike="noStrike" cap="none">
                <a:solidFill>
                  <a:srgbClr val="161249"/>
                </a:solidFill>
                <a:latin typeface="Arial"/>
                <a:ea typeface="Arial"/>
                <a:cs typeface="Arial"/>
                <a:sym typeface="Arial"/>
              </a:rPr>
              <a:t>pomagając </a:t>
            </a:r>
            <a:r>
              <a:rPr lang="fi-FI" sz="2000" b="0" i="0" u="none" strike="noStrike" cap="none">
                <a:solidFill>
                  <a:srgbClr val="161249"/>
                </a:solidFill>
                <a:latin typeface="Arial"/>
                <a:ea typeface="Arial"/>
                <a:cs typeface="Arial"/>
                <a:sym typeface="Arial"/>
              </a:rPr>
              <a:t>im.</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ts val="3000"/>
              <a:buFont typeface="Arial"/>
              <a:buChar char="•"/>
            </a:pPr>
            <a:r>
              <a:rPr lang="fi-FI" sz="2000" b="0" i="0" u="none" strike="noStrike" cap="none">
                <a:solidFill>
                  <a:srgbClr val="161249"/>
                </a:solidFill>
                <a:latin typeface="Arial"/>
                <a:ea typeface="Arial"/>
                <a:cs typeface="Arial"/>
                <a:sym typeface="Arial"/>
              </a:rPr>
              <a:t>Doskonały sposób na tworzenie ukierunkowanych, interesujących i znaczących treści</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ts val="3000"/>
              <a:buFont typeface="Arial"/>
              <a:buChar char="•"/>
            </a:pPr>
            <a:r>
              <a:rPr lang="fi-FI" sz="2000" b="0" i="0" u="none" strike="noStrike" cap="none">
                <a:solidFill>
                  <a:srgbClr val="161249"/>
                </a:solidFill>
                <a:latin typeface="Arial"/>
                <a:ea typeface="Arial"/>
                <a:cs typeface="Arial"/>
                <a:sym typeface="Arial"/>
              </a:rPr>
              <a:t>Klienci oczekują spersonalizowanych treści</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ts val="3000"/>
              <a:buFont typeface="Arial"/>
              <a:buChar char="•"/>
            </a:pPr>
            <a:r>
              <a:rPr lang="fi-FI" sz="2000" b="0" i="0" u="none" strike="noStrike" cap="none">
                <a:solidFill>
                  <a:srgbClr val="161249"/>
                </a:solidFill>
                <a:latin typeface="Arial"/>
                <a:ea typeface="Arial"/>
                <a:cs typeface="Arial"/>
                <a:sym typeface="Arial"/>
              </a:rPr>
              <a:t>Buyer persona to model - fikcyjna persona - która opisuje typowego klienta.</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ts val="3000"/>
              <a:buFont typeface="Arial"/>
              <a:buChar char="•"/>
            </a:pPr>
            <a:r>
              <a:rPr lang="fi-FI" sz="2000" b="1" i="0" u="none" strike="noStrike" cap="none">
                <a:solidFill>
                  <a:srgbClr val="161249"/>
                </a:solidFill>
                <a:latin typeface="Arial"/>
                <a:ea typeface="Arial"/>
                <a:cs typeface="Arial"/>
                <a:sym typeface="Arial"/>
              </a:rPr>
              <a:t>UWAGA! Osoba kupująca NIE jest "mężczyzną w wieku 30-50 lat".</a:t>
            </a:r>
            <a:endParaRPr sz="2000" b="0" i="0" u="none" strike="noStrike" cap="none">
              <a:solidFill>
                <a:srgbClr val="161249"/>
              </a:solidFill>
              <a:latin typeface="Arial"/>
              <a:ea typeface="Arial"/>
              <a:cs typeface="Arial"/>
              <a:sym typeface="Arial"/>
            </a:endParaRPr>
          </a:p>
        </p:txBody>
      </p:sp>
      <p:sp>
        <p:nvSpPr>
          <p:cNvPr id="518" name="Google Shape;518;p41"/>
          <p:cNvSpPr txBox="1"/>
          <p:nvPr/>
        </p:nvSpPr>
        <p:spPr>
          <a:xfrm>
            <a:off x="6524550" y="1517100"/>
            <a:ext cx="4856162" cy="3978721"/>
          </a:xfrm>
          <a:prstGeom prst="rect">
            <a:avLst/>
          </a:prstGeom>
          <a:noFill/>
          <a:ln>
            <a:noFill/>
          </a:ln>
        </p:spPr>
        <p:txBody>
          <a:bodyPr spcFirstLastPara="1" wrap="square" lIns="91425" tIns="45700" rIns="91425" bIns="45700" anchor="t" anchorCtr="0">
            <a:normAutofit fontScale="92500" lnSpcReduction="10000"/>
          </a:bodyPr>
          <a:lstStyle/>
          <a:p>
            <a:pPr marL="228600" marR="0" lvl="0" indent="-228600" algn="l" rtl="0">
              <a:lnSpc>
                <a:spcPct val="90000"/>
              </a:lnSpc>
              <a:spcBef>
                <a:spcPts val="0"/>
              </a:spcBef>
              <a:spcAft>
                <a:spcPts val="0"/>
              </a:spcAft>
              <a:buClr>
                <a:srgbClr val="10AB8B"/>
              </a:buClr>
              <a:buSzPct val="150000"/>
              <a:buFont typeface="Arial"/>
              <a:buChar char="•"/>
            </a:pPr>
            <a:r>
              <a:rPr lang="fi-FI" sz="2200" b="0" i="0" u="none" strike="noStrike" cap="none">
                <a:solidFill>
                  <a:srgbClr val="161249"/>
                </a:solidFill>
                <a:latin typeface="Arial"/>
                <a:ea typeface="Arial"/>
                <a:cs typeface="Arial"/>
                <a:sym typeface="Arial"/>
              </a:rPr>
              <a:t>Mów do swojej postaci jej własnym tonem głosu.</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ct val="150000"/>
              <a:buFont typeface="Arial"/>
              <a:buChar char="•"/>
            </a:pPr>
            <a:r>
              <a:rPr lang="fi-FI" sz="2200" b="0" i="0" u="none" strike="noStrike" cap="none">
                <a:solidFill>
                  <a:srgbClr val="161249"/>
                </a:solidFill>
                <a:latin typeface="Arial"/>
                <a:ea typeface="Arial"/>
                <a:cs typeface="Arial"/>
                <a:sym typeface="Arial"/>
              </a:rPr>
              <a:t>Tworząc treści, zawsze należy pamiętać o tym, co jest ważne dla klienta (a nie dla firmy)</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ct val="150000"/>
              <a:buFont typeface="Arial"/>
              <a:buChar char="•"/>
            </a:pPr>
            <a:r>
              <a:rPr lang="fi-FI" sz="2200" b="0" i="0" u="none" strike="noStrike" cap="none">
                <a:solidFill>
                  <a:srgbClr val="161249"/>
                </a:solidFill>
                <a:latin typeface="Arial"/>
                <a:ea typeface="Arial"/>
                <a:cs typeface="Arial"/>
                <a:sym typeface="Arial"/>
              </a:rPr>
              <a:t>Lepsze wyniki w SEO i SEA, gdy zaplanujesz słowa kluczowe dla swojej persony (np. Painpoints).</a:t>
            </a:r>
            <a:endParaRPr sz="1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10AB8B"/>
              </a:buClr>
              <a:buSzPct val="150000"/>
              <a:buFont typeface="Arial"/>
              <a:buChar char="•"/>
            </a:pPr>
            <a:r>
              <a:rPr lang="fi-FI" sz="2200" b="0" i="0" u="none" strike="noStrike" cap="none">
                <a:solidFill>
                  <a:srgbClr val="161249"/>
                </a:solidFill>
                <a:latin typeface="Arial"/>
                <a:ea typeface="Arial"/>
                <a:cs typeface="Arial"/>
                <a:sym typeface="Arial"/>
              </a:rPr>
              <a:t>Udostępniając treści w mediach społecznościowych, możesz precyzyjniej kierować reklamy do swojej osoby (np. zgodnie z jej zainteresowaniami).</a:t>
            </a:r>
            <a:endParaRPr sz="1400" b="0" i="0" u="none" strike="noStrike" cap="none">
              <a:solidFill>
                <a:srgbClr val="000000"/>
              </a:solidFill>
              <a:latin typeface="Arial"/>
              <a:ea typeface="Arial"/>
              <a:cs typeface="Arial"/>
              <a:sym typeface="Arial"/>
            </a:endParaRPr>
          </a:p>
          <a:p>
            <a:pPr marL="457200" marR="0" lvl="1" indent="0" algn="l" rtl="0">
              <a:lnSpc>
                <a:spcPct val="90000"/>
              </a:lnSpc>
              <a:spcBef>
                <a:spcPts val="500"/>
              </a:spcBef>
              <a:spcAft>
                <a:spcPts val="0"/>
              </a:spcAft>
              <a:buClr>
                <a:schemeClr val="dk1"/>
              </a:buClr>
              <a:buSzPct val="108108"/>
              <a:buFont typeface="Arial"/>
              <a:buNone/>
            </a:pPr>
            <a:endParaRPr sz="2400" b="0" i="0" u="none" strike="noStrike" cap="none">
              <a:solidFill>
                <a:srgbClr val="161249"/>
              </a:solidFill>
              <a:latin typeface="Arial"/>
              <a:ea typeface="Arial"/>
              <a:cs typeface="Arial"/>
              <a:sym typeface="Arial"/>
            </a:endParaRPr>
          </a:p>
        </p:txBody>
      </p:sp>
      <p:sp>
        <p:nvSpPr>
          <p:cNvPr id="519" name="Google Shape;519;p41"/>
          <p:cNvSpPr txBox="1"/>
          <p:nvPr/>
        </p:nvSpPr>
        <p:spPr>
          <a:xfrm>
            <a:off x="6524625" y="592817"/>
            <a:ext cx="4856087" cy="64764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Arial"/>
              <a:buNone/>
            </a:pPr>
            <a:r>
              <a:rPr lang="fi-FI" sz="3200" b="0" i="0" u="none" strike="noStrike" cap="none">
                <a:solidFill>
                  <a:srgbClr val="10AB8B"/>
                </a:solidFill>
                <a:latin typeface="Arial"/>
                <a:ea typeface="Arial"/>
                <a:cs typeface="Arial"/>
                <a:sym typeface="Arial"/>
              </a:rPr>
              <a:t>JAK UŻYWAĆ?</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42"/>
          <p:cNvSpPr txBox="1">
            <a:spLocks noGrp="1"/>
          </p:cNvSpPr>
          <p:nvPr>
            <p:ph type="title"/>
          </p:nvPr>
        </p:nvSpPr>
        <p:spPr>
          <a:xfrm>
            <a:off x="702013" y="185471"/>
            <a:ext cx="10515600" cy="79574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Osoby kupujące</a:t>
            </a:r>
            <a:endParaRPr/>
          </a:p>
        </p:txBody>
      </p:sp>
      <p:sp>
        <p:nvSpPr>
          <p:cNvPr id="526" name="Google Shape;526;p42"/>
          <p:cNvSpPr txBox="1">
            <a:spLocks noGrp="1"/>
          </p:cNvSpPr>
          <p:nvPr>
            <p:ph type="body" idx="1"/>
          </p:nvPr>
        </p:nvSpPr>
        <p:spPr>
          <a:xfrm>
            <a:off x="702000" y="981226"/>
            <a:ext cx="7459500" cy="55140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978"/>
              <a:buFont typeface="Arial"/>
              <a:buNone/>
            </a:pPr>
            <a:r>
              <a:rPr lang="fi-FI" sz="1800" b="1">
                <a:latin typeface="Arial"/>
                <a:ea typeface="Arial"/>
                <a:cs typeface="Arial"/>
                <a:sym typeface="Arial"/>
              </a:rPr>
              <a:t>Jak budować?</a:t>
            </a:r>
            <a:endParaRPr sz="1800" b="1">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1. Zbadaj odbiorców</a:t>
            </a:r>
            <a:endParaRPr sz="1800">
              <a:latin typeface="Arial"/>
              <a:ea typeface="Arial"/>
              <a:cs typeface="Arial"/>
              <a:sym typeface="Arial"/>
            </a:endParaRPr>
          </a:p>
          <a:p>
            <a:pPr marL="285750" lvl="0" indent="-307975" algn="l" rtl="0">
              <a:lnSpc>
                <a:spcPct val="115000"/>
              </a:lnSpc>
              <a:spcBef>
                <a:spcPts val="0"/>
              </a:spcBef>
              <a:spcAft>
                <a:spcPts val="0"/>
              </a:spcAft>
              <a:buClr>
                <a:srgbClr val="10AB8B"/>
              </a:buClr>
              <a:buSzPts val="2200"/>
              <a:buFont typeface="Arial"/>
              <a:buChar char="•"/>
            </a:pPr>
            <a:r>
              <a:rPr lang="fi-FI" sz="1800">
                <a:latin typeface="Arial"/>
                <a:ea typeface="Arial"/>
                <a:cs typeface="Arial"/>
                <a:sym typeface="Arial"/>
              </a:rPr>
              <a:t>Kto już od Ciebie kupuje? Przeprowadź wywiad z niektórymi z nich.</a:t>
            </a:r>
            <a:endParaRPr sz="1800">
              <a:latin typeface="Arial"/>
              <a:ea typeface="Arial"/>
              <a:cs typeface="Arial"/>
              <a:sym typeface="Arial"/>
            </a:endParaRPr>
          </a:p>
          <a:p>
            <a:pPr marL="285750" lvl="0" indent="-307975" algn="l" rtl="0">
              <a:lnSpc>
                <a:spcPct val="115000"/>
              </a:lnSpc>
              <a:spcBef>
                <a:spcPts val="0"/>
              </a:spcBef>
              <a:spcAft>
                <a:spcPts val="0"/>
              </a:spcAft>
              <a:buClr>
                <a:srgbClr val="10AB8B"/>
              </a:buClr>
              <a:buSzPts val="2200"/>
              <a:buFont typeface="Arial"/>
              <a:buChar char="•"/>
            </a:pPr>
            <a:r>
              <a:rPr lang="fi-FI" sz="1800">
                <a:solidFill>
                  <a:srgbClr val="10AB8B"/>
                </a:solidFill>
                <a:latin typeface="Arial"/>
                <a:ea typeface="Arial"/>
                <a:cs typeface="Arial"/>
                <a:sym typeface="Arial"/>
              </a:rPr>
              <a:t>Przeanalizuj swoją witrynę i analizy społecznościowe. Na przykład Facebook Audience Insights.</a:t>
            </a:r>
            <a:endParaRPr sz="1800">
              <a:solidFill>
                <a:srgbClr val="10AB8B"/>
              </a:solidFill>
              <a:latin typeface="Arial"/>
              <a:ea typeface="Arial"/>
              <a:cs typeface="Arial"/>
              <a:sym typeface="Arial"/>
            </a:endParaRPr>
          </a:p>
          <a:p>
            <a:pPr marL="285750" lvl="0" indent="-307975" algn="l" rtl="0">
              <a:lnSpc>
                <a:spcPct val="115000"/>
              </a:lnSpc>
              <a:spcBef>
                <a:spcPts val="0"/>
              </a:spcBef>
              <a:spcAft>
                <a:spcPts val="0"/>
              </a:spcAft>
              <a:buClr>
                <a:srgbClr val="10AB8B"/>
              </a:buClr>
              <a:buSzPts val="2200"/>
              <a:buFont typeface="Arial"/>
              <a:buChar char="•"/>
            </a:pPr>
            <a:r>
              <a:rPr lang="fi-FI" sz="1800">
                <a:latin typeface="Arial"/>
                <a:ea typeface="Arial"/>
                <a:cs typeface="Arial"/>
                <a:sym typeface="Arial"/>
              </a:rPr>
              <a:t>Zobacz, co robi konkurencja</a:t>
            </a:r>
            <a:endParaRPr sz="1800">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2. Identyfikacja </a:t>
            </a:r>
            <a:r>
              <a:rPr lang="fi-FI" sz="1800" b="1">
                <a:latin typeface="Arial"/>
                <a:ea typeface="Arial"/>
                <a:cs typeface="Arial"/>
                <a:sym typeface="Arial"/>
              </a:rPr>
              <a:t>bolączek </a:t>
            </a:r>
            <a:r>
              <a:rPr lang="fi-FI" sz="1800">
                <a:latin typeface="Arial"/>
                <a:ea typeface="Arial"/>
                <a:cs typeface="Arial"/>
                <a:sym typeface="Arial"/>
              </a:rPr>
              <a:t>klientów</a:t>
            </a:r>
            <a:endParaRPr sz="1800" b="1">
              <a:latin typeface="Arial"/>
              <a:ea typeface="Arial"/>
              <a:cs typeface="Arial"/>
              <a:sym typeface="Arial"/>
            </a:endParaRPr>
          </a:p>
          <a:p>
            <a:pPr marL="285750" lvl="0" indent="-307975" algn="l" rtl="0">
              <a:lnSpc>
                <a:spcPct val="115000"/>
              </a:lnSpc>
              <a:spcBef>
                <a:spcPts val="0"/>
              </a:spcBef>
              <a:spcAft>
                <a:spcPts val="0"/>
              </a:spcAft>
              <a:buClr>
                <a:srgbClr val="10AB8B"/>
              </a:buClr>
              <a:buSzPts val="2200"/>
              <a:buFont typeface="Arial"/>
              <a:buChar char="•"/>
            </a:pPr>
            <a:r>
              <a:rPr lang="fi-FI" sz="1800">
                <a:solidFill>
                  <a:srgbClr val="10AB8B"/>
                </a:solidFill>
                <a:latin typeface="Arial"/>
                <a:ea typeface="Arial"/>
                <a:cs typeface="Arial"/>
                <a:sym typeface="Arial"/>
              </a:rPr>
              <a:t>Słuchanie społecznościowe</a:t>
            </a:r>
            <a:endParaRPr sz="1800">
              <a:solidFill>
                <a:srgbClr val="10AB8B"/>
              </a:solidFill>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3. Identyfikacja celów klienta</a:t>
            </a:r>
            <a:endParaRPr sz="1800">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4. Zrozumienie, w jaki sposób Twoja marka może pomóc</a:t>
            </a:r>
            <a:endParaRPr sz="1800">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5. </a:t>
            </a:r>
            <a:r>
              <a:rPr lang="fi-FI" sz="1800" b="1">
                <a:latin typeface="Arial"/>
                <a:ea typeface="Arial"/>
                <a:cs typeface="Arial"/>
                <a:sym typeface="Arial"/>
              </a:rPr>
              <a:t>Jak można się z nim skontaktować? </a:t>
            </a:r>
            <a:r>
              <a:rPr lang="fi-FI" sz="1800">
                <a:latin typeface="Arial"/>
                <a:ea typeface="Arial"/>
                <a:cs typeface="Arial"/>
                <a:sym typeface="Arial"/>
              </a:rPr>
              <a:t>Jakie wiadomości i media społecznościowe</a:t>
            </a:r>
            <a:endParaRPr sz="1800">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kanał, z którego korzysta?</a:t>
            </a:r>
            <a:endParaRPr sz="1800">
              <a:latin typeface="Arial"/>
              <a:ea typeface="Arial"/>
              <a:cs typeface="Arial"/>
              <a:sym typeface="Arial"/>
            </a:endParaRPr>
          </a:p>
          <a:p>
            <a:pPr marL="0" lvl="0" indent="0" algn="l" rtl="0">
              <a:lnSpc>
                <a:spcPct val="115000"/>
              </a:lnSpc>
              <a:spcBef>
                <a:spcPts val="0"/>
              </a:spcBef>
              <a:spcAft>
                <a:spcPts val="0"/>
              </a:spcAft>
              <a:buClr>
                <a:schemeClr val="dk1"/>
              </a:buClr>
              <a:buSzPts val="978"/>
              <a:buFont typeface="Arial"/>
              <a:buNone/>
            </a:pPr>
            <a:r>
              <a:rPr lang="fi-FI" sz="1800">
                <a:latin typeface="Arial"/>
                <a:ea typeface="Arial"/>
                <a:cs typeface="Arial"/>
                <a:sym typeface="Arial"/>
              </a:rPr>
              <a:t>6. Przekształć swoje badania w persony kupujących</a:t>
            </a:r>
            <a:endParaRPr sz="1800" u="sng">
              <a:solidFill>
                <a:schemeClr val="hlink"/>
              </a:solidFill>
              <a:latin typeface="Arial"/>
              <a:ea typeface="Arial"/>
              <a:cs typeface="Arial"/>
              <a:sym typeface="Arial"/>
            </a:endParaRPr>
          </a:p>
          <a:p>
            <a:pPr marL="0" lvl="0" indent="0" algn="l" rtl="0">
              <a:lnSpc>
                <a:spcPct val="115000"/>
              </a:lnSpc>
              <a:spcBef>
                <a:spcPts val="0"/>
              </a:spcBef>
              <a:spcAft>
                <a:spcPts val="0"/>
              </a:spcAft>
              <a:buClr>
                <a:schemeClr val="dk1"/>
              </a:buClr>
              <a:buSzPts val="963"/>
              <a:buFont typeface="Arial"/>
              <a:buNone/>
            </a:pPr>
            <a:endParaRPr sz="1600">
              <a:latin typeface="Arial"/>
              <a:ea typeface="Arial"/>
              <a:cs typeface="Arial"/>
              <a:sym typeface="Arial"/>
            </a:endParaRPr>
          </a:p>
          <a:p>
            <a:pPr marL="0" lvl="0" indent="0" algn="l" rtl="0">
              <a:lnSpc>
                <a:spcPct val="90000"/>
              </a:lnSpc>
              <a:spcBef>
                <a:spcPts val="1000"/>
              </a:spcBef>
              <a:spcAft>
                <a:spcPts val="0"/>
              </a:spcAft>
              <a:buClr>
                <a:srgbClr val="161249"/>
              </a:buClr>
              <a:buSzPts val="1991"/>
              <a:buNone/>
            </a:pPr>
            <a:endParaRPr sz="2600"/>
          </a:p>
        </p:txBody>
      </p:sp>
      <p:pic>
        <p:nvPicPr>
          <p:cNvPr id="527" name="Google Shape;527;p42"/>
          <p:cNvPicPr preferRelativeResize="0"/>
          <p:nvPr/>
        </p:nvPicPr>
        <p:blipFill rotWithShape="1">
          <a:blip r:embed="rId3">
            <a:alphaModFix/>
          </a:blip>
          <a:srcRect/>
          <a:stretch/>
        </p:blipFill>
        <p:spPr>
          <a:xfrm>
            <a:off x="8287965" y="1138182"/>
            <a:ext cx="3376835" cy="362986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43"/>
          <p:cNvSpPr txBox="1">
            <a:spLocks noGrp="1"/>
          </p:cNvSpPr>
          <p:nvPr>
            <p:ph type="title"/>
          </p:nvPr>
        </p:nvSpPr>
        <p:spPr>
          <a:xfrm>
            <a:off x="1142960" y="-5801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Dobry, edytowalny szablon</a:t>
            </a:r>
            <a:endParaRPr/>
          </a:p>
        </p:txBody>
      </p:sp>
      <p:pic>
        <p:nvPicPr>
          <p:cNvPr id="534" name="Google Shape;534;p4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215957" y="1131498"/>
            <a:ext cx="8862401" cy="4768025"/>
          </a:xfrm>
          <a:prstGeom prst="rect">
            <a:avLst/>
          </a:prstGeom>
          <a:noFill/>
          <a:ln>
            <a:noFill/>
          </a:ln>
          <a:effectLst>
            <a:outerShdw blurRad="63500" sx="102000" sy="102000" algn="ctr" rotWithShape="0">
              <a:srgbClr val="000000">
                <a:alpha val="40000"/>
              </a:srgbClr>
            </a:outerShdw>
          </a:effectLst>
        </p:spPr>
      </p:pic>
      <p:sp>
        <p:nvSpPr>
          <p:cNvPr id="535" name="Google Shape;535;p43"/>
          <p:cNvSpPr txBox="1"/>
          <p:nvPr/>
        </p:nvSpPr>
        <p:spPr>
          <a:xfrm>
            <a:off x="8658560" y="6051625"/>
            <a:ext cx="3000000" cy="6513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fi-FI" sz="1100" b="0" i="0" u="sng" strike="noStrike" cap="none">
                <a:solidFill>
                  <a:schemeClr val="hlink"/>
                </a:solidFill>
                <a:latin typeface="Arial"/>
                <a:ea typeface="Arial"/>
                <a:cs typeface="Arial"/>
                <a:sym typeface="Arial"/>
                <a:hlinkClick r:id="rId4"/>
              </a:rPr>
              <a:t>Jak tworzyć szczegółowe persony kupujących dla swojej firmy [Darmowy szablon persony]</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44"/>
          <p:cNvSpPr txBox="1">
            <a:spLocks noGrp="1"/>
          </p:cNvSpPr>
          <p:nvPr>
            <p:ph type="title" idx="4294967295"/>
          </p:nvPr>
        </p:nvSpPr>
        <p:spPr>
          <a:xfrm>
            <a:off x="900100" y="37227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3600"/>
              <a:t>Mapa empatii</a:t>
            </a:r>
            <a:endParaRPr b="1"/>
          </a:p>
        </p:txBody>
      </p:sp>
      <p:sp>
        <p:nvSpPr>
          <p:cNvPr id="541" name="Google Shape;541;p44"/>
          <p:cNvSpPr txBox="1"/>
          <p:nvPr/>
        </p:nvSpPr>
        <p:spPr>
          <a:xfrm>
            <a:off x="900100" y="1690700"/>
            <a:ext cx="3871800" cy="289306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fi-FI" sz="2200" b="0" i="1" u="none" strike="noStrike" cap="none">
                <a:solidFill>
                  <a:srgbClr val="161249"/>
                </a:solidFill>
                <a:latin typeface="Arial"/>
                <a:ea typeface="Arial"/>
                <a:cs typeface="Arial"/>
                <a:sym typeface="Arial"/>
              </a:rPr>
              <a:t>Mapa </a:t>
            </a:r>
            <a:r>
              <a:rPr lang="fi-FI" sz="2200" b="0" i="0" u="none" strike="noStrike" cap="none">
                <a:solidFill>
                  <a:srgbClr val="161249"/>
                </a:solidFill>
                <a:latin typeface="Arial"/>
                <a:ea typeface="Arial"/>
                <a:cs typeface="Arial"/>
                <a:sym typeface="Arial"/>
              </a:rPr>
              <a:t>empatii to narzędzie do współpracy, które można wykorzystać do uzyskania głębszego wglądu w naszych klientów. Podobnie jak persona kupującego, mapa empatii może reprezentować grupę użytkowników, takich jak segment klientów. </a:t>
            </a:r>
            <a:endParaRPr sz="2200" b="0" i="0" u="none" strike="noStrike" cap="none">
              <a:solidFill>
                <a:srgbClr val="161249"/>
              </a:solidFill>
              <a:latin typeface="Arial"/>
              <a:ea typeface="Arial"/>
              <a:cs typeface="Arial"/>
              <a:sym typeface="Arial"/>
            </a:endParaRPr>
          </a:p>
        </p:txBody>
      </p:sp>
      <p:pic>
        <p:nvPicPr>
          <p:cNvPr id="542" name="Google Shape;542;p44"/>
          <p:cNvPicPr preferRelativeResize="0"/>
          <p:nvPr/>
        </p:nvPicPr>
        <p:blipFill rotWithShape="1">
          <a:blip r:embed="rId3">
            <a:alphaModFix/>
          </a:blip>
          <a:srcRect/>
          <a:stretch/>
        </p:blipFill>
        <p:spPr>
          <a:xfrm>
            <a:off x="5233862" y="793143"/>
            <a:ext cx="5719875" cy="545781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g2032ef3727d_1_0"/>
          <p:cNvSpPr txBox="1">
            <a:spLocks noGrp="1"/>
          </p:cNvSpPr>
          <p:nvPr>
            <p:ph type="title" idx="4294967295"/>
          </p:nvPr>
        </p:nvSpPr>
        <p:spPr>
          <a:xfrm>
            <a:off x="521463" y="300710"/>
            <a:ext cx="11088688" cy="131445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400"/>
              <a:buFont typeface="Calibri"/>
              <a:buNone/>
            </a:pPr>
            <a:r>
              <a:rPr lang="fi-FI"/>
              <a:t>Mapa empatii</a:t>
            </a:r>
            <a:endParaRPr/>
          </a:p>
        </p:txBody>
      </p:sp>
      <p:sp>
        <p:nvSpPr>
          <p:cNvPr id="549" name="Google Shape;549;g2032ef3727d_1_0"/>
          <p:cNvSpPr txBox="1">
            <a:spLocks noGrp="1"/>
          </p:cNvSpPr>
          <p:nvPr>
            <p:ph type="ftr" idx="11"/>
          </p:nvPr>
        </p:nvSpPr>
        <p:spPr>
          <a:xfrm>
            <a:off x="3766415" y="6203817"/>
            <a:ext cx="7843736" cy="363538"/>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Bron: Basisboek customer journey © 2018 Noordhoff uitgevers b.v.</a:t>
            </a:r>
            <a:endParaRPr sz="1600" b="0" i="0" u="none" strike="noStrike" cap="none">
              <a:solidFill>
                <a:srgbClr val="161249"/>
              </a:solidFill>
              <a:latin typeface="Arial"/>
              <a:ea typeface="Arial"/>
              <a:cs typeface="Arial"/>
              <a:sym typeface="Arial"/>
            </a:endParaRPr>
          </a:p>
        </p:txBody>
      </p:sp>
      <p:pic>
        <p:nvPicPr>
          <p:cNvPr id="550" name="Google Shape;550;g2032ef3727d_1_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655328" y="953647"/>
            <a:ext cx="6984777" cy="5250170"/>
          </a:xfrm>
          <a:prstGeom prst="rect">
            <a:avLst/>
          </a:prstGeom>
          <a:noFill/>
          <a:ln>
            <a:noFill/>
          </a:ln>
        </p:spPr>
      </p:pic>
      <p:sp>
        <p:nvSpPr>
          <p:cNvPr id="551" name="Google Shape;551;g2032ef3727d_1_0"/>
          <p:cNvSpPr txBox="1"/>
          <p:nvPr/>
        </p:nvSpPr>
        <p:spPr>
          <a:xfrm>
            <a:off x="581849" y="1615160"/>
            <a:ext cx="3744300" cy="2770200"/>
          </a:xfrm>
          <a:prstGeom prst="rect">
            <a:avLst/>
          </a:prstGeom>
          <a:noFill/>
          <a:ln>
            <a:noFill/>
          </a:ln>
        </p:spPr>
        <p:txBody>
          <a:bodyPr spcFirstLastPara="1" wrap="square" lIns="0" tIns="45700" rIns="91425" bIns="45700" anchor="t" anchorCtr="0">
            <a:normAutofit fontScale="92500" lnSpcReduction="10000"/>
          </a:bodyPr>
          <a:lstStyle/>
          <a:p>
            <a:pPr marL="0" marR="0" lvl="0" indent="0" algn="l" rtl="0">
              <a:lnSpc>
                <a:spcPct val="100000"/>
              </a:lnSpc>
              <a:spcBef>
                <a:spcPts val="0"/>
              </a:spcBef>
              <a:spcAft>
                <a:spcPts val="0"/>
              </a:spcAft>
              <a:buClr>
                <a:schemeClr val="dk1"/>
              </a:buClr>
              <a:buSzPct val="108108"/>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161249"/>
              </a:buClr>
              <a:buSzPct val="108108"/>
              <a:buFont typeface="Arial"/>
              <a:buNone/>
            </a:pPr>
            <a:br>
              <a:rPr lang="fi-FI" sz="2000" b="0" i="0" u="none" strike="noStrike" cap="none">
                <a:solidFill>
                  <a:srgbClr val="161249"/>
                </a:solidFill>
                <a:latin typeface="Arial"/>
                <a:ea typeface="Arial"/>
                <a:cs typeface="Arial"/>
                <a:sym typeface="Arial"/>
              </a:rPr>
            </a:br>
            <a:r>
              <a:rPr lang="fi-FI" sz="2000" b="0" i="0" u="none" strike="noStrike" cap="none">
                <a:solidFill>
                  <a:srgbClr val="161249"/>
                </a:solidFill>
                <a:latin typeface="Arial"/>
                <a:ea typeface="Arial"/>
                <a:cs typeface="Arial"/>
                <a:sym typeface="Arial"/>
              </a:rPr>
              <a:t>Narzędzie pozwalające uzyskać głębszy wgląd w potrzeby / doświadczenia grupy docelowej, dla której pracujesz.</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108108"/>
              <a:buFont typeface="Calibri"/>
              <a:buNone/>
            </a:pP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ct val="108108"/>
              <a:buFont typeface="Arial"/>
              <a:buNone/>
            </a:pPr>
            <a:r>
              <a:rPr lang="fi-FI" sz="2000" b="0" i="0" u="none" strike="noStrike" cap="none">
                <a:solidFill>
                  <a:srgbClr val="161249"/>
                </a:solidFill>
                <a:latin typeface="Arial"/>
                <a:ea typeface="Arial"/>
                <a:cs typeface="Arial"/>
                <a:sym typeface="Arial"/>
              </a:rPr>
              <a:t>Użyj tego, aby zidentyfikować cele i punkty bólu swojej persony.</a:t>
            </a:r>
            <a:br>
              <a:rPr lang="fi-FI"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pic>
        <p:nvPicPr>
          <p:cNvPr id="557" name="Google Shape;557;g2032ef3727d_1_1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24988" y="471162"/>
            <a:ext cx="9935957" cy="55113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Shape 562"/>
        <p:cNvGrpSpPr/>
        <p:nvPr/>
      </p:nvGrpSpPr>
      <p:grpSpPr>
        <a:xfrm>
          <a:off x="0" y="0"/>
          <a:ext cx="0" cy="0"/>
          <a:chOff x="0" y="0"/>
          <a:chExt cx="0" cy="0"/>
        </a:xfrm>
      </p:grpSpPr>
      <p:pic>
        <p:nvPicPr>
          <p:cNvPr id="563" name="Google Shape;563;p45"/>
          <p:cNvPicPr preferRelativeResize="0"/>
          <p:nvPr/>
        </p:nvPicPr>
        <p:blipFill rotWithShape="1">
          <a:blip r:embed="rId3">
            <a:alphaModFix/>
          </a:blip>
          <a:srcRect/>
          <a:stretch/>
        </p:blipFill>
        <p:spPr>
          <a:xfrm>
            <a:off x="1878547" y="334195"/>
            <a:ext cx="8024210" cy="5679941"/>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Shape 568"/>
        <p:cNvGrpSpPr/>
        <p:nvPr/>
      </p:nvGrpSpPr>
      <p:grpSpPr>
        <a:xfrm>
          <a:off x="0" y="0"/>
          <a:ext cx="0" cy="0"/>
          <a:chOff x="0" y="0"/>
          <a:chExt cx="0" cy="0"/>
        </a:xfrm>
      </p:grpSpPr>
      <p:sp>
        <p:nvSpPr>
          <p:cNvPr id="569" name="Google Shape;569;p46"/>
          <p:cNvSpPr txBox="1">
            <a:spLocks noGrp="1"/>
          </p:cNvSpPr>
          <p:nvPr>
            <p:ph type="title"/>
          </p:nvPr>
        </p:nvSpPr>
        <p:spPr>
          <a:xfrm>
            <a:off x="799502" y="269619"/>
            <a:ext cx="54229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Przykład</a:t>
            </a:r>
            <a:endParaRPr/>
          </a:p>
          <a:p>
            <a:pPr marL="0" lvl="0" indent="0" algn="l" rtl="0">
              <a:lnSpc>
                <a:spcPct val="90000"/>
              </a:lnSpc>
              <a:spcBef>
                <a:spcPts val="0"/>
              </a:spcBef>
              <a:spcAft>
                <a:spcPts val="0"/>
              </a:spcAft>
              <a:buClr>
                <a:srgbClr val="161249"/>
              </a:buClr>
              <a:buSzPts val="1800"/>
              <a:buFont typeface="Arial"/>
              <a:buNone/>
            </a:pPr>
            <a:endParaRPr/>
          </a:p>
        </p:txBody>
      </p:sp>
      <p:pic>
        <p:nvPicPr>
          <p:cNvPr id="570" name="Google Shape;570;p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145436" y="261670"/>
            <a:ext cx="6648645" cy="4862376"/>
          </a:xfrm>
          <a:prstGeom prst="rect">
            <a:avLst/>
          </a:prstGeom>
          <a:noFill/>
          <a:ln>
            <a:noFill/>
          </a:ln>
        </p:spPr>
      </p:pic>
      <p:sp>
        <p:nvSpPr>
          <p:cNvPr id="571" name="Google Shape;571;p46"/>
          <p:cNvSpPr txBox="1"/>
          <p:nvPr/>
        </p:nvSpPr>
        <p:spPr>
          <a:xfrm>
            <a:off x="799502" y="1081533"/>
            <a:ext cx="3651900" cy="357017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fi-FI" sz="2200" b="0" i="0" u="none" strike="noStrike" cap="none">
                <a:solidFill>
                  <a:srgbClr val="161249"/>
                </a:solidFill>
                <a:latin typeface="Arial"/>
                <a:ea typeface="Arial"/>
                <a:cs typeface="Arial"/>
                <a:sym typeface="Arial"/>
              </a:rPr>
              <a:t>Persona: </a:t>
            </a: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fi-FI" sz="2200" b="0" i="0" u="none" strike="noStrike" cap="none">
                <a:solidFill>
                  <a:srgbClr val="161249"/>
                </a:solidFill>
                <a:latin typeface="Arial"/>
                <a:ea typeface="Arial"/>
                <a:cs typeface="Arial"/>
                <a:sym typeface="Arial"/>
              </a:rPr>
              <a:t>Wiek: 31 lat</a:t>
            </a: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fi-FI" sz="2200" b="0" i="0" u="none" strike="noStrike" cap="none">
                <a:solidFill>
                  <a:srgbClr val="161249"/>
                </a:solidFill>
                <a:latin typeface="Arial"/>
                <a:ea typeface="Arial"/>
                <a:cs typeface="Arial"/>
                <a:sym typeface="Arial"/>
              </a:rPr>
              <a:t>Imię i nazwisko: Marisa</a:t>
            </a: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fi-FI" sz="2200" b="0" i="0" u="none" strike="noStrike" cap="none">
                <a:solidFill>
                  <a:srgbClr val="161249"/>
                </a:solidFill>
                <a:latin typeface="Arial"/>
                <a:ea typeface="Arial"/>
                <a:cs typeface="Arial"/>
                <a:sym typeface="Arial"/>
              </a:rPr>
              <a:t>Zawód: Dziennikarz modowy</a:t>
            </a: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fi-FI" sz="2200" b="0" i="0" u="none" strike="noStrike" cap="none">
                <a:solidFill>
                  <a:srgbClr val="161249"/>
                </a:solidFill>
                <a:latin typeface="Arial"/>
                <a:ea typeface="Arial"/>
                <a:cs typeface="Arial"/>
                <a:sym typeface="Arial"/>
              </a:rPr>
              <a:t>Produkt: </a:t>
            </a: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fi-FI" sz="2200" b="0" i="0" u="none" strike="noStrike" cap="none">
                <a:solidFill>
                  <a:srgbClr val="161249"/>
                </a:solidFill>
                <a:latin typeface="Arial"/>
                <a:ea typeface="Arial"/>
                <a:cs typeface="Arial"/>
                <a:sym typeface="Arial"/>
              </a:rPr>
              <a:t>Perfumy</a:t>
            </a: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rgbClr val="161249"/>
              </a:solidFill>
              <a:latin typeface="Arial"/>
              <a:ea typeface="Arial"/>
              <a:cs typeface="Arial"/>
              <a:sym typeface="Arial"/>
            </a:endParaRPr>
          </a:p>
        </p:txBody>
      </p:sp>
      <p:sp>
        <p:nvSpPr>
          <p:cNvPr id="572" name="Google Shape;572;p46"/>
          <p:cNvSpPr/>
          <p:nvPr/>
        </p:nvSpPr>
        <p:spPr>
          <a:xfrm>
            <a:off x="667502" y="4158061"/>
            <a:ext cx="4511700" cy="987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3" name="Google Shape;573;p46"/>
          <p:cNvSpPr/>
          <p:nvPr/>
        </p:nvSpPr>
        <p:spPr>
          <a:xfrm>
            <a:off x="687502" y="4142011"/>
            <a:ext cx="11140500" cy="9873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4" name="Google Shape;574;p46"/>
          <p:cNvSpPr txBox="1"/>
          <p:nvPr/>
        </p:nvSpPr>
        <p:spPr>
          <a:xfrm>
            <a:off x="799502" y="4142011"/>
            <a:ext cx="4379700" cy="196974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444444"/>
                </a:solidFill>
                <a:latin typeface="Calibri"/>
                <a:ea typeface="Calibri"/>
                <a:cs typeface="Calibri"/>
                <a:sym typeface="Calibri"/>
              </a:rPr>
              <a:t>Alternatywnie możesz podsumować te dwa obszary, wypełniając proste oświadczenie, </a:t>
            </a:r>
            <a:endParaRPr sz="1400" b="1" i="0" u="none" strike="noStrike" cap="none">
              <a:solidFill>
                <a:srgbClr val="444444"/>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444444"/>
                </a:solidFill>
                <a:latin typeface="Calibri"/>
                <a:ea typeface="Calibri"/>
                <a:cs typeface="Calibri"/>
                <a:sym typeface="Calibri"/>
              </a:rPr>
              <a:t>"Użytkownik potrzebuje sposobu na ________________, ponieważ ________________". </a:t>
            </a:r>
            <a:endParaRPr sz="1400" b="1" i="0" u="none" strike="noStrike" cap="none">
              <a:solidFill>
                <a:srgbClr val="444444"/>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FI" sz="1500" b="0" i="1" u="none" strike="noStrike" cap="none">
                <a:solidFill>
                  <a:srgbClr val="161249"/>
                </a:solidFill>
                <a:latin typeface="Arial"/>
                <a:ea typeface="Arial"/>
                <a:cs typeface="Arial"/>
                <a:sym typeface="Arial"/>
              </a:rPr>
              <a:t>Zwróć uwagę na drugie puste miejsce, ponieważ motywacja użytkowników jest prawdziwym surowcem dla pomysłów na funkcje.</a:t>
            </a:r>
            <a:endParaRPr sz="1600" b="0" i="1" u="none" strike="noStrike" cap="none">
              <a:solidFill>
                <a:srgbClr val="161249"/>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47"/>
          <p:cNvSpPr txBox="1">
            <a:spLocks noGrp="1"/>
          </p:cNvSpPr>
          <p:nvPr>
            <p:ph type="title"/>
          </p:nvPr>
        </p:nvSpPr>
        <p:spPr>
          <a:xfrm>
            <a:off x="838200" y="239949"/>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115000"/>
              </a:lnSpc>
              <a:spcBef>
                <a:spcPts val="0"/>
              </a:spcBef>
              <a:spcAft>
                <a:spcPts val="1500"/>
              </a:spcAft>
              <a:buClr>
                <a:srgbClr val="161249"/>
              </a:buClr>
              <a:buSzPts val="1800"/>
              <a:buFont typeface="Arial"/>
              <a:buNone/>
            </a:pPr>
            <a:r>
              <a:rPr lang="fi-FI" sz="3600" b="1"/>
              <a:t>Mapa empatii - proces tworzenia</a:t>
            </a:r>
            <a:endParaRPr sz="6000" b="1"/>
          </a:p>
        </p:txBody>
      </p:sp>
      <p:pic>
        <p:nvPicPr>
          <p:cNvPr id="581" name="Google Shape;581;p47"/>
          <p:cNvPicPr preferRelativeResize="0"/>
          <p:nvPr/>
        </p:nvPicPr>
        <p:blipFill rotWithShape="1">
          <a:blip r:embed="rId3">
            <a:alphaModFix/>
          </a:blip>
          <a:srcRect/>
          <a:stretch/>
        </p:blipFill>
        <p:spPr>
          <a:xfrm>
            <a:off x="2062345" y="1330901"/>
            <a:ext cx="7688153" cy="48623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61"/>
          <p:cNvSpPr txBox="1">
            <a:spLocks noGrp="1"/>
          </p:cNvSpPr>
          <p:nvPr>
            <p:ph type="body" idx="1"/>
          </p:nvPr>
        </p:nvSpPr>
        <p:spPr>
          <a:xfrm>
            <a:off x="1120775" y="387850"/>
            <a:ext cx="10626900" cy="903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Ćwiczenie grupowe w klasie: tworzenie mapy empatii</a:t>
            </a:r>
            <a:endParaRPr/>
          </a:p>
          <a:p>
            <a:pPr marL="0" lvl="0" indent="0" algn="l" rtl="0">
              <a:lnSpc>
                <a:spcPct val="90000"/>
              </a:lnSpc>
              <a:spcBef>
                <a:spcPts val="1000"/>
              </a:spcBef>
              <a:spcAft>
                <a:spcPts val="0"/>
              </a:spcAft>
              <a:buClr>
                <a:schemeClr val="lt1"/>
              </a:buClr>
              <a:buSzPts val="2800"/>
              <a:buNone/>
            </a:pPr>
            <a:endParaRPr sz="2800"/>
          </a:p>
        </p:txBody>
      </p:sp>
      <p:sp>
        <p:nvSpPr>
          <p:cNvPr id="588" name="Google Shape;588;p61"/>
          <p:cNvSpPr txBox="1">
            <a:spLocks noGrp="1"/>
          </p:cNvSpPr>
          <p:nvPr>
            <p:ph type="body" idx="2"/>
          </p:nvPr>
        </p:nvSpPr>
        <p:spPr>
          <a:xfrm>
            <a:off x="1120777" y="1115595"/>
            <a:ext cx="9950446" cy="3817814"/>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fi-FI" sz="1650" b="0" i="0" u="none" strike="noStrike" cap="none"/>
              <a:t>Problem menedżerski do rozwiązania: "Dlaczego ktoś miałby kupić nowego iPhone'a?".</a:t>
            </a:r>
            <a:endParaRPr/>
          </a:p>
          <a:p>
            <a:pPr marL="0" marR="0" lvl="0" indent="0" algn="l" rtl="0">
              <a:lnSpc>
                <a:spcPct val="100000"/>
              </a:lnSpc>
              <a:spcBef>
                <a:spcPts val="0"/>
              </a:spcBef>
              <a:spcAft>
                <a:spcPts val="0"/>
              </a:spcAft>
              <a:buClr>
                <a:srgbClr val="000000"/>
              </a:buClr>
              <a:buSzPts val="1500"/>
              <a:buFont typeface="Arial"/>
              <a:buNone/>
            </a:pPr>
            <a:r>
              <a:rPr lang="fi-FI" sz="1650" b="0" i="0" u="none" strike="noStrike" cap="none"/>
              <a:t>Przed rozpoczęciem ćwiczenia należy przynajmniej w podstawowym stopniu zrozumieć segmenty użytkowników (np. Sally - studentka, Sean - młody profesjonalista). </a:t>
            </a:r>
            <a:endParaRPr/>
          </a:p>
          <a:p>
            <a:pPr marL="0" marR="0" lvl="0" indent="0" algn="l" rtl="0">
              <a:lnSpc>
                <a:spcPct val="100000"/>
              </a:lnSpc>
              <a:spcBef>
                <a:spcPts val="0"/>
              </a:spcBef>
              <a:spcAft>
                <a:spcPts val="0"/>
              </a:spcAft>
              <a:buClr>
                <a:srgbClr val="000000"/>
              </a:buClr>
              <a:buSzPts val="1500"/>
              <a:buFont typeface="Arial"/>
              <a:buNone/>
            </a:pPr>
            <a:r>
              <a:rPr lang="fi-FI" sz="1650" b="0" i="0" u="none" strike="noStrike" cap="none"/>
              <a:t>Możesz użyć tego szablonu: </a:t>
            </a:r>
            <a:r>
              <a:rPr lang="fi-FI" sz="1650" b="0" i="0" u="sng" strike="noStrike" cap="none">
                <a:solidFill>
                  <a:schemeClr val="hlink"/>
                </a:solidFill>
                <a:hlinkClick r:id="rId3"/>
              </a:rPr>
              <a:t>https://www.ijlan.nl/wp-content/uploads/2012/04/empathy-map-poster.pdf</a:t>
            </a:r>
            <a:endParaRPr sz="1650" b="0" i="0" u="none" strike="noStrike" cap="none">
              <a:solidFill>
                <a:srgbClr val="444444"/>
              </a:solidFill>
            </a:endParaRPr>
          </a:p>
          <a:p>
            <a:pPr marL="0" marR="0" lvl="0" indent="0" algn="l" rtl="0">
              <a:lnSpc>
                <a:spcPct val="100000"/>
              </a:lnSpc>
              <a:spcBef>
                <a:spcPts val="0"/>
              </a:spcBef>
              <a:spcAft>
                <a:spcPts val="0"/>
              </a:spcAft>
              <a:buClr>
                <a:srgbClr val="000000"/>
              </a:buClr>
              <a:buSzPts val="1500"/>
              <a:buFont typeface="Arial"/>
              <a:buNone/>
            </a:pPr>
            <a:r>
              <a:rPr lang="fi-FI" sz="1650" b="0" i="0" u="none" strike="noStrike" cap="none"/>
              <a:t>Zachęć wszystkich do zapisania swoich przemyśleń dotyczących każdego z kwadrantów mapy empatii. Przejrzyj ukończoną mapę empatii i omów wszelkie wzorce i wartości odstające.</a:t>
            </a:r>
            <a:endParaRPr/>
          </a:p>
          <a:p>
            <a:pPr marL="0" marR="0" lvl="0" indent="0" algn="l" rtl="0">
              <a:lnSpc>
                <a:spcPct val="100000"/>
              </a:lnSpc>
              <a:spcBef>
                <a:spcPts val="0"/>
              </a:spcBef>
              <a:spcAft>
                <a:spcPts val="0"/>
              </a:spcAft>
              <a:buClr>
                <a:srgbClr val="000000"/>
              </a:buClr>
              <a:buSzPts val="1500"/>
              <a:buFont typeface="Arial"/>
              <a:buNone/>
            </a:pPr>
            <a:endParaRPr sz="1650" b="0" i="0" u="none" strike="noStrike" cap="none"/>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Wybierz moderatora, który będzie zadawał takie pytania, aby pomóc członkom zespołu lepiej wizualizować swoich użytkowników:</a:t>
            </a:r>
            <a:endParaRPr/>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W jakim środowisku użytkownicy korzystają z produktu?</a:t>
            </a:r>
            <a:endParaRPr/>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Czy dobrze się bawią, czy chcą mieć to już za sobą?</a:t>
            </a:r>
            <a:endParaRPr/>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Jak wygląda ich życie poza korzystaniem z produktu?</a:t>
            </a:r>
            <a:endParaRPr/>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Jaki mają dzień?</a:t>
            </a:r>
            <a:endParaRPr/>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Jeśli wszystko inne zawiedzie, spróbuj trochę odgrywania ról, w którym jedna osoba "gra" użytkownika i zadaje mu pytania lub odgrywa rolę produktu, uzyskując odpowiedzi.</a:t>
            </a:r>
            <a:endParaRPr/>
          </a:p>
          <a:p>
            <a:pPr marL="0" marR="0" lvl="0" indent="0" algn="l" rtl="0">
              <a:lnSpc>
                <a:spcPct val="100000"/>
              </a:lnSpc>
              <a:spcBef>
                <a:spcPts val="0"/>
              </a:spcBef>
              <a:spcAft>
                <a:spcPts val="0"/>
              </a:spcAft>
              <a:buClr>
                <a:schemeClr val="dk1"/>
              </a:buClr>
              <a:buSzPts val="1100"/>
              <a:buFont typeface="Arial"/>
              <a:buNone/>
            </a:pPr>
            <a:endParaRPr sz="1650" b="0" i="0" u="none" strike="noStrike" cap="none"/>
          </a:p>
          <a:p>
            <a:pPr marL="0" marR="0" lvl="0" indent="0" algn="l" rtl="0">
              <a:lnSpc>
                <a:spcPct val="100000"/>
              </a:lnSpc>
              <a:spcBef>
                <a:spcPts val="0"/>
              </a:spcBef>
              <a:spcAft>
                <a:spcPts val="0"/>
              </a:spcAft>
              <a:buClr>
                <a:schemeClr val="dk1"/>
              </a:buClr>
              <a:buSzPts val="1100"/>
              <a:buFont typeface="Arial"/>
              <a:buNone/>
            </a:pPr>
            <a:r>
              <a:rPr lang="fi-FI" sz="1650" b="0" i="0" u="none" strike="noStrike" cap="none"/>
              <a:t>Pod koniec sesji podsumuj, czego się nauczyłeś. Czy czyjeś opinie uległy zmianie? Czy istnieje lepszy kierunek projektowania produktu? Czy któraś z odpowiedzi była oparta na danych, czy na czystych przypuszczeniach? Te odpowiedzi są po części powodem, dla którego stworzyłeś mapę empatii.</a:t>
            </a:r>
            <a:endParaRPr/>
          </a:p>
          <a:p>
            <a:pPr marL="0" marR="0" lvl="0" indent="0" algn="l" rtl="0">
              <a:lnSpc>
                <a:spcPct val="100000"/>
              </a:lnSpc>
              <a:spcBef>
                <a:spcPts val="0"/>
              </a:spcBef>
              <a:spcAft>
                <a:spcPts val="0"/>
              </a:spcAft>
              <a:buClr>
                <a:srgbClr val="000000"/>
              </a:buClr>
              <a:buSzPts val="1500"/>
              <a:buFont typeface="Arial"/>
              <a:buNone/>
            </a:pPr>
            <a:endParaRPr sz="1600" b="0" i="0" u="none" strike="noStrike" cap="none"/>
          </a:p>
          <a:p>
            <a:pPr marL="0" lvl="0" indent="0" algn="l" rtl="0">
              <a:lnSpc>
                <a:spcPct val="135000"/>
              </a:lnSpc>
              <a:spcBef>
                <a:spcPts val="0"/>
              </a:spcBef>
              <a:spcAft>
                <a:spcPts val="0"/>
              </a:spcAft>
              <a:buClr>
                <a:schemeClr val="lt1"/>
              </a:buClr>
              <a:buSzPts val="1600"/>
              <a:buNone/>
            </a:pPr>
            <a:endParaRPr sz="16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48"/>
          <p:cNvSpPr txBox="1"/>
          <p:nvPr/>
        </p:nvSpPr>
        <p:spPr>
          <a:xfrm>
            <a:off x="4503906" y="2710925"/>
            <a:ext cx="7432868" cy="8309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fi-FI" sz="4800" b="1" i="0" u="none" strike="noStrike" cap="none">
                <a:solidFill>
                  <a:srgbClr val="161249"/>
                </a:solidFill>
                <a:latin typeface="Arial"/>
                <a:ea typeface="Arial"/>
                <a:cs typeface="Arial"/>
                <a:sym typeface="Arial"/>
              </a:rPr>
              <a:t>PODRÓŻ KLIENTA</a:t>
            </a:r>
            <a:endParaRPr sz="4800" b="1" i="0" u="none" strike="noStrike" cap="none">
              <a:solidFill>
                <a:srgbClr val="161249"/>
              </a:solidFill>
              <a:latin typeface="Arial"/>
              <a:ea typeface="Arial"/>
              <a:cs typeface="Arial"/>
              <a:sym typeface="Arial"/>
            </a:endParaRPr>
          </a:p>
        </p:txBody>
      </p:sp>
      <p:sp>
        <p:nvSpPr>
          <p:cNvPr id="595" name="Google Shape;595;p48"/>
          <p:cNvSpPr/>
          <p:nvPr/>
        </p:nvSpPr>
        <p:spPr>
          <a:xfrm>
            <a:off x="827236" y="1591603"/>
            <a:ext cx="3410709" cy="3285697"/>
          </a:xfrm>
          <a:prstGeom prst="ellipse">
            <a:avLst/>
          </a:prstGeom>
          <a:solidFill>
            <a:srgbClr val="D12A6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6" name="Google Shape;596;p48" descr="Call center"/>
          <p:cNvSpPr/>
          <p:nvPr/>
        </p:nvSpPr>
        <p:spPr>
          <a:xfrm>
            <a:off x="1757338" y="2481234"/>
            <a:ext cx="1550504" cy="133847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w="12700" cap="flat" cmpd="sng">
            <a:solidFill>
              <a:schemeClr val="lt1">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Font typeface="Arial"/>
              <a:buNone/>
            </a:pPr>
            <a:r>
              <a:rPr lang="fi-FI" sz="4000"/>
              <a:t>Podróż klienta</a:t>
            </a:r>
            <a:endParaRPr sz="4000"/>
          </a:p>
        </p:txBody>
      </p:sp>
      <p:sp>
        <p:nvSpPr>
          <p:cNvPr id="603" name="Google Shape;603;p49"/>
          <p:cNvSpPr txBox="1">
            <a:spLocks noGrp="1"/>
          </p:cNvSpPr>
          <p:nvPr>
            <p:ph type="body" idx="1"/>
          </p:nvPr>
        </p:nvSpPr>
        <p:spPr>
          <a:xfrm>
            <a:off x="838200" y="1478606"/>
            <a:ext cx="10515600" cy="4386922"/>
          </a:xfrm>
          <a:prstGeom prst="rect">
            <a:avLst/>
          </a:prstGeom>
          <a:noFill/>
          <a:ln>
            <a:noFill/>
          </a:ln>
        </p:spPr>
        <p:txBody>
          <a:bodyPr spcFirstLastPara="1" wrap="square" lIns="91425" tIns="45700" rIns="91425" bIns="45700" anchor="t" anchorCtr="0">
            <a:normAutofit/>
          </a:bodyPr>
          <a:lstStyle/>
          <a:p>
            <a:pPr marL="457200" lvl="0" indent="-345817" algn="l" rtl="0">
              <a:lnSpc>
                <a:spcPct val="90000"/>
              </a:lnSpc>
              <a:spcBef>
                <a:spcPts val="1000"/>
              </a:spcBef>
              <a:spcAft>
                <a:spcPts val="0"/>
              </a:spcAft>
              <a:buClr>
                <a:srgbClr val="10AB8B"/>
              </a:buClr>
              <a:buSzPts val="3500"/>
              <a:buChar char="•"/>
            </a:pPr>
            <a:r>
              <a:rPr lang="fi-FI" sz="2300"/>
              <a:t>Istnieje wiele różnych ilustracji - a nawet terminów - w opisie podróży klienta</a:t>
            </a:r>
            <a:endParaRPr sz="2300"/>
          </a:p>
          <a:p>
            <a:pPr marL="457200" lvl="0" indent="-345817" algn="l" rtl="0">
              <a:lnSpc>
                <a:spcPct val="90000"/>
              </a:lnSpc>
              <a:spcBef>
                <a:spcPts val="1000"/>
              </a:spcBef>
              <a:spcAft>
                <a:spcPts val="0"/>
              </a:spcAft>
              <a:buClr>
                <a:srgbClr val="10AB8B"/>
              </a:buClr>
              <a:buSzPts val="3500"/>
              <a:buChar char="•"/>
            </a:pPr>
            <a:r>
              <a:rPr lang="fi-FI" sz="2300"/>
              <a:t>Wspólne dla nich wszystkich jest to, że ich celem jest opisanie ścieżki, którą potencjalny klient podąża, szukając rozwiązania dla swoich potrzeb.</a:t>
            </a:r>
            <a:endParaRPr sz="2300"/>
          </a:p>
          <a:p>
            <a:pPr marL="457200" lvl="0" indent="-345817" algn="l" rtl="0">
              <a:lnSpc>
                <a:spcPct val="90000"/>
              </a:lnSpc>
              <a:spcBef>
                <a:spcPts val="1000"/>
              </a:spcBef>
              <a:spcAft>
                <a:spcPts val="0"/>
              </a:spcAft>
              <a:buClr>
                <a:srgbClr val="10AB8B"/>
              </a:buClr>
              <a:buSzPts val="3500"/>
              <a:buChar char="•"/>
            </a:pPr>
            <a:r>
              <a:rPr lang="fi-FI" sz="2300"/>
              <a:t>W marketingu treści zadaniem marketera jest dostarczanie treści, które prowadzą potencjalnego klienta przez różne etapy podróży klienta do zakupu i lojalności wobec marki</a:t>
            </a:r>
            <a:endParaRPr sz="2300"/>
          </a:p>
          <a:p>
            <a:pPr marL="457200" lvl="0" indent="-345817" algn="l" rtl="0">
              <a:lnSpc>
                <a:spcPct val="90000"/>
              </a:lnSpc>
              <a:spcBef>
                <a:spcPts val="1000"/>
              </a:spcBef>
              <a:spcAft>
                <a:spcPts val="0"/>
              </a:spcAft>
              <a:buClr>
                <a:srgbClr val="10AB8B"/>
              </a:buClr>
              <a:buSzPts val="3500"/>
              <a:buChar char="•"/>
            </a:pPr>
            <a:r>
              <a:rPr lang="fi-FI" sz="2300"/>
              <a:t>Na poniższych slajdach widać cztery różne ilustracje, z których każda podkreśla inny punkt widzenia.</a:t>
            </a:r>
            <a:endParaRPr sz="2300"/>
          </a:p>
          <a:p>
            <a:pPr marL="457200" lvl="0" indent="-345817" algn="l" rtl="0">
              <a:lnSpc>
                <a:spcPct val="90000"/>
              </a:lnSpc>
              <a:spcBef>
                <a:spcPts val="1000"/>
              </a:spcBef>
              <a:spcAft>
                <a:spcPts val="0"/>
              </a:spcAft>
              <a:buClr>
                <a:srgbClr val="10AB8B"/>
              </a:buClr>
              <a:buSzPts val="3500"/>
              <a:buChar char="•"/>
            </a:pPr>
            <a:r>
              <a:rPr lang="fi-FI" sz="2300"/>
              <a:t>Czy widzisz tę samą logikę we wszystkich z nich?</a:t>
            </a:r>
            <a:endParaRPr sz="23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50"/>
          <p:cNvSpPr txBox="1">
            <a:spLocks noGrp="1"/>
          </p:cNvSpPr>
          <p:nvPr>
            <p:ph type="title"/>
          </p:nvPr>
        </p:nvSpPr>
        <p:spPr>
          <a:xfrm>
            <a:off x="218872" y="-181696"/>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2667"/>
              <a:buFont typeface="Arial"/>
              <a:buNone/>
            </a:pPr>
            <a:r>
              <a:rPr lang="fi-FI" sz="3200"/>
              <a:t>Buyer's Journey (= Customer Journey)</a:t>
            </a:r>
            <a:br>
              <a:rPr lang="fi-FI" sz="3200"/>
            </a:br>
            <a:r>
              <a:rPr lang="fi-FI" sz="1600"/>
              <a:t>= Proces, przez który przechodzą kupujący, aby poznać, rozważyć i zdecydować się na zakup nowego produktu lub usługi.</a:t>
            </a:r>
            <a:endParaRPr sz="1800"/>
          </a:p>
        </p:txBody>
      </p:sp>
      <p:sp>
        <p:nvSpPr>
          <p:cNvPr id="610" name="Google Shape;610;p50"/>
          <p:cNvSpPr txBox="1"/>
          <p:nvPr/>
        </p:nvSpPr>
        <p:spPr>
          <a:xfrm>
            <a:off x="6789801" y="2670775"/>
            <a:ext cx="2947200" cy="1385400"/>
          </a:xfrm>
          <a:prstGeom prst="rect">
            <a:avLst/>
          </a:prstGeom>
          <a:noFill/>
          <a:ln>
            <a:noFill/>
          </a:ln>
        </p:spPr>
        <p:txBody>
          <a:bodyPr spcFirstLastPara="1" wrap="square" lIns="91425" tIns="45700" rIns="91425" bIns="45700" anchor="t" anchorCtr="0">
            <a:spAutoFit/>
          </a:bodyPr>
          <a:lstStyle/>
          <a:p>
            <a:pPr marL="457200" marR="0" lvl="0" indent="-317500" algn="l" rtl="0">
              <a:lnSpc>
                <a:spcPct val="100000"/>
              </a:lnSpc>
              <a:spcBef>
                <a:spcPts val="0"/>
              </a:spcBef>
              <a:spcAft>
                <a:spcPts val="0"/>
              </a:spcAft>
              <a:buClr>
                <a:srgbClr val="000000"/>
              </a:buClr>
              <a:buSzPts val="1400"/>
              <a:buFont typeface="Arial"/>
              <a:buChar char="●"/>
            </a:pPr>
            <a:r>
              <a:rPr lang="fi-FI" sz="1400" b="0" i="0" u="none" strike="noStrike" cap="none">
                <a:solidFill>
                  <a:srgbClr val="000000"/>
                </a:solidFill>
                <a:latin typeface="Arial"/>
                <a:ea typeface="Arial"/>
                <a:cs typeface="Arial"/>
                <a:sym typeface="Arial"/>
              </a:rPr>
              <a:t>Strona internetowa, SEO, SEM</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FI" sz="1400" b="0" i="0" u="none" strike="noStrike" cap="none">
                <a:solidFill>
                  <a:srgbClr val="000000"/>
                </a:solidFill>
                <a:latin typeface="Arial"/>
                <a:ea typeface="Arial"/>
                <a:cs typeface="Arial"/>
                <a:sym typeface="Arial"/>
              </a:rPr>
              <a:t>Obsługa klienta</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SzPts val="1400"/>
              <a:buChar char="●"/>
            </a:pPr>
            <a:r>
              <a:rPr lang="fi-FI"/>
              <a:t>Newsletter</a:t>
            </a:r>
            <a:endParaRPr/>
          </a:p>
          <a:p>
            <a:pPr marL="457200" marR="0" lvl="0" indent="-317500" algn="l" rtl="0">
              <a:lnSpc>
                <a:spcPct val="100000"/>
              </a:lnSpc>
              <a:spcBef>
                <a:spcPts val="0"/>
              </a:spcBef>
              <a:spcAft>
                <a:spcPts val="0"/>
              </a:spcAft>
              <a:buSzPts val="1400"/>
              <a:buChar char="●"/>
            </a:pPr>
            <a:r>
              <a:rPr lang="fi-FI"/>
              <a:t>Eventy, webinary</a:t>
            </a:r>
            <a:endParaRPr/>
          </a:p>
          <a:p>
            <a:pPr marL="457200" marR="0" lvl="0" indent="-317500" algn="l" rtl="0">
              <a:lnSpc>
                <a:spcPct val="100000"/>
              </a:lnSpc>
              <a:spcBef>
                <a:spcPts val="0"/>
              </a:spcBef>
              <a:spcAft>
                <a:spcPts val="0"/>
              </a:spcAft>
              <a:buClr>
                <a:srgbClr val="000000"/>
              </a:buClr>
              <a:buSzPts val="1400"/>
              <a:buFont typeface="Arial"/>
              <a:buChar char="●"/>
            </a:pPr>
            <a:endParaRPr sz="1400" b="0" i="0" u="none" strike="noStrike" cap="none">
              <a:solidFill>
                <a:srgbClr val="000000"/>
              </a:solidFill>
              <a:latin typeface="Arial"/>
              <a:ea typeface="Arial"/>
              <a:cs typeface="Arial"/>
              <a:sym typeface="Arial"/>
            </a:endParaRPr>
          </a:p>
        </p:txBody>
      </p:sp>
      <p:sp>
        <p:nvSpPr>
          <p:cNvPr id="611" name="Google Shape;611;p50"/>
          <p:cNvSpPr/>
          <p:nvPr/>
        </p:nvSpPr>
        <p:spPr>
          <a:xfrm rot="-5400000">
            <a:off x="264462" y="3925795"/>
            <a:ext cx="2259158" cy="1505309"/>
          </a:xfrm>
          <a:prstGeom prst="curvedDownArrow">
            <a:avLst>
              <a:gd name="adj1" fmla="val 25000"/>
              <a:gd name="adj2" fmla="val 50000"/>
              <a:gd name="adj3" fmla="val 25000"/>
            </a:avLst>
          </a:prstGeom>
          <a:gradFill>
            <a:gsLst>
              <a:gs pos="0">
                <a:srgbClr val="306CD7"/>
              </a:gs>
              <a:gs pos="100000">
                <a:srgbClr val="90B0FF"/>
              </a:gs>
            </a:gsLst>
            <a:lin ang="16200000" scaled="0"/>
          </a:gradFill>
          <a:ln w="9525" cap="flat" cmpd="sng">
            <a:solidFill>
              <a:srgbClr val="3E6EC2"/>
            </a:solidFill>
            <a:prstDash val="solid"/>
            <a:round/>
            <a:headEnd type="none" w="sm" len="sm"/>
            <a:tailEnd type="none" w="sm" len="sm"/>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Arial"/>
              <a:ea typeface="Arial"/>
              <a:cs typeface="Arial"/>
              <a:sym typeface="Arial"/>
            </a:endParaRPr>
          </a:p>
        </p:txBody>
      </p:sp>
      <p:sp>
        <p:nvSpPr>
          <p:cNvPr id="612" name="Google Shape;612;p50"/>
          <p:cNvSpPr/>
          <p:nvPr/>
        </p:nvSpPr>
        <p:spPr>
          <a:xfrm>
            <a:off x="3429550" y="5341136"/>
            <a:ext cx="1505310" cy="425723"/>
          </a:xfrm>
          <a:prstGeom prst="rect">
            <a:avLst/>
          </a:prstGeom>
          <a:gradFill>
            <a:gsLst>
              <a:gs pos="0">
                <a:srgbClr val="489BE7"/>
              </a:gs>
              <a:gs pos="100000">
                <a:srgbClr val="91CCFF"/>
              </a:gs>
            </a:gsLst>
            <a:lin ang="16200000" scaled="0"/>
          </a:gradFill>
          <a:ln w="9525" cap="flat" cmpd="sng">
            <a:solidFill>
              <a:srgbClr val="5597D3"/>
            </a:solidFill>
            <a:prstDash val="solid"/>
            <a:round/>
            <a:headEnd type="none" w="sm" len="sm"/>
            <a:tailEnd type="none" w="sm" len="sm"/>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1" i="0" u="none" strike="noStrike" cap="none">
                <a:solidFill>
                  <a:schemeClr val="dk1"/>
                </a:solidFill>
                <a:latin typeface="Arial"/>
                <a:ea typeface="Arial"/>
                <a:cs typeface="Arial"/>
                <a:sym typeface="Arial"/>
              </a:rPr>
              <a:t>Rzecznictwo</a:t>
            </a:r>
            <a:endParaRPr sz="1400" b="1" i="0" u="none" strike="noStrike" cap="none">
              <a:solidFill>
                <a:schemeClr val="dk1"/>
              </a:solidFill>
              <a:latin typeface="Arial"/>
              <a:ea typeface="Arial"/>
              <a:cs typeface="Arial"/>
              <a:sym typeface="Arial"/>
            </a:endParaRPr>
          </a:p>
        </p:txBody>
      </p:sp>
      <p:sp>
        <p:nvSpPr>
          <p:cNvPr id="613" name="Google Shape;613;p50"/>
          <p:cNvSpPr txBox="1"/>
          <p:nvPr/>
        </p:nvSpPr>
        <p:spPr>
          <a:xfrm>
            <a:off x="6730988" y="1425363"/>
            <a:ext cx="3006000" cy="1169700"/>
          </a:xfrm>
          <a:prstGeom prst="rect">
            <a:avLst/>
          </a:prstGeom>
          <a:noFill/>
          <a:ln>
            <a:noFill/>
          </a:ln>
        </p:spPr>
        <p:txBody>
          <a:bodyPr spcFirstLastPara="1" wrap="square" lIns="91425" tIns="45700" rIns="91425" bIns="45700" anchor="t" anchorCtr="0">
            <a:spAutoFit/>
          </a:bodyPr>
          <a:lstStyle/>
          <a:p>
            <a:pPr marL="457200" marR="0" lvl="0" indent="-317500" algn="l" rtl="0">
              <a:lnSpc>
                <a:spcPct val="100000"/>
              </a:lnSpc>
              <a:spcBef>
                <a:spcPts val="0"/>
              </a:spcBef>
              <a:spcAft>
                <a:spcPts val="0"/>
              </a:spcAft>
              <a:buClr>
                <a:srgbClr val="161249"/>
              </a:buClr>
              <a:buSzPts val="1400"/>
              <a:buFont typeface="Arial"/>
              <a:buChar char="●"/>
            </a:pPr>
            <a:r>
              <a:rPr lang="fi-FI" sz="1400" b="0" i="0" u="none" strike="noStrike" cap="none">
                <a:solidFill>
                  <a:srgbClr val="161249"/>
                </a:solidFill>
                <a:latin typeface="Arial"/>
                <a:ea typeface="Arial"/>
                <a:cs typeface="Arial"/>
                <a:sym typeface="Arial"/>
              </a:rPr>
              <a:t>Sieci społecznościowe</a:t>
            </a:r>
            <a:endParaRPr sz="14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400"/>
              <a:buChar char="●"/>
            </a:pPr>
            <a:r>
              <a:rPr lang="fi-FI">
                <a:solidFill>
                  <a:srgbClr val="161249"/>
                </a:solidFill>
              </a:rPr>
              <a:t>Infografiki</a:t>
            </a:r>
            <a:endParaRPr>
              <a:solidFill>
                <a:srgbClr val="161249"/>
              </a:solidFill>
            </a:endParaRPr>
          </a:p>
          <a:p>
            <a:pPr marL="457200" marR="0" lvl="0" indent="-317500" algn="l" rtl="0">
              <a:lnSpc>
                <a:spcPct val="100000"/>
              </a:lnSpc>
              <a:spcBef>
                <a:spcPts val="0"/>
              </a:spcBef>
              <a:spcAft>
                <a:spcPts val="0"/>
              </a:spcAft>
              <a:buClr>
                <a:srgbClr val="161249"/>
              </a:buClr>
              <a:buSzPts val="1400"/>
              <a:buChar char="●"/>
            </a:pPr>
            <a:r>
              <a:rPr lang="fi-FI">
                <a:solidFill>
                  <a:srgbClr val="161249"/>
                </a:solidFill>
              </a:rPr>
              <a:t>Video</a:t>
            </a:r>
            <a:endParaRPr>
              <a:solidFill>
                <a:srgbClr val="161249"/>
              </a:solidFill>
            </a:endParaRPr>
          </a:p>
          <a:p>
            <a:pPr marL="457200" marR="0" lvl="0" indent="-317500" algn="l" rtl="0">
              <a:lnSpc>
                <a:spcPct val="100000"/>
              </a:lnSpc>
              <a:spcBef>
                <a:spcPts val="0"/>
              </a:spcBef>
              <a:spcAft>
                <a:spcPts val="0"/>
              </a:spcAft>
              <a:buClr>
                <a:srgbClr val="161249"/>
              </a:buClr>
              <a:buSzPts val="1400"/>
              <a:buFont typeface="Arial"/>
              <a:buChar char="●"/>
            </a:pPr>
            <a:r>
              <a:rPr lang="fi-FI" sz="1400" b="0" i="0" u="none" strike="noStrike" cap="none">
                <a:solidFill>
                  <a:srgbClr val="161249"/>
                </a:solidFill>
                <a:latin typeface="Arial"/>
                <a:ea typeface="Arial"/>
                <a:cs typeface="Arial"/>
                <a:sym typeface="Arial"/>
              </a:rPr>
              <a:t>Blogi</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100"/>
              <a:buFont typeface="Calibri"/>
              <a:buNone/>
            </a:pPr>
            <a:endParaRPr sz="1400" b="0" i="0" u="none" strike="noStrike" cap="none">
              <a:solidFill>
                <a:srgbClr val="000000"/>
              </a:solidFill>
              <a:latin typeface="Arial"/>
              <a:ea typeface="Arial"/>
              <a:cs typeface="Arial"/>
              <a:sym typeface="Arial"/>
            </a:endParaRPr>
          </a:p>
        </p:txBody>
      </p:sp>
      <p:sp>
        <p:nvSpPr>
          <p:cNvPr id="614" name="Google Shape;614;p50"/>
          <p:cNvSpPr txBox="1"/>
          <p:nvPr/>
        </p:nvSpPr>
        <p:spPr>
          <a:xfrm>
            <a:off x="2688084" y="1453891"/>
            <a:ext cx="3159760" cy="800179"/>
          </a:xfrm>
          <a:prstGeom prst="rect">
            <a:avLst/>
          </a:prstGeom>
          <a:solidFill>
            <a:srgbClr val="00B9BB"/>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1" i="0" u="none" strike="noStrike" cap="none">
                <a:solidFill>
                  <a:srgbClr val="000000"/>
                </a:solidFill>
                <a:latin typeface="Arial"/>
                <a:ea typeface="Arial"/>
                <a:cs typeface="Arial"/>
                <a:sym typeface="Arial"/>
              </a:rPr>
              <a:t>Świadomość</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Potencjalny klient staje się świadomy problemu, który musi rozwiązać.</a:t>
            </a:r>
            <a:endParaRPr sz="1800" b="0" i="0" u="none" strike="noStrike" cap="none">
              <a:solidFill>
                <a:schemeClr val="dk1"/>
              </a:solidFill>
              <a:latin typeface="Calibri"/>
              <a:ea typeface="Calibri"/>
              <a:cs typeface="Calibri"/>
              <a:sym typeface="Calibri"/>
            </a:endParaRPr>
          </a:p>
        </p:txBody>
      </p:sp>
      <p:sp>
        <p:nvSpPr>
          <p:cNvPr id="615" name="Google Shape;615;p50"/>
          <p:cNvSpPr/>
          <p:nvPr/>
        </p:nvSpPr>
        <p:spPr>
          <a:xfrm>
            <a:off x="2651547" y="2669405"/>
            <a:ext cx="3061315" cy="1015622"/>
          </a:xfrm>
          <a:custGeom>
            <a:avLst/>
            <a:gdLst/>
            <a:ahLst/>
            <a:cxnLst/>
            <a:rect l="l" t="t" r="r" b="b"/>
            <a:pathLst>
              <a:path w="10298" h="10243" extrusionOk="0">
                <a:moveTo>
                  <a:pt x="0" y="243"/>
                </a:moveTo>
                <a:lnTo>
                  <a:pt x="10298" y="0"/>
                </a:lnTo>
                <a:lnTo>
                  <a:pt x="8709" y="10000"/>
                </a:lnTo>
                <a:lnTo>
                  <a:pt x="1499" y="10243"/>
                </a:lnTo>
                <a:lnTo>
                  <a:pt x="0" y="243"/>
                </a:lnTo>
                <a:close/>
              </a:path>
            </a:pathLst>
          </a:custGeom>
          <a:solidFill>
            <a:srgbClr val="F4E759"/>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1" i="0" u="none" strike="noStrike" cap="none">
                <a:solidFill>
                  <a:srgbClr val="000000"/>
                </a:solidFill>
                <a:latin typeface="Arial"/>
                <a:ea typeface="Arial"/>
                <a:cs typeface="Arial"/>
                <a:sym typeface="Arial"/>
              </a:rPr>
              <a:t>Rozważania</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Potencjalny klient jest świadomy problemu - teraz szuka rozwiązania.</a:t>
            </a:r>
            <a:endParaRPr sz="1800" b="0" i="0" u="none" strike="noStrike" cap="none">
              <a:solidFill>
                <a:schemeClr val="dk1"/>
              </a:solidFill>
              <a:latin typeface="Calibri"/>
              <a:ea typeface="Calibri"/>
              <a:cs typeface="Calibri"/>
              <a:sym typeface="Calibri"/>
            </a:endParaRPr>
          </a:p>
        </p:txBody>
      </p:sp>
      <p:sp>
        <p:nvSpPr>
          <p:cNvPr id="616" name="Google Shape;616;p50"/>
          <p:cNvSpPr/>
          <p:nvPr/>
        </p:nvSpPr>
        <p:spPr>
          <a:xfrm>
            <a:off x="2929993" y="3909325"/>
            <a:ext cx="2546679" cy="1354217"/>
          </a:xfrm>
          <a:prstGeom prst="flowChartManualOperation">
            <a:avLst/>
          </a:prstGeom>
          <a:solidFill>
            <a:srgbClr val="EA1C2A"/>
          </a:solid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1" i="0" u="none" strike="noStrike" cap="none">
                <a:solidFill>
                  <a:srgbClr val="000000"/>
                </a:solidFill>
                <a:latin typeface="Arial"/>
                <a:ea typeface="Arial"/>
                <a:cs typeface="Arial"/>
                <a:sym typeface="Arial"/>
              </a:rPr>
              <a:t>Decyzja</a:t>
            </a:r>
            <a:endParaRPr sz="16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Potencjalny klient szuka najlepszego produktu/usługi z najlepszą ofertą.</a:t>
            </a:r>
            <a:endParaRPr sz="1800" b="0" i="0" u="none" strike="noStrike" cap="none">
              <a:solidFill>
                <a:schemeClr val="dk1"/>
              </a:solidFill>
              <a:latin typeface="Calibri"/>
              <a:ea typeface="Calibri"/>
              <a:cs typeface="Calibri"/>
              <a:sym typeface="Calibri"/>
            </a:endParaRPr>
          </a:p>
        </p:txBody>
      </p:sp>
      <p:sp>
        <p:nvSpPr>
          <p:cNvPr id="617" name="Google Shape;617;p50"/>
          <p:cNvSpPr/>
          <p:nvPr/>
        </p:nvSpPr>
        <p:spPr>
          <a:xfrm>
            <a:off x="6627288" y="5912169"/>
            <a:ext cx="5247189"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Więcej informacji: https://www.crazyegg.com/blog/guides/buyers-journey/</a:t>
            </a:r>
            <a:endParaRPr sz="1600" b="0" i="0" u="none" strike="noStrike" cap="none">
              <a:solidFill>
                <a:srgbClr val="161249"/>
              </a:solidFill>
              <a:latin typeface="Arial"/>
              <a:ea typeface="Arial"/>
              <a:cs typeface="Arial"/>
              <a:sym typeface="Arial"/>
            </a:endParaRPr>
          </a:p>
        </p:txBody>
      </p:sp>
      <p:sp>
        <p:nvSpPr>
          <p:cNvPr id="618" name="Google Shape;618;p50"/>
          <p:cNvSpPr/>
          <p:nvPr/>
        </p:nvSpPr>
        <p:spPr>
          <a:xfrm>
            <a:off x="2302564" y="5819444"/>
            <a:ext cx="634821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a:solidFill>
                  <a:srgbClr val="000000"/>
                </a:solidFill>
                <a:latin typeface="Arial"/>
                <a:ea typeface="Arial"/>
                <a:cs typeface="Arial"/>
                <a:sym typeface="Arial"/>
              </a:rPr>
              <a:t>Źródło grafiki: </a:t>
            </a:r>
            <a:r>
              <a:rPr lang="fi-FI" sz="12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https://insights.newscred.com/</a:t>
            </a:r>
            <a:endParaRPr sz="1200" b="0" i="0" u="none" strike="noStrike" cap="none">
              <a:solidFill>
                <a:srgbClr val="000000"/>
              </a:solidFill>
              <a:latin typeface="Arial"/>
              <a:ea typeface="Arial"/>
              <a:cs typeface="Arial"/>
              <a:sym typeface="Arial"/>
            </a:endParaRPr>
          </a:p>
        </p:txBody>
      </p:sp>
      <p:sp>
        <p:nvSpPr>
          <p:cNvPr id="619" name="Google Shape;619;p50"/>
          <p:cNvSpPr txBox="1"/>
          <p:nvPr/>
        </p:nvSpPr>
        <p:spPr>
          <a:xfrm>
            <a:off x="6800863" y="4247613"/>
            <a:ext cx="3006000" cy="954300"/>
          </a:xfrm>
          <a:prstGeom prst="rect">
            <a:avLst/>
          </a:prstGeom>
          <a:noFill/>
          <a:ln>
            <a:noFill/>
          </a:ln>
        </p:spPr>
        <p:txBody>
          <a:bodyPr spcFirstLastPara="1" wrap="square" lIns="91425" tIns="45700" rIns="91425" bIns="45700" anchor="t" anchorCtr="0">
            <a:spAutoFit/>
          </a:bodyPr>
          <a:lstStyle/>
          <a:p>
            <a:pPr marL="457200" marR="0" lvl="0" indent="-317500" algn="l" rtl="0">
              <a:lnSpc>
                <a:spcPct val="100000"/>
              </a:lnSpc>
              <a:spcBef>
                <a:spcPts val="0"/>
              </a:spcBef>
              <a:spcAft>
                <a:spcPts val="0"/>
              </a:spcAft>
              <a:buClr>
                <a:srgbClr val="161249"/>
              </a:buClr>
              <a:buSzPts val="1400"/>
              <a:buFont typeface="Arial"/>
              <a:buChar char="●"/>
            </a:pPr>
            <a:r>
              <a:rPr lang="fi-FI">
                <a:solidFill>
                  <a:srgbClr val="161249"/>
                </a:solidFill>
              </a:rPr>
              <a:t>Programy lojalnościowe</a:t>
            </a:r>
            <a:endParaRPr sz="14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400"/>
              <a:buChar char="●"/>
            </a:pPr>
            <a:r>
              <a:rPr lang="fi-FI">
                <a:solidFill>
                  <a:srgbClr val="161249"/>
                </a:solidFill>
              </a:rPr>
              <a:t>Demo/ Sample</a:t>
            </a:r>
            <a:endParaRPr>
              <a:solidFill>
                <a:srgbClr val="161249"/>
              </a:solidFill>
            </a:endParaRPr>
          </a:p>
          <a:p>
            <a:pPr marL="457200" marR="0" lvl="0" indent="0" algn="l" rtl="0">
              <a:lnSpc>
                <a:spcPct val="100000"/>
              </a:lnSpc>
              <a:spcBef>
                <a:spcPts val="0"/>
              </a:spcBef>
              <a:spcAft>
                <a:spcPts val="0"/>
              </a:spcAft>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100"/>
              <a:buFont typeface="Calibri"/>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pic>
        <p:nvPicPr>
          <p:cNvPr id="624" name="Google Shape;624;p51" descr="Marketing Funnels Explained: What Is Tofu, Mofu, And Bofu | The Traffic  Company"/>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904672" y="817123"/>
            <a:ext cx="9417565" cy="5077838"/>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pic>
        <p:nvPicPr>
          <p:cNvPr id="630" name="Google Shape;630;p52" descr="D:\nataszka\Studia\doktorat\konferencje\Zlin 2013\thumb_46__auto_6eab4faac28322cf6a6744e23a1c6806.png"/>
          <p:cNvPicPr preferRelativeResize="0">
            <a:picLocks noGrp="1"/>
          </p:cNvPicPr>
          <p:nvPr>
            <p:ph type="body" idx="1"/>
          </p:nvPr>
        </p:nvPicPr>
        <p:blipFill rotWithShape="1">
          <a:blip r:embed="rId3">
            <a:alphaModFix/>
          </a:blip>
          <a:srcRect/>
          <a:stretch/>
        </p:blipFill>
        <p:spPr>
          <a:xfrm>
            <a:off x="1877121" y="352456"/>
            <a:ext cx="6750234" cy="5680355"/>
          </a:xfrm>
          <a:prstGeom prst="rect">
            <a:avLst/>
          </a:prstGeom>
          <a:noFill/>
          <a:ln>
            <a:noFill/>
          </a:ln>
        </p:spPr>
      </p:pic>
      <p:sp>
        <p:nvSpPr>
          <p:cNvPr id="631" name="Google Shape;631;p52"/>
          <p:cNvSpPr/>
          <p:nvPr/>
        </p:nvSpPr>
        <p:spPr>
          <a:xfrm>
            <a:off x="1186750" y="2163475"/>
            <a:ext cx="3098100" cy="3392400"/>
          </a:xfrm>
          <a:prstGeom prst="ellipse">
            <a:avLst/>
          </a:prstGeom>
          <a:no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p53"/>
          <p:cNvSpPr txBox="1">
            <a:spLocks noGrp="1"/>
          </p:cNvSpPr>
          <p:nvPr>
            <p:ph type="title"/>
          </p:nvPr>
        </p:nvSpPr>
        <p:spPr>
          <a:xfrm>
            <a:off x="1050587" y="337652"/>
            <a:ext cx="9591985" cy="10287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Clr>
                <a:schemeClr val="dk1"/>
              </a:buClr>
              <a:buSzPts val="2400"/>
              <a:buFont typeface="Calibri"/>
              <a:buNone/>
            </a:pPr>
            <a:r>
              <a:rPr lang="fi-FI" sz="3600"/>
              <a:t>METODOLOGIA MARKETINGU PRZYCHODZĄCEGO</a:t>
            </a:r>
            <a:br>
              <a:rPr lang="fi-FI" sz="3600"/>
            </a:br>
            <a:r>
              <a:rPr lang="fi-FI" sz="3600" i="1"/>
              <a:t>Od nieznajomego do lojalnego promotora</a:t>
            </a:r>
            <a:endParaRPr sz="3600" i="1"/>
          </a:p>
        </p:txBody>
      </p:sp>
      <p:pic>
        <p:nvPicPr>
          <p:cNvPr id="638" name="Google Shape;638;p53"/>
          <p:cNvPicPr preferRelativeResize="0">
            <a:picLocks noGrp="1"/>
          </p:cNvPicPr>
          <p:nvPr>
            <p:ph type="body" idx="1"/>
          </p:nvPr>
        </p:nvPicPr>
        <p:blipFill rotWithShape="1">
          <a:blip r:embed="rId3" cstate="screen">
            <a:alphaModFix/>
            <a:extLst>
              <a:ext uri="{28A0092B-C50C-407E-A947-70E740481C1C}">
                <a14:useLocalDpi xmlns:a14="http://schemas.microsoft.com/office/drawing/2010/main"/>
              </a:ext>
            </a:extLst>
          </a:blip>
          <a:srcRect/>
          <a:stretch/>
        </p:blipFill>
        <p:spPr>
          <a:xfrm>
            <a:off x="2455248" y="1763979"/>
            <a:ext cx="7281600" cy="4127700"/>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43"/>
        <p:cNvGrpSpPr/>
        <p:nvPr/>
      </p:nvGrpSpPr>
      <p:grpSpPr>
        <a:xfrm>
          <a:off x="0" y="0"/>
          <a:ext cx="0" cy="0"/>
          <a:chOff x="0" y="0"/>
          <a:chExt cx="0" cy="0"/>
        </a:xfrm>
      </p:grpSpPr>
      <p:sp>
        <p:nvSpPr>
          <p:cNvPr id="644" name="Google Shape;644;p54"/>
          <p:cNvSpPr txBox="1">
            <a:spLocks noGrp="1"/>
          </p:cNvSpPr>
          <p:nvPr>
            <p:ph type="title"/>
          </p:nvPr>
        </p:nvSpPr>
        <p:spPr>
          <a:xfrm>
            <a:off x="733507" y="1613515"/>
            <a:ext cx="4036334" cy="23876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dk1"/>
              </a:buClr>
              <a:buSzPct val="55555"/>
              <a:buFont typeface="Calibri"/>
              <a:buNone/>
            </a:pPr>
            <a:r>
              <a:rPr lang="fi-FI" sz="3000"/>
              <a:t>Skuteczna strategia marketingu przychodzącego, która angażuje w rozmowę z potencjalnymi klientami</a:t>
            </a:r>
            <a:endParaRPr/>
          </a:p>
        </p:txBody>
      </p:sp>
      <p:pic>
        <p:nvPicPr>
          <p:cNvPr id="645" name="Google Shape;645;p54" descr="D:\nataszka\Studia\doktorat\konferencje\Zlin 2013\social-conversations-banner1.jpg"/>
          <p:cNvPicPr preferRelativeResize="0"/>
          <p:nvPr/>
        </p:nvPicPr>
        <p:blipFill rotWithShape="1">
          <a:blip r:embed="rId3">
            <a:alphaModFix/>
          </a:blip>
          <a:srcRect/>
          <a:stretch/>
        </p:blipFill>
        <p:spPr>
          <a:xfrm>
            <a:off x="5620935" y="1147946"/>
            <a:ext cx="5536001" cy="4152000"/>
          </a:xfrm>
          <a:prstGeom prst="rect">
            <a:avLst/>
          </a:prstGeom>
          <a:noFill/>
          <a:ln>
            <a:noFill/>
          </a:ln>
          <a:effectLst>
            <a:outerShdw blurRad="63500" sx="102000" sy="102000" algn="ctr" rotWithShape="0">
              <a:srgbClr val="000000">
                <a:alpha val="40000"/>
              </a:srgbClr>
            </a:outerShdw>
          </a:effectLst>
        </p:spPr>
      </p:pic>
      <p:sp>
        <p:nvSpPr>
          <p:cNvPr id="646" name="Google Shape;646;p54"/>
          <p:cNvSpPr/>
          <p:nvPr/>
        </p:nvSpPr>
        <p:spPr>
          <a:xfrm>
            <a:off x="5620935" y="5379931"/>
            <a:ext cx="5775564" cy="44623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600"/>
              </a:spcAft>
              <a:buClr>
                <a:schemeClr val="accent1"/>
              </a:buClr>
              <a:buSzPts val="1800"/>
              <a:buFont typeface="Arial"/>
              <a:buNone/>
            </a:pPr>
            <a:r>
              <a:rPr lang="fi-FI" sz="2400" b="1" i="0" u="none" strike="noStrike" cap="none">
                <a:solidFill>
                  <a:srgbClr val="10AB8B"/>
                </a:solidFill>
                <a:latin typeface="Arial"/>
                <a:ea typeface="Arial"/>
                <a:cs typeface="Arial"/>
                <a:sym typeface="Arial"/>
              </a:rPr>
              <a:t>Zaangażowanie buduje więzi z klientem. </a:t>
            </a:r>
            <a:endParaRPr sz="2400" b="0" i="0" u="none" strike="noStrike" cap="none">
              <a:solidFill>
                <a:srgbClr val="10AB8B"/>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g218ae76437f_0_1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4400"/>
              <a:buFont typeface="Arial"/>
              <a:buNone/>
            </a:pPr>
            <a:endParaRPr/>
          </a:p>
        </p:txBody>
      </p:sp>
      <p:sp>
        <p:nvSpPr>
          <p:cNvPr id="653" name="Google Shape;653;g218ae76437f_0_11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000000"/>
              </a:buClr>
              <a:buSzPts val="4800"/>
              <a:buFont typeface="Arial"/>
              <a:buNone/>
            </a:pPr>
            <a:endParaRPr sz="4800" b="1"/>
          </a:p>
          <a:p>
            <a:pPr marL="0" lvl="0" indent="0" algn="l" rtl="0">
              <a:lnSpc>
                <a:spcPct val="90000"/>
              </a:lnSpc>
              <a:spcBef>
                <a:spcPts val="1000"/>
              </a:spcBef>
              <a:spcAft>
                <a:spcPts val="0"/>
              </a:spcAft>
              <a:buClr>
                <a:srgbClr val="161249"/>
              </a:buClr>
              <a:buSzPts val="2800"/>
              <a:buFont typeface="Arial"/>
              <a:buNone/>
            </a:pPr>
            <a:endParaRPr/>
          </a:p>
        </p:txBody>
      </p:sp>
      <p:sp>
        <p:nvSpPr>
          <p:cNvPr id="654" name="Google Shape;654;g218ae76437f_0_115"/>
          <p:cNvSpPr/>
          <p:nvPr/>
        </p:nvSpPr>
        <p:spPr>
          <a:xfrm>
            <a:off x="980650" y="2038100"/>
            <a:ext cx="3305700" cy="3034200"/>
          </a:xfrm>
          <a:prstGeom prst="ellipse">
            <a:avLst/>
          </a:prstGeom>
          <a:solidFill>
            <a:srgbClr val="4A86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5" name="Google Shape;655;g218ae76437f_0_115"/>
          <p:cNvSpPr/>
          <p:nvPr/>
        </p:nvSpPr>
        <p:spPr>
          <a:xfrm>
            <a:off x="1705178" y="2940301"/>
            <a:ext cx="1856628" cy="1119960"/>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6" name="Google Shape;656;g218ae76437f_0_115"/>
          <p:cNvSpPr txBox="1"/>
          <p:nvPr/>
        </p:nvSpPr>
        <p:spPr>
          <a:xfrm>
            <a:off x="4503906" y="3229250"/>
            <a:ext cx="74328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fi-FI" sz="4800" b="1" i="0" u="none" strike="noStrike" cap="none">
                <a:solidFill>
                  <a:srgbClr val="161249"/>
                </a:solidFill>
                <a:latin typeface="Arial"/>
                <a:ea typeface="Arial"/>
                <a:cs typeface="Arial"/>
                <a:sym typeface="Arial"/>
              </a:rPr>
              <a:t>MISJA TREŚCI</a:t>
            </a:r>
            <a:endParaRPr sz="4800" b="1" i="0" u="none" strike="noStrike" cap="non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sp>
        <p:nvSpPr>
          <p:cNvPr id="662" name="Google Shape;662;g2330ffd5b7f_0_1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Misja treści</a:t>
            </a:r>
            <a:endParaRPr/>
          </a:p>
        </p:txBody>
      </p:sp>
      <p:sp>
        <p:nvSpPr>
          <p:cNvPr id="663" name="Google Shape;663;g2330ffd5b7f_0_1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lnSpcReduction="10000"/>
          </a:bodyPr>
          <a:lstStyle/>
          <a:p>
            <a:pPr marL="457200" lvl="0" indent="-355600" algn="l" rtl="0">
              <a:lnSpc>
                <a:spcPct val="90000"/>
              </a:lnSpc>
              <a:spcBef>
                <a:spcPts val="1000"/>
              </a:spcBef>
              <a:spcAft>
                <a:spcPts val="0"/>
              </a:spcAft>
              <a:buSzPts val="2000"/>
              <a:buChar char="●"/>
            </a:pPr>
            <a:r>
              <a:rPr lang="fi-FI" sz="2000"/>
              <a:t>Tworząc misję treści, musisz zastanowić się, w jaki sposób możesz pomóc swojej osobie kupującej za pomocą treści.</a:t>
            </a:r>
            <a:endParaRPr sz="2000"/>
          </a:p>
          <a:p>
            <a:pPr marL="457200" lvl="0" indent="-355600" algn="l" rtl="0">
              <a:lnSpc>
                <a:spcPct val="90000"/>
              </a:lnSpc>
              <a:spcBef>
                <a:spcPts val="0"/>
              </a:spcBef>
              <a:spcAft>
                <a:spcPts val="0"/>
              </a:spcAft>
              <a:buSzPts val="2000"/>
              <a:buChar char="●"/>
            </a:pPr>
            <a:r>
              <a:rPr lang="fi-FI" sz="2000"/>
              <a:t>Jakie są jego/jej problemy/punkty bólu?</a:t>
            </a:r>
            <a:endParaRPr sz="2000"/>
          </a:p>
          <a:p>
            <a:pPr marL="457200" lvl="0" indent="-355600" algn="l" rtl="0">
              <a:lnSpc>
                <a:spcPct val="90000"/>
              </a:lnSpc>
              <a:spcBef>
                <a:spcPts val="0"/>
              </a:spcBef>
              <a:spcAft>
                <a:spcPts val="0"/>
              </a:spcAft>
              <a:buSzPts val="2000"/>
              <a:buChar char="●"/>
            </a:pPr>
            <a:r>
              <a:rPr lang="fi-FI" sz="2000"/>
              <a:t>Jakie są jego/jej cele i w jaki sposób Twoje treści mogą pomóc mu/jej je osiągnąć?</a:t>
            </a:r>
            <a:endParaRPr sz="2000"/>
          </a:p>
          <a:p>
            <a:pPr marL="457200" lvl="0" indent="-355600" algn="l" rtl="0">
              <a:lnSpc>
                <a:spcPct val="90000"/>
              </a:lnSpc>
              <a:spcBef>
                <a:spcPts val="0"/>
              </a:spcBef>
              <a:spcAft>
                <a:spcPts val="0"/>
              </a:spcAft>
              <a:buSzPts val="2000"/>
              <a:buChar char="●"/>
            </a:pPr>
            <a:r>
              <a:rPr lang="fi-FI" sz="2000"/>
              <a:t>Dokonaj najpierw analizy słów kluczowych i uwzględnij je w swojej misji treści.</a:t>
            </a:r>
            <a:endParaRPr sz="2000"/>
          </a:p>
          <a:p>
            <a:pPr marL="0" lvl="0" indent="0" algn="l" rtl="0">
              <a:lnSpc>
                <a:spcPct val="90000"/>
              </a:lnSpc>
              <a:spcBef>
                <a:spcPts val="1000"/>
              </a:spcBef>
              <a:spcAft>
                <a:spcPts val="0"/>
              </a:spcAft>
              <a:buSzPts val="2800"/>
              <a:buNone/>
            </a:pPr>
            <a:endParaRPr sz="2000"/>
          </a:p>
          <a:p>
            <a:pPr marL="0" lvl="0" indent="0" algn="l" rtl="0">
              <a:lnSpc>
                <a:spcPct val="90000"/>
              </a:lnSpc>
              <a:spcBef>
                <a:spcPts val="1000"/>
              </a:spcBef>
              <a:spcAft>
                <a:spcPts val="0"/>
              </a:spcAft>
              <a:buSzPts val="2800"/>
              <a:buNone/>
            </a:pPr>
            <a:r>
              <a:rPr lang="fi-FI" sz="2000"/>
              <a:t>Na przykład:</a:t>
            </a:r>
            <a:endParaRPr sz="2000"/>
          </a:p>
          <a:p>
            <a:pPr marL="0" lvl="0" indent="0" algn="l" rtl="0">
              <a:lnSpc>
                <a:spcPct val="90000"/>
              </a:lnSpc>
              <a:spcBef>
                <a:spcPts val="1000"/>
              </a:spcBef>
              <a:spcAft>
                <a:spcPts val="0"/>
              </a:spcAft>
              <a:buSzPts val="2800"/>
              <a:buNone/>
            </a:pPr>
            <a:r>
              <a:rPr lang="fi-FI" sz="2000"/>
              <a:t>Naszą misją w zakresie treści jest ułatwienie naszym odbiorcom sprostania wyzwaniom związanym z rekrutacją. Dostarczamy przydatnych wskazówek, informacji i treści na temat tego, jak odnieść sukces w znajdowaniu i zatrudnianiu najlepszych osób na otwarte stanowiska.</a:t>
            </a:r>
            <a:endParaRPr sz="2000"/>
          </a:p>
          <a:p>
            <a:pPr marL="0" lvl="0" indent="0" algn="l" rtl="0">
              <a:lnSpc>
                <a:spcPct val="90000"/>
              </a:lnSpc>
              <a:spcBef>
                <a:spcPts val="1000"/>
              </a:spcBef>
              <a:spcAft>
                <a:spcPts val="0"/>
              </a:spcAft>
              <a:buSzPts val="2800"/>
              <a:buNone/>
            </a:pPr>
            <a:r>
              <a:rPr lang="fi-FI" sz="2000"/>
              <a:t>słowa kluczowe: rekrutacja, jak znaleźć najlepszych pracowników</a:t>
            </a:r>
            <a:endParaRPr sz="2000"/>
          </a:p>
          <a:p>
            <a:pPr marL="0" lvl="0" indent="0" algn="l" rtl="0">
              <a:lnSpc>
                <a:spcPct val="90000"/>
              </a:lnSpc>
              <a:spcBef>
                <a:spcPts val="1000"/>
              </a:spcBef>
              <a:spcAft>
                <a:spcPts val="0"/>
              </a:spcAft>
              <a:buSzPts val="2800"/>
              <a:buNone/>
            </a:pPr>
            <a:endParaRPr sz="20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55"/>
          <p:cNvSpPr txBox="1">
            <a:spLocks noGrp="1"/>
          </p:cNvSpPr>
          <p:nvPr>
            <p:ph type="title"/>
          </p:nvPr>
        </p:nvSpPr>
        <p:spPr>
          <a:xfrm>
            <a:off x="857656" y="1447597"/>
            <a:ext cx="5422900" cy="3356042"/>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2400"/>
              <a:buFont typeface="Calibri"/>
              <a:buNone/>
            </a:pPr>
            <a:r>
              <a:rPr lang="fi-FI" sz="2400" b="1"/>
              <a:t>Ale pamiętaj! </a:t>
            </a:r>
            <a:br>
              <a:rPr lang="fi-FI" sz="2400" b="1"/>
            </a:br>
            <a:br>
              <a:rPr lang="fi-FI" sz="2400" b="1"/>
            </a:br>
            <a:r>
              <a:rPr lang="fi-FI" sz="2400" b="1"/>
              <a:t>Inbound marketing nie wyklucza działań outbound marketingowych. Tylko połączenie tych dwóch strategii będzie kluczową przewagą w budowaniu konkurencyjności firm.</a:t>
            </a:r>
            <a:br>
              <a:rPr lang="fi-FI" sz="2400"/>
            </a:br>
            <a:endParaRPr sz="2400"/>
          </a:p>
        </p:txBody>
      </p:sp>
      <p:pic>
        <p:nvPicPr>
          <p:cNvPr id="670" name="Google Shape;670;p55" descr="D:\nataszka\Studia\doktorat\konferencje\Zlin 2013\Key Guidelines to Inbound Links.jpg"/>
          <p:cNvPicPr preferRelativeResize="0">
            <a:picLocks noGrp="1"/>
          </p:cNvPicPr>
          <p:nvPr>
            <p:ph type="body" idx="1"/>
          </p:nvPr>
        </p:nvPicPr>
        <p:blipFill rotWithShape="1">
          <a:blip r:embed="rId3" cstate="screen">
            <a:alphaModFix/>
            <a:extLst>
              <a:ext uri="{28A0092B-C50C-407E-A947-70E740481C1C}">
                <a14:useLocalDpi xmlns:a14="http://schemas.microsoft.com/office/drawing/2010/main"/>
              </a:ext>
            </a:extLst>
          </a:blip>
          <a:srcRect/>
          <a:stretch/>
        </p:blipFill>
        <p:spPr>
          <a:xfrm>
            <a:off x="6620196" y="1447597"/>
            <a:ext cx="4481512" cy="298767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75"/>
        <p:cNvGrpSpPr/>
        <p:nvPr/>
      </p:nvGrpSpPr>
      <p:grpSpPr>
        <a:xfrm>
          <a:off x="0" y="0"/>
          <a:ext cx="0" cy="0"/>
          <a:chOff x="0" y="0"/>
          <a:chExt cx="0" cy="0"/>
        </a:xfrm>
      </p:grpSpPr>
      <p:sp>
        <p:nvSpPr>
          <p:cNvPr id="676" name="Google Shape;676;p56"/>
          <p:cNvSpPr txBox="1"/>
          <p:nvPr/>
        </p:nvSpPr>
        <p:spPr>
          <a:xfrm>
            <a:off x="3045750" y="1859100"/>
            <a:ext cx="6100500" cy="1939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fi-FI" sz="4800" b="0" i="0" u="none" strike="noStrike" cap="none">
                <a:solidFill>
                  <a:srgbClr val="161249"/>
                </a:solidFill>
                <a:latin typeface="Arial"/>
                <a:ea typeface="Arial"/>
                <a:cs typeface="Arial"/>
                <a:sym typeface="Arial"/>
              </a:rPr>
              <a:t>5. </a:t>
            </a:r>
            <a:r>
              <a:rPr lang="fi-FI" sz="4800">
                <a:solidFill>
                  <a:srgbClr val="161249"/>
                </a:solidFill>
              </a:rPr>
              <a:t>ZADANIA</a:t>
            </a:r>
            <a:endParaRPr sz="4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800"/>
              <a:buFont typeface="Arial"/>
              <a:buNone/>
            </a:pPr>
            <a:r>
              <a:rPr lang="fi-FI" sz="2400" b="0" i="0" u="none" strike="noStrike" cap="none">
                <a:solidFill>
                  <a:srgbClr val="161249"/>
                </a:solidFill>
                <a:latin typeface="Arial"/>
                <a:ea typeface="Arial"/>
                <a:cs typeface="Arial"/>
                <a:sym typeface="Arial"/>
              </a:rPr>
              <a:t>Ta sekcja zawiera również ćwiczenia w klasie, które zostały przedstawione wcześniej</a:t>
            </a:r>
            <a:endParaRPr sz="2400" b="0" i="0" u="none" strike="noStrike" cap="none">
              <a:solidFill>
                <a:srgbClr val="161249"/>
              </a:solidFill>
              <a:latin typeface="Arial"/>
              <a:ea typeface="Arial"/>
              <a:cs typeface="Arial"/>
              <a:sym typeface="Arial"/>
            </a:endParaRPr>
          </a:p>
        </p:txBody>
      </p:sp>
      <p:sp>
        <p:nvSpPr>
          <p:cNvPr id="677" name="Google Shape;677;p56" descr="Controlelijst"/>
          <p:cNvSpPr/>
          <p:nvPr/>
        </p:nvSpPr>
        <p:spPr>
          <a:xfrm>
            <a:off x="1656522" y="2368980"/>
            <a:ext cx="1828800" cy="1925495"/>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w="12700" cap="flat" cmpd="sng">
            <a:solidFill>
              <a:schemeClr val="lt1">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58"/>
          <p:cNvSpPr txBox="1">
            <a:spLocks noGrp="1"/>
          </p:cNvSpPr>
          <p:nvPr>
            <p:ph type="body" idx="1"/>
          </p:nvPr>
        </p:nvSpPr>
        <p:spPr>
          <a:xfrm>
            <a:off x="1120777" y="598873"/>
            <a:ext cx="8818800" cy="7695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2800"/>
              <a:buNone/>
            </a:pPr>
            <a:r>
              <a:rPr lang="fi-FI" sz="2500"/>
              <a:t>Indywidualne zadanie </a:t>
            </a:r>
            <a:br>
              <a:rPr lang="fi-FI" sz="2500"/>
            </a:br>
            <a:r>
              <a:rPr lang="fi-FI" sz="2500" b="0"/>
              <a:t>Różnica między marketingiem przychodzącym i wychodzącym</a:t>
            </a:r>
            <a:endParaRPr sz="2500" b="0"/>
          </a:p>
        </p:txBody>
      </p:sp>
      <p:sp>
        <p:nvSpPr>
          <p:cNvPr id="684" name="Google Shape;684;p58"/>
          <p:cNvSpPr txBox="1">
            <a:spLocks noGrp="1"/>
          </p:cNvSpPr>
          <p:nvPr>
            <p:ph type="body" idx="2"/>
          </p:nvPr>
        </p:nvSpPr>
        <p:spPr>
          <a:xfrm>
            <a:off x="1120775" y="1897475"/>
            <a:ext cx="5913300" cy="36636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1100"/>
              <a:buNone/>
            </a:pPr>
            <a:r>
              <a:rPr lang="fi-FI" sz="1800" b="1">
                <a:solidFill>
                  <a:srgbClr val="10AB8B"/>
                </a:solidFill>
              </a:rPr>
              <a:t>KROK 1</a:t>
            </a:r>
            <a:endParaRPr sz="1800" b="1">
              <a:solidFill>
                <a:srgbClr val="10AB8B"/>
              </a:solidFill>
            </a:endParaRPr>
          </a:p>
          <a:p>
            <a:pPr marL="0" lvl="0" indent="0" algn="l" rtl="0">
              <a:lnSpc>
                <a:spcPct val="100000"/>
              </a:lnSpc>
              <a:spcBef>
                <a:spcPts val="0"/>
              </a:spcBef>
              <a:spcAft>
                <a:spcPts val="0"/>
              </a:spcAft>
              <a:buClr>
                <a:schemeClr val="dk1"/>
              </a:buClr>
              <a:buSzPts val="1100"/>
              <a:buNone/>
            </a:pPr>
            <a:r>
              <a:rPr lang="fi-FI" sz="1600"/>
              <a:t>Poszukaj dwóch organizacji lub marek. </a:t>
            </a:r>
            <a:endParaRPr sz="1600"/>
          </a:p>
          <a:p>
            <a:pPr marL="0" lvl="0" indent="0" algn="l" rtl="0">
              <a:lnSpc>
                <a:spcPct val="100000"/>
              </a:lnSpc>
              <a:spcBef>
                <a:spcPts val="0"/>
              </a:spcBef>
              <a:spcAft>
                <a:spcPts val="0"/>
              </a:spcAft>
              <a:buClr>
                <a:schemeClr val="dk1"/>
              </a:buClr>
              <a:buSzPts val="1100"/>
              <a:buNone/>
            </a:pPr>
            <a:endParaRPr sz="1600"/>
          </a:p>
          <a:p>
            <a:pPr marL="0" lvl="0" indent="0" algn="l" rtl="0">
              <a:lnSpc>
                <a:spcPct val="100000"/>
              </a:lnSpc>
              <a:spcBef>
                <a:spcPts val="0"/>
              </a:spcBef>
              <a:spcAft>
                <a:spcPts val="0"/>
              </a:spcAft>
              <a:buClr>
                <a:schemeClr val="dk1"/>
              </a:buClr>
              <a:buSzPts val="1100"/>
              <a:buNone/>
            </a:pPr>
            <a:r>
              <a:rPr lang="fi-FI" sz="1800" b="1">
                <a:solidFill>
                  <a:srgbClr val="10AB8B"/>
                </a:solidFill>
              </a:rPr>
              <a:t>KROK 2</a:t>
            </a:r>
            <a:endParaRPr sz="1800" b="1">
              <a:solidFill>
                <a:srgbClr val="10AB8B"/>
              </a:solidFill>
            </a:endParaRPr>
          </a:p>
          <a:p>
            <a:pPr marL="0" lvl="0" indent="0" algn="l" rtl="0">
              <a:lnSpc>
                <a:spcPct val="100000"/>
              </a:lnSpc>
              <a:spcBef>
                <a:spcPts val="0"/>
              </a:spcBef>
              <a:spcAft>
                <a:spcPts val="0"/>
              </a:spcAft>
              <a:buClr>
                <a:schemeClr val="dk1"/>
              </a:buClr>
              <a:buSzPts val="1100"/>
              <a:buNone/>
            </a:pPr>
            <a:r>
              <a:rPr lang="fi-FI" sz="1600"/>
              <a:t>Użyj przykładów marketingu treści społecznościowych, aby pokazać, jak marka stosuje odpowiednio marketing przychodzący lub wychodzący. </a:t>
            </a:r>
            <a:endParaRPr sz="1600"/>
          </a:p>
          <a:p>
            <a:pPr marL="0" lvl="0" indent="0" algn="l" rtl="0">
              <a:lnSpc>
                <a:spcPct val="100000"/>
              </a:lnSpc>
              <a:spcBef>
                <a:spcPts val="0"/>
              </a:spcBef>
              <a:spcAft>
                <a:spcPts val="0"/>
              </a:spcAft>
              <a:buClr>
                <a:schemeClr val="dk1"/>
              </a:buClr>
              <a:buSzPts val="1100"/>
              <a:buNone/>
            </a:pPr>
            <a:endParaRPr sz="1800" b="1">
              <a:solidFill>
                <a:srgbClr val="10AB8B"/>
              </a:solidFill>
            </a:endParaRPr>
          </a:p>
          <a:p>
            <a:pPr marL="0" lvl="0" indent="0" algn="l" rtl="0">
              <a:lnSpc>
                <a:spcPct val="100000"/>
              </a:lnSpc>
              <a:spcBef>
                <a:spcPts val="0"/>
              </a:spcBef>
              <a:spcAft>
                <a:spcPts val="0"/>
              </a:spcAft>
              <a:buClr>
                <a:schemeClr val="dk1"/>
              </a:buClr>
              <a:buSzPts val="1100"/>
              <a:buNone/>
            </a:pPr>
            <a:r>
              <a:rPr lang="fi-FI" sz="1800" b="1">
                <a:solidFill>
                  <a:srgbClr val="10AB8B"/>
                </a:solidFill>
              </a:rPr>
              <a:t>KROK 3</a:t>
            </a:r>
            <a:endParaRPr sz="1800" b="1">
              <a:solidFill>
                <a:srgbClr val="10AB8B"/>
              </a:solidFill>
            </a:endParaRPr>
          </a:p>
          <a:p>
            <a:pPr marL="0" lvl="0" indent="0" algn="l" rtl="0">
              <a:lnSpc>
                <a:spcPct val="100000"/>
              </a:lnSpc>
              <a:spcBef>
                <a:spcPts val="0"/>
              </a:spcBef>
              <a:spcAft>
                <a:spcPts val="0"/>
              </a:spcAft>
              <a:buClr>
                <a:schemeClr val="dk1"/>
              </a:buClr>
              <a:buSzPts val="1100"/>
              <a:buNone/>
            </a:pPr>
            <a:r>
              <a:rPr lang="fi-FI" sz="1600"/>
              <a:t>Pokaż te przykłady (zrzuty ekranu) w prezentacji Powerpoint (maksymalnie 6 slajdów). Uzasadnij swoje wybory w notatkach poniżej i nie zapomnij podać źródeł. </a:t>
            </a:r>
            <a:endParaRPr sz="1600"/>
          </a:p>
          <a:p>
            <a:pPr marL="0" lvl="0" indent="0" algn="l" rtl="0">
              <a:lnSpc>
                <a:spcPct val="100000"/>
              </a:lnSpc>
              <a:spcBef>
                <a:spcPts val="0"/>
              </a:spcBef>
              <a:spcAft>
                <a:spcPts val="0"/>
              </a:spcAft>
              <a:buClr>
                <a:schemeClr val="dk1"/>
              </a:buClr>
              <a:buSzPts val="1100"/>
              <a:buNone/>
            </a:pPr>
            <a:endParaRPr sz="1600"/>
          </a:p>
          <a:p>
            <a:pPr marL="0" lvl="0" indent="0" algn="l" rtl="0">
              <a:lnSpc>
                <a:spcPct val="100000"/>
              </a:lnSpc>
              <a:spcBef>
                <a:spcPts val="0"/>
              </a:spcBef>
              <a:spcAft>
                <a:spcPts val="0"/>
              </a:spcAft>
              <a:buClr>
                <a:schemeClr val="dk1"/>
              </a:buClr>
              <a:buSzPts val="1100"/>
              <a:buNone/>
            </a:pPr>
            <a:r>
              <a:rPr lang="fi-FI" sz="1800" b="1">
                <a:solidFill>
                  <a:srgbClr val="10AB8B"/>
                </a:solidFill>
              </a:rPr>
              <a:t>KROK 4</a:t>
            </a:r>
            <a:endParaRPr sz="1800" b="1">
              <a:solidFill>
                <a:srgbClr val="10AB8B"/>
              </a:solidFill>
            </a:endParaRPr>
          </a:p>
          <a:p>
            <a:pPr marL="0" lvl="0" indent="0" algn="l" rtl="0">
              <a:lnSpc>
                <a:spcPct val="100000"/>
              </a:lnSpc>
              <a:spcBef>
                <a:spcPts val="0"/>
              </a:spcBef>
              <a:spcAft>
                <a:spcPts val="0"/>
              </a:spcAft>
              <a:buClr>
                <a:schemeClr val="dk1"/>
              </a:buClr>
              <a:buSzPts val="1100"/>
              <a:buNone/>
            </a:pPr>
            <a:r>
              <a:rPr lang="fi-FI" sz="1600"/>
              <a:t>Na ostatnim slajdzie wspomnij o swoich efektach uczenia się, jakie spostrzeżenia wyniesiesz z tego zadania?</a:t>
            </a:r>
            <a:endParaRPr sz="1600"/>
          </a:p>
        </p:txBody>
      </p:sp>
      <p:pic>
        <p:nvPicPr>
          <p:cNvPr id="685" name="Google Shape;685;p58" descr="Drawings on colourful paper"/>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034085" y="2079717"/>
            <a:ext cx="3741906" cy="269856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g2032ef3727d_1_124"/>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Zadanie wstępne</a:t>
            </a:r>
            <a:endParaRPr/>
          </a:p>
        </p:txBody>
      </p:sp>
      <p:sp>
        <p:nvSpPr>
          <p:cNvPr id="691" name="Google Shape;691;g2032ef3727d_1_124"/>
          <p:cNvSpPr txBox="1">
            <a:spLocks noGrp="1"/>
          </p:cNvSpPr>
          <p:nvPr>
            <p:ph type="body" idx="2"/>
          </p:nvPr>
        </p:nvSpPr>
        <p:spPr>
          <a:xfrm>
            <a:off x="1120777" y="1183689"/>
            <a:ext cx="8818738" cy="3817814"/>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rgbClr val="10AB8B"/>
              </a:buClr>
              <a:buSzPts val="3600"/>
              <a:buChar char="•"/>
            </a:pPr>
            <a:r>
              <a:rPr lang="fi-FI" sz="2400"/>
              <a:t> </a:t>
            </a:r>
            <a:r>
              <a:rPr lang="fi-FI" sz="2400" b="0" i="0" u="none" strike="noStrike"/>
              <a:t>Czym jest content marketing? </a:t>
            </a:r>
            <a:endParaRPr sz="2400"/>
          </a:p>
          <a:p>
            <a:pPr marL="228600" lvl="0" indent="-228600" algn="l" rtl="0">
              <a:lnSpc>
                <a:spcPct val="90000"/>
              </a:lnSpc>
              <a:spcBef>
                <a:spcPts val="1000"/>
              </a:spcBef>
              <a:spcAft>
                <a:spcPts val="0"/>
              </a:spcAft>
              <a:buClr>
                <a:srgbClr val="10AB8B"/>
              </a:buClr>
              <a:buSzPts val="3600"/>
              <a:buChar char="•"/>
            </a:pPr>
            <a:r>
              <a:rPr lang="fi-FI" sz="2400"/>
              <a:t> </a:t>
            </a:r>
            <a:r>
              <a:rPr lang="fi-FI" sz="2400" b="0" i="0" u="none" strike="noStrike"/>
              <a:t>Przed rozpoczęciem kursu studenci muszą wymyślić własny przykład; wymyśl przykład content marketingu, który uważasz za interesujący/skuteczny i uargumentuj swój wybór.</a:t>
            </a:r>
            <a:endParaRPr sz="2400" b="0" i="0" u="none" strike="noStrike"/>
          </a:p>
          <a:p>
            <a:pPr marL="228600" lvl="0" indent="-228600" algn="l" rtl="0">
              <a:lnSpc>
                <a:spcPct val="90000"/>
              </a:lnSpc>
              <a:spcBef>
                <a:spcPts val="1000"/>
              </a:spcBef>
              <a:spcAft>
                <a:spcPts val="0"/>
              </a:spcAft>
              <a:buClr>
                <a:srgbClr val="10AB8B"/>
              </a:buClr>
              <a:buSzPts val="3600"/>
              <a:buChar char="•"/>
            </a:pPr>
            <a:r>
              <a:rPr lang="fi-FI" sz="2400"/>
              <a:t> Użyj .pptx lub .word w </a:t>
            </a:r>
            <a:r>
              <a:rPr lang="fi-FI" sz="2400" b="0" i="0" u="none" strike="noStrike"/>
              <a:t>raportowaniu </a:t>
            </a:r>
            <a:endParaRPr sz="2400"/>
          </a:p>
          <a:p>
            <a:pPr marL="228600" lvl="0" indent="-228600" algn="l" rtl="0">
              <a:lnSpc>
                <a:spcPct val="90000"/>
              </a:lnSpc>
              <a:spcBef>
                <a:spcPts val="1000"/>
              </a:spcBef>
              <a:spcAft>
                <a:spcPts val="0"/>
              </a:spcAft>
              <a:buClr>
                <a:srgbClr val="10AB8B"/>
              </a:buClr>
              <a:buSzPts val="3600"/>
              <a:buChar char="•"/>
            </a:pPr>
            <a:r>
              <a:rPr lang="fi-FI" sz="2400"/>
              <a:t> Mogą być przygotowaniem do dyskusji w klasie</a:t>
            </a:r>
            <a:endParaRPr sz="24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96"/>
        <p:cNvGrpSpPr/>
        <p:nvPr/>
      </p:nvGrpSpPr>
      <p:grpSpPr>
        <a:xfrm>
          <a:off x="0" y="0"/>
          <a:ext cx="0" cy="0"/>
          <a:chOff x="0" y="0"/>
          <a:chExt cx="0" cy="0"/>
        </a:xfrm>
      </p:grpSpPr>
      <p:sp>
        <p:nvSpPr>
          <p:cNvPr id="697" name="Google Shape;697;p59"/>
          <p:cNvSpPr txBox="1">
            <a:spLocks noGrp="1"/>
          </p:cNvSpPr>
          <p:nvPr>
            <p:ph type="body" idx="1"/>
          </p:nvPr>
        </p:nvSpPr>
        <p:spPr>
          <a:xfrm>
            <a:off x="1120777" y="501200"/>
            <a:ext cx="8818800" cy="8619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2800"/>
              <a:buNone/>
            </a:pPr>
            <a:r>
              <a:rPr lang="fi-FI" sz="2800"/>
              <a:t>Zadanie grupowe:</a:t>
            </a:r>
            <a:endParaRPr sz="2800"/>
          </a:p>
          <a:p>
            <a:pPr marL="0" lvl="0" indent="0" algn="l" rtl="0">
              <a:lnSpc>
                <a:spcPct val="100000"/>
              </a:lnSpc>
              <a:spcBef>
                <a:spcPts val="0"/>
              </a:spcBef>
              <a:spcAft>
                <a:spcPts val="0"/>
              </a:spcAft>
              <a:buClr>
                <a:schemeClr val="lt1"/>
              </a:buClr>
              <a:buSzPts val="2800"/>
              <a:buNone/>
            </a:pPr>
            <a:r>
              <a:rPr lang="fi-FI" sz="2800"/>
              <a:t>Zbuduj strategię marketingu treści dla swojej firmy</a:t>
            </a:r>
            <a:endParaRPr sz="2800"/>
          </a:p>
        </p:txBody>
      </p:sp>
      <p:sp>
        <p:nvSpPr>
          <p:cNvPr id="698" name="Google Shape;698;p59"/>
          <p:cNvSpPr txBox="1">
            <a:spLocks noGrp="1"/>
          </p:cNvSpPr>
          <p:nvPr>
            <p:ph type="body" idx="2"/>
          </p:nvPr>
        </p:nvSpPr>
        <p:spPr>
          <a:xfrm>
            <a:off x="788325" y="1594800"/>
            <a:ext cx="8467200" cy="4355400"/>
          </a:xfrm>
          <a:prstGeom prst="rect">
            <a:avLst/>
          </a:prstGeom>
          <a:noFill/>
          <a:ln>
            <a:noFill/>
          </a:ln>
        </p:spPr>
        <p:txBody>
          <a:bodyPr spcFirstLastPara="1" wrap="square" lIns="91425" tIns="45700" rIns="91425" bIns="45700" anchor="t" anchorCtr="0">
            <a:noAutofit/>
          </a:bodyPr>
          <a:lstStyle/>
          <a:p>
            <a:pPr marL="457200" lvl="0" indent="-281799" algn="l" rtl="0">
              <a:lnSpc>
                <a:spcPct val="100000"/>
              </a:lnSpc>
              <a:spcBef>
                <a:spcPts val="0"/>
              </a:spcBef>
              <a:spcAft>
                <a:spcPts val="0"/>
              </a:spcAft>
              <a:buClr>
                <a:srgbClr val="10AB8B"/>
              </a:buClr>
              <a:buSzPts val="1700"/>
              <a:buAutoNum type="arabicPeriod"/>
            </a:pPr>
            <a:r>
              <a:rPr lang="fi-FI" sz="1700"/>
              <a:t>Wybierz firmę, dla której będziesz budować strategię. Może to być firma B2C lub B2B. Kluczowe elementy (1-4) strategii są wymienione na slajdzie 25.</a:t>
            </a:r>
            <a:endParaRPr sz="1700"/>
          </a:p>
          <a:p>
            <a:pPr marL="457200" lvl="0" indent="-281799" algn="l" rtl="0">
              <a:lnSpc>
                <a:spcPct val="100000"/>
              </a:lnSpc>
              <a:spcBef>
                <a:spcPts val="0"/>
              </a:spcBef>
              <a:spcAft>
                <a:spcPts val="0"/>
              </a:spcAft>
              <a:buClr>
                <a:srgbClr val="10AB8B"/>
              </a:buClr>
              <a:buSzPts val="1700"/>
              <a:buAutoNum type="arabicPeriod"/>
            </a:pPr>
            <a:r>
              <a:rPr lang="fi-FI" sz="1700"/>
              <a:t>Zbuduj strategię marketingu treści dla swojej firmy. Tworząc persony kupujących, zastanów się i odpowiedz na te pytania:</a:t>
            </a:r>
            <a:endParaRPr sz="1700"/>
          </a:p>
          <a:p>
            <a:pPr marL="457200" lvl="0" indent="0" algn="l" rtl="0">
              <a:lnSpc>
                <a:spcPct val="100000"/>
              </a:lnSpc>
              <a:spcBef>
                <a:spcPts val="0"/>
              </a:spcBef>
              <a:spcAft>
                <a:spcPts val="0"/>
              </a:spcAft>
              <a:buClr>
                <a:schemeClr val="lt1"/>
              </a:buClr>
              <a:buSzPts val="1800"/>
              <a:buNone/>
            </a:pPr>
            <a:endParaRPr sz="1700"/>
          </a:p>
          <a:p>
            <a:pPr marL="0" lvl="0" indent="0" algn="l" rtl="0">
              <a:lnSpc>
                <a:spcPct val="100000"/>
              </a:lnSpc>
              <a:spcBef>
                <a:spcPts val="0"/>
              </a:spcBef>
              <a:spcAft>
                <a:spcPts val="0"/>
              </a:spcAft>
              <a:buClr>
                <a:schemeClr val="lt1"/>
              </a:buClr>
              <a:buSzPts val="1401"/>
              <a:buNone/>
            </a:pPr>
            <a:endParaRPr sz="1700"/>
          </a:p>
        </p:txBody>
      </p:sp>
      <p:sp>
        <p:nvSpPr>
          <p:cNvPr id="699" name="Google Shape;699;p59"/>
          <p:cNvSpPr txBox="1">
            <a:spLocks noGrp="1"/>
          </p:cNvSpPr>
          <p:nvPr>
            <p:ph type="body" idx="2"/>
          </p:nvPr>
        </p:nvSpPr>
        <p:spPr>
          <a:xfrm>
            <a:off x="1043500" y="2236525"/>
            <a:ext cx="5623500" cy="4355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None/>
            </a:pPr>
            <a:endParaRPr sz="1700"/>
          </a:p>
          <a:p>
            <a:pPr marL="457200" lvl="0" indent="0" algn="l" rtl="0">
              <a:lnSpc>
                <a:spcPct val="100000"/>
              </a:lnSpc>
              <a:spcBef>
                <a:spcPts val="0"/>
              </a:spcBef>
              <a:spcAft>
                <a:spcPts val="0"/>
              </a:spcAft>
              <a:buClr>
                <a:schemeClr val="lt1"/>
              </a:buClr>
              <a:buSzPts val="1800"/>
              <a:buNone/>
            </a:pPr>
            <a:endParaRPr sz="1700"/>
          </a:p>
          <a:p>
            <a:pPr marL="0" lvl="0" indent="0" algn="l" rtl="0">
              <a:lnSpc>
                <a:spcPct val="100000"/>
              </a:lnSpc>
              <a:spcBef>
                <a:spcPts val="0"/>
              </a:spcBef>
              <a:spcAft>
                <a:spcPts val="0"/>
              </a:spcAft>
              <a:buClr>
                <a:schemeClr val="lt1"/>
              </a:buClr>
              <a:buSzPts val="1649"/>
              <a:buNone/>
            </a:pPr>
            <a:r>
              <a:rPr lang="fi-FI" sz="1700"/>
              <a:t>Wejdź w umysł swojej persony kupującego </a:t>
            </a:r>
            <a:endParaRPr sz="1700"/>
          </a:p>
          <a:p>
            <a:pPr marL="594061" lvl="0" indent="-450850" algn="l" rtl="0">
              <a:lnSpc>
                <a:spcPct val="100000"/>
              </a:lnSpc>
              <a:spcBef>
                <a:spcPts val="0"/>
              </a:spcBef>
              <a:spcAft>
                <a:spcPts val="0"/>
              </a:spcAft>
              <a:buClr>
                <a:srgbClr val="10AB8B"/>
              </a:buClr>
              <a:buSzPts val="2600"/>
              <a:buFont typeface="Arial"/>
              <a:buChar char="•"/>
            </a:pPr>
            <a:r>
              <a:rPr lang="fi-FI" sz="1700"/>
              <a:t>Jaki jest jego/jej bolączka lub cel, dla którego szuka pomocy?</a:t>
            </a:r>
            <a:endParaRPr sz="1700"/>
          </a:p>
          <a:p>
            <a:pPr marL="594061" lvl="0" indent="-450850" algn="l" rtl="0">
              <a:lnSpc>
                <a:spcPct val="100000"/>
              </a:lnSpc>
              <a:spcBef>
                <a:spcPts val="0"/>
              </a:spcBef>
              <a:spcAft>
                <a:spcPts val="0"/>
              </a:spcAft>
              <a:buClr>
                <a:srgbClr val="10AB8B"/>
              </a:buClr>
              <a:buSzPts val="2600"/>
              <a:buFont typeface="Arial"/>
              <a:buChar char="•"/>
            </a:pPr>
            <a:r>
              <a:rPr lang="fi-FI" sz="1700"/>
              <a:t>Jakie są etapy jego/jej podróży i jakiego rodzaju treści możesz zaoferować?</a:t>
            </a:r>
            <a:endParaRPr sz="1700"/>
          </a:p>
          <a:p>
            <a:pPr marL="594061" lvl="0" indent="-450850" algn="l" rtl="0">
              <a:lnSpc>
                <a:spcPct val="100000"/>
              </a:lnSpc>
              <a:spcBef>
                <a:spcPts val="0"/>
              </a:spcBef>
              <a:spcAft>
                <a:spcPts val="0"/>
              </a:spcAft>
              <a:buClr>
                <a:srgbClr val="10AB8B"/>
              </a:buClr>
              <a:buSzPts val="2600"/>
              <a:buFont typeface="Arial"/>
              <a:buChar char="•"/>
            </a:pPr>
            <a:r>
              <a:rPr lang="fi-FI" sz="1700"/>
              <a:t>W jaki sposób (kanały) docierają do niego/niej na różnych etapach?</a:t>
            </a:r>
            <a:endParaRPr sz="1700"/>
          </a:p>
          <a:p>
            <a:pPr marL="594061" lvl="0" indent="-450850" algn="l" rtl="0">
              <a:lnSpc>
                <a:spcPct val="100000"/>
              </a:lnSpc>
              <a:spcBef>
                <a:spcPts val="0"/>
              </a:spcBef>
              <a:spcAft>
                <a:spcPts val="0"/>
              </a:spcAft>
              <a:buClr>
                <a:srgbClr val="10AB8B"/>
              </a:buClr>
              <a:buSzPts val="2600"/>
              <a:buFont typeface="Arial"/>
              <a:buChar char="•"/>
            </a:pPr>
            <a:r>
              <a:rPr lang="fi-FI" sz="1700"/>
              <a:t>Jak pomóc w konwersji na różnych etapach?</a:t>
            </a:r>
            <a:endParaRPr sz="1700"/>
          </a:p>
          <a:p>
            <a:pPr marL="0" lvl="0" indent="0" algn="l" rtl="0">
              <a:lnSpc>
                <a:spcPct val="100000"/>
              </a:lnSpc>
              <a:spcBef>
                <a:spcPts val="0"/>
              </a:spcBef>
              <a:spcAft>
                <a:spcPts val="0"/>
              </a:spcAft>
              <a:buClr>
                <a:schemeClr val="lt1"/>
              </a:buClr>
              <a:buSzPts val="1895"/>
              <a:buNone/>
            </a:pPr>
            <a:endParaRPr sz="1700">
              <a:latin typeface="Arial"/>
              <a:ea typeface="Arial"/>
              <a:cs typeface="Arial"/>
              <a:sym typeface="Arial"/>
            </a:endParaRPr>
          </a:p>
          <a:p>
            <a:pPr marL="0" lvl="0" indent="0" algn="l" rtl="0">
              <a:lnSpc>
                <a:spcPct val="100000"/>
              </a:lnSpc>
              <a:spcBef>
                <a:spcPts val="0"/>
              </a:spcBef>
              <a:spcAft>
                <a:spcPts val="0"/>
              </a:spcAft>
              <a:buClr>
                <a:schemeClr val="lt1"/>
              </a:buClr>
              <a:buSzPts val="1401"/>
              <a:buNone/>
            </a:pPr>
            <a:endParaRPr sz="1700"/>
          </a:p>
        </p:txBody>
      </p:sp>
      <p:sp>
        <p:nvSpPr>
          <p:cNvPr id="700" name="Google Shape;700;p59"/>
          <p:cNvSpPr txBox="1"/>
          <p:nvPr/>
        </p:nvSpPr>
        <p:spPr>
          <a:xfrm>
            <a:off x="7418225" y="2751925"/>
            <a:ext cx="3633900" cy="3324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1700">
                <a:solidFill>
                  <a:schemeClr val="lt1"/>
                </a:solidFill>
              </a:rPr>
              <a:t>Stwórz podróż klienta dla swojej persony</a:t>
            </a:r>
            <a:endParaRPr sz="1900">
              <a:solidFill>
                <a:schemeClr val="lt1"/>
              </a:solidFill>
            </a:endParaRPr>
          </a:p>
          <a:p>
            <a:pPr marL="0" lvl="0" indent="0" algn="l" rtl="0">
              <a:spcBef>
                <a:spcPts val="0"/>
              </a:spcBef>
              <a:spcAft>
                <a:spcPts val="0"/>
              </a:spcAft>
              <a:buNone/>
            </a:pPr>
            <a:endParaRPr sz="1700">
              <a:solidFill>
                <a:schemeClr val="lt1"/>
              </a:solidFill>
            </a:endParaRPr>
          </a:p>
          <a:p>
            <a:pPr marL="626270" lvl="0" indent="-450850" algn="l" rtl="0">
              <a:spcBef>
                <a:spcPts val="0"/>
              </a:spcBef>
              <a:spcAft>
                <a:spcPts val="0"/>
              </a:spcAft>
              <a:buClr>
                <a:srgbClr val="10AB8B"/>
              </a:buClr>
              <a:buSzPts val="1700"/>
              <a:buFont typeface="Calibri"/>
              <a:buAutoNum type="arabicPeriod"/>
            </a:pPr>
            <a:r>
              <a:rPr lang="fi-FI" sz="1700">
                <a:solidFill>
                  <a:schemeClr val="lt1"/>
                </a:solidFill>
              </a:rPr>
              <a:t>Skorzystaj z tych slajdów i wiarygodnych źródeł. </a:t>
            </a:r>
            <a:endParaRPr sz="1900">
              <a:solidFill>
                <a:schemeClr val="lt1"/>
              </a:solidFill>
            </a:endParaRPr>
          </a:p>
          <a:p>
            <a:pPr marL="971550" lvl="0" indent="-417531" algn="l" rtl="0">
              <a:spcBef>
                <a:spcPts val="0"/>
              </a:spcBef>
              <a:spcAft>
                <a:spcPts val="0"/>
              </a:spcAft>
              <a:buNone/>
            </a:pPr>
            <a:endParaRPr sz="1700">
              <a:solidFill>
                <a:schemeClr val="lt1"/>
              </a:solidFill>
            </a:endParaRPr>
          </a:p>
          <a:p>
            <a:pPr marL="643700" lvl="0" indent="-508000" algn="l" rtl="0">
              <a:spcBef>
                <a:spcPts val="0"/>
              </a:spcBef>
              <a:spcAft>
                <a:spcPts val="0"/>
              </a:spcAft>
              <a:buClr>
                <a:srgbClr val="10AB8B"/>
              </a:buClr>
              <a:buSzPts val="1700"/>
              <a:buFont typeface="Calibri"/>
              <a:buAutoNum type="arabicPeriod"/>
            </a:pPr>
            <a:r>
              <a:rPr lang="fi-FI" sz="1700">
                <a:solidFill>
                  <a:schemeClr val="lt1"/>
                </a:solidFill>
              </a:rPr>
              <a:t>Format: .doc lub .pptx. Jakość ponad ilość.</a:t>
            </a:r>
            <a:endParaRPr sz="1900">
              <a:solidFill>
                <a:schemeClr val="lt1"/>
              </a:solidFill>
            </a:endParaRPr>
          </a:p>
          <a:p>
            <a:pPr marL="0" lvl="0" indent="0" algn="l" rtl="0">
              <a:spcBef>
                <a:spcPts val="0"/>
              </a:spcBef>
              <a:spcAft>
                <a:spcPts val="0"/>
              </a:spcAft>
              <a:buNone/>
            </a:pPr>
            <a:endParaRPr sz="1700">
              <a:solidFill>
                <a:schemeClr val="lt1"/>
              </a:solidFill>
            </a:endParaRPr>
          </a:p>
          <a:p>
            <a:pPr marL="169070" lvl="0" indent="0" algn="l" rtl="0">
              <a:spcBef>
                <a:spcPts val="0"/>
              </a:spcBef>
              <a:spcAft>
                <a:spcPts val="0"/>
              </a:spcAft>
              <a:buNone/>
            </a:pPr>
            <a:endParaRPr sz="1700">
              <a:solidFill>
                <a:schemeClr val="lt1"/>
              </a:solidFill>
            </a:endParaRPr>
          </a:p>
          <a:p>
            <a:pPr marL="0" lvl="0" indent="0" algn="l" rtl="0">
              <a:spcBef>
                <a:spcPts val="0"/>
              </a:spcBef>
              <a:spcAft>
                <a:spcPts val="0"/>
              </a:spcAft>
              <a:buNone/>
            </a:pPr>
            <a:endParaRPr sz="1700">
              <a:solidFill>
                <a:schemeClr val="lt1"/>
              </a:solidFill>
            </a:endParaRPr>
          </a:p>
          <a:p>
            <a:pPr marL="0" lvl="0" indent="0" algn="l" rtl="0">
              <a:spcBef>
                <a:spcPts val="0"/>
              </a:spcBef>
              <a:spcAft>
                <a:spcPts val="0"/>
              </a:spcAft>
              <a:buNone/>
            </a:pPr>
            <a:endParaRPr sz="1700">
              <a:solidFill>
                <a:schemeClr val="lt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Ocena </a:t>
            </a:r>
            <a:br>
              <a:rPr lang="fi-FI"/>
            </a:br>
            <a:r>
              <a:rPr lang="fi-FI" sz="2200"/>
              <a:t>Zbuduj strategię content marketingu dla swojej firmy</a:t>
            </a:r>
            <a:endParaRPr sz="2200"/>
          </a:p>
        </p:txBody>
      </p:sp>
      <p:sp>
        <p:nvSpPr>
          <p:cNvPr id="707" name="Google Shape;707;p60"/>
          <p:cNvSpPr txBox="1">
            <a:spLocks noGrp="1"/>
          </p:cNvSpPr>
          <p:nvPr>
            <p:ph type="body" idx="1"/>
          </p:nvPr>
        </p:nvSpPr>
        <p:spPr>
          <a:xfrm>
            <a:off x="838200" y="1592161"/>
            <a:ext cx="10515600" cy="3874531"/>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110000"/>
              </a:lnSpc>
              <a:spcBef>
                <a:spcPts val="1000"/>
              </a:spcBef>
              <a:spcAft>
                <a:spcPts val="0"/>
              </a:spcAft>
              <a:buClr>
                <a:schemeClr val="dk1"/>
              </a:buClr>
              <a:buSzPct val="70126"/>
              <a:buFont typeface="Arial"/>
              <a:buNone/>
            </a:pPr>
            <a:r>
              <a:rPr lang="fi-FI" sz="3000" b="1">
                <a:solidFill>
                  <a:srgbClr val="10AB8B"/>
                </a:solidFill>
              </a:rPr>
              <a:t>Brak zaliczenia</a:t>
            </a:r>
            <a:r>
              <a:rPr lang="fi-FI" sz="2500"/>
              <a:t>:</a:t>
            </a:r>
            <a:br>
              <a:rPr lang="fi-FI" sz="2500"/>
            </a:br>
            <a:r>
              <a:rPr lang="fi-FI" sz="2500"/>
              <a:t>Strategia jest gorsza; brakuje większości elementów i nie jest związana z content marketingiem.</a:t>
            </a:r>
            <a:endParaRPr sz="2500"/>
          </a:p>
          <a:p>
            <a:pPr marL="0" lvl="0" indent="0" algn="l" rtl="0">
              <a:lnSpc>
                <a:spcPct val="110000"/>
              </a:lnSpc>
              <a:spcBef>
                <a:spcPts val="1000"/>
              </a:spcBef>
              <a:spcAft>
                <a:spcPts val="0"/>
              </a:spcAft>
              <a:buClr>
                <a:schemeClr val="dk1"/>
              </a:buClr>
              <a:buSzPct val="70126"/>
              <a:buFont typeface="Arial"/>
              <a:buNone/>
            </a:pPr>
            <a:r>
              <a:rPr lang="fi-FI" sz="3000" b="1">
                <a:solidFill>
                  <a:srgbClr val="10AB8B"/>
                </a:solidFill>
              </a:rPr>
              <a:t>Dopuszczający: </a:t>
            </a:r>
            <a:br>
              <a:rPr lang="fi-FI" sz="2500"/>
            </a:br>
            <a:r>
              <a:rPr lang="fi-FI" sz="2500"/>
              <a:t>Strategia zawiera pewne elementy, ale nie jest do końca logiczna ani realistyczna. Wykorzystanie źródeł jest ograniczone. </a:t>
            </a:r>
            <a:endParaRPr sz="2500"/>
          </a:p>
          <a:p>
            <a:pPr marL="0" lvl="0" indent="0" algn="l" rtl="0">
              <a:lnSpc>
                <a:spcPct val="110000"/>
              </a:lnSpc>
              <a:spcBef>
                <a:spcPts val="1000"/>
              </a:spcBef>
              <a:spcAft>
                <a:spcPts val="0"/>
              </a:spcAft>
              <a:buClr>
                <a:schemeClr val="dk1"/>
              </a:buClr>
              <a:buSzPct val="70126"/>
              <a:buFont typeface="Arial"/>
              <a:buNone/>
            </a:pPr>
            <a:r>
              <a:rPr lang="fi-FI" sz="3000" b="1">
                <a:solidFill>
                  <a:srgbClr val="10AB8B"/>
                </a:solidFill>
              </a:rPr>
              <a:t>Bardzo dobrze: 	</a:t>
            </a:r>
            <a:br>
              <a:rPr lang="fi-FI" sz="2500"/>
            </a:br>
            <a:r>
              <a:rPr lang="fi-FI" sz="2500"/>
              <a:t>Strategia demonstruje ekspertyzę i głębokie zrozumienie strategii marketingu treści</a:t>
            </a:r>
            <a:endParaRPr sz="2500"/>
          </a:p>
          <a:p>
            <a:pPr marL="0" lvl="0" indent="0" algn="l" rtl="0">
              <a:lnSpc>
                <a:spcPct val="110000"/>
              </a:lnSpc>
              <a:spcBef>
                <a:spcPts val="1000"/>
              </a:spcBef>
              <a:spcAft>
                <a:spcPts val="0"/>
              </a:spcAft>
              <a:buClr>
                <a:schemeClr val="dk1"/>
              </a:buClr>
              <a:buSzPct val="84151"/>
              <a:buFont typeface="Arial"/>
              <a:buNone/>
            </a:pPr>
            <a:endParaRPr sz="2500"/>
          </a:p>
          <a:p>
            <a:pPr marL="0" lvl="0" indent="0" algn="l" rtl="0">
              <a:lnSpc>
                <a:spcPct val="110000"/>
              </a:lnSpc>
              <a:spcBef>
                <a:spcPts val="1000"/>
              </a:spcBef>
              <a:spcAft>
                <a:spcPts val="0"/>
              </a:spcAft>
              <a:buClr>
                <a:srgbClr val="161249"/>
              </a:buClr>
              <a:buSzPct val="69498"/>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g27da98385f1_0_11"/>
          <p:cNvSpPr txBox="1">
            <a:spLocks noGrp="1"/>
          </p:cNvSpPr>
          <p:nvPr>
            <p:ph type="body" idx="1"/>
          </p:nvPr>
        </p:nvSpPr>
        <p:spPr>
          <a:xfrm>
            <a:off x="838200" y="873767"/>
            <a:ext cx="7188000" cy="4013100"/>
          </a:xfrm>
          <a:prstGeom prst="rect">
            <a:avLst/>
          </a:prstGeom>
          <a:noFill/>
          <a:ln>
            <a:noFill/>
          </a:ln>
        </p:spPr>
        <p:txBody>
          <a:bodyPr spcFirstLastPara="1" wrap="square" lIns="121900" tIns="60925" rIns="121900" bIns="60925" anchor="t" anchorCtr="0">
            <a:normAutofit lnSpcReduction="10000"/>
          </a:bodyPr>
          <a:lstStyle/>
          <a:p>
            <a:pPr marL="0" lvl="0" indent="0" algn="l" rtl="0">
              <a:lnSpc>
                <a:spcPct val="90000"/>
              </a:lnSpc>
              <a:spcBef>
                <a:spcPts val="1000"/>
              </a:spcBef>
              <a:spcAft>
                <a:spcPts val="0"/>
              </a:spcAft>
              <a:buClr>
                <a:srgbClr val="FFFFFF"/>
              </a:buClr>
              <a:buSzPts val="2000"/>
              <a:buNone/>
            </a:pPr>
            <a:r>
              <a:rPr lang="fi-FI">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a:solidFill>
                <a:srgbClr val="FFFFFF"/>
              </a:solidFill>
            </a:endParaRPr>
          </a:p>
          <a:p>
            <a:pPr marL="0" lvl="0" indent="0" algn="l" rtl="0">
              <a:lnSpc>
                <a:spcPct val="90000"/>
              </a:lnSpc>
              <a:spcBef>
                <a:spcPts val="1000"/>
              </a:spcBef>
              <a:spcAft>
                <a:spcPts val="0"/>
              </a:spcAft>
              <a:buClr>
                <a:srgbClr val="FFFFFF"/>
              </a:buClr>
              <a:buSzPts val="2000"/>
              <a:buNone/>
            </a:pPr>
            <a:endParaRPr>
              <a:solidFill>
                <a:srgbClr val="FFFFFF"/>
              </a:solidFill>
            </a:endParaRPr>
          </a:p>
          <a:p>
            <a:pPr marL="0" lvl="0" indent="0" algn="l" rtl="0">
              <a:lnSpc>
                <a:spcPct val="90000"/>
              </a:lnSpc>
              <a:spcBef>
                <a:spcPts val="1000"/>
              </a:spcBef>
              <a:spcAft>
                <a:spcPts val="0"/>
              </a:spcAft>
              <a:buClr>
                <a:srgbClr val="FFFFFF"/>
              </a:buClr>
              <a:buSzPts val="2000"/>
              <a:buNone/>
            </a:pPr>
            <a:r>
              <a:rPr lang="fi-FI">
                <a:solidFill>
                  <a:srgbClr val="FFFFFF"/>
                </a:solidFill>
              </a:rPr>
              <a:t>Materiał zawiera treści i dane liczbowe pobrane z Internetu </a:t>
            </a:r>
            <a:br>
              <a:rPr lang="fi-FI">
                <a:solidFill>
                  <a:srgbClr val="FFFFFF"/>
                </a:solidFill>
              </a:rPr>
            </a:br>
            <a:r>
              <a:rPr lang="fi-FI">
                <a:solidFill>
                  <a:srgbClr val="FFFFFF"/>
                </a:solidFill>
              </a:rPr>
              <a:t>i w związku z tym może ulec zmianie. Źródła zostały podane zgodnie z zasadami dozwolonego użytku. Cały materiał można obejrzeć i pobrać ze strony </a:t>
            </a:r>
            <a:r>
              <a:rPr lang="fi-FI" u="sng">
                <a:solidFill>
                  <a:srgbClr val="FFFFFF"/>
                </a:solidFill>
                <a:hlinkClick r:id="rId3">
                  <a:extLst>
                    <a:ext uri="{A12FA001-AC4F-418D-AE19-62706E023703}">
                      <ahyp:hlinkClr xmlns:ahyp="http://schemas.microsoft.com/office/drawing/2018/hyperlinkcolor" val="tx"/>
                    </a:ext>
                  </a:extLst>
                </a:hlinkClick>
              </a:rPr>
              <a:t>www.dems.pro</a:t>
            </a:r>
            <a:r>
              <a:rPr lang="fi-FI">
                <a:solidFill>
                  <a:srgbClr val="FFFFFF"/>
                </a:solidFill>
              </a:rPr>
              <a:t>.  Wszystkie materiały są przeznaczone do otwartego użytku </a:t>
            </a:r>
            <a:br>
              <a:rPr lang="fi-FI">
                <a:solidFill>
                  <a:srgbClr val="FFFFFF"/>
                </a:solidFill>
              </a:rPr>
            </a:br>
            <a:r>
              <a:rPr lang="fi-FI">
                <a:solidFill>
                  <a:srgbClr val="FFFFFF"/>
                </a:solidFill>
              </a:rPr>
              <a:t>i współfinansowane przez program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2667</Words>
  <Application>Microsoft Office PowerPoint</Application>
  <PresentationFormat>Widescreen</PresentationFormat>
  <Paragraphs>246</Paragraphs>
  <Slides>28</Slides>
  <Notes>28</Notes>
  <HiddenSlides>2</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DEMS NEW</vt:lpstr>
      <vt:lpstr>PowerPoint Presentation</vt:lpstr>
      <vt:lpstr>Persona kupującego</vt:lpstr>
      <vt:lpstr>PowerPoint Presentation</vt:lpstr>
      <vt:lpstr>Osoby kupujące</vt:lpstr>
      <vt:lpstr>Dobry, edytowalny szablon</vt:lpstr>
      <vt:lpstr>Mapa empatii</vt:lpstr>
      <vt:lpstr>Mapa empatii</vt:lpstr>
      <vt:lpstr>PowerPoint Presentation</vt:lpstr>
      <vt:lpstr>PowerPoint Presentation</vt:lpstr>
      <vt:lpstr>Przykład </vt:lpstr>
      <vt:lpstr>Mapa empatii - proces tworzenia</vt:lpstr>
      <vt:lpstr>PowerPoint Presentation</vt:lpstr>
      <vt:lpstr>PowerPoint Presentation</vt:lpstr>
      <vt:lpstr>Podróż klienta</vt:lpstr>
      <vt:lpstr>Buyer's Journey (= Customer Journey) = Proces, przez który przechodzą kupujący, aby poznać, rozważyć i zdecydować się na zakup nowego produktu lub usługi.</vt:lpstr>
      <vt:lpstr>PowerPoint Presentation</vt:lpstr>
      <vt:lpstr>PowerPoint Presentation</vt:lpstr>
      <vt:lpstr>METODOLOGIA MARKETINGU PRZYCHODZĄCEGO Od nieznajomego do lojalnego promotora</vt:lpstr>
      <vt:lpstr>Skuteczna strategia marketingu przychodzącego, która angażuje w rozmowę z potencjalnymi klientami</vt:lpstr>
      <vt:lpstr>PowerPoint Presentation</vt:lpstr>
      <vt:lpstr>Misja treści</vt:lpstr>
      <vt:lpstr>Ale pamiętaj!   Inbound marketing nie wyklucza działań outbound marketingowych. Tylko połączenie tych dwóch strategii będzie kluczową przewagą w budowaniu konkurencyjności firm. </vt:lpstr>
      <vt:lpstr>PowerPoint Presentation</vt:lpstr>
      <vt:lpstr>PowerPoint Presentation</vt:lpstr>
      <vt:lpstr>PowerPoint Presentation</vt:lpstr>
      <vt:lpstr>PowerPoint Presentation</vt:lpstr>
      <vt:lpstr>Ocena  Zbuduj strategię content marketingu dla swojej firmy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treści (Content Marketing)   Definicje i ujęcie strategiczne</dc:title>
  <dc:creator>Merikallio Jaana</dc:creator>
  <cp:lastModifiedBy>Koskimies-Chiba Sanni</cp:lastModifiedBy>
  <cp:revision>2</cp:revision>
  <dcterms:created xsi:type="dcterms:W3CDTF">2022-10-26T10:12:51Z</dcterms:created>
  <dcterms:modified xsi:type="dcterms:W3CDTF">2023-12-22T07:32:36Z</dcterms:modified>
</cp:coreProperties>
</file>