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embeddedFontLst>
    <p:embeddedFont>
      <p:font typeface="Calibri" panose="020F0502020204030204" pitchFamily="34" charset="0"/>
      <p:regular r:id="rId31"/>
      <p:bold r:id="rId32"/>
      <p:italic r:id="rId33"/>
      <p:boldItalic r:id="rId34"/>
    </p:embeddedFont>
    <p:embeddedFont>
      <p:font typeface="Roboto" panose="02000000000000000000" pitchFamily="2"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7" roundtripDataSignature="AMtx7mjqiQjf3oeyEOA4dFNppd4WVsmFH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4.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69"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6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promoagency.pl/blog/czym-sie-rozni-inbound-marketing-od-content-marketingu"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00d7f747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g200d7f747f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Wprowadzenie do marketingu jest zalecane, aby od razu móc przejść do definiowania marketingu treści, zalecana jest znajomość podstaw definicyjnych z zakresu marketingu.</a:t>
            </a: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200d7f747f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0" name="Google Shape;200;g200d7f747f2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200d7f747f2_0_9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600"/>
              </a:spcBef>
              <a:spcAft>
                <a:spcPts val="0"/>
              </a:spcAft>
              <a:buNone/>
            </a:pPr>
            <a:r>
              <a:rPr lang="fi-FI">
                <a:latin typeface="Arial"/>
                <a:ea typeface="Arial"/>
                <a:cs typeface="Arial"/>
                <a:sym typeface="Arial"/>
              </a:rPr>
              <a:t>Przed rozpoczęciem kursu studenci muszą podać przykład content marketingu, który uważają za interesujący/skuteczny. Niech uargumentują swój wybór.</a:t>
            </a:r>
            <a:endParaRPr>
              <a:latin typeface="Arial"/>
              <a:ea typeface="Arial"/>
              <a:cs typeface="Arial"/>
              <a:sym typeface="Arial"/>
            </a:endParaRPr>
          </a:p>
          <a:p>
            <a:pPr marL="0" lvl="0" indent="0" algn="l" rtl="0">
              <a:spcBef>
                <a:spcPts val="600"/>
              </a:spcBef>
              <a:spcAft>
                <a:spcPts val="0"/>
              </a:spcAft>
              <a:buClr>
                <a:schemeClr val="dk1"/>
              </a:buClr>
              <a:buSzPts val="1100"/>
              <a:buFont typeface="Arial"/>
              <a:buNone/>
            </a:pPr>
            <a:r>
              <a:rPr lang="fi-FI" b="1">
                <a:latin typeface="Arial"/>
                <a:ea typeface="Arial"/>
                <a:cs typeface="Arial"/>
                <a:sym typeface="Arial"/>
              </a:rPr>
              <a:t>Różnice między strategią push i pull</a:t>
            </a:r>
            <a:endParaRPr b="1">
              <a:latin typeface="Arial"/>
              <a:ea typeface="Arial"/>
              <a:cs typeface="Arial"/>
              <a:sym typeface="Arial"/>
            </a:endParaRPr>
          </a:p>
          <a:p>
            <a:pPr marL="0" lvl="0" indent="0" algn="l" rtl="0">
              <a:spcBef>
                <a:spcPts val="600"/>
              </a:spcBef>
              <a:spcAft>
                <a:spcPts val="0"/>
              </a:spcAft>
              <a:buClr>
                <a:schemeClr val="dk1"/>
              </a:buClr>
              <a:buSzPts val="1100"/>
              <a:buFont typeface="Arial"/>
              <a:buNone/>
            </a:pPr>
            <a:r>
              <a:rPr lang="fi-FI">
                <a:latin typeface="Arial"/>
                <a:ea typeface="Arial"/>
                <a:cs typeface="Arial"/>
                <a:sym typeface="Arial"/>
              </a:rPr>
              <a:t>Strategia push to koncepcja bezpośrednich działań wywierających wpływ na potencjalnych klientów w celu zachęcenia ich do zakupu oraz zmiany postrzegania firmy. Ma również za zadanie informowanie konsumentów o oferowanych wartościach, usługach, produktach, promocjach lub innych korzyściach z zakupu. Innymi słowy strategia push kreuje potrzebę, zakłada bezpośrednie wyjście do klienta i skierowana jest bezpośrednio do odbiorcy. Natomiast w strategii pull informacja jest wymagana przez użytkownika, który świadomie jej poszukuje.</a:t>
            </a:r>
            <a:endParaRPr>
              <a:latin typeface="Arial"/>
              <a:ea typeface="Arial"/>
              <a:cs typeface="Arial"/>
              <a:sym typeface="Arial"/>
            </a:endParaRPr>
          </a:p>
          <a:p>
            <a:pPr marL="0" lvl="0" indent="0" algn="l" rtl="0">
              <a:spcBef>
                <a:spcPts val="600"/>
              </a:spcBef>
              <a:spcAft>
                <a:spcPts val="0"/>
              </a:spcAft>
              <a:buNone/>
            </a:pPr>
            <a:endParaRPr sz="1400">
              <a:latin typeface="Arial"/>
              <a:ea typeface="Arial"/>
              <a:cs typeface="Arial"/>
              <a:sym typeface="Arial"/>
            </a:endParaRPr>
          </a:p>
          <a:p>
            <a:pPr marL="0" lvl="0" indent="0" algn="l" rtl="0">
              <a:spcBef>
                <a:spcPts val="600"/>
              </a:spcBef>
              <a:spcAft>
                <a:spcPts val="0"/>
              </a:spcAft>
              <a:buNone/>
            </a:pPr>
            <a:endParaRPr sz="1400">
              <a:latin typeface="Arial"/>
              <a:ea typeface="Arial"/>
              <a:cs typeface="Arial"/>
              <a:sym typeface="Arial"/>
            </a:endParaRPr>
          </a:p>
          <a:p>
            <a:pPr marL="0" lvl="0" indent="0" algn="l" rtl="0">
              <a:lnSpc>
                <a:spcPct val="100000"/>
              </a:lnSpc>
              <a:spcBef>
                <a:spcPts val="0"/>
              </a:spcBef>
              <a:spcAft>
                <a:spcPts val="0"/>
              </a:spcAft>
              <a:buSzPts val="1400"/>
              <a:buNone/>
            </a:pPr>
            <a:endParaRPr sz="400"/>
          </a:p>
        </p:txBody>
      </p:sp>
      <p:sp>
        <p:nvSpPr>
          <p:cNvPr id="206" name="Google Shape;206;g200d7f747f2_0_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Kolumna po lewej stronie: Definicja Content Marketing Institute: </a:t>
            </a:r>
            <a:r>
              <a:rPr lang="fi-FI" sz="1500" i="1">
                <a:solidFill>
                  <a:srgbClr val="212529"/>
                </a:solidFill>
                <a:highlight>
                  <a:srgbClr val="FFFFFF"/>
                </a:highlight>
                <a:latin typeface="Roboto"/>
                <a:ea typeface="Roboto"/>
                <a:cs typeface="Roboto"/>
                <a:sym typeface="Roboto"/>
              </a:rPr>
              <a:t>Content marketing is a strategic marketing approach focused on creating and distributing valuable, relevant, and consistent content to attract and retain a clearly defined audience — and, ultimately, to drive profitable customer action.</a:t>
            </a:r>
            <a:endParaRPr/>
          </a:p>
          <a:p>
            <a:pPr marL="0" lvl="0" indent="0" algn="l" rtl="0">
              <a:lnSpc>
                <a:spcPct val="100000"/>
              </a:lnSpc>
              <a:spcBef>
                <a:spcPts val="0"/>
              </a:spcBef>
              <a:spcAft>
                <a:spcPts val="0"/>
              </a:spcAft>
              <a:buSzPts val="1400"/>
              <a:buNone/>
            </a:pPr>
            <a:r>
              <a:rPr lang="fi-FI"/>
              <a:t>Prawa kolumna: dlaczego nie jest to reklama? To reklama znajduje drogę do Ciebie, a nie Ty do reklamy. Nikt nie szuka reklam - choć mogą one być bardzo zabawne, przydatne, a nawet fascynujące. Dlaczego CM nie jest darmowy? Wymaga dużo pracy, a optymalizacja treści do pełnego potencjału wymaga jeszcze więcej pracy - dlatego też nie jest łatwa. </a:t>
            </a:r>
            <a:endParaRPr/>
          </a:p>
        </p:txBody>
      </p:sp>
      <p:sp>
        <p:nvSpPr>
          <p:cNvPr id="213" name="Google Shape;21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18ae76437f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g218ae76437f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Content Marketing wielu marketerów traktuje jako synonim Inbound marketingu, który działa jak magnes: treść powinna być tak interesująca, aby przyciągała użytkownika.  Użytkownik chce wyrazić zgodę na zobaczenie, przeczytanie, obejrzenie treści. Albo wyszukuje treści w wyszukiwarkach. Nie ma takiej treści, która działałaby jak magnes na wszystkich. Dlatego marketing treści wymaga bardzo dobrze ukierunkowanych treści.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Clr>
                <a:schemeClr val="dk1"/>
              </a:buClr>
              <a:buSzPts val="1100"/>
              <a:buFont typeface="Arial"/>
              <a:buNone/>
            </a:pPr>
            <a:r>
              <a:rPr lang="fi-FI"/>
              <a:t>Strategie inbound i content marketingu są podobne, ponieważ obie opierają się na holistycznym spojrzeniu na marketing, które skupia się głównie na zaspokajaniu potrzeb użytkownika. Obie są „nieinwazyjne”, obie opierają się na powolnym, konsekwentnym budowaniu więzi między marką a klientem.</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100"/>
              <a:buNone/>
            </a:pPr>
            <a:r>
              <a:rPr lang="fi-FI"/>
              <a:t>Jednakże, marketing treściowy i przychodzący to nie jest to samo – właściwie nie byłoby błędem powiedzieć, że content marketing jest częścią strategii inbound marketingu. Inbound marketing nawiązuje do metod, które są używane do „konwersji” osoby odwiedzającej np. stronę www w klienta, podczas gdy content marketing skupia się wyłącznie na metodach pisania treści i ich dystrybucji. </a:t>
            </a:r>
            <a:r>
              <a:rPr lang="fi-FI" u="sng">
                <a:solidFill>
                  <a:schemeClr val="hlink"/>
                </a:solidFill>
                <a:hlinkClick r:id="rId3"/>
              </a:rPr>
              <a:t>https://www.promoagency.pl/blog/czym-sie-rozni-inbound-marketing-od-content-marketingu</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endParaRPr/>
          </a:p>
        </p:txBody>
      </p:sp>
      <p:sp>
        <p:nvSpPr>
          <p:cNvPr id="223" name="Google Shape;223;g218ae76437f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196da77c27a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g196da77c27a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7" name="Google Shape;237;g196da77c27a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posty w mediach społecznościowych, NIE posty sponsorowane. Skąd ta różnica? Użytkownik widzi posty organiczne tylko wtedy, gdy śledzi firmę. </a:t>
            </a:r>
            <a:endParaRPr/>
          </a:p>
          <a:p>
            <a:pPr marL="0" lvl="0" indent="0" algn="l" rtl="0">
              <a:lnSpc>
                <a:spcPct val="100000"/>
              </a:lnSpc>
              <a:spcBef>
                <a:spcPts val="0"/>
              </a:spcBef>
              <a:spcAft>
                <a:spcPts val="0"/>
              </a:spcAft>
              <a:buSzPts val="1400"/>
              <a:buNone/>
            </a:pPr>
            <a:r>
              <a:rPr lang="fi-FI"/>
              <a:t>Pamiętasz metaforę magnesu? Podkreśl fakt, że CM może być również realizowany w mediach offline (takich jak druk i telewizja). CM nie jest zupełnie nowym zjawiskiem na scenie marketingowej. Tyle tylko, że w tamtych czasach nie nazywano go content marketingiem. </a:t>
            </a:r>
            <a:endParaRPr/>
          </a:p>
        </p:txBody>
      </p:sp>
      <p:sp>
        <p:nvSpPr>
          <p:cNvPr id="244" name="Google Shape;244;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196da77c27a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2" name="Google Shape;252;g196da77c27a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g196da77c27a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9" name="Google Shape;259;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1. wzrost liczby produktów i usług jest ogromny </a:t>
            </a:r>
            <a:endParaRPr/>
          </a:p>
        </p:txBody>
      </p:sp>
      <p:sp>
        <p:nvSpPr>
          <p:cNvPr id="260" name="Google Shape;260;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2. Wzrost liczby wyrażeń reklamowych i medialnych.</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Istnieje wiele dyskusji na temat ilości reklam, które oglądamy dziennie (lub nawet w ciągu całego życia). Nie można zatem podać dokładnej liczby. Szacunki wahają się od 247 do ponad 3000 reklam dziennie. Ta duża różnica wynika z faktu, że oczywiście nie ma 100% pewności, co jest postrzegane jako reklama, a co nie. Na przykład, każde logo, które widzisz (na przykład na opakowaniu) jest reklamą dla niektórych, a dla innych nie. Wystarczy odwiedzić supermarket, a liczba reklam, które zobaczysz w ciągu zaledwie kilku minut, jest ogromna.</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Jeśli założymy, że przeciętny Holender dożywa 80 lat, oznacza to, że żyjemy około 29 220 dni i oglądamy około 11 000 000 reklam. Ponieważ nie możemy policzyć lat niemowlęcych, można założyć, że dana osoba obejrzy około 10 milionów reklam w swoim życiu. </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Można w tym miejscu zrobić wyzwanie dla studentów i poprosić   ich o liczenie przez jeden dzień liczby wszystkich przekazów reklamowych, które do nich docierają, można do tego wrócić na kolejnych zajęciach i przeprowadzić krótką debatę. </a:t>
            </a:r>
            <a:endParaRPr/>
          </a:p>
        </p:txBody>
      </p:sp>
      <p:sp>
        <p:nvSpPr>
          <p:cNvPr id="267" name="Google Shape;26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Zdjęcie źródłowe: Hubspot</a:t>
            </a:r>
            <a:endParaRPr/>
          </a:p>
        </p:txBody>
      </p:sp>
      <p:sp>
        <p:nvSpPr>
          <p:cNvPr id="292" name="Google Shape;29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0" name="Google Shape;30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a:t>Inbound marketing pomaga przedsiębiorcom wykorzystać tę szansę, pokazując im, jak zostać znalezionym przez klientów w Internecie. Magnes jest często używany do zilustrowania marketingu przychodzącego = marketingu treści: treść powinna być tak atrakcyjna dla grupy docelowej, aby przyciągnąć potencjalnego klienta do konsumpcji treści. Natomiast megafon jest często używany do zilustrowania marketingu wychodzącego = tradycyjnej reklamy. </a:t>
            </a:r>
            <a:endParaRPr/>
          </a:p>
          <a:p>
            <a:pPr marL="0" lvl="0" indent="0" algn="l" rtl="0">
              <a:lnSpc>
                <a:spcPct val="100000"/>
              </a:lnSpc>
              <a:spcBef>
                <a:spcPts val="0"/>
              </a:spcBef>
              <a:spcAft>
                <a:spcPts val="0"/>
              </a:spcAft>
              <a:buClr>
                <a:schemeClr val="dk1"/>
              </a:buClr>
              <a:buSzPts val="1200"/>
              <a:buFont typeface="Calibri"/>
              <a:buNone/>
            </a:pPr>
            <a:endParaRPr/>
          </a:p>
        </p:txBody>
      </p:sp>
      <p:sp>
        <p:nvSpPr>
          <p:cNvPr id="301" name="Google Shape;30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6" name="Google Shape;306;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a:t>Marketing przychodzący może z czasem generować potencjalnych klientów przy mniejszych nakładach inwestycyjnych. Tradycyjny marketing cierpi z powodu malejących krańcowych zwrotów. Na przykład, jeśli firmy podwoją inwestycje w tradycyjny marketing, nie uzyskają dwukrotnie lepszych wyników. W przeciwieństwie do tego, marketing przychodzący buduje się z czasem dzięki dobrze przygotowanym treściom, które przynoszą zyski przez długi czas. Aby stworzyć ten efekt, przedsiębiorca dostarcza coraz więcej treści. Oznacza to, że inbound marketing nie jest strategią krótkoterminową, ale podejściem długoterminowym. Jego wyniki na początku będą niewielkie, ale z czasem będą rosnąć.</a:t>
            </a:r>
            <a:endParaRPr/>
          </a:p>
          <a:p>
            <a:pPr marL="0" lvl="0" indent="0" algn="l" rtl="0">
              <a:lnSpc>
                <a:spcPct val="100000"/>
              </a:lnSpc>
              <a:spcBef>
                <a:spcPts val="0"/>
              </a:spcBef>
              <a:spcAft>
                <a:spcPts val="0"/>
              </a:spcAft>
              <a:buClr>
                <a:schemeClr val="dk1"/>
              </a:buClr>
              <a:buSzPts val="1200"/>
              <a:buFont typeface="Calibri"/>
              <a:buNone/>
            </a:pPr>
            <a:endParaRPr/>
          </a:p>
        </p:txBody>
      </p:sp>
      <p:sp>
        <p:nvSpPr>
          <p:cNvPr id="307" name="Google Shape;307;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fld id="{00000000-1234-1234-1234-123412341234}" type="slidenum">
              <a:rPr lang="fi-FI" sz="1200">
                <a:solidFill>
                  <a:schemeClr val="dk1"/>
                </a:solidFill>
                <a:latin typeface="Arial"/>
                <a:ea typeface="Arial"/>
                <a:cs typeface="Arial"/>
                <a:sym typeface="Arial"/>
              </a:rPr>
              <a:t>15</a:t>
            </a:fld>
            <a:endParaRPr sz="1200">
              <a:solidFill>
                <a:schemeClr val="dk1"/>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i="1"/>
              <a:t>Alternatywa dla poprzedniego slajdu. </a:t>
            </a:r>
            <a:r>
              <a:rPr lang="fi-FI"/>
              <a:t>Marketing przychodzący może generować wykwalifikowanych potencjalnych klientów przy mniejszych inwestycjach w czasie. Tradycyjny marketing cierpi z powodu malejących krańcowych zwrotów. Na przykład, jeśli firmy podwoją inwestycje w tradycyjny marketing, nie uzyskają dwukrotnie lepszych wyników. W przeciwieństwie do tego, marketing przychodzący buduje się z czasem, dzięki dobrze wykonanym treściom, które są opłacalne przez długi czas, aby stworzyć ten efekt, przedsiębiorca dostarcza coraz więcej treści. Oznacza to, że inbound marketing nie jest strategią krótkoterminową, ale podejściem długoterminowym. Jego wyniki na początku będą niewielkie, ale z czasem będą rosnąć</a:t>
            </a:r>
            <a:endParaRPr/>
          </a:p>
        </p:txBody>
      </p:sp>
      <p:sp>
        <p:nvSpPr>
          <p:cNvPr id="313" name="Google Shape;313;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Ten slajd został zaprojektowany jako ostatni slajd pierwszej części (definicja content marketingu), tj. będzie pasował jako ostatni slajd sesji. Dlatego drugi następny slajd, Quiz, ma na celu rozpoczęcie nowej sesji; strategia marketingu treści.</a:t>
            </a:r>
            <a:endParaRPr/>
          </a:p>
          <a:p>
            <a:pPr marL="0" lvl="0" indent="0" algn="l" rtl="0">
              <a:lnSpc>
                <a:spcPct val="115000"/>
              </a:lnSpc>
              <a:spcBef>
                <a:spcPts val="0"/>
              </a:spcBef>
              <a:spcAft>
                <a:spcPts val="0"/>
              </a:spcAft>
              <a:buSzPts val="1100"/>
              <a:buNone/>
            </a:pPr>
            <a:endParaRPr>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fi-FI">
                <a:solidFill>
                  <a:srgbClr val="374151"/>
                </a:solidFill>
                <a:highlight>
                  <a:srgbClr val="F7F7F8"/>
                </a:highlight>
                <a:latin typeface="Roboto"/>
                <a:ea typeface="Roboto"/>
                <a:cs typeface="Roboto"/>
                <a:sym typeface="Roboto"/>
              </a:rPr>
              <a:t>Notatki prelegenta dla każdej korzyści: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fi-FI">
                <a:solidFill>
                  <a:srgbClr val="374151"/>
                </a:solidFill>
                <a:highlight>
                  <a:srgbClr val="F7F7F8"/>
                </a:highlight>
                <a:latin typeface="Roboto"/>
                <a:ea typeface="Roboto"/>
                <a:cs typeface="Roboto"/>
                <a:sym typeface="Roboto"/>
              </a:rPr>
              <a:t>Zwiększenie ruchu w witrynie:</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wartościowe treści, które przemawiają do odbiorców docelowych, możesz przyciągnąć więcej odwiedzających do swojej witryny.</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Im większy ruch, tym więcej możliwości przekształcenia odwiedzających w potencjalnych klientów.</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2"/>
            </a:pPr>
            <a:r>
              <a:rPr lang="fi-FI">
                <a:solidFill>
                  <a:srgbClr val="374151"/>
                </a:solidFill>
                <a:highlight>
                  <a:srgbClr val="F7F7F8"/>
                </a:highlight>
                <a:latin typeface="Roboto"/>
                <a:ea typeface="Roboto"/>
                <a:cs typeface="Roboto"/>
                <a:sym typeface="Roboto"/>
              </a:rPr>
              <a:t>Ustanowienie autorytetu i zaufania:</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Gdy konsekwentnie tworzysz wysokiej jakości treści, demonstrujesz swoje doświadczenie i wiedzę w swojej branży.</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Pomaga to ustanowić markę jako godne zaufania źródło informacji, co może prowadzić do zwiększenia wiarygodności i autorytetu.</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3"/>
            </a:pPr>
            <a:r>
              <a:rPr lang="fi-FI">
                <a:solidFill>
                  <a:srgbClr val="374151"/>
                </a:solidFill>
                <a:highlight>
                  <a:srgbClr val="F7F7F8"/>
                </a:highlight>
                <a:latin typeface="Roboto"/>
                <a:ea typeface="Roboto"/>
                <a:cs typeface="Roboto"/>
                <a:sym typeface="Roboto"/>
              </a:rPr>
              <a:t>Tworzenie świadomości marki: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Content marketing to skuteczny sposób na zwiększenie widoczności i zasięgu marki.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treści, które można udostępniać i które są angażujące, możesz przyciągnąć większą uwagę do swojej marki i budować świadomość wśród nowych odbiorców.</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4"/>
            </a:pPr>
            <a:r>
              <a:rPr lang="fi-FI">
                <a:solidFill>
                  <a:srgbClr val="374151"/>
                </a:solidFill>
                <a:highlight>
                  <a:srgbClr val="F7F7F8"/>
                </a:highlight>
                <a:latin typeface="Roboto"/>
                <a:ea typeface="Roboto"/>
                <a:cs typeface="Roboto"/>
                <a:sym typeface="Roboto"/>
              </a:rPr>
              <a:t>Rozwijaj osobowość marki: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Marketing treści pozwala pokazać ludzką stronę marki i rozwinąć jej unikalną osobowość.</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treści, które odzwierciedlają wartości i głos Twojej marki, możesz nawiązać kontakt z odbiorcami na bardziej osobistym poziomie i wyróżnić się na tle konkurencji.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5"/>
            </a:pPr>
            <a:r>
              <a:rPr lang="fi-FI">
                <a:solidFill>
                  <a:srgbClr val="374151"/>
                </a:solidFill>
                <a:highlight>
                  <a:srgbClr val="F7F7F8"/>
                </a:highlight>
                <a:latin typeface="Roboto"/>
                <a:ea typeface="Roboto"/>
                <a:cs typeface="Roboto"/>
                <a:sym typeface="Roboto"/>
              </a:rPr>
              <a:t>Nawiąż kontakt z odbiorcami: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treści, które przemawiają bezpośrednio do potrzeb i zainteresowań docelowych odbiorców, można zbudować z nimi silniejszą więź.</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Może to prowadzić do zwiększenia zaangażowania, lojalności i poparcia.</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6"/>
            </a:pPr>
            <a:r>
              <a:rPr lang="fi-FI">
                <a:solidFill>
                  <a:srgbClr val="374151"/>
                </a:solidFill>
                <a:highlight>
                  <a:srgbClr val="F7F7F8"/>
                </a:highlight>
                <a:latin typeface="Roboto"/>
                <a:ea typeface="Roboto"/>
                <a:cs typeface="Roboto"/>
                <a:sym typeface="Roboto"/>
              </a:rPr>
              <a:t>Media społecznościowe i PR:</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treści, które można udostępniać, możesz napędzać swoje działania w mediach społecznościowych i PR oraz zwiększać swój zasięg.</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Udostępnianie treści w mediach społecznościowych lub w prasie może prowadzić do zwiększenia widoczności, ruchu i świadomości marki.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7"/>
            </a:pPr>
            <a:r>
              <a:rPr lang="fi-FI">
                <a:solidFill>
                  <a:srgbClr val="374151"/>
                </a:solidFill>
                <a:highlight>
                  <a:srgbClr val="F7F7F8"/>
                </a:highlight>
                <a:latin typeface="Roboto"/>
                <a:ea typeface="Roboto"/>
                <a:cs typeface="Roboto"/>
                <a:sym typeface="Roboto"/>
              </a:rPr>
              <a:t>Wspieranie lejka konwersji: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Marketing treści może wspierać lejek konwersji, dostarczając potencjalnym klientom cennych informacji na każdym etapie ścieżki zakupowej.</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Tworząc treści, które odpowiadają na typowe pytania i zastrzeżenia, możesz pomóc potencjalnym klientom w podjęciu decyzji o zakupie.</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8"/>
            </a:pPr>
            <a:r>
              <a:rPr lang="fi-FI">
                <a:solidFill>
                  <a:srgbClr val="374151"/>
                </a:solidFill>
                <a:highlight>
                  <a:srgbClr val="F7F7F8"/>
                </a:highlight>
                <a:latin typeface="Roboto"/>
                <a:ea typeface="Roboto"/>
                <a:cs typeface="Roboto"/>
                <a:sym typeface="Roboto"/>
              </a:rPr>
              <a:t>Poprawa współczynnika konwersji: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Dostarczając potencjalnym klientom odpowiednie i przydatne treści, możesz budować zaufanie i budować swoją markę jako cenny zasób.</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Może to prowadzić do zwiększenia współczynników konwersji, ponieważ potencjalni klienci chętniej wybiorą Twoją markę zamiast konkurencji</a:t>
            </a:r>
            <a:endParaRPr>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a:p>
        </p:txBody>
      </p:sp>
      <p:sp>
        <p:nvSpPr>
          <p:cNvPr id="323" name="Google Shape;323;p3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9" name="Google Shape;329;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Zostanie to przeprowadzone ustnie w klasie, na początku wykładu. Zakłada się, że poprzednie slajdy zostały omówione podczas poprzedniej sesji. Celem jest przypomnienie studentom tematów z poprzedniego wykładu (na których opiera się dzisiejszy temat) i aktywowanie ich. To ćwiczenie jest bardzo zalecane i akceptowane przez studentów. </a:t>
            </a:r>
            <a:endParaRPr/>
          </a:p>
          <a:p>
            <a:pPr marL="0" lvl="0" indent="0" algn="l" rtl="0">
              <a:lnSpc>
                <a:spcPct val="100000"/>
              </a:lnSpc>
              <a:spcBef>
                <a:spcPts val="0"/>
              </a:spcBef>
              <a:spcAft>
                <a:spcPts val="0"/>
              </a:spcAft>
              <a:buSzPts val="1400"/>
              <a:buNone/>
            </a:pPr>
            <a:r>
              <a:rPr lang="fi-FI"/>
              <a:t>Odpowiedzi:</a:t>
            </a:r>
            <a:endParaRPr/>
          </a:p>
          <a:p>
            <a:pPr marL="457200" lvl="0" indent="-292100" algn="l" rtl="0">
              <a:lnSpc>
                <a:spcPct val="115000"/>
              </a:lnSpc>
              <a:spcBef>
                <a:spcPts val="0"/>
              </a:spcBef>
              <a:spcAft>
                <a:spcPts val="0"/>
              </a:spcAft>
              <a:buClr>
                <a:schemeClr val="dk1"/>
              </a:buClr>
              <a:buSzPts val="1000"/>
              <a:buChar char="•"/>
            </a:pPr>
            <a:r>
              <a:rPr lang="fi-FI" sz="1000">
                <a:latin typeface="Arial"/>
                <a:ea typeface="Arial"/>
                <a:cs typeface="Arial"/>
                <a:sym typeface="Arial"/>
              </a:rPr>
              <a:t>content marketing = reklama (F)</a:t>
            </a:r>
            <a:endParaRPr sz="1000">
              <a:latin typeface="Arial"/>
              <a:ea typeface="Arial"/>
              <a:cs typeface="Arial"/>
              <a:sym typeface="Arial"/>
            </a:endParaRPr>
          </a:p>
          <a:p>
            <a:pPr marL="457200" lvl="0" indent="-292100" algn="l" rtl="0">
              <a:lnSpc>
                <a:spcPct val="115000"/>
              </a:lnSpc>
              <a:spcBef>
                <a:spcPts val="0"/>
              </a:spcBef>
              <a:spcAft>
                <a:spcPts val="0"/>
              </a:spcAft>
              <a:buClr>
                <a:schemeClr val="dk1"/>
              </a:buClr>
              <a:buSzPts val="1000"/>
              <a:buChar char="•"/>
            </a:pPr>
            <a:r>
              <a:rPr lang="fi-FI" sz="1000">
                <a:latin typeface="Arial"/>
                <a:ea typeface="Arial"/>
                <a:cs typeface="Arial"/>
                <a:sym typeface="Arial"/>
              </a:rPr>
              <a:t>content marketing może być stosowany również w małych firmach (T)</a:t>
            </a:r>
            <a:endParaRPr sz="1000">
              <a:latin typeface="Arial"/>
              <a:ea typeface="Arial"/>
              <a:cs typeface="Arial"/>
              <a:sym typeface="Arial"/>
            </a:endParaRPr>
          </a:p>
          <a:p>
            <a:pPr marL="457200" lvl="0" indent="-292100" algn="l" rtl="0">
              <a:lnSpc>
                <a:spcPct val="115000"/>
              </a:lnSpc>
              <a:spcBef>
                <a:spcPts val="0"/>
              </a:spcBef>
              <a:spcAft>
                <a:spcPts val="0"/>
              </a:spcAft>
              <a:buClr>
                <a:schemeClr val="dk1"/>
              </a:buClr>
              <a:buSzPts val="1000"/>
              <a:buChar char="•"/>
            </a:pPr>
            <a:r>
              <a:rPr lang="fi-FI" sz="1000">
                <a:latin typeface="Arial"/>
                <a:ea typeface="Arial"/>
                <a:cs typeface="Arial"/>
                <a:sym typeface="Arial"/>
              </a:rPr>
              <a:t>content marketing szybko przynosi rezultaty (T)</a:t>
            </a:r>
            <a:endParaRPr sz="1000">
              <a:latin typeface="Arial"/>
              <a:ea typeface="Arial"/>
              <a:cs typeface="Arial"/>
              <a:sym typeface="Arial"/>
            </a:endParaRPr>
          </a:p>
          <a:p>
            <a:pPr marL="457200" lvl="0" indent="-241300" algn="l" rtl="0">
              <a:lnSpc>
                <a:spcPct val="115000"/>
              </a:lnSpc>
              <a:spcBef>
                <a:spcPts val="0"/>
              </a:spcBef>
              <a:spcAft>
                <a:spcPts val="0"/>
              </a:spcAft>
              <a:buClr>
                <a:schemeClr val="dk1"/>
              </a:buClr>
              <a:buSzPts val="200"/>
              <a:buChar char="•"/>
            </a:pPr>
            <a:r>
              <a:rPr lang="fi-FI" sz="1000">
                <a:latin typeface="Arial"/>
                <a:ea typeface="Arial"/>
                <a:cs typeface="Arial"/>
                <a:sym typeface="Arial"/>
              </a:rPr>
              <a:t>content marketing nic nie kosztuje (F)</a:t>
            </a:r>
            <a:endParaRPr sz="200">
              <a:latin typeface="Arial"/>
              <a:ea typeface="Arial"/>
              <a:cs typeface="Arial"/>
              <a:sym typeface="Arial"/>
            </a:endParaRPr>
          </a:p>
        </p:txBody>
      </p:sp>
      <p:sp>
        <p:nvSpPr>
          <p:cNvPr id="330" name="Google Shape;330;p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Źródło: Jaana Merikallio</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itp. np. Podcasty, Newsletter, blog..</a:t>
            </a:r>
            <a:endParaRPr/>
          </a:p>
        </p:txBody>
      </p:sp>
      <p:sp>
        <p:nvSpPr>
          <p:cNvPr id="336" name="Google Shape;33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 name="Google Shape;353;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SzPts val="1400"/>
              <a:buNone/>
            </a:pPr>
            <a:endParaRPr/>
          </a:p>
          <a:p>
            <a:pPr marL="228600" marR="0" lvl="0" indent="-228600" algn="l" rtl="0">
              <a:lnSpc>
                <a:spcPct val="100000"/>
              </a:lnSpc>
              <a:spcBef>
                <a:spcPts val="0"/>
              </a:spcBef>
              <a:spcAft>
                <a:spcPts val="0"/>
              </a:spcAft>
              <a:buClr>
                <a:schemeClr val="dk1"/>
              </a:buClr>
              <a:buSzPts val="1200"/>
              <a:buFont typeface="Calibri"/>
              <a:buAutoNum type="arabicPeriod"/>
            </a:pPr>
            <a:r>
              <a:rPr lang="fi-FI"/>
              <a:t>Ustalenie a) celów i b) odpowiednich wskaźników oraz c) KPI.</a:t>
            </a:r>
            <a:endParaRPr/>
          </a:p>
          <a:p>
            <a:pPr marL="0" lvl="0" indent="0" algn="l" rtl="0">
              <a:lnSpc>
                <a:spcPct val="100000"/>
              </a:lnSpc>
              <a:spcBef>
                <a:spcPts val="0"/>
              </a:spcBef>
              <a:spcAft>
                <a:spcPts val="0"/>
              </a:spcAft>
              <a:buSzPts val="1400"/>
              <a:buNone/>
            </a:pPr>
            <a:r>
              <a:rPr lang="fi-FI"/>
              <a:t>a) Zwiększenie świadomości, sprzedaży, obsługi klienta, zatrudnienie marki. Pamiętaj SMART</a:t>
            </a:r>
            <a:endParaRPr/>
          </a:p>
          <a:p>
            <a:pPr marL="0" lvl="0" indent="0" algn="l" rtl="0">
              <a:lnSpc>
                <a:spcPct val="100000"/>
              </a:lnSpc>
              <a:spcBef>
                <a:spcPts val="0"/>
              </a:spcBef>
              <a:spcAft>
                <a:spcPts val="0"/>
              </a:spcAft>
              <a:buSzPts val="1400"/>
              <a:buNone/>
            </a:pPr>
            <a:r>
              <a:rPr lang="fi-FI"/>
              <a:t>b) Liczba powracających użytkowników, najlepiej konwertujące treści, liczba powracających klientów.</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2. Persona kupującego i podróż klienta</a:t>
            </a:r>
            <a:endParaRPr/>
          </a:p>
          <a:p>
            <a:pPr marL="0" lvl="0" indent="0" algn="l" rtl="0">
              <a:lnSpc>
                <a:spcPct val="100000"/>
              </a:lnSpc>
              <a:spcBef>
                <a:spcPts val="0"/>
              </a:spcBef>
              <a:spcAft>
                <a:spcPts val="0"/>
              </a:spcAft>
              <a:buSzPts val="1400"/>
              <a:buNone/>
            </a:pPr>
            <a:r>
              <a:rPr lang="fi-FI"/>
              <a:t>3. Jak - poprzez tworzenie treści - pomóc personom kupującym osiągnąć ich cele. I stać się Twoimi klientami</a:t>
            </a:r>
            <a:endParaRPr/>
          </a:p>
          <a:p>
            <a:pPr marL="0" lvl="0" indent="0" algn="l" rtl="0">
              <a:lnSpc>
                <a:spcPct val="100000"/>
              </a:lnSpc>
              <a:spcBef>
                <a:spcPts val="0"/>
              </a:spcBef>
              <a:spcAft>
                <a:spcPts val="0"/>
              </a:spcAft>
              <a:buSzPts val="1400"/>
              <a:buNone/>
            </a:pPr>
            <a:r>
              <a:rPr lang="fi-FI"/>
              <a:t>4. Określ typy treści: dopasowane do twoich celów marketingowych i używane przez twoje persony.</a:t>
            </a:r>
            <a:endParaRPr/>
          </a:p>
          <a:p>
            <a:pPr marL="0" lvl="0" indent="0" algn="l" rtl="0">
              <a:lnSpc>
                <a:spcPct val="100000"/>
              </a:lnSpc>
              <a:spcBef>
                <a:spcPts val="0"/>
              </a:spcBef>
              <a:spcAft>
                <a:spcPts val="0"/>
              </a:spcAft>
              <a:buSzPts val="1400"/>
              <a:buNone/>
            </a:pPr>
            <a:r>
              <a:rPr lang="fi-FI"/>
              <a:t>5. Uwaga: patrz oddzielny podmoduł dotyczący planowania treści. </a:t>
            </a:r>
            <a:r>
              <a:rPr lang="fi-FI" sz="1200" b="0" i="0" u="none" strike="noStrike">
                <a:solidFill>
                  <a:schemeClr val="dk1"/>
                </a:solidFill>
                <a:latin typeface="Calibri"/>
                <a:ea typeface="Calibri"/>
                <a:cs typeface="Calibri"/>
                <a:sym typeface="Calibri"/>
              </a:rPr>
              <a:t>Harmonogram określający częstotliwość pojawiania się każdego elementu treści. Czy wymagane są dwa wpisy na blogu tygodniowo? Jeden webinar na miesiąc? Stwórz harmonogram i podziel się nim z każdym członkiem zespołu zaangażowanym w content marketing.</a:t>
            </a:r>
            <a:endParaRPr/>
          </a:p>
          <a:p>
            <a:pPr marL="0" lvl="0" indent="0" algn="l" rtl="0">
              <a:lnSpc>
                <a:spcPct val="100000"/>
              </a:lnSpc>
              <a:spcBef>
                <a:spcPts val="0"/>
              </a:spcBef>
              <a:spcAft>
                <a:spcPts val="0"/>
              </a:spcAft>
              <a:buSzPts val="1400"/>
              <a:buNone/>
            </a:pPr>
            <a:r>
              <a:rPr lang="fi-FI" sz="1200" b="0" i="0" u="none" strike="noStrike">
                <a:solidFill>
                  <a:schemeClr val="dk1"/>
                </a:solidFill>
                <a:latin typeface="Calibri"/>
                <a:ea typeface="Calibri"/>
                <a:cs typeface="Calibri"/>
                <a:sym typeface="Calibri"/>
              </a:rPr>
              <a:t>Tworzenie treści </a:t>
            </a:r>
            <a:r>
              <a:rPr lang="fi-FI"/>
              <a:t>może </a:t>
            </a:r>
            <a:r>
              <a:rPr lang="fi-FI" sz="1200" b="0" i="0" u="none" strike="noStrike">
                <a:solidFill>
                  <a:schemeClr val="dk1"/>
                </a:solidFill>
                <a:latin typeface="Calibri"/>
                <a:ea typeface="Calibri"/>
                <a:cs typeface="Calibri"/>
                <a:sym typeface="Calibri"/>
              </a:rPr>
              <a:t>wymagać przypisania do pisarzy, redaktorów, projektantów lub kamerzystów. Możesz także mieć kierownika projektu zarządzającego różnymi etapami na drodze do ostatecznego zatwierdzenia. Niezależnie od struktury, każda osoba powinna wiedzieć, gdzie pasuje do procesu i jakie są jej obowiązki w danym projekcie treści. Budżet.</a:t>
            </a:r>
            <a:endParaRPr sz="1200" b="0" i="0" u="none" strike="noStrike">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354" name="Google Shape;354;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18ae76437f_0_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fi-FI">
                <a:solidFill>
                  <a:srgbClr val="374151"/>
                </a:solidFill>
                <a:highlight>
                  <a:srgbClr val="F7F7F8"/>
                </a:highlight>
                <a:latin typeface="Roboto"/>
                <a:ea typeface="Roboto"/>
                <a:cs typeface="Roboto"/>
                <a:sym typeface="Roboto"/>
              </a:rPr>
              <a:t>Notatki prelegenta dla każdego tematu:</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fi-FI">
                <a:solidFill>
                  <a:srgbClr val="374151"/>
                </a:solidFill>
                <a:highlight>
                  <a:srgbClr val="F7F7F8"/>
                </a:highlight>
                <a:latin typeface="Roboto"/>
                <a:ea typeface="Roboto"/>
                <a:cs typeface="Roboto"/>
                <a:sym typeface="Roboto"/>
              </a:rPr>
              <a:t>Strategia marketingu treści - co to jest?</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Strategia marketingu treści to plan tworzenia, publikowania i rozpowszechniania treści, które są zgodne z celami biznesowymi i docelowymi odbiorcami.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Obejmuje on szczegółowy plan tworzenia i udostępniania treści, a także ramy pomiaru ich sukcesu.</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2"/>
            </a:pPr>
            <a:r>
              <a:rPr lang="fi-FI">
                <a:solidFill>
                  <a:srgbClr val="374151"/>
                </a:solidFill>
                <a:highlight>
                  <a:srgbClr val="F7F7F8"/>
                </a:highlight>
                <a:latin typeface="Roboto"/>
                <a:ea typeface="Roboto"/>
                <a:cs typeface="Roboto"/>
                <a:sym typeface="Roboto"/>
              </a:rPr>
              <a:t>Wyznaczanie celów, a) celów i b) odpowiednich wskaźników i c) KPI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Ustalenie celów i zadań jest ważnym krokiem w tworzeniu strategii content marketingowej.</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Twoje cele powinny być konkretne, mierzalne, osiągalne, istotne i określone w czasie (SMART).</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Należy zidentyfikować odpowiednie metryki i kluczowe wskaźniki wydajności (KPI), aby zmierzyć sukces działań content marketingowych.</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3"/>
            </a:pPr>
            <a:r>
              <a:rPr lang="fi-FI">
                <a:solidFill>
                  <a:srgbClr val="374151"/>
                </a:solidFill>
                <a:highlight>
                  <a:srgbClr val="F7F7F8"/>
                </a:highlight>
                <a:latin typeface="Roboto"/>
                <a:ea typeface="Roboto"/>
                <a:cs typeface="Roboto"/>
                <a:sym typeface="Roboto"/>
              </a:rPr>
              <a:t>Cel = poznaj swoich (potencjalnych) klientów</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Zrozumienie docelowych odbiorców ma kluczowe znaczenie dla opracowania skutecznej strategii marketingu treści.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Powinieneś stworzyć persony kupujących, które reprezentują twoich idealnych klientów i zrozumieć ich zachowania zakupowe i podróż klienta.</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4"/>
            </a:pPr>
            <a:r>
              <a:rPr lang="fi-FI">
                <a:solidFill>
                  <a:srgbClr val="374151"/>
                </a:solidFill>
                <a:highlight>
                  <a:srgbClr val="F7F7F8"/>
                </a:highlight>
                <a:latin typeface="Roboto"/>
                <a:ea typeface="Roboto"/>
                <a:cs typeface="Roboto"/>
                <a:sym typeface="Roboto"/>
              </a:rPr>
              <a:t>Stwórz misję treści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Misja treści to oświadczenie, które określa cel i wartość treści dla docelowych odbiorców.</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Powinien on odzwierciedlać wartości, głos i cele marki oraz kierować działaniami związanymi z tworzeniem treści.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Jak - poprzez tworzenie treści - pomóc kupującym osiągnąć ich cele. I stać się Twoimi klientami.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Celem content marketingu jest tworzenie treści, które pomagają docelowym odbiorcom rozwiązywać problemy, odpowiadać na pytania i osiągać cele.</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Dostarczając wartościowe treści, można budować zaufanie i wiarygodność wśród odbiorców, co może prowadzić do zwiększenia sprzedaży i lojalności klientów.</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startAt="6"/>
            </a:pPr>
            <a:r>
              <a:rPr lang="fi-FI">
                <a:solidFill>
                  <a:srgbClr val="374151"/>
                </a:solidFill>
                <a:highlight>
                  <a:srgbClr val="F7F7F8"/>
                </a:highlight>
                <a:latin typeface="Roboto"/>
                <a:ea typeface="Roboto"/>
                <a:cs typeface="Roboto"/>
                <a:sym typeface="Roboto"/>
              </a:rPr>
              <a:t>Realne zasoby</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Alokacja zasobów jest kluczowym aspektem tworzenia skutecznej strategii content marketingowej.</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Char char="●"/>
            </a:pPr>
            <a:r>
              <a:rPr lang="fi-FI">
                <a:solidFill>
                  <a:srgbClr val="374151"/>
                </a:solidFill>
                <a:highlight>
                  <a:srgbClr val="F7F7F8"/>
                </a:highlight>
                <a:latin typeface="Roboto"/>
                <a:ea typeface="Roboto"/>
                <a:cs typeface="Roboto"/>
                <a:sym typeface="Roboto"/>
              </a:rPr>
              <a:t>Należy realistycznie ocenić dostępne zasoby, w tym czas, budżet i personel, a następnie odpowiednio zaplanować tworzenie i dystrybucję treści.</a:t>
            </a:r>
            <a:endParaRPr>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a:p>
        </p:txBody>
      </p:sp>
      <p:sp>
        <p:nvSpPr>
          <p:cNvPr id="369" name="Google Shape;369;g218ae76437f_0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sz="1000">
                <a:solidFill>
                  <a:schemeClr val="dk2"/>
                </a:solidFill>
              </a:rPr>
              <a:t>(2ECT = 56 godzin nauki?) </a:t>
            </a:r>
            <a:r>
              <a:rPr lang="fi-FI" sz="1200" b="0" i="0" u="none" strike="noStrike">
                <a:solidFill>
                  <a:schemeClr val="dk1"/>
                </a:solidFill>
                <a:latin typeface="Calibri"/>
                <a:ea typeface="Calibri"/>
                <a:cs typeface="Calibri"/>
                <a:sym typeface="Calibri"/>
              </a:rPr>
              <a:t>Content marketing to strategiczne podejście marketingowe skoncentrowane na tworzeniu i dystrybucji wartościowych, istotnych i spójnych treści w celu przyciągnięcia i zatrzymania jasno zdefiniowanych odbiorców, a ostatecznie w celu stymulowania zyskownych działań klientów.</a:t>
            </a:r>
            <a:endParaRPr i="0"/>
          </a:p>
        </p:txBody>
      </p:sp>
      <p:sp>
        <p:nvSpPr>
          <p:cNvPr id="376" name="Google Shape;37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1" name="Google Shape;40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8" name="Google Shape;40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200" b="0" i="0" u="none" strike="noStrike">
                <a:solidFill>
                  <a:schemeClr val="dk1"/>
                </a:solidFill>
                <a:latin typeface="Calibri"/>
                <a:ea typeface="Calibri"/>
                <a:cs typeface="Calibri"/>
                <a:sym typeface="Calibri"/>
              </a:rPr>
              <a:t>Spojrzenie na strategię biznesową oznacza spojrzenie na cele, aby wiedzieć, jaką strategię należy zastosować.</a:t>
            </a:r>
            <a:endParaRPr/>
          </a:p>
          <a:p>
            <a:pPr marL="0" lvl="0" indent="0" algn="l" rtl="0">
              <a:lnSpc>
                <a:spcPct val="100000"/>
              </a:lnSpc>
              <a:spcBef>
                <a:spcPts val="0"/>
              </a:spcBef>
              <a:spcAft>
                <a:spcPts val="0"/>
              </a:spcAft>
              <a:buSzPts val="1400"/>
              <a:buNone/>
            </a:pPr>
            <a:r>
              <a:rPr lang="fi-FI" sz="1200" b="0" i="0" u="none" strike="noStrike">
                <a:solidFill>
                  <a:schemeClr val="dk1"/>
                </a:solidFill>
                <a:latin typeface="Calibri"/>
                <a:ea typeface="Calibri"/>
                <a:cs typeface="Calibri"/>
                <a:sym typeface="Calibri"/>
              </a:rPr>
              <a:t>I choć te zestawy strategii są z pewnością powiązane, muszą być oddzielone, aby osiągnąć sukces.</a:t>
            </a:r>
            <a:endParaRPr/>
          </a:p>
          <a:p>
            <a:pPr marL="0" lvl="0" indent="0" algn="l" rtl="0">
              <a:lnSpc>
                <a:spcPct val="100000"/>
              </a:lnSpc>
              <a:spcBef>
                <a:spcPts val="0"/>
              </a:spcBef>
              <a:spcAft>
                <a:spcPts val="0"/>
              </a:spcAft>
              <a:buSzPts val="1400"/>
              <a:buNone/>
            </a:pPr>
            <a:r>
              <a:rPr lang="fi-FI" sz="1200" b="1" i="0" u="none" strike="noStrike">
                <a:solidFill>
                  <a:schemeClr val="dk1"/>
                </a:solidFill>
                <a:latin typeface="Calibri"/>
                <a:ea typeface="Calibri"/>
                <a:cs typeface="Calibri"/>
                <a:sym typeface="Calibri"/>
              </a:rPr>
              <a:t>Cele biznesowe </a:t>
            </a:r>
            <a:r>
              <a:rPr lang="fi-FI" sz="1200" b="0" i="0" u="none" strike="noStrike">
                <a:solidFill>
                  <a:schemeClr val="dk1"/>
                </a:solidFill>
                <a:latin typeface="Calibri"/>
                <a:ea typeface="Calibri"/>
                <a:cs typeface="Calibri"/>
                <a:sym typeface="Calibri"/>
              </a:rPr>
              <a:t>to</a:t>
            </a:r>
            <a:r>
              <a:rPr lang="fi-FI" sz="1200" b="1" i="0" u="none" strike="noStrike">
                <a:solidFill>
                  <a:schemeClr val="dk1"/>
                </a:solidFill>
                <a:latin typeface="Calibri"/>
                <a:ea typeface="Calibri"/>
                <a:cs typeface="Calibri"/>
                <a:sym typeface="Calibri"/>
              </a:rPr>
              <a:t> cele wysokiego szczebla, które mają bezpośredni wpływ na całą firmę. </a:t>
            </a:r>
            <a:endParaRPr/>
          </a:p>
          <a:p>
            <a:pPr marL="0" lvl="0" indent="0" algn="l" rtl="0">
              <a:lnSpc>
                <a:spcPct val="100000"/>
              </a:lnSpc>
              <a:spcBef>
                <a:spcPts val="0"/>
              </a:spcBef>
              <a:spcAft>
                <a:spcPts val="0"/>
              </a:spcAft>
              <a:buSzPts val="1400"/>
              <a:buNone/>
            </a:pPr>
            <a:r>
              <a:rPr lang="fi-FI" sz="1200" b="1" i="0" u="none" strike="noStrike">
                <a:solidFill>
                  <a:schemeClr val="dk1"/>
                </a:solidFill>
                <a:latin typeface="Calibri"/>
                <a:ea typeface="Calibri"/>
                <a:cs typeface="Calibri"/>
                <a:sym typeface="Calibri"/>
              </a:rPr>
              <a:t>Cele marketingowe </a:t>
            </a:r>
            <a:r>
              <a:rPr lang="fi-FI" sz="1200" b="0" i="0" u="none" strike="noStrike">
                <a:solidFill>
                  <a:schemeClr val="dk1"/>
                </a:solidFill>
                <a:latin typeface="Calibri"/>
                <a:ea typeface="Calibri"/>
                <a:cs typeface="Calibri"/>
                <a:sym typeface="Calibri"/>
              </a:rPr>
              <a:t>to</a:t>
            </a:r>
            <a:r>
              <a:rPr lang="fi-FI" sz="1200" b="1" i="0" u="none" strike="noStrike">
                <a:solidFill>
                  <a:schemeClr val="dk1"/>
                </a:solidFill>
                <a:latin typeface="Calibri"/>
                <a:ea typeface="Calibri"/>
                <a:cs typeface="Calibri"/>
                <a:sym typeface="Calibri"/>
              </a:rPr>
              <a:t> mierzalne cele inicjatyw marketingowych, które wspierają cele biznesowe.</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2032ef3727d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4" name="Google Shape;474;g2032ef3727d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Bardzo ważne jest, aby wybrać odpowiednie cele i wskaźniki. Cele i odpowiednie wskaźniki nie wystarczą, potrzebne </a:t>
            </a:r>
            <a:r>
              <a:rPr lang="fi-FI" b="1"/>
              <a:t>są również KPI. Kluczowy wskaźnik wydajności oznacza metrykę</a:t>
            </a:r>
            <a:r>
              <a:rPr lang="fi-FI"/>
              <a:t>, która wskazuje, czy cel jest osiągalny, czy nie. Na przykład, jeśli Twoim celem jest uzyskanie 50 nowych subskrypcji bloga w ciągu dwóch miesięcy, potrzebujesz określonej liczby odwiedzających Twoją witrynę lub nawet dedykowaną stronę, na której odwiedzający są aktywowani, aby zamówić blog. Jeśli nie przestrzegasz i nie podejmujesz działań, aby upewnić się, że masz wystarczającą liczbę odwiedzających witrynę, oczekiwanie osiągnięcia celu subskrypcji bloga jest całkowicie nierealne. </a:t>
            </a:r>
            <a:endParaRPr/>
          </a:p>
        </p:txBody>
      </p:sp>
      <p:sp>
        <p:nvSpPr>
          <p:cNvPr id="475" name="Google Shape;475;g2032ef3727d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3" name="Google Shape;483;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89"/>
              <a:buFont typeface="Arial"/>
              <a:buNone/>
            </a:pPr>
            <a:r>
              <a:rPr lang="fi-FI" sz="2000">
                <a:solidFill>
                  <a:srgbClr val="161249"/>
                </a:solidFill>
                <a:latin typeface="Arial"/>
                <a:ea typeface="Arial"/>
                <a:cs typeface="Arial"/>
                <a:sym typeface="Arial"/>
              </a:rPr>
              <a:t>Dalsza lektura (wskazówka: przydatna w zadaniu grupowym): </a:t>
            </a:r>
            <a:r>
              <a:rPr lang="fi-FI" sz="2000" u="sng">
                <a:solidFill>
                  <a:schemeClr val="hlink"/>
                </a:solidFill>
                <a:latin typeface="Arial"/>
                <a:ea typeface="Arial"/>
                <a:cs typeface="Arial"/>
                <a:sym typeface="Arial"/>
                <a:hlinkClick r:id="rId3"/>
              </a:rPr>
              <a:t>https:</a:t>
            </a:r>
            <a:r>
              <a:rPr lang="fi-FI" sz="2000" u="sng">
                <a:solidFill>
                  <a:schemeClr val="hlink"/>
                </a:solidFill>
                <a:latin typeface="Arial"/>
                <a:ea typeface="Arial"/>
                <a:cs typeface="Arial"/>
                <a:sym typeface="Arial"/>
              </a:rPr>
              <a:t>//www.mindtools.com/pages/article/smart-goals.html</a:t>
            </a:r>
            <a:endParaRPr/>
          </a:p>
        </p:txBody>
      </p:sp>
      <p:sp>
        <p:nvSpPr>
          <p:cNvPr id="484" name="Google Shape;484;p3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0" name="Google Shape;490;p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317500" algn="l" rtl="0">
              <a:lnSpc>
                <a:spcPct val="100000"/>
              </a:lnSpc>
              <a:spcBef>
                <a:spcPts val="0"/>
              </a:spcBef>
              <a:spcAft>
                <a:spcPts val="0"/>
              </a:spcAft>
              <a:buSzPts val="1400"/>
              <a:buAutoNum type="arabicPeriod"/>
            </a:pPr>
            <a:r>
              <a:rPr lang="fi-FI"/>
              <a:t>Nie: brakuje T, a także S (wzrost w czym? Liczba klientów, sprzedaż?).</a:t>
            </a:r>
            <a:endParaRPr/>
          </a:p>
          <a:p>
            <a:pPr marL="457200" lvl="0" indent="-317500" algn="l" rtl="0">
              <a:lnSpc>
                <a:spcPct val="100000"/>
              </a:lnSpc>
              <a:spcBef>
                <a:spcPts val="0"/>
              </a:spcBef>
              <a:spcAft>
                <a:spcPts val="0"/>
              </a:spcAft>
              <a:buSzPts val="1400"/>
              <a:buAutoNum type="arabicPeriod"/>
            </a:pPr>
            <a:r>
              <a:rPr lang="fi-FI"/>
              <a:t>Tak: wszystkie kryteria SMART są spełnione</a:t>
            </a:r>
            <a:endParaRPr/>
          </a:p>
          <a:p>
            <a:pPr marL="457200" lvl="0" indent="-317500" algn="l" rtl="0">
              <a:lnSpc>
                <a:spcPct val="100000"/>
              </a:lnSpc>
              <a:spcBef>
                <a:spcPts val="0"/>
              </a:spcBef>
              <a:spcAft>
                <a:spcPts val="0"/>
              </a:spcAft>
              <a:buSzPts val="1400"/>
              <a:buAutoNum type="arabicPeriod"/>
            </a:pPr>
            <a:r>
              <a:rPr lang="fi-FI"/>
              <a:t>Nie: cel nie jest osiągalny</a:t>
            </a:r>
            <a:endParaRPr/>
          </a:p>
        </p:txBody>
      </p:sp>
      <p:sp>
        <p:nvSpPr>
          <p:cNvPr id="491" name="Google Shape;491;p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
        <p:cNvGrpSpPr/>
        <p:nvPr/>
      </p:nvGrpSpPr>
      <p:grpSpPr>
        <a:xfrm>
          <a:off x="0" y="0"/>
          <a:ext cx="0" cy="0"/>
          <a:chOff x="0" y="0"/>
          <a:chExt cx="0" cy="0"/>
        </a:xfrm>
      </p:grpSpPr>
      <p:sp>
        <p:nvSpPr>
          <p:cNvPr id="13" name="Google Shape;13;p5"/>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5"/>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7999" y="623199"/>
            <a:ext cx="2958477" cy="1098780"/>
          </a:xfrm>
          <a:prstGeom prst="rect">
            <a:avLst/>
          </a:prstGeom>
          <a:noFill/>
          <a:ln>
            <a:noFill/>
          </a:ln>
        </p:spPr>
      </p:pic>
      <p:sp>
        <p:nvSpPr>
          <p:cNvPr id="16" name="Google Shape;16;p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33192" y="6037499"/>
            <a:ext cx="2650539" cy="586800"/>
          </a:xfrm>
          <a:prstGeom prst="rect">
            <a:avLst/>
          </a:prstGeom>
          <a:noFill/>
          <a:ln>
            <a:noFill/>
          </a:ln>
        </p:spPr>
      </p:pic>
      <p:pic>
        <p:nvPicPr>
          <p:cNvPr id="18" name="Google Shape;18;p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 name="Google Shape;19;p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20" name="Google Shape;20;p5"/>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21" name="Google Shape;21;p5"/>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22"/>
        <p:cNvGrpSpPr/>
        <p:nvPr/>
      </p:nvGrpSpPr>
      <p:grpSpPr>
        <a:xfrm>
          <a:off x="0" y="0"/>
          <a:ext cx="0" cy="0"/>
          <a:chOff x="0" y="0"/>
          <a:chExt cx="0" cy="0"/>
        </a:xfrm>
      </p:grpSpPr>
      <p:pic>
        <p:nvPicPr>
          <p:cNvPr id="23" name="Google Shape;23;p17"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7944186" y="2718433"/>
            <a:ext cx="5007393" cy="4583038"/>
          </a:xfrm>
          <a:prstGeom prst="rect">
            <a:avLst/>
          </a:prstGeom>
          <a:noFill/>
          <a:ln>
            <a:noFill/>
          </a:ln>
        </p:spPr>
      </p:pic>
      <p:pic>
        <p:nvPicPr>
          <p:cNvPr id="24" name="Google Shape;24;p1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5" name="Google Shape;25;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7" name="Google Shape;27;p1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28" name="Google Shape;28;p1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9"/>
        <p:cNvGrpSpPr/>
        <p:nvPr/>
      </p:nvGrpSpPr>
      <p:grpSpPr>
        <a:xfrm>
          <a:off x="0" y="0"/>
          <a:ext cx="0" cy="0"/>
          <a:chOff x="0" y="0"/>
          <a:chExt cx="0" cy="0"/>
        </a:xfrm>
      </p:grpSpPr>
      <p:sp>
        <p:nvSpPr>
          <p:cNvPr id="30" name="Google Shape;30;p21"/>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1"/>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2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3" name="Google Shape;33;p2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34" name="Google Shape;34;p2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35" name="Google Shape;35;p2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36" name="Google Shape;36;p2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37" name="Google Shape;37;p2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38" name="Google Shape;38;p21"/>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9" name="Google Shape;39;p2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0"/>
        <p:cNvGrpSpPr/>
        <p:nvPr/>
      </p:nvGrpSpPr>
      <p:grpSpPr>
        <a:xfrm>
          <a:off x="0" y="0"/>
          <a:ext cx="0" cy="0"/>
          <a:chOff x="0" y="0"/>
          <a:chExt cx="0" cy="0"/>
        </a:xfrm>
      </p:grpSpPr>
      <p:sp>
        <p:nvSpPr>
          <p:cNvPr id="41" name="Google Shape;41;p63"/>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2" name="Google Shape;42;p63"/>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44" name="Google Shape;44;p63"/>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45" name="Google Shape;45;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46" name="Google Shape;46;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7"/>
        <p:cNvGrpSpPr/>
        <p:nvPr/>
      </p:nvGrpSpPr>
      <p:grpSpPr>
        <a:xfrm>
          <a:off x="0" y="0"/>
          <a:ext cx="0" cy="0"/>
          <a:chOff x="0" y="0"/>
          <a:chExt cx="0" cy="0"/>
        </a:xfrm>
      </p:grpSpPr>
      <p:pic>
        <p:nvPicPr>
          <p:cNvPr id="48" name="Google Shape;48;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9" name="Google Shape;49;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0" name="Google Shape;50;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pic>
        <p:nvPicPr>
          <p:cNvPr id="52" name="Google Shape;52;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53" name="Google Shape;53;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6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 name="Google Shape;55;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6" name="Google Shape;56;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6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9" name="Google Shape;59;p66"/>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66"/>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1" name="Google Shape;61;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62" name="Google Shape;62;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67"/>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5" name="Google Shape;65;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36370" y="6101922"/>
            <a:ext cx="2650539" cy="586800"/>
          </a:xfrm>
          <a:prstGeom prst="rect">
            <a:avLst/>
          </a:prstGeom>
          <a:noFill/>
          <a:ln>
            <a:noFill/>
          </a:ln>
        </p:spPr>
      </p:pic>
      <p:pic>
        <p:nvPicPr>
          <p:cNvPr id="66" name="Google Shape;66;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7"/>
        <p:cNvGrpSpPr/>
        <p:nvPr/>
      </p:nvGrpSpPr>
      <p:grpSpPr>
        <a:xfrm>
          <a:off x="0" y="0"/>
          <a:ext cx="0" cy="0"/>
          <a:chOff x="0" y="0"/>
          <a:chExt cx="0" cy="0"/>
        </a:xfrm>
      </p:grpSpPr>
      <p:pic>
        <p:nvPicPr>
          <p:cNvPr id="68" name="Google Shape;68;p6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69" name="Google Shape;69;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8"/>
          <p:cNvSpPr>
            <a:spLocks noGrp="1"/>
          </p:cNvSpPr>
          <p:nvPr>
            <p:ph type="pic" idx="2"/>
          </p:nvPr>
        </p:nvSpPr>
        <p:spPr>
          <a:xfrm>
            <a:off x="7429500" y="1"/>
            <a:ext cx="4762500" cy="6705599"/>
          </a:xfrm>
          <a:prstGeom prst="rect">
            <a:avLst/>
          </a:prstGeom>
          <a:solidFill>
            <a:srgbClr val="D3EEEF"/>
          </a:solidFill>
          <a:ln>
            <a:noFill/>
          </a:ln>
        </p:spPr>
      </p:sp>
      <p:pic>
        <p:nvPicPr>
          <p:cNvPr id="72" name="Google Shape;72;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73" name="Google Shape;73;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4"/>
        <p:cNvGrpSpPr/>
        <p:nvPr/>
      </p:nvGrpSpPr>
      <p:grpSpPr>
        <a:xfrm>
          <a:off x="0" y="0"/>
          <a:ext cx="0" cy="0"/>
          <a:chOff x="0" y="0"/>
          <a:chExt cx="0" cy="0"/>
        </a:xfrm>
      </p:grpSpPr>
      <p:sp>
        <p:nvSpPr>
          <p:cNvPr id="75" name="Google Shape;75;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7" name="Google Shape;77;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9" name="Google Shape;79;p69"/>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0" name="Google Shape;80;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1" name="Google Shape;81;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2" name="Google Shape;82;p6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3" name="Google Shape;83;p6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84" name="Google Shape;84;p6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85" name="Google Shape;85;p6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6"/>
        <p:cNvGrpSpPr/>
        <p:nvPr/>
      </p:nvGrpSpPr>
      <p:grpSpPr>
        <a:xfrm>
          <a:off x="0" y="0"/>
          <a:ext cx="0" cy="0"/>
          <a:chOff x="0" y="0"/>
          <a:chExt cx="0" cy="0"/>
        </a:xfrm>
      </p:grpSpPr>
      <p:sp>
        <p:nvSpPr>
          <p:cNvPr id="87" name="Google Shape;87;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9" name="Google Shape;89;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1" name="Google Shape;91;p70"/>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2" name="Google Shape;92;p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3" name="Google Shape;93;p7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4" name="Google Shape;94;p7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5" name="Google Shape;95;p7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96" name="Google Shape;96;p7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97" name="Google Shape;97;p7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8"/>
        <p:cNvGrpSpPr/>
        <p:nvPr/>
      </p:nvGrpSpPr>
      <p:grpSpPr>
        <a:xfrm>
          <a:off x="0" y="0"/>
          <a:ext cx="0" cy="0"/>
          <a:chOff x="0" y="0"/>
          <a:chExt cx="0" cy="0"/>
        </a:xfrm>
      </p:grpSpPr>
      <p:sp>
        <p:nvSpPr>
          <p:cNvPr id="99" name="Google Shape;99;p71"/>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71"/>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1" name="Google Shape;101;p71"/>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7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3" name="Google Shape;103;p71"/>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4" name="Google Shape;104;p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5" name="Google Shape;105;p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06" name="Google Shape;106;p7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7" name="Google Shape;107;p7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8" name="Google Shape;108;p7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9" name="Google Shape;109;p7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0"/>
        <p:cNvGrpSpPr/>
        <p:nvPr/>
      </p:nvGrpSpPr>
      <p:grpSpPr>
        <a:xfrm>
          <a:off x="0" y="0"/>
          <a:ext cx="0" cy="0"/>
          <a:chOff x="0" y="0"/>
          <a:chExt cx="0" cy="0"/>
        </a:xfrm>
      </p:grpSpPr>
      <p:sp>
        <p:nvSpPr>
          <p:cNvPr id="111" name="Google Shape;111;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2" name="Google Shape;112;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13" name="Google Shape;113;p72"/>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114" name="Google Shape;114;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5" name="Google Shape;115;p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16" name="Google Shape;116;p7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7"/>
        <p:cNvGrpSpPr/>
        <p:nvPr/>
      </p:nvGrpSpPr>
      <p:grpSpPr>
        <a:xfrm>
          <a:off x="0" y="0"/>
          <a:ext cx="0" cy="0"/>
          <a:chOff x="0" y="0"/>
          <a:chExt cx="0" cy="0"/>
        </a:xfrm>
      </p:grpSpPr>
      <p:sp>
        <p:nvSpPr>
          <p:cNvPr id="118" name="Google Shape;118;p74"/>
          <p:cNvSpPr>
            <a:spLocks noGrp="1"/>
          </p:cNvSpPr>
          <p:nvPr>
            <p:ph type="pic" idx="2"/>
          </p:nvPr>
        </p:nvSpPr>
        <p:spPr>
          <a:xfrm>
            <a:off x="0" y="1"/>
            <a:ext cx="12192000" cy="3428999"/>
          </a:xfrm>
          <a:prstGeom prst="rect">
            <a:avLst/>
          </a:prstGeom>
          <a:solidFill>
            <a:srgbClr val="D3EEEF"/>
          </a:solidFill>
          <a:ln>
            <a:noFill/>
          </a:ln>
        </p:spPr>
      </p:sp>
      <p:sp>
        <p:nvSpPr>
          <p:cNvPr id="119" name="Google Shape;119;p74"/>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74"/>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1" name="Google Shape;121;p7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122" name="Google Shape;122;p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23" name="Google Shape;123;p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3"/>
        <p:cNvGrpSpPr/>
        <p:nvPr/>
      </p:nvGrpSpPr>
      <p:grpSpPr>
        <a:xfrm>
          <a:off x="0" y="0"/>
          <a:ext cx="0" cy="0"/>
          <a:chOff x="0" y="0"/>
          <a:chExt cx="0" cy="0"/>
        </a:xfrm>
      </p:grpSpPr>
      <p:sp>
        <p:nvSpPr>
          <p:cNvPr id="134" name="Google Shape;134;p7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7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6" name="Google Shape;136;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7" name="Google Shape;137;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9"/>
        <p:cNvGrpSpPr/>
        <p:nvPr/>
      </p:nvGrpSpPr>
      <p:grpSpPr>
        <a:xfrm>
          <a:off x="0" y="0"/>
          <a:ext cx="0" cy="0"/>
          <a:chOff x="0" y="0"/>
          <a:chExt cx="0" cy="0"/>
        </a:xfrm>
      </p:grpSpPr>
      <p:sp>
        <p:nvSpPr>
          <p:cNvPr id="140" name="Google Shape;140;p77"/>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1" name="Google Shape;141;p77"/>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600"/>
            </a:lvl1pPr>
            <a:lvl2pPr marL="914400" lvl="1" indent="-304800" algn="l">
              <a:lnSpc>
                <a:spcPct val="115000"/>
              </a:lnSpc>
              <a:spcBef>
                <a:spcPts val="0"/>
              </a:spcBef>
              <a:spcAft>
                <a:spcPts val="0"/>
              </a:spcAft>
              <a:buClr>
                <a:srgbClr val="161249"/>
              </a:buClr>
              <a:buSzPts val="1200"/>
              <a:buChar char="○"/>
              <a:defRPr sz="1600"/>
            </a:lvl2pPr>
            <a:lvl3pPr marL="1371600" lvl="2" indent="-304800" algn="l">
              <a:lnSpc>
                <a:spcPct val="115000"/>
              </a:lnSpc>
              <a:spcBef>
                <a:spcPts val="0"/>
              </a:spcBef>
              <a:spcAft>
                <a:spcPts val="0"/>
              </a:spcAft>
              <a:buClr>
                <a:srgbClr val="161249"/>
              </a:buClr>
              <a:buSzPts val="1200"/>
              <a:buChar char="■"/>
              <a:defRPr sz="1600"/>
            </a:lvl3pPr>
            <a:lvl4pPr marL="1828800" lvl="3" indent="-304800" algn="l">
              <a:lnSpc>
                <a:spcPct val="115000"/>
              </a:lnSpc>
              <a:spcBef>
                <a:spcPts val="0"/>
              </a:spcBef>
              <a:spcAft>
                <a:spcPts val="0"/>
              </a:spcAft>
              <a:buClr>
                <a:srgbClr val="161249"/>
              </a:buClr>
              <a:buSzPts val="1200"/>
              <a:buChar char="●"/>
              <a:defRPr sz="1600"/>
            </a:lvl4pPr>
            <a:lvl5pPr marL="2286000" lvl="4" indent="-304800" algn="l">
              <a:lnSpc>
                <a:spcPct val="115000"/>
              </a:lnSpc>
              <a:spcBef>
                <a:spcPts val="0"/>
              </a:spcBef>
              <a:spcAft>
                <a:spcPts val="0"/>
              </a:spcAft>
              <a:buClr>
                <a:srgbClr val="161249"/>
              </a:buClr>
              <a:buSzPts val="1200"/>
              <a:buChar char="○"/>
              <a:defRPr sz="1600"/>
            </a:lvl5pPr>
            <a:lvl6pPr marL="2743200" lvl="5" indent="-304800" algn="l">
              <a:lnSpc>
                <a:spcPct val="115000"/>
              </a:lnSpc>
              <a:spcBef>
                <a:spcPts val="0"/>
              </a:spcBef>
              <a:spcAft>
                <a:spcPts val="0"/>
              </a:spcAft>
              <a:buClr>
                <a:schemeClr val="dk1"/>
              </a:buClr>
              <a:buSzPts val="1200"/>
              <a:buChar char="■"/>
              <a:defRPr sz="1600"/>
            </a:lvl6pPr>
            <a:lvl7pPr marL="3200400" lvl="6" indent="-304800" algn="l">
              <a:lnSpc>
                <a:spcPct val="115000"/>
              </a:lnSpc>
              <a:spcBef>
                <a:spcPts val="0"/>
              </a:spcBef>
              <a:spcAft>
                <a:spcPts val="0"/>
              </a:spcAft>
              <a:buClr>
                <a:schemeClr val="dk1"/>
              </a:buClr>
              <a:buSzPts val="1200"/>
              <a:buChar char="●"/>
              <a:defRPr sz="1600"/>
            </a:lvl7pPr>
            <a:lvl8pPr marL="3657600" lvl="7" indent="-304800" algn="l">
              <a:lnSpc>
                <a:spcPct val="115000"/>
              </a:lnSpc>
              <a:spcBef>
                <a:spcPts val="0"/>
              </a:spcBef>
              <a:spcAft>
                <a:spcPts val="0"/>
              </a:spcAft>
              <a:buClr>
                <a:schemeClr val="dk1"/>
              </a:buClr>
              <a:buSzPts val="1200"/>
              <a:buChar char="○"/>
              <a:defRPr sz="1600"/>
            </a:lvl8pPr>
            <a:lvl9pPr marL="4114800" lvl="8" indent="-304800" algn="l">
              <a:lnSpc>
                <a:spcPct val="115000"/>
              </a:lnSpc>
              <a:spcBef>
                <a:spcPts val="0"/>
              </a:spcBef>
              <a:spcAft>
                <a:spcPts val="0"/>
              </a:spcAft>
              <a:buClr>
                <a:schemeClr val="dk1"/>
              </a:buClr>
              <a:buSzPts val="1200"/>
              <a:buChar char="■"/>
              <a:defRPr sz="1600"/>
            </a:lvl9pPr>
          </a:lstStyle>
          <a:p>
            <a:endParaRPr/>
          </a:p>
        </p:txBody>
      </p:sp>
      <p:sp>
        <p:nvSpPr>
          <p:cNvPr id="142" name="Google Shape;142;p77"/>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43"/>
        <p:cNvGrpSpPr/>
        <p:nvPr/>
      </p:nvGrpSpPr>
      <p:grpSpPr>
        <a:xfrm>
          <a:off x="0" y="0"/>
          <a:ext cx="0" cy="0"/>
          <a:chOff x="0" y="0"/>
          <a:chExt cx="0" cy="0"/>
        </a:xfrm>
      </p:grpSpPr>
      <p:sp>
        <p:nvSpPr>
          <p:cNvPr id="144" name="Google Shape;144;p7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5" name="Google Shape;145;p7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6" name="Google Shape;146;p7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47"/>
        <p:cNvGrpSpPr/>
        <p:nvPr/>
      </p:nvGrpSpPr>
      <p:grpSpPr>
        <a:xfrm>
          <a:off x="0" y="0"/>
          <a:ext cx="0" cy="0"/>
          <a:chOff x="0" y="0"/>
          <a:chExt cx="0" cy="0"/>
        </a:xfrm>
      </p:grpSpPr>
      <p:sp>
        <p:nvSpPr>
          <p:cNvPr id="148" name="Google Shape;148;p79"/>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9" name="Google Shape;149;p79"/>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79"/>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1" name="Google Shape;151;p79"/>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2" name="Google Shape;152;p79"/>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Kaksi sisältökohdetta" type="twoObj">
  <p:cSld name="TWO_OBJECTS">
    <p:spTree>
      <p:nvGrpSpPr>
        <p:cNvPr id="1" name="Shape 153"/>
        <p:cNvGrpSpPr/>
        <p:nvPr/>
      </p:nvGrpSpPr>
      <p:grpSpPr>
        <a:xfrm>
          <a:off x="0" y="0"/>
          <a:ext cx="0" cy="0"/>
          <a:chOff x="0" y="0"/>
          <a:chExt cx="0" cy="0"/>
        </a:xfrm>
      </p:grpSpPr>
      <p:sp>
        <p:nvSpPr>
          <p:cNvPr id="154" name="Google Shape;154;p8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8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8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7" name="Google Shape;157;p8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8" name="Google Shape;158;p8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9" name="Google Shape;159;p8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60"/>
        <p:cNvGrpSpPr/>
        <p:nvPr/>
      </p:nvGrpSpPr>
      <p:grpSpPr>
        <a:xfrm>
          <a:off x="0" y="0"/>
          <a:ext cx="0" cy="0"/>
          <a:chOff x="0" y="0"/>
          <a:chExt cx="0" cy="0"/>
        </a:xfrm>
      </p:grpSpPr>
      <p:sp>
        <p:nvSpPr>
          <p:cNvPr id="161" name="Google Shape;161;p81"/>
          <p:cNvSpPr txBox="1">
            <a:spLocks noGrp="1"/>
          </p:cNvSpPr>
          <p:nvPr>
            <p:ph type="title"/>
          </p:nvPr>
        </p:nvSpPr>
        <p:spPr>
          <a:xfrm>
            <a:off x="601134" y="371749"/>
            <a:ext cx="8636941"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2" name="Google Shape;162;p81"/>
          <p:cNvSpPr txBox="1">
            <a:spLocks noGrp="1"/>
          </p:cNvSpPr>
          <p:nvPr>
            <p:ph type="body" idx="1"/>
          </p:nvPr>
        </p:nvSpPr>
        <p:spPr>
          <a:xfrm>
            <a:off x="601134" y="1980000"/>
            <a:ext cx="5234517" cy="46368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3" name="Google Shape;163;p81"/>
          <p:cNvSpPr txBox="1">
            <a:spLocks noGrp="1"/>
          </p:cNvSpPr>
          <p:nvPr>
            <p:ph type="body" idx="2"/>
          </p:nvPr>
        </p:nvSpPr>
        <p:spPr>
          <a:xfrm>
            <a:off x="6371951" y="1980000"/>
            <a:ext cx="5210451" cy="46368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30200" algn="l">
              <a:lnSpc>
                <a:spcPct val="90000"/>
              </a:lnSpc>
              <a:spcBef>
                <a:spcPts val="500"/>
              </a:spcBef>
              <a:spcAft>
                <a:spcPts val="0"/>
              </a:spcAft>
              <a:buClr>
                <a:schemeClr val="dk1"/>
              </a:buClr>
              <a:buSzPts val="1600"/>
              <a:buChar char="•"/>
              <a:defRPr sz="1600"/>
            </a:lvl6pPr>
            <a:lvl7pPr marL="3200400" lvl="6" indent="-330200" algn="l">
              <a:lnSpc>
                <a:spcPct val="90000"/>
              </a:lnSpc>
              <a:spcBef>
                <a:spcPts val="500"/>
              </a:spcBef>
              <a:spcAft>
                <a:spcPts val="0"/>
              </a:spcAft>
              <a:buClr>
                <a:schemeClr val="dk1"/>
              </a:buClr>
              <a:buSzPts val="1600"/>
              <a:buChar char="•"/>
              <a:defRPr sz="1600"/>
            </a:lvl7pPr>
            <a:lvl8pPr marL="3657600" lvl="7" indent="-330200" algn="l">
              <a:lnSpc>
                <a:spcPct val="90000"/>
              </a:lnSpc>
              <a:spcBef>
                <a:spcPts val="500"/>
              </a:spcBef>
              <a:spcAft>
                <a:spcPts val="0"/>
              </a:spcAft>
              <a:buClr>
                <a:schemeClr val="dk1"/>
              </a:buClr>
              <a:buSzPts val="1600"/>
              <a:buChar char="•"/>
              <a:defRPr sz="1600"/>
            </a:lvl8pPr>
            <a:lvl9pPr marL="4114800" lvl="8" indent="-330200" algn="l">
              <a:lnSpc>
                <a:spcPct val="90000"/>
              </a:lnSpc>
              <a:spcBef>
                <a:spcPts val="500"/>
              </a:spcBef>
              <a:spcAft>
                <a:spcPts val="0"/>
              </a:spcAft>
              <a:buClr>
                <a:schemeClr val="dk1"/>
              </a:buClr>
              <a:buSzPts val="1600"/>
              <a:buChar char="•"/>
              <a:defRPr sz="16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64"/>
        <p:cNvGrpSpPr/>
        <p:nvPr/>
      </p:nvGrpSpPr>
      <p:grpSpPr>
        <a:xfrm>
          <a:off x="0" y="0"/>
          <a:ext cx="0" cy="0"/>
          <a:chOff x="0" y="0"/>
          <a:chExt cx="0" cy="0"/>
        </a:xfrm>
      </p:grpSpPr>
      <p:sp>
        <p:nvSpPr>
          <p:cNvPr id="165" name="Google Shape;165;p82"/>
          <p:cNvSpPr txBox="1">
            <a:spLocks noGrp="1"/>
          </p:cNvSpPr>
          <p:nvPr>
            <p:ph type="title"/>
          </p:nvPr>
        </p:nvSpPr>
        <p:spPr>
          <a:xfrm>
            <a:off x="552418" y="692150"/>
            <a:ext cx="11088600" cy="13146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82"/>
          <p:cNvSpPr txBox="1">
            <a:spLocks noGrp="1"/>
          </p:cNvSpPr>
          <p:nvPr>
            <p:ph type="body" idx="1"/>
          </p:nvPr>
        </p:nvSpPr>
        <p:spPr>
          <a:xfrm>
            <a:off x="550863" y="2017260"/>
            <a:ext cx="11088600" cy="4148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7" name="Google Shape;167;p8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8" name="Google Shape;168;p8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9" name="Google Shape;169;p8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70"/>
        <p:cNvGrpSpPr/>
        <p:nvPr/>
      </p:nvGrpSpPr>
      <p:grpSpPr>
        <a:xfrm>
          <a:off x="0" y="0"/>
          <a:ext cx="0" cy="0"/>
          <a:chOff x="0" y="0"/>
          <a:chExt cx="0" cy="0"/>
        </a:xfrm>
      </p:grpSpPr>
      <p:sp>
        <p:nvSpPr>
          <p:cNvPr id="171" name="Google Shape;171;p83"/>
          <p:cNvSpPr txBox="1">
            <a:spLocks noGrp="1"/>
          </p:cNvSpPr>
          <p:nvPr>
            <p:ph type="ctrTitle"/>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Calibri"/>
              <a:buNone/>
              <a:defRPr sz="4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2" name="Google Shape;172;p83"/>
          <p:cNvSpPr txBox="1">
            <a:spLocks noGrp="1"/>
          </p:cNvSpPr>
          <p:nvPr>
            <p:ph type="body" id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Char char="•"/>
              <a:defRPr sz="20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83"/>
          <p:cNvSpPr txBox="1">
            <a:spLocks noGrp="1"/>
          </p:cNvSpPr>
          <p:nvPr>
            <p:ph type="body" idx="2"/>
          </p:nvPr>
        </p:nvSpPr>
        <p:spPr>
          <a:xfrm>
            <a:off x="6524625" y="603250"/>
            <a:ext cx="4856087" cy="98100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4400"/>
              <a:buNone/>
              <a:defRPr sz="4400" b="1"/>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4" name="Google Shape;174;p83"/>
          <p:cNvSpPr txBox="1">
            <a:spLocks noGrp="1"/>
          </p:cNvSpPr>
          <p:nvPr>
            <p:ph type="body" idx="3"/>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Char char="•"/>
              <a:defRPr sz="20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75"/>
        <p:cNvGrpSpPr/>
        <p:nvPr/>
      </p:nvGrpSpPr>
      <p:grpSpPr>
        <a:xfrm>
          <a:off x="0" y="0"/>
          <a:ext cx="0" cy="0"/>
          <a:chOff x="0" y="0"/>
          <a:chExt cx="0" cy="0"/>
        </a:xfrm>
      </p:grpSpPr>
      <p:sp>
        <p:nvSpPr>
          <p:cNvPr id="176" name="Google Shape;176;p84"/>
          <p:cNvSpPr txBox="1">
            <a:spLocks noGrp="1"/>
          </p:cNvSpPr>
          <p:nvPr>
            <p:ph type="title"/>
          </p:nvPr>
        </p:nvSpPr>
        <p:spPr>
          <a:xfrm>
            <a:off x="6600825" y="692150"/>
            <a:ext cx="5040300" cy="13146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7" name="Google Shape;177;p84"/>
          <p:cNvSpPr>
            <a:spLocks noGrp="1"/>
          </p:cNvSpPr>
          <p:nvPr>
            <p:ph type="pic" idx="2"/>
          </p:nvPr>
        </p:nvSpPr>
        <p:spPr>
          <a:xfrm>
            <a:off x="0" y="0"/>
            <a:ext cx="6096000" cy="6858000"/>
          </a:xfrm>
          <a:prstGeom prst="rect">
            <a:avLst/>
          </a:prstGeom>
          <a:solidFill>
            <a:schemeClr val="lt2"/>
          </a:solidFill>
          <a:ln>
            <a:noFill/>
          </a:ln>
        </p:spPr>
      </p:sp>
      <p:sp>
        <p:nvSpPr>
          <p:cNvPr id="178" name="Google Shape;178;p84"/>
          <p:cNvSpPr txBox="1">
            <a:spLocks noGrp="1"/>
          </p:cNvSpPr>
          <p:nvPr>
            <p:ph type="body" idx="1"/>
          </p:nvPr>
        </p:nvSpPr>
        <p:spPr>
          <a:xfrm>
            <a:off x="6600825" y="2349500"/>
            <a:ext cx="5040300" cy="4103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8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0" name="Google Shape;180;p8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1" name="Google Shape;181;p8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82"/>
        <p:cNvGrpSpPr/>
        <p:nvPr/>
      </p:nvGrpSpPr>
      <p:grpSpPr>
        <a:xfrm>
          <a:off x="0" y="0"/>
          <a:ext cx="0" cy="0"/>
          <a:chOff x="0" y="0"/>
          <a:chExt cx="0" cy="0"/>
        </a:xfrm>
      </p:grpSpPr>
      <p:sp>
        <p:nvSpPr>
          <p:cNvPr id="183" name="Google Shape;183;p8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4" name="Google Shape;184;p8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5" name="Google Shape;185;p8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86" name="Google Shape;186;p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contentmarketinginstitute.com/what-is-content-marketing/"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s://blog.hubspot.com/blog/tabid/6307/bid/2989/inbound-marketing-vs-outbound-marketing.aspx"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www.demandmetric.com/content/content-marketing-infographic"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24.jpeg"/><Relationship Id="rId4" Type="http://schemas.openxmlformats.org/officeDocument/2006/relationships/hyperlink" Target="https://www.thehoth.com/blog/boring-niche-content/"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
          <p:cNvSpPr txBox="1">
            <a:spLocks noGrp="1"/>
          </p:cNvSpPr>
          <p:nvPr>
            <p:ph type="ctrTitle"/>
          </p:nvPr>
        </p:nvSpPr>
        <p:spPr>
          <a:xfrm>
            <a:off x="774275" y="3352525"/>
            <a:ext cx="9525000" cy="19161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chemeClr val="dk1"/>
              </a:buClr>
              <a:buSzPct val="74905"/>
              <a:buFont typeface="Calibri"/>
              <a:buNone/>
            </a:pPr>
            <a:r>
              <a:rPr lang="fi-FI" sz="8900"/>
              <a:t>Marketing treści</a:t>
            </a:r>
            <a:endParaRPr sz="8900"/>
          </a:p>
          <a:p>
            <a:pPr marL="0" lvl="0" indent="0" algn="l" rtl="0">
              <a:lnSpc>
                <a:spcPct val="100000"/>
              </a:lnSpc>
              <a:spcBef>
                <a:spcPts val="0"/>
              </a:spcBef>
              <a:spcAft>
                <a:spcPts val="0"/>
              </a:spcAft>
              <a:buClr>
                <a:schemeClr val="dk1"/>
              </a:buClr>
              <a:buSzPct val="149624"/>
              <a:buFont typeface="Calibri"/>
              <a:buNone/>
            </a:pPr>
            <a:r>
              <a:rPr lang="fi-FI" sz="4455" b="0"/>
              <a:t>(Content Marketing)</a:t>
            </a:r>
            <a:r>
              <a:rPr lang="fi-FI" sz="4455"/>
              <a:t> </a:t>
            </a:r>
            <a:endParaRPr sz="4455"/>
          </a:p>
          <a:p>
            <a:pPr marL="0" lvl="0" indent="0" algn="l" rtl="0">
              <a:lnSpc>
                <a:spcPct val="100000"/>
              </a:lnSpc>
              <a:spcBef>
                <a:spcPts val="0"/>
              </a:spcBef>
              <a:spcAft>
                <a:spcPts val="0"/>
              </a:spcAft>
              <a:buClr>
                <a:schemeClr val="dk1"/>
              </a:buClr>
              <a:buSzPct val="149625"/>
              <a:buFont typeface="Calibri"/>
              <a:buNone/>
            </a:pPr>
            <a:endParaRPr sz="4455"/>
          </a:p>
          <a:p>
            <a:pPr marL="0" lvl="0" indent="0" algn="l" rtl="0">
              <a:lnSpc>
                <a:spcPct val="100000"/>
              </a:lnSpc>
              <a:spcBef>
                <a:spcPts val="0"/>
              </a:spcBef>
              <a:spcAft>
                <a:spcPts val="0"/>
              </a:spcAft>
              <a:buClr>
                <a:schemeClr val="dk1"/>
              </a:buClr>
              <a:buSzPct val="138887"/>
              <a:buFont typeface="Calibri"/>
              <a:buNone/>
            </a:pPr>
            <a:r>
              <a:rPr lang="fi-FI" sz="4800"/>
              <a:t>Definicje i ujęcie strategiczne</a:t>
            </a:r>
            <a:endParaRPr sz="4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g200d7f747f2_0_0"/>
          <p:cNvSpPr txBox="1">
            <a:spLocks noGrp="1"/>
          </p:cNvSpPr>
          <p:nvPr>
            <p:ph type="title"/>
          </p:nvPr>
        </p:nvSpPr>
        <p:spPr>
          <a:xfrm>
            <a:off x="838200" y="532450"/>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sz="4400"/>
              <a:t>Cele nauczania </a:t>
            </a:r>
            <a:br>
              <a:rPr lang="fi-FI" sz="4400">
                <a:solidFill>
                  <a:schemeClr val="dk1"/>
                </a:solidFill>
              </a:rPr>
            </a:br>
            <a:endParaRPr/>
          </a:p>
        </p:txBody>
      </p:sp>
      <p:sp>
        <p:nvSpPr>
          <p:cNvPr id="197" name="Google Shape;197;g200d7f747f2_0_0"/>
          <p:cNvSpPr txBox="1">
            <a:spLocks noGrp="1"/>
          </p:cNvSpPr>
          <p:nvPr>
            <p:ph type="body" idx="1"/>
          </p:nvPr>
        </p:nvSpPr>
        <p:spPr>
          <a:xfrm>
            <a:off x="838200" y="1385834"/>
            <a:ext cx="10515600" cy="4824900"/>
          </a:xfrm>
          <a:prstGeom prst="rect">
            <a:avLst/>
          </a:prstGeom>
          <a:noFill/>
          <a:ln>
            <a:noFill/>
          </a:ln>
        </p:spPr>
        <p:txBody>
          <a:bodyPr spcFirstLastPara="1" wrap="square" lIns="121900" tIns="121900" rIns="121900" bIns="121900" anchor="t" anchorCtr="0">
            <a:noAutofit/>
          </a:bodyPr>
          <a:lstStyle/>
          <a:p>
            <a:pPr marL="0" lvl="0" indent="0" algn="l" rtl="0">
              <a:lnSpc>
                <a:spcPct val="80000"/>
              </a:lnSpc>
              <a:spcBef>
                <a:spcPts val="0"/>
              </a:spcBef>
              <a:spcAft>
                <a:spcPts val="0"/>
              </a:spcAft>
              <a:buClr>
                <a:srgbClr val="161249"/>
              </a:buClr>
              <a:buSzPts val="1110"/>
              <a:buNone/>
            </a:pPr>
            <a:r>
              <a:rPr lang="fi-FI" sz="2400"/>
              <a:t>Wymaganie wstępne dla studenta: Zalecane są podstawy marketingu</a:t>
            </a:r>
            <a:endParaRPr sz="2400"/>
          </a:p>
          <a:p>
            <a:pPr marL="0" lvl="0" indent="0" algn="l" rtl="0">
              <a:lnSpc>
                <a:spcPct val="80000"/>
              </a:lnSpc>
              <a:spcBef>
                <a:spcPts val="0"/>
              </a:spcBef>
              <a:spcAft>
                <a:spcPts val="0"/>
              </a:spcAft>
              <a:buClr>
                <a:schemeClr val="dk1"/>
              </a:buClr>
              <a:buSzPts val="1018"/>
              <a:buNone/>
            </a:pPr>
            <a:endParaRPr sz="2520">
              <a:solidFill>
                <a:schemeClr val="dk1"/>
              </a:solidFill>
            </a:endParaRPr>
          </a:p>
          <a:p>
            <a:pPr marL="0" marR="0" lvl="0" indent="0" algn="l" rtl="0">
              <a:lnSpc>
                <a:spcPct val="70000"/>
              </a:lnSpc>
              <a:spcBef>
                <a:spcPts val="0"/>
              </a:spcBef>
              <a:spcAft>
                <a:spcPts val="0"/>
              </a:spcAft>
              <a:buClr>
                <a:srgbClr val="161249"/>
              </a:buClr>
              <a:buSzPts val="2220"/>
              <a:buNone/>
            </a:pPr>
            <a:r>
              <a:rPr lang="fi-FI" sz="2520" b="1"/>
              <a:t>Uczeń potrafi </a:t>
            </a:r>
            <a:endParaRPr sz="2890" b="1"/>
          </a:p>
          <a:p>
            <a:pPr marL="800100" marR="0" lvl="0" indent="-114300" algn="l" rtl="0">
              <a:lnSpc>
                <a:spcPct val="70000"/>
              </a:lnSpc>
              <a:spcBef>
                <a:spcPts val="0"/>
              </a:spcBef>
              <a:spcAft>
                <a:spcPts val="0"/>
              </a:spcAft>
              <a:buClr>
                <a:srgbClr val="11AA81"/>
              </a:buClr>
              <a:buSzPts val="3330"/>
              <a:buFont typeface="Arial"/>
              <a:buNone/>
            </a:pPr>
            <a:endParaRPr sz="2520"/>
          </a:p>
          <a:p>
            <a:pPr marL="609584" marR="0" lvl="0" indent="-509892" algn="l" rtl="0">
              <a:lnSpc>
                <a:spcPct val="70000"/>
              </a:lnSpc>
              <a:spcBef>
                <a:spcPts val="0"/>
              </a:spcBef>
              <a:spcAft>
                <a:spcPts val="0"/>
              </a:spcAft>
              <a:buClr>
                <a:srgbClr val="11AA81"/>
              </a:buClr>
              <a:buSzPts val="3630"/>
              <a:buFont typeface="Arial"/>
              <a:buChar char="•"/>
            </a:pPr>
            <a:r>
              <a:rPr lang="fi-FI" sz="2520"/>
              <a:t>wyjaśnić czym jest marketing treści </a:t>
            </a:r>
            <a:r>
              <a:rPr lang="fi-FI" sz="2520" i="1"/>
              <a:t>(content marketing)</a:t>
            </a:r>
            <a:r>
              <a:rPr lang="fi-FI" sz="2520"/>
              <a:t>,</a:t>
            </a:r>
            <a:endParaRPr sz="2890"/>
          </a:p>
          <a:p>
            <a:pPr marL="609583" marR="0" lvl="0" indent="-509891" algn="l" rtl="0">
              <a:lnSpc>
                <a:spcPct val="70000"/>
              </a:lnSpc>
              <a:spcBef>
                <a:spcPts val="0"/>
              </a:spcBef>
              <a:spcAft>
                <a:spcPts val="0"/>
              </a:spcAft>
              <a:buClr>
                <a:srgbClr val="11AA81"/>
              </a:buClr>
              <a:buSzPts val="3630"/>
              <a:buFont typeface="Arial"/>
              <a:buChar char="•"/>
            </a:pPr>
            <a:r>
              <a:rPr lang="fi-FI" sz="2520"/>
              <a:t>określić korzyści content marketingu,</a:t>
            </a:r>
            <a:endParaRPr sz="2520"/>
          </a:p>
          <a:p>
            <a:pPr marL="609583" marR="0" lvl="0" indent="-509891" algn="l" rtl="0">
              <a:lnSpc>
                <a:spcPct val="70000"/>
              </a:lnSpc>
              <a:spcBef>
                <a:spcPts val="0"/>
              </a:spcBef>
              <a:spcAft>
                <a:spcPts val="0"/>
              </a:spcAft>
              <a:buClr>
                <a:srgbClr val="11AA81"/>
              </a:buClr>
              <a:buSzPts val="3630"/>
              <a:buFont typeface="Arial"/>
              <a:buChar char="•"/>
            </a:pPr>
            <a:r>
              <a:rPr lang="fi-FI" sz="2520"/>
              <a:t>powiązać strategię content marketingu ze strategią biznesową firmy,</a:t>
            </a:r>
            <a:endParaRPr sz="2520"/>
          </a:p>
          <a:p>
            <a:pPr marL="609583" marR="0" lvl="0" indent="-509891" algn="l" rtl="0">
              <a:lnSpc>
                <a:spcPct val="70000"/>
              </a:lnSpc>
              <a:spcBef>
                <a:spcPts val="0"/>
              </a:spcBef>
              <a:spcAft>
                <a:spcPts val="0"/>
              </a:spcAft>
              <a:buClr>
                <a:srgbClr val="11AA81"/>
              </a:buClr>
              <a:buSzPts val="3630"/>
              <a:buFont typeface="Arial"/>
              <a:buChar char="•"/>
            </a:pPr>
            <a:r>
              <a:rPr lang="fi-FI" sz="2520"/>
              <a:t>skonfigurować skuteczną strategię marketingu treści,</a:t>
            </a:r>
            <a:endParaRPr sz="2520"/>
          </a:p>
          <a:p>
            <a:pPr marL="0" marR="0" lvl="0" indent="0" algn="l" rtl="0">
              <a:lnSpc>
                <a:spcPct val="70000"/>
              </a:lnSpc>
              <a:spcBef>
                <a:spcPts val="0"/>
              </a:spcBef>
              <a:spcAft>
                <a:spcPts val="0"/>
              </a:spcAft>
              <a:buNone/>
            </a:pPr>
            <a:endParaRPr sz="2520"/>
          </a:p>
          <a:p>
            <a:pPr marL="0" marR="0" lvl="0" indent="0" algn="l" rtl="0">
              <a:lnSpc>
                <a:spcPct val="70000"/>
              </a:lnSpc>
              <a:spcBef>
                <a:spcPts val="0"/>
              </a:spcBef>
              <a:spcAft>
                <a:spcPts val="0"/>
              </a:spcAft>
              <a:buNone/>
            </a:pPr>
            <a:endParaRPr sz="2520"/>
          </a:p>
          <a:p>
            <a:pPr marL="0" marR="0" lvl="0" indent="0" algn="l" rtl="0">
              <a:lnSpc>
                <a:spcPct val="70000"/>
              </a:lnSpc>
              <a:spcBef>
                <a:spcPts val="0"/>
              </a:spcBef>
              <a:spcAft>
                <a:spcPts val="0"/>
              </a:spcAft>
              <a:buClr>
                <a:srgbClr val="161249"/>
              </a:buClr>
              <a:buSzPts val="1727"/>
              <a:buNone/>
            </a:pPr>
            <a:endParaRPr sz="2026" b="0" i="0" u="none" strike="noStrike" cap="none">
              <a:solidFill>
                <a:srgbClr val="000000"/>
              </a:solidFill>
              <a:latin typeface="Arial"/>
              <a:ea typeface="Arial"/>
              <a:cs typeface="Arial"/>
              <a:sym typeface="Arial"/>
            </a:endParaRPr>
          </a:p>
          <a:p>
            <a:pPr marL="0" lvl="0" indent="0" algn="l" rtl="0">
              <a:lnSpc>
                <a:spcPct val="80000"/>
              </a:lnSpc>
              <a:spcBef>
                <a:spcPts val="0"/>
              </a:spcBef>
              <a:spcAft>
                <a:spcPts val="0"/>
              </a:spcAft>
              <a:buClr>
                <a:schemeClr val="dk1"/>
              </a:buClr>
              <a:buSzPts val="1018"/>
              <a:buNone/>
            </a:pPr>
            <a:endParaRPr sz="3259">
              <a:solidFill>
                <a:schemeClr val="dk1"/>
              </a:solidFill>
            </a:endParaRPr>
          </a:p>
          <a:p>
            <a:pPr marL="0" lvl="0" indent="0" algn="l" rtl="0">
              <a:lnSpc>
                <a:spcPct val="80000"/>
              </a:lnSpc>
              <a:spcBef>
                <a:spcPts val="0"/>
              </a:spcBef>
              <a:spcAft>
                <a:spcPts val="0"/>
              </a:spcAft>
              <a:buClr>
                <a:srgbClr val="161249"/>
              </a:buClr>
              <a:buSzPts val="1110"/>
              <a:buNone/>
            </a:pPr>
            <a:endParaRPr sz="3259">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g200d7f747f2_0_5"/>
          <p:cNvSpPr txBox="1">
            <a:spLocks noGrp="1"/>
          </p:cNvSpPr>
          <p:nvPr>
            <p:ph type="title"/>
          </p:nvPr>
        </p:nvSpPr>
        <p:spPr>
          <a:xfrm>
            <a:off x="1139758" y="2038942"/>
            <a:ext cx="3817620" cy="184460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Tematy</a:t>
            </a:r>
            <a:br>
              <a:rPr lang="fi-FI" sz="4800" b="1"/>
            </a:br>
            <a:endParaRPr/>
          </a:p>
        </p:txBody>
      </p:sp>
      <p:sp>
        <p:nvSpPr>
          <p:cNvPr id="203" name="Google Shape;203;g200d7f747f2_0_5"/>
          <p:cNvSpPr txBox="1">
            <a:spLocks noGrp="1"/>
          </p:cNvSpPr>
          <p:nvPr>
            <p:ph type="body" idx="1"/>
          </p:nvPr>
        </p:nvSpPr>
        <p:spPr>
          <a:xfrm>
            <a:off x="4910532" y="1218138"/>
            <a:ext cx="6141600" cy="5130900"/>
          </a:xfrm>
          <a:prstGeom prst="rect">
            <a:avLst/>
          </a:prstGeom>
          <a:noFill/>
          <a:ln>
            <a:noFill/>
          </a:ln>
        </p:spPr>
        <p:txBody>
          <a:bodyPr spcFirstLastPara="1" wrap="square" lIns="91425" tIns="45700" rIns="91425" bIns="45700" anchor="t" anchorCtr="0">
            <a:spAutoFit/>
          </a:bodyPr>
          <a:lstStyle/>
          <a:p>
            <a:pPr marL="914400" marR="0" lvl="0" indent="-374650" algn="l" rtl="0">
              <a:lnSpc>
                <a:spcPct val="100000"/>
              </a:lnSpc>
              <a:spcBef>
                <a:spcPts val="0"/>
              </a:spcBef>
              <a:spcAft>
                <a:spcPts val="0"/>
              </a:spcAft>
              <a:buClr>
                <a:schemeClr val="lt1"/>
              </a:buClr>
              <a:buSzPts val="2300"/>
              <a:buAutoNum type="arabicPeriod"/>
            </a:pPr>
            <a:r>
              <a:rPr lang="fi-FI" sz="2300"/>
              <a:t>Definicja content marketingu</a:t>
            </a:r>
            <a:endParaRPr/>
          </a:p>
          <a:p>
            <a:pPr marL="914400" marR="0" lvl="0" indent="-374650" algn="l" rtl="0">
              <a:lnSpc>
                <a:spcPct val="100000"/>
              </a:lnSpc>
              <a:spcBef>
                <a:spcPts val="0"/>
              </a:spcBef>
              <a:spcAft>
                <a:spcPts val="0"/>
              </a:spcAft>
              <a:buClr>
                <a:schemeClr val="lt1"/>
              </a:buClr>
              <a:buSzPts val="2300"/>
              <a:buAutoNum type="arabicPeriod"/>
            </a:pPr>
            <a:r>
              <a:rPr lang="fi-FI" sz="2300"/>
              <a:t>Rodzaje i kanały content marketingu</a:t>
            </a:r>
            <a:endParaRPr/>
          </a:p>
          <a:p>
            <a:pPr marL="914400" marR="0" lvl="0" indent="-374650" algn="l" rtl="0">
              <a:lnSpc>
                <a:spcPct val="100000"/>
              </a:lnSpc>
              <a:spcBef>
                <a:spcPts val="0"/>
              </a:spcBef>
              <a:spcAft>
                <a:spcPts val="0"/>
              </a:spcAft>
              <a:buClr>
                <a:schemeClr val="lt1"/>
              </a:buClr>
              <a:buSzPts val="2300"/>
              <a:buAutoNum type="arabicPeriod"/>
            </a:pPr>
            <a:r>
              <a:rPr lang="fi-FI" sz="2300"/>
              <a:t>Korzyści płynące z content marketingu </a:t>
            </a:r>
            <a:endParaRPr/>
          </a:p>
          <a:p>
            <a:pPr marL="914400" marR="0" lvl="0" indent="-374650" algn="l" rtl="0">
              <a:lnSpc>
                <a:spcPct val="100000"/>
              </a:lnSpc>
              <a:spcBef>
                <a:spcPts val="0"/>
              </a:spcBef>
              <a:spcAft>
                <a:spcPts val="0"/>
              </a:spcAft>
              <a:buClr>
                <a:schemeClr val="lt1"/>
              </a:buClr>
              <a:buSzPts val="2300"/>
              <a:buAutoNum type="arabicPeriod"/>
            </a:pPr>
            <a:r>
              <a:rPr lang="fi-FI" sz="2300"/>
              <a:t>Strategia content marketingu </a:t>
            </a:r>
            <a:endParaRPr/>
          </a:p>
          <a:p>
            <a:pPr marL="1371600" marR="0" lvl="1" indent="-374650" algn="l" rtl="0">
              <a:lnSpc>
                <a:spcPct val="100000"/>
              </a:lnSpc>
              <a:spcBef>
                <a:spcPts val="0"/>
              </a:spcBef>
              <a:spcAft>
                <a:spcPts val="0"/>
              </a:spcAft>
              <a:buClr>
                <a:schemeClr val="lt1"/>
              </a:buClr>
              <a:buSzPts val="2300"/>
              <a:buChar char="○"/>
            </a:pPr>
            <a:r>
              <a:rPr lang="fi-FI" sz="2300"/>
              <a:t>Związek ze strategią biznesową i marketingową</a:t>
            </a:r>
            <a:endParaRPr/>
          </a:p>
          <a:p>
            <a:pPr marL="1371600" marR="0" lvl="1" indent="-374650" algn="l" rtl="0">
              <a:lnSpc>
                <a:spcPct val="100000"/>
              </a:lnSpc>
              <a:spcBef>
                <a:spcPts val="0"/>
              </a:spcBef>
              <a:spcAft>
                <a:spcPts val="0"/>
              </a:spcAft>
              <a:buClr>
                <a:schemeClr val="lt1"/>
              </a:buClr>
              <a:buSzPts val="2300"/>
              <a:buChar char="○"/>
            </a:pPr>
            <a:r>
              <a:rPr lang="fi-FI" sz="2300"/>
              <a:t>cele i wskaźniki</a:t>
            </a:r>
            <a:endParaRPr/>
          </a:p>
          <a:p>
            <a:pPr marL="1371600" marR="0" lvl="1" indent="-374650" algn="l" rtl="0">
              <a:lnSpc>
                <a:spcPct val="100000"/>
              </a:lnSpc>
              <a:spcBef>
                <a:spcPts val="0"/>
              </a:spcBef>
              <a:spcAft>
                <a:spcPts val="0"/>
              </a:spcAft>
              <a:buClr>
                <a:schemeClr val="lt1"/>
              </a:buClr>
              <a:buSzPts val="2300"/>
              <a:buChar char="○"/>
            </a:pPr>
            <a:r>
              <a:rPr lang="fi-FI" sz="2300"/>
              <a:t>grupa docelowa, czyli </a:t>
            </a:r>
            <a:r>
              <a:rPr lang="fi-FI" sz="2300" i="1"/>
              <a:t>Buyer Personas </a:t>
            </a:r>
            <a:endParaRPr i="1"/>
          </a:p>
          <a:p>
            <a:pPr marL="1371600" marR="0" lvl="1" indent="-374650" algn="l" rtl="0">
              <a:lnSpc>
                <a:spcPct val="100000"/>
              </a:lnSpc>
              <a:spcBef>
                <a:spcPts val="0"/>
              </a:spcBef>
              <a:spcAft>
                <a:spcPts val="0"/>
              </a:spcAft>
              <a:buClr>
                <a:schemeClr val="lt1"/>
              </a:buClr>
              <a:buSzPts val="2300"/>
              <a:buChar char="○"/>
            </a:pPr>
            <a:r>
              <a:rPr lang="fi-FI" sz="2300"/>
              <a:t>Podróż klienta, czyli </a:t>
            </a:r>
            <a:r>
              <a:rPr lang="fi-FI" sz="2300" i="1"/>
              <a:t>Customer journey Map</a:t>
            </a:r>
            <a:endParaRPr i="1"/>
          </a:p>
          <a:p>
            <a:pPr marL="914400" marR="0" lvl="0" indent="-374650" algn="l" rtl="0">
              <a:lnSpc>
                <a:spcPct val="100000"/>
              </a:lnSpc>
              <a:spcBef>
                <a:spcPts val="0"/>
              </a:spcBef>
              <a:spcAft>
                <a:spcPts val="0"/>
              </a:spcAft>
              <a:buClr>
                <a:schemeClr val="lt1"/>
              </a:buClr>
              <a:buSzPts val="2300"/>
              <a:buAutoNum type="arabicPeriod"/>
            </a:pPr>
            <a:r>
              <a:rPr lang="fi-FI" sz="2300"/>
              <a:t>Zadania</a:t>
            </a:r>
            <a:endParaRPr/>
          </a:p>
          <a:p>
            <a:pPr marL="0" marR="0" lvl="0" indent="0" algn="l" rtl="0">
              <a:lnSpc>
                <a:spcPct val="100000"/>
              </a:lnSpc>
              <a:spcBef>
                <a:spcPts val="0"/>
              </a:spcBef>
              <a:spcAft>
                <a:spcPts val="0"/>
              </a:spcAft>
              <a:buClr>
                <a:srgbClr val="000000"/>
              </a:buClr>
              <a:buSzPts val="2500"/>
              <a:buFont typeface="Arial"/>
              <a:buNone/>
            </a:pPr>
            <a:endParaRPr sz="2500"/>
          </a:p>
          <a:p>
            <a:pPr marL="514350" lvl="0" indent="-387350" algn="l" rtl="0">
              <a:lnSpc>
                <a:spcPct val="90000"/>
              </a:lnSpc>
              <a:spcBef>
                <a:spcPts val="1000"/>
              </a:spcBef>
              <a:spcAft>
                <a:spcPts val="0"/>
              </a:spcAft>
              <a:buClr>
                <a:schemeClr val="lt1"/>
              </a:buClr>
              <a:buSzPts val="2000"/>
              <a:buFont typeface="Calibri"/>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g200d7f747f2_0_94"/>
          <p:cNvSpPr txBox="1">
            <a:spLocks noGrp="1"/>
          </p:cNvSpPr>
          <p:nvPr>
            <p:ph type="body" idx="1"/>
          </p:nvPr>
        </p:nvSpPr>
        <p:spPr>
          <a:xfrm>
            <a:off x="1120777" y="472017"/>
            <a:ext cx="8818800" cy="1014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Aktywność w sali (dyskusja)</a:t>
            </a:r>
            <a:endParaRPr/>
          </a:p>
          <a:p>
            <a:pPr marL="0" lvl="0" indent="0" algn="l" rtl="0">
              <a:lnSpc>
                <a:spcPct val="90000"/>
              </a:lnSpc>
              <a:spcBef>
                <a:spcPts val="1000"/>
              </a:spcBef>
              <a:spcAft>
                <a:spcPts val="0"/>
              </a:spcAft>
              <a:buClr>
                <a:schemeClr val="lt1"/>
              </a:buClr>
              <a:buSzPts val="3200"/>
              <a:buNone/>
            </a:pPr>
            <a:endParaRPr/>
          </a:p>
        </p:txBody>
      </p:sp>
      <p:sp>
        <p:nvSpPr>
          <p:cNvPr id="209" name="Google Shape;209;g200d7f747f2_0_94"/>
          <p:cNvSpPr txBox="1">
            <a:spLocks noGrp="1"/>
          </p:cNvSpPr>
          <p:nvPr>
            <p:ph type="body" idx="2"/>
          </p:nvPr>
        </p:nvSpPr>
        <p:spPr>
          <a:xfrm>
            <a:off x="1120802" y="1122546"/>
            <a:ext cx="8818800" cy="3817800"/>
          </a:xfrm>
          <a:prstGeom prst="rect">
            <a:avLst/>
          </a:prstGeom>
          <a:noFill/>
          <a:ln>
            <a:noFill/>
          </a:ln>
        </p:spPr>
        <p:txBody>
          <a:bodyPr spcFirstLastPara="1" wrap="square" lIns="0" tIns="0" rIns="0" bIns="0" anchor="t" anchorCtr="0">
            <a:noAutofit/>
          </a:bodyPr>
          <a:lstStyle/>
          <a:p>
            <a:pPr marL="228600" lvl="0" indent="-215900" algn="l" rtl="0">
              <a:lnSpc>
                <a:spcPct val="100000"/>
              </a:lnSpc>
              <a:spcBef>
                <a:spcPts val="0"/>
              </a:spcBef>
              <a:spcAft>
                <a:spcPts val="0"/>
              </a:spcAft>
              <a:buClr>
                <a:srgbClr val="11AA81"/>
              </a:buClr>
              <a:buSzPts val="3400"/>
              <a:buFont typeface="Arial"/>
              <a:buChar char="•"/>
            </a:pPr>
            <a:r>
              <a:rPr lang="fi-FI" sz="2200"/>
              <a:t> </a:t>
            </a:r>
            <a:r>
              <a:rPr lang="fi-FI" sz="2200" b="0"/>
              <a:t>Czym jest content marketing (marketing treśc</a:t>
            </a:r>
            <a:r>
              <a:rPr lang="fi-FI" sz="2200"/>
              <a:t>i)</a:t>
            </a:r>
            <a:r>
              <a:rPr lang="fi-FI" sz="2200" b="0"/>
              <a:t>? </a:t>
            </a:r>
            <a:endParaRPr sz="2200"/>
          </a:p>
          <a:p>
            <a:pPr marL="457200" lvl="0" indent="0" algn="l" rtl="0">
              <a:lnSpc>
                <a:spcPct val="100000"/>
              </a:lnSpc>
              <a:spcBef>
                <a:spcPts val="600"/>
              </a:spcBef>
              <a:spcAft>
                <a:spcPts val="0"/>
              </a:spcAft>
              <a:buNone/>
            </a:pPr>
            <a:endParaRPr sz="2200"/>
          </a:p>
          <a:p>
            <a:pPr marL="457200" lvl="0" indent="0" algn="l" rtl="0">
              <a:lnSpc>
                <a:spcPct val="100000"/>
              </a:lnSpc>
              <a:spcBef>
                <a:spcPts val="0"/>
              </a:spcBef>
              <a:spcAft>
                <a:spcPts val="0"/>
              </a:spcAft>
              <a:buClr>
                <a:srgbClr val="11AA81"/>
              </a:buClr>
              <a:buSzPts val="2400"/>
              <a:buNone/>
            </a:pPr>
            <a:r>
              <a:rPr lang="fi-FI" sz="2200" b="1">
                <a:solidFill>
                  <a:srgbClr val="11AA81"/>
                </a:solidFill>
              </a:rPr>
              <a:t>Dyskusja w parach/grupach 3-4 osobowych przez 10 minut</a:t>
            </a:r>
            <a:endParaRPr sz="1800"/>
          </a:p>
          <a:p>
            <a:pPr marL="457200" lvl="0" indent="-330200" algn="l" rtl="0">
              <a:lnSpc>
                <a:spcPct val="100000"/>
              </a:lnSpc>
              <a:spcBef>
                <a:spcPts val="600"/>
              </a:spcBef>
              <a:spcAft>
                <a:spcPts val="0"/>
              </a:spcAft>
              <a:buClr>
                <a:srgbClr val="11AA81"/>
              </a:buClr>
              <a:buSzPts val="2200"/>
              <a:buFont typeface="Arial"/>
              <a:buAutoNum type="arabicPeriod"/>
            </a:pPr>
            <a:r>
              <a:rPr lang="fi-FI" sz="2200"/>
              <a:t>Czy content marketing to marketing typu push czy pull?</a:t>
            </a:r>
            <a:endParaRPr sz="1800"/>
          </a:p>
          <a:p>
            <a:pPr marL="457200" lvl="0" indent="-330200" algn="l" rtl="0">
              <a:lnSpc>
                <a:spcPct val="100000"/>
              </a:lnSpc>
              <a:spcBef>
                <a:spcPts val="0"/>
              </a:spcBef>
              <a:spcAft>
                <a:spcPts val="0"/>
              </a:spcAft>
              <a:buClr>
                <a:srgbClr val="11AA81"/>
              </a:buClr>
              <a:buSzPts val="2200"/>
              <a:buFont typeface="Arial"/>
              <a:buAutoNum type="arabicPeriod"/>
            </a:pPr>
            <a:r>
              <a:rPr lang="fi-FI" sz="2200"/>
              <a:t>W jakich kanałach można prowadzić content marketing?</a:t>
            </a:r>
            <a:endParaRPr sz="1800"/>
          </a:p>
          <a:p>
            <a:pPr marL="457200" lvl="0" indent="-330200" algn="l" rtl="0">
              <a:lnSpc>
                <a:spcPct val="100000"/>
              </a:lnSpc>
              <a:spcBef>
                <a:spcPts val="0"/>
              </a:spcBef>
              <a:spcAft>
                <a:spcPts val="0"/>
              </a:spcAft>
              <a:buClr>
                <a:srgbClr val="11AA81"/>
              </a:buClr>
              <a:buSzPts val="2200"/>
              <a:buFont typeface="Arial"/>
              <a:buAutoNum type="arabicPeriod"/>
            </a:pPr>
            <a:r>
              <a:rPr lang="fi-FI" sz="2200"/>
              <a:t>Podziel się swoimi spostrzeżeniami na temat marek / firm i ich działań w zakresie content marketingu?</a:t>
            </a:r>
            <a:endParaRPr sz="1800"/>
          </a:p>
          <a:p>
            <a:pPr marL="0" lvl="0" indent="0" algn="l" rtl="0">
              <a:lnSpc>
                <a:spcPct val="108000"/>
              </a:lnSpc>
              <a:spcBef>
                <a:spcPts val="0"/>
              </a:spcBef>
              <a:spcAft>
                <a:spcPts val="0"/>
              </a:spcAft>
              <a:buClr>
                <a:schemeClr val="lt1"/>
              </a:buClr>
              <a:buSzPts val="2000"/>
              <a:buNone/>
            </a:pP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3"/>
          <p:cNvSpPr txBox="1">
            <a:spLocks noGrp="1"/>
          </p:cNvSpPr>
          <p:nvPr>
            <p:ph type="body" idx="4294967295"/>
          </p:nvPr>
        </p:nvSpPr>
        <p:spPr>
          <a:xfrm>
            <a:off x="1074178" y="1863124"/>
            <a:ext cx="4533395" cy="4078287"/>
          </a:xfrm>
          <a:prstGeom prst="rect">
            <a:avLst/>
          </a:prstGeom>
          <a:solidFill>
            <a:srgbClr val="D0B0E2"/>
          </a:solidFill>
          <a:ln>
            <a:noFill/>
          </a:ln>
        </p:spPr>
        <p:txBody>
          <a:bodyPr spcFirstLastPara="1" wrap="square" lIns="91425" tIns="45700" rIns="91425" bIns="45700" anchor="ctr" anchorCtr="1">
            <a:noAutofit/>
          </a:bodyPr>
          <a:lstStyle/>
          <a:p>
            <a:pPr marL="0" lvl="0" indent="0" algn="l" rtl="0">
              <a:lnSpc>
                <a:spcPct val="100000"/>
              </a:lnSpc>
              <a:spcBef>
                <a:spcPts val="0"/>
              </a:spcBef>
              <a:spcAft>
                <a:spcPts val="0"/>
              </a:spcAft>
              <a:buClr>
                <a:schemeClr val="dk1"/>
              </a:buClr>
              <a:buSzPts val="1800"/>
              <a:buNone/>
            </a:pPr>
            <a:r>
              <a:rPr lang="fi-FI" sz="1800"/>
              <a:t>"Content marketing to strategiczne podejście marketingowe skoncentrowane na </a:t>
            </a:r>
            <a:r>
              <a:rPr lang="fi-FI" sz="1800" b="1"/>
              <a:t>tworzeniu i rozpowszechnianiu </a:t>
            </a:r>
            <a:r>
              <a:rPr lang="fi-FI" sz="1800"/>
              <a:t>wartościowych, istotnych i spójnych treści w celu przyciągnięcia i zatrzymania jasno zdefiniowanych odbiorców - a ostatecznie w celu stymulowania zyskownych działań klientów".</a:t>
            </a:r>
            <a:endParaRPr sz="1800"/>
          </a:p>
          <a:p>
            <a:pPr marL="0" lvl="0" indent="0" algn="l" rtl="0">
              <a:lnSpc>
                <a:spcPct val="100000"/>
              </a:lnSpc>
              <a:spcBef>
                <a:spcPts val="0"/>
              </a:spcBef>
              <a:spcAft>
                <a:spcPts val="0"/>
              </a:spcAft>
              <a:buClr>
                <a:srgbClr val="1155CC"/>
              </a:buClr>
              <a:buSzPts val="1400"/>
              <a:buNone/>
            </a:pPr>
            <a:r>
              <a:rPr lang="fi-FI" sz="1400" b="0" i="0" u="sng" strike="noStrike">
                <a:solidFill>
                  <a:srgbClr val="1155CC"/>
                </a:solidFill>
                <a:hlinkClick r:id="rId3">
                  <a:extLst>
                    <a:ext uri="{A12FA001-AC4F-418D-AE19-62706E023703}">
                      <ahyp:hlinkClr xmlns:ahyp="http://schemas.microsoft.com/office/drawing/2018/hyperlinkcolor" val="tx"/>
                    </a:ext>
                  </a:extLst>
                </a:hlinkClick>
              </a:rPr>
              <a:t>https://contentmarketinginstitute.com/what-is-content-marketing/ </a:t>
            </a:r>
            <a:endParaRPr/>
          </a:p>
          <a:p>
            <a:pPr marL="0" lvl="0" indent="0" algn="l" rtl="0">
              <a:lnSpc>
                <a:spcPct val="100000"/>
              </a:lnSpc>
              <a:spcBef>
                <a:spcPts val="0"/>
              </a:spcBef>
              <a:spcAft>
                <a:spcPts val="0"/>
              </a:spcAft>
              <a:buClr>
                <a:srgbClr val="1155CC"/>
              </a:buClr>
              <a:buSzPts val="1200"/>
              <a:buNone/>
            </a:pPr>
            <a:endParaRPr sz="1200"/>
          </a:p>
          <a:p>
            <a:pPr marL="342900" lvl="0" indent="-329882" algn="l" rtl="0">
              <a:lnSpc>
                <a:spcPct val="100000"/>
              </a:lnSpc>
              <a:spcBef>
                <a:spcPts val="0"/>
              </a:spcBef>
              <a:spcAft>
                <a:spcPts val="0"/>
              </a:spcAft>
              <a:buClr>
                <a:srgbClr val="161249"/>
              </a:buClr>
              <a:buSzPts val="1700"/>
              <a:buFont typeface="Arial"/>
              <a:buChar char="•"/>
            </a:pPr>
            <a:r>
              <a:rPr lang="fi-FI" sz="1700"/>
              <a:t>Docenione przez grupę docelową</a:t>
            </a:r>
            <a:endParaRPr sz="1700"/>
          </a:p>
          <a:p>
            <a:pPr marL="342900" lvl="0" indent="-329882" algn="l" rtl="0">
              <a:lnSpc>
                <a:spcPct val="100000"/>
              </a:lnSpc>
              <a:spcBef>
                <a:spcPts val="0"/>
              </a:spcBef>
              <a:spcAft>
                <a:spcPts val="0"/>
              </a:spcAft>
              <a:buClr>
                <a:srgbClr val="161249"/>
              </a:buClr>
              <a:buSzPts val="1700"/>
              <a:buFont typeface="Arial"/>
              <a:buChar char="•"/>
            </a:pPr>
            <a:r>
              <a:rPr lang="fi-FI" sz="1700"/>
              <a:t>Przydatne - grupa docelowa zazwyczaj wyszukuje treści</a:t>
            </a:r>
            <a:endParaRPr sz="1700"/>
          </a:p>
          <a:p>
            <a:pPr marL="342900" lvl="0" indent="-329882" algn="l" rtl="0">
              <a:lnSpc>
                <a:spcPct val="100000"/>
              </a:lnSpc>
              <a:spcBef>
                <a:spcPts val="0"/>
              </a:spcBef>
              <a:spcAft>
                <a:spcPts val="0"/>
              </a:spcAft>
              <a:buClr>
                <a:srgbClr val="161249"/>
              </a:buClr>
              <a:buSzPts val="1700"/>
              <a:buFont typeface="Arial"/>
              <a:buChar char="•"/>
            </a:pPr>
            <a:r>
              <a:rPr lang="fi-FI" sz="1700"/>
              <a:t>Ciągłe działanie</a:t>
            </a:r>
            <a:endParaRPr sz="1700"/>
          </a:p>
          <a:p>
            <a:pPr marL="342900" lvl="0" indent="-329882" algn="l" rtl="0">
              <a:lnSpc>
                <a:spcPct val="100000"/>
              </a:lnSpc>
              <a:spcBef>
                <a:spcPts val="0"/>
              </a:spcBef>
              <a:spcAft>
                <a:spcPts val="0"/>
              </a:spcAft>
              <a:buClr>
                <a:srgbClr val="161249"/>
              </a:buClr>
              <a:buSzPts val="1700"/>
              <a:buFont typeface="Arial"/>
              <a:buChar char="•"/>
            </a:pPr>
            <a:r>
              <a:rPr lang="fi-FI" sz="1700"/>
              <a:t>Zaplanowane i mierzalne</a:t>
            </a:r>
            <a:endParaRPr sz="1700"/>
          </a:p>
        </p:txBody>
      </p:sp>
      <p:sp>
        <p:nvSpPr>
          <p:cNvPr id="216" name="Google Shape;216;p3"/>
          <p:cNvSpPr txBox="1">
            <a:spLocks noGrp="1"/>
          </p:cNvSpPr>
          <p:nvPr>
            <p:ph type="body" idx="4294967295"/>
          </p:nvPr>
        </p:nvSpPr>
        <p:spPr>
          <a:xfrm>
            <a:off x="6799157" y="1863124"/>
            <a:ext cx="4533395" cy="4078287"/>
          </a:xfrm>
          <a:prstGeom prst="rect">
            <a:avLst/>
          </a:prstGeom>
          <a:solidFill>
            <a:srgbClr val="FFC043"/>
          </a:solidFill>
          <a:ln>
            <a:noFill/>
          </a:ln>
        </p:spPr>
        <p:txBody>
          <a:bodyPr spcFirstLastPara="1" wrap="square" lIns="91425" tIns="45700" rIns="91425" bIns="45700" anchor="ctr" anchorCtr="1">
            <a:normAutofit/>
          </a:bodyPr>
          <a:lstStyle/>
          <a:p>
            <a:pPr marL="342900" lvl="0" indent="-336550" algn="l" rtl="0">
              <a:lnSpc>
                <a:spcPct val="90000"/>
              </a:lnSpc>
              <a:spcBef>
                <a:spcPts val="0"/>
              </a:spcBef>
              <a:spcAft>
                <a:spcPts val="0"/>
              </a:spcAft>
              <a:buClr>
                <a:srgbClr val="161249"/>
              </a:buClr>
              <a:buSzPts val="2100"/>
              <a:buChar char="•"/>
            </a:pPr>
            <a:r>
              <a:rPr lang="fi-FI" sz="2100" b="1"/>
              <a:t>Reklamą</a:t>
            </a:r>
            <a:endParaRPr sz="2100" b="1"/>
          </a:p>
          <a:p>
            <a:pPr marL="914400" lvl="1" indent="-361950" algn="l" rtl="0">
              <a:lnSpc>
                <a:spcPct val="90000"/>
              </a:lnSpc>
              <a:spcBef>
                <a:spcPts val="1000"/>
              </a:spcBef>
              <a:spcAft>
                <a:spcPts val="0"/>
              </a:spcAft>
              <a:buClr>
                <a:srgbClr val="161249"/>
              </a:buClr>
              <a:buSzPts val="2100"/>
              <a:buFont typeface="Arial"/>
              <a:buChar char="•"/>
            </a:pPr>
            <a:r>
              <a:rPr lang="fi-FI" sz="2100"/>
              <a:t>przekazywaniem wyłącznie własnych wiadomości;</a:t>
            </a:r>
            <a:endParaRPr sz="2100"/>
          </a:p>
          <a:p>
            <a:pPr marL="914400" lvl="1" indent="-361950" algn="l" rtl="0">
              <a:lnSpc>
                <a:spcPct val="90000"/>
              </a:lnSpc>
              <a:spcBef>
                <a:spcPts val="1000"/>
              </a:spcBef>
              <a:spcAft>
                <a:spcPts val="0"/>
              </a:spcAft>
              <a:buClr>
                <a:srgbClr val="161249"/>
              </a:buClr>
              <a:buSzPts val="2100"/>
              <a:buFont typeface="Arial"/>
              <a:buChar char="•"/>
            </a:pPr>
            <a:r>
              <a:rPr lang="fi-FI" sz="2100"/>
              <a:t>niemierzalnym działaniem;</a:t>
            </a:r>
            <a:endParaRPr sz="2100"/>
          </a:p>
          <a:p>
            <a:pPr marL="914400" lvl="1" indent="-361950" algn="l" rtl="0">
              <a:lnSpc>
                <a:spcPct val="90000"/>
              </a:lnSpc>
              <a:spcBef>
                <a:spcPts val="1000"/>
              </a:spcBef>
              <a:spcAft>
                <a:spcPts val="0"/>
              </a:spcAft>
              <a:buClr>
                <a:srgbClr val="161249"/>
              </a:buClr>
              <a:buSzPts val="2100"/>
              <a:buFont typeface="Arial"/>
              <a:buChar char="•"/>
            </a:pPr>
            <a:r>
              <a:rPr lang="fi-FI" sz="2100"/>
              <a:t>stworzonym tylko dla dużych marek;</a:t>
            </a:r>
            <a:endParaRPr sz="2100"/>
          </a:p>
          <a:p>
            <a:pPr marL="914400" lvl="1" indent="-361950" algn="l" rtl="0">
              <a:lnSpc>
                <a:spcPct val="90000"/>
              </a:lnSpc>
              <a:spcBef>
                <a:spcPts val="1000"/>
              </a:spcBef>
              <a:spcAft>
                <a:spcPts val="0"/>
              </a:spcAft>
              <a:buClr>
                <a:srgbClr val="161249"/>
              </a:buClr>
              <a:buSzPts val="2100"/>
              <a:buFont typeface="Arial"/>
              <a:buChar char="•"/>
            </a:pPr>
            <a:r>
              <a:rPr lang="fi-FI" sz="2100"/>
              <a:t>skupieniem wyłącznie na sprzedaży;</a:t>
            </a:r>
            <a:endParaRPr sz="2100"/>
          </a:p>
          <a:p>
            <a:pPr marL="914400" lvl="1" indent="-361950" algn="l" rtl="0">
              <a:lnSpc>
                <a:spcPct val="90000"/>
              </a:lnSpc>
              <a:spcBef>
                <a:spcPts val="1000"/>
              </a:spcBef>
              <a:spcAft>
                <a:spcPts val="0"/>
              </a:spcAft>
              <a:buClr>
                <a:srgbClr val="161249"/>
              </a:buClr>
              <a:buSzPts val="2100"/>
              <a:buFont typeface="Arial"/>
              <a:buChar char="•"/>
            </a:pPr>
            <a:r>
              <a:rPr lang="fi-FI" sz="2100"/>
              <a:t>wyniki nie przychodzą szybko i za darmo.</a:t>
            </a:r>
            <a:endParaRPr sz="2700">
              <a:solidFill>
                <a:schemeClr val="dk1"/>
              </a:solidFill>
            </a:endParaRPr>
          </a:p>
        </p:txBody>
      </p:sp>
      <p:sp>
        <p:nvSpPr>
          <p:cNvPr id="217" name="Google Shape;217;p3"/>
          <p:cNvSpPr txBox="1">
            <a:spLocks noGrp="1"/>
          </p:cNvSpPr>
          <p:nvPr>
            <p:ph type="body" idx="4294967295"/>
          </p:nvPr>
        </p:nvSpPr>
        <p:spPr>
          <a:xfrm>
            <a:off x="6735850" y="968925"/>
            <a:ext cx="4900800" cy="955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sz="2300" b="1"/>
          </a:p>
          <a:p>
            <a:pPr marL="0" lvl="0" indent="0" algn="l" rtl="0">
              <a:lnSpc>
                <a:spcPct val="90000"/>
              </a:lnSpc>
              <a:spcBef>
                <a:spcPts val="0"/>
              </a:spcBef>
              <a:spcAft>
                <a:spcPts val="0"/>
              </a:spcAft>
              <a:buClr>
                <a:schemeClr val="dk1"/>
              </a:buClr>
              <a:buSzPts val="2800"/>
              <a:buNone/>
            </a:pPr>
            <a:r>
              <a:rPr lang="fi-FI" sz="2300" b="1"/>
              <a:t>Czym </a:t>
            </a:r>
            <a:r>
              <a:rPr lang="fi-FI" sz="2300" b="1">
                <a:solidFill>
                  <a:srgbClr val="C00000"/>
                </a:solidFill>
              </a:rPr>
              <a:t>nie</a:t>
            </a:r>
            <a:r>
              <a:rPr lang="fi-FI" sz="2300" b="1"/>
              <a:t> jest content marketing?</a:t>
            </a:r>
            <a:endParaRPr sz="1900" b="1"/>
          </a:p>
        </p:txBody>
      </p:sp>
      <p:sp>
        <p:nvSpPr>
          <p:cNvPr id="218" name="Google Shape;218;p3"/>
          <p:cNvSpPr txBox="1">
            <a:spLocks noGrp="1"/>
          </p:cNvSpPr>
          <p:nvPr>
            <p:ph type="body" idx="4294967295"/>
          </p:nvPr>
        </p:nvSpPr>
        <p:spPr>
          <a:xfrm>
            <a:off x="1074178" y="968988"/>
            <a:ext cx="4573500" cy="955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sz="2400" b="1"/>
          </a:p>
          <a:p>
            <a:pPr marL="0" lvl="0" indent="0" algn="l" rtl="0">
              <a:lnSpc>
                <a:spcPct val="90000"/>
              </a:lnSpc>
              <a:spcBef>
                <a:spcPts val="0"/>
              </a:spcBef>
              <a:spcAft>
                <a:spcPts val="0"/>
              </a:spcAft>
              <a:buClr>
                <a:schemeClr val="dk1"/>
              </a:buClr>
              <a:buSzPts val="2800"/>
              <a:buNone/>
            </a:pPr>
            <a:r>
              <a:rPr lang="fi-FI" sz="2400" b="1"/>
              <a:t>Czym jest marketing treści?</a:t>
            </a:r>
            <a:endParaRPr sz="2000" b="1"/>
          </a:p>
        </p:txBody>
      </p:sp>
      <p:sp>
        <p:nvSpPr>
          <p:cNvPr id="219" name="Google Shape;219;p3"/>
          <p:cNvSpPr txBox="1"/>
          <p:nvPr/>
        </p:nvSpPr>
        <p:spPr>
          <a:xfrm>
            <a:off x="1074175" y="144725"/>
            <a:ext cx="7877100" cy="738900"/>
          </a:xfrm>
          <a:prstGeom prst="rect">
            <a:avLst/>
          </a:prstGeom>
          <a:noFill/>
          <a:ln>
            <a:noFill/>
          </a:ln>
        </p:spPr>
        <p:txBody>
          <a:bodyPr spcFirstLastPara="1" wrap="square" lIns="91425" tIns="91425" rIns="91425" bIns="91425" anchor="t" anchorCtr="0">
            <a:spAutoFit/>
          </a:bodyPr>
          <a:lstStyle/>
          <a:p>
            <a:pPr marL="457200" marR="0" lvl="0" indent="-412750" algn="l" rtl="0">
              <a:lnSpc>
                <a:spcPct val="100000"/>
              </a:lnSpc>
              <a:spcBef>
                <a:spcPts val="0"/>
              </a:spcBef>
              <a:spcAft>
                <a:spcPts val="0"/>
              </a:spcAft>
              <a:buClr>
                <a:srgbClr val="161249"/>
              </a:buClr>
              <a:buSzPts val="3600"/>
              <a:buFont typeface="Calibri"/>
              <a:buAutoNum type="arabicPeriod"/>
            </a:pPr>
            <a:r>
              <a:rPr lang="fi-FI" sz="3600" b="1" i="0" u="none" strike="noStrike" cap="none">
                <a:solidFill>
                  <a:srgbClr val="161249"/>
                </a:solidFill>
                <a:latin typeface="Arial"/>
                <a:ea typeface="Arial"/>
                <a:cs typeface="Arial"/>
                <a:sym typeface="Arial"/>
              </a:rPr>
              <a:t>Definicja marketingu treści</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218ae76437f_0_19"/>
          <p:cNvSpPr txBox="1">
            <a:spLocks noGrp="1"/>
          </p:cNvSpPr>
          <p:nvPr>
            <p:ph type="body" idx="1"/>
          </p:nvPr>
        </p:nvSpPr>
        <p:spPr>
          <a:xfrm>
            <a:off x="1428880" y="2120279"/>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endParaRPr/>
          </a:p>
          <a:p>
            <a:pPr marL="0" lvl="0" indent="0" algn="l" rtl="0">
              <a:lnSpc>
                <a:spcPct val="90000"/>
              </a:lnSpc>
              <a:spcBef>
                <a:spcPts val="1000"/>
              </a:spcBef>
              <a:spcAft>
                <a:spcPts val="0"/>
              </a:spcAft>
              <a:buClr>
                <a:srgbClr val="161249"/>
              </a:buClr>
              <a:buSzPct val="100000"/>
              <a:buNone/>
            </a:pPr>
            <a:r>
              <a:rPr lang="fi-FI" sz="2583"/>
              <a:t>Więcej informacji: </a:t>
            </a:r>
            <a:r>
              <a:rPr lang="fi-FI" sz="2583" u="sng">
                <a:solidFill>
                  <a:schemeClr val="hlink"/>
                </a:solidFill>
                <a:hlinkClick r:id="rId3"/>
              </a:rPr>
              <a:t>https:</a:t>
            </a:r>
            <a:r>
              <a:rPr lang="fi-FI" sz="2583"/>
              <a:t>//blog.hubspot.com/blog/tabid/6307/bid/2989/inbound-marketing-vs-outbound-marketing.aspx </a:t>
            </a:r>
            <a:endParaRPr sz="2583"/>
          </a:p>
        </p:txBody>
      </p:sp>
      <p:pic>
        <p:nvPicPr>
          <p:cNvPr id="226" name="Google Shape;226;g218ae76437f_0_1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92952" y="863221"/>
            <a:ext cx="7562481" cy="3874500"/>
          </a:xfrm>
          <a:prstGeom prst="rect">
            <a:avLst/>
          </a:prstGeom>
          <a:noFill/>
          <a:ln>
            <a:noFill/>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Shape 230"/>
        <p:cNvGrpSpPr/>
        <p:nvPr/>
      </p:nvGrpSpPr>
      <p:grpSpPr>
        <a:xfrm>
          <a:off x="0" y="0"/>
          <a:ext cx="0" cy="0"/>
          <a:chOff x="0" y="0"/>
          <a:chExt cx="0" cy="0"/>
        </a:xfrm>
      </p:grpSpPr>
      <p:sp>
        <p:nvSpPr>
          <p:cNvPr id="231" name="Google Shape;231;p4"/>
          <p:cNvSpPr txBox="1">
            <a:spLocks noGrp="1"/>
          </p:cNvSpPr>
          <p:nvPr>
            <p:ph type="title"/>
          </p:nvPr>
        </p:nvSpPr>
        <p:spPr>
          <a:xfrm>
            <a:off x="651077" y="57065"/>
            <a:ext cx="1122004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Inna definicja marketingu treści</a:t>
            </a:r>
            <a:endParaRPr/>
          </a:p>
        </p:txBody>
      </p:sp>
      <p:sp>
        <p:nvSpPr>
          <p:cNvPr id="232" name="Google Shape;232;p4"/>
          <p:cNvSpPr txBox="1">
            <a:spLocks noGrp="1"/>
          </p:cNvSpPr>
          <p:nvPr>
            <p:ph type="body" idx="1"/>
          </p:nvPr>
        </p:nvSpPr>
        <p:spPr>
          <a:xfrm>
            <a:off x="838199" y="1622073"/>
            <a:ext cx="5422900" cy="4331255"/>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110000"/>
              </a:lnSpc>
              <a:spcBef>
                <a:spcPts val="0"/>
              </a:spcBef>
              <a:spcAft>
                <a:spcPts val="0"/>
              </a:spcAft>
              <a:buClr>
                <a:srgbClr val="000000"/>
              </a:buClr>
              <a:buSzPct val="88452"/>
              <a:buNone/>
            </a:pPr>
            <a:r>
              <a:rPr lang="fi-FI" sz="2200" b="0" i="0" u="none" strike="noStrike"/>
              <a:t>"</a:t>
            </a:r>
            <a:r>
              <a:rPr lang="fi-FI" sz="2200" i="0" u="none" strike="noStrike"/>
              <a:t>Marketing treści</a:t>
            </a:r>
            <a:endParaRPr/>
          </a:p>
          <a:p>
            <a:pPr marL="0" lvl="0" indent="0" algn="l" rtl="0">
              <a:lnSpc>
                <a:spcPct val="110000"/>
              </a:lnSpc>
              <a:spcBef>
                <a:spcPts val="0"/>
              </a:spcBef>
              <a:spcAft>
                <a:spcPts val="0"/>
              </a:spcAft>
              <a:buClr>
                <a:srgbClr val="000000"/>
              </a:buClr>
              <a:buSzPct val="88452"/>
              <a:buNone/>
            </a:pPr>
            <a:endParaRPr sz="2200" b="0"/>
          </a:p>
          <a:p>
            <a:pPr marL="0" lvl="0" indent="0" algn="l" rtl="0">
              <a:lnSpc>
                <a:spcPct val="110000"/>
              </a:lnSpc>
              <a:spcBef>
                <a:spcPts val="0"/>
              </a:spcBef>
              <a:spcAft>
                <a:spcPts val="0"/>
              </a:spcAft>
              <a:buClr>
                <a:srgbClr val="000000"/>
              </a:buClr>
              <a:buSzPct val="88452"/>
              <a:buNone/>
            </a:pPr>
            <a:r>
              <a:rPr lang="fi-FI" sz="2200" b="0" i="0" u="none" strike="noStrike"/>
              <a:t>Zarządzanie tekstem, multimediami, dźwiękiem</a:t>
            </a:r>
            <a:endParaRPr sz="2200" b="0"/>
          </a:p>
          <a:p>
            <a:pPr marL="0" lvl="0" indent="0" algn="l" rtl="0">
              <a:lnSpc>
                <a:spcPct val="110000"/>
              </a:lnSpc>
              <a:spcBef>
                <a:spcPts val="0"/>
              </a:spcBef>
              <a:spcAft>
                <a:spcPts val="0"/>
              </a:spcAft>
              <a:buClr>
                <a:srgbClr val="000000"/>
              </a:buClr>
              <a:buSzPct val="88452"/>
              <a:buNone/>
            </a:pPr>
            <a:r>
              <a:rPr lang="fi-FI" sz="2200" b="0" i="0" u="none" strike="noStrike"/>
              <a:t>i treści wideo mające na celu zaangażowanie klientów</a:t>
            </a:r>
            <a:endParaRPr sz="2200" b="0"/>
          </a:p>
          <a:p>
            <a:pPr marL="0" lvl="0" indent="0" algn="l" rtl="0">
              <a:lnSpc>
                <a:spcPct val="110000"/>
              </a:lnSpc>
              <a:spcBef>
                <a:spcPts val="0"/>
              </a:spcBef>
              <a:spcAft>
                <a:spcPts val="0"/>
              </a:spcAft>
              <a:buClr>
                <a:srgbClr val="000000"/>
              </a:buClr>
              <a:buSzPct val="88452"/>
              <a:buNone/>
            </a:pPr>
            <a:r>
              <a:rPr lang="fi-FI" sz="2200" b="0" i="0" u="none" strike="noStrike"/>
              <a:t>i potencjalnych klientów, aby osiągnąć cele biznesowe, publikowane za pośrednictwem mediów drukowanych i cyfrowych, w tym platform internetowych i mobilnych, które są ponownie wykorzystywane i dystrybuowane do różnych</a:t>
            </a:r>
            <a:endParaRPr sz="2200" b="0"/>
          </a:p>
          <a:p>
            <a:pPr marL="0" lvl="0" indent="0" algn="l" rtl="0">
              <a:lnSpc>
                <a:spcPct val="110000"/>
              </a:lnSpc>
              <a:spcBef>
                <a:spcPts val="0"/>
              </a:spcBef>
              <a:spcAft>
                <a:spcPts val="0"/>
              </a:spcAft>
              <a:buClr>
                <a:srgbClr val="000000"/>
              </a:buClr>
              <a:buSzPct val="88452"/>
              <a:buNone/>
            </a:pPr>
            <a:r>
              <a:rPr lang="fi-FI" sz="2200" b="0" i="0" u="none" strike="noStrike"/>
              <a:t>formy obecności w sieci, takie jak strony wydawców, blogi, media społecznościowe i porównywarki".</a:t>
            </a:r>
            <a:endParaRPr sz="2200" b="0"/>
          </a:p>
          <a:p>
            <a:pPr marL="0" lvl="0" indent="0" algn="l" rtl="0">
              <a:lnSpc>
                <a:spcPct val="110000"/>
              </a:lnSpc>
              <a:spcBef>
                <a:spcPts val="0"/>
              </a:spcBef>
              <a:spcAft>
                <a:spcPts val="0"/>
              </a:spcAft>
              <a:buClr>
                <a:schemeClr val="dk1"/>
              </a:buClr>
              <a:buSzPct val="137592"/>
              <a:buNone/>
            </a:pPr>
            <a:br>
              <a:rPr lang="fi-FI" sz="2200" b="0"/>
            </a:br>
            <a:r>
              <a:rPr lang="fi-FI" sz="2200" b="0" i="0" u="none" strike="noStrike"/>
              <a:t>Źródło: Chaffey &amp; Ellis-Chadwick, 2016, s. 44.</a:t>
            </a:r>
            <a:endParaRPr sz="2200" b="0"/>
          </a:p>
          <a:p>
            <a:pPr marL="0" lvl="0" indent="0" algn="l" rtl="0">
              <a:lnSpc>
                <a:spcPct val="90000"/>
              </a:lnSpc>
              <a:spcBef>
                <a:spcPts val="1000"/>
              </a:spcBef>
              <a:spcAft>
                <a:spcPts val="0"/>
              </a:spcAft>
              <a:buClr>
                <a:schemeClr val="dk1"/>
              </a:buClr>
              <a:buSzPct val="108108"/>
              <a:buNone/>
            </a:pPr>
            <a:endParaRPr/>
          </a:p>
        </p:txBody>
      </p:sp>
      <p:pic>
        <p:nvPicPr>
          <p:cNvPr id="233" name="Google Shape;233;p4" descr="Text&#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617616" y="1844913"/>
            <a:ext cx="5159237" cy="3438147"/>
          </a:xfrm>
          <a:prstGeom prst="rect">
            <a:avLst/>
          </a:prstGeom>
          <a:noFill/>
          <a:ln w="12700" cap="flat" cmpd="sng">
            <a:solidFill>
              <a:srgbClr val="161249"/>
            </a:solidFill>
            <a:prstDash val="solid"/>
            <a:round/>
            <a:headEnd type="none" w="sm" len="sm"/>
            <a:tailEnd type="none" w="sm" len="s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g196da77c27a_0_0"/>
          <p:cNvSpPr txBox="1">
            <a:spLocks noGrp="1"/>
          </p:cNvSpPr>
          <p:nvPr>
            <p:ph type="title"/>
          </p:nvPr>
        </p:nvSpPr>
        <p:spPr>
          <a:xfrm>
            <a:off x="838200" y="313462"/>
            <a:ext cx="10515600" cy="698467"/>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b="1"/>
              <a:t>Jakie treści tworzyć?</a:t>
            </a:r>
            <a:endParaRPr sz="3600"/>
          </a:p>
        </p:txBody>
      </p:sp>
      <p:sp>
        <p:nvSpPr>
          <p:cNvPr id="240" name="Google Shape;240;g196da77c27a_0_0"/>
          <p:cNvSpPr txBox="1">
            <a:spLocks noGrp="1"/>
          </p:cNvSpPr>
          <p:nvPr>
            <p:ph type="body" idx="1"/>
          </p:nvPr>
        </p:nvSpPr>
        <p:spPr>
          <a:xfrm>
            <a:off x="838200" y="1011929"/>
            <a:ext cx="10515600" cy="5340485"/>
          </a:xfrm>
          <a:prstGeom prst="rect">
            <a:avLst/>
          </a:prstGeom>
          <a:noFill/>
          <a:ln>
            <a:noFill/>
          </a:ln>
        </p:spPr>
        <p:txBody>
          <a:bodyPr spcFirstLastPara="1" wrap="square" lIns="91425" tIns="45700" rIns="91425" bIns="45700" anchor="t" anchorCtr="0">
            <a:normAutofit/>
          </a:bodyPr>
          <a:lstStyle/>
          <a:p>
            <a:pPr marL="0" lvl="0" indent="0" algn="l" rtl="0">
              <a:lnSpc>
                <a:spcPct val="110000"/>
              </a:lnSpc>
              <a:spcBef>
                <a:spcPts val="0"/>
              </a:spcBef>
              <a:spcAft>
                <a:spcPts val="0"/>
              </a:spcAft>
              <a:buClr>
                <a:srgbClr val="11AA81"/>
              </a:buClr>
              <a:buSzPts val="1851"/>
              <a:buNone/>
            </a:pPr>
            <a:r>
              <a:rPr lang="fi-FI" sz="1800" b="1">
                <a:solidFill>
                  <a:srgbClr val="11AA81"/>
                </a:solidFill>
              </a:rPr>
              <a:t>Treść zwiększa widoczność marki</a:t>
            </a:r>
            <a:endParaRPr/>
          </a:p>
          <a:p>
            <a:pPr marL="0" lvl="0" indent="0" algn="l" rtl="0">
              <a:lnSpc>
                <a:spcPct val="110000"/>
              </a:lnSpc>
              <a:spcBef>
                <a:spcPts val="0"/>
              </a:spcBef>
              <a:spcAft>
                <a:spcPts val="0"/>
              </a:spcAft>
              <a:buClr>
                <a:srgbClr val="161249"/>
              </a:buClr>
              <a:buSzPts val="1440"/>
              <a:buNone/>
            </a:pPr>
            <a:r>
              <a:rPr lang="fi-FI" sz="1400"/>
              <a:t>Zamiast czytać ofertę sprzedaży, klienci lub potencjalni klienci mogą czytać artykuł, który zawiera porady lub wskazówki, promując markę w różnych obszarach poza jej witryną korporacyjną lub tradycyjnymi lokalizacjami</a:t>
            </a:r>
            <a:r>
              <a:rPr lang="fi-FI" sz="1400" b="1"/>
              <a:t>.</a:t>
            </a:r>
            <a:endParaRPr/>
          </a:p>
          <a:p>
            <a:pPr marL="0" lvl="0" indent="0" algn="l" rtl="0">
              <a:lnSpc>
                <a:spcPct val="110000"/>
              </a:lnSpc>
              <a:spcBef>
                <a:spcPts val="0"/>
              </a:spcBef>
              <a:spcAft>
                <a:spcPts val="0"/>
              </a:spcAft>
              <a:buClr>
                <a:srgbClr val="161249"/>
              </a:buClr>
              <a:buSzPts val="1440"/>
              <a:buNone/>
            </a:pPr>
            <a:endParaRPr sz="1400" b="1"/>
          </a:p>
          <a:p>
            <a:pPr marL="0" lvl="0" indent="0" algn="l" rtl="0">
              <a:lnSpc>
                <a:spcPct val="110000"/>
              </a:lnSpc>
              <a:spcBef>
                <a:spcPts val="0"/>
              </a:spcBef>
              <a:spcAft>
                <a:spcPts val="0"/>
              </a:spcAft>
              <a:buClr>
                <a:schemeClr val="dk1"/>
              </a:buClr>
              <a:buSzPts val="707"/>
              <a:buFont typeface="Arial"/>
              <a:buNone/>
            </a:pPr>
            <a:r>
              <a:rPr lang="fi-FI" sz="1800" b="1">
                <a:solidFill>
                  <a:srgbClr val="11AA81"/>
                </a:solidFill>
              </a:rPr>
              <a:t>Treść pomaga tworzyć linki zwrotne na potrzeby optymalizacji pod kątem wyszukiwarek (SEO).</a:t>
            </a:r>
            <a:endParaRPr/>
          </a:p>
          <a:p>
            <a:pPr marL="0" lvl="0" indent="0" algn="l" rtl="0">
              <a:lnSpc>
                <a:spcPct val="110000"/>
              </a:lnSpc>
              <a:spcBef>
                <a:spcPts val="0"/>
              </a:spcBef>
              <a:spcAft>
                <a:spcPts val="0"/>
              </a:spcAft>
              <a:buClr>
                <a:schemeClr val="dk1"/>
              </a:buClr>
              <a:buSzPts val="550"/>
              <a:buFont typeface="Arial"/>
              <a:buNone/>
            </a:pPr>
            <a:r>
              <a:rPr lang="fi-FI" sz="1400"/>
              <a:t>Dobre artykuły są często wykorzystywane przez inne osoby w Internecie. Czy kiedykolwiek cytowałeś artykuł lub dodałeś link zwrotny do strony na określony temat? Dodając czyjś artykuł do swojej strony internetowej, tworzysz link zwrotny, który Google widzi i uznaje, że oryginalna treść musi mieć wartość, aby mogła zostać dodana do innej witryny.</a:t>
            </a:r>
            <a:endParaRPr/>
          </a:p>
          <a:p>
            <a:pPr marL="0" lvl="0" indent="0" algn="l" rtl="0">
              <a:lnSpc>
                <a:spcPct val="110000"/>
              </a:lnSpc>
              <a:spcBef>
                <a:spcPts val="0"/>
              </a:spcBef>
              <a:spcAft>
                <a:spcPts val="0"/>
              </a:spcAft>
              <a:buClr>
                <a:schemeClr val="dk1"/>
              </a:buClr>
              <a:buSzPts val="550"/>
              <a:buFont typeface="Arial"/>
              <a:buNone/>
            </a:pPr>
            <a:endParaRPr sz="1400"/>
          </a:p>
          <a:p>
            <a:pPr marL="0" lvl="0" indent="0" algn="l" rtl="0">
              <a:lnSpc>
                <a:spcPct val="110000"/>
              </a:lnSpc>
              <a:spcBef>
                <a:spcPts val="0"/>
              </a:spcBef>
              <a:spcAft>
                <a:spcPts val="0"/>
              </a:spcAft>
              <a:buClr>
                <a:schemeClr val="dk1"/>
              </a:buClr>
              <a:buSzPts val="707"/>
              <a:buNone/>
            </a:pPr>
            <a:r>
              <a:rPr lang="fi-FI" sz="1800" b="1">
                <a:solidFill>
                  <a:srgbClr val="10AB8B"/>
                </a:solidFill>
              </a:rPr>
              <a:t>Treści </a:t>
            </a:r>
            <a:r>
              <a:rPr lang="fi-FI" sz="1800" b="1">
                <a:solidFill>
                  <a:srgbClr val="11AA81"/>
                </a:solidFill>
              </a:rPr>
              <a:t>zachęcają do optymalizacji współczynnika konwersji (CRO).</a:t>
            </a:r>
            <a:endParaRPr/>
          </a:p>
          <a:p>
            <a:pPr marL="0" lvl="0" indent="0" algn="l" rtl="0">
              <a:lnSpc>
                <a:spcPct val="110000"/>
              </a:lnSpc>
              <a:spcBef>
                <a:spcPts val="0"/>
              </a:spcBef>
              <a:spcAft>
                <a:spcPts val="0"/>
              </a:spcAft>
              <a:buClr>
                <a:schemeClr val="dk1"/>
              </a:buClr>
              <a:buSzPts val="550"/>
              <a:buFont typeface="Arial"/>
              <a:buNone/>
            </a:pPr>
            <a:r>
              <a:rPr lang="fi-FI" sz="1400"/>
              <a:t>Sprytne treści, takie jak przewodniki zakupowe, mogą przekształcić przeglądających w kupujących. Jeśli odwiedzasz sklepy internetowe, takie jak Sears w Stanach Zjednoczonych lub John Lewis w Wielkiej Brytanii, zauważysz, że w przypadku droższych towarów, takich jak te z kategorii dużych urządzeń, oferują one "przewodniki zakupowe". Te bezpłatne porady online oferują przydatne informacje przed dokonaniem zakupu. Dobrze napisany przewodnik może przekształcić przeglądających w kupujących i zaoferować większą pewność co do wiedzy specjalistycznej firmy.</a:t>
            </a:r>
            <a:endParaRPr/>
          </a:p>
          <a:p>
            <a:pPr marL="0" lvl="0" indent="0" algn="l" rtl="0">
              <a:lnSpc>
                <a:spcPct val="110000"/>
              </a:lnSpc>
              <a:spcBef>
                <a:spcPts val="0"/>
              </a:spcBef>
              <a:spcAft>
                <a:spcPts val="0"/>
              </a:spcAft>
              <a:buClr>
                <a:schemeClr val="dk1"/>
              </a:buClr>
              <a:buSzPts val="550"/>
              <a:buFont typeface="Arial"/>
              <a:buNone/>
            </a:pPr>
            <a:endParaRPr sz="1400"/>
          </a:p>
          <a:p>
            <a:pPr marL="0" lvl="0" indent="0" algn="l" rtl="0">
              <a:lnSpc>
                <a:spcPct val="110000"/>
              </a:lnSpc>
              <a:spcBef>
                <a:spcPts val="0"/>
              </a:spcBef>
              <a:spcAft>
                <a:spcPts val="0"/>
              </a:spcAft>
              <a:buClr>
                <a:schemeClr val="dk1"/>
              </a:buClr>
              <a:buSzPts val="707"/>
              <a:buNone/>
            </a:pPr>
            <a:r>
              <a:rPr lang="fi-FI" sz="1800" b="1">
                <a:solidFill>
                  <a:srgbClr val="11AA81"/>
                </a:solidFill>
              </a:rPr>
              <a:t>Treść inspiruje do udostępniania w mediach społecznościowych</a:t>
            </a:r>
            <a:endParaRPr/>
          </a:p>
          <a:p>
            <a:pPr marL="0" lvl="0" indent="0" algn="l" rtl="0">
              <a:lnSpc>
                <a:spcPct val="110000"/>
              </a:lnSpc>
              <a:spcBef>
                <a:spcPts val="0"/>
              </a:spcBef>
              <a:spcAft>
                <a:spcPts val="0"/>
              </a:spcAft>
              <a:buClr>
                <a:schemeClr val="dk1"/>
              </a:buClr>
              <a:buSzPts val="550"/>
              <a:buFont typeface="Arial"/>
              <a:buNone/>
            </a:pPr>
            <a:r>
              <a:rPr lang="fi-FI" sz="1400"/>
              <a:t>Czy kiedykolwiek udostępniłeś artykuł na Twitterze? Retweetowałeś, polubiłeś lub skomentowałeś treść stworzoną przez kogoś innego? Treści mogą inspirować do udostępniania w mediach społecznościowych, zwłaszcza jeśli są żywe i interaktywne. Narzędzia cyfrowe ułatwiają udostępnianie treści w kanałach społecznościowych.</a:t>
            </a:r>
            <a:endParaRPr/>
          </a:p>
          <a:p>
            <a:pPr marL="0" lvl="0" indent="0" algn="l" rtl="0">
              <a:lnSpc>
                <a:spcPct val="110000"/>
              </a:lnSpc>
              <a:spcBef>
                <a:spcPts val="0"/>
              </a:spcBef>
              <a:spcAft>
                <a:spcPts val="0"/>
              </a:spcAft>
              <a:buClr>
                <a:srgbClr val="161249"/>
              </a:buClr>
              <a:buSzPts val="1400"/>
              <a:buNone/>
            </a:pPr>
            <a:endParaRPr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b="1"/>
              <a:t>2. </a:t>
            </a:r>
            <a:r>
              <a:rPr lang="fi-FI" sz="3600" b="1" i="0" u="none" strike="noStrike" cap="none"/>
              <a:t>Rodzaje i kanały marketingu treści</a:t>
            </a:r>
            <a:br>
              <a:rPr lang="fi-FI" sz="4400" b="1" i="0" u="none" strike="noStrike" cap="none">
                <a:solidFill>
                  <a:schemeClr val="dk1"/>
                </a:solidFill>
                <a:latin typeface="Calibri"/>
                <a:ea typeface="Calibri"/>
                <a:cs typeface="Calibri"/>
                <a:sym typeface="Calibri"/>
              </a:rPr>
            </a:br>
            <a:endParaRPr/>
          </a:p>
        </p:txBody>
      </p:sp>
      <p:sp>
        <p:nvSpPr>
          <p:cNvPr id="247" name="Google Shape;247;p6"/>
          <p:cNvSpPr txBox="1">
            <a:spLocks noGrp="1"/>
          </p:cNvSpPr>
          <p:nvPr>
            <p:ph type="body" idx="1"/>
          </p:nvPr>
        </p:nvSpPr>
        <p:spPr>
          <a:xfrm>
            <a:off x="1162349" y="1167332"/>
            <a:ext cx="10893300" cy="4737300"/>
          </a:xfrm>
          <a:prstGeom prst="rect">
            <a:avLst/>
          </a:prstGeom>
          <a:noFill/>
          <a:ln>
            <a:noFill/>
          </a:ln>
        </p:spPr>
        <p:txBody>
          <a:bodyPr spcFirstLastPara="1" wrap="square" lIns="91425" tIns="45700" rIns="91425" bIns="45700" anchor="t" anchorCtr="0">
            <a:normAutofit fontScale="92500" lnSpcReduction="20000"/>
          </a:bodyPr>
          <a:lstStyle/>
          <a:p>
            <a:pPr marL="342900" lvl="0" indent="-319086" algn="l" rtl="0">
              <a:lnSpc>
                <a:spcPct val="100000"/>
              </a:lnSpc>
              <a:spcBef>
                <a:spcPts val="200"/>
              </a:spcBef>
              <a:spcAft>
                <a:spcPts val="0"/>
              </a:spcAft>
              <a:buClr>
                <a:srgbClr val="11AA81"/>
              </a:buClr>
              <a:buSzPct val="125000"/>
              <a:buFont typeface="Arial"/>
              <a:buChar char="•"/>
            </a:pPr>
            <a:r>
              <a:rPr lang="fi-FI" sz="2000"/>
              <a:t>Blogi</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Raporty, artykuły, przewodniki</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i="1"/>
              <a:t>White Papers</a:t>
            </a:r>
            <a:endParaRPr sz="2000" i="1"/>
          </a:p>
          <a:p>
            <a:pPr marL="342900" lvl="0" indent="-319086" algn="l" rtl="0">
              <a:lnSpc>
                <a:spcPct val="100000"/>
              </a:lnSpc>
              <a:spcBef>
                <a:spcPts val="200"/>
              </a:spcBef>
              <a:spcAft>
                <a:spcPts val="0"/>
              </a:spcAft>
              <a:buClr>
                <a:srgbClr val="11AA81"/>
              </a:buClr>
              <a:buSzPct val="125000"/>
              <a:buFont typeface="Arial"/>
              <a:buChar char="•"/>
            </a:pPr>
            <a:r>
              <a:rPr lang="fi-FI" sz="2000"/>
              <a:t>Filmy</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Posty w mediach społecznościowych</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Media drukowane (np. magazyny dla klientów)</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Webinaria, e-booki</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Podcasty</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Infografiki</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Biuletyny informacyjne</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Influencer marketing</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Reklama natywna</a:t>
            </a:r>
            <a:endParaRPr sz="2000"/>
          </a:p>
          <a:p>
            <a:pPr marL="342900" lvl="0" indent="-319086" algn="l" rtl="0">
              <a:lnSpc>
                <a:spcPct val="100000"/>
              </a:lnSpc>
              <a:spcBef>
                <a:spcPts val="200"/>
              </a:spcBef>
              <a:spcAft>
                <a:spcPts val="0"/>
              </a:spcAft>
              <a:buClr>
                <a:srgbClr val="11AA81"/>
              </a:buClr>
              <a:buSzPct val="125000"/>
              <a:buFont typeface="Arial"/>
              <a:buChar char="•"/>
            </a:pPr>
            <a:r>
              <a:rPr lang="fi-FI" sz="2000"/>
              <a:t>Wydarzenia</a:t>
            </a:r>
            <a:endParaRPr sz="1600"/>
          </a:p>
          <a:p>
            <a:pPr marL="0" lvl="0" indent="0" algn="l" rtl="0">
              <a:lnSpc>
                <a:spcPct val="110000"/>
              </a:lnSpc>
              <a:spcBef>
                <a:spcPts val="0"/>
              </a:spcBef>
              <a:spcAft>
                <a:spcPts val="0"/>
              </a:spcAft>
              <a:buClr>
                <a:schemeClr val="dk1"/>
              </a:buClr>
              <a:buSzPct val="100000"/>
              <a:buNone/>
            </a:pPr>
            <a:endParaRPr sz="1600"/>
          </a:p>
          <a:p>
            <a:pPr marL="342900" lvl="0" indent="-165100" algn="l" rtl="0">
              <a:lnSpc>
                <a:spcPct val="90000"/>
              </a:lnSpc>
              <a:spcBef>
                <a:spcPts val="1000"/>
              </a:spcBef>
              <a:spcAft>
                <a:spcPts val="0"/>
              </a:spcAft>
              <a:buClr>
                <a:schemeClr val="dk1"/>
              </a:buClr>
              <a:buSzPct val="100000"/>
              <a:buFont typeface="Arial"/>
              <a:buNone/>
            </a:pPr>
            <a:endParaRPr/>
          </a:p>
        </p:txBody>
      </p:sp>
      <p:pic>
        <p:nvPicPr>
          <p:cNvPr id="248" name="Google Shape;248;p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75506" y="2429425"/>
            <a:ext cx="2992403" cy="3848827"/>
          </a:xfrm>
          <a:prstGeom prst="roundRect">
            <a:avLst>
              <a:gd name="adj" fmla="val 3876"/>
            </a:avLst>
          </a:prstGeom>
          <a:noFill/>
          <a:ln w="9525" cap="flat" cmpd="sng">
            <a:solidFill>
              <a:schemeClr val="accent1"/>
            </a:solidFill>
            <a:prstDash val="solid"/>
            <a:round/>
            <a:headEnd type="none" w="sm" len="sm"/>
            <a:tailEnd type="none" w="sm" len="sm"/>
          </a:ln>
          <a:effectLst/>
        </p:spPr>
      </p:pic>
      <p:sp>
        <p:nvSpPr>
          <p:cNvPr id="249" name="Google Shape;249;p6"/>
          <p:cNvSpPr txBox="1"/>
          <p:nvPr/>
        </p:nvSpPr>
        <p:spPr>
          <a:xfrm>
            <a:off x="7393525" y="1167325"/>
            <a:ext cx="3287700" cy="1262100"/>
          </a:xfrm>
          <a:prstGeom prst="rect">
            <a:avLst/>
          </a:prstGeom>
          <a:noFill/>
          <a:ln>
            <a:noFill/>
          </a:ln>
        </p:spPr>
        <p:txBody>
          <a:bodyPr spcFirstLastPara="1" wrap="square" lIns="91425" tIns="91425" rIns="91425" bIns="91425"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"Ojciec" content marketingu.</a:t>
            </a:r>
            <a:r>
              <a:rPr lang="fi-FI"/>
              <a:t> </a:t>
            </a:r>
            <a:r>
              <a:rPr lang="fi-FI" sz="1400" b="0" i="0" u="none" strike="noStrike" cap="none">
                <a:solidFill>
                  <a:srgbClr val="000000"/>
                </a:solidFill>
                <a:latin typeface="Arial"/>
                <a:ea typeface="Arial"/>
                <a:cs typeface="Arial"/>
                <a:sym typeface="Arial"/>
              </a:rPr>
              <a:t>Magazyn The Furrow wydawany przez firmę John Deere, założony w 1895 roku. Wciąż działa prężnie - oczywiście teraz także online.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g196da77c27a_0_8"/>
          <p:cNvSpPr txBox="1"/>
          <p:nvPr/>
        </p:nvSpPr>
        <p:spPr>
          <a:xfrm>
            <a:off x="528537" y="693158"/>
            <a:ext cx="11480700" cy="4433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fi-FI" sz="3200" b="1" i="0" u="none" strike="noStrike" cap="none">
                <a:solidFill>
                  <a:schemeClr val="lt1"/>
                </a:solidFill>
                <a:latin typeface="Arial"/>
                <a:ea typeface="Arial"/>
                <a:cs typeface="Arial"/>
                <a:sym typeface="Arial"/>
              </a:rPr>
              <a:t>Wskazówka: tzw. Kurator treści (Content Curation</a:t>
            </a:r>
            <a:r>
              <a:rPr lang="fi-FI" sz="3200" b="1">
                <a:solidFill>
                  <a:schemeClr val="lt1"/>
                </a:solidFill>
              </a:rPr>
              <a:t>)</a:t>
            </a:r>
            <a:endParaRPr sz="3200" b="1">
              <a:solidFill>
                <a:schemeClr val="lt1"/>
              </a:solidFill>
            </a:endParaRPr>
          </a:p>
          <a:p>
            <a:pPr marL="0" marR="0" lvl="0" indent="0" algn="l" rtl="0">
              <a:lnSpc>
                <a:spcPct val="100000"/>
              </a:lnSpc>
              <a:spcBef>
                <a:spcPts val="0"/>
              </a:spcBef>
              <a:spcAft>
                <a:spcPts val="0"/>
              </a:spcAft>
              <a:buClr>
                <a:schemeClr val="dk1"/>
              </a:buClr>
              <a:buSzPts val="1100"/>
              <a:buFont typeface="Arial"/>
              <a:buNone/>
            </a:pPr>
            <a:r>
              <a:rPr lang="fi-FI" sz="2600" b="1" i="0" u="none" strike="noStrike" cap="none">
                <a:solidFill>
                  <a:schemeClr val="lt1"/>
                </a:solidFill>
                <a:latin typeface="Arial"/>
                <a:ea typeface="Arial"/>
                <a:cs typeface="Arial"/>
                <a:sym typeface="Arial"/>
              </a:rPr>
              <a:t>Nie musisz tworzyć treści od podstaw.</a:t>
            </a:r>
            <a:endParaRPr sz="2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20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br>
              <a:rPr lang="fi-FI" sz="2000" b="0" i="0" u="none" strike="noStrike" cap="none">
                <a:solidFill>
                  <a:schemeClr val="lt1"/>
                </a:solidFill>
                <a:latin typeface="Arial"/>
                <a:ea typeface="Arial"/>
                <a:cs typeface="Arial"/>
                <a:sym typeface="Arial"/>
              </a:rPr>
            </a:br>
            <a:r>
              <a:rPr lang="fi-FI" sz="2000" b="0" i="0" u="none" strike="noStrike" cap="none">
                <a:solidFill>
                  <a:schemeClr val="lt1"/>
                </a:solidFill>
                <a:latin typeface="Arial"/>
                <a:ea typeface="Arial"/>
                <a:cs typeface="Arial"/>
                <a:sym typeface="Arial"/>
              </a:rPr>
              <a:t>Kurator treści lub proces kuratorowania treści został opisany przez badaczy Aristea Fotopoulou i Nick Couldry z Goldsmiths College, University of London, jako "znajdowanie, kategoryzowanie i organizowanie odpowiednich treści online dotyczących określonych zagadnień" (Fotopoulou i Couldry, 2015, s. 243).</a:t>
            </a:r>
            <a:endParaRPr sz="20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fi-FI" sz="2000" b="0" i="0" u="none" strike="noStrike" cap="none">
                <a:solidFill>
                  <a:schemeClr val="lt1"/>
                </a:solidFill>
                <a:latin typeface="Arial"/>
                <a:ea typeface="Arial"/>
                <a:cs typeface="Arial"/>
                <a:sym typeface="Arial"/>
              </a:rPr>
              <a:t>Content curation może być przydatnym sposobem tworzenia treści na określone tematy, takie jak recenzje produktów, w których opowiadasz historię o historii. Przykładem może być tworzenie treści poprzez zebranie serii artykułów napisanych na pewien  tema</a:t>
            </a:r>
            <a:r>
              <a:rPr lang="fi-FI" sz="2000">
                <a:solidFill>
                  <a:schemeClr val="lt1"/>
                </a:solidFill>
              </a:rPr>
              <a:t>t</a:t>
            </a:r>
            <a:r>
              <a:rPr lang="fi-FI" sz="2000" b="0" i="0" u="none" strike="noStrike" cap="none">
                <a:solidFill>
                  <a:schemeClr val="lt1"/>
                </a:solidFill>
                <a:latin typeface="Arial"/>
                <a:ea typeface="Arial"/>
                <a:cs typeface="Arial"/>
                <a:sym typeface="Arial"/>
              </a:rPr>
              <a:t>, ocen</a:t>
            </a:r>
            <a:r>
              <a:rPr lang="fi-FI" sz="2000">
                <a:solidFill>
                  <a:schemeClr val="lt1"/>
                </a:solidFill>
              </a:rPr>
              <a:t>iasz </a:t>
            </a:r>
            <a:r>
              <a:rPr lang="fi-FI" sz="2000" b="0" i="0" u="none" strike="noStrike" cap="none">
                <a:solidFill>
                  <a:schemeClr val="lt1"/>
                </a:solidFill>
                <a:latin typeface="Arial"/>
                <a:ea typeface="Arial"/>
                <a:cs typeface="Arial"/>
                <a:sym typeface="Arial"/>
              </a:rPr>
              <a:t>różn</a:t>
            </a:r>
            <a:r>
              <a:rPr lang="fi-FI" sz="2000">
                <a:solidFill>
                  <a:schemeClr val="lt1"/>
                </a:solidFill>
              </a:rPr>
              <a:t>e p</a:t>
            </a:r>
            <a:r>
              <a:rPr lang="fi-FI" sz="2000" b="0" i="0" u="none" strike="noStrike" cap="none">
                <a:solidFill>
                  <a:schemeClr val="lt1"/>
                </a:solidFill>
                <a:latin typeface="Arial"/>
                <a:ea typeface="Arial"/>
                <a:cs typeface="Arial"/>
                <a:sym typeface="Arial"/>
              </a:rPr>
              <a:t>erspektywy i zakres udzielonych porad i </a:t>
            </a:r>
            <a:r>
              <a:rPr lang="fi-FI" sz="2000">
                <a:solidFill>
                  <a:schemeClr val="lt1"/>
                </a:solidFill>
              </a:rPr>
              <a:t>przekształcasz</a:t>
            </a:r>
            <a:r>
              <a:rPr lang="fi-FI" sz="2000" b="0" i="0" u="none" strike="noStrike" cap="none">
                <a:solidFill>
                  <a:schemeClr val="lt1"/>
                </a:solidFill>
                <a:latin typeface="Arial"/>
                <a:ea typeface="Arial"/>
                <a:cs typeface="Arial"/>
                <a:sym typeface="Arial"/>
              </a:rPr>
              <a:t> </a:t>
            </a:r>
            <a:r>
              <a:rPr lang="fi-FI" sz="2000">
                <a:solidFill>
                  <a:schemeClr val="lt1"/>
                </a:solidFill>
              </a:rPr>
              <a:t>je</a:t>
            </a:r>
            <a:r>
              <a:rPr lang="fi-FI" sz="2000" b="0" i="0" u="none" strike="noStrike" cap="none">
                <a:solidFill>
                  <a:schemeClr val="lt1"/>
                </a:solidFill>
                <a:latin typeface="Arial"/>
                <a:ea typeface="Arial"/>
                <a:cs typeface="Arial"/>
                <a:sym typeface="Arial"/>
              </a:rPr>
              <a:t> w post na swoim blogu.</a:t>
            </a:r>
            <a:endParaRPr sz="20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800" b="0" i="0" u="none" strike="noStrike" cap="none">
              <a:solidFill>
                <a:schemeClr val="lt1"/>
              </a:solidFill>
              <a:latin typeface="Arial"/>
              <a:ea typeface="Arial"/>
              <a:cs typeface="Arial"/>
              <a:sym typeface="Arial"/>
            </a:endParaRPr>
          </a:p>
        </p:txBody>
      </p:sp>
      <p:sp>
        <p:nvSpPr>
          <p:cNvPr id="256" name="Google Shape;256;g196da77c27a_0_8"/>
          <p:cNvSpPr txBox="1"/>
          <p:nvPr/>
        </p:nvSpPr>
        <p:spPr>
          <a:xfrm>
            <a:off x="401487" y="5054310"/>
            <a:ext cx="11734800" cy="9696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chemeClr val="dk1"/>
              </a:buClr>
              <a:buSzPts val="1100"/>
              <a:buFont typeface="Arial"/>
              <a:buNone/>
            </a:pPr>
            <a:r>
              <a:rPr lang="fi-FI" sz="1600" b="0" i="0" u="none" strike="noStrike" cap="none">
                <a:solidFill>
                  <a:schemeClr val="lt1"/>
                </a:solidFill>
                <a:latin typeface="Arial"/>
                <a:ea typeface="Arial"/>
                <a:cs typeface="Arial"/>
                <a:sym typeface="Arial"/>
              </a:rPr>
              <a:t>Fotopoulou, A. i Couldry, N. (2015) "Telling the story of the stories: Online content curation and digital engagement", Information Communication and Society, 18 (2), s. 235-49.</a:t>
            </a:r>
            <a:endParaRPr sz="16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900" b="0" i="0" u="none" strike="noStrike" cap="non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5"/>
          <p:cNvSpPr/>
          <p:nvPr/>
        </p:nvSpPr>
        <p:spPr>
          <a:xfrm>
            <a:off x="1524" y="0"/>
            <a:ext cx="12188952" cy="6858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63" name="Google Shape;263;p25" descr="Luchtfoto van containers in een magazijn"/>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282767" y="1666454"/>
            <a:ext cx="6964984" cy="3917078"/>
          </a:xfrm>
          <a:prstGeom prst="rect">
            <a:avLst/>
          </a:prstGeom>
          <a:noFill/>
          <a:ln>
            <a:noFill/>
          </a:ln>
          <a:effectLst>
            <a:outerShdw blurRad="63500" sx="102000" sy="102000" algn="ctr" rotWithShape="0">
              <a:srgbClr val="000000">
                <a:alpha val="40000"/>
              </a:srgbClr>
            </a:outerShdw>
          </a:effectLst>
        </p:spPr>
      </p:pic>
      <p:sp>
        <p:nvSpPr>
          <p:cNvPr id="264" name="Google Shape;264;p25"/>
          <p:cNvSpPr txBox="1">
            <a:spLocks noGrp="1"/>
          </p:cNvSpPr>
          <p:nvPr>
            <p:ph type="title"/>
          </p:nvPr>
        </p:nvSpPr>
        <p:spPr>
          <a:xfrm>
            <a:off x="1091119" y="718173"/>
            <a:ext cx="10515600" cy="8103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11111"/>
              <a:buFont typeface="Arial"/>
              <a:buNone/>
            </a:pPr>
            <a:r>
              <a:rPr lang="fi-FI"/>
              <a:t>3. Korzyści płynące z content marketingu</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pic>
        <p:nvPicPr>
          <p:cNvPr id="269" name="Google Shape;269;p26" title="Gele ballen met lachebekje"/>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4"/>
            <a:ext cx="12192000" cy="6858000"/>
          </a:xfrm>
          <a:prstGeom prst="rect">
            <a:avLst/>
          </a:prstGeom>
          <a:noFill/>
          <a:ln>
            <a:noFill/>
          </a:ln>
        </p:spPr>
      </p:pic>
      <p:grpSp>
        <p:nvGrpSpPr>
          <p:cNvPr id="270" name="Google Shape;270;p26"/>
          <p:cNvGrpSpPr/>
          <p:nvPr/>
        </p:nvGrpSpPr>
        <p:grpSpPr>
          <a:xfrm>
            <a:off x="1898704" y="-376150"/>
            <a:ext cx="8918897" cy="7163647"/>
            <a:chOff x="1771968" y="-304009"/>
            <a:chExt cx="8918897" cy="7163647"/>
          </a:xfrm>
        </p:grpSpPr>
        <p:sp>
          <p:nvSpPr>
            <p:cNvPr id="271" name="Google Shape;271;p26"/>
            <p:cNvSpPr/>
            <p:nvPr/>
          </p:nvSpPr>
          <p:spPr>
            <a:xfrm rot="610177">
              <a:off x="7092878" y="2431988"/>
              <a:ext cx="1556048" cy="113228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Cold Calling</a:t>
              </a:r>
              <a:endParaRPr sz="2400" b="1" i="0" u="none" strike="noStrike" cap="none">
                <a:solidFill>
                  <a:srgbClr val="161249"/>
                </a:solidFill>
                <a:highlight>
                  <a:srgbClr val="FFC043"/>
                </a:highlight>
                <a:latin typeface="Arial"/>
                <a:ea typeface="Arial"/>
                <a:cs typeface="Arial"/>
                <a:sym typeface="Arial"/>
              </a:endParaRPr>
            </a:p>
          </p:txBody>
        </p:sp>
        <p:sp>
          <p:nvSpPr>
            <p:cNvPr id="272" name="Google Shape;272;p26"/>
            <p:cNvSpPr/>
            <p:nvPr/>
          </p:nvSpPr>
          <p:spPr>
            <a:xfrm rot="-660973">
              <a:off x="5268803" y="863223"/>
              <a:ext cx="1754284" cy="1281113"/>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Telewizja </a:t>
              </a:r>
              <a:endParaRPr sz="1600" b="1" i="0" u="none" strike="noStrike" cap="none">
                <a:solidFill>
                  <a:srgbClr val="161249"/>
                </a:solidFill>
                <a:highlight>
                  <a:srgbClr val="FFC043"/>
                </a:highlight>
                <a:latin typeface="Arial"/>
                <a:ea typeface="Arial"/>
                <a:cs typeface="Arial"/>
                <a:sym typeface="Arial"/>
              </a:endParaRPr>
            </a:p>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Reklamy</a:t>
              </a:r>
              <a:endParaRPr sz="2400" b="1" i="0" u="none" strike="noStrike" cap="none">
                <a:solidFill>
                  <a:srgbClr val="161249"/>
                </a:solidFill>
                <a:highlight>
                  <a:srgbClr val="FFC043"/>
                </a:highlight>
                <a:latin typeface="Arial"/>
                <a:ea typeface="Arial"/>
                <a:cs typeface="Arial"/>
                <a:sym typeface="Arial"/>
              </a:endParaRPr>
            </a:p>
          </p:txBody>
        </p:sp>
        <p:sp>
          <p:nvSpPr>
            <p:cNvPr id="273" name="Google Shape;273;p26"/>
            <p:cNvSpPr/>
            <p:nvPr/>
          </p:nvSpPr>
          <p:spPr>
            <a:xfrm>
              <a:off x="2615833" y="2544798"/>
              <a:ext cx="1191816" cy="1294209"/>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Targi</a:t>
              </a:r>
              <a:endParaRPr sz="2400" b="1" i="0" u="none" strike="noStrike" cap="none">
                <a:solidFill>
                  <a:srgbClr val="161249"/>
                </a:solidFill>
                <a:highlight>
                  <a:srgbClr val="FFC043"/>
                </a:highlight>
                <a:latin typeface="Arial"/>
                <a:ea typeface="Arial"/>
                <a:cs typeface="Arial"/>
                <a:sym typeface="Arial"/>
              </a:endParaRPr>
            </a:p>
          </p:txBody>
        </p:sp>
        <p:sp>
          <p:nvSpPr>
            <p:cNvPr id="274" name="Google Shape;274;p26"/>
            <p:cNvSpPr/>
            <p:nvPr/>
          </p:nvSpPr>
          <p:spPr>
            <a:xfrm rot="-315206">
              <a:off x="3259647" y="4455841"/>
              <a:ext cx="2162484" cy="872158"/>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Aktualności</a:t>
              </a:r>
              <a:endParaRPr sz="1600" b="1" i="0" u="none" strike="noStrike" cap="none">
                <a:solidFill>
                  <a:srgbClr val="161249"/>
                </a:solidFill>
                <a:highlight>
                  <a:srgbClr val="FFC043"/>
                </a:highlight>
                <a:latin typeface="Arial"/>
                <a:ea typeface="Arial"/>
                <a:cs typeface="Arial"/>
                <a:sym typeface="Arial"/>
              </a:endParaRPr>
            </a:p>
            <a:p>
              <a:pPr marL="0" marR="0" lvl="0" indent="0" algn="ctr" rtl="0">
                <a:lnSpc>
                  <a:spcPct val="100000"/>
                </a:lnSpc>
                <a:spcBef>
                  <a:spcPts val="0"/>
                </a:spcBef>
                <a:spcAft>
                  <a:spcPts val="0"/>
                </a:spcAft>
                <a:buClr>
                  <a:srgbClr val="C00000"/>
                </a:buClr>
                <a:buSzPts val="2000"/>
                <a:buFont typeface="Radley"/>
                <a:buNone/>
              </a:pPr>
              <a:endParaRPr sz="2400" b="1" i="0" u="none" strike="noStrike" cap="none">
                <a:solidFill>
                  <a:srgbClr val="161249"/>
                </a:solidFill>
                <a:highlight>
                  <a:srgbClr val="FFC043"/>
                </a:highlight>
                <a:latin typeface="Arial"/>
                <a:ea typeface="Arial"/>
                <a:cs typeface="Arial"/>
                <a:sym typeface="Arial"/>
              </a:endParaRPr>
            </a:p>
          </p:txBody>
        </p:sp>
        <p:sp>
          <p:nvSpPr>
            <p:cNvPr id="275" name="Google Shape;275;p26"/>
            <p:cNvSpPr/>
            <p:nvPr/>
          </p:nvSpPr>
          <p:spPr>
            <a:xfrm rot="676911">
              <a:off x="5284976" y="3467065"/>
              <a:ext cx="1680676" cy="1132159"/>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plakaty broszury</a:t>
              </a:r>
              <a:endParaRPr sz="2400" b="1" i="0" u="none" strike="noStrike" cap="none">
                <a:solidFill>
                  <a:srgbClr val="161249"/>
                </a:solidFill>
                <a:highlight>
                  <a:srgbClr val="FFC043"/>
                </a:highlight>
                <a:latin typeface="Arial"/>
                <a:ea typeface="Arial"/>
                <a:cs typeface="Arial"/>
                <a:sym typeface="Arial"/>
              </a:endParaRPr>
            </a:p>
          </p:txBody>
        </p:sp>
        <p:sp>
          <p:nvSpPr>
            <p:cNvPr id="276" name="Google Shape;276;p26"/>
            <p:cNvSpPr/>
            <p:nvPr/>
          </p:nvSpPr>
          <p:spPr>
            <a:xfrm rot="-594034">
              <a:off x="1860435" y="2049867"/>
              <a:ext cx="1191815" cy="113228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dirty="0">
                  <a:solidFill>
                    <a:srgbClr val="161249"/>
                  </a:solidFill>
                  <a:highlight>
                    <a:srgbClr val="FFC043"/>
                  </a:highlight>
                  <a:latin typeface="Arial"/>
                  <a:ea typeface="Arial"/>
                  <a:cs typeface="Arial"/>
                  <a:sym typeface="Arial"/>
                </a:rPr>
                <a:t>Radio</a:t>
              </a:r>
              <a:endParaRPr sz="2400" b="1" i="0" u="none" strike="noStrike" cap="none" dirty="0">
                <a:solidFill>
                  <a:srgbClr val="161249"/>
                </a:solidFill>
                <a:highlight>
                  <a:srgbClr val="FFC043"/>
                </a:highlight>
                <a:latin typeface="Arial"/>
                <a:ea typeface="Arial"/>
                <a:cs typeface="Arial"/>
                <a:sym typeface="Arial"/>
              </a:endParaRPr>
            </a:p>
          </p:txBody>
        </p:sp>
        <p:sp>
          <p:nvSpPr>
            <p:cNvPr id="277" name="Google Shape;277;p26"/>
            <p:cNvSpPr/>
            <p:nvPr/>
          </p:nvSpPr>
          <p:spPr>
            <a:xfrm rot="-798282">
              <a:off x="4245082" y="2923628"/>
              <a:ext cx="1269415" cy="113228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Mailing </a:t>
              </a:r>
              <a:endParaRPr sz="2400" b="1" i="0" u="none" strike="noStrike" cap="none">
                <a:solidFill>
                  <a:srgbClr val="161249"/>
                </a:solidFill>
                <a:highlight>
                  <a:srgbClr val="FFC043"/>
                </a:highlight>
                <a:latin typeface="Arial"/>
                <a:ea typeface="Arial"/>
                <a:cs typeface="Arial"/>
                <a:sym typeface="Arial"/>
              </a:endParaRPr>
            </a:p>
          </p:txBody>
        </p:sp>
        <p:sp>
          <p:nvSpPr>
            <p:cNvPr id="278" name="Google Shape;278;p26"/>
            <p:cNvSpPr/>
            <p:nvPr/>
          </p:nvSpPr>
          <p:spPr>
            <a:xfrm rot="654982">
              <a:off x="9071806" y="1703955"/>
              <a:ext cx="1191816" cy="94297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WWW</a:t>
              </a:r>
              <a:endParaRPr sz="2400" b="1" i="0" u="none" strike="noStrike" cap="none">
                <a:solidFill>
                  <a:srgbClr val="161249"/>
                </a:solidFill>
                <a:highlight>
                  <a:srgbClr val="FFC043"/>
                </a:highlight>
                <a:latin typeface="Arial"/>
                <a:ea typeface="Arial"/>
                <a:cs typeface="Arial"/>
                <a:sym typeface="Arial"/>
              </a:endParaRPr>
            </a:p>
          </p:txBody>
        </p:sp>
        <p:sp>
          <p:nvSpPr>
            <p:cNvPr id="279" name="Google Shape;279;p26"/>
            <p:cNvSpPr/>
            <p:nvPr/>
          </p:nvSpPr>
          <p:spPr>
            <a:xfrm rot="-1920284">
              <a:off x="7145618" y="338878"/>
              <a:ext cx="2817792" cy="1364726"/>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endParaRPr sz="2400" b="1" i="0" u="none" strike="noStrike" cap="none">
                <a:solidFill>
                  <a:srgbClr val="161249"/>
                </a:solidFill>
                <a:highlight>
                  <a:srgbClr val="FFC043"/>
                </a:highlight>
                <a:latin typeface="Arial"/>
                <a:ea typeface="Arial"/>
                <a:cs typeface="Arial"/>
                <a:sym typeface="Arial"/>
              </a:endParaRPr>
            </a:p>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 </a:t>
              </a:r>
              <a:r>
                <a:rPr lang="fi-FI" sz="2400" b="1">
                  <a:solidFill>
                    <a:srgbClr val="161249"/>
                  </a:solidFill>
                  <a:highlight>
                    <a:srgbClr val="FFC043"/>
                  </a:highlight>
                </a:rPr>
                <a:t>M</a:t>
              </a:r>
              <a:r>
                <a:rPr lang="fi-FI" sz="2400" b="1" i="0" u="none" strike="noStrike" cap="none">
                  <a:solidFill>
                    <a:srgbClr val="161249"/>
                  </a:solidFill>
                  <a:highlight>
                    <a:srgbClr val="FFC043"/>
                  </a:highlight>
                  <a:latin typeface="Arial"/>
                  <a:ea typeface="Arial"/>
                  <a:cs typeface="Arial"/>
                  <a:sym typeface="Arial"/>
                </a:rPr>
                <a:t>edia </a:t>
              </a:r>
              <a:r>
                <a:rPr lang="fi-FI" sz="2400" b="1">
                  <a:solidFill>
                    <a:srgbClr val="161249"/>
                  </a:solidFill>
                  <a:highlight>
                    <a:srgbClr val="FFC043"/>
                  </a:highlight>
                </a:rPr>
                <a:t>spolecznościowe</a:t>
              </a:r>
              <a:endParaRPr sz="2400" b="1" i="0" u="none" strike="noStrike" cap="none">
                <a:solidFill>
                  <a:srgbClr val="161249"/>
                </a:solidFill>
                <a:highlight>
                  <a:srgbClr val="FFC043"/>
                </a:highlight>
                <a:latin typeface="Arial"/>
                <a:ea typeface="Arial"/>
                <a:cs typeface="Arial"/>
                <a:sym typeface="Arial"/>
              </a:endParaRPr>
            </a:p>
          </p:txBody>
        </p:sp>
        <p:sp>
          <p:nvSpPr>
            <p:cNvPr id="280" name="Google Shape;280;p26"/>
            <p:cNvSpPr/>
            <p:nvPr/>
          </p:nvSpPr>
          <p:spPr>
            <a:xfrm rot="-204529">
              <a:off x="5205367" y="1990122"/>
              <a:ext cx="1664441" cy="1132284"/>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Webinaria</a:t>
              </a:r>
              <a:endParaRPr sz="2400" b="1" i="0" u="none" strike="noStrike" cap="none">
                <a:solidFill>
                  <a:srgbClr val="161249"/>
                </a:solidFill>
                <a:highlight>
                  <a:srgbClr val="FFC043"/>
                </a:highlight>
                <a:latin typeface="Arial"/>
                <a:ea typeface="Arial"/>
                <a:cs typeface="Arial"/>
                <a:sym typeface="Arial"/>
              </a:endParaRPr>
            </a:p>
          </p:txBody>
        </p:sp>
        <p:sp>
          <p:nvSpPr>
            <p:cNvPr id="281" name="Google Shape;281;p26"/>
            <p:cNvSpPr/>
            <p:nvPr/>
          </p:nvSpPr>
          <p:spPr>
            <a:xfrm rot="350441">
              <a:off x="2966636" y="5421229"/>
              <a:ext cx="1459276" cy="113237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a:solidFill>
                    <a:srgbClr val="161249"/>
                  </a:solidFill>
                  <a:highlight>
                    <a:srgbClr val="FFC043"/>
                  </a:highlight>
                </a:rPr>
                <a:t>SMSy</a:t>
              </a:r>
              <a:endParaRPr sz="2400" b="1" i="0" u="none" strike="noStrike" cap="none">
                <a:solidFill>
                  <a:srgbClr val="161249"/>
                </a:solidFill>
                <a:highlight>
                  <a:srgbClr val="FFC043"/>
                </a:highlight>
                <a:latin typeface="Arial"/>
                <a:ea typeface="Arial"/>
                <a:cs typeface="Arial"/>
                <a:sym typeface="Arial"/>
              </a:endParaRPr>
            </a:p>
          </p:txBody>
        </p:sp>
        <p:sp>
          <p:nvSpPr>
            <p:cNvPr id="282" name="Google Shape;282;p26"/>
            <p:cNvSpPr/>
            <p:nvPr/>
          </p:nvSpPr>
          <p:spPr>
            <a:xfrm>
              <a:off x="8612373" y="3227304"/>
              <a:ext cx="1866300" cy="1132200"/>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Banery reklamowe</a:t>
              </a:r>
              <a:endParaRPr sz="2400" b="1" i="0" u="none" strike="noStrike" cap="none">
                <a:solidFill>
                  <a:srgbClr val="161249"/>
                </a:solidFill>
                <a:highlight>
                  <a:srgbClr val="FFC043"/>
                </a:highlight>
                <a:latin typeface="Arial"/>
                <a:ea typeface="Arial"/>
                <a:cs typeface="Arial"/>
                <a:sym typeface="Arial"/>
              </a:endParaRPr>
            </a:p>
          </p:txBody>
        </p:sp>
        <p:sp>
          <p:nvSpPr>
            <p:cNvPr id="283" name="Google Shape;283;p26"/>
            <p:cNvSpPr/>
            <p:nvPr/>
          </p:nvSpPr>
          <p:spPr>
            <a:xfrm rot="-653401">
              <a:off x="8149795" y="4965169"/>
              <a:ext cx="2456538" cy="1128835"/>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dirty="0" err="1">
                  <a:solidFill>
                    <a:srgbClr val="161249"/>
                  </a:solidFill>
                  <a:highlight>
                    <a:srgbClr val="FFC043"/>
                  </a:highlight>
                  <a:latin typeface="Arial"/>
                  <a:ea typeface="Arial"/>
                  <a:cs typeface="Arial"/>
                  <a:sym typeface="Arial"/>
                </a:rPr>
                <a:t>Reklamy</a:t>
              </a:r>
              <a:r>
                <a:rPr lang="fi-FI" sz="2400" b="1" i="0" u="none" strike="noStrike" cap="none" dirty="0">
                  <a:solidFill>
                    <a:srgbClr val="161249"/>
                  </a:solidFill>
                  <a:highlight>
                    <a:srgbClr val="FFC043"/>
                  </a:highlight>
                  <a:latin typeface="Arial"/>
                  <a:ea typeface="Arial"/>
                  <a:cs typeface="Arial"/>
                  <a:sym typeface="Arial"/>
                </a:rPr>
                <a:t> </a:t>
              </a:r>
              <a:r>
                <a:rPr lang="fi-FI" sz="2400" b="1" i="0" u="none" strike="noStrike" cap="none" dirty="0" err="1">
                  <a:solidFill>
                    <a:srgbClr val="161249"/>
                  </a:solidFill>
                  <a:highlight>
                    <a:srgbClr val="FFC043"/>
                  </a:highlight>
                  <a:latin typeface="Arial"/>
                  <a:ea typeface="Arial"/>
                  <a:cs typeface="Arial"/>
                  <a:sym typeface="Arial"/>
                </a:rPr>
                <a:t>pełnoekranowe</a:t>
              </a:r>
              <a:endParaRPr sz="2400" b="1" i="0" u="none" strike="noStrike" cap="none" dirty="0">
                <a:solidFill>
                  <a:srgbClr val="161249"/>
                </a:solidFill>
                <a:highlight>
                  <a:srgbClr val="FFC043"/>
                </a:highlight>
                <a:latin typeface="Arial"/>
                <a:ea typeface="Arial"/>
                <a:cs typeface="Arial"/>
                <a:sym typeface="Arial"/>
              </a:endParaRPr>
            </a:p>
          </p:txBody>
        </p:sp>
        <p:sp>
          <p:nvSpPr>
            <p:cNvPr id="284" name="Google Shape;284;p26"/>
            <p:cNvSpPr/>
            <p:nvPr/>
          </p:nvSpPr>
          <p:spPr>
            <a:xfrm rot="1440216">
              <a:off x="5671063" y="5462504"/>
              <a:ext cx="1542842" cy="1132284"/>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a:solidFill>
                    <a:srgbClr val="161249"/>
                  </a:solidFill>
                  <a:highlight>
                    <a:srgbClr val="FFC043"/>
                  </a:highlight>
                </a:rPr>
                <a:t>Okna pop-up</a:t>
              </a:r>
              <a:endParaRPr sz="2400" b="1" i="0" u="none" strike="noStrike" cap="none">
                <a:solidFill>
                  <a:srgbClr val="161249"/>
                </a:solidFill>
                <a:highlight>
                  <a:srgbClr val="FFC043"/>
                </a:highlight>
                <a:latin typeface="Arial"/>
                <a:ea typeface="Arial"/>
                <a:cs typeface="Arial"/>
                <a:sym typeface="Arial"/>
              </a:endParaRPr>
            </a:p>
          </p:txBody>
        </p:sp>
        <p:sp>
          <p:nvSpPr>
            <p:cNvPr id="285" name="Google Shape;285;p26"/>
            <p:cNvSpPr/>
            <p:nvPr/>
          </p:nvSpPr>
          <p:spPr>
            <a:xfrm rot="-785552">
              <a:off x="6751063" y="4219078"/>
              <a:ext cx="1191815" cy="1132284"/>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SPAM</a:t>
              </a:r>
              <a:endParaRPr sz="2400" b="1" i="0" u="none" strike="noStrike" cap="none">
                <a:solidFill>
                  <a:srgbClr val="161249"/>
                </a:solidFill>
                <a:highlight>
                  <a:srgbClr val="FFC043"/>
                </a:highlight>
                <a:latin typeface="Arial"/>
                <a:ea typeface="Arial"/>
                <a:cs typeface="Arial"/>
                <a:sym typeface="Arial"/>
              </a:endParaRPr>
            </a:p>
          </p:txBody>
        </p:sp>
        <p:sp>
          <p:nvSpPr>
            <p:cNvPr id="286" name="Google Shape;286;p26"/>
            <p:cNvSpPr/>
            <p:nvPr/>
          </p:nvSpPr>
          <p:spPr>
            <a:xfrm rot="461868">
              <a:off x="3295356" y="717450"/>
              <a:ext cx="1838770" cy="962682"/>
            </a:xfrm>
            <a:prstGeom prst="foldedCorner">
              <a:avLst>
                <a:gd name="adj" fmla="val 16667"/>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C00000"/>
                </a:buClr>
                <a:buSzPts val="2000"/>
                <a:buFont typeface="Radley"/>
                <a:buNone/>
              </a:pPr>
              <a:r>
                <a:rPr lang="fi-FI" sz="2400" b="1" i="0" u="none" strike="noStrike" cap="none">
                  <a:solidFill>
                    <a:srgbClr val="161249"/>
                  </a:solidFill>
                  <a:highlight>
                    <a:srgbClr val="FFC043"/>
                  </a:highlight>
                  <a:latin typeface="Arial"/>
                  <a:ea typeface="Arial"/>
                  <a:cs typeface="Arial"/>
                  <a:sym typeface="Arial"/>
                </a:rPr>
                <a:t>Reklamy drukowane </a:t>
              </a:r>
              <a:endParaRPr sz="2400" b="1" i="0" u="none" strike="noStrike" cap="none">
                <a:solidFill>
                  <a:srgbClr val="161249"/>
                </a:solidFill>
                <a:highlight>
                  <a:srgbClr val="FFC043"/>
                </a:highlight>
                <a:latin typeface="Arial"/>
                <a:ea typeface="Arial"/>
                <a:cs typeface="Arial"/>
                <a:sym typeface="Arial"/>
              </a:endParaRPr>
            </a:p>
          </p:txBody>
        </p:sp>
      </p:grpSp>
      <p:pic>
        <p:nvPicPr>
          <p:cNvPr id="287" name="Google Shape;287;p2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288" name="Google Shape;288;p2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289" name="Google Shape;289;p2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27"/>
          <p:cNvSpPr txBox="1">
            <a:spLocks noGrp="1"/>
          </p:cNvSpPr>
          <p:nvPr>
            <p:ph type="title"/>
          </p:nvPr>
        </p:nvSpPr>
        <p:spPr>
          <a:xfrm>
            <a:off x="158225" y="1596475"/>
            <a:ext cx="5132100" cy="13257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4400"/>
              <a:buFont typeface="Calibri"/>
              <a:buNone/>
            </a:pPr>
            <a:r>
              <a:rPr lang="fi-FI" sz="4059"/>
              <a:t>Zmiany w sposobie przykuwania uwagi konsumentów</a:t>
            </a:r>
            <a:endParaRPr sz="3160"/>
          </a:p>
        </p:txBody>
      </p:sp>
      <p:sp>
        <p:nvSpPr>
          <p:cNvPr id="295" name="Google Shape;295;p27"/>
          <p:cNvSpPr txBox="1">
            <a:spLocks noGrp="1"/>
          </p:cNvSpPr>
          <p:nvPr>
            <p:ph type="body" idx="1"/>
          </p:nvPr>
        </p:nvSpPr>
        <p:spPr>
          <a:xfrm>
            <a:off x="1250050" y="3500972"/>
            <a:ext cx="5422800" cy="640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1000"/>
              </a:spcBef>
              <a:spcAft>
                <a:spcPts val="0"/>
              </a:spcAft>
              <a:buClr>
                <a:schemeClr val="dk1"/>
              </a:buClr>
              <a:buSzPts val="1800"/>
              <a:buNone/>
            </a:pPr>
            <a:r>
              <a:rPr lang="fi-FI"/>
              <a:t>Klient ma kontrolę</a:t>
            </a:r>
            <a:r>
              <a:rPr lang="fi-FI" b="1"/>
              <a:t>.</a:t>
            </a:r>
            <a:endParaRPr sz="3600"/>
          </a:p>
        </p:txBody>
      </p:sp>
      <p:sp>
        <p:nvSpPr>
          <p:cNvPr id="296" name="Google Shape;296;p27"/>
          <p:cNvSpPr/>
          <p:nvPr/>
        </p:nvSpPr>
        <p:spPr>
          <a:xfrm>
            <a:off x="5581117" y="1050587"/>
            <a:ext cx="6009366" cy="4134256"/>
          </a:xfrm>
          <a:prstGeom prst="rect">
            <a:avLst/>
          </a:prstGeom>
          <a:solidFill>
            <a:schemeClr val="lt1"/>
          </a:solidFill>
          <a:ln w="12700" cap="flat" cmpd="sng">
            <a:solidFill>
              <a:srgbClr val="161249"/>
            </a:solidFill>
            <a:prstDash val="solid"/>
            <a:round/>
            <a:headEnd type="none" w="sm" len="sm"/>
            <a:tailEnd type="none" w="sm" len="sm"/>
          </a:ln>
          <a:effectLst>
            <a:outerShdw blurRad="139700" dist="127000" dir="5400000" algn="t" rotWithShape="0">
              <a:srgbClr val="000000">
                <a:alpha val="1333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97" name="Google Shape;297;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817799" y="1420816"/>
            <a:ext cx="5536001" cy="343232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p28" descr="Znalezione obrazy dla zapytania: inbound marketing&quot;"/>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t="9104"/>
          <a:stretch/>
        </p:blipFill>
        <p:spPr>
          <a:xfrm>
            <a:off x="3260454" y="103695"/>
            <a:ext cx="5671091" cy="62688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9"/>
          <p:cNvSpPr/>
          <p:nvPr/>
        </p:nvSpPr>
        <p:spPr>
          <a:xfrm>
            <a:off x="1134005" y="885733"/>
            <a:ext cx="9264864" cy="4934233"/>
          </a:xfrm>
          <a:prstGeom prst="rect">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10" name="Google Shape;310;p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392677" y="1044735"/>
            <a:ext cx="8861848" cy="453582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30"/>
          <p:cNvSpPr txBox="1">
            <a:spLocks noGrp="1"/>
          </p:cNvSpPr>
          <p:nvPr>
            <p:ph type="title"/>
          </p:nvPr>
        </p:nvSpPr>
        <p:spPr>
          <a:xfrm>
            <a:off x="740273" y="750035"/>
            <a:ext cx="10515600" cy="863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400"/>
              <a:buFont typeface="Calibri"/>
              <a:buNone/>
            </a:pPr>
            <a:r>
              <a:rPr lang="fi-FI" sz="4800"/>
              <a:t>Content Marketing - DLACZEGO?</a:t>
            </a:r>
            <a:endParaRPr/>
          </a:p>
        </p:txBody>
      </p:sp>
      <p:sp>
        <p:nvSpPr>
          <p:cNvPr id="316" name="Google Shape;316;p30"/>
          <p:cNvSpPr/>
          <p:nvPr/>
        </p:nvSpPr>
        <p:spPr>
          <a:xfrm>
            <a:off x="740273" y="1441917"/>
            <a:ext cx="4530898" cy="4365495"/>
          </a:xfrm>
          <a:prstGeom prst="rect">
            <a:avLst/>
          </a:prstGeom>
          <a:noFill/>
          <a:ln>
            <a:noFill/>
          </a:ln>
        </p:spPr>
        <p:txBody>
          <a:bodyPr spcFirstLastPara="1" wrap="square" lIns="91425" tIns="45700" rIns="91425" bIns="45700" anchor="ctr" anchorCtr="0">
            <a:noAutofit/>
          </a:bodyPr>
          <a:lstStyle/>
          <a:p>
            <a:pPr marL="342900" marR="0" lvl="0" indent="-342900" algn="l" rtl="0">
              <a:lnSpc>
                <a:spcPct val="90000"/>
              </a:lnSpc>
              <a:spcBef>
                <a:spcPts val="0"/>
              </a:spcBef>
              <a:spcAft>
                <a:spcPts val="0"/>
              </a:spcAft>
              <a:buClr>
                <a:srgbClr val="11AA81"/>
              </a:buClr>
              <a:buSzPts val="3000"/>
              <a:buFont typeface="Arial"/>
              <a:buChar char="•"/>
            </a:pPr>
            <a:r>
              <a:rPr lang="fi-FI" sz="2000" b="0" i="0" u="none" strike="noStrike" cap="none">
                <a:solidFill>
                  <a:srgbClr val="161249"/>
                </a:solidFill>
                <a:latin typeface="Arial"/>
                <a:ea typeface="Arial"/>
                <a:cs typeface="Arial"/>
                <a:sym typeface="Arial"/>
              </a:rPr>
              <a:t>Według </a:t>
            </a:r>
            <a:r>
              <a:rPr lang="fi-FI" sz="20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Demand Metric</a:t>
            </a:r>
            <a:r>
              <a:rPr lang="fi-FI" sz="2000" b="0" i="0" u="none" strike="noStrike" cap="none">
                <a:solidFill>
                  <a:srgbClr val="161249"/>
                </a:solidFill>
                <a:latin typeface="Arial"/>
                <a:ea typeface="Arial"/>
                <a:cs typeface="Arial"/>
                <a:sym typeface="Arial"/>
              </a:rPr>
              <a:t>, content marketing </a:t>
            </a:r>
            <a:r>
              <a:rPr lang="fi-FI" sz="2000" b="1" i="0" u="none" strike="noStrike" cap="none">
                <a:solidFill>
                  <a:srgbClr val="161249"/>
                </a:solidFill>
                <a:latin typeface="Arial"/>
                <a:ea typeface="Arial"/>
                <a:cs typeface="Arial"/>
                <a:sym typeface="Arial"/>
              </a:rPr>
              <a:t>kosztuje 62% mniej </a:t>
            </a:r>
            <a:r>
              <a:rPr lang="fi-FI" sz="2000" b="0" i="0" u="none" strike="noStrike" cap="none">
                <a:solidFill>
                  <a:srgbClr val="161249"/>
                </a:solidFill>
                <a:latin typeface="Arial"/>
                <a:ea typeface="Arial"/>
                <a:cs typeface="Arial"/>
                <a:sym typeface="Arial"/>
              </a:rPr>
              <a:t>niż tradycyjny marketing i </a:t>
            </a:r>
            <a:r>
              <a:rPr lang="fi-FI" sz="2000" b="1" i="0" u="none" strike="noStrike" cap="none">
                <a:solidFill>
                  <a:srgbClr val="161249"/>
                </a:solidFill>
                <a:latin typeface="Arial"/>
                <a:ea typeface="Arial"/>
                <a:cs typeface="Arial"/>
                <a:sym typeface="Arial"/>
              </a:rPr>
              <a:t>generuje 3 razy więcej leadów. </a:t>
            </a:r>
            <a:endParaRPr sz="2000" b="0" i="0" u="none" strike="noStrike" cap="none">
              <a:solidFill>
                <a:srgbClr val="161249"/>
              </a:solidFill>
              <a:latin typeface="Arial"/>
              <a:ea typeface="Arial"/>
              <a:cs typeface="Arial"/>
              <a:sym typeface="Arial"/>
            </a:endParaRPr>
          </a:p>
          <a:p>
            <a:pPr marL="342900" marR="0" lvl="0" indent="-152400" algn="l" rtl="0">
              <a:lnSpc>
                <a:spcPct val="90000"/>
              </a:lnSpc>
              <a:spcBef>
                <a:spcPts val="600"/>
              </a:spcBef>
              <a:spcAft>
                <a:spcPts val="0"/>
              </a:spcAft>
              <a:buClr>
                <a:srgbClr val="11AA81"/>
              </a:buClr>
              <a:buSzPts val="3000"/>
              <a:buFont typeface="Arial"/>
              <a:buNone/>
            </a:pPr>
            <a:endParaRPr sz="2000" b="0" i="0" u="none" strike="noStrike" cap="none">
              <a:solidFill>
                <a:srgbClr val="161249"/>
              </a:solidFill>
              <a:latin typeface="Arial"/>
              <a:ea typeface="Arial"/>
              <a:cs typeface="Arial"/>
              <a:sym typeface="Arial"/>
            </a:endParaRPr>
          </a:p>
          <a:p>
            <a:pPr marL="342900" marR="0" lvl="0" indent="-342900" algn="l" rtl="0">
              <a:lnSpc>
                <a:spcPct val="90000"/>
              </a:lnSpc>
              <a:spcBef>
                <a:spcPts val="600"/>
              </a:spcBef>
              <a:spcAft>
                <a:spcPts val="600"/>
              </a:spcAft>
              <a:buClr>
                <a:srgbClr val="11AA81"/>
              </a:buClr>
              <a:buSzPts val="3000"/>
              <a:buFont typeface="Arial"/>
              <a:buChar char="•"/>
            </a:pPr>
            <a:r>
              <a:rPr lang="fi-FI" sz="2000" b="0" i="0" u="none" strike="noStrike" cap="none">
                <a:solidFill>
                  <a:srgbClr val="161249"/>
                </a:solidFill>
                <a:latin typeface="Arial"/>
                <a:ea typeface="Arial"/>
                <a:cs typeface="Arial"/>
                <a:sym typeface="Arial"/>
              </a:rPr>
              <a:t>Nie jest zaskoczeniem, że </a:t>
            </a:r>
            <a:r>
              <a:rPr lang="fi-FI" sz="2000" b="1" i="0" u="none" strike="noStrike" cap="none">
                <a:solidFill>
                  <a:srgbClr val="161249"/>
                </a:solidFill>
                <a:latin typeface="Arial"/>
                <a:ea typeface="Arial"/>
                <a:cs typeface="Arial"/>
                <a:sym typeface="Arial"/>
              </a:rPr>
              <a:t>90% organizacji </a:t>
            </a:r>
            <a:r>
              <a:rPr lang="fi-FI" sz="2000" b="0" i="0" u="none" strike="noStrike" cap="none">
                <a:solidFill>
                  <a:srgbClr val="161249"/>
                </a:solidFill>
                <a:latin typeface="Arial"/>
                <a:ea typeface="Arial"/>
                <a:cs typeface="Arial"/>
                <a:sym typeface="Arial"/>
              </a:rPr>
              <a:t>wykorzystuje marketing treści jako część swoich działań marketingowych i że jego popularność wciąż rośnie.</a:t>
            </a:r>
            <a:endParaRPr sz="2000" b="0" i="0" u="none" strike="noStrike" cap="none">
              <a:solidFill>
                <a:srgbClr val="161249"/>
              </a:solidFill>
              <a:latin typeface="Arial"/>
              <a:ea typeface="Arial"/>
              <a:cs typeface="Arial"/>
              <a:sym typeface="Arial"/>
            </a:endParaRPr>
          </a:p>
        </p:txBody>
      </p:sp>
      <p:sp>
        <p:nvSpPr>
          <p:cNvPr id="317" name="Google Shape;317;p30"/>
          <p:cNvSpPr txBox="1"/>
          <p:nvPr/>
        </p:nvSpPr>
        <p:spPr>
          <a:xfrm>
            <a:off x="1087517" y="5316952"/>
            <a:ext cx="3017520" cy="3539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600"/>
              </a:spcAft>
              <a:buClr>
                <a:schemeClr val="dk2"/>
              </a:buClr>
              <a:buSzPts val="1200"/>
              <a:buFont typeface="Calibri"/>
              <a:buNone/>
            </a:pPr>
            <a:r>
              <a:rPr lang="fi-FI" sz="1200" b="0" i="0" u="none" strike="noStrike" cap="none">
                <a:solidFill>
                  <a:srgbClr val="161249"/>
                </a:solidFill>
                <a:latin typeface="Arial"/>
                <a:ea typeface="Arial"/>
                <a:cs typeface="Arial"/>
                <a:sym typeface="Arial"/>
              </a:rPr>
              <a:t>Źródło: Lyfemarketing</a:t>
            </a:r>
            <a:endParaRPr sz="1200" b="0" i="0" u="none" strike="noStrike" cap="none">
              <a:solidFill>
                <a:srgbClr val="161249"/>
              </a:solidFill>
              <a:latin typeface="Arial"/>
              <a:ea typeface="Arial"/>
              <a:cs typeface="Arial"/>
              <a:sym typeface="Arial"/>
            </a:endParaRPr>
          </a:p>
        </p:txBody>
      </p:sp>
      <p:sp>
        <p:nvSpPr>
          <p:cNvPr id="318" name="Google Shape;318;p30"/>
          <p:cNvSpPr txBox="1"/>
          <p:nvPr/>
        </p:nvSpPr>
        <p:spPr>
          <a:xfrm>
            <a:off x="6232823" y="5989285"/>
            <a:ext cx="4864602" cy="353903"/>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600"/>
              </a:spcAft>
              <a:buClr>
                <a:schemeClr val="dk2"/>
              </a:buClr>
              <a:buSzPts val="1200"/>
              <a:buFont typeface="Calibri"/>
              <a:buNone/>
            </a:pPr>
            <a:r>
              <a:rPr lang="fi-FI" sz="1200" b="0" i="0" u="none" strike="noStrike" cap="none">
                <a:solidFill>
                  <a:srgbClr val="161249"/>
                </a:solidFill>
                <a:latin typeface="Arial"/>
                <a:ea typeface="Arial"/>
                <a:cs typeface="Arial"/>
                <a:sym typeface="Arial"/>
              </a:rPr>
              <a:t>Dalsze czytanie: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a:t>
            </a:r>
            <a:r>
              <a:rPr lang="fi-FI" sz="1200" b="0" i="0" u="none" strike="noStrike" cap="none">
                <a:solidFill>
                  <a:srgbClr val="161249"/>
                </a:solidFill>
                <a:latin typeface="Arial"/>
                <a:ea typeface="Arial"/>
                <a:cs typeface="Arial"/>
                <a:sym typeface="Arial"/>
              </a:rPr>
              <a:t>//www.thehoth.com/blog/boring-niche-content/ </a:t>
            </a:r>
            <a:endParaRPr sz="1800" b="0" i="0" u="none" strike="noStrike" cap="none">
              <a:solidFill>
                <a:srgbClr val="161249"/>
              </a:solidFill>
              <a:latin typeface="Arial"/>
              <a:ea typeface="Arial"/>
              <a:cs typeface="Arial"/>
              <a:sym typeface="Arial"/>
            </a:endParaRPr>
          </a:p>
        </p:txBody>
      </p:sp>
      <p:pic>
        <p:nvPicPr>
          <p:cNvPr id="319" name="Google Shape;319;p30" descr="A close up of a sign&#10;&#10;Description automatically generated"/>
          <p:cNvPicPr preferRelativeResize="0">
            <a:picLocks noGrp="1"/>
          </p:cNvPicPr>
          <p:nvPr>
            <p:ph type="body" idx="1"/>
          </p:nvPr>
        </p:nvPicPr>
        <p:blipFill rotWithShape="1">
          <a:blip r:embed="rId5" cstate="email">
            <a:alphaModFix/>
            <a:extLst>
              <a:ext uri="{28A0092B-C50C-407E-A947-70E740481C1C}">
                <a14:useLocalDpi xmlns:a14="http://schemas.microsoft.com/office/drawing/2010/main"/>
              </a:ext>
            </a:extLst>
          </a:blip>
          <a:srcRect/>
          <a:stretch/>
        </p:blipFill>
        <p:spPr>
          <a:xfrm>
            <a:off x="5463697" y="1699165"/>
            <a:ext cx="5988030" cy="387508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31"/>
          <p:cNvSpPr txBox="1">
            <a:spLocks noGrp="1"/>
          </p:cNvSpPr>
          <p:nvPr>
            <p:ph type="title"/>
          </p:nvPr>
        </p:nvSpPr>
        <p:spPr>
          <a:xfrm>
            <a:off x="923500" y="2"/>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115000"/>
              </a:lnSpc>
              <a:spcBef>
                <a:spcPts val="0"/>
              </a:spcBef>
              <a:spcAft>
                <a:spcPts val="900"/>
              </a:spcAft>
              <a:buClr>
                <a:schemeClr val="dk1"/>
              </a:buClr>
              <a:buSzPts val="1100"/>
              <a:buFont typeface="Arial"/>
              <a:buNone/>
            </a:pPr>
            <a:r>
              <a:rPr lang="fi-FI" sz="3600" b="1">
                <a:highlight>
                  <a:srgbClr val="FFFFFF"/>
                </a:highlight>
              </a:rPr>
              <a:t>Korzyści z marketingu treści</a:t>
            </a:r>
            <a:endParaRPr sz="1600"/>
          </a:p>
        </p:txBody>
      </p:sp>
      <p:sp>
        <p:nvSpPr>
          <p:cNvPr id="326" name="Google Shape;326;p31"/>
          <p:cNvSpPr txBox="1">
            <a:spLocks noGrp="1"/>
          </p:cNvSpPr>
          <p:nvPr>
            <p:ph type="body" idx="1"/>
          </p:nvPr>
        </p:nvSpPr>
        <p:spPr>
          <a:xfrm>
            <a:off x="923500" y="1189175"/>
            <a:ext cx="10515600" cy="5109600"/>
          </a:xfrm>
          <a:prstGeom prst="rect">
            <a:avLst/>
          </a:prstGeom>
          <a:noFill/>
          <a:ln>
            <a:noFill/>
          </a:ln>
        </p:spPr>
        <p:txBody>
          <a:bodyPr spcFirstLastPara="1" wrap="square" lIns="91425" tIns="45700" rIns="91425" bIns="45700" anchor="t" anchorCtr="0">
            <a:normAutofit fontScale="92500" lnSpcReduction="20000"/>
          </a:bodyPr>
          <a:lstStyle/>
          <a:p>
            <a:pPr marL="647700" marR="190500" lvl="0" indent="-400084" algn="l" rtl="0">
              <a:lnSpc>
                <a:spcPct val="160000"/>
              </a:lnSpc>
              <a:spcBef>
                <a:spcPts val="900"/>
              </a:spcBef>
              <a:spcAft>
                <a:spcPts val="0"/>
              </a:spcAft>
              <a:buClr>
                <a:srgbClr val="11AA81"/>
              </a:buClr>
              <a:buSzPct val="108107"/>
              <a:buChar char="●"/>
            </a:pPr>
            <a:r>
              <a:rPr lang="fi-FI" sz="2700">
                <a:highlight>
                  <a:srgbClr val="FFFFFF"/>
                </a:highlight>
                <a:latin typeface="Arial"/>
                <a:ea typeface="Arial"/>
                <a:cs typeface="Arial"/>
                <a:sym typeface="Arial"/>
              </a:rPr>
              <a:t>Zwiększenie ruchu w witrynie.</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Ustanowienie autorytetu i zaufania.</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Tworzenie świadomości marki.</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Rozwija</a:t>
            </a:r>
            <a:r>
              <a:rPr lang="fi-FI" sz="2700">
                <a:highlight>
                  <a:srgbClr val="FFFFFF"/>
                </a:highlight>
              </a:rPr>
              <a:t>nie </a:t>
            </a:r>
            <a:r>
              <a:rPr lang="fi-FI" sz="2700">
                <a:highlight>
                  <a:srgbClr val="FFFFFF"/>
                </a:highlight>
                <a:latin typeface="Arial"/>
                <a:ea typeface="Arial"/>
                <a:cs typeface="Arial"/>
                <a:sym typeface="Arial"/>
              </a:rPr>
              <a:t>osobowość marki.</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Nawią</a:t>
            </a:r>
            <a:r>
              <a:rPr lang="fi-FI" sz="2700">
                <a:highlight>
                  <a:srgbClr val="FFFFFF"/>
                </a:highlight>
              </a:rPr>
              <a:t>zanie </a:t>
            </a:r>
            <a:r>
              <a:rPr lang="fi-FI" sz="2700">
                <a:highlight>
                  <a:srgbClr val="FFFFFF"/>
                </a:highlight>
                <a:latin typeface="Arial"/>
                <a:ea typeface="Arial"/>
                <a:cs typeface="Arial"/>
                <a:sym typeface="Arial"/>
              </a:rPr>
              <a:t>kontaktu z odbiorcami.</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Media społecznościowe i PR.</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Wspieranie lejka konwersji.</a:t>
            </a:r>
            <a:endParaRPr sz="2700">
              <a:highlight>
                <a:srgbClr val="FFFFFF"/>
              </a:highlight>
              <a:latin typeface="Arial"/>
              <a:ea typeface="Arial"/>
              <a:cs typeface="Arial"/>
              <a:sym typeface="Arial"/>
            </a:endParaRPr>
          </a:p>
          <a:p>
            <a:pPr marL="647700" marR="190500" lvl="0" indent="-400084" algn="l" rtl="0">
              <a:lnSpc>
                <a:spcPct val="160000"/>
              </a:lnSpc>
              <a:spcBef>
                <a:spcPts val="0"/>
              </a:spcBef>
              <a:spcAft>
                <a:spcPts val="0"/>
              </a:spcAft>
              <a:buClr>
                <a:srgbClr val="11AA81"/>
              </a:buClr>
              <a:buSzPct val="108107"/>
              <a:buChar char="●"/>
            </a:pPr>
            <a:r>
              <a:rPr lang="fi-FI" sz="2700">
                <a:highlight>
                  <a:srgbClr val="FFFFFF"/>
                </a:highlight>
                <a:latin typeface="Arial"/>
                <a:ea typeface="Arial"/>
                <a:cs typeface="Arial"/>
                <a:sym typeface="Arial"/>
              </a:rPr>
              <a:t>Poprawa współczynników konwersji.</a:t>
            </a:r>
            <a:endParaRPr sz="2700">
              <a:highlight>
                <a:srgbClr val="FFFFFF"/>
              </a:highlight>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3"/>
          <p:cNvSpPr txBox="1">
            <a:spLocks noGrp="1"/>
          </p:cNvSpPr>
          <p:nvPr>
            <p:ph type="body" idx="1"/>
          </p:nvPr>
        </p:nvSpPr>
        <p:spPr>
          <a:xfrm>
            <a:off x="1120777" y="433106"/>
            <a:ext cx="8818800" cy="443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Quiz! (aktywność podczas zajęć)</a:t>
            </a:r>
            <a:endParaRPr/>
          </a:p>
        </p:txBody>
      </p:sp>
      <p:sp>
        <p:nvSpPr>
          <p:cNvPr id="333" name="Google Shape;333;p23"/>
          <p:cNvSpPr txBox="1">
            <a:spLocks noGrp="1"/>
          </p:cNvSpPr>
          <p:nvPr>
            <p:ph type="body" idx="2"/>
          </p:nvPr>
        </p:nvSpPr>
        <p:spPr>
          <a:xfrm>
            <a:off x="1120777" y="1183689"/>
            <a:ext cx="8818738" cy="3817814"/>
          </a:xfrm>
          <a:prstGeom prst="rect">
            <a:avLst/>
          </a:prstGeom>
          <a:noFill/>
          <a:ln>
            <a:noFill/>
          </a:ln>
        </p:spPr>
        <p:txBody>
          <a:bodyPr spcFirstLastPara="1" wrap="square" lIns="91425" tIns="45700" rIns="91425" bIns="45700" anchor="t" anchorCtr="0">
            <a:normAutofit/>
          </a:bodyPr>
          <a:lstStyle/>
          <a:p>
            <a:pPr marL="0" lvl="0" indent="0" algn="l" rtl="0">
              <a:lnSpc>
                <a:spcPct val="115000"/>
              </a:lnSpc>
              <a:spcBef>
                <a:spcPts val="0"/>
              </a:spcBef>
              <a:spcAft>
                <a:spcPts val="0"/>
              </a:spcAft>
              <a:buClr>
                <a:schemeClr val="lt1"/>
              </a:buClr>
              <a:buSzPts val="1800"/>
              <a:buNone/>
            </a:pPr>
            <a:r>
              <a:rPr lang="fi-FI" sz="2400">
                <a:latin typeface="Arial"/>
                <a:ea typeface="Arial"/>
                <a:cs typeface="Arial"/>
                <a:sym typeface="Arial"/>
              </a:rPr>
              <a:t>Prawda czy fałsz?</a:t>
            </a:r>
            <a:endParaRPr sz="2400">
              <a:latin typeface="Arial"/>
              <a:ea typeface="Arial"/>
              <a:cs typeface="Arial"/>
              <a:sym typeface="Arial"/>
            </a:endParaRPr>
          </a:p>
          <a:p>
            <a:pPr marL="457200" lvl="0" indent="-342900" algn="l" rtl="0">
              <a:lnSpc>
                <a:spcPct val="115000"/>
              </a:lnSpc>
              <a:spcBef>
                <a:spcPts val="0"/>
              </a:spcBef>
              <a:spcAft>
                <a:spcPts val="0"/>
              </a:spcAft>
              <a:buClr>
                <a:srgbClr val="11AA81"/>
              </a:buClr>
              <a:buSzPts val="3000"/>
              <a:buFont typeface="Arial"/>
              <a:buChar char="•"/>
            </a:pPr>
            <a:r>
              <a:rPr lang="fi-FI" sz="2400">
                <a:latin typeface="Arial"/>
                <a:ea typeface="Arial"/>
                <a:cs typeface="Arial"/>
                <a:sym typeface="Arial"/>
              </a:rPr>
              <a:t>content marketing = reklama</a:t>
            </a:r>
            <a:endParaRPr sz="2400">
              <a:latin typeface="Arial"/>
              <a:ea typeface="Arial"/>
              <a:cs typeface="Arial"/>
              <a:sym typeface="Arial"/>
            </a:endParaRPr>
          </a:p>
          <a:p>
            <a:pPr marL="457200" lvl="0" indent="-342900" algn="l" rtl="0">
              <a:lnSpc>
                <a:spcPct val="115000"/>
              </a:lnSpc>
              <a:spcBef>
                <a:spcPts val="0"/>
              </a:spcBef>
              <a:spcAft>
                <a:spcPts val="0"/>
              </a:spcAft>
              <a:buClr>
                <a:srgbClr val="11AA81"/>
              </a:buClr>
              <a:buSzPts val="3000"/>
              <a:buFont typeface="Arial"/>
              <a:buChar char="•"/>
            </a:pPr>
            <a:r>
              <a:rPr lang="fi-FI" sz="2400">
                <a:latin typeface="Arial"/>
                <a:ea typeface="Arial"/>
                <a:cs typeface="Arial"/>
                <a:sym typeface="Arial"/>
              </a:rPr>
              <a:t>content marketing może być stosowany również w małych firmach</a:t>
            </a:r>
            <a:endParaRPr sz="2400">
              <a:latin typeface="Arial"/>
              <a:ea typeface="Arial"/>
              <a:cs typeface="Arial"/>
              <a:sym typeface="Arial"/>
            </a:endParaRPr>
          </a:p>
          <a:p>
            <a:pPr marL="457200" lvl="0" indent="-342900" algn="l" rtl="0">
              <a:lnSpc>
                <a:spcPct val="115000"/>
              </a:lnSpc>
              <a:spcBef>
                <a:spcPts val="0"/>
              </a:spcBef>
              <a:spcAft>
                <a:spcPts val="0"/>
              </a:spcAft>
              <a:buClr>
                <a:srgbClr val="11AA81"/>
              </a:buClr>
              <a:buSzPts val="3000"/>
              <a:buFont typeface="Arial"/>
              <a:buChar char="•"/>
            </a:pPr>
            <a:r>
              <a:rPr lang="fi-FI" sz="2400">
                <a:latin typeface="Arial"/>
                <a:ea typeface="Arial"/>
                <a:cs typeface="Arial"/>
                <a:sym typeface="Arial"/>
              </a:rPr>
              <a:t>Content marketing szybko przynosi rezultaty</a:t>
            </a:r>
            <a:endParaRPr sz="2400">
              <a:latin typeface="Arial"/>
              <a:ea typeface="Arial"/>
              <a:cs typeface="Arial"/>
              <a:sym typeface="Arial"/>
            </a:endParaRPr>
          </a:p>
          <a:p>
            <a:pPr marL="457200" lvl="0" indent="-342900" algn="l" rtl="0">
              <a:lnSpc>
                <a:spcPct val="115000"/>
              </a:lnSpc>
              <a:spcBef>
                <a:spcPts val="0"/>
              </a:spcBef>
              <a:spcAft>
                <a:spcPts val="0"/>
              </a:spcAft>
              <a:buClr>
                <a:srgbClr val="11AA81"/>
              </a:buClr>
              <a:buSzPts val="3000"/>
              <a:buFont typeface="Arial"/>
              <a:buChar char="•"/>
            </a:pPr>
            <a:r>
              <a:rPr lang="fi-FI" sz="2400">
                <a:latin typeface="Arial"/>
                <a:ea typeface="Arial"/>
                <a:cs typeface="Arial"/>
                <a:sym typeface="Arial"/>
              </a:rPr>
              <a:t>Marketing treści nic nie kosztuje</a:t>
            </a:r>
            <a:endParaRPr sz="2400">
              <a:latin typeface="Arial"/>
              <a:ea typeface="Arial"/>
              <a:cs typeface="Arial"/>
              <a:sym typeface="Arial"/>
            </a:endParaRPr>
          </a:p>
          <a:p>
            <a:pPr marL="0" lvl="0" indent="0" algn="l" rtl="0">
              <a:lnSpc>
                <a:spcPct val="90000"/>
              </a:lnSpc>
              <a:spcBef>
                <a:spcPts val="1000"/>
              </a:spcBef>
              <a:spcAft>
                <a:spcPts val="0"/>
              </a:spcAft>
              <a:buClr>
                <a:schemeClr val="lt1"/>
              </a:buClr>
              <a:buSzPts val="1800"/>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34"/>
          <p:cNvSpPr/>
          <p:nvPr/>
        </p:nvSpPr>
        <p:spPr>
          <a:xfrm>
            <a:off x="2443874" y="1215322"/>
            <a:ext cx="6331200" cy="10926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9" name="Google Shape;339;p34"/>
          <p:cNvSpPr/>
          <p:nvPr/>
        </p:nvSpPr>
        <p:spPr>
          <a:xfrm>
            <a:off x="2583357" y="2648939"/>
            <a:ext cx="5943600" cy="10125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0" name="Google Shape;340;p34"/>
          <p:cNvSpPr/>
          <p:nvPr/>
        </p:nvSpPr>
        <p:spPr>
          <a:xfrm>
            <a:off x="2722850" y="4002485"/>
            <a:ext cx="5664600" cy="839400"/>
          </a:xfrm>
          <a:prstGeom prst="roundRect">
            <a:avLst>
              <a:gd name="adj" fmla="val 16667"/>
            </a:avLst>
          </a:prstGeom>
          <a:solidFill>
            <a:srgbClr val="10AB8B"/>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1" name="Google Shape;341;p34"/>
          <p:cNvSpPr/>
          <p:nvPr/>
        </p:nvSpPr>
        <p:spPr>
          <a:xfrm>
            <a:off x="4153853" y="5182931"/>
            <a:ext cx="2993700" cy="769800"/>
          </a:xfrm>
          <a:prstGeom prst="roundRect">
            <a:avLst>
              <a:gd name="adj" fmla="val 16667"/>
            </a:avLst>
          </a:prstGeom>
          <a:solidFill>
            <a:srgbClr val="89D3C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2" name="Google Shape;342;p34"/>
          <p:cNvSpPr/>
          <p:nvPr/>
        </p:nvSpPr>
        <p:spPr>
          <a:xfrm>
            <a:off x="681681" y="5189405"/>
            <a:ext cx="2924700" cy="769800"/>
          </a:xfrm>
          <a:prstGeom prst="roundRect">
            <a:avLst>
              <a:gd name="adj" fmla="val 16667"/>
            </a:avLst>
          </a:prstGeom>
          <a:solidFill>
            <a:srgbClr val="89D3C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3" name="Google Shape;343;p34"/>
          <p:cNvSpPr txBox="1"/>
          <p:nvPr/>
        </p:nvSpPr>
        <p:spPr>
          <a:xfrm>
            <a:off x="4415441" y="1576976"/>
            <a:ext cx="2279417" cy="3692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chemeClr val="dk1"/>
                </a:solidFill>
                <a:latin typeface="Arial"/>
                <a:ea typeface="Arial"/>
                <a:cs typeface="Arial"/>
                <a:sym typeface="Arial"/>
              </a:rPr>
              <a:t>Strategia biznesowa</a:t>
            </a:r>
            <a:endParaRPr sz="1800" b="1" i="0" u="none" strike="noStrike" cap="none">
              <a:solidFill>
                <a:schemeClr val="dk1"/>
              </a:solidFill>
              <a:latin typeface="Arial"/>
              <a:ea typeface="Arial"/>
              <a:cs typeface="Arial"/>
              <a:sym typeface="Arial"/>
            </a:endParaRPr>
          </a:p>
        </p:txBody>
      </p:sp>
      <p:sp>
        <p:nvSpPr>
          <p:cNvPr id="344" name="Google Shape;344;p34"/>
          <p:cNvSpPr txBox="1"/>
          <p:nvPr/>
        </p:nvSpPr>
        <p:spPr>
          <a:xfrm>
            <a:off x="4251015" y="2964727"/>
            <a:ext cx="2538467" cy="3692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chemeClr val="dk1"/>
                </a:solidFill>
                <a:latin typeface="Arial"/>
                <a:ea typeface="Arial"/>
                <a:cs typeface="Arial"/>
                <a:sym typeface="Arial"/>
              </a:rPr>
              <a:t>Strategia marketingowa</a:t>
            </a:r>
            <a:endParaRPr sz="1800" b="1" i="0" u="none" strike="noStrike" cap="none">
              <a:solidFill>
                <a:schemeClr val="dk1"/>
              </a:solidFill>
              <a:latin typeface="Arial"/>
              <a:ea typeface="Arial"/>
              <a:cs typeface="Arial"/>
              <a:sym typeface="Arial"/>
            </a:endParaRPr>
          </a:p>
        </p:txBody>
      </p:sp>
      <p:sp>
        <p:nvSpPr>
          <p:cNvPr id="345" name="Google Shape;345;p34"/>
          <p:cNvSpPr txBox="1"/>
          <p:nvPr/>
        </p:nvSpPr>
        <p:spPr>
          <a:xfrm>
            <a:off x="2900767" y="4160595"/>
            <a:ext cx="5411777"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fi-FI" sz="2800" b="1" i="0" u="none" strike="noStrike" cap="none">
                <a:solidFill>
                  <a:schemeClr val="lt1"/>
                </a:solidFill>
                <a:latin typeface="Arial"/>
                <a:ea typeface="Arial"/>
                <a:cs typeface="Arial"/>
                <a:sym typeface="Arial"/>
              </a:rPr>
              <a:t>Strategia marketingu treści</a:t>
            </a:r>
            <a:endParaRPr sz="2800" b="1" i="0" u="none" strike="noStrike" cap="none">
              <a:solidFill>
                <a:schemeClr val="lt1"/>
              </a:solidFill>
              <a:latin typeface="Arial"/>
              <a:ea typeface="Arial"/>
              <a:cs typeface="Arial"/>
              <a:sym typeface="Arial"/>
            </a:endParaRPr>
          </a:p>
        </p:txBody>
      </p:sp>
      <p:sp>
        <p:nvSpPr>
          <p:cNvPr id="346" name="Google Shape;346;p34"/>
          <p:cNvSpPr txBox="1"/>
          <p:nvPr/>
        </p:nvSpPr>
        <p:spPr>
          <a:xfrm>
            <a:off x="753014" y="5286275"/>
            <a:ext cx="2765100" cy="6465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Arial"/>
                <a:ea typeface="Arial"/>
                <a:cs typeface="Arial"/>
                <a:sym typeface="Arial"/>
              </a:rPr>
              <a:t>Strategia mediów społecznościowych</a:t>
            </a:r>
            <a:endParaRPr sz="1800" b="0" i="0" u="none" strike="noStrike" cap="none">
              <a:solidFill>
                <a:schemeClr val="dk1"/>
              </a:solidFill>
              <a:latin typeface="Arial"/>
              <a:ea typeface="Arial"/>
              <a:cs typeface="Arial"/>
              <a:sym typeface="Arial"/>
            </a:endParaRPr>
          </a:p>
        </p:txBody>
      </p:sp>
      <p:sp>
        <p:nvSpPr>
          <p:cNvPr id="347" name="Google Shape;347;p34"/>
          <p:cNvSpPr txBox="1"/>
          <p:nvPr/>
        </p:nvSpPr>
        <p:spPr>
          <a:xfrm>
            <a:off x="4598924" y="5368923"/>
            <a:ext cx="2015465" cy="3692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Arial"/>
                <a:ea typeface="Arial"/>
                <a:cs typeface="Arial"/>
                <a:sym typeface="Arial"/>
              </a:rPr>
              <a:t>Strategia wideo</a:t>
            </a:r>
            <a:endParaRPr sz="1800" b="0" i="0" u="none" strike="noStrike" cap="none">
              <a:solidFill>
                <a:schemeClr val="dk1"/>
              </a:solidFill>
              <a:latin typeface="Arial"/>
              <a:ea typeface="Arial"/>
              <a:cs typeface="Arial"/>
              <a:sym typeface="Arial"/>
            </a:endParaRPr>
          </a:p>
        </p:txBody>
      </p:sp>
      <p:sp>
        <p:nvSpPr>
          <p:cNvPr id="348" name="Google Shape;348;p34"/>
          <p:cNvSpPr/>
          <p:nvPr/>
        </p:nvSpPr>
        <p:spPr>
          <a:xfrm>
            <a:off x="7695218" y="5210064"/>
            <a:ext cx="2774100" cy="769800"/>
          </a:xfrm>
          <a:prstGeom prst="roundRect">
            <a:avLst>
              <a:gd name="adj" fmla="val 16667"/>
            </a:avLst>
          </a:prstGeom>
          <a:solidFill>
            <a:srgbClr val="89D3C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9" name="Google Shape;349;p34"/>
          <p:cNvSpPr txBox="1"/>
          <p:nvPr/>
        </p:nvSpPr>
        <p:spPr>
          <a:xfrm>
            <a:off x="8855775" y="5372825"/>
            <a:ext cx="664406" cy="3692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Arial"/>
                <a:ea typeface="Arial"/>
                <a:cs typeface="Arial"/>
                <a:sym typeface="Arial"/>
              </a:rPr>
              <a:t>itp.</a:t>
            </a:r>
            <a:endParaRPr sz="1400" b="0" i="0" u="none" strike="noStrike" cap="none">
              <a:solidFill>
                <a:srgbClr val="000000"/>
              </a:solidFill>
              <a:latin typeface="Arial"/>
              <a:ea typeface="Arial"/>
              <a:cs typeface="Arial"/>
              <a:sym typeface="Arial"/>
            </a:endParaRPr>
          </a:p>
        </p:txBody>
      </p:sp>
      <p:sp>
        <p:nvSpPr>
          <p:cNvPr id="350" name="Google Shape;350;p34"/>
          <p:cNvSpPr txBox="1"/>
          <p:nvPr/>
        </p:nvSpPr>
        <p:spPr>
          <a:xfrm>
            <a:off x="1836975" y="227800"/>
            <a:ext cx="7018800"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3600"/>
              <a:buFont typeface="Arial"/>
              <a:buNone/>
            </a:pPr>
            <a:r>
              <a:rPr lang="fi-FI" sz="3600" b="1" i="0" u="none" strike="noStrike" cap="none">
                <a:solidFill>
                  <a:schemeClr val="dk1"/>
                </a:solidFill>
                <a:latin typeface="Arial"/>
                <a:ea typeface="Arial"/>
                <a:cs typeface="Arial"/>
                <a:sym typeface="Arial"/>
              </a:rPr>
              <a:t>4. Strategia marketingu treści</a:t>
            </a:r>
            <a:endParaRPr sz="3600" b="1" i="0" u="none" strike="noStrike" cap="non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Shape 355"/>
        <p:cNvGrpSpPr/>
        <p:nvPr/>
      </p:nvGrpSpPr>
      <p:grpSpPr>
        <a:xfrm>
          <a:off x="0" y="0"/>
          <a:ext cx="0" cy="0"/>
          <a:chOff x="0" y="0"/>
          <a:chExt cx="0" cy="0"/>
        </a:xfrm>
      </p:grpSpPr>
      <p:sp>
        <p:nvSpPr>
          <p:cNvPr id="356" name="Google Shape;356;p39"/>
          <p:cNvSpPr/>
          <p:nvPr/>
        </p:nvSpPr>
        <p:spPr>
          <a:xfrm>
            <a:off x="95967" y="2120353"/>
            <a:ext cx="3081746" cy="3069814"/>
          </a:xfrm>
          <a:prstGeom prst="ellipse">
            <a:avLst/>
          </a:prstGeom>
          <a:solidFill>
            <a:srgbClr val="029E76"/>
          </a:solidFill>
          <a:ln>
            <a:noFill/>
          </a:ln>
        </p:spPr>
        <p:txBody>
          <a:bodyPr spcFirstLastPara="1" wrap="square" lIns="36000" tIns="108000" rIns="252000" bIns="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1. Wyznacz cele content marketingowe (SMART) zgodne z celami biznesowymi. Zasoby realistycznie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(ludzie, budżet)</a:t>
            </a:r>
            <a:endParaRPr sz="1800" b="0" i="0" u="none" strike="noStrike" cap="none">
              <a:solidFill>
                <a:srgbClr val="000000"/>
              </a:solidFill>
              <a:latin typeface="Arial"/>
              <a:ea typeface="Arial"/>
              <a:cs typeface="Arial"/>
              <a:sym typeface="Arial"/>
            </a:endParaRPr>
          </a:p>
        </p:txBody>
      </p:sp>
      <p:sp>
        <p:nvSpPr>
          <p:cNvPr id="357" name="Google Shape;357;p39"/>
          <p:cNvSpPr/>
          <p:nvPr/>
        </p:nvSpPr>
        <p:spPr>
          <a:xfrm>
            <a:off x="2329964" y="3408152"/>
            <a:ext cx="3081778" cy="3069969"/>
          </a:xfrm>
          <a:prstGeom prst="ellipse">
            <a:avLst/>
          </a:prstGeom>
          <a:solidFill>
            <a:srgbClr val="4D75A8"/>
          </a:solidFill>
          <a:ln>
            <a:noFill/>
          </a:ln>
        </p:spPr>
        <p:txBody>
          <a:bodyPr spcFirstLastPara="1" wrap="square" lIns="91425" tIns="468000" rIns="91425" bIns="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2. Znać swoje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docelowych odbiorców i ich zachowań:</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Osoby kupujące i ścieżki klienta</a:t>
            </a:r>
            <a:endParaRPr sz="1800" b="0" i="0" u="none" strike="noStrike" cap="none">
              <a:solidFill>
                <a:schemeClr val="lt1"/>
              </a:solidFill>
              <a:latin typeface="Arial"/>
              <a:ea typeface="Arial"/>
              <a:cs typeface="Arial"/>
              <a:sym typeface="Arial"/>
            </a:endParaRPr>
          </a:p>
        </p:txBody>
      </p:sp>
      <p:sp>
        <p:nvSpPr>
          <p:cNvPr id="358" name="Google Shape;358;p39"/>
          <p:cNvSpPr/>
          <p:nvPr/>
        </p:nvSpPr>
        <p:spPr>
          <a:xfrm>
            <a:off x="4519926" y="2120198"/>
            <a:ext cx="3081778" cy="3069969"/>
          </a:xfrm>
          <a:prstGeom prst="ellipse">
            <a:avLst/>
          </a:prstGeom>
          <a:solidFill>
            <a:srgbClr val="9434A8"/>
          </a:solidFill>
          <a:ln>
            <a:noFill/>
          </a:ln>
        </p:spPr>
        <p:txBody>
          <a:bodyPr spcFirstLastPara="1" wrap="square" lIns="91425" tIns="2160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3. Stwórz misję treści (jak pomóc kupującym w osiągnięciu ich celów).</a:t>
            </a:r>
            <a:endParaRPr sz="1800" b="0" i="0" u="none" strike="noStrike" cap="none">
              <a:solidFill>
                <a:schemeClr val="lt1"/>
              </a:solidFill>
              <a:latin typeface="Arial"/>
              <a:ea typeface="Arial"/>
              <a:cs typeface="Arial"/>
              <a:sym typeface="Arial"/>
            </a:endParaRPr>
          </a:p>
        </p:txBody>
      </p:sp>
      <p:sp>
        <p:nvSpPr>
          <p:cNvPr id="359" name="Google Shape;359;p39"/>
          <p:cNvSpPr/>
          <p:nvPr/>
        </p:nvSpPr>
        <p:spPr>
          <a:xfrm>
            <a:off x="6786370" y="3408152"/>
            <a:ext cx="3081778" cy="3069969"/>
          </a:xfrm>
          <a:prstGeom prst="ellipse">
            <a:avLst/>
          </a:prstGeom>
          <a:solidFill>
            <a:srgbClr val="D83655"/>
          </a:solidFill>
          <a:ln>
            <a:noFill/>
          </a:ln>
        </p:spPr>
        <p:txBody>
          <a:bodyPr spcFirstLastPara="1" wrap="square" lIns="91425" tIns="1800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4. Określić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typy zawartości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które odpowiadają Twoim celom marketingowym</a:t>
            </a:r>
            <a:endParaRPr sz="1800" b="0" i="0" u="none" strike="noStrike" cap="none">
              <a:solidFill>
                <a:schemeClr val="lt1"/>
              </a:solidFill>
              <a:latin typeface="Arial"/>
              <a:ea typeface="Arial"/>
              <a:cs typeface="Arial"/>
              <a:sym typeface="Arial"/>
            </a:endParaRPr>
          </a:p>
        </p:txBody>
      </p:sp>
      <p:sp>
        <p:nvSpPr>
          <p:cNvPr id="360" name="Google Shape;360;p39"/>
          <p:cNvSpPr/>
          <p:nvPr/>
        </p:nvSpPr>
        <p:spPr>
          <a:xfrm>
            <a:off x="9036149" y="2120198"/>
            <a:ext cx="3081778" cy="3069969"/>
          </a:xfrm>
          <a:prstGeom prst="ellipse">
            <a:avLst/>
          </a:prstGeom>
          <a:solidFill>
            <a:srgbClr val="EB8503"/>
          </a:solidFill>
          <a:ln>
            <a:noFill/>
          </a:ln>
        </p:spPr>
        <p:txBody>
          <a:bodyPr spcFirstLastPara="1" wrap="square" lIns="91425" tIns="144000" rIns="91425" bIns="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fi-FI" sz="1800" b="0" i="0" u="none" strike="noStrike" cap="none">
                <a:solidFill>
                  <a:schemeClr val="lt1"/>
                </a:solidFill>
                <a:latin typeface="Arial"/>
                <a:ea typeface="Arial"/>
                <a:cs typeface="Arial"/>
                <a:sym typeface="Arial"/>
              </a:rPr>
              <a:t>5. Utwórz wykonanie = plan zawartości </a:t>
            </a:r>
            <a:endParaRPr sz="1800" b="0" i="0" u="none" strike="noStrike" cap="none">
              <a:solidFill>
                <a:schemeClr val="lt1"/>
              </a:solidFill>
              <a:latin typeface="Arial"/>
              <a:ea typeface="Arial"/>
              <a:cs typeface="Arial"/>
              <a:sym typeface="Arial"/>
            </a:endParaRPr>
          </a:p>
        </p:txBody>
      </p:sp>
      <p:pic>
        <p:nvPicPr>
          <p:cNvPr id="361" name="Google Shape;361;p39" descr="Roos silhouet"/>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39349" y="2120353"/>
            <a:ext cx="697701" cy="697701"/>
          </a:xfrm>
          <a:prstGeom prst="rect">
            <a:avLst/>
          </a:prstGeom>
          <a:noFill/>
          <a:ln>
            <a:noFill/>
          </a:ln>
        </p:spPr>
      </p:pic>
      <p:pic>
        <p:nvPicPr>
          <p:cNvPr id="362" name="Google Shape;362;p39" descr="eCommerce silhouet"/>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58649" y="3528604"/>
            <a:ext cx="780341" cy="780341"/>
          </a:xfrm>
          <a:prstGeom prst="rect">
            <a:avLst/>
          </a:prstGeom>
          <a:noFill/>
          <a:ln>
            <a:noFill/>
          </a:ln>
        </p:spPr>
      </p:pic>
      <p:pic>
        <p:nvPicPr>
          <p:cNvPr id="363" name="Google Shape;363;p39" descr="Ganzenveer silhoue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5624375" y="2363549"/>
            <a:ext cx="775602" cy="775602"/>
          </a:xfrm>
          <a:prstGeom prst="rect">
            <a:avLst/>
          </a:prstGeom>
          <a:noFill/>
          <a:ln>
            <a:noFill/>
          </a:ln>
        </p:spPr>
      </p:pic>
      <p:pic>
        <p:nvPicPr>
          <p:cNvPr id="364" name="Google Shape;364;p39" descr="Gloeilamp en tandwiel silhouet"/>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979774" y="3571290"/>
            <a:ext cx="694971" cy="694971"/>
          </a:xfrm>
          <a:prstGeom prst="rect">
            <a:avLst/>
          </a:prstGeom>
          <a:noFill/>
          <a:ln>
            <a:noFill/>
          </a:ln>
        </p:spPr>
      </p:pic>
      <p:pic>
        <p:nvPicPr>
          <p:cNvPr id="365" name="Google Shape;365;p39" descr="Agenda silhouet"/>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159670" y="2600047"/>
            <a:ext cx="834737" cy="834737"/>
          </a:xfrm>
          <a:prstGeom prst="rect">
            <a:avLst/>
          </a:prstGeom>
          <a:noFill/>
          <a:ln>
            <a:noFill/>
          </a:ln>
        </p:spPr>
      </p:pic>
      <p:sp>
        <p:nvSpPr>
          <p:cNvPr id="366" name="Google Shape;366;p39"/>
          <p:cNvSpPr/>
          <p:nvPr/>
        </p:nvSpPr>
        <p:spPr>
          <a:xfrm>
            <a:off x="564105" y="321510"/>
            <a:ext cx="10506756" cy="138499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3600"/>
              <a:buFont typeface="Calibri"/>
              <a:buNone/>
            </a:pPr>
            <a:r>
              <a:rPr lang="fi-FI" sz="3600" b="1" i="0" u="none" strike="noStrike" cap="none">
                <a:solidFill>
                  <a:srgbClr val="161249"/>
                </a:solidFill>
                <a:latin typeface="Arial"/>
                <a:ea typeface="Arial"/>
                <a:cs typeface="Arial"/>
                <a:sym typeface="Arial"/>
              </a:rPr>
              <a:t>5 kroków do stworzenia zwycięskiej treści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2"/>
              </a:buClr>
              <a:buSzPts val="3600"/>
              <a:buFont typeface="Calibri"/>
              <a:buNone/>
            </a:pPr>
            <a:r>
              <a:rPr lang="fi-FI" sz="3600" b="1" i="0" u="none" strike="noStrike" cap="none">
                <a:solidFill>
                  <a:srgbClr val="161249"/>
                </a:solidFill>
                <a:latin typeface="Arial"/>
                <a:ea typeface="Arial"/>
                <a:cs typeface="Arial"/>
                <a:sym typeface="Arial"/>
              </a:rPr>
              <a:t>strategia marketingowa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2"/>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70"/>
        <p:cNvGrpSpPr/>
        <p:nvPr/>
      </p:nvGrpSpPr>
      <p:grpSpPr>
        <a:xfrm>
          <a:off x="0" y="0"/>
          <a:ext cx="0" cy="0"/>
          <a:chOff x="0" y="0"/>
          <a:chExt cx="0" cy="0"/>
        </a:xfrm>
      </p:grpSpPr>
      <p:sp>
        <p:nvSpPr>
          <p:cNvPr id="371" name="Google Shape;371;g218ae76437f_0_27"/>
          <p:cNvSpPr txBox="1">
            <a:spLocks noGrp="1"/>
          </p:cNvSpPr>
          <p:nvPr>
            <p:ph type="title"/>
          </p:nvPr>
        </p:nvSpPr>
        <p:spPr>
          <a:xfrm>
            <a:off x="838200" y="222435"/>
            <a:ext cx="6248400" cy="110052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100"/>
              <a:buFont typeface="Calibri"/>
              <a:buNone/>
            </a:pPr>
            <a:r>
              <a:rPr lang="fi-FI" sz="3600"/>
              <a:t>Strategia marketingu treści - co to jest?</a:t>
            </a:r>
            <a:endParaRPr sz="3600"/>
          </a:p>
        </p:txBody>
      </p:sp>
      <p:sp>
        <p:nvSpPr>
          <p:cNvPr id="372" name="Google Shape;372;g218ae76437f_0_27"/>
          <p:cNvSpPr txBox="1">
            <a:spLocks noGrp="1"/>
          </p:cNvSpPr>
          <p:nvPr>
            <p:ph type="body" idx="1"/>
          </p:nvPr>
        </p:nvSpPr>
        <p:spPr>
          <a:xfrm>
            <a:off x="369200" y="1322950"/>
            <a:ext cx="7060200" cy="5312700"/>
          </a:xfrm>
          <a:prstGeom prst="rect">
            <a:avLst/>
          </a:prstGeom>
          <a:noFill/>
          <a:ln>
            <a:noFill/>
          </a:ln>
        </p:spPr>
        <p:txBody>
          <a:bodyPr spcFirstLastPara="1" wrap="square" lIns="91425" tIns="45700" rIns="91425" bIns="45700" anchor="t" anchorCtr="0">
            <a:noAutofit/>
          </a:bodyPr>
          <a:lstStyle/>
          <a:p>
            <a:pPr marL="514350" lvl="0" indent="-188020" algn="l" rtl="0">
              <a:lnSpc>
                <a:spcPct val="95000"/>
              </a:lnSpc>
              <a:spcBef>
                <a:spcPts val="0"/>
              </a:spcBef>
              <a:spcAft>
                <a:spcPts val="0"/>
              </a:spcAft>
              <a:buClr>
                <a:srgbClr val="029E76"/>
              </a:buClr>
              <a:buSzPts val="2050"/>
              <a:buChar char="•"/>
            </a:pPr>
            <a:r>
              <a:rPr lang="fi-FI" sz="1200"/>
              <a:t>Wyznaczanie celów, a) celów i b) odpowiednich wskaźników i c) KPI</a:t>
            </a:r>
            <a:endParaRPr sz="1200"/>
          </a:p>
          <a:p>
            <a:pPr marL="685800" lvl="1" indent="-188020" algn="l" rtl="0">
              <a:lnSpc>
                <a:spcPct val="95000"/>
              </a:lnSpc>
              <a:spcBef>
                <a:spcPts val="500"/>
              </a:spcBef>
              <a:spcAft>
                <a:spcPts val="0"/>
              </a:spcAft>
              <a:buClr>
                <a:srgbClr val="029E76"/>
              </a:buClr>
              <a:buSzPts val="2050"/>
              <a:buChar char="•"/>
            </a:pPr>
            <a:r>
              <a:rPr lang="fi-FI" sz="1200"/>
              <a:t>Np. a) Zwiększenie świadomości, sprzedaży, obsługi klienta, marki pracodawcy. Pamiętaj o SMART</a:t>
            </a:r>
            <a:endParaRPr sz="1200"/>
          </a:p>
          <a:p>
            <a:pPr marL="685800" lvl="1" indent="-188020" algn="l" rtl="0">
              <a:lnSpc>
                <a:spcPct val="95000"/>
              </a:lnSpc>
              <a:spcBef>
                <a:spcPts val="500"/>
              </a:spcBef>
              <a:spcAft>
                <a:spcPts val="0"/>
              </a:spcAft>
              <a:buClr>
                <a:srgbClr val="029E76"/>
              </a:buClr>
              <a:buSzPts val="2050"/>
              <a:buChar char="•"/>
            </a:pPr>
            <a:r>
              <a:rPr lang="fi-FI" sz="1200"/>
              <a:t>b) Liczba powracających użytkowników, najlepiej konwertujące treści, liczba powracających klientów.</a:t>
            </a:r>
            <a:endParaRPr sz="1200"/>
          </a:p>
          <a:p>
            <a:pPr marL="514350" lvl="0" indent="-188020" algn="l" rtl="0">
              <a:lnSpc>
                <a:spcPct val="80000"/>
              </a:lnSpc>
              <a:spcBef>
                <a:spcPts val="1000"/>
              </a:spcBef>
              <a:spcAft>
                <a:spcPts val="0"/>
              </a:spcAft>
              <a:buClr>
                <a:srgbClr val="029E76"/>
              </a:buClr>
              <a:buSzPts val="2050"/>
              <a:buChar char="•"/>
            </a:pPr>
            <a:r>
              <a:rPr lang="fi-FI" sz="1200"/>
              <a:t>Cel = poznaj swoich (potencjalnych) klientów</a:t>
            </a:r>
            <a:endParaRPr sz="1200"/>
          </a:p>
          <a:p>
            <a:pPr marL="685800" lvl="1" indent="-188020" algn="l" rtl="0">
              <a:lnSpc>
                <a:spcPct val="95000"/>
              </a:lnSpc>
              <a:spcBef>
                <a:spcPts val="500"/>
              </a:spcBef>
              <a:spcAft>
                <a:spcPts val="0"/>
              </a:spcAft>
              <a:buClr>
                <a:srgbClr val="029E76"/>
              </a:buClr>
              <a:buSzPts val="2050"/>
              <a:buChar char="•"/>
            </a:pPr>
            <a:r>
              <a:rPr lang="fi-FI" sz="1200"/>
              <a:t>Osoby kupujące</a:t>
            </a:r>
            <a:endParaRPr sz="100"/>
          </a:p>
          <a:p>
            <a:pPr marL="685800" lvl="1" indent="-188020" algn="l" rtl="0">
              <a:lnSpc>
                <a:spcPct val="95000"/>
              </a:lnSpc>
              <a:spcBef>
                <a:spcPts val="500"/>
              </a:spcBef>
              <a:spcAft>
                <a:spcPts val="0"/>
              </a:spcAft>
              <a:buClr>
                <a:srgbClr val="029E76"/>
              </a:buClr>
              <a:buSzPts val="2050"/>
              <a:buChar char="•"/>
            </a:pPr>
            <a:r>
              <a:rPr lang="fi-FI" sz="1200"/>
              <a:t>Ich zachowania zakupowe </a:t>
            </a:r>
            <a:endParaRPr sz="1200"/>
          </a:p>
          <a:p>
            <a:pPr marL="914400" lvl="1" indent="-295971" algn="l" rtl="0">
              <a:lnSpc>
                <a:spcPct val="95000"/>
              </a:lnSpc>
              <a:spcBef>
                <a:spcPts val="500"/>
              </a:spcBef>
              <a:spcAft>
                <a:spcPts val="0"/>
              </a:spcAft>
              <a:buClr>
                <a:srgbClr val="029E76"/>
              </a:buClr>
              <a:buSzPts val="2050"/>
              <a:buChar char="•"/>
            </a:pPr>
            <a:r>
              <a:rPr lang="fi-FI" sz="1200"/>
              <a:t>podróż klienta</a:t>
            </a:r>
            <a:endParaRPr sz="1200"/>
          </a:p>
          <a:p>
            <a:pPr marL="457200" lvl="0" indent="-188021" algn="l" rtl="0">
              <a:lnSpc>
                <a:spcPct val="95000"/>
              </a:lnSpc>
              <a:spcBef>
                <a:spcPts val="1000"/>
              </a:spcBef>
              <a:spcAft>
                <a:spcPts val="0"/>
              </a:spcAft>
              <a:buClr>
                <a:srgbClr val="029E76"/>
              </a:buClr>
              <a:buSzPts val="2050"/>
              <a:buChar char="•"/>
            </a:pPr>
            <a:r>
              <a:rPr lang="fi-FI" sz="1200"/>
              <a:t>Stwórz misję treści</a:t>
            </a:r>
            <a:endParaRPr sz="1200"/>
          </a:p>
          <a:p>
            <a:pPr marL="685800" lvl="1" indent="-188020" algn="l" rtl="0">
              <a:lnSpc>
                <a:spcPct val="95000"/>
              </a:lnSpc>
              <a:spcBef>
                <a:spcPts val="500"/>
              </a:spcBef>
              <a:spcAft>
                <a:spcPts val="0"/>
              </a:spcAft>
              <a:buClr>
                <a:srgbClr val="029E76"/>
              </a:buClr>
              <a:buSzPts val="2050"/>
              <a:buChar char="•"/>
            </a:pPr>
            <a:r>
              <a:rPr lang="fi-FI" sz="1200"/>
              <a:t>Jak - poprzez tworzenie treści - pomóc kupującym osiągnąć ich cele. I stać się Twoimi klientami. </a:t>
            </a:r>
            <a:endParaRPr sz="1200"/>
          </a:p>
          <a:p>
            <a:pPr marL="457200" lvl="0" indent="-188021" algn="l" rtl="0">
              <a:lnSpc>
                <a:spcPct val="95000"/>
              </a:lnSpc>
              <a:spcBef>
                <a:spcPts val="1000"/>
              </a:spcBef>
              <a:spcAft>
                <a:spcPts val="0"/>
              </a:spcAft>
              <a:buClr>
                <a:srgbClr val="029E76"/>
              </a:buClr>
              <a:buSzPts val="2050"/>
              <a:buChar char="•"/>
            </a:pPr>
            <a:r>
              <a:rPr lang="fi-FI" sz="1200"/>
              <a:t>Realne zasoby</a:t>
            </a:r>
            <a:endParaRPr sz="1200"/>
          </a:p>
          <a:p>
            <a:pPr marL="685800" lvl="1" indent="-188020" algn="l" rtl="0">
              <a:lnSpc>
                <a:spcPct val="100000"/>
              </a:lnSpc>
              <a:spcBef>
                <a:spcPts val="500"/>
              </a:spcBef>
              <a:spcAft>
                <a:spcPts val="0"/>
              </a:spcAft>
              <a:buClr>
                <a:srgbClr val="029E76"/>
              </a:buClr>
              <a:buSzPts val="2050"/>
              <a:buChar char="•"/>
            </a:pPr>
            <a:r>
              <a:rPr lang="fi-FI" sz="1200"/>
              <a:t>Ludzie, budżet</a:t>
            </a:r>
            <a:endParaRPr sz="1200"/>
          </a:p>
          <a:p>
            <a:pPr marL="457200" lvl="0" indent="-120650" algn="l" rtl="0">
              <a:lnSpc>
                <a:spcPct val="70000"/>
              </a:lnSpc>
              <a:spcBef>
                <a:spcPts val="1000"/>
              </a:spcBef>
              <a:spcAft>
                <a:spcPts val="0"/>
              </a:spcAft>
              <a:buClr>
                <a:schemeClr val="dk1"/>
              </a:buClr>
              <a:buSzPts val="425"/>
              <a:buNone/>
            </a:pPr>
            <a:endParaRPr sz="100"/>
          </a:p>
          <a:p>
            <a:pPr marL="228600" lvl="0" indent="-120650" algn="l" rtl="0">
              <a:lnSpc>
                <a:spcPct val="70000"/>
              </a:lnSpc>
              <a:spcBef>
                <a:spcPts val="1000"/>
              </a:spcBef>
              <a:spcAft>
                <a:spcPts val="0"/>
              </a:spcAft>
              <a:buClr>
                <a:schemeClr val="dk1"/>
              </a:buClr>
              <a:buSzPts val="425"/>
              <a:buNone/>
            </a:pPr>
            <a:endParaRPr sz="100"/>
          </a:p>
        </p:txBody>
      </p:sp>
      <p:pic>
        <p:nvPicPr>
          <p:cNvPr id="373" name="Google Shape;373;g218ae76437f_0_27" descr="Background pattern&#10;&#10;Description automatically generated"/>
          <p:cNvPicPr preferRelativeResize="0">
            <a:picLocks noGrp="1"/>
          </p:cNvPicPr>
          <p:nvPr>
            <p:ph type="pic" idx="2"/>
          </p:nvPr>
        </p:nvPicPr>
        <p:blipFill rotWithShape="1">
          <a:blip r:embed="rId3" cstate="screen">
            <a:alphaModFix/>
            <a:extLst>
              <a:ext uri="{28A0092B-C50C-407E-A947-70E740481C1C}">
                <a14:useLocalDpi xmlns:a14="http://schemas.microsoft.com/office/drawing/2010/main"/>
              </a:ext>
            </a:extLst>
          </a:blip>
          <a:srcRect/>
          <a:stretch/>
        </p:blipFill>
        <p:spPr>
          <a:xfrm>
            <a:off x="7429500" y="1"/>
            <a:ext cx="4762500" cy="6705599"/>
          </a:xfrm>
          <a:prstGeom prst="rect">
            <a:avLst/>
          </a:prstGeom>
          <a:solidFill>
            <a:srgbClr val="D3EEEF"/>
          </a:solid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22"/>
          <p:cNvSpPr txBox="1">
            <a:spLocks noGrp="1"/>
          </p:cNvSpPr>
          <p:nvPr>
            <p:ph type="ctrTitle" idx="4294967295"/>
          </p:nvPr>
        </p:nvSpPr>
        <p:spPr>
          <a:xfrm>
            <a:off x="1170742" y="737466"/>
            <a:ext cx="9850500" cy="1349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161249"/>
              </a:buClr>
              <a:buSzPts val="3600"/>
              <a:buFont typeface="Arial"/>
              <a:buNone/>
            </a:pPr>
            <a:r>
              <a:rPr lang="fi-FI" sz="3600" b="1" i="0" u="none" strike="noStrike" cap="none">
                <a:solidFill>
                  <a:srgbClr val="161249"/>
                </a:solidFill>
                <a:latin typeface="Arial"/>
                <a:ea typeface="Arial"/>
                <a:cs typeface="Arial"/>
                <a:sym typeface="Arial"/>
              </a:rPr>
              <a:t>Strategia marketingu treści </a:t>
            </a:r>
            <a:br>
              <a:rPr lang="fi-FI" sz="3600" b="1" i="0" u="none" strike="noStrike" cap="none">
                <a:solidFill>
                  <a:srgbClr val="161249"/>
                </a:solidFill>
                <a:latin typeface="Arial"/>
                <a:ea typeface="Arial"/>
                <a:cs typeface="Arial"/>
                <a:sym typeface="Arial"/>
              </a:rPr>
            </a:br>
            <a:r>
              <a:rPr lang="fi-FI" sz="3000" b="1" i="0" u="none" strike="noStrike" cap="none">
                <a:solidFill>
                  <a:srgbClr val="161249"/>
                </a:solidFill>
                <a:latin typeface="Arial"/>
                <a:ea typeface="Arial"/>
                <a:cs typeface="Arial"/>
                <a:sym typeface="Arial"/>
              </a:rPr>
              <a:t>Bliższe spojrzenie na następujące elementy strategii</a:t>
            </a:r>
            <a:endParaRPr sz="3000" b="1" i="0" u="none" strike="noStrike" cap="none">
              <a:solidFill>
                <a:srgbClr val="161249"/>
              </a:solidFill>
              <a:latin typeface="Arial"/>
              <a:ea typeface="Arial"/>
              <a:cs typeface="Arial"/>
              <a:sym typeface="Arial"/>
            </a:endParaRPr>
          </a:p>
        </p:txBody>
      </p:sp>
      <p:grpSp>
        <p:nvGrpSpPr>
          <p:cNvPr id="379" name="Google Shape;379;p22"/>
          <p:cNvGrpSpPr/>
          <p:nvPr/>
        </p:nvGrpSpPr>
        <p:grpSpPr>
          <a:xfrm>
            <a:off x="929451" y="2530427"/>
            <a:ext cx="10363031" cy="2805598"/>
            <a:chOff x="1706830" y="493196"/>
            <a:chExt cx="8136802" cy="2114560"/>
          </a:xfrm>
        </p:grpSpPr>
        <p:sp>
          <p:nvSpPr>
            <p:cNvPr id="380" name="Google Shape;380;p22"/>
            <p:cNvSpPr/>
            <p:nvPr/>
          </p:nvSpPr>
          <p:spPr>
            <a:xfrm>
              <a:off x="2143250" y="548283"/>
              <a:ext cx="1053000" cy="1053000"/>
            </a:xfrm>
            <a:prstGeom prst="ellipse">
              <a:avLst/>
            </a:prstGeom>
            <a:solidFill>
              <a:srgbClr val="9434A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1" name="Google Shape;381;p22"/>
            <p:cNvSpPr/>
            <p:nvPr/>
          </p:nvSpPr>
          <p:spPr>
            <a:xfrm>
              <a:off x="2369306" y="728586"/>
              <a:ext cx="604200" cy="604200"/>
            </a:xfrm>
            <a:prstGeom prst="rect">
              <a:avLst/>
            </a:prstGeom>
            <a:blipFill rotWithShape="1">
              <a:blip r:embed="rId3" cstate="email">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p22"/>
            <p:cNvSpPr/>
            <p:nvPr/>
          </p:nvSpPr>
          <p:spPr>
            <a:xfrm>
              <a:off x="2032706" y="1874133"/>
              <a:ext cx="1726171" cy="73362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22"/>
            <p:cNvSpPr txBox="1"/>
            <p:nvPr/>
          </p:nvSpPr>
          <p:spPr>
            <a:xfrm>
              <a:off x="1706830" y="1760225"/>
              <a:ext cx="1726200" cy="7335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2"/>
                </a:buClr>
                <a:buSzPts val="2000"/>
                <a:buFont typeface="Calibri"/>
                <a:buNone/>
              </a:pPr>
              <a:r>
                <a:rPr lang="fi-FI" sz="1600" b="0" i="0" u="none" strike="noStrike" cap="none">
                  <a:solidFill>
                    <a:srgbClr val="161249"/>
                  </a:solidFill>
                  <a:latin typeface="Arial"/>
                  <a:ea typeface="Arial"/>
                  <a:cs typeface="Arial"/>
                  <a:sym typeface="Arial"/>
                </a:rPr>
                <a:t> CELE, ZADANIA I WSKAŹNIKI</a:t>
              </a:r>
              <a:endParaRPr sz="1600" b="0" i="0" u="none" strike="noStrike" cap="none">
                <a:solidFill>
                  <a:srgbClr val="161249"/>
                </a:solidFill>
                <a:latin typeface="Arial"/>
                <a:ea typeface="Arial"/>
                <a:cs typeface="Arial"/>
                <a:sym typeface="Arial"/>
              </a:endParaRPr>
            </a:p>
          </p:txBody>
        </p:sp>
        <p:sp>
          <p:nvSpPr>
            <p:cNvPr id="384" name="Google Shape;384;p22"/>
            <p:cNvSpPr/>
            <p:nvPr/>
          </p:nvSpPr>
          <p:spPr>
            <a:xfrm>
              <a:off x="3866287" y="504214"/>
              <a:ext cx="1053000" cy="1053000"/>
            </a:xfrm>
            <a:prstGeom prst="ellipse">
              <a:avLst/>
            </a:prstGeom>
            <a:solidFill>
              <a:srgbClr val="E97A0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5" name="Google Shape;385;p22"/>
            <p:cNvSpPr/>
            <p:nvPr/>
          </p:nvSpPr>
          <p:spPr>
            <a:xfrm>
              <a:off x="3985830" y="669355"/>
              <a:ext cx="813900" cy="843600"/>
            </a:xfrm>
            <a:prstGeom prst="rect">
              <a:avLst/>
            </a:pr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6" name="Google Shape;386;p22"/>
            <p:cNvSpPr/>
            <p:nvPr/>
          </p:nvSpPr>
          <p:spPr>
            <a:xfrm>
              <a:off x="4060958" y="1874133"/>
              <a:ext cx="1726171" cy="73362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7" name="Google Shape;387;p22"/>
            <p:cNvSpPr txBox="1"/>
            <p:nvPr/>
          </p:nvSpPr>
          <p:spPr>
            <a:xfrm>
              <a:off x="3433030" y="1874183"/>
              <a:ext cx="1726200" cy="7335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2"/>
                </a:buClr>
                <a:buSzPts val="2000"/>
                <a:buFont typeface="Calibri"/>
                <a:buNone/>
              </a:pPr>
              <a:r>
                <a:rPr lang="fi-FI" sz="1600" b="0" i="0" u="none" strike="noStrike" cap="none">
                  <a:solidFill>
                    <a:srgbClr val="161249"/>
                  </a:solidFill>
                  <a:latin typeface="Arial"/>
                  <a:ea typeface="Arial"/>
                  <a:cs typeface="Arial"/>
                  <a:sym typeface="Arial"/>
                </a:rPr>
                <a:t>DLACZEGO I JAK BUDOWAĆ PERSONY KUPUJĄCYCH?</a:t>
              </a:r>
              <a:endParaRPr sz="1600" b="0" i="0" u="none" strike="noStrike" cap="none">
                <a:solidFill>
                  <a:srgbClr val="161249"/>
                </a:solidFill>
                <a:latin typeface="Arial"/>
                <a:ea typeface="Arial"/>
                <a:cs typeface="Arial"/>
                <a:sym typeface="Arial"/>
              </a:endParaRPr>
            </a:p>
          </p:txBody>
        </p:sp>
        <p:sp>
          <p:nvSpPr>
            <p:cNvPr id="388" name="Google Shape;388;p22"/>
            <p:cNvSpPr/>
            <p:nvPr/>
          </p:nvSpPr>
          <p:spPr>
            <a:xfrm>
              <a:off x="5349749" y="504208"/>
              <a:ext cx="1053000" cy="1053000"/>
            </a:xfrm>
            <a:prstGeom prst="ellipse">
              <a:avLst/>
            </a:prstGeom>
            <a:solidFill>
              <a:srgbClr val="D12A6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p22"/>
            <p:cNvSpPr/>
            <p:nvPr/>
          </p:nvSpPr>
          <p:spPr>
            <a:xfrm>
              <a:off x="5589308" y="772711"/>
              <a:ext cx="604200" cy="604200"/>
            </a:xfrm>
            <a:prstGeom prst="rect">
              <a:avLst/>
            </a:prstGeom>
            <a:blipFill rotWithShape="1">
              <a:blip r:embed="rId5" cstate="email">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p22"/>
            <p:cNvSpPr/>
            <p:nvPr/>
          </p:nvSpPr>
          <p:spPr>
            <a:xfrm>
              <a:off x="6089210" y="1874133"/>
              <a:ext cx="1726171" cy="73362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1" name="Google Shape;391;p22"/>
            <p:cNvSpPr txBox="1"/>
            <p:nvPr/>
          </p:nvSpPr>
          <p:spPr>
            <a:xfrm>
              <a:off x="5028326" y="1874183"/>
              <a:ext cx="1726200" cy="7335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2"/>
                </a:buClr>
                <a:buSzPts val="2000"/>
                <a:buFont typeface="Calibri"/>
                <a:buNone/>
              </a:pPr>
              <a:r>
                <a:rPr lang="fi-FI" sz="1600" b="0" i="0" u="none" strike="noStrike" cap="none">
                  <a:solidFill>
                    <a:srgbClr val="161249"/>
                  </a:solidFill>
                  <a:latin typeface="Arial"/>
                  <a:ea typeface="Arial"/>
                  <a:cs typeface="Arial"/>
                  <a:sym typeface="Arial"/>
                </a:rPr>
                <a:t>PODRÓŻ KLIENTA</a:t>
              </a:r>
              <a:endParaRPr sz="1600" b="0" i="0" u="none" strike="noStrike" cap="none">
                <a:solidFill>
                  <a:srgbClr val="161249"/>
                </a:solidFill>
                <a:latin typeface="Arial"/>
                <a:ea typeface="Arial"/>
                <a:cs typeface="Arial"/>
                <a:sym typeface="Arial"/>
              </a:endParaRPr>
            </a:p>
          </p:txBody>
        </p:sp>
        <p:sp>
          <p:nvSpPr>
            <p:cNvPr id="392" name="Google Shape;392;p22"/>
            <p:cNvSpPr/>
            <p:nvPr/>
          </p:nvSpPr>
          <p:spPr>
            <a:xfrm>
              <a:off x="8454065" y="493196"/>
              <a:ext cx="1052964" cy="1052964"/>
            </a:xfrm>
            <a:prstGeom prst="ellipse">
              <a:avLst/>
            </a:prstGeom>
            <a:solidFill>
              <a:srgbClr val="10AB8B"/>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3" name="Google Shape;393;p22"/>
            <p:cNvSpPr/>
            <p:nvPr/>
          </p:nvSpPr>
          <p:spPr>
            <a:xfrm>
              <a:off x="8678467" y="717598"/>
              <a:ext cx="604160" cy="604160"/>
            </a:xfrm>
            <a:prstGeom prst="rect">
              <a:avLst/>
            </a:prstGeom>
            <a:blipFill rotWithShape="1">
              <a:blip r:embed="rId6" cstate="email">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4" name="Google Shape;394;p22"/>
            <p:cNvSpPr/>
            <p:nvPr/>
          </p:nvSpPr>
          <p:spPr>
            <a:xfrm>
              <a:off x="8117461" y="1874133"/>
              <a:ext cx="1726171" cy="73362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5" name="Google Shape;395;p22"/>
            <p:cNvSpPr txBox="1"/>
            <p:nvPr/>
          </p:nvSpPr>
          <p:spPr>
            <a:xfrm>
              <a:off x="8117461" y="1874133"/>
              <a:ext cx="1726171" cy="733623"/>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2"/>
                </a:buClr>
                <a:buSzPts val="1400"/>
                <a:buFont typeface="Calibri"/>
                <a:buNone/>
              </a:pPr>
              <a:r>
                <a:rPr lang="fi-FI" sz="1600">
                  <a:solidFill>
                    <a:srgbClr val="161249"/>
                  </a:solidFill>
                </a:rPr>
                <a:t>ZADANIA</a:t>
              </a:r>
              <a:endParaRPr sz="1600" b="0" i="0" u="none" strike="noStrike" cap="none">
                <a:solidFill>
                  <a:srgbClr val="161249"/>
                </a:solidFill>
                <a:latin typeface="Arial"/>
                <a:ea typeface="Arial"/>
                <a:cs typeface="Arial"/>
                <a:sym typeface="Arial"/>
              </a:endParaRPr>
            </a:p>
          </p:txBody>
        </p:sp>
      </p:grpSp>
      <p:sp>
        <p:nvSpPr>
          <p:cNvPr id="396" name="Google Shape;396;p22"/>
          <p:cNvSpPr/>
          <p:nvPr/>
        </p:nvSpPr>
        <p:spPr>
          <a:xfrm>
            <a:off x="7615548" y="2606099"/>
            <a:ext cx="1483200" cy="1349400"/>
          </a:xfrm>
          <a:prstGeom prst="ellipse">
            <a:avLst/>
          </a:prstGeom>
          <a:solidFill>
            <a:srgbClr val="4A86E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7" name="Google Shape;397;p22"/>
          <p:cNvSpPr txBox="1"/>
          <p:nvPr/>
        </p:nvSpPr>
        <p:spPr>
          <a:xfrm>
            <a:off x="7352884" y="4375139"/>
            <a:ext cx="1842300" cy="7335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2"/>
              </a:buClr>
              <a:buSzPts val="2000"/>
              <a:buFont typeface="Calibri"/>
              <a:buNone/>
            </a:pPr>
            <a:r>
              <a:rPr lang="fi-FI" sz="1600" b="0" i="0" u="none" strike="noStrike" cap="none">
                <a:solidFill>
                  <a:srgbClr val="161249"/>
                </a:solidFill>
                <a:latin typeface="Arial"/>
                <a:ea typeface="Arial"/>
                <a:cs typeface="Arial"/>
                <a:sym typeface="Arial"/>
              </a:rPr>
              <a:t>MISJA TREŚCI</a:t>
            </a:r>
            <a:endParaRPr sz="1600" b="0" i="0" u="none" strike="noStrike" cap="none">
              <a:solidFill>
                <a:srgbClr val="161249"/>
              </a:solidFill>
              <a:latin typeface="Arial"/>
              <a:ea typeface="Arial"/>
              <a:cs typeface="Arial"/>
              <a:sym typeface="Arial"/>
            </a:endParaRPr>
          </a:p>
        </p:txBody>
      </p:sp>
      <p:sp>
        <p:nvSpPr>
          <p:cNvPr id="398" name="Google Shape;398;p22"/>
          <p:cNvSpPr/>
          <p:nvPr/>
        </p:nvSpPr>
        <p:spPr>
          <a:xfrm>
            <a:off x="7869674" y="2964139"/>
            <a:ext cx="808704" cy="533736"/>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2"/>
          <p:cNvSpPr txBox="1"/>
          <p:nvPr/>
        </p:nvSpPr>
        <p:spPr>
          <a:xfrm>
            <a:off x="4842681" y="2500731"/>
            <a:ext cx="610050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4800"/>
              <a:buFont typeface="Arial"/>
              <a:buNone/>
            </a:pPr>
            <a:r>
              <a:rPr lang="fi-FI" sz="4800" b="1" i="0" u="none" strike="noStrike" cap="none">
                <a:solidFill>
                  <a:srgbClr val="161249"/>
                </a:solidFill>
                <a:latin typeface="Arial"/>
                <a:ea typeface="Arial"/>
                <a:cs typeface="Arial"/>
                <a:sym typeface="Arial"/>
              </a:rPr>
              <a:t>CELE, ZADANIA I WSKAŹNIKI</a:t>
            </a:r>
            <a:endParaRPr sz="1400" b="1" i="0" u="none" strike="noStrike" cap="none">
              <a:solidFill>
                <a:srgbClr val="161249"/>
              </a:solidFill>
              <a:latin typeface="Arial"/>
              <a:ea typeface="Arial"/>
              <a:cs typeface="Arial"/>
              <a:sym typeface="Arial"/>
            </a:endParaRPr>
          </a:p>
        </p:txBody>
      </p:sp>
      <p:sp>
        <p:nvSpPr>
          <p:cNvPr id="404" name="Google Shape;404;p32"/>
          <p:cNvSpPr/>
          <p:nvPr/>
        </p:nvSpPr>
        <p:spPr>
          <a:xfrm>
            <a:off x="1057708" y="1902883"/>
            <a:ext cx="3410709" cy="3285698"/>
          </a:xfrm>
          <a:prstGeom prst="ellipse">
            <a:avLst/>
          </a:prstGeom>
          <a:solidFill>
            <a:srgbClr val="9434A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32" descr="Ster"/>
          <p:cNvSpPr/>
          <p:nvPr/>
        </p:nvSpPr>
        <p:spPr>
          <a:xfrm>
            <a:off x="1784579" y="2611398"/>
            <a:ext cx="1956966" cy="1885237"/>
          </a:xfrm>
          <a:prstGeom prst="rect">
            <a:avLst/>
          </a:prstGeom>
          <a:blipFill rotWithShape="1">
            <a:blip r:embed="rId3" cstate="email">
              <a:alphaModFix/>
              <a:extLst>
                <a:ext uri="{28A0092B-C50C-407E-A947-70E740481C1C}">
                  <a14:useLocalDpi xmlns:a14="http://schemas.microsoft.com/office/drawing/2010/main"/>
                </a:ext>
              </a:extLst>
            </a:blip>
            <a:stretch>
              <a:fillRect/>
            </a:stretch>
          </a:blipFill>
          <a:ln w="12700" cap="flat" cmpd="sng">
            <a:solidFill>
              <a:schemeClr val="lt1">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pic>
        <p:nvPicPr>
          <p:cNvPr id="410" name="Google Shape;410;p33"/>
          <p:cNvPicPr preferRelativeResize="0"/>
          <p:nvPr/>
        </p:nvPicPr>
        <p:blipFill rotWithShape="1">
          <a:blip r:embed="rId3" cstate="email">
            <a:alphaModFix/>
            <a:extLst>
              <a:ext uri="{28A0092B-C50C-407E-A947-70E740481C1C}">
                <a14:useLocalDpi xmlns:a14="http://schemas.microsoft.com/office/drawing/2010/main"/>
              </a:ext>
            </a:extLst>
          </a:blip>
          <a:srcRect r="-2" b="3938"/>
          <a:stretch/>
        </p:blipFill>
        <p:spPr>
          <a:xfrm>
            <a:off x="2086730" y="678730"/>
            <a:ext cx="7530348" cy="5026029"/>
          </a:xfrm>
          <a:prstGeom prst="rect">
            <a:avLst/>
          </a:prstGeom>
          <a:noFill/>
          <a:ln>
            <a:noFill/>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36"/>
          <p:cNvSpPr/>
          <p:nvPr/>
        </p:nvSpPr>
        <p:spPr>
          <a:xfrm>
            <a:off x="1524000" y="0"/>
            <a:ext cx="9144000" cy="6858000"/>
          </a:xfrm>
          <a:prstGeom prst="rect">
            <a:avLst/>
          </a:prstGeom>
          <a:noFill/>
          <a:ln>
            <a:noFill/>
          </a:ln>
          <a:effectLst>
            <a:outerShdw blurRad="40000" dist="23000" dir="5400000" rotWithShape="0">
              <a:srgbClr val="808080">
                <a:alpha val="3333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grpSp>
        <p:nvGrpSpPr>
          <p:cNvPr id="416" name="Google Shape;416;p36"/>
          <p:cNvGrpSpPr/>
          <p:nvPr/>
        </p:nvGrpSpPr>
        <p:grpSpPr>
          <a:xfrm>
            <a:off x="425936" y="3727794"/>
            <a:ext cx="2978745" cy="1446197"/>
            <a:chOff x="0" y="176"/>
            <a:chExt cx="3395328" cy="1446197"/>
          </a:xfrm>
        </p:grpSpPr>
        <p:cxnSp>
          <p:nvCxnSpPr>
            <p:cNvPr id="417" name="Google Shape;417;p36"/>
            <p:cNvCxnSpPr/>
            <p:nvPr/>
          </p:nvCxnSpPr>
          <p:spPr>
            <a:xfrm>
              <a:off x="0" y="176"/>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18" name="Google Shape;418;p36"/>
            <p:cNvSpPr/>
            <p:nvPr/>
          </p:nvSpPr>
          <p:spPr>
            <a:xfrm>
              <a:off x="0" y="176"/>
              <a:ext cx="3395328" cy="28923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19" name="Google Shape;419;p36"/>
            <p:cNvSpPr txBox="1"/>
            <p:nvPr/>
          </p:nvSpPr>
          <p:spPr>
            <a:xfrm>
              <a:off x="0" y="176"/>
              <a:ext cx="3395328" cy="289239"/>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1" i="0" u="none" strike="noStrike" cap="none">
                  <a:solidFill>
                    <a:srgbClr val="029E76"/>
                  </a:solidFill>
                  <a:latin typeface="Arial"/>
                  <a:ea typeface="Arial"/>
                  <a:cs typeface="Arial"/>
                  <a:sym typeface="Arial"/>
                </a:rPr>
                <a:t>Cele biznesowe</a:t>
              </a:r>
              <a:endParaRPr sz="1800" b="0" i="0" u="none" strike="noStrike" cap="none">
                <a:solidFill>
                  <a:srgbClr val="029E76"/>
                </a:solidFill>
                <a:latin typeface="Arial"/>
                <a:ea typeface="Arial"/>
                <a:cs typeface="Arial"/>
                <a:sym typeface="Arial"/>
              </a:endParaRPr>
            </a:p>
          </p:txBody>
        </p:sp>
        <p:cxnSp>
          <p:nvCxnSpPr>
            <p:cNvPr id="420" name="Google Shape;420;p36"/>
            <p:cNvCxnSpPr/>
            <p:nvPr/>
          </p:nvCxnSpPr>
          <p:spPr>
            <a:xfrm>
              <a:off x="0" y="289415"/>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21" name="Google Shape;421;p36"/>
            <p:cNvSpPr/>
            <p:nvPr/>
          </p:nvSpPr>
          <p:spPr>
            <a:xfrm>
              <a:off x="0" y="289415"/>
              <a:ext cx="3395328" cy="28923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22" name="Google Shape;422;p36"/>
            <p:cNvSpPr txBox="1"/>
            <p:nvPr/>
          </p:nvSpPr>
          <p:spPr>
            <a:xfrm>
              <a:off x="0" y="289415"/>
              <a:ext cx="3395328" cy="289239"/>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Prognoza sprzedaży</a:t>
              </a:r>
              <a:endParaRPr sz="1800" b="0" i="0" u="none" strike="noStrike" cap="none">
                <a:solidFill>
                  <a:srgbClr val="161249"/>
                </a:solidFill>
                <a:latin typeface="Arial"/>
                <a:ea typeface="Arial"/>
                <a:cs typeface="Arial"/>
                <a:sym typeface="Arial"/>
              </a:endParaRPr>
            </a:p>
          </p:txBody>
        </p:sp>
        <p:cxnSp>
          <p:nvCxnSpPr>
            <p:cNvPr id="423" name="Google Shape;423;p36"/>
            <p:cNvCxnSpPr/>
            <p:nvPr/>
          </p:nvCxnSpPr>
          <p:spPr>
            <a:xfrm>
              <a:off x="0" y="578655"/>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24" name="Google Shape;424;p36"/>
            <p:cNvSpPr/>
            <p:nvPr/>
          </p:nvSpPr>
          <p:spPr>
            <a:xfrm>
              <a:off x="0" y="578655"/>
              <a:ext cx="3395328" cy="28923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25" name="Google Shape;425;p36"/>
            <p:cNvSpPr txBox="1"/>
            <p:nvPr/>
          </p:nvSpPr>
          <p:spPr>
            <a:xfrm>
              <a:off x="0" y="578655"/>
              <a:ext cx="3395328" cy="289239"/>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Zysk</a:t>
              </a:r>
              <a:endParaRPr sz="1800" b="0" i="0" u="none" strike="noStrike" cap="none">
                <a:solidFill>
                  <a:srgbClr val="161249"/>
                </a:solidFill>
                <a:latin typeface="Arial"/>
                <a:ea typeface="Arial"/>
                <a:cs typeface="Arial"/>
                <a:sym typeface="Arial"/>
              </a:endParaRPr>
            </a:p>
          </p:txBody>
        </p:sp>
        <p:cxnSp>
          <p:nvCxnSpPr>
            <p:cNvPr id="426" name="Google Shape;426;p36"/>
            <p:cNvCxnSpPr/>
            <p:nvPr/>
          </p:nvCxnSpPr>
          <p:spPr>
            <a:xfrm>
              <a:off x="0" y="867894"/>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27" name="Google Shape;427;p36"/>
            <p:cNvSpPr/>
            <p:nvPr/>
          </p:nvSpPr>
          <p:spPr>
            <a:xfrm>
              <a:off x="0" y="867894"/>
              <a:ext cx="3395328" cy="28923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28" name="Google Shape;428;p36"/>
            <p:cNvSpPr txBox="1"/>
            <p:nvPr/>
          </p:nvSpPr>
          <p:spPr>
            <a:xfrm>
              <a:off x="0" y="867894"/>
              <a:ext cx="3395328" cy="289239"/>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Udział w rynku</a:t>
              </a:r>
              <a:endParaRPr sz="1400" b="0" i="0" u="none" strike="noStrike" cap="none">
                <a:solidFill>
                  <a:srgbClr val="161249"/>
                </a:solidFill>
                <a:latin typeface="Arial"/>
                <a:ea typeface="Arial"/>
                <a:cs typeface="Arial"/>
                <a:sym typeface="Arial"/>
              </a:endParaRPr>
            </a:p>
          </p:txBody>
        </p:sp>
        <p:cxnSp>
          <p:nvCxnSpPr>
            <p:cNvPr id="429" name="Google Shape;429;p36"/>
            <p:cNvCxnSpPr/>
            <p:nvPr/>
          </p:nvCxnSpPr>
          <p:spPr>
            <a:xfrm>
              <a:off x="0" y="1157134"/>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30" name="Google Shape;430;p36"/>
            <p:cNvSpPr/>
            <p:nvPr/>
          </p:nvSpPr>
          <p:spPr>
            <a:xfrm>
              <a:off x="0" y="1157134"/>
              <a:ext cx="3395328" cy="28923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31" name="Google Shape;431;p36"/>
            <p:cNvSpPr txBox="1"/>
            <p:nvPr/>
          </p:nvSpPr>
          <p:spPr>
            <a:xfrm>
              <a:off x="0" y="1157134"/>
              <a:ext cx="3395328" cy="289239"/>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p:txBody>
        </p:sp>
      </p:grpSp>
      <p:sp>
        <p:nvSpPr>
          <p:cNvPr id="432" name="Google Shape;432;p36"/>
          <p:cNvSpPr txBox="1"/>
          <p:nvPr/>
        </p:nvSpPr>
        <p:spPr>
          <a:xfrm>
            <a:off x="548114" y="296059"/>
            <a:ext cx="10045200" cy="18773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fi-FI" sz="3600" b="1" i="0" u="none" strike="noStrike" cap="none">
                <a:solidFill>
                  <a:srgbClr val="161249"/>
                </a:solidFill>
                <a:latin typeface="Arial"/>
                <a:ea typeface="Arial"/>
                <a:cs typeface="Arial"/>
                <a:sym typeface="Arial"/>
              </a:rPr>
              <a:t>Jaka jest różnica między strategią biznesowo-marketingową a strategią dotyczącą treści? </a:t>
            </a:r>
            <a:endParaRPr sz="3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1" i="0" u="none" strike="noStrike" cap="none">
                <a:solidFill>
                  <a:schemeClr val="dk2"/>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grpSp>
        <p:nvGrpSpPr>
          <p:cNvPr id="433" name="Google Shape;433;p36"/>
          <p:cNvGrpSpPr/>
          <p:nvPr/>
        </p:nvGrpSpPr>
        <p:grpSpPr>
          <a:xfrm>
            <a:off x="3798381" y="3732816"/>
            <a:ext cx="3518770" cy="1894502"/>
            <a:chOff x="0" y="925"/>
            <a:chExt cx="3395328" cy="1894502"/>
          </a:xfrm>
        </p:grpSpPr>
        <p:cxnSp>
          <p:nvCxnSpPr>
            <p:cNvPr id="434" name="Google Shape;434;p36"/>
            <p:cNvCxnSpPr/>
            <p:nvPr/>
          </p:nvCxnSpPr>
          <p:spPr>
            <a:xfrm>
              <a:off x="0" y="925"/>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35" name="Google Shape;435;p36"/>
            <p:cNvSpPr/>
            <p:nvPr/>
          </p:nvSpPr>
          <p:spPr>
            <a:xfrm>
              <a:off x="0" y="925"/>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36" name="Google Shape;436;p36"/>
            <p:cNvSpPr txBox="1"/>
            <p:nvPr/>
          </p:nvSpPr>
          <p:spPr>
            <a:xfrm>
              <a:off x="0" y="925"/>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1" i="0" u="none" strike="noStrike" cap="none">
                  <a:solidFill>
                    <a:srgbClr val="4D75A8"/>
                  </a:solidFill>
                  <a:latin typeface="Arial"/>
                  <a:ea typeface="Arial"/>
                  <a:cs typeface="Arial"/>
                  <a:sym typeface="Arial"/>
                </a:rPr>
                <a:t>Cele marketingu treści</a:t>
              </a:r>
              <a:endParaRPr sz="1800" b="0" i="0" u="none" strike="noStrike" cap="none">
                <a:solidFill>
                  <a:srgbClr val="4D75A8"/>
                </a:solidFill>
                <a:latin typeface="Arial"/>
                <a:ea typeface="Arial"/>
                <a:cs typeface="Arial"/>
                <a:sym typeface="Arial"/>
              </a:endParaRPr>
            </a:p>
          </p:txBody>
        </p:sp>
        <p:cxnSp>
          <p:nvCxnSpPr>
            <p:cNvPr id="437" name="Google Shape;437;p36"/>
            <p:cNvCxnSpPr/>
            <p:nvPr/>
          </p:nvCxnSpPr>
          <p:spPr>
            <a:xfrm>
              <a:off x="0" y="316676"/>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38" name="Google Shape;438;p36"/>
            <p:cNvSpPr/>
            <p:nvPr/>
          </p:nvSpPr>
          <p:spPr>
            <a:xfrm>
              <a:off x="0" y="316676"/>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39" name="Google Shape;439;p36"/>
            <p:cNvSpPr txBox="1"/>
            <p:nvPr/>
          </p:nvSpPr>
          <p:spPr>
            <a:xfrm>
              <a:off x="0" y="316676"/>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Świadomość marki</a:t>
              </a:r>
              <a:endParaRPr sz="1800" b="0" i="0" u="none" strike="noStrike" cap="none">
                <a:solidFill>
                  <a:srgbClr val="161249"/>
                </a:solidFill>
                <a:latin typeface="Arial"/>
                <a:ea typeface="Arial"/>
                <a:cs typeface="Arial"/>
                <a:sym typeface="Arial"/>
              </a:endParaRPr>
            </a:p>
          </p:txBody>
        </p:sp>
        <p:cxnSp>
          <p:nvCxnSpPr>
            <p:cNvPr id="440" name="Google Shape;440;p36"/>
            <p:cNvCxnSpPr/>
            <p:nvPr/>
          </p:nvCxnSpPr>
          <p:spPr>
            <a:xfrm>
              <a:off x="0" y="632426"/>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41" name="Google Shape;441;p36"/>
            <p:cNvSpPr/>
            <p:nvPr/>
          </p:nvSpPr>
          <p:spPr>
            <a:xfrm>
              <a:off x="0" y="632426"/>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42" name="Google Shape;442;p36"/>
            <p:cNvSpPr txBox="1"/>
            <p:nvPr/>
          </p:nvSpPr>
          <p:spPr>
            <a:xfrm>
              <a:off x="0" y="632426"/>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Znajomość marki</a:t>
              </a:r>
              <a:endParaRPr sz="1400" b="0" i="0" u="none" strike="noStrike" cap="none">
                <a:solidFill>
                  <a:srgbClr val="161249"/>
                </a:solidFill>
                <a:latin typeface="Arial"/>
                <a:ea typeface="Arial"/>
                <a:cs typeface="Arial"/>
                <a:sym typeface="Arial"/>
              </a:endParaRPr>
            </a:p>
          </p:txBody>
        </p:sp>
        <p:cxnSp>
          <p:nvCxnSpPr>
            <p:cNvPr id="443" name="Google Shape;443;p36"/>
            <p:cNvCxnSpPr/>
            <p:nvPr/>
          </p:nvCxnSpPr>
          <p:spPr>
            <a:xfrm>
              <a:off x="0" y="948177"/>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44" name="Google Shape;444;p36"/>
            <p:cNvSpPr/>
            <p:nvPr/>
          </p:nvSpPr>
          <p:spPr>
            <a:xfrm>
              <a:off x="0" y="948177"/>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45" name="Google Shape;445;p36"/>
            <p:cNvSpPr txBox="1"/>
            <p:nvPr/>
          </p:nvSpPr>
          <p:spPr>
            <a:xfrm>
              <a:off x="0" y="948177"/>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Postawa marki</a:t>
              </a:r>
              <a:endParaRPr sz="1400" b="0" i="0" u="none" strike="noStrike" cap="none">
                <a:solidFill>
                  <a:srgbClr val="161249"/>
                </a:solidFill>
                <a:latin typeface="Arial"/>
                <a:ea typeface="Arial"/>
                <a:cs typeface="Arial"/>
                <a:sym typeface="Arial"/>
              </a:endParaRPr>
            </a:p>
          </p:txBody>
        </p:sp>
        <p:cxnSp>
          <p:nvCxnSpPr>
            <p:cNvPr id="446" name="Google Shape;446;p36"/>
            <p:cNvCxnSpPr/>
            <p:nvPr/>
          </p:nvCxnSpPr>
          <p:spPr>
            <a:xfrm>
              <a:off x="0" y="1263927"/>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47" name="Google Shape;447;p36"/>
            <p:cNvSpPr/>
            <p:nvPr/>
          </p:nvSpPr>
          <p:spPr>
            <a:xfrm>
              <a:off x="0" y="1263927"/>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48" name="Google Shape;448;p36"/>
            <p:cNvSpPr txBox="1"/>
            <p:nvPr/>
          </p:nvSpPr>
          <p:spPr>
            <a:xfrm>
              <a:off x="0" y="1263927"/>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Intencja działania (zakupu) marki</a:t>
              </a:r>
              <a:endParaRPr sz="1400" b="0" i="0" u="none" strike="noStrike" cap="none">
                <a:solidFill>
                  <a:srgbClr val="161249"/>
                </a:solidFill>
                <a:latin typeface="Arial"/>
                <a:ea typeface="Arial"/>
                <a:cs typeface="Arial"/>
                <a:sym typeface="Arial"/>
              </a:endParaRPr>
            </a:p>
          </p:txBody>
        </p:sp>
        <p:cxnSp>
          <p:nvCxnSpPr>
            <p:cNvPr id="449" name="Google Shape;449;p36"/>
            <p:cNvCxnSpPr/>
            <p:nvPr/>
          </p:nvCxnSpPr>
          <p:spPr>
            <a:xfrm>
              <a:off x="0" y="1579677"/>
              <a:ext cx="339532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50" name="Google Shape;450;p36"/>
            <p:cNvSpPr/>
            <p:nvPr/>
          </p:nvSpPr>
          <p:spPr>
            <a:xfrm>
              <a:off x="0" y="1579677"/>
              <a:ext cx="3395328" cy="3157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451" name="Google Shape;451;p36"/>
            <p:cNvSpPr txBox="1"/>
            <p:nvPr/>
          </p:nvSpPr>
          <p:spPr>
            <a:xfrm>
              <a:off x="0" y="1579677"/>
              <a:ext cx="3395328" cy="315750"/>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161249"/>
                  </a:solidFill>
                  <a:latin typeface="Arial"/>
                  <a:ea typeface="Arial"/>
                  <a:cs typeface="Arial"/>
                  <a:sym typeface="Arial"/>
                </a:rPr>
                <a:t>Lojalność wobec marki</a:t>
              </a:r>
              <a:endParaRPr sz="1400" b="0" i="0" u="none" strike="noStrike" cap="none">
                <a:solidFill>
                  <a:srgbClr val="161249"/>
                </a:solidFill>
                <a:latin typeface="Arial"/>
                <a:ea typeface="Arial"/>
                <a:cs typeface="Arial"/>
                <a:sym typeface="Arial"/>
              </a:endParaRPr>
            </a:p>
          </p:txBody>
        </p:sp>
      </p:grpSp>
      <p:pic>
        <p:nvPicPr>
          <p:cNvPr id="452" name="Google Shape;452;p36" descr="Users with solid fill"/>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53060" y="2489205"/>
            <a:ext cx="1128326" cy="1128326"/>
          </a:xfrm>
          <a:prstGeom prst="rect">
            <a:avLst/>
          </a:prstGeom>
          <a:noFill/>
          <a:ln>
            <a:noFill/>
          </a:ln>
        </p:spPr>
      </p:pic>
      <p:pic>
        <p:nvPicPr>
          <p:cNvPr id="453" name="Google Shape;453;p36" descr="Money outlin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70558" y="2310231"/>
            <a:ext cx="1128325" cy="1128325"/>
          </a:xfrm>
          <a:prstGeom prst="rect">
            <a:avLst/>
          </a:prstGeom>
          <a:noFill/>
          <a:ln>
            <a:noFill/>
          </a:ln>
        </p:spPr>
      </p:pic>
      <p:sp>
        <p:nvSpPr>
          <p:cNvPr id="454" name="Google Shape;454;p36"/>
          <p:cNvSpPr txBox="1"/>
          <p:nvPr/>
        </p:nvSpPr>
        <p:spPr>
          <a:xfrm>
            <a:off x="5681375" y="2494263"/>
            <a:ext cx="1903800" cy="916800"/>
          </a:xfrm>
          <a:prstGeom prst="rect">
            <a:avLst/>
          </a:prstGeom>
          <a:noFill/>
          <a:ln>
            <a:noFill/>
          </a:ln>
        </p:spPr>
        <p:txBody>
          <a:bodyPr spcFirstLastPara="1" wrap="square" lIns="8875" tIns="8875" rIns="8875" bIns="8875"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fi-FI" sz="1200">
                <a:solidFill>
                  <a:srgbClr val="161249"/>
                </a:solidFill>
              </a:rPr>
              <a:t>Co chcesz osiągnąć dzięki dotarciu do grupy docelowej z Twoją treścią?i</a:t>
            </a:r>
            <a:endParaRPr sz="2000" b="0" i="0" u="none" strike="noStrike" cap="none">
              <a:solidFill>
                <a:srgbClr val="161249"/>
              </a:solidFill>
              <a:latin typeface="Arial"/>
              <a:ea typeface="Arial"/>
              <a:cs typeface="Arial"/>
              <a:sym typeface="Arial"/>
            </a:endParaRPr>
          </a:p>
        </p:txBody>
      </p:sp>
      <p:grpSp>
        <p:nvGrpSpPr>
          <p:cNvPr id="455" name="Google Shape;455;p36"/>
          <p:cNvGrpSpPr/>
          <p:nvPr/>
        </p:nvGrpSpPr>
        <p:grpSpPr>
          <a:xfrm>
            <a:off x="7604062" y="3731880"/>
            <a:ext cx="4587938" cy="1895891"/>
            <a:chOff x="0" y="231"/>
            <a:chExt cx="4587938" cy="1895891"/>
          </a:xfrm>
        </p:grpSpPr>
        <p:cxnSp>
          <p:nvCxnSpPr>
            <p:cNvPr id="456" name="Google Shape;456;p36"/>
            <p:cNvCxnSpPr/>
            <p:nvPr/>
          </p:nvCxnSpPr>
          <p:spPr>
            <a:xfrm>
              <a:off x="0" y="231"/>
              <a:ext cx="458793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57" name="Google Shape;457;p36"/>
            <p:cNvSpPr/>
            <p:nvPr/>
          </p:nvSpPr>
          <p:spPr>
            <a:xfrm>
              <a:off x="0" y="231"/>
              <a:ext cx="4587938" cy="379178"/>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E97A0C"/>
                </a:solidFill>
                <a:latin typeface="Arial"/>
                <a:ea typeface="Arial"/>
                <a:cs typeface="Arial"/>
                <a:sym typeface="Arial"/>
              </a:endParaRPr>
            </a:p>
          </p:txBody>
        </p:sp>
        <p:sp>
          <p:nvSpPr>
            <p:cNvPr id="458" name="Google Shape;458;p36"/>
            <p:cNvSpPr txBox="1"/>
            <p:nvPr/>
          </p:nvSpPr>
          <p:spPr>
            <a:xfrm>
              <a:off x="0" y="231"/>
              <a:ext cx="4587938" cy="379178"/>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rgbClr val="833C0B"/>
                </a:buClr>
                <a:buSzPts val="1800"/>
                <a:buFont typeface="Calibri"/>
                <a:buNone/>
              </a:pPr>
              <a:r>
                <a:rPr lang="fi-FI" sz="1800" b="1" i="0" u="none" strike="noStrike" cap="none">
                  <a:solidFill>
                    <a:srgbClr val="783F06"/>
                  </a:solidFill>
                  <a:latin typeface="Arial"/>
                  <a:ea typeface="Arial"/>
                  <a:cs typeface="Arial"/>
                  <a:sym typeface="Arial"/>
                </a:rPr>
                <a:t>Cele dotyczące treści</a:t>
              </a:r>
              <a:endParaRPr sz="1800" b="0" i="0" u="none" strike="noStrike" cap="none">
                <a:solidFill>
                  <a:srgbClr val="783F06"/>
                </a:solidFill>
                <a:latin typeface="Arial"/>
                <a:ea typeface="Arial"/>
                <a:cs typeface="Arial"/>
                <a:sym typeface="Arial"/>
              </a:endParaRPr>
            </a:p>
          </p:txBody>
        </p:sp>
        <p:cxnSp>
          <p:nvCxnSpPr>
            <p:cNvPr id="459" name="Google Shape;459;p36"/>
            <p:cNvCxnSpPr/>
            <p:nvPr/>
          </p:nvCxnSpPr>
          <p:spPr>
            <a:xfrm>
              <a:off x="0" y="379409"/>
              <a:ext cx="458793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60" name="Google Shape;460;p36"/>
            <p:cNvSpPr/>
            <p:nvPr/>
          </p:nvSpPr>
          <p:spPr>
            <a:xfrm>
              <a:off x="0" y="379409"/>
              <a:ext cx="4587938" cy="379178"/>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E97A0C"/>
                </a:solidFill>
                <a:latin typeface="Arial"/>
                <a:ea typeface="Arial"/>
                <a:cs typeface="Arial"/>
                <a:sym typeface="Arial"/>
              </a:endParaRPr>
            </a:p>
          </p:txBody>
        </p:sp>
        <p:sp>
          <p:nvSpPr>
            <p:cNvPr id="461" name="Google Shape;461;p36"/>
            <p:cNvSpPr txBox="1"/>
            <p:nvPr/>
          </p:nvSpPr>
          <p:spPr>
            <a:xfrm>
              <a:off x="0" y="379409"/>
              <a:ext cx="4587938" cy="379178"/>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E97A0C"/>
                  </a:solidFill>
                  <a:latin typeface="Arial"/>
                  <a:ea typeface="Arial"/>
                  <a:cs typeface="Arial"/>
                  <a:sym typeface="Arial"/>
                </a:rPr>
                <a:t>Zwiększenie liczby konwers</a:t>
              </a:r>
              <a:r>
                <a:rPr lang="fi-FI" sz="1800">
                  <a:solidFill>
                    <a:srgbClr val="E97A0C"/>
                  </a:solidFill>
                </a:rPr>
                <a:t>ji</a:t>
              </a:r>
              <a:endParaRPr sz="1400" b="0" i="0" u="none" strike="noStrike" cap="none">
                <a:solidFill>
                  <a:srgbClr val="E97A0C"/>
                </a:solidFill>
                <a:latin typeface="Arial"/>
                <a:ea typeface="Arial"/>
                <a:cs typeface="Arial"/>
                <a:sym typeface="Arial"/>
              </a:endParaRPr>
            </a:p>
          </p:txBody>
        </p:sp>
        <p:cxnSp>
          <p:nvCxnSpPr>
            <p:cNvPr id="462" name="Google Shape;462;p36"/>
            <p:cNvCxnSpPr/>
            <p:nvPr/>
          </p:nvCxnSpPr>
          <p:spPr>
            <a:xfrm>
              <a:off x="0" y="758587"/>
              <a:ext cx="458793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63" name="Google Shape;463;p36"/>
            <p:cNvSpPr/>
            <p:nvPr/>
          </p:nvSpPr>
          <p:spPr>
            <a:xfrm>
              <a:off x="0" y="758587"/>
              <a:ext cx="4587938" cy="379178"/>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E97A0C"/>
                </a:solidFill>
                <a:latin typeface="Arial"/>
                <a:ea typeface="Arial"/>
                <a:cs typeface="Arial"/>
                <a:sym typeface="Arial"/>
              </a:endParaRPr>
            </a:p>
          </p:txBody>
        </p:sp>
        <p:sp>
          <p:nvSpPr>
            <p:cNvPr id="464" name="Google Shape;464;p36"/>
            <p:cNvSpPr txBox="1"/>
            <p:nvPr/>
          </p:nvSpPr>
          <p:spPr>
            <a:xfrm>
              <a:off x="0" y="758587"/>
              <a:ext cx="4587938" cy="379178"/>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E97A0C"/>
                  </a:solidFill>
                  <a:latin typeface="Arial"/>
                  <a:ea typeface="Arial"/>
                  <a:cs typeface="Arial"/>
                  <a:sym typeface="Arial"/>
                </a:rPr>
                <a:t>Angażowanie klientów</a:t>
              </a:r>
              <a:endParaRPr sz="1400" b="0" i="0" u="none" strike="noStrike" cap="none">
                <a:solidFill>
                  <a:srgbClr val="E97A0C"/>
                </a:solidFill>
                <a:latin typeface="Arial"/>
                <a:ea typeface="Arial"/>
                <a:cs typeface="Arial"/>
                <a:sym typeface="Arial"/>
              </a:endParaRPr>
            </a:p>
          </p:txBody>
        </p:sp>
        <p:cxnSp>
          <p:nvCxnSpPr>
            <p:cNvPr id="465" name="Google Shape;465;p36"/>
            <p:cNvCxnSpPr/>
            <p:nvPr/>
          </p:nvCxnSpPr>
          <p:spPr>
            <a:xfrm>
              <a:off x="0" y="1137766"/>
              <a:ext cx="458793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66" name="Google Shape;466;p36"/>
            <p:cNvSpPr/>
            <p:nvPr/>
          </p:nvSpPr>
          <p:spPr>
            <a:xfrm>
              <a:off x="0" y="1137766"/>
              <a:ext cx="4587938" cy="379178"/>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E97A0C"/>
                </a:solidFill>
                <a:latin typeface="Arial"/>
                <a:ea typeface="Arial"/>
                <a:cs typeface="Arial"/>
                <a:sym typeface="Arial"/>
              </a:endParaRPr>
            </a:p>
          </p:txBody>
        </p:sp>
        <p:sp>
          <p:nvSpPr>
            <p:cNvPr id="467" name="Google Shape;467;p36"/>
            <p:cNvSpPr txBox="1"/>
            <p:nvPr/>
          </p:nvSpPr>
          <p:spPr>
            <a:xfrm>
              <a:off x="0" y="1137766"/>
              <a:ext cx="4587938" cy="379178"/>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E97A0C"/>
                  </a:solidFill>
                  <a:latin typeface="Arial"/>
                  <a:ea typeface="Arial"/>
                  <a:cs typeface="Arial"/>
                  <a:sym typeface="Arial"/>
                </a:rPr>
                <a:t>Edukacja obecnych i potencjalnych klientów</a:t>
              </a:r>
              <a:endParaRPr sz="1400" b="0" i="0" u="none" strike="noStrike" cap="none">
                <a:solidFill>
                  <a:srgbClr val="E97A0C"/>
                </a:solidFill>
                <a:latin typeface="Arial"/>
                <a:ea typeface="Arial"/>
                <a:cs typeface="Arial"/>
                <a:sym typeface="Arial"/>
              </a:endParaRPr>
            </a:p>
          </p:txBody>
        </p:sp>
        <p:cxnSp>
          <p:nvCxnSpPr>
            <p:cNvPr id="468" name="Google Shape;468;p36"/>
            <p:cNvCxnSpPr/>
            <p:nvPr/>
          </p:nvCxnSpPr>
          <p:spPr>
            <a:xfrm>
              <a:off x="0" y="1516944"/>
              <a:ext cx="4587938" cy="0"/>
            </a:xfrm>
            <a:prstGeom prst="straightConnector1">
              <a:avLst/>
            </a:prstGeom>
            <a:solidFill>
              <a:srgbClr val="4372C3"/>
            </a:solidFill>
            <a:ln w="12700" cap="flat" cmpd="sng">
              <a:solidFill>
                <a:srgbClr val="4372C3"/>
              </a:solidFill>
              <a:prstDash val="solid"/>
              <a:miter lim="800000"/>
              <a:headEnd type="none" w="sm" len="sm"/>
              <a:tailEnd type="none" w="sm" len="sm"/>
            </a:ln>
          </p:spPr>
        </p:cxnSp>
        <p:sp>
          <p:nvSpPr>
            <p:cNvPr id="469" name="Google Shape;469;p36"/>
            <p:cNvSpPr/>
            <p:nvPr/>
          </p:nvSpPr>
          <p:spPr>
            <a:xfrm>
              <a:off x="0" y="1516944"/>
              <a:ext cx="4587938" cy="379178"/>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E97A0C"/>
                </a:solidFill>
                <a:latin typeface="Arial"/>
                <a:ea typeface="Arial"/>
                <a:cs typeface="Arial"/>
                <a:sym typeface="Arial"/>
              </a:endParaRPr>
            </a:p>
          </p:txBody>
        </p:sp>
        <p:sp>
          <p:nvSpPr>
            <p:cNvPr id="470" name="Google Shape;470;p36"/>
            <p:cNvSpPr txBox="1"/>
            <p:nvPr/>
          </p:nvSpPr>
          <p:spPr>
            <a:xfrm>
              <a:off x="0" y="1516944"/>
              <a:ext cx="4587938" cy="379178"/>
            </a:xfrm>
            <a:prstGeom prst="rect">
              <a:avLst/>
            </a:prstGeom>
            <a:noFill/>
            <a:ln>
              <a:noFill/>
            </a:ln>
          </p:spPr>
          <p:txBody>
            <a:bodyPr spcFirstLastPara="1" wrap="square" lIns="68575" tIns="68575" rIns="68575" bIns="68575" anchor="t" anchorCtr="0">
              <a:noAutofit/>
            </a:bodyPr>
            <a:lstStyle/>
            <a:p>
              <a:pPr marL="0" marR="0" lvl="0" indent="0" algn="l" rtl="0">
                <a:lnSpc>
                  <a:spcPct val="90000"/>
                </a:lnSpc>
                <a:spcBef>
                  <a:spcPts val="0"/>
                </a:spcBef>
                <a:spcAft>
                  <a:spcPts val="0"/>
                </a:spcAft>
                <a:buClr>
                  <a:schemeClr val="dk2"/>
                </a:buClr>
                <a:buSzPts val="1800"/>
                <a:buFont typeface="Calibri"/>
                <a:buNone/>
              </a:pPr>
              <a:r>
                <a:rPr lang="fi-FI" sz="1800" b="0" i="0" u="none" strike="noStrike" cap="none">
                  <a:solidFill>
                    <a:srgbClr val="E97A0C"/>
                  </a:solidFill>
                  <a:latin typeface="Arial"/>
                  <a:ea typeface="Arial"/>
                  <a:cs typeface="Arial"/>
                  <a:sym typeface="Arial"/>
                </a:rPr>
                <a:t>Wspieranie lojalności wobec marki</a:t>
              </a:r>
              <a:endParaRPr sz="1400" b="0" i="0" u="none" strike="noStrike" cap="none">
                <a:solidFill>
                  <a:srgbClr val="E97A0C"/>
                </a:solidFill>
                <a:latin typeface="Arial"/>
                <a:ea typeface="Arial"/>
                <a:cs typeface="Arial"/>
                <a:sym typeface="Arial"/>
              </a:endParaRPr>
            </a:p>
          </p:txBody>
        </p:sp>
      </p:grpSp>
      <p:pic>
        <p:nvPicPr>
          <p:cNvPr id="471" name="Google Shape;471;p36" descr="Badge hart silhoue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9063890" y="2492900"/>
            <a:ext cx="1128326" cy="112832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g2032ef3727d_0_0"/>
          <p:cNvSpPr txBox="1">
            <a:spLocks noGrp="1"/>
          </p:cNvSpPr>
          <p:nvPr>
            <p:ph type="title"/>
          </p:nvPr>
        </p:nvSpPr>
        <p:spPr>
          <a:xfrm>
            <a:off x="838200" y="-3278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4400"/>
              <a:buFont typeface="Arial"/>
              <a:buNone/>
            </a:pPr>
            <a:r>
              <a:rPr lang="fi-FI"/>
              <a:t>Metryki zawartości</a:t>
            </a:r>
            <a:endParaRPr/>
          </a:p>
        </p:txBody>
      </p:sp>
      <p:sp>
        <p:nvSpPr>
          <p:cNvPr id="478" name="Google Shape;478;g2032ef3727d_0_0"/>
          <p:cNvSpPr txBox="1">
            <a:spLocks noGrp="1"/>
          </p:cNvSpPr>
          <p:nvPr>
            <p:ph type="body" idx="1"/>
          </p:nvPr>
        </p:nvSpPr>
        <p:spPr>
          <a:xfrm>
            <a:off x="935477" y="1292781"/>
            <a:ext cx="10515600" cy="387453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rgbClr val="161249"/>
              </a:buClr>
              <a:buSzPts val="2800"/>
              <a:buNone/>
            </a:pPr>
            <a:r>
              <a:rPr lang="fi-FI" b="1"/>
              <a:t>Cele</a:t>
            </a:r>
            <a:endParaRPr b="1"/>
          </a:p>
        </p:txBody>
      </p:sp>
      <p:sp>
        <p:nvSpPr>
          <p:cNvPr id="479" name="Google Shape;479;g2032ef3727d_0_0"/>
          <p:cNvSpPr txBox="1">
            <a:spLocks noGrp="1"/>
          </p:cNvSpPr>
          <p:nvPr>
            <p:ph type="body" idx="4294967295"/>
          </p:nvPr>
        </p:nvSpPr>
        <p:spPr>
          <a:xfrm>
            <a:off x="5768502" y="1292781"/>
            <a:ext cx="6423498" cy="4986338"/>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1000"/>
              </a:spcBef>
              <a:spcAft>
                <a:spcPts val="0"/>
              </a:spcAft>
              <a:buClr>
                <a:srgbClr val="161249"/>
              </a:buClr>
              <a:buSzPct val="100000"/>
              <a:buNone/>
            </a:pPr>
            <a:r>
              <a:rPr lang="fi-FI" b="1"/>
              <a:t>Metryki</a:t>
            </a:r>
            <a:endParaRPr b="1"/>
          </a:p>
          <a:p>
            <a:pPr marL="457200" lvl="0" indent="-323850" algn="l" rtl="0">
              <a:lnSpc>
                <a:spcPct val="110000"/>
              </a:lnSpc>
              <a:spcBef>
                <a:spcPts val="1000"/>
              </a:spcBef>
              <a:spcAft>
                <a:spcPts val="0"/>
              </a:spcAft>
              <a:buClr>
                <a:srgbClr val="E97A0C"/>
              </a:buClr>
              <a:buSzPct val="125000"/>
              <a:buChar char="•"/>
            </a:pPr>
            <a:r>
              <a:rPr lang="fi-FI" sz="2400"/>
              <a:t>ustawić odpowiednie cele konwersji dla różnych etapów podróży klienta: subskrypcja newslettera i bloga, wyświetlenia wideo, pobranie treści, zakup</a:t>
            </a:r>
            <a:endParaRPr sz="2400"/>
          </a:p>
          <a:p>
            <a:pPr marL="457200" lvl="0" indent="-323850" algn="l" rtl="0">
              <a:lnSpc>
                <a:spcPct val="110000"/>
              </a:lnSpc>
              <a:spcBef>
                <a:spcPts val="0"/>
              </a:spcBef>
              <a:spcAft>
                <a:spcPts val="0"/>
              </a:spcAft>
              <a:buClr>
                <a:srgbClr val="E97A0C"/>
              </a:buClr>
              <a:buSzPct val="125000"/>
              <a:buChar char="•"/>
            </a:pPr>
            <a:r>
              <a:rPr lang="fi-FI" sz="2400"/>
              <a:t>zaangażowanie: liczba udostępnień i komentarzy w mediach społecznościowych, wskaźniki analityczne: liczba stron na sesję, czas na stronie, sesje na użytkownika itp.</a:t>
            </a:r>
            <a:endParaRPr sz="2400"/>
          </a:p>
          <a:p>
            <a:pPr marL="457200" lvl="0" indent="-323850" algn="l" rtl="0">
              <a:lnSpc>
                <a:spcPct val="110000"/>
              </a:lnSpc>
              <a:spcBef>
                <a:spcPts val="0"/>
              </a:spcBef>
              <a:spcAft>
                <a:spcPts val="0"/>
              </a:spcAft>
              <a:buClr>
                <a:srgbClr val="E97A0C"/>
              </a:buClr>
              <a:buSzPct val="125000"/>
              <a:buChar char="•"/>
            </a:pPr>
            <a:r>
              <a:rPr lang="fi-FI" sz="2400"/>
              <a:t>Edukacja klientów: pobieranie treści, użytkownicy na stronie</a:t>
            </a:r>
            <a:endParaRPr sz="2400"/>
          </a:p>
          <a:p>
            <a:pPr marL="457200" lvl="0" indent="-323850" algn="l" rtl="0">
              <a:lnSpc>
                <a:spcPct val="110000"/>
              </a:lnSpc>
              <a:spcBef>
                <a:spcPts val="0"/>
              </a:spcBef>
              <a:spcAft>
                <a:spcPts val="0"/>
              </a:spcAft>
              <a:buClr>
                <a:srgbClr val="E97A0C"/>
              </a:buClr>
              <a:buSzPct val="125000"/>
              <a:buChar char="•"/>
            </a:pPr>
            <a:r>
              <a:rPr lang="fi-FI" sz="2400"/>
              <a:t>wspieranie lojalności wobec marki: liczba powracających użytkowników</a:t>
            </a:r>
            <a:endParaRPr sz="2400"/>
          </a:p>
        </p:txBody>
      </p:sp>
      <p:pic>
        <p:nvPicPr>
          <p:cNvPr id="480" name="Google Shape;480;g2032ef3727d_0_0"/>
          <p:cNvPicPr preferRelativeResize="0"/>
          <p:nvPr/>
        </p:nvPicPr>
        <p:blipFill>
          <a:blip r:embed="rId3">
            <a:alphaModFix/>
          </a:blip>
          <a:stretch>
            <a:fillRect/>
          </a:stretch>
        </p:blipFill>
        <p:spPr>
          <a:xfrm>
            <a:off x="935475" y="1848675"/>
            <a:ext cx="4545415" cy="38745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Cele SMART</a:t>
            </a:r>
            <a:endParaRPr/>
          </a:p>
        </p:txBody>
      </p:sp>
      <p:sp>
        <p:nvSpPr>
          <p:cNvPr id="487" name="Google Shape;487;p37"/>
          <p:cNvSpPr txBox="1">
            <a:spLocks noGrp="1"/>
          </p:cNvSpPr>
          <p:nvPr>
            <p:ph type="body" idx="1"/>
          </p:nvPr>
        </p:nvSpPr>
        <p:spPr>
          <a:xfrm>
            <a:off x="838200" y="1825625"/>
            <a:ext cx="10515600" cy="4341300"/>
          </a:xfrm>
          <a:prstGeom prst="rect">
            <a:avLst/>
          </a:prstGeom>
          <a:noFill/>
          <a:ln>
            <a:noFill/>
          </a:ln>
        </p:spPr>
        <p:txBody>
          <a:bodyPr spcFirstLastPara="1" wrap="square" lIns="91425" tIns="45700" rIns="91425" bIns="45700" anchor="t" anchorCtr="0">
            <a:normAutofit/>
          </a:bodyPr>
          <a:lstStyle/>
          <a:p>
            <a:pPr marL="0" lvl="0" indent="0" algn="l" rtl="0">
              <a:lnSpc>
                <a:spcPct val="115000"/>
              </a:lnSpc>
              <a:spcBef>
                <a:spcPts val="0"/>
              </a:spcBef>
              <a:spcAft>
                <a:spcPts val="0"/>
              </a:spcAft>
              <a:buClr>
                <a:srgbClr val="161249"/>
              </a:buClr>
              <a:buSzPts val="1622"/>
              <a:buNone/>
            </a:pPr>
            <a:r>
              <a:rPr lang="fi-FI" sz="2000">
                <a:latin typeface="Arial"/>
                <a:ea typeface="Arial"/>
                <a:cs typeface="Arial"/>
                <a:sym typeface="Arial"/>
              </a:rPr>
              <a:t>Konkretne: Muszą jasno opisywać, co chcesz osiągnąć.</a:t>
            </a:r>
            <a:endParaRPr sz="2000">
              <a:latin typeface="Arial"/>
              <a:ea typeface="Arial"/>
              <a:cs typeface="Arial"/>
              <a:sym typeface="Arial"/>
            </a:endParaRPr>
          </a:p>
          <a:p>
            <a:pPr marL="0" lvl="0" indent="0" algn="l" rtl="0">
              <a:lnSpc>
                <a:spcPct val="115000"/>
              </a:lnSpc>
              <a:spcBef>
                <a:spcPts val="0"/>
              </a:spcBef>
              <a:spcAft>
                <a:spcPts val="0"/>
              </a:spcAft>
              <a:buClr>
                <a:srgbClr val="161249"/>
              </a:buClr>
              <a:buSzPts val="1622"/>
              <a:buNone/>
            </a:pPr>
            <a:r>
              <a:rPr lang="fi-FI" sz="2000">
                <a:latin typeface="Arial"/>
                <a:ea typeface="Arial"/>
                <a:cs typeface="Arial"/>
                <a:sym typeface="Arial"/>
              </a:rPr>
              <a:t>Mierzalne: Powinny mieć jasne wskaźniki, które można zmierzyć przed i po osiągnięciu celu.</a:t>
            </a:r>
            <a:endParaRPr sz="2000">
              <a:latin typeface="Arial"/>
              <a:ea typeface="Arial"/>
              <a:cs typeface="Arial"/>
              <a:sym typeface="Arial"/>
            </a:endParaRPr>
          </a:p>
          <a:p>
            <a:pPr marL="0" lvl="0" indent="0" algn="l" rtl="0">
              <a:lnSpc>
                <a:spcPct val="115000"/>
              </a:lnSpc>
              <a:spcBef>
                <a:spcPts val="0"/>
              </a:spcBef>
              <a:spcAft>
                <a:spcPts val="0"/>
              </a:spcAft>
              <a:buClr>
                <a:srgbClr val="161249"/>
              </a:buClr>
              <a:buSzPts val="1622"/>
              <a:buNone/>
            </a:pPr>
            <a:r>
              <a:rPr lang="fi-FI" sz="2000">
                <a:latin typeface="Arial"/>
                <a:ea typeface="Arial"/>
                <a:cs typeface="Arial"/>
                <a:sym typeface="Arial"/>
              </a:rPr>
              <a:t>Osiągalne: Powinny być realistyczne do osiągnięcia przez firmę w określonym czasie.</a:t>
            </a:r>
            <a:endParaRPr sz="2000">
              <a:latin typeface="Arial"/>
              <a:ea typeface="Arial"/>
              <a:cs typeface="Arial"/>
              <a:sym typeface="Arial"/>
            </a:endParaRPr>
          </a:p>
          <a:p>
            <a:pPr marL="0" lvl="0" indent="0" algn="l" rtl="0">
              <a:lnSpc>
                <a:spcPct val="115000"/>
              </a:lnSpc>
              <a:spcBef>
                <a:spcPts val="0"/>
              </a:spcBef>
              <a:spcAft>
                <a:spcPts val="0"/>
              </a:spcAft>
              <a:buClr>
                <a:srgbClr val="161249"/>
              </a:buClr>
              <a:buSzPts val="1622"/>
              <a:buNone/>
            </a:pPr>
            <a:r>
              <a:rPr lang="fi-FI" sz="2000">
                <a:latin typeface="Arial"/>
                <a:ea typeface="Arial"/>
                <a:cs typeface="Arial"/>
                <a:sym typeface="Arial"/>
              </a:rPr>
              <a:t>Istotne: Powinny odnosić się do ogólnych celów biznesowych lub indywidualnych. Pamiętaj: otrzymujesz to, co mierzysz / jakie są twoje cele. Istotność jest ważna!</a:t>
            </a:r>
            <a:endParaRPr sz="2000">
              <a:latin typeface="Arial"/>
              <a:ea typeface="Arial"/>
              <a:cs typeface="Arial"/>
              <a:sym typeface="Arial"/>
            </a:endParaRPr>
          </a:p>
          <a:p>
            <a:pPr marL="0" lvl="0" indent="0" algn="l" rtl="0">
              <a:lnSpc>
                <a:spcPct val="115000"/>
              </a:lnSpc>
              <a:spcBef>
                <a:spcPts val="0"/>
              </a:spcBef>
              <a:spcAft>
                <a:spcPts val="0"/>
              </a:spcAft>
              <a:buClr>
                <a:srgbClr val="161249"/>
              </a:buClr>
              <a:buSzPts val="1946"/>
              <a:buNone/>
            </a:pPr>
            <a:r>
              <a:rPr lang="fi-FI" sz="2000">
                <a:latin typeface="Arial"/>
                <a:ea typeface="Arial"/>
                <a:cs typeface="Arial"/>
                <a:sym typeface="Arial"/>
              </a:rPr>
              <a:t>Terminowe: Powinny mieć docelową datę ukończenia, aby zachęcić do podjęcia działań w celu realizacji celu.</a:t>
            </a:r>
            <a:endParaRPr sz="2000">
              <a:latin typeface="Arial"/>
              <a:ea typeface="Arial"/>
              <a:cs typeface="Arial"/>
              <a:sym typeface="Arial"/>
            </a:endParaRPr>
          </a:p>
          <a:p>
            <a:pPr marL="0" lvl="0" indent="0" algn="l" rtl="0">
              <a:lnSpc>
                <a:spcPct val="115000"/>
              </a:lnSpc>
              <a:spcBef>
                <a:spcPts val="0"/>
              </a:spcBef>
              <a:spcAft>
                <a:spcPts val="0"/>
              </a:spcAft>
              <a:buClr>
                <a:srgbClr val="161249"/>
              </a:buClr>
              <a:buSzPts val="1946"/>
              <a:buNone/>
            </a:pPr>
            <a:endParaRPr sz="2000">
              <a:latin typeface="Arial"/>
              <a:ea typeface="Arial"/>
              <a:cs typeface="Arial"/>
              <a:sym typeface="Arial"/>
            </a:endParaRPr>
          </a:p>
          <a:p>
            <a:pPr marL="0" lvl="0" indent="0" algn="l" rtl="0">
              <a:lnSpc>
                <a:spcPct val="115000"/>
              </a:lnSpc>
              <a:spcBef>
                <a:spcPts val="0"/>
              </a:spcBef>
              <a:spcAft>
                <a:spcPts val="0"/>
              </a:spcAft>
              <a:buClr>
                <a:schemeClr val="dk1"/>
              </a:buClr>
              <a:buSzPts val="1189"/>
              <a:buFont typeface="Arial"/>
              <a:buNone/>
            </a:pPr>
            <a:endParaRPr sz="2000" u="sng">
              <a:solidFill>
                <a:schemeClr val="hlink"/>
              </a:solidFill>
              <a:latin typeface="Arial"/>
              <a:ea typeface="Arial"/>
              <a:cs typeface="Arial"/>
              <a:sym typeface="Arial"/>
            </a:endParaRPr>
          </a:p>
          <a:p>
            <a:pPr marL="0" lvl="0" indent="0" algn="l" rtl="0">
              <a:lnSpc>
                <a:spcPct val="90000"/>
              </a:lnSpc>
              <a:spcBef>
                <a:spcPts val="1000"/>
              </a:spcBef>
              <a:spcAft>
                <a:spcPts val="0"/>
              </a:spcAft>
              <a:buClr>
                <a:srgbClr val="161249"/>
              </a:buClr>
              <a:buSzPts val="1946"/>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38"/>
          <p:cNvSpPr txBox="1">
            <a:spLocks noGrp="1"/>
          </p:cNvSpPr>
          <p:nvPr>
            <p:ph type="title" idx="4294967295"/>
          </p:nvPr>
        </p:nvSpPr>
        <p:spPr>
          <a:xfrm>
            <a:off x="838200" y="328399"/>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Dlaczego SMART?</a:t>
            </a:r>
            <a:endParaRPr/>
          </a:p>
        </p:txBody>
      </p:sp>
      <p:sp>
        <p:nvSpPr>
          <p:cNvPr id="494" name="Google Shape;494;p38"/>
          <p:cNvSpPr txBox="1">
            <a:spLocks noGrp="1"/>
          </p:cNvSpPr>
          <p:nvPr>
            <p:ph type="body" idx="4294967295"/>
          </p:nvPr>
        </p:nvSpPr>
        <p:spPr>
          <a:xfrm>
            <a:off x="682558" y="1485155"/>
            <a:ext cx="5181600" cy="4351200"/>
          </a:xfrm>
          <a:prstGeom prst="rect">
            <a:avLst/>
          </a:prstGeom>
          <a:noFill/>
          <a:ln>
            <a:noFill/>
          </a:ln>
        </p:spPr>
        <p:txBody>
          <a:bodyPr spcFirstLastPara="1" wrap="square" lIns="91425" tIns="45700" rIns="91425" bIns="45700" anchor="t" anchorCtr="0">
            <a:normAutofit fontScale="92500" lnSpcReduction="20000"/>
          </a:bodyPr>
          <a:lstStyle/>
          <a:p>
            <a:pPr marL="342900" lvl="0" indent="-214312" algn="l" rtl="0">
              <a:lnSpc>
                <a:spcPct val="115000"/>
              </a:lnSpc>
              <a:spcBef>
                <a:spcPts val="0"/>
              </a:spcBef>
              <a:spcAft>
                <a:spcPts val="0"/>
              </a:spcAft>
              <a:buClr>
                <a:srgbClr val="029E76"/>
              </a:buClr>
              <a:buSzPct val="150000"/>
              <a:buChar char="•"/>
            </a:pPr>
            <a:r>
              <a:rPr lang="fi-FI" sz="2000">
                <a:latin typeface="Arial"/>
                <a:ea typeface="Arial"/>
                <a:cs typeface="Arial"/>
                <a:sym typeface="Arial"/>
              </a:rPr>
              <a:t>Kierują marketing we właściwym kierunku. Tzn. dopasowują się do celów biznesowych.</a:t>
            </a:r>
            <a:endParaRPr sz="2000">
              <a:latin typeface="Arial"/>
              <a:ea typeface="Arial"/>
              <a:cs typeface="Arial"/>
              <a:sym typeface="Arial"/>
            </a:endParaRPr>
          </a:p>
          <a:p>
            <a:pPr marL="342900" lvl="0" indent="-214312" algn="l" rtl="0">
              <a:lnSpc>
                <a:spcPct val="115000"/>
              </a:lnSpc>
              <a:spcBef>
                <a:spcPts val="0"/>
              </a:spcBef>
              <a:spcAft>
                <a:spcPts val="0"/>
              </a:spcAft>
              <a:buClr>
                <a:srgbClr val="029E76"/>
              </a:buClr>
              <a:buSzPct val="150000"/>
              <a:buChar char="•"/>
            </a:pPr>
            <a:r>
              <a:rPr lang="fi-FI" sz="2000">
                <a:latin typeface="Arial"/>
                <a:ea typeface="Arial"/>
                <a:cs typeface="Arial"/>
                <a:sym typeface="Arial"/>
              </a:rPr>
              <a:t>Są mierzalne. Jeśli cele nie są mierzalne, nie są wiele warte.</a:t>
            </a:r>
            <a:endParaRPr sz="2000">
              <a:latin typeface="Arial"/>
              <a:ea typeface="Arial"/>
              <a:cs typeface="Arial"/>
              <a:sym typeface="Arial"/>
            </a:endParaRPr>
          </a:p>
          <a:p>
            <a:pPr marL="342900" lvl="0" indent="-214312" algn="l" rtl="0">
              <a:lnSpc>
                <a:spcPct val="115000"/>
              </a:lnSpc>
              <a:spcBef>
                <a:spcPts val="0"/>
              </a:spcBef>
              <a:spcAft>
                <a:spcPts val="0"/>
              </a:spcAft>
              <a:buClr>
                <a:srgbClr val="029E76"/>
              </a:buClr>
              <a:buSzPct val="150000"/>
              <a:buChar char="•"/>
            </a:pPr>
            <a:r>
              <a:rPr lang="fi-FI" sz="2000">
                <a:latin typeface="Arial"/>
                <a:ea typeface="Arial"/>
                <a:cs typeface="Arial"/>
                <a:sym typeface="Arial"/>
              </a:rPr>
              <a:t>Dobre i przydatne dla wszystkich celów w marketingu cyfrowym</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ct val="55000"/>
              <a:buFont typeface="Arial"/>
              <a:buNone/>
            </a:pP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55000"/>
              <a:buFont typeface="Arial"/>
              <a:buNone/>
            </a:pPr>
            <a:r>
              <a:rPr lang="fi-FI" sz="2000">
                <a:latin typeface="Arial"/>
                <a:ea typeface="Arial"/>
                <a:cs typeface="Arial"/>
                <a:sym typeface="Arial"/>
              </a:rPr>
              <a:t>Konkretny </a:t>
            </a: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55000"/>
              <a:buFont typeface="Arial"/>
              <a:buNone/>
            </a:pPr>
            <a:r>
              <a:rPr lang="fi-FI" sz="2000">
                <a:latin typeface="Arial"/>
                <a:ea typeface="Arial"/>
                <a:cs typeface="Arial"/>
                <a:sym typeface="Arial"/>
              </a:rPr>
              <a:t>Mierzalny </a:t>
            </a: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55000"/>
              <a:buFont typeface="Arial"/>
              <a:buNone/>
            </a:pPr>
            <a:r>
              <a:rPr lang="fi-FI" sz="2000">
                <a:latin typeface="Arial"/>
                <a:ea typeface="Arial"/>
                <a:cs typeface="Arial"/>
                <a:sym typeface="Arial"/>
              </a:rPr>
              <a:t>Osiągalne</a:t>
            </a: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55000"/>
              <a:buFont typeface="Arial"/>
              <a:buNone/>
            </a:pPr>
            <a:r>
              <a:rPr lang="fi-FI" sz="2000">
                <a:latin typeface="Arial"/>
                <a:ea typeface="Arial"/>
                <a:cs typeface="Arial"/>
                <a:sym typeface="Arial"/>
              </a:rPr>
              <a:t>Istotne</a:t>
            </a: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55000"/>
              <a:buFont typeface="Arial"/>
              <a:buNone/>
            </a:pPr>
            <a:r>
              <a:rPr lang="fi-FI" sz="2000"/>
              <a:t>Określone w czasie</a:t>
            </a:r>
            <a:endParaRPr sz="2000">
              <a:latin typeface="Arial"/>
              <a:ea typeface="Arial"/>
              <a:cs typeface="Arial"/>
              <a:sym typeface="Arial"/>
            </a:endParaRPr>
          </a:p>
          <a:p>
            <a:pPr marL="0" lvl="0" indent="0" algn="l" rtl="0">
              <a:lnSpc>
                <a:spcPct val="90000"/>
              </a:lnSpc>
              <a:spcBef>
                <a:spcPts val="1000"/>
              </a:spcBef>
              <a:spcAft>
                <a:spcPts val="0"/>
              </a:spcAft>
              <a:buClr>
                <a:srgbClr val="161249"/>
              </a:buClr>
              <a:buSzPct val="64285"/>
              <a:buNone/>
            </a:pPr>
            <a:endParaRPr/>
          </a:p>
        </p:txBody>
      </p:sp>
      <p:sp>
        <p:nvSpPr>
          <p:cNvPr id="495" name="Google Shape;495;p38"/>
          <p:cNvSpPr txBox="1">
            <a:spLocks noGrp="1"/>
          </p:cNvSpPr>
          <p:nvPr>
            <p:ph type="body" idx="4294967295"/>
          </p:nvPr>
        </p:nvSpPr>
        <p:spPr>
          <a:xfrm>
            <a:off x="6465651" y="1485080"/>
            <a:ext cx="5181600" cy="43512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115000"/>
              </a:lnSpc>
              <a:spcBef>
                <a:spcPts val="0"/>
              </a:spcBef>
              <a:spcAft>
                <a:spcPts val="0"/>
              </a:spcAft>
              <a:buClr>
                <a:schemeClr val="dk1"/>
              </a:buClr>
              <a:buSzPct val="59459"/>
              <a:buFont typeface="Arial"/>
              <a:buNone/>
            </a:pPr>
            <a:r>
              <a:rPr lang="fi-FI" sz="2000" b="1">
                <a:solidFill>
                  <a:srgbClr val="10AB8B"/>
                </a:solidFill>
                <a:latin typeface="Arial"/>
                <a:ea typeface="Arial"/>
                <a:cs typeface="Arial"/>
                <a:sym typeface="Arial"/>
              </a:rPr>
              <a:t>PRZYKŁAD:</a:t>
            </a:r>
            <a:endParaRPr sz="2000" b="1">
              <a:solidFill>
                <a:srgbClr val="10AB8B"/>
              </a:solidFill>
              <a:latin typeface="Arial"/>
              <a:ea typeface="Arial"/>
              <a:cs typeface="Arial"/>
              <a:sym typeface="Arial"/>
            </a:endParaRPr>
          </a:p>
          <a:p>
            <a:pPr marL="0" lvl="0" indent="0" algn="l" rtl="0">
              <a:lnSpc>
                <a:spcPct val="115000"/>
              </a:lnSpc>
              <a:spcBef>
                <a:spcPts val="0"/>
              </a:spcBef>
              <a:spcAft>
                <a:spcPts val="0"/>
              </a:spcAft>
              <a:buClr>
                <a:srgbClr val="161249"/>
              </a:buClr>
              <a:buSzPct val="97297"/>
              <a:buNone/>
            </a:pPr>
            <a:r>
              <a:rPr lang="fi-FI" sz="2000">
                <a:latin typeface="Arial"/>
                <a:ea typeface="Arial"/>
                <a:cs typeface="Arial"/>
                <a:sym typeface="Arial"/>
              </a:rPr>
              <a:t>Lokalna firma ogrodnicza (sprzedająca rośliny, sprzęt ogrodniczy itp.) z </a:t>
            </a:r>
            <a:r>
              <a:rPr lang="fi-FI" sz="2000"/>
              <a:t>Sopotu</a:t>
            </a:r>
            <a:r>
              <a:rPr lang="fi-FI" sz="2000">
                <a:latin typeface="Arial"/>
                <a:ea typeface="Arial"/>
                <a:cs typeface="Arial"/>
                <a:sym typeface="Arial"/>
              </a:rPr>
              <a:t> rozszerza swoje usługi. </a:t>
            </a:r>
            <a:r>
              <a:rPr lang="fi-FI" sz="2000" i="1">
                <a:latin typeface="Arial"/>
                <a:ea typeface="Arial"/>
                <a:cs typeface="Arial"/>
                <a:sym typeface="Arial"/>
              </a:rPr>
              <a:t>W przyszłym roku skupi się na nowej usłudze - planowaniu ogrodu.</a:t>
            </a:r>
            <a:endParaRPr sz="2000" i="1">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endParaRPr sz="2000" i="1">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r>
              <a:rPr lang="fi-FI" sz="2000">
                <a:latin typeface="Arial"/>
                <a:ea typeface="Arial"/>
                <a:cs typeface="Arial"/>
                <a:sym typeface="Arial"/>
              </a:rPr>
              <a:t>Które z poniższych celów są celami SMART?</a:t>
            </a:r>
            <a:endParaRPr sz="2000">
              <a:latin typeface="Arial"/>
              <a:ea typeface="Arial"/>
              <a:cs typeface="Arial"/>
              <a:sym typeface="Arial"/>
            </a:endParaRPr>
          </a:p>
          <a:p>
            <a:pPr marL="342900" lvl="0" indent="-214312" algn="l" rtl="0">
              <a:lnSpc>
                <a:spcPct val="115000"/>
              </a:lnSpc>
              <a:spcBef>
                <a:spcPts val="0"/>
              </a:spcBef>
              <a:spcAft>
                <a:spcPts val="0"/>
              </a:spcAft>
              <a:buClr>
                <a:srgbClr val="10AB8B"/>
              </a:buClr>
              <a:buSzPct val="150000"/>
              <a:buChar char="•"/>
            </a:pPr>
            <a:r>
              <a:rPr lang="fi-FI" sz="2000">
                <a:latin typeface="Arial"/>
                <a:ea typeface="Arial"/>
                <a:cs typeface="Arial"/>
                <a:sym typeface="Arial"/>
              </a:rPr>
              <a:t>Naszym celem jest wzrost o 20%.</a:t>
            </a:r>
            <a:endParaRPr sz="2000">
              <a:latin typeface="Arial"/>
              <a:ea typeface="Arial"/>
              <a:cs typeface="Arial"/>
              <a:sym typeface="Arial"/>
            </a:endParaRPr>
          </a:p>
          <a:p>
            <a:pPr marL="342900" lvl="0" indent="-214312" algn="l" rtl="0">
              <a:lnSpc>
                <a:spcPct val="115000"/>
              </a:lnSpc>
              <a:spcBef>
                <a:spcPts val="0"/>
              </a:spcBef>
              <a:spcAft>
                <a:spcPts val="0"/>
              </a:spcAft>
              <a:buClr>
                <a:srgbClr val="10AB8B"/>
              </a:buClr>
              <a:buSzPct val="150000"/>
              <a:buChar char="•"/>
            </a:pPr>
            <a:r>
              <a:rPr lang="fi-FI" sz="2000">
                <a:latin typeface="Arial"/>
                <a:ea typeface="Arial"/>
                <a:cs typeface="Arial"/>
                <a:sym typeface="Arial"/>
              </a:rPr>
              <a:t>Naszym celem jest sprzedaż usługi planowania ogrodu o wartości 10 000 € w 2023 roku.</a:t>
            </a:r>
            <a:endParaRPr sz="2000">
              <a:latin typeface="Arial"/>
              <a:ea typeface="Arial"/>
              <a:cs typeface="Arial"/>
              <a:sym typeface="Arial"/>
            </a:endParaRPr>
          </a:p>
          <a:p>
            <a:pPr marL="342900" lvl="0" indent="-214312" algn="l" rtl="0">
              <a:lnSpc>
                <a:spcPct val="115000"/>
              </a:lnSpc>
              <a:spcBef>
                <a:spcPts val="0"/>
              </a:spcBef>
              <a:spcAft>
                <a:spcPts val="0"/>
              </a:spcAft>
              <a:buClr>
                <a:srgbClr val="10AB8B"/>
              </a:buClr>
              <a:buSzPct val="150000"/>
              <a:buChar char="•"/>
            </a:pPr>
            <a:r>
              <a:rPr lang="fi-FI" sz="2000">
                <a:latin typeface="Arial"/>
                <a:ea typeface="Arial"/>
                <a:cs typeface="Arial"/>
                <a:sym typeface="Arial"/>
              </a:rPr>
              <a:t>Naszym celem jest osiągnięcie pozycji największej firmy zajmującej się projektowaniem ogrodów w </a:t>
            </a:r>
            <a:r>
              <a:rPr lang="fi-FI" sz="2000"/>
              <a:t>Polsce </a:t>
            </a:r>
            <a:r>
              <a:rPr lang="fi-FI" sz="2000">
                <a:latin typeface="Arial"/>
                <a:ea typeface="Arial"/>
                <a:cs typeface="Arial"/>
                <a:sym typeface="Arial"/>
              </a:rPr>
              <a:t>w 2023 roku.</a:t>
            </a:r>
            <a:endParaRPr sz="2000">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3821</Words>
  <Application>Microsoft Office PowerPoint</Application>
  <PresentationFormat>Widescreen</PresentationFormat>
  <Paragraphs>349</Paragraphs>
  <Slides>28</Slides>
  <Notes>28</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Roboto</vt:lpstr>
      <vt:lpstr>Radley</vt:lpstr>
      <vt:lpstr>DEMS NEW</vt:lpstr>
      <vt:lpstr>Marketing treści (Content Marketing)   Definicje i ujęcie strategiczne</vt:lpstr>
      <vt:lpstr>Cele nauczania  </vt:lpstr>
      <vt:lpstr>Tematy </vt:lpstr>
      <vt:lpstr>PowerPoint Presentation</vt:lpstr>
      <vt:lpstr>PowerPoint Presentation</vt:lpstr>
      <vt:lpstr>PowerPoint Presentation</vt:lpstr>
      <vt:lpstr>Inna definicja marketingu treści</vt:lpstr>
      <vt:lpstr>Jakie treści tworzyć?</vt:lpstr>
      <vt:lpstr>2. Rodzaje i kanały marketingu treści </vt:lpstr>
      <vt:lpstr>PowerPoint Presentation</vt:lpstr>
      <vt:lpstr>3. Korzyści płynące z content marketingu</vt:lpstr>
      <vt:lpstr>PowerPoint Presentation</vt:lpstr>
      <vt:lpstr>Zmiany w sposobie przykuwania uwagi konsumentów</vt:lpstr>
      <vt:lpstr>PowerPoint Presentation</vt:lpstr>
      <vt:lpstr>PowerPoint Presentation</vt:lpstr>
      <vt:lpstr>Content Marketing - DLACZEGO?</vt:lpstr>
      <vt:lpstr>Korzyści z marketingu treści</vt:lpstr>
      <vt:lpstr>PowerPoint Presentation</vt:lpstr>
      <vt:lpstr>PowerPoint Presentation</vt:lpstr>
      <vt:lpstr>PowerPoint Presentation</vt:lpstr>
      <vt:lpstr>Strategia marketingu treści - co to jest?</vt:lpstr>
      <vt:lpstr>Strategia marketingu treści  Bliższe spojrzenie na następujące elementy strategii</vt:lpstr>
      <vt:lpstr>PowerPoint Presentation</vt:lpstr>
      <vt:lpstr>PowerPoint Presentation</vt:lpstr>
      <vt:lpstr>PowerPoint Presentation</vt:lpstr>
      <vt:lpstr>Metryki zawartości</vt:lpstr>
      <vt:lpstr>Cele SMART</vt:lpstr>
      <vt:lpstr>Dlaczego SMART?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treści (Content Marketing)   Definicje i ujęcie strategiczne</dc:title>
  <dc:creator>Merikallio Jaana</dc:creator>
  <cp:lastModifiedBy>Koskimies-Chiba Sanni</cp:lastModifiedBy>
  <cp:revision>3</cp:revision>
  <dcterms:created xsi:type="dcterms:W3CDTF">2022-10-26T10:12:51Z</dcterms:created>
  <dcterms:modified xsi:type="dcterms:W3CDTF">2023-12-22T07:34:30Z</dcterms:modified>
</cp:coreProperties>
</file>