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12192000" cy="6858000"/>
  <p:notesSz cx="6858000" cy="9144000"/>
  <p:embeddedFontLst>
    <p:embeddedFont>
      <p:font typeface="Calibri" panose="020F0502020204030204" pitchFamily="34" charset="0"/>
      <p:regular r:id="rId41"/>
      <p:bold r:id="rId42"/>
      <p:italic r:id="rId43"/>
      <p:boldItalic r:id="rId44"/>
    </p:embeddedFont>
    <p:embeddedFont>
      <p:font typeface="Garamond" panose="02020404030301010803" pitchFamily="18" charset="0"/>
      <p:regular r:id="rId45"/>
      <p:bold r:id="rId46"/>
      <p:italic r:id="rId47"/>
      <p:boldItalic r:id="rId48"/>
    </p:embeddedFont>
    <p:embeddedFont>
      <p:font typeface="Helvetica Neue" panose="020B0604020202020204" charset="0"/>
      <p:regular r:id="rId49"/>
      <p:bold r:id="rId50"/>
      <p:italic r:id="rId51"/>
      <p:boldItalic r:id="rId52"/>
    </p:embeddedFont>
    <p:embeddedFont>
      <p:font typeface="Overlock" panose="020B0604020202020204" charset="0"/>
      <p:regular r:id="rId53"/>
      <p:bold r:id="rId54"/>
      <p:italic r:id="rId55"/>
      <p:boldItalic r:id="rId56"/>
    </p:embeddedFont>
    <p:embeddedFont>
      <p:font typeface="PT Sans" panose="020B0503020203020204" pitchFamily="34" charset="0"/>
      <p:regular r:id="rId57"/>
      <p:bold r:id="rId58"/>
      <p:italic r:id="rId59"/>
      <p:boldItalic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869">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1" roundtripDataSignature="AMtx7mikdddQmzTDH+HlrgELKWihtIMW2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921BD29-6E53-4306-89CB-D1D58EC7ABAD}">
  <a:tblStyle styleId="{2921BD29-6E53-4306-89CB-D1D58EC7ABAD}"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756" y="84"/>
      </p:cViewPr>
      <p:guideLst>
        <p:guide orient="horz" pos="2160"/>
        <p:guide pos="86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font" Target="fonts/font15.fntdata"/><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font" Target="fonts/font18.fntdata"/><Relationship Id="rId5" Type="http://schemas.openxmlformats.org/officeDocument/2006/relationships/slide" Target="slides/slide4.xml"/><Relationship Id="rId61" Type="http://customschemas.google.com/relationships/presentationmetadata" Target="meta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font" Target="fonts/font16.fntdata"/><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1.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59" Type="http://schemas.openxmlformats.org/officeDocument/2006/relationships/font" Target="fonts/font19.fntdata"/><Relationship Id="rId20" Type="http://schemas.openxmlformats.org/officeDocument/2006/relationships/slide" Target="slides/slide19.xml"/><Relationship Id="rId41" Type="http://schemas.openxmlformats.org/officeDocument/2006/relationships/font" Target="fonts/font1.fntdata"/><Relationship Id="rId54" Type="http://schemas.openxmlformats.org/officeDocument/2006/relationships/font" Target="fonts/font14.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9.fntdata"/><Relationship Id="rId57" Type="http://schemas.openxmlformats.org/officeDocument/2006/relationships/font" Target="fonts/font17.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4.fntdata"/><Relationship Id="rId52" Type="http://schemas.openxmlformats.org/officeDocument/2006/relationships/font" Target="fonts/font12.fntdata"/><Relationship Id="rId60" Type="http://schemas.openxmlformats.org/officeDocument/2006/relationships/font" Target="fonts/font20.fntdata"/><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blog.hootsuite.com/smart-social-media-goals/" TargetMode="External"/><Relationship Id="rId2" Type="http://schemas.openxmlformats.org/officeDocument/2006/relationships/slide" Target="../slides/slide12.xml"/><Relationship Id="rId1" Type="http://schemas.openxmlformats.org/officeDocument/2006/relationships/notesMaster" Target="../notesMasters/notesMaster1.xml"/><Relationship Id="rId6" Type="http://schemas.openxmlformats.org/officeDocument/2006/relationships/hyperlink" Target="https://buffer.com/library/social-media-goals/" TargetMode="External"/><Relationship Id="rId5" Type="http://schemas.openxmlformats.org/officeDocument/2006/relationships/hyperlink" Target="https://www.contentstadium.com/blog/how-to-drive-traffic-from-social-media-to-your-website/" TargetMode="External"/><Relationship Id="rId4" Type="http://schemas.openxmlformats.org/officeDocument/2006/relationships/hyperlink" Target="https://blog.hootsuite.com/social-media-customer-service/"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neilpatel.com/blog/13-secrets-thatll-boost-your-facebook-organic-reach/"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engaiodigital.com/influencer-marketing/"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heyorca.com/blog/social-media-strategy/142-engaging-social-media-question-ideas-with-tips-examples/" TargetMode="External"/><Relationship Id="rId2" Type="http://schemas.openxmlformats.org/officeDocument/2006/relationships/slide" Target="../slides/slide28.xml"/><Relationship Id="rId1" Type="http://schemas.openxmlformats.org/officeDocument/2006/relationships/notesMaster" Target="../notesMasters/notesMaster1.xml"/><Relationship Id="rId4" Type="http://schemas.openxmlformats.org/officeDocument/2006/relationships/hyperlink" Target="https://blog.hootsuite.com/content-idea-cheat-sheet/" TargetMode="Externa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postplanner.com/blog/types-of-social-media-content" TargetMode="External"/><Relationship Id="rId2" Type="http://schemas.openxmlformats.org/officeDocument/2006/relationships/slide" Target="../slides/slide29.xml"/><Relationship Id="rId1" Type="http://schemas.openxmlformats.org/officeDocument/2006/relationships/notesMaster" Target="../notesMasters/notesMaster1.xml"/><Relationship Id="rId5" Type="http://schemas.openxmlformats.org/officeDocument/2006/relationships/hyperlink" Target="https://www.cutedigitalmedia.com/blog/en/what-types-of-content-work-best-for-each-social-network/" TargetMode="External"/><Relationship Id="rId4" Type="http://schemas.openxmlformats.org/officeDocument/2006/relationships/hyperlink" Target="https://feedalpha.com/different-types-of-content-for-social-media/" TargetMode="Externa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louisem.com/144557/often-post-social-media" TargetMode="External"/><Relationship Id="rId2" Type="http://schemas.openxmlformats.org/officeDocument/2006/relationships/slide" Target="../slides/slide30.xml"/><Relationship Id="rId1" Type="http://schemas.openxmlformats.org/officeDocument/2006/relationships/notesMaster" Target="../notesMasters/notesMaster1.xml"/><Relationship Id="rId4" Type="http://schemas.openxmlformats.org/officeDocument/2006/relationships/hyperlink" Target="https://blog.hootsuite.com/how-often-to-post-on-social-media/" TargetMode="Externa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28078d5dc9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9" name="Google Shape;169;g28078d5dc9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4" name="Google Shape;17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0" name="Google Shape;180;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6" name="Google Shape;18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1" name="Google Shape;19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Noto Sans Symbols"/>
              <a:buChar char="🡪"/>
            </a:pPr>
            <a:r>
              <a:rPr lang="fi-FI" sz="1200" b="0" i="0" u="none" strike="noStrike">
                <a:latin typeface="Garamond"/>
                <a:ea typeface="Garamond"/>
                <a:cs typeface="Garamond"/>
                <a:sym typeface="Garamond"/>
              </a:rPr>
              <a:t>Nie ma jednej definicji mediów społecznościowych. Jednak wszystkie definicje mają cechy wymienione w ramce.</a:t>
            </a:r>
            <a:endParaRPr/>
          </a:p>
          <a:p>
            <a:pPr marL="0" lvl="0" indent="0" algn="l" rtl="0">
              <a:lnSpc>
                <a:spcPct val="100000"/>
              </a:lnSpc>
              <a:spcBef>
                <a:spcPts val="0"/>
              </a:spcBef>
              <a:spcAft>
                <a:spcPts val="0"/>
              </a:spcAft>
              <a:buClr>
                <a:schemeClr val="dk1"/>
              </a:buClr>
              <a:buSzPts val="1200"/>
              <a:buFont typeface="Noto Sans Symbols"/>
              <a:buNone/>
            </a:pPr>
            <a:endParaRPr sz="1200" b="0" i="0" u="none" strike="noStrike">
              <a:latin typeface="Garamond"/>
              <a:ea typeface="Garamond"/>
              <a:cs typeface="Garamond"/>
              <a:sym typeface="Garamond"/>
            </a:endParaRPr>
          </a:p>
          <a:p>
            <a:pPr marL="0" lvl="0" indent="0" algn="l" rtl="0">
              <a:lnSpc>
                <a:spcPct val="100000"/>
              </a:lnSpc>
              <a:spcBef>
                <a:spcPts val="0"/>
              </a:spcBef>
              <a:spcAft>
                <a:spcPts val="0"/>
              </a:spcAft>
              <a:buClr>
                <a:schemeClr val="dk1"/>
              </a:buClr>
              <a:buSzPts val="1200"/>
              <a:buFont typeface="Noto Sans Symbols"/>
              <a:buChar char="🡪"/>
            </a:pPr>
            <a:r>
              <a:rPr lang="fi-FI" sz="1200" b="0" i="0" u="none" strike="noStrike">
                <a:latin typeface="Garamond"/>
                <a:ea typeface="Garamond"/>
                <a:cs typeface="Garamond"/>
                <a:sym typeface="Garamond"/>
              </a:rPr>
              <a:t>Pierwsze nowoczesne kanały mediów społecznościowych powstały na początku XXI wieku</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LinkedIn i MySpace zostały uruchomione w 2003 r.</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Facebook rozpoczął działalność w 2004 roku</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Twitter 2006</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Weibo 2006</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Instagram i Pinterest 2010</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Snapchat 2011</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TikTok 2017</a:t>
            </a:r>
            <a:endParaRPr>
              <a:latin typeface="Garamond"/>
              <a:ea typeface="Garamond"/>
              <a:cs typeface="Garamond"/>
              <a:sym typeface="Garamond"/>
            </a:endParaRPr>
          </a:p>
          <a:p>
            <a:pPr marL="0" lvl="0" indent="0" algn="l" rtl="0">
              <a:lnSpc>
                <a:spcPct val="100000"/>
              </a:lnSpc>
              <a:spcBef>
                <a:spcPts val="0"/>
              </a:spcBef>
              <a:spcAft>
                <a:spcPts val="0"/>
              </a:spcAft>
              <a:buClr>
                <a:schemeClr val="dk1"/>
              </a:buClr>
              <a:buSzPts val="1200"/>
              <a:buFont typeface="Noto Sans Symbols"/>
              <a:buNone/>
            </a:pPr>
            <a:endParaRPr sz="1200" b="0" i="0" u="none" strike="noStrike">
              <a:latin typeface="Garamond"/>
              <a:ea typeface="Garamond"/>
              <a:cs typeface="Garamond"/>
              <a:sym typeface="Garamond"/>
            </a:endParaRPr>
          </a:p>
          <a:p>
            <a:pPr marL="0" lvl="0" indent="0" algn="l" rtl="0">
              <a:lnSpc>
                <a:spcPct val="100000"/>
              </a:lnSpc>
              <a:spcBef>
                <a:spcPts val="0"/>
              </a:spcBef>
              <a:spcAft>
                <a:spcPts val="0"/>
              </a:spcAft>
              <a:buClr>
                <a:schemeClr val="dk1"/>
              </a:buClr>
              <a:buSzPts val="1200"/>
              <a:buFont typeface="Noto Sans Symbols"/>
              <a:buNone/>
            </a:pPr>
            <a:r>
              <a:rPr lang="fi-FI" sz="1200" b="0" i="0" u="none" strike="noStrike">
                <a:latin typeface="Garamond"/>
                <a:ea typeface="Garamond"/>
                <a:cs typeface="Garamond"/>
                <a:sym typeface="Garamond"/>
              </a:rPr>
              <a:t>Przeczytaj więcej o historii mediów społecznościowych:</a:t>
            </a:r>
            <a:endParaRPr/>
          </a:p>
          <a:p>
            <a:pPr marL="171450" lvl="0" indent="-171450" algn="l" rtl="0">
              <a:lnSpc>
                <a:spcPct val="100000"/>
              </a:lnSpc>
              <a:spcBef>
                <a:spcPts val="0"/>
              </a:spcBef>
              <a:spcAft>
                <a:spcPts val="0"/>
              </a:spcAft>
              <a:buClr>
                <a:schemeClr val="dk1"/>
              </a:buClr>
              <a:buSzPts val="1200"/>
              <a:buFont typeface="Garamond"/>
              <a:buChar char="-"/>
            </a:pPr>
            <a:r>
              <a:rPr lang="fi-FI" sz="1200" b="0" i="0" u="none" strike="noStrike">
                <a:latin typeface="Garamond"/>
                <a:ea typeface="Garamond"/>
                <a:cs typeface="Garamond"/>
                <a:sym typeface="Garamond"/>
              </a:rPr>
              <a:t>https://www.searchenginejournal.com/social-media-history/462643/#close</a:t>
            </a:r>
            <a:endParaRPr/>
          </a:p>
          <a:p>
            <a:pPr marL="171450" lvl="0" indent="-171450" algn="l" rtl="0">
              <a:lnSpc>
                <a:spcPct val="100000"/>
              </a:lnSpc>
              <a:spcBef>
                <a:spcPts val="0"/>
              </a:spcBef>
              <a:spcAft>
                <a:spcPts val="0"/>
              </a:spcAft>
              <a:buClr>
                <a:schemeClr val="dk1"/>
              </a:buClr>
              <a:buSzPts val="1200"/>
              <a:buFont typeface="Calibri"/>
              <a:buChar char="-"/>
            </a:pPr>
            <a:r>
              <a:rPr lang="fi-FI"/>
              <a:t>https://online.maryville.edu/blog/evolution-social-media/</a:t>
            </a:r>
            <a:endParaRPr/>
          </a:p>
        </p:txBody>
      </p:sp>
      <p:sp>
        <p:nvSpPr>
          <p:cNvPr id="192" name="Google Shape;19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Krajobraz mediów społecznościowych zmienia się cały czas: </a:t>
            </a:r>
            <a:endParaRPr/>
          </a:p>
          <a:p>
            <a:pPr marL="0" lvl="0" indent="0" algn="l" rtl="0">
              <a:lnSpc>
                <a:spcPct val="100000"/>
              </a:lnSpc>
              <a:spcBef>
                <a:spcPts val="0"/>
              </a:spcBef>
              <a:spcAft>
                <a:spcPts val="0"/>
              </a:spcAft>
              <a:buSzPts val="1400"/>
              <a:buNone/>
            </a:pPr>
            <a:r>
              <a:rPr lang="fi-FI"/>
              <a:t>Uruchamiane są nowe kanały, a stare tracą część użytkowników.</a:t>
            </a:r>
            <a:endParaRPr/>
          </a:p>
          <a:p>
            <a:pPr marL="0" lvl="0" indent="0" algn="l" rtl="0">
              <a:lnSpc>
                <a:spcPct val="100000"/>
              </a:lnSpc>
              <a:spcBef>
                <a:spcPts val="0"/>
              </a:spcBef>
              <a:spcAft>
                <a:spcPts val="0"/>
              </a:spcAft>
              <a:buSzPts val="1400"/>
              <a:buNone/>
            </a:pPr>
            <a:r>
              <a:rPr lang="fi-FI"/>
              <a:t>Np. Facebook był pierwotnie medium społecznościowym dla młodych dorosłych. Teraz młodzi używają TikTok i Snapchat, a Facebook jest medium społecznościowym dla osób w średnim wieku i starszych.</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Zmieniły się również rodzaje treści w kanałach mediów społecznościowych. </a:t>
            </a:r>
            <a:endParaRPr/>
          </a:p>
          <a:p>
            <a:pPr marL="0" lvl="0" indent="0" algn="l" rtl="0">
              <a:lnSpc>
                <a:spcPct val="100000"/>
              </a:lnSpc>
              <a:spcBef>
                <a:spcPts val="0"/>
              </a:spcBef>
              <a:spcAft>
                <a:spcPts val="0"/>
              </a:spcAft>
              <a:buSzPts val="1400"/>
              <a:buNone/>
            </a:pPr>
            <a:r>
              <a:rPr lang="fi-FI" b="0" i="0">
                <a:solidFill>
                  <a:srgbClr val="595959"/>
                </a:solidFill>
                <a:latin typeface="Helvetica Neue"/>
                <a:ea typeface="Helvetica Neue"/>
                <a:cs typeface="Helvetica Neue"/>
                <a:sym typeface="Helvetica Neue"/>
              </a:rPr>
              <a:t>Nastąpiło przejście od prostych, tekstowych aktualizacji do coraz bardziej wizualnych i efemerycznych treści.</a:t>
            </a:r>
            <a:endParaRPr/>
          </a:p>
          <a:p>
            <a:pPr marL="0" lvl="0" indent="0" algn="l" rtl="0">
              <a:lnSpc>
                <a:spcPct val="100000"/>
              </a:lnSpc>
              <a:spcBef>
                <a:spcPts val="0"/>
              </a:spcBef>
              <a:spcAft>
                <a:spcPts val="0"/>
              </a:spcAft>
              <a:buSzPts val="1400"/>
              <a:buNone/>
            </a:pPr>
            <a:r>
              <a:rPr lang="fi-FI" b="0" i="0">
                <a:solidFill>
                  <a:srgbClr val="595959"/>
                </a:solidFill>
                <a:latin typeface="Helvetica Neue"/>
                <a:ea typeface="Helvetica Neue"/>
                <a:cs typeface="Helvetica Neue"/>
                <a:sym typeface="Helvetica Neue"/>
              </a:rPr>
              <a:t>https://www.smartinsights.com/ecommerce/ecommerce-strategy/social-commerce-trends/</a:t>
            </a:r>
            <a:endParaRPr/>
          </a:p>
          <a:p>
            <a:pPr marL="0" lvl="0" indent="0" algn="l" rtl="0">
              <a:lnSpc>
                <a:spcPct val="100000"/>
              </a:lnSpc>
              <a:spcBef>
                <a:spcPts val="0"/>
              </a:spcBef>
              <a:spcAft>
                <a:spcPts val="0"/>
              </a:spcAft>
              <a:buSzPts val="1400"/>
              <a:buNone/>
            </a:pPr>
            <a:endParaRPr/>
          </a:p>
        </p:txBody>
      </p:sp>
      <p:sp>
        <p:nvSpPr>
          <p:cNvPr id="202" name="Google Shape;202;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9" name="Google Shape;209;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To nie jest lista najpopularniejszych mediów społecznościowych: Wśród 20 najczęściej używanych platform społecznościowych znajduje się kilka chińskich platform społecznościowych, np.</a:t>
            </a:r>
            <a:endParaRPr/>
          </a:p>
          <a:p>
            <a:pPr marL="171450" lvl="0" indent="-171450" algn="l" rtl="0">
              <a:lnSpc>
                <a:spcPct val="100000"/>
              </a:lnSpc>
              <a:spcBef>
                <a:spcPts val="0"/>
              </a:spcBef>
              <a:spcAft>
                <a:spcPts val="0"/>
              </a:spcAft>
              <a:buClr>
                <a:schemeClr val="dk1"/>
              </a:buClr>
              <a:buSzPts val="1200"/>
              <a:buFont typeface="Calibri"/>
              <a:buChar char="-"/>
            </a:pPr>
            <a:r>
              <a:rPr lang="fi-FI"/>
              <a:t>WeChat (1,3 miliarda użytkowników)</a:t>
            </a:r>
            <a:endParaRPr/>
          </a:p>
          <a:p>
            <a:pPr marL="171450" lvl="0" indent="-171450" algn="l" rtl="0">
              <a:lnSpc>
                <a:spcPct val="100000"/>
              </a:lnSpc>
              <a:spcBef>
                <a:spcPts val="0"/>
              </a:spcBef>
              <a:spcAft>
                <a:spcPts val="0"/>
              </a:spcAft>
              <a:buClr>
                <a:schemeClr val="dk1"/>
              </a:buClr>
              <a:buSzPts val="1200"/>
              <a:buFont typeface="Calibri"/>
              <a:buChar char="-"/>
            </a:pPr>
            <a:r>
              <a:rPr lang="fi-FI"/>
              <a:t>Sina Weibo (0,6 miliarda użytkowników)</a:t>
            </a:r>
            <a:endParaRPr/>
          </a:p>
          <a:p>
            <a:pPr marL="171450" lvl="0" indent="-171450" algn="l" rtl="0">
              <a:lnSpc>
                <a:spcPct val="100000"/>
              </a:lnSpc>
              <a:spcBef>
                <a:spcPts val="0"/>
              </a:spcBef>
              <a:spcAft>
                <a:spcPts val="0"/>
              </a:spcAft>
              <a:buClr>
                <a:schemeClr val="dk1"/>
              </a:buClr>
              <a:buSzPts val="1200"/>
              <a:buFont typeface="Calibri"/>
              <a:buChar char="-"/>
            </a:pPr>
            <a:r>
              <a:rPr lang="fi-FI"/>
              <a:t>Kuaishou (0,6 miliarda użytkowników).</a:t>
            </a:r>
            <a:endParaRPr/>
          </a:p>
          <a:p>
            <a:pPr marL="171450" lvl="0" indent="-95250" algn="l" rtl="0">
              <a:lnSpc>
                <a:spcPct val="100000"/>
              </a:lnSpc>
              <a:spcBef>
                <a:spcPts val="0"/>
              </a:spcBef>
              <a:spcAft>
                <a:spcPts val="0"/>
              </a:spcAft>
              <a:buClr>
                <a:schemeClr val="dk1"/>
              </a:buClr>
              <a:buSzPts val="1200"/>
              <a:buFont typeface="Calibri"/>
              <a:buNone/>
            </a:pPr>
            <a:endParaRPr/>
          </a:p>
          <a:p>
            <a:pPr marL="0" lvl="0" indent="0" algn="l" rtl="0">
              <a:lnSpc>
                <a:spcPct val="100000"/>
              </a:lnSpc>
              <a:spcBef>
                <a:spcPts val="0"/>
              </a:spcBef>
              <a:spcAft>
                <a:spcPts val="0"/>
              </a:spcAft>
              <a:buClr>
                <a:schemeClr val="dk1"/>
              </a:buClr>
              <a:buSzPts val="1200"/>
              <a:buFont typeface="Calibri"/>
              <a:buNone/>
            </a:pPr>
            <a:r>
              <a:rPr lang="fi-FI"/>
              <a:t>Ulubione kanały są różne dla różnych grup wiekowych. Również kobiety i mężczyźni mają różne preferencje. Więcej informacji: https://datareportal.com/reports/digital-2023-global-overview-report</a:t>
            </a:r>
            <a:endParaRPr/>
          </a:p>
        </p:txBody>
      </p:sp>
      <p:sp>
        <p:nvSpPr>
          <p:cNvPr id="210" name="Google Shape;210;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6" name="Google Shape;236;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7" name="Google Shape;237;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0" name="Google Shape;260;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
        <p:nvSpPr>
          <p:cNvPr id="261" name="Google Shape;261;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9</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1" name="Google Shape;271;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8" name="Google Shape;27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3" name="Google Shape;283;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fi-FI"/>
              <a:t>https://www. socialmediaexaminer.com/13-facebook-engagement-tactics-business-page/</a:t>
            </a:r>
            <a:endParaRPr/>
          </a:p>
          <a:p>
            <a:pPr marL="0" marR="0" lvl="0" indent="0" algn="l" rtl="0">
              <a:lnSpc>
                <a:spcPct val="100000"/>
              </a:lnSpc>
              <a:spcBef>
                <a:spcPts val="0"/>
              </a:spcBef>
              <a:spcAft>
                <a:spcPts val="0"/>
              </a:spcAft>
              <a:buClr>
                <a:schemeClr val="dk1"/>
              </a:buClr>
              <a:buSzPts val="1200"/>
              <a:buFont typeface="Calibri"/>
              <a:buNone/>
            </a:pPr>
            <a:endParaRPr/>
          </a:p>
          <a:p>
            <a:pPr marL="228600" marR="0" lvl="0" indent="-228600" algn="l" rtl="0">
              <a:lnSpc>
                <a:spcPct val="100000"/>
              </a:lnSpc>
              <a:spcBef>
                <a:spcPts val="0"/>
              </a:spcBef>
              <a:spcAft>
                <a:spcPts val="0"/>
              </a:spcAft>
              <a:buClr>
                <a:schemeClr val="dk1"/>
              </a:buClr>
              <a:buSzPts val="1200"/>
              <a:buFont typeface="Calibri"/>
              <a:buAutoNum type="arabicParenR"/>
            </a:pPr>
            <a:r>
              <a:rPr lang="fi-FI"/>
              <a:t>Marka</a:t>
            </a:r>
            <a:br>
              <a:rPr lang="fi-FI"/>
            </a:br>
            <a:r>
              <a:rPr lang="fi-FI"/>
              <a:t>- Ponieważ liczba użytkowników mediów społecznościowych jest wysoka, daje to możliwość dotarcia do potencjalnych klientów.</a:t>
            </a:r>
            <a:br>
              <a:rPr lang="fi-FI"/>
            </a:br>
            <a:r>
              <a:rPr lang="fi-FI"/>
              <a:t>- Firma może humanizować markę, np. pokazując, jak produkty działają w prawdziwym życiu (zdjęcia, filmy).</a:t>
            </a:r>
            <a:br>
              <a:rPr lang="fi-FI"/>
            </a:br>
            <a:r>
              <a:rPr lang="fi-FI"/>
              <a:t>- Treści udostępniane przez użytkowników są ważne 🡪 gdy rówieśnicy polecają produkt i udostępniają posty z ich użyciem - uważane za bardziej godne zaufania niż reklama</a:t>
            </a:r>
            <a:br>
              <a:rPr lang="fi-FI"/>
            </a:br>
            <a:endParaRPr/>
          </a:p>
          <a:p>
            <a:pPr marL="0" lvl="0" indent="0" algn="l" rtl="0">
              <a:lnSpc>
                <a:spcPct val="100000"/>
              </a:lnSpc>
              <a:spcBef>
                <a:spcPts val="0"/>
              </a:spcBef>
              <a:spcAft>
                <a:spcPts val="0"/>
              </a:spcAft>
              <a:buSzPts val="1400"/>
              <a:buNone/>
            </a:pPr>
            <a:r>
              <a:rPr lang="fi-FI"/>
              <a:t>2) Nowi klienci i angażowanie obecnych klientów</a:t>
            </a:r>
            <a:br>
              <a:rPr lang="fi-FI"/>
            </a:br>
            <a:r>
              <a:rPr lang="fi-FI"/>
              <a:t>- Generowanie leadów np. za pomocą CTA, klikalnych treści, konkursów, kodów rabatowych - Interakcja z klientami - np. komentarze, </a:t>
            </a:r>
            <a:br>
              <a:rPr lang="fi-FI"/>
            </a:br>
            <a:r>
              <a:rPr lang="fi-FI"/>
              <a:t>- SMM pomaga firmie uzyskać bezpośrednie informacje zwrotne od klientów. Ważne jest, aby reagować i odpowiadać na komentarze klientów i sprawić, by poczuli, że są słyszani. Właściwy ton jest ważny podczas komunikacji z klientami.  </a:t>
            </a:r>
            <a:r>
              <a:rPr lang="fi-FI" sz="1200"/>
              <a:t>Ten aspekt SMM nazywany jest społecznym zarządzaniem relacjami z klientami (social CRM).</a:t>
            </a:r>
            <a:endParaRPr/>
          </a:p>
          <a:p>
            <a:pPr marL="0" marR="0" lvl="0" indent="0" algn="l" rtl="0">
              <a:lnSpc>
                <a:spcPct val="100000"/>
              </a:lnSpc>
              <a:spcBef>
                <a:spcPts val="0"/>
              </a:spcBef>
              <a:spcAft>
                <a:spcPts val="0"/>
              </a:spcAft>
              <a:buClr>
                <a:schemeClr val="dk1"/>
              </a:buClr>
              <a:buSzPts val="1200"/>
              <a:buFont typeface="Calibri"/>
              <a:buNone/>
            </a:pPr>
            <a:r>
              <a:rPr lang="fi-FI"/>
              <a:t> 3) Wzrost sprzedaży</a:t>
            </a:r>
            <a:br>
              <a:rPr lang="fi-FI"/>
            </a:br>
            <a:r>
              <a:rPr lang="fi-FI"/>
              <a:t>Dzięki </a:t>
            </a:r>
            <a:r>
              <a:rPr lang="fi-FI" b="1"/>
              <a:t>interesującym, aktualnym i odpowiednim </a:t>
            </a:r>
            <a:r>
              <a:rPr lang="fi-FI"/>
              <a:t>postom w mediach społecznościowych firma może zaangażować odbiorców i zwiększyć sprzedaż.</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fi-FI"/>
              <a:t>4) Kierowanie ruchu na stronę internetową</a:t>
            </a:r>
            <a:endParaRPr/>
          </a:p>
          <a:p>
            <a:pPr marL="0" marR="0" lvl="0" indent="0" algn="l" rtl="0">
              <a:lnSpc>
                <a:spcPct val="100000"/>
              </a:lnSpc>
              <a:spcBef>
                <a:spcPts val="0"/>
              </a:spcBef>
              <a:spcAft>
                <a:spcPts val="0"/>
              </a:spcAft>
              <a:buClr>
                <a:schemeClr val="dk1"/>
              </a:buClr>
              <a:buSzPts val="1200"/>
              <a:buFont typeface="Calibri"/>
              <a:buNone/>
            </a:pPr>
            <a:r>
              <a:rPr lang="fi-FI"/>
              <a:t>Ważne jest, aby zachęcić odbiorców do odwiedzenia strony internetowej firmy/bloga/sklepu internetowego, gdzie firma może zapewnić rozwiązania ich problemów i potrzeb. Im więcej odwiedzających, tym więcej możliwości pozyskania klientów.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fi-FI"/>
              <a:t>5.) Aby dowiedzieć się więcej o swoich klientach</a:t>
            </a:r>
            <a:endParaRPr/>
          </a:p>
          <a:p>
            <a:pPr marL="0" marR="0" lvl="0" indent="0" algn="l" rtl="0">
              <a:lnSpc>
                <a:spcPct val="100000"/>
              </a:lnSpc>
              <a:spcBef>
                <a:spcPts val="0"/>
              </a:spcBef>
              <a:spcAft>
                <a:spcPts val="0"/>
              </a:spcAft>
              <a:buClr>
                <a:schemeClr val="dk1"/>
              </a:buClr>
              <a:buSzPts val="1200"/>
              <a:buFont typeface="Calibri"/>
              <a:buNone/>
            </a:pPr>
            <a:r>
              <a:rPr lang="fi-FI"/>
              <a:t>Media społecznościowe zapewniają wiele możliwości, aby dowiedzieć się więcej o swoich klientach, ich potrzebach i wartościach.</a:t>
            </a:r>
            <a:endParaRPr/>
          </a:p>
          <a:p>
            <a:pPr marL="0" marR="0" lvl="0" indent="0" algn="l" rtl="0">
              <a:lnSpc>
                <a:spcPct val="100000"/>
              </a:lnSpc>
              <a:spcBef>
                <a:spcPts val="0"/>
              </a:spcBef>
              <a:spcAft>
                <a:spcPts val="0"/>
              </a:spcAft>
              <a:buClr>
                <a:schemeClr val="dk1"/>
              </a:buClr>
              <a:buSzPts val="1200"/>
              <a:buFont typeface="Calibri"/>
              <a:buNone/>
            </a:pPr>
            <a:r>
              <a:rPr lang="fi-FI"/>
              <a:t>Możesz śledzić analizy, aby dowiedzieć się, jakie rodzaje treści są doceniane przez odbiorców. </a:t>
            </a:r>
            <a:endParaRPr/>
          </a:p>
          <a:p>
            <a:pPr marL="0" marR="0" lvl="0" indent="0" algn="l" rtl="0">
              <a:lnSpc>
                <a:spcPct val="100000"/>
              </a:lnSpc>
              <a:spcBef>
                <a:spcPts val="0"/>
              </a:spcBef>
              <a:spcAft>
                <a:spcPts val="0"/>
              </a:spcAft>
              <a:buClr>
                <a:schemeClr val="dk1"/>
              </a:buClr>
              <a:buSzPts val="1200"/>
              <a:buFont typeface="Calibri"/>
              <a:buNone/>
            </a:pPr>
            <a:r>
              <a:rPr lang="fi-FI"/>
              <a:t>Możesz dyskutować z odbiorcami, np. zadając pytania lub komentarze (pamiętaj tylko, aby na nie odpowiedzieć!).</a:t>
            </a:r>
            <a:endParaRPr/>
          </a:p>
          <a:p>
            <a:pPr marL="0" marR="0" lvl="0" indent="0" algn="l" rtl="0">
              <a:lnSpc>
                <a:spcPct val="100000"/>
              </a:lnSpc>
              <a:spcBef>
                <a:spcPts val="0"/>
              </a:spcBef>
              <a:spcAft>
                <a:spcPts val="0"/>
              </a:spcAft>
              <a:buClr>
                <a:schemeClr val="dk1"/>
              </a:buClr>
              <a:buSzPts val="1200"/>
              <a:buFont typeface="Calibri"/>
              <a:buNone/>
            </a:pPr>
            <a:r>
              <a:rPr lang="fi-FI"/>
              <a:t>Można również przestudiować ich profile, zobaczyć, jakie treści sami publikują i kogo obserwują.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fi-FI"/>
              <a:t>6) Zapewnienie obsługi klienta</a:t>
            </a:r>
            <a:endParaRPr/>
          </a:p>
          <a:p>
            <a:pPr marL="0" marR="0" lvl="0" indent="0" algn="l" rtl="0">
              <a:lnSpc>
                <a:spcPct val="100000"/>
              </a:lnSpc>
              <a:spcBef>
                <a:spcPts val="0"/>
              </a:spcBef>
              <a:spcAft>
                <a:spcPts val="0"/>
              </a:spcAft>
              <a:buClr>
                <a:schemeClr val="dk1"/>
              </a:buClr>
              <a:buSzPts val="1200"/>
              <a:buFont typeface="Calibri"/>
              <a:buNone/>
            </a:pPr>
            <a:r>
              <a:rPr lang="fi-FI"/>
              <a:t>Media społecznościowe zapewniają więcej kanałów obsługi klienta. Możesz otrzymywać komentarze, pytania lub wzmianki za pośrednictwem mediów społecznościowych - i powinieneś skorzystać z tej okazji, aby odpowiedzieć, a tym samym pomóc swoim klientom. Używając odpowiedniego tonu głosu i odpowiadając szybko, klienci czują, że o nich dbasz. </a:t>
            </a:r>
            <a:br>
              <a:rPr lang="fi-FI"/>
            </a:br>
            <a:r>
              <a:rPr lang="fi-FI"/>
              <a:t>Możesz także proaktywnie wykorzystywać media społecznościowe w obsłudze klienta, np. tworząc treści zawierające odpowiedzi na najczęściej zadawane pytania.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Clr>
                <a:schemeClr val="dk1"/>
              </a:buClr>
              <a:buSzPts val="1400"/>
              <a:buFont typeface="Arial"/>
              <a:buNone/>
            </a:pPr>
            <a:r>
              <a:rPr lang="fi-FI" sz="1400" u="sng">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https://blog.hootsuite.com/smart-social-media-goals/</a:t>
            </a:r>
            <a:endParaRPr sz="1400">
              <a:solidFill>
                <a:srgbClr val="161249"/>
              </a:solidFill>
              <a:latin typeface="Arial"/>
              <a:ea typeface="Arial"/>
              <a:cs typeface="Arial"/>
              <a:sym typeface="Arial"/>
            </a:endParaRPr>
          </a:p>
          <a:p>
            <a:pPr marL="0" lvl="0" indent="0" algn="l" rtl="0">
              <a:spcBef>
                <a:spcPts val="0"/>
              </a:spcBef>
              <a:spcAft>
                <a:spcPts val="0"/>
              </a:spcAft>
              <a:buClr>
                <a:schemeClr val="dk1"/>
              </a:buClr>
              <a:buSzPts val="1400"/>
              <a:buFont typeface="Arial"/>
              <a:buNone/>
            </a:pPr>
            <a:endParaRPr sz="1400">
              <a:solidFill>
                <a:srgbClr val="161249"/>
              </a:solidFill>
              <a:latin typeface="Arial"/>
              <a:ea typeface="Arial"/>
              <a:cs typeface="Arial"/>
              <a:sym typeface="Arial"/>
            </a:endParaRPr>
          </a:p>
          <a:p>
            <a:pPr marL="0" lvl="0" indent="0" algn="l" rtl="0">
              <a:spcBef>
                <a:spcPts val="0"/>
              </a:spcBef>
              <a:spcAft>
                <a:spcPts val="0"/>
              </a:spcAft>
              <a:buClr>
                <a:schemeClr val="dk1"/>
              </a:buClr>
              <a:buSzPts val="1400"/>
              <a:buFont typeface="Arial"/>
              <a:buNone/>
            </a:pPr>
            <a:r>
              <a:rPr lang="fi-FI" sz="1400" u="sng">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https://blog.hootsuite.com/social-media-customer-service/</a:t>
            </a:r>
            <a:endParaRPr sz="1400">
              <a:solidFill>
                <a:srgbClr val="161249"/>
              </a:solidFill>
              <a:latin typeface="Arial"/>
              <a:ea typeface="Arial"/>
              <a:cs typeface="Arial"/>
              <a:sym typeface="Arial"/>
            </a:endParaRPr>
          </a:p>
          <a:p>
            <a:pPr marL="0" lvl="0" indent="0" algn="l" rtl="0">
              <a:spcBef>
                <a:spcPts val="0"/>
              </a:spcBef>
              <a:spcAft>
                <a:spcPts val="0"/>
              </a:spcAft>
              <a:buClr>
                <a:schemeClr val="dk1"/>
              </a:buClr>
              <a:buSzPts val="1400"/>
              <a:buFont typeface="Arial"/>
              <a:buNone/>
            </a:pPr>
            <a:br>
              <a:rPr lang="fi-FI" sz="1400">
                <a:solidFill>
                  <a:srgbClr val="161249"/>
                </a:solidFill>
                <a:latin typeface="Arial"/>
                <a:ea typeface="Arial"/>
                <a:cs typeface="Arial"/>
                <a:sym typeface="Arial"/>
              </a:rPr>
            </a:br>
            <a:r>
              <a:rPr lang="fi-FI" sz="1400" u="sng">
                <a:solidFill>
                  <a:srgbClr val="161249"/>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https://www.contentstadium.com/blog/how-to-drive-traffic-from-social-media-to-your-website/</a:t>
            </a:r>
            <a:br>
              <a:rPr lang="fi-FI" sz="1400">
                <a:solidFill>
                  <a:srgbClr val="161249"/>
                </a:solidFill>
                <a:latin typeface="Arial"/>
                <a:ea typeface="Arial"/>
                <a:cs typeface="Arial"/>
                <a:sym typeface="Arial"/>
              </a:rPr>
            </a:br>
            <a:endParaRPr sz="1400">
              <a:solidFill>
                <a:srgbClr val="161249"/>
              </a:solidFill>
              <a:latin typeface="Arial"/>
              <a:ea typeface="Arial"/>
              <a:cs typeface="Arial"/>
              <a:sym typeface="Arial"/>
            </a:endParaRPr>
          </a:p>
          <a:p>
            <a:pPr marL="0" lvl="0" indent="0" algn="l" rtl="0">
              <a:spcBef>
                <a:spcPts val="0"/>
              </a:spcBef>
              <a:spcAft>
                <a:spcPts val="0"/>
              </a:spcAft>
              <a:buClr>
                <a:schemeClr val="dk1"/>
              </a:buClr>
              <a:buSzPts val="1400"/>
              <a:buFont typeface="Arial"/>
              <a:buNone/>
            </a:pPr>
            <a:r>
              <a:rPr lang="fi-FI" sz="1400" u="sng">
                <a:solidFill>
                  <a:srgbClr val="161249"/>
                </a:solidFill>
                <a:latin typeface="Arial"/>
                <a:ea typeface="Arial"/>
                <a:cs typeface="Arial"/>
                <a:sym typeface="Arial"/>
                <a:hlinkClick r:id="rId6">
                  <a:extLst>
                    <a:ext uri="{A12FA001-AC4F-418D-AE19-62706E023703}">
                      <ahyp:hlinkClr xmlns:ahyp="http://schemas.microsoft.com/office/drawing/2018/hyperlinkcolor" val="tx"/>
                    </a:ext>
                  </a:extLst>
                </a:hlinkClick>
              </a:rPr>
              <a:t>https://buffer.com/library/social-media-goals/</a:t>
            </a:r>
            <a:endParaRPr sz="1800">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sz="1200"/>
          </a:p>
        </p:txBody>
      </p:sp>
      <p:sp>
        <p:nvSpPr>
          <p:cNvPr id="284" name="Google Shape;284;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1" name="Google Shape;291;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lvl="1" indent="0" algn="l" rtl="0">
              <a:spcBef>
                <a:spcPts val="0"/>
              </a:spcBef>
              <a:spcAft>
                <a:spcPts val="0"/>
              </a:spcAft>
              <a:buClr>
                <a:schemeClr val="dk1"/>
              </a:buClr>
              <a:buSzPts val="1200"/>
              <a:buFont typeface="Arial"/>
              <a:buNone/>
            </a:pPr>
            <a:r>
              <a:rPr lang="fi-FI">
                <a:solidFill>
                  <a:srgbClr val="161249"/>
                </a:solidFill>
                <a:latin typeface="Arial"/>
                <a:ea typeface="Arial"/>
                <a:cs typeface="Arial"/>
                <a:sym typeface="Arial"/>
              </a:rPr>
              <a:t>Źródło: </a:t>
            </a:r>
            <a:r>
              <a:rPr lang="fi-FI" u="sng">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a:t>
            </a:r>
            <a:r>
              <a:rPr lang="fi-FI">
                <a:solidFill>
                  <a:srgbClr val="161249"/>
                </a:solidFill>
                <a:latin typeface="Arial"/>
                <a:ea typeface="Arial"/>
                <a:cs typeface="Arial"/>
                <a:sym typeface="Arial"/>
              </a:rPr>
              <a:t>//neilpatel.com/blog/13-secrets-thatll-boost-your-facebook-organic-reach/   </a:t>
            </a:r>
            <a:endParaRPr sz="1400">
              <a:solidFill>
                <a:srgbClr val="161249"/>
              </a:solidFill>
              <a:latin typeface="Arial"/>
              <a:ea typeface="Arial"/>
              <a:cs typeface="Arial"/>
              <a:sym typeface="Arial"/>
            </a:endParaRPr>
          </a:p>
          <a:p>
            <a:pPr marL="0" lvl="0" indent="0" algn="l" rtl="0">
              <a:lnSpc>
                <a:spcPct val="100000"/>
              </a:lnSpc>
              <a:spcBef>
                <a:spcPts val="0"/>
              </a:spcBef>
              <a:spcAft>
                <a:spcPts val="0"/>
              </a:spcAft>
              <a:buSzPts val="1400"/>
              <a:buNone/>
            </a:pPr>
            <a:endParaRPr/>
          </a:p>
        </p:txBody>
      </p:sp>
      <p:sp>
        <p:nvSpPr>
          <p:cNvPr id="292" name="Google Shape;292;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5" name="Google Shape;305;p1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6" name="Google Shape;306;p1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5" name="Google Shape;315;p1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fi-FI" sz="1100" i="1" u="sng">
                <a:latin typeface="Arial"/>
                <a:ea typeface="Arial"/>
                <a:cs typeface="Arial"/>
                <a:sym typeface="Arial"/>
                <a:hlinkClick r:id="rId3"/>
              </a:rPr>
              <a:t>https://engaiodigital.com/influencer-marketing/</a:t>
            </a:r>
            <a:endParaRPr sz="1400" i="1"/>
          </a:p>
          <a:p>
            <a:pPr marL="0" lvl="0" indent="0" algn="l" rtl="0">
              <a:lnSpc>
                <a:spcPct val="100000"/>
              </a:lnSpc>
              <a:spcBef>
                <a:spcPts val="0"/>
              </a:spcBef>
              <a:spcAft>
                <a:spcPts val="0"/>
              </a:spcAft>
              <a:buSzPts val="1400"/>
              <a:buNone/>
            </a:pPr>
            <a:endParaRPr/>
          </a:p>
        </p:txBody>
      </p:sp>
      <p:sp>
        <p:nvSpPr>
          <p:cNvPr id="316" name="Google Shape;316;p1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Media społecznościowe odgrywają różne role na różnych etapach procesu decyzyjnego klienta.</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Aby uzyskać więcej informacji, zobacz Atherton 2020 Strategia mediów społecznościowych: praktyczny przewodnik po marketingu w mediach społecznościowych i zaangażowaniu klientów. </a:t>
            </a:r>
            <a:endParaRPr/>
          </a:p>
          <a:p>
            <a:pPr marL="0" lvl="0" indent="0" algn="l" rtl="0">
              <a:lnSpc>
                <a:spcPct val="100000"/>
              </a:lnSpc>
              <a:spcBef>
                <a:spcPts val="0"/>
              </a:spcBef>
              <a:spcAft>
                <a:spcPts val="0"/>
              </a:spcAft>
              <a:buSzPts val="1400"/>
              <a:buNone/>
            </a:pPr>
            <a:endParaRPr/>
          </a:p>
          <a:p>
            <a:pPr marL="0" lvl="0" indent="0" algn="l" rtl="0">
              <a:spcBef>
                <a:spcPts val="0"/>
              </a:spcBef>
              <a:spcAft>
                <a:spcPts val="0"/>
              </a:spcAft>
              <a:buClr>
                <a:schemeClr val="dk1"/>
              </a:buClr>
              <a:buSzPts val="1400"/>
              <a:buFont typeface="PT Sans"/>
              <a:buNone/>
            </a:pPr>
            <a:r>
              <a:rPr lang="fi-FI">
                <a:solidFill>
                  <a:srgbClr val="161249"/>
                </a:solidFill>
                <a:latin typeface="Arial"/>
                <a:ea typeface="Arial"/>
                <a:cs typeface="Arial"/>
                <a:sym typeface="Arial"/>
              </a:rPr>
              <a:t>(Dostosowane z: Atherton 2020 Strategia mediów społecznościowych: praktyczny przewodnik po marketingu w mediach społecznościowych i zaangażowaniu klientów).</a:t>
            </a:r>
            <a:endParaRPr>
              <a:solidFill>
                <a:srgbClr val="161249"/>
              </a:solidFill>
              <a:latin typeface="Arial"/>
              <a:ea typeface="Arial"/>
              <a:cs typeface="Arial"/>
              <a:sym typeface="Arial"/>
            </a:endParaRPr>
          </a:p>
          <a:p>
            <a:pPr marL="0" lvl="0" indent="0" algn="l" rtl="0">
              <a:lnSpc>
                <a:spcPct val="100000"/>
              </a:lnSpc>
              <a:spcBef>
                <a:spcPts val="0"/>
              </a:spcBef>
              <a:spcAft>
                <a:spcPts val="0"/>
              </a:spcAft>
              <a:buSzPts val="1400"/>
              <a:buNone/>
            </a:pPr>
            <a:endParaRPr/>
          </a:p>
        </p:txBody>
      </p:sp>
      <p:sp>
        <p:nvSpPr>
          <p:cNvPr id="326" name="Google Shape;326;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9" name="Google Shape;369;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228600" lvl="0" indent="-228600" algn="l" rtl="0">
              <a:lnSpc>
                <a:spcPct val="100000"/>
              </a:lnSpc>
              <a:spcBef>
                <a:spcPts val="0"/>
              </a:spcBef>
              <a:spcAft>
                <a:spcPts val="0"/>
              </a:spcAft>
              <a:buClr>
                <a:schemeClr val="dk1"/>
              </a:buClr>
              <a:buSzPts val="1200"/>
              <a:buFont typeface="Calibri"/>
              <a:buAutoNum type="arabicPeriod"/>
            </a:pPr>
            <a:r>
              <a:rPr lang="fi-FI"/>
              <a:t>Pamiętaj o celach SMART</a:t>
            </a:r>
            <a:endParaRPr/>
          </a:p>
          <a:p>
            <a:pPr marL="228600" lvl="0" indent="-228600" algn="l" rtl="0">
              <a:lnSpc>
                <a:spcPct val="100000"/>
              </a:lnSpc>
              <a:spcBef>
                <a:spcPts val="0"/>
              </a:spcBef>
              <a:spcAft>
                <a:spcPts val="0"/>
              </a:spcAft>
              <a:buClr>
                <a:schemeClr val="dk1"/>
              </a:buClr>
              <a:buSzPts val="1200"/>
              <a:buFont typeface="Calibri"/>
              <a:buAutoNum type="arabicPeriod"/>
            </a:pPr>
            <a:r>
              <a:rPr lang="fi-FI"/>
              <a:t>Kim są klienci:</a:t>
            </a:r>
            <a:endParaRPr/>
          </a:p>
          <a:p>
            <a:pPr marL="628650" lvl="1" indent="-171450" algn="l" rtl="0">
              <a:lnSpc>
                <a:spcPct val="100000"/>
              </a:lnSpc>
              <a:spcBef>
                <a:spcPts val="0"/>
              </a:spcBef>
              <a:spcAft>
                <a:spcPts val="0"/>
              </a:spcAft>
              <a:buClr>
                <a:srgbClr val="000000"/>
              </a:buClr>
              <a:buSzPts val="1200"/>
              <a:buFont typeface="Arial"/>
              <a:buChar char="•"/>
            </a:pPr>
            <a:r>
              <a:rPr lang="fi-FI" sz="1200">
                <a:solidFill>
                  <a:srgbClr val="000000"/>
                </a:solidFill>
              </a:rPr>
              <a:t>Z jakich kanałów korzystają klienci?</a:t>
            </a:r>
            <a:br>
              <a:rPr lang="fi-FI" sz="1200">
                <a:solidFill>
                  <a:srgbClr val="000000"/>
                </a:solidFill>
              </a:rPr>
            </a:br>
            <a:r>
              <a:rPr lang="fi-FI" sz="1200">
                <a:solidFill>
                  <a:srgbClr val="000000"/>
                </a:solidFill>
              </a:rPr>
              <a:t>W jaki sposób klienci korzystają z kanału?</a:t>
            </a:r>
            <a:br>
              <a:rPr lang="fi-FI" sz="1200">
                <a:solidFill>
                  <a:srgbClr val="000000"/>
                </a:solidFill>
              </a:rPr>
            </a:br>
            <a:r>
              <a:rPr lang="fi-FI" sz="1200">
                <a:solidFill>
                  <a:srgbClr val="000000"/>
                </a:solidFill>
              </a:rPr>
              <a:t>Czego klienci oczekują od firmy?</a:t>
            </a:r>
            <a:br>
              <a:rPr lang="fi-FI" sz="1200">
                <a:solidFill>
                  <a:srgbClr val="000000"/>
                </a:solidFill>
              </a:rPr>
            </a:br>
            <a:r>
              <a:rPr lang="fi-FI" sz="1200">
                <a:solidFill>
                  <a:srgbClr val="000000"/>
                </a:solidFill>
              </a:rPr>
              <a:t>Jakich informacji szukają klienci?</a:t>
            </a:r>
            <a:br>
              <a:rPr lang="fi-FI" sz="1200">
                <a:solidFill>
                  <a:srgbClr val="000000"/>
                </a:solidFill>
              </a:rPr>
            </a:br>
            <a:r>
              <a:rPr lang="fi-FI" sz="1200">
                <a:solidFill>
                  <a:srgbClr val="000000"/>
                </a:solidFill>
              </a:rPr>
              <a:t>Czym interesują się klienci?</a:t>
            </a:r>
            <a:br>
              <a:rPr lang="fi-FI" sz="1200">
                <a:solidFill>
                  <a:srgbClr val="000000"/>
                </a:solidFill>
              </a:rPr>
            </a:br>
            <a:r>
              <a:rPr lang="fi-FI" sz="1200">
                <a:solidFill>
                  <a:srgbClr val="000000"/>
                </a:solidFill>
              </a:rPr>
              <a:t>Jaki rodzaj treści lubią klienci?</a:t>
            </a:r>
            <a:endParaRPr/>
          </a:p>
          <a:p>
            <a:pPr marL="628650" lvl="1" indent="-95250" algn="l" rtl="0">
              <a:lnSpc>
                <a:spcPct val="100000"/>
              </a:lnSpc>
              <a:spcBef>
                <a:spcPts val="0"/>
              </a:spcBef>
              <a:spcAft>
                <a:spcPts val="0"/>
              </a:spcAft>
              <a:buClr>
                <a:schemeClr val="dk1"/>
              </a:buClr>
              <a:buSzPts val="1200"/>
              <a:buFont typeface="Arial"/>
              <a:buNone/>
            </a:pPr>
            <a:endParaRPr sz="1200">
              <a:solidFill>
                <a:srgbClr val="000000"/>
              </a:solidFill>
            </a:endParaRPr>
          </a:p>
          <a:p>
            <a:pPr marL="0" lvl="0" indent="0" algn="l" rtl="0">
              <a:lnSpc>
                <a:spcPct val="100000"/>
              </a:lnSpc>
              <a:spcBef>
                <a:spcPts val="0"/>
              </a:spcBef>
              <a:spcAft>
                <a:spcPts val="0"/>
              </a:spcAft>
              <a:buSzPts val="1400"/>
              <a:buNone/>
            </a:pPr>
            <a:r>
              <a:rPr lang="fi-FI" sz="1200">
                <a:solidFill>
                  <a:srgbClr val="000000"/>
                </a:solidFill>
              </a:rPr>
              <a:t>3) </a:t>
            </a:r>
            <a:r>
              <a:rPr lang="fi-FI" sz="1200"/>
              <a:t>Rolą mediów społecznościowych jako istotnej części marketingu treści jest bycie kanałem </a:t>
            </a:r>
            <a:r>
              <a:rPr lang="fi-FI" sz="1200" i="1"/>
              <a:t>udostępniania </a:t>
            </a:r>
            <a:r>
              <a:rPr lang="fi-FI" sz="1200"/>
              <a:t>treści. Np. w celu promowania go wśród osób kupujących</a:t>
            </a:r>
            <a:endParaRPr sz="1200"/>
          </a:p>
          <a:p>
            <a:pPr marL="0" lvl="0" indent="0" algn="l" rtl="0">
              <a:lnSpc>
                <a:spcPct val="100000"/>
              </a:lnSpc>
              <a:spcBef>
                <a:spcPts val="600"/>
              </a:spcBef>
              <a:spcAft>
                <a:spcPts val="0"/>
              </a:spcAft>
              <a:buSzPts val="1400"/>
              <a:buNone/>
            </a:pPr>
            <a:r>
              <a:rPr lang="fi-FI" sz="1200"/>
              <a:t>Dlatego bardzo ważne jest, aby dowiedzieć się, z których kanałów mediów społecznościowych korzystają Twoje osoby.  A następnie być aktywnym w tych kanałach.</a:t>
            </a:r>
            <a:endParaRPr/>
          </a:p>
          <a:p>
            <a:pPr marL="0" lvl="0" indent="0" algn="l" rtl="0">
              <a:lnSpc>
                <a:spcPct val="100000"/>
              </a:lnSpc>
              <a:spcBef>
                <a:spcPts val="600"/>
              </a:spcBef>
              <a:spcAft>
                <a:spcPts val="0"/>
              </a:spcAft>
              <a:buSzPts val="1400"/>
              <a:buNone/>
            </a:pPr>
            <a:endParaRPr sz="1200"/>
          </a:p>
          <a:p>
            <a:pPr marL="0" lvl="0" indent="0" algn="l" rtl="0">
              <a:lnSpc>
                <a:spcPct val="100000"/>
              </a:lnSpc>
              <a:spcBef>
                <a:spcPts val="600"/>
              </a:spcBef>
              <a:spcAft>
                <a:spcPts val="0"/>
              </a:spcAft>
              <a:buSzPts val="1400"/>
              <a:buNone/>
            </a:pPr>
            <a:r>
              <a:rPr lang="fi-FI" sz="1200"/>
              <a:t>4) To, które wskaźniki najlepiej opisują, czy kampania odniosła sukces, czy nie, zależy od tego, co chciałeś osiągnąć. Na przykład liczba polubień postów na Instagramie niekoniecznie koreluje ze wzrostem sprzedaży. </a:t>
            </a:r>
            <a:endParaRPr/>
          </a:p>
          <a:p>
            <a:pPr marL="0" lvl="0" indent="0" algn="l" rtl="0">
              <a:lnSpc>
                <a:spcPct val="100000"/>
              </a:lnSpc>
              <a:spcBef>
                <a:spcPts val="600"/>
              </a:spcBef>
              <a:spcAft>
                <a:spcPts val="0"/>
              </a:spcAft>
              <a:buClr>
                <a:srgbClr val="000000"/>
              </a:buClr>
              <a:buSzPts val="1200"/>
              <a:buFont typeface="Arial"/>
              <a:buNone/>
            </a:pPr>
            <a:br>
              <a:rPr lang="fi-FI" sz="1200">
                <a:solidFill>
                  <a:srgbClr val="000000"/>
                </a:solidFill>
              </a:rPr>
            </a:br>
            <a:endParaRPr/>
          </a:p>
        </p:txBody>
      </p:sp>
      <p:sp>
        <p:nvSpPr>
          <p:cNvPr id="370" name="Google Shape;370;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2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2" name="Google Shape;382;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7" name="Google Shape;387;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5" name="Google Shape;395;p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457200" lvl="0" indent="-317500" algn="l" rtl="0">
              <a:lnSpc>
                <a:spcPct val="100000"/>
              </a:lnSpc>
              <a:spcBef>
                <a:spcPts val="0"/>
              </a:spcBef>
              <a:spcAft>
                <a:spcPts val="0"/>
              </a:spcAft>
              <a:buSzPts val="1400"/>
              <a:buAutoNum type="arabicPeriod"/>
            </a:pPr>
            <a:r>
              <a:rPr lang="fi-FI"/>
              <a:t>Nie: brakuje T, a także S (wzrost w czym? Liczba klientów, sprzedaż?).</a:t>
            </a:r>
            <a:endParaRPr/>
          </a:p>
          <a:p>
            <a:pPr marL="457200" lvl="0" indent="-317500" algn="l" rtl="0">
              <a:lnSpc>
                <a:spcPct val="100000"/>
              </a:lnSpc>
              <a:spcBef>
                <a:spcPts val="0"/>
              </a:spcBef>
              <a:spcAft>
                <a:spcPts val="0"/>
              </a:spcAft>
              <a:buSzPts val="1400"/>
              <a:buAutoNum type="arabicPeriod"/>
            </a:pPr>
            <a:r>
              <a:rPr lang="fi-FI"/>
              <a:t>Tak: wszystkie kryteria SMART są spełnione</a:t>
            </a:r>
            <a:endParaRPr/>
          </a:p>
          <a:p>
            <a:pPr marL="457200" lvl="0" indent="-317500" algn="l" rtl="0">
              <a:lnSpc>
                <a:spcPct val="100000"/>
              </a:lnSpc>
              <a:spcBef>
                <a:spcPts val="0"/>
              </a:spcBef>
              <a:spcAft>
                <a:spcPts val="0"/>
              </a:spcAft>
              <a:buSzPts val="1400"/>
              <a:buAutoNum type="arabicPeriod"/>
            </a:pPr>
            <a:r>
              <a:rPr lang="fi-FI"/>
              <a:t>Nie: cel nie jest osiągalny</a:t>
            </a:r>
            <a:endParaRPr/>
          </a:p>
        </p:txBody>
      </p:sp>
      <p:sp>
        <p:nvSpPr>
          <p:cNvPr id="396" name="Google Shape;396;p2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3" name="Google Shape;403;p2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Przykład inteligentnych celów i zadań oraz sposobu mierzenia ich sukcesu.</a:t>
            </a:r>
            <a:endParaRPr/>
          </a:p>
        </p:txBody>
      </p:sp>
      <p:sp>
        <p:nvSpPr>
          <p:cNvPr id="404" name="Google Shape;404;p2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Czy powinny one znajdować się w module reklamy cyfrowej?</a:t>
            </a:r>
            <a:endParaRPr/>
          </a:p>
        </p:txBody>
      </p:sp>
      <p:sp>
        <p:nvSpPr>
          <p:cNvPr id="409" name="Google Shape;409;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fi-FI"/>
              <a:t>Czy powinny one znajdować się w module reklamy cyfrowej?</a:t>
            </a:r>
            <a:endParaRPr/>
          </a:p>
        </p:txBody>
      </p:sp>
      <p:sp>
        <p:nvSpPr>
          <p:cNvPr id="419" name="Google Shape;419;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p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fi-FI"/>
              <a:t>Czy powinny one znajdować się w module reklamy cyfrowej?</a:t>
            </a:r>
            <a:endParaRPr/>
          </a:p>
        </p:txBody>
      </p:sp>
      <p:sp>
        <p:nvSpPr>
          <p:cNvPr id="428" name="Google Shape;428;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37" name="Google Shape;437;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2" name="Google Shape;442;p2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Ważne jest, aby pamiętać o celach podczas tworzenia treści w mediach społecznościowych.</a:t>
            </a:r>
            <a:br>
              <a:rPr lang="fi-FI"/>
            </a:br>
            <a:r>
              <a:rPr lang="fi-FI"/>
              <a:t>Jako osoby prywatne możemy publikować tylko dla zabawy. Jednak gdy firma publikuje w mediach społecznościowych, posty powinny zawsze mieć jakiś cel. </a:t>
            </a:r>
            <a:endParaRPr/>
          </a:p>
          <a:p>
            <a:pPr marL="0" lvl="0" indent="0" algn="l" rtl="0">
              <a:lnSpc>
                <a:spcPct val="100000"/>
              </a:lnSpc>
              <a:spcBef>
                <a:spcPts val="0"/>
              </a:spcBef>
              <a:spcAft>
                <a:spcPts val="0"/>
              </a:spcAft>
              <a:buSzPts val="1400"/>
              <a:buNone/>
            </a:pPr>
            <a:r>
              <a:rPr lang="fi-FI"/>
              <a:t>Posty powinny być odpowiednie dla różnych etapów podróży zakupowej klienta, zgodnie z modelem AIDA. </a:t>
            </a:r>
            <a:endParaRPr/>
          </a:p>
        </p:txBody>
      </p:sp>
      <p:sp>
        <p:nvSpPr>
          <p:cNvPr id="443" name="Google Shape;443;p2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0" name="Google Shape;450;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600"/>
              <a:buFont typeface="Arial"/>
              <a:buNone/>
            </a:pPr>
            <a:r>
              <a:rPr lang="fi-FI" sz="1400">
                <a:solidFill>
                  <a:srgbClr val="161249"/>
                </a:solidFill>
                <a:latin typeface="Arial"/>
                <a:ea typeface="Arial"/>
                <a:cs typeface="Arial"/>
                <a:sym typeface="Arial"/>
              </a:rPr>
              <a:t>https://mobilemonkey.com/articles/social-media-content-that-drive-most-engagement</a:t>
            </a:r>
            <a:endParaRPr>
              <a:solidFill>
                <a:srgbClr val="161249"/>
              </a:solidFill>
              <a:latin typeface="Arial"/>
              <a:ea typeface="Arial"/>
              <a:cs typeface="Arial"/>
              <a:sym typeface="Arial"/>
            </a:endParaRPr>
          </a:p>
          <a:p>
            <a:pPr marL="0" lvl="0" indent="0" algn="l" rtl="0">
              <a:lnSpc>
                <a:spcPct val="100000"/>
              </a:lnSpc>
              <a:spcBef>
                <a:spcPts val="0"/>
              </a:spcBef>
              <a:spcAft>
                <a:spcPts val="0"/>
              </a:spcAft>
              <a:buSzPts val="1400"/>
              <a:buNone/>
            </a:pPr>
            <a:endParaRPr/>
          </a:p>
        </p:txBody>
      </p:sp>
      <p:sp>
        <p:nvSpPr>
          <p:cNvPr id="451" name="Google Shape;451;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8" name="Google Shape;458;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4F81BD"/>
              </a:buClr>
              <a:buSzPts val="1000"/>
              <a:buChar char="•"/>
            </a:pPr>
            <a:r>
              <a:rPr lang="fi-FI" sz="1000" b="1" i="0" u="none" strike="noStrike" cap="none">
                <a:solidFill>
                  <a:schemeClr val="dk1"/>
                </a:solidFill>
                <a:latin typeface="Arial"/>
                <a:ea typeface="Arial"/>
                <a:cs typeface="Arial"/>
                <a:sym typeface="Arial"/>
              </a:rPr>
              <a:t>Konkurs na komentarz</a:t>
            </a:r>
            <a:endParaRPr sz="1000">
              <a:latin typeface="Arial"/>
              <a:ea typeface="Arial"/>
              <a:cs typeface="Arial"/>
              <a:sym typeface="Arial"/>
            </a:endParaRPr>
          </a:p>
          <a:p>
            <a:pPr marL="0" marR="0" lvl="0" indent="0" algn="l" rtl="0">
              <a:lnSpc>
                <a:spcPct val="90000"/>
              </a:lnSpc>
              <a:spcBef>
                <a:spcPts val="1000"/>
              </a:spcBef>
              <a:spcAft>
                <a:spcPts val="0"/>
              </a:spcAft>
              <a:buClr>
                <a:srgbClr val="4F81BD"/>
              </a:buClr>
              <a:buSzPts val="960"/>
              <a:buFont typeface="Calibri"/>
              <a:buNone/>
            </a:pPr>
            <a:r>
              <a:rPr lang="fi-FI" sz="1000" i="0" u="none" strike="noStrike" cap="none">
                <a:solidFill>
                  <a:schemeClr val="dk1"/>
                </a:solidFill>
                <a:latin typeface="Arial"/>
                <a:ea typeface="Arial"/>
                <a:cs typeface="Arial"/>
                <a:sym typeface="Arial"/>
              </a:rPr>
              <a:t>Szybkim i skutecznym sposobem na zwiększenie zaangażowania jest przeprowadzenie konkursu lub rozdania na swojej stronie na Facebooku i poproszenie ludzi o skomentowanie postu, aby wziąć udział w konkursie.</a:t>
            </a:r>
            <a:endParaRPr sz="1000" i="0" u="none" strike="noStrike" cap="none">
              <a:solidFill>
                <a:schemeClr val="dk1"/>
              </a:solidFill>
              <a:latin typeface="Arial"/>
              <a:ea typeface="Arial"/>
              <a:cs typeface="Arial"/>
              <a:sym typeface="Arial"/>
            </a:endParaRPr>
          </a:p>
          <a:p>
            <a:pPr marL="0" marR="0" lvl="0" indent="0" algn="l" rtl="0">
              <a:lnSpc>
                <a:spcPct val="90000"/>
              </a:lnSpc>
              <a:spcBef>
                <a:spcPts val="1000"/>
              </a:spcBef>
              <a:spcAft>
                <a:spcPts val="0"/>
              </a:spcAft>
              <a:buClr>
                <a:srgbClr val="F2DADA"/>
              </a:buClr>
              <a:buSzPts val="1120"/>
              <a:buFont typeface="Noto Sans Symbols"/>
              <a:buNone/>
            </a:pPr>
            <a:r>
              <a:rPr lang="fi-FI" sz="1000" b="1" i="0" u="none" strike="noStrike" cap="none">
                <a:solidFill>
                  <a:schemeClr val="dk1"/>
                </a:solidFill>
                <a:latin typeface="Arial"/>
                <a:ea typeface="Arial"/>
                <a:cs typeface="Arial"/>
                <a:sym typeface="Arial"/>
              </a:rPr>
              <a:t>Pytania dotyczące marki</a:t>
            </a:r>
            <a:endParaRPr sz="1000">
              <a:latin typeface="Arial"/>
              <a:ea typeface="Arial"/>
              <a:cs typeface="Arial"/>
              <a:sym typeface="Arial"/>
            </a:endParaRPr>
          </a:p>
          <a:p>
            <a:pPr marL="0" lvl="0" indent="0" algn="l" rtl="0">
              <a:lnSpc>
                <a:spcPct val="90000"/>
              </a:lnSpc>
              <a:spcBef>
                <a:spcPts val="0"/>
              </a:spcBef>
              <a:spcAft>
                <a:spcPts val="0"/>
              </a:spcAft>
              <a:buClr>
                <a:srgbClr val="F2DADA"/>
              </a:buClr>
              <a:buSzPts val="1200"/>
              <a:buFont typeface="Calibri"/>
              <a:buNone/>
            </a:pPr>
            <a:r>
              <a:rPr lang="fi-FI" sz="1000" i="0" u="none" strike="noStrike" cap="none">
                <a:solidFill>
                  <a:schemeClr val="dk1"/>
                </a:solidFill>
                <a:latin typeface="Arial"/>
                <a:ea typeface="Arial"/>
                <a:cs typeface="Arial"/>
                <a:sym typeface="Arial"/>
              </a:rPr>
              <a:t>Pytania związane z marką, które pomagają promować lub odzwierciedlać markę strony lub firmy, </a:t>
            </a:r>
            <a:r>
              <a:rPr lang="fi-FI" sz="1000">
                <a:solidFill>
                  <a:schemeClr val="dk1"/>
                </a:solidFill>
                <a:latin typeface="Arial"/>
                <a:ea typeface="Arial"/>
                <a:cs typeface="Arial"/>
                <a:sym typeface="Arial"/>
              </a:rPr>
              <a:t>powinny być uwzględniane w regularnych aktualizacjach. </a:t>
            </a:r>
            <a:endParaRPr sz="1000" i="0" u="none" strike="noStrike" cap="none">
              <a:solidFill>
                <a:schemeClr val="dk1"/>
              </a:solidFill>
              <a:latin typeface="Arial"/>
              <a:ea typeface="Arial"/>
              <a:cs typeface="Arial"/>
              <a:sym typeface="Arial"/>
            </a:endParaRPr>
          </a:p>
          <a:p>
            <a:pPr marL="0" marR="0" lvl="0" indent="0" algn="l" rtl="0">
              <a:lnSpc>
                <a:spcPct val="90000"/>
              </a:lnSpc>
              <a:spcBef>
                <a:spcPts val="1000"/>
              </a:spcBef>
              <a:spcAft>
                <a:spcPts val="0"/>
              </a:spcAft>
              <a:buClr>
                <a:srgbClr val="F2DADA"/>
              </a:buClr>
              <a:buSzPts val="960"/>
              <a:buFont typeface="Calibri"/>
              <a:buNone/>
            </a:pPr>
            <a:r>
              <a:rPr lang="fi-FI" sz="1000" i="0" u="none" strike="noStrike" cap="none">
                <a:solidFill>
                  <a:schemeClr val="dk1"/>
                </a:solidFill>
                <a:latin typeface="Arial"/>
                <a:ea typeface="Arial"/>
                <a:cs typeface="Arial"/>
                <a:sym typeface="Arial"/>
              </a:rPr>
              <a:t>Publikuj wiele pytań związanych z marką, ale upewnij się, że przeplatasz je z pytaniami ogólnymi, aby uczynić je bardziej interesującymi i wciągającymi.</a:t>
            </a:r>
            <a:endParaRPr sz="1000">
              <a:latin typeface="Arial"/>
              <a:ea typeface="Arial"/>
              <a:cs typeface="Arial"/>
              <a:sym typeface="Arial"/>
            </a:endParaRPr>
          </a:p>
          <a:p>
            <a:pPr marL="0" lvl="0" indent="0" algn="l" rtl="0">
              <a:lnSpc>
                <a:spcPct val="100000"/>
              </a:lnSpc>
              <a:spcBef>
                <a:spcPts val="0"/>
              </a:spcBef>
              <a:spcAft>
                <a:spcPts val="0"/>
              </a:spcAft>
              <a:buClr>
                <a:schemeClr val="dk1"/>
              </a:buClr>
              <a:buSzPts val="1400"/>
              <a:buFont typeface="Calibri"/>
              <a:buNone/>
            </a:pPr>
            <a:r>
              <a:rPr lang="fi-FI" sz="1000" b="1">
                <a:latin typeface="Arial"/>
                <a:ea typeface="Arial"/>
                <a:cs typeface="Arial"/>
                <a:sym typeface="Arial"/>
              </a:rPr>
              <a:t>Zbieranie pytań za pośrednictwem komentarzy </a:t>
            </a:r>
            <a:endParaRPr sz="1000">
              <a:latin typeface="Arial"/>
              <a:ea typeface="Arial"/>
              <a:cs typeface="Arial"/>
              <a:sym typeface="Arial"/>
            </a:endParaRPr>
          </a:p>
          <a:p>
            <a:pPr marL="0" lvl="0" indent="0" algn="l" rtl="0">
              <a:lnSpc>
                <a:spcPct val="100000"/>
              </a:lnSpc>
              <a:spcBef>
                <a:spcPts val="0"/>
              </a:spcBef>
              <a:spcAft>
                <a:spcPts val="0"/>
              </a:spcAft>
              <a:buClr>
                <a:schemeClr val="dk1"/>
              </a:buClr>
              <a:buSzPts val="1200"/>
              <a:buFont typeface="Calibri"/>
              <a:buNone/>
            </a:pPr>
            <a:r>
              <a:rPr lang="fi-FI" sz="1000">
                <a:latin typeface="Arial"/>
                <a:ea typeface="Arial"/>
                <a:cs typeface="Arial"/>
                <a:sym typeface="Arial"/>
              </a:rPr>
              <a:t>Zachęcanie odbiorców do zadawania pytań to świetny sposób na przyciągnięcie zaangażowania i odpowiedzi. </a:t>
            </a:r>
            <a:endParaRPr sz="1000">
              <a:latin typeface="Arial"/>
              <a:ea typeface="Arial"/>
              <a:cs typeface="Arial"/>
              <a:sym typeface="Arial"/>
            </a:endParaRPr>
          </a:p>
          <a:p>
            <a:pPr marL="0" lvl="0" indent="0" algn="l" rtl="0">
              <a:lnSpc>
                <a:spcPct val="100000"/>
              </a:lnSpc>
              <a:spcBef>
                <a:spcPts val="0"/>
              </a:spcBef>
              <a:spcAft>
                <a:spcPts val="0"/>
              </a:spcAft>
              <a:buSzPts val="1400"/>
              <a:buNone/>
            </a:pPr>
            <a:r>
              <a:rPr lang="fi-FI" sz="1000">
                <a:latin typeface="Arial"/>
                <a:ea typeface="Arial"/>
                <a:cs typeface="Arial"/>
                <a:sym typeface="Arial"/>
              </a:rPr>
              <a:t>Ta taktyka działa najlepiej, jeśli </a:t>
            </a:r>
            <a:r>
              <a:rPr lang="fi-FI" sz="1000" b="1">
                <a:latin typeface="Arial"/>
                <a:ea typeface="Arial"/>
                <a:cs typeface="Arial"/>
                <a:sym typeface="Arial"/>
              </a:rPr>
              <a:t>wyznaczysz motyw lub temat pytań.  </a:t>
            </a:r>
            <a:endParaRPr sz="1000">
              <a:latin typeface="Arial"/>
              <a:ea typeface="Arial"/>
              <a:cs typeface="Arial"/>
              <a:sym typeface="Arial"/>
            </a:endParaRPr>
          </a:p>
          <a:p>
            <a:pPr marL="0" lvl="0" indent="0" algn="l" rtl="0">
              <a:lnSpc>
                <a:spcPct val="100000"/>
              </a:lnSpc>
              <a:spcBef>
                <a:spcPts val="0"/>
              </a:spcBef>
              <a:spcAft>
                <a:spcPts val="0"/>
              </a:spcAft>
              <a:buSzPts val="1400"/>
              <a:buNone/>
            </a:pPr>
            <a:r>
              <a:rPr lang="fi-FI" sz="1000" b="1">
                <a:latin typeface="Arial"/>
                <a:ea typeface="Arial"/>
                <a:cs typeface="Arial"/>
                <a:sym typeface="Arial"/>
              </a:rPr>
              <a:t>Udostępniaj odpowiedzi na swojej stronie </a:t>
            </a:r>
            <a:r>
              <a:rPr lang="fi-FI" sz="1000">
                <a:latin typeface="Arial"/>
                <a:ea typeface="Arial"/>
                <a:cs typeface="Arial"/>
                <a:sym typeface="Arial"/>
              </a:rPr>
              <a:t>w formie wideo lub dokumentu lub </a:t>
            </a:r>
            <a:r>
              <a:rPr lang="fi-FI" sz="1000" b="1">
                <a:latin typeface="Arial"/>
                <a:ea typeface="Arial"/>
                <a:cs typeface="Arial"/>
                <a:sym typeface="Arial"/>
              </a:rPr>
              <a:t>odpowiadaj na pytania za pośrednictwem Facebook Live</a:t>
            </a:r>
            <a:r>
              <a:rPr lang="fi-FI" sz="1000">
                <a:latin typeface="Arial"/>
                <a:ea typeface="Arial"/>
                <a:cs typeface="Arial"/>
                <a:sym typeface="Arial"/>
              </a:rPr>
              <a:t>, aby wygenerować jeszcze większe zaangażowanie.</a:t>
            </a:r>
            <a:endParaRPr sz="1000">
              <a:latin typeface="Arial"/>
              <a:ea typeface="Arial"/>
              <a:cs typeface="Arial"/>
              <a:sym typeface="Arial"/>
            </a:endParaRPr>
          </a:p>
          <a:p>
            <a:pPr marL="0" lvl="0" indent="0" algn="l" rtl="0">
              <a:lnSpc>
                <a:spcPct val="100000"/>
              </a:lnSpc>
              <a:spcBef>
                <a:spcPts val="0"/>
              </a:spcBef>
              <a:spcAft>
                <a:spcPts val="0"/>
              </a:spcAft>
              <a:buSzPts val="1400"/>
              <a:buNone/>
            </a:pPr>
            <a:r>
              <a:rPr lang="fi-FI" sz="1000" b="1">
                <a:latin typeface="Arial"/>
                <a:ea typeface="Arial"/>
                <a:cs typeface="Arial"/>
                <a:sym typeface="Arial"/>
              </a:rPr>
              <a:t>Udostępnianie treści stworzonych przez fanów i klientów </a:t>
            </a:r>
            <a:r>
              <a:rPr lang="fi-FI" sz="1000">
                <a:latin typeface="Arial"/>
                <a:ea typeface="Arial"/>
                <a:cs typeface="Arial"/>
                <a:sym typeface="Arial"/>
              </a:rPr>
              <a:t>Udostępnianie zdjęć lub treści przesłanych lub opublikowanych przez fanów to świetny sposób na pokazanie, jak ważna jest Twoja społeczność i klienci. Pamiętaj tylko, aby </a:t>
            </a:r>
            <a:r>
              <a:rPr lang="fi-FI" sz="1000" b="1">
                <a:latin typeface="Arial"/>
                <a:ea typeface="Arial"/>
                <a:cs typeface="Arial"/>
                <a:sym typeface="Arial"/>
              </a:rPr>
              <a:t>poprosić o pozwolenie </a:t>
            </a:r>
            <a:r>
              <a:rPr lang="fi-FI" sz="1000">
                <a:latin typeface="Arial"/>
                <a:ea typeface="Arial"/>
                <a:cs typeface="Arial"/>
                <a:sym typeface="Arial"/>
              </a:rPr>
              <a:t>i </a:t>
            </a:r>
            <a:r>
              <a:rPr lang="fi-FI" sz="1000" b="1">
                <a:latin typeface="Arial"/>
                <a:ea typeface="Arial"/>
                <a:cs typeface="Arial"/>
                <a:sym typeface="Arial"/>
              </a:rPr>
              <a:t>pochwalić twórcę.</a:t>
            </a:r>
            <a:endParaRPr sz="1000">
              <a:latin typeface="Arial"/>
              <a:ea typeface="Arial"/>
              <a:cs typeface="Arial"/>
              <a:sym typeface="Arial"/>
            </a:endParaRPr>
          </a:p>
          <a:p>
            <a:pPr marL="0" marR="0" lvl="0" indent="0" algn="l" rtl="0">
              <a:lnSpc>
                <a:spcPct val="100000"/>
              </a:lnSpc>
              <a:spcBef>
                <a:spcPts val="1000"/>
              </a:spcBef>
              <a:spcAft>
                <a:spcPts val="0"/>
              </a:spcAft>
              <a:buClr>
                <a:srgbClr val="F2DADA"/>
              </a:buClr>
              <a:buSzPts val="960"/>
              <a:buFont typeface="Noto Sans Symbols"/>
              <a:buNone/>
            </a:pPr>
            <a:r>
              <a:rPr lang="fi-FI" sz="1000" b="1">
                <a:latin typeface="Arial"/>
                <a:ea typeface="Arial"/>
                <a:cs typeface="Arial"/>
                <a:sym typeface="Arial"/>
              </a:rPr>
              <a:t>Proś o opinie odbiorców. </a:t>
            </a:r>
            <a:r>
              <a:rPr lang="fi-FI" sz="1000" i="0" u="none" strike="noStrike" cap="none">
                <a:solidFill>
                  <a:schemeClr val="dk1"/>
                </a:solidFill>
                <a:latin typeface="Arial"/>
                <a:ea typeface="Arial"/>
                <a:cs typeface="Arial"/>
                <a:sym typeface="Arial"/>
              </a:rPr>
              <a:t>Ludzie uwielbiają być włączani i czuć, że mają znaczenie. Jak lepiej wykorzystać tę ludzką cechę niż poprosić odbiorców o opinię lub pomoc w dokonywaniu wyborów w Twojej firmie?  Ta taktyka może zdziałać cuda w zwiększaniu zaangażowania.</a:t>
            </a:r>
            <a:endParaRPr sz="1000">
              <a:latin typeface="Arial"/>
              <a:ea typeface="Arial"/>
              <a:cs typeface="Arial"/>
              <a:sym typeface="Arial"/>
            </a:endParaRPr>
          </a:p>
          <a:p>
            <a:pPr marL="0" marR="0" lvl="0" indent="0" algn="l" rtl="0">
              <a:lnSpc>
                <a:spcPct val="100000"/>
              </a:lnSpc>
              <a:spcBef>
                <a:spcPts val="1000"/>
              </a:spcBef>
              <a:spcAft>
                <a:spcPts val="0"/>
              </a:spcAft>
              <a:buClr>
                <a:srgbClr val="F2DADA"/>
              </a:buClr>
              <a:buSzPts val="960"/>
              <a:buFont typeface="Noto Sans Symbols"/>
              <a:buNone/>
            </a:pPr>
            <a:r>
              <a:rPr lang="fi-FI" sz="1000" b="1" i="0" u="none" strike="noStrike" cap="none">
                <a:solidFill>
                  <a:schemeClr val="dk1"/>
                </a:solidFill>
                <a:latin typeface="Arial"/>
                <a:ea typeface="Arial"/>
                <a:cs typeface="Arial"/>
                <a:sym typeface="Arial"/>
              </a:rPr>
              <a:t>Przewiduj potrzeby swojej społeczności. </a:t>
            </a:r>
            <a:r>
              <a:rPr lang="fi-FI" sz="1000" i="0" u="none" strike="noStrike" cap="none">
                <a:solidFill>
                  <a:schemeClr val="dk1"/>
                </a:solidFill>
                <a:latin typeface="Arial"/>
                <a:ea typeface="Arial"/>
                <a:cs typeface="Arial"/>
                <a:sym typeface="Arial"/>
              </a:rPr>
              <a:t>Dostarczanie informacji, których odbiorcy chcą i które uznają za pomocne, nie tylko przyciąga komentarze i udostępnienia, ale jest także trzecim najczęstszym powodem, dla którego konsumenci decydują się na zakup od firmy. Im lepiej znasz i rozumiesz ludzi, których chcesz przyciągnąć i z którymi chcesz wchodzić w interakcje, tym łatwiej jest udostępniać informacje, które cenią.  I nie myśl, że musisz sam tworzyć wszystkie informacje. Udostępnianie treści stworzonych przez innych również może być bardzo angażujące!</a:t>
            </a:r>
            <a:endParaRPr sz="1000">
              <a:latin typeface="Arial"/>
              <a:ea typeface="Arial"/>
              <a:cs typeface="Arial"/>
              <a:sym typeface="Arial"/>
            </a:endParaRPr>
          </a:p>
          <a:p>
            <a:pPr marL="0" marR="0" lvl="0" indent="0" algn="l" rtl="0">
              <a:lnSpc>
                <a:spcPct val="100000"/>
              </a:lnSpc>
              <a:spcBef>
                <a:spcPts val="1000"/>
              </a:spcBef>
              <a:spcAft>
                <a:spcPts val="0"/>
              </a:spcAft>
              <a:buClr>
                <a:srgbClr val="E5B8B7"/>
              </a:buClr>
              <a:buSzPts val="960"/>
              <a:buFont typeface="Noto Sans Symbols"/>
              <a:buNone/>
            </a:pPr>
            <a:r>
              <a:rPr lang="fi-FI" sz="1000" b="1" i="0" u="none" strike="noStrike" cap="none">
                <a:solidFill>
                  <a:schemeClr val="dk1"/>
                </a:solidFill>
                <a:latin typeface="Arial"/>
                <a:ea typeface="Arial"/>
                <a:cs typeface="Arial"/>
                <a:sym typeface="Arial"/>
              </a:rPr>
              <a:t>Wykorzystaj to, co jest aktualne. </a:t>
            </a:r>
            <a:r>
              <a:rPr lang="fi-FI" sz="1000" i="0" u="none" strike="noStrike" cap="none">
                <a:solidFill>
                  <a:schemeClr val="dk1"/>
                </a:solidFill>
                <a:latin typeface="Arial"/>
                <a:ea typeface="Arial"/>
                <a:cs typeface="Arial"/>
                <a:sym typeface="Arial"/>
              </a:rPr>
              <a:t>Udostępnianie postów, które omawiają to, co dzieje się w świecie odbiorców, to świetny sposób na zachęcenie do odpowiedzi.  Pozwala to dołączyć do rozmów, które ludzie już prowadzą, dzięki czemu Twoja obecność staje się bardziej jak przyjaciela niż podmiotu, który próbuje sprzedać. A ludzie znacznie lepiej reagują na przyjaciół niż sprzedawców. Wszystkie firmy mówią o porach roku i kluczowych momentach w każdym kalendarzu marketingowym. Aby naprawdę się wyróżnić, twórz posty, które są zgodne z wiadomościami, na których zależy Twoim odbiorcom lub które mają na nich wpływ.</a:t>
            </a:r>
            <a:endParaRPr sz="1000">
              <a:latin typeface="Arial"/>
              <a:ea typeface="Arial"/>
              <a:cs typeface="Arial"/>
              <a:sym typeface="Arial"/>
            </a:endParaRPr>
          </a:p>
          <a:p>
            <a:pPr marL="0" marR="0" lvl="0" indent="0" algn="l" rtl="0">
              <a:lnSpc>
                <a:spcPct val="100000"/>
              </a:lnSpc>
              <a:spcBef>
                <a:spcPts val="1000"/>
              </a:spcBef>
              <a:spcAft>
                <a:spcPts val="0"/>
              </a:spcAft>
              <a:buClr>
                <a:srgbClr val="F2DADA"/>
              </a:buClr>
              <a:buSzPts val="960"/>
              <a:buFont typeface="Noto Sans Symbols"/>
              <a:buNone/>
            </a:pPr>
            <a:r>
              <a:rPr lang="fi-FI" sz="1000" b="1" i="0" u="none" strike="noStrike" cap="none">
                <a:solidFill>
                  <a:schemeClr val="dk1"/>
                </a:solidFill>
                <a:latin typeface="Arial"/>
                <a:ea typeface="Arial"/>
                <a:cs typeface="Arial"/>
                <a:sym typeface="Arial"/>
              </a:rPr>
              <a:t>Porozmawiajmy o zaangażowaniu społeczności poza biznesem. </a:t>
            </a:r>
            <a:r>
              <a:rPr lang="fi-FI" sz="1000" i="0" u="none" strike="noStrike" cap="none">
                <a:solidFill>
                  <a:schemeClr val="dk1"/>
                </a:solidFill>
                <a:latin typeface="Arial"/>
                <a:ea typeface="Arial"/>
                <a:cs typeface="Arial"/>
                <a:sym typeface="Arial"/>
              </a:rPr>
              <a:t>Ludzie uwielbiają firmy, które mają na celu coś więcej niż tylko zarabianie pieniędzy. Udostępniaj aktualizacje na temat organizacji non-profit, które wspierasz, działań związanych z pozyskiwaniem funduszy, w które jesteś zaangażowany jako firma, lub wszelkich projektów społecznych, nad którymi pracujesz.</a:t>
            </a:r>
            <a:endParaRPr sz="1000">
              <a:latin typeface="Arial"/>
              <a:ea typeface="Arial"/>
              <a:cs typeface="Arial"/>
              <a:sym typeface="Arial"/>
            </a:endParaRPr>
          </a:p>
          <a:p>
            <a:pPr marL="0" marR="0" lvl="0" indent="0" algn="l" rtl="0">
              <a:lnSpc>
                <a:spcPct val="100000"/>
              </a:lnSpc>
              <a:spcBef>
                <a:spcPts val="1000"/>
              </a:spcBef>
              <a:spcAft>
                <a:spcPts val="0"/>
              </a:spcAft>
              <a:buClr>
                <a:srgbClr val="4F81BD"/>
              </a:buClr>
              <a:buSzPts val="960"/>
              <a:buFont typeface="Noto Sans Symbols"/>
              <a:buNone/>
            </a:pPr>
            <a:r>
              <a:rPr lang="fi-FI" sz="1000" b="1" i="0" u="none" strike="noStrike" cap="none">
                <a:solidFill>
                  <a:schemeClr val="dk1"/>
                </a:solidFill>
                <a:latin typeface="Arial"/>
                <a:ea typeface="Arial"/>
                <a:cs typeface="Arial"/>
                <a:sym typeface="Arial"/>
              </a:rPr>
              <a:t>Transmisja na żywo</a:t>
            </a:r>
            <a:r>
              <a:rPr lang="fi-FI" sz="1000" i="0" u="none" strike="noStrike" cap="none">
                <a:solidFill>
                  <a:schemeClr val="dk1"/>
                </a:solidFill>
                <a:latin typeface="Arial"/>
                <a:ea typeface="Arial"/>
                <a:cs typeface="Arial"/>
                <a:sym typeface="Arial"/>
              </a:rPr>
              <a:t>. Jednym z najszybszych sposobów na zwiększenie zaangażowania jest rozpoczęcie transmisji na żywo na swojej stronie.  Badanie BuzzSumo wykazało, że filmy na żywo na Facebooku powinny trwać co najmniej 12 minut, aby uzyskać maksymalne zaangażowanie. Aby uzyskać jak największe zaangażowanie, należy z wyprzedzeniem promować swoje transmisje na żywo na Facebooku. Jeśli widzowie nie wiedzą, że prowadzisz transmisję na żywo, nie dołączą do niej i stracisz okazję do nawiązania z nimi kontaktu.  Według Facebooka filmy na żywo mają średnio sześć razy więcej interakcji niż zwykłe filmy. Ponad połowa marek regularnie publikuje historie na Instagramie. Dzięki dodaniu stories czas spędzany przez użytkowników na Instagramie wydłużył się o prawie 28 minut</a:t>
            </a:r>
            <a:endParaRPr sz="1000" i="0" u="none" strike="noStrike" cap="none">
              <a:solidFill>
                <a:schemeClr val="dk1"/>
              </a:solidFill>
              <a:latin typeface="Arial"/>
              <a:ea typeface="Arial"/>
              <a:cs typeface="Arial"/>
              <a:sym typeface="Arial"/>
            </a:endParaRPr>
          </a:p>
          <a:p>
            <a:pPr marL="0" marR="0" lvl="0" indent="0" algn="l" rtl="0">
              <a:lnSpc>
                <a:spcPct val="100000"/>
              </a:lnSpc>
              <a:spcBef>
                <a:spcPts val="1000"/>
              </a:spcBef>
              <a:spcAft>
                <a:spcPts val="0"/>
              </a:spcAft>
              <a:buClr>
                <a:srgbClr val="4F81BD"/>
              </a:buClr>
              <a:buSzPts val="960"/>
              <a:buFont typeface="Noto Sans Symbols"/>
              <a:buNone/>
            </a:pPr>
            <a:endParaRPr sz="1000">
              <a:latin typeface="Arial"/>
              <a:ea typeface="Arial"/>
              <a:cs typeface="Arial"/>
              <a:sym typeface="Arial"/>
            </a:endParaRPr>
          </a:p>
          <a:p>
            <a:pPr marL="0" lvl="0" indent="0" algn="l" rtl="0">
              <a:spcBef>
                <a:spcPts val="0"/>
              </a:spcBef>
              <a:spcAft>
                <a:spcPts val="0"/>
              </a:spcAft>
              <a:buClr>
                <a:schemeClr val="dk1"/>
              </a:buClr>
              <a:buSzPts val="1400"/>
              <a:buFont typeface="Arial"/>
              <a:buNone/>
            </a:pPr>
            <a:r>
              <a:rPr lang="fi-FI" sz="1100" u="sng">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https://heyorca.com/blog/social-media-strategy/142-engaging-social-media-question-ideas-with-tips-examples/</a:t>
            </a:r>
            <a:endParaRPr sz="1100">
              <a:solidFill>
                <a:srgbClr val="161249"/>
              </a:solidFill>
              <a:latin typeface="Arial"/>
              <a:ea typeface="Arial"/>
              <a:cs typeface="Arial"/>
              <a:sym typeface="Arial"/>
            </a:endParaRPr>
          </a:p>
          <a:p>
            <a:pPr marL="0" lvl="0" indent="0" algn="l" rtl="0">
              <a:spcBef>
                <a:spcPts val="0"/>
              </a:spcBef>
              <a:spcAft>
                <a:spcPts val="0"/>
              </a:spcAft>
              <a:buClr>
                <a:schemeClr val="dk1"/>
              </a:buClr>
              <a:buSzPts val="1400"/>
              <a:buFont typeface="Arial"/>
              <a:buNone/>
            </a:pPr>
            <a:r>
              <a:rPr lang="fi-FI" sz="1100" u="sng">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https://blog.hootsuite.com/content-idea-cheat-sheet/</a:t>
            </a:r>
            <a:endParaRPr sz="1100">
              <a:solidFill>
                <a:srgbClr val="161249"/>
              </a:solidFill>
              <a:latin typeface="Arial"/>
              <a:ea typeface="Arial"/>
              <a:cs typeface="Arial"/>
              <a:sym typeface="Arial"/>
            </a:endParaRPr>
          </a:p>
          <a:p>
            <a:pPr marL="0" lvl="0" indent="0" algn="l" rtl="0">
              <a:spcBef>
                <a:spcPts val="0"/>
              </a:spcBef>
              <a:spcAft>
                <a:spcPts val="0"/>
              </a:spcAft>
              <a:buClr>
                <a:schemeClr val="dk1"/>
              </a:buClr>
              <a:buSzPts val="1400"/>
              <a:buFont typeface="Arial"/>
              <a:buNone/>
            </a:pPr>
            <a:r>
              <a:rPr lang="fi-FI" sz="1100">
                <a:solidFill>
                  <a:srgbClr val="161249"/>
                </a:solidFill>
                <a:latin typeface="Arial"/>
                <a:ea typeface="Arial"/>
                <a:cs typeface="Arial"/>
                <a:sym typeface="Arial"/>
              </a:rPr>
              <a:t>https://blog.sagipl.com/social-media-post-content-ideas/</a:t>
            </a:r>
            <a:endParaRPr sz="1100">
              <a:solidFill>
                <a:srgbClr val="161249"/>
              </a:solidFill>
              <a:latin typeface="Arial"/>
              <a:ea typeface="Arial"/>
              <a:cs typeface="Arial"/>
              <a:sym typeface="Arial"/>
            </a:endParaRPr>
          </a:p>
          <a:p>
            <a:pPr marL="0" lvl="0" indent="0" algn="l" rtl="0">
              <a:spcBef>
                <a:spcPts val="0"/>
              </a:spcBef>
              <a:spcAft>
                <a:spcPts val="0"/>
              </a:spcAft>
              <a:buClr>
                <a:schemeClr val="dk1"/>
              </a:buClr>
              <a:buSzPts val="1400"/>
              <a:buFont typeface="Arial"/>
              <a:buNone/>
            </a:pPr>
            <a:r>
              <a:rPr lang="fi-FI" sz="1100">
                <a:solidFill>
                  <a:srgbClr val="161249"/>
                </a:solidFill>
                <a:latin typeface="Arial"/>
                <a:ea typeface="Arial"/>
                <a:cs typeface="Arial"/>
                <a:sym typeface="Arial"/>
              </a:rPr>
              <a:t>https://www.socialmediatoday.com/social-business/buzzsumo-releases-analysis-100-million-facebook-videos</a:t>
            </a:r>
            <a:endParaRPr sz="1100">
              <a:solidFill>
                <a:srgbClr val="161249"/>
              </a:solidFill>
              <a:latin typeface="Arial"/>
              <a:ea typeface="Arial"/>
              <a:cs typeface="Arial"/>
              <a:sym typeface="Arial"/>
            </a:endParaRPr>
          </a:p>
          <a:p>
            <a:pPr marL="0" marR="0" lvl="0" indent="0" algn="l" rtl="0">
              <a:lnSpc>
                <a:spcPct val="100000"/>
              </a:lnSpc>
              <a:spcBef>
                <a:spcPts val="1000"/>
              </a:spcBef>
              <a:spcAft>
                <a:spcPts val="0"/>
              </a:spcAft>
              <a:buClr>
                <a:srgbClr val="4F81BD"/>
              </a:buClr>
              <a:buSzPts val="960"/>
              <a:buFont typeface="Noto Sans Symbols"/>
              <a:buNone/>
            </a:pPr>
            <a:endParaRPr sz="1000">
              <a:latin typeface="Arial"/>
              <a:ea typeface="Arial"/>
              <a:cs typeface="Arial"/>
              <a:sym typeface="Arial"/>
            </a:endParaRPr>
          </a:p>
        </p:txBody>
      </p:sp>
      <p:sp>
        <p:nvSpPr>
          <p:cNvPr id="459" name="Google Shape;459;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8" name="Google Shape;468;p3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4F81BD"/>
              </a:buClr>
              <a:buSzPts val="1600"/>
              <a:buFont typeface="Noto Sans Symbols"/>
              <a:buNone/>
            </a:pPr>
            <a:r>
              <a:rPr lang="fi-FI" sz="1100">
                <a:latin typeface="Arial"/>
                <a:ea typeface="Arial"/>
                <a:cs typeface="Arial"/>
                <a:sym typeface="Arial"/>
              </a:rPr>
              <a:t>Nikt nie chce przychodzić do restauracji, która ma tylko jeden rodzaj jedzenia. Nie odbiegając zbytnio od celu, </a:t>
            </a:r>
            <a:r>
              <a:rPr lang="fi-FI" sz="1100" b="1">
                <a:latin typeface="Arial"/>
                <a:ea typeface="Arial"/>
                <a:cs typeface="Arial"/>
                <a:sym typeface="Arial"/>
              </a:rPr>
              <a:t>upewnij się, że Twoje treści nie są nudne i mają różnorodność.</a:t>
            </a:r>
            <a:endParaRPr sz="1100" b="1">
              <a:latin typeface="Arial"/>
              <a:ea typeface="Arial"/>
              <a:cs typeface="Arial"/>
              <a:sym typeface="Arial"/>
            </a:endParaRPr>
          </a:p>
          <a:p>
            <a:pPr marL="0" lvl="0" indent="0" algn="l" rtl="0">
              <a:lnSpc>
                <a:spcPct val="100000"/>
              </a:lnSpc>
              <a:spcBef>
                <a:spcPts val="1000"/>
              </a:spcBef>
              <a:spcAft>
                <a:spcPts val="0"/>
              </a:spcAft>
              <a:buClr>
                <a:srgbClr val="4F81BD"/>
              </a:buClr>
              <a:buSzPts val="1600"/>
              <a:buFont typeface="Noto Sans Symbols"/>
              <a:buNone/>
            </a:pPr>
            <a:r>
              <a:rPr lang="fi-FI" sz="1100">
                <a:latin typeface="Arial"/>
                <a:ea typeface="Arial"/>
                <a:cs typeface="Arial"/>
                <a:sym typeface="Arial"/>
              </a:rPr>
              <a:t>Wypróbuj różne rodzaje treści w mediach społecznościowych, aby zachować świeżość kanału.</a:t>
            </a:r>
            <a:endParaRPr sz="1100">
              <a:latin typeface="Arial"/>
              <a:ea typeface="Arial"/>
              <a:cs typeface="Arial"/>
              <a:sym typeface="Arial"/>
            </a:endParaRPr>
          </a:p>
          <a:p>
            <a:pPr marL="0" lvl="0" indent="0" algn="l" rtl="0">
              <a:spcBef>
                <a:spcPts val="0"/>
              </a:spcBef>
              <a:spcAft>
                <a:spcPts val="0"/>
              </a:spcAft>
              <a:buClr>
                <a:schemeClr val="dk1"/>
              </a:buClr>
              <a:buSzPts val="1400"/>
              <a:buFont typeface="Arial"/>
              <a:buNone/>
            </a:pPr>
            <a:r>
              <a:rPr lang="fi-FI" sz="1100" u="sng">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https://www.postplanner.com/blog/types-of-social-media-content </a:t>
            </a:r>
            <a:endParaRPr sz="1100">
              <a:solidFill>
                <a:srgbClr val="161249"/>
              </a:solidFill>
              <a:latin typeface="Arial"/>
              <a:ea typeface="Arial"/>
              <a:cs typeface="Arial"/>
              <a:sym typeface="Arial"/>
            </a:endParaRPr>
          </a:p>
          <a:p>
            <a:pPr marL="0" lvl="0" indent="0" algn="l" rtl="0">
              <a:spcBef>
                <a:spcPts val="0"/>
              </a:spcBef>
              <a:spcAft>
                <a:spcPts val="0"/>
              </a:spcAft>
              <a:buClr>
                <a:schemeClr val="dk1"/>
              </a:buClr>
              <a:buSzPts val="1400"/>
              <a:buFont typeface="Arial"/>
              <a:buNone/>
            </a:pPr>
            <a:r>
              <a:rPr lang="fi-FI" sz="1100" u="sng">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Różne rodzaje treści dla mediów społecznościowych - feedalpha</a:t>
            </a:r>
            <a:endParaRPr sz="1100">
              <a:solidFill>
                <a:srgbClr val="161249"/>
              </a:solidFill>
              <a:latin typeface="Arial"/>
              <a:ea typeface="Arial"/>
              <a:cs typeface="Arial"/>
              <a:sym typeface="Arial"/>
            </a:endParaRPr>
          </a:p>
          <a:p>
            <a:pPr marL="0" lvl="0" indent="0" algn="l" rtl="0">
              <a:spcBef>
                <a:spcPts val="0"/>
              </a:spcBef>
              <a:spcAft>
                <a:spcPts val="0"/>
              </a:spcAft>
              <a:buClr>
                <a:schemeClr val="dk1"/>
              </a:buClr>
              <a:buSzPts val="1400"/>
              <a:buFont typeface="Arial"/>
              <a:buNone/>
            </a:pPr>
            <a:r>
              <a:rPr lang="fi-FI" sz="1100" u="sng">
                <a:solidFill>
                  <a:srgbClr val="161249"/>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https://www.cutedigitalmedia.com/blog/en/what-types-of-content-work-best-for-each-social-network/</a:t>
            </a:r>
            <a:endParaRPr sz="1100">
              <a:solidFill>
                <a:srgbClr val="161249"/>
              </a:solidFill>
              <a:latin typeface="Arial"/>
              <a:ea typeface="Arial"/>
              <a:cs typeface="Arial"/>
              <a:sym typeface="Arial"/>
            </a:endParaRPr>
          </a:p>
          <a:p>
            <a:pPr marL="0" lvl="0" indent="0" algn="l" rtl="0">
              <a:spcBef>
                <a:spcPts val="0"/>
              </a:spcBef>
              <a:spcAft>
                <a:spcPts val="0"/>
              </a:spcAft>
              <a:buClr>
                <a:schemeClr val="dk1"/>
              </a:buClr>
              <a:buSzPts val="1400"/>
              <a:buFont typeface="Arial"/>
              <a:buNone/>
            </a:pPr>
            <a:endParaRPr sz="1100">
              <a:solidFill>
                <a:srgbClr val="161249"/>
              </a:solidFill>
              <a:latin typeface="Arial"/>
              <a:ea typeface="Arial"/>
              <a:cs typeface="Arial"/>
              <a:sym typeface="Arial"/>
            </a:endParaRPr>
          </a:p>
          <a:p>
            <a:pPr marL="0" lvl="0" indent="0" algn="l" rtl="0">
              <a:lnSpc>
                <a:spcPct val="100000"/>
              </a:lnSpc>
              <a:spcBef>
                <a:spcPts val="1000"/>
              </a:spcBef>
              <a:spcAft>
                <a:spcPts val="0"/>
              </a:spcAft>
              <a:buClr>
                <a:srgbClr val="4F81BD"/>
              </a:buClr>
              <a:buSzPts val="1600"/>
              <a:buFont typeface="Noto Sans Symbols"/>
              <a:buNone/>
            </a:pPr>
            <a:endParaRPr sz="1100">
              <a:latin typeface="Arial"/>
              <a:ea typeface="Arial"/>
              <a:cs typeface="Arial"/>
              <a:sym typeface="Arial"/>
            </a:endParaRPr>
          </a:p>
        </p:txBody>
      </p:sp>
      <p:sp>
        <p:nvSpPr>
          <p:cNvPr id="469" name="Google Shape;469;p3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5"/>
        <p:cNvGrpSpPr/>
        <p:nvPr/>
      </p:nvGrpSpPr>
      <p:grpSpPr>
        <a:xfrm>
          <a:off x="0" y="0"/>
          <a:ext cx="0" cy="0"/>
          <a:chOff x="0" y="0"/>
          <a:chExt cx="0" cy="0"/>
        </a:xfrm>
      </p:grpSpPr>
      <p:sp>
        <p:nvSpPr>
          <p:cNvPr id="476" name="Google Shape;476;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sz="1100">
                <a:latin typeface="Arial"/>
                <a:ea typeface="Arial"/>
                <a:cs typeface="Arial"/>
                <a:sym typeface="Arial"/>
              </a:rPr>
              <a:t>Istnieje wiele różnych opinii na temat częstotliwości publikacji w mediach społecznościowych.</a:t>
            </a:r>
            <a:endParaRPr sz="1100">
              <a:latin typeface="Arial"/>
              <a:ea typeface="Arial"/>
              <a:cs typeface="Arial"/>
              <a:sym typeface="Arial"/>
            </a:endParaRPr>
          </a:p>
          <a:p>
            <a:pPr marL="0" lvl="0" indent="0" algn="l" rtl="0">
              <a:lnSpc>
                <a:spcPct val="100000"/>
              </a:lnSpc>
              <a:spcBef>
                <a:spcPts val="0"/>
              </a:spcBef>
              <a:spcAft>
                <a:spcPts val="0"/>
              </a:spcAft>
              <a:buSzPts val="1400"/>
              <a:buNone/>
            </a:pPr>
            <a:r>
              <a:rPr lang="fi-FI" sz="1100">
                <a:latin typeface="Arial"/>
                <a:ea typeface="Arial"/>
                <a:cs typeface="Arial"/>
                <a:sym typeface="Arial"/>
              </a:rPr>
              <a:t>W rzeczywistości firmy różnią się między sobą, dlatego trudno jest podać jedną zasadę dotyczącą częstotliwości publikacji. W międzynarodowej korporacji może być kilku pracowników skupiających się wyłącznie na mediach społecznościowych, podczas gdy w małej firmie ta sama osoba jest odpowiedzialna za wszystkie zadania związane z marketingiem i komunikacją. </a:t>
            </a: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a:p>
            <a:pPr marL="0" lvl="0" indent="0" algn="l" rtl="0">
              <a:spcBef>
                <a:spcPts val="0"/>
              </a:spcBef>
              <a:spcAft>
                <a:spcPts val="0"/>
              </a:spcAft>
              <a:buClr>
                <a:schemeClr val="dk1"/>
              </a:buClr>
              <a:buSzPts val="1400"/>
              <a:buFont typeface="Arial"/>
              <a:buNone/>
            </a:pPr>
            <a:r>
              <a:rPr lang="fi-FI" u="sng">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https://louisem.com/144557/often-post-social-media</a:t>
            </a:r>
            <a:endParaRPr>
              <a:solidFill>
                <a:srgbClr val="161249"/>
              </a:solidFill>
              <a:latin typeface="Arial"/>
              <a:ea typeface="Arial"/>
              <a:cs typeface="Arial"/>
              <a:sym typeface="Arial"/>
            </a:endParaRPr>
          </a:p>
          <a:p>
            <a:pPr marL="0" lvl="0" indent="0" algn="l" rtl="0">
              <a:spcBef>
                <a:spcPts val="0"/>
              </a:spcBef>
              <a:spcAft>
                <a:spcPts val="0"/>
              </a:spcAft>
              <a:buClr>
                <a:schemeClr val="dk1"/>
              </a:buClr>
              <a:buSzPts val="1400"/>
              <a:buFont typeface="Arial"/>
              <a:buNone/>
            </a:pPr>
            <a:r>
              <a:rPr lang="fi-FI" u="sng">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https://blog.hootsuite.com/how-often-to-post-on-social-media/</a:t>
            </a:r>
            <a:endParaRPr>
              <a:solidFill>
                <a:srgbClr val="161249"/>
              </a:solidFill>
              <a:latin typeface="Arial"/>
              <a:ea typeface="Arial"/>
              <a:cs typeface="Arial"/>
              <a:sym typeface="Arial"/>
            </a:endParaRPr>
          </a:p>
          <a:p>
            <a:pPr marL="0" lvl="0" indent="0" algn="l" rtl="0">
              <a:spcBef>
                <a:spcPts val="0"/>
              </a:spcBef>
              <a:spcAft>
                <a:spcPts val="0"/>
              </a:spcAft>
              <a:buClr>
                <a:schemeClr val="dk1"/>
              </a:buClr>
              <a:buSzPts val="1400"/>
              <a:buFont typeface="Arial"/>
              <a:buNone/>
            </a:pPr>
            <a:endParaRPr>
              <a:solidFill>
                <a:srgbClr val="161249"/>
              </a:solidFill>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p:txBody>
      </p:sp>
      <p:sp>
        <p:nvSpPr>
          <p:cNvPr id="477" name="Google Shape;477;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3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sz="1100">
                <a:latin typeface="Arial"/>
                <a:ea typeface="Arial"/>
                <a:cs typeface="Arial"/>
                <a:sym typeface="Arial"/>
              </a:rPr>
              <a:t>Istnieje wiele różnych opinii na temat częstotliwości publikacji w mediach społecznościowych.</a:t>
            </a:r>
            <a:endParaRPr sz="1100">
              <a:latin typeface="Arial"/>
              <a:ea typeface="Arial"/>
              <a:cs typeface="Arial"/>
              <a:sym typeface="Arial"/>
            </a:endParaRPr>
          </a:p>
          <a:p>
            <a:pPr marL="0" lvl="0" indent="0" algn="l" rtl="0">
              <a:lnSpc>
                <a:spcPct val="100000"/>
              </a:lnSpc>
              <a:spcBef>
                <a:spcPts val="0"/>
              </a:spcBef>
              <a:spcAft>
                <a:spcPts val="0"/>
              </a:spcAft>
              <a:buSzPts val="1400"/>
              <a:buNone/>
            </a:pPr>
            <a:r>
              <a:rPr lang="fi-FI" sz="1100">
                <a:latin typeface="Arial"/>
                <a:ea typeface="Arial"/>
                <a:cs typeface="Arial"/>
                <a:sym typeface="Arial"/>
              </a:rPr>
              <a:t>W rzeczywistości firmy różnią się między sobą, dlatego trudno jest podać jedną zasadę dotyczącą częstotliwości publikacji. W międzynarodowej korporacji może być kilku pracowników skupiających się wyłącznie na mediach społecznościowych, podczas gdy w małej firmie ta sama osoba jest odpowiedzialna za wszystkie zadania związane z marketingiem i komunikacją. </a:t>
            </a: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p:txBody>
      </p:sp>
      <p:sp>
        <p:nvSpPr>
          <p:cNvPr id="489" name="Google Shape;489;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94" name="Google Shape;494;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7"/>
        <p:cNvGrpSpPr/>
        <p:nvPr/>
      </p:nvGrpSpPr>
      <p:grpSpPr>
        <a:xfrm>
          <a:off x="0" y="0"/>
          <a:ext cx="0" cy="0"/>
          <a:chOff x="0" y="0"/>
          <a:chExt cx="0" cy="0"/>
        </a:xfrm>
      </p:grpSpPr>
      <p:sp>
        <p:nvSpPr>
          <p:cNvPr id="498" name="Google Shape;498;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99" name="Google Shape;499;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3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4" name="Google Shape;504;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Zadanie to może być wykonane jako praca indywidualna lub grupowa. </a:t>
            </a:r>
            <a:endParaRPr/>
          </a:p>
          <a:p>
            <a:pPr marL="0" lvl="0" indent="0" algn="l" rtl="0">
              <a:lnSpc>
                <a:spcPct val="100000"/>
              </a:lnSpc>
              <a:spcBef>
                <a:spcPts val="0"/>
              </a:spcBef>
              <a:spcAft>
                <a:spcPts val="0"/>
              </a:spcAft>
              <a:buSzPts val="1400"/>
              <a:buNone/>
            </a:pPr>
            <a:endParaRPr/>
          </a:p>
        </p:txBody>
      </p:sp>
      <p:sp>
        <p:nvSpPr>
          <p:cNvPr id="511" name="Google Shape;511;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18" name="Google Shape;518;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4" name="Google Shape;524;p4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uzasadnienie kanałów: firma powinna wybrać kanały, z których korzystają jej buyer personas</a:t>
            </a:r>
            <a:endParaRPr/>
          </a:p>
        </p:txBody>
      </p:sp>
      <p:sp>
        <p:nvSpPr>
          <p:cNvPr id="525" name="Google Shape;525;p4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28078d5dc91_0_19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32" name="Google Shape;532;g28078d5dc91_0_1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2"/>
        <p:cNvGrpSpPr/>
        <p:nvPr/>
      </p:nvGrpSpPr>
      <p:grpSpPr>
        <a:xfrm>
          <a:off x="0" y="0"/>
          <a:ext cx="0" cy="0"/>
          <a:chOff x="0" y="0"/>
          <a:chExt cx="0" cy="0"/>
        </a:xfrm>
      </p:grpSpPr>
      <p:sp>
        <p:nvSpPr>
          <p:cNvPr id="13" name="Google Shape;13;p66"/>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4" name="Google Shape;14;p66"/>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6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27999" y="623199"/>
            <a:ext cx="2958477" cy="1098780"/>
          </a:xfrm>
          <a:prstGeom prst="rect">
            <a:avLst/>
          </a:prstGeom>
          <a:noFill/>
          <a:ln>
            <a:noFill/>
          </a:ln>
        </p:spPr>
      </p:pic>
      <p:sp>
        <p:nvSpPr>
          <p:cNvPr id="16" name="Google Shape;16;p66"/>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7" name="Google Shape;17;p6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33192" y="6037499"/>
            <a:ext cx="2650539" cy="586800"/>
          </a:xfrm>
          <a:prstGeom prst="rect">
            <a:avLst/>
          </a:prstGeom>
          <a:noFill/>
          <a:ln>
            <a:noFill/>
          </a:ln>
        </p:spPr>
      </p:pic>
      <p:pic>
        <p:nvPicPr>
          <p:cNvPr id="18" name="Google Shape;18;p6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9" name="Google Shape;19;p6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20" name="Google Shape;20;p6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21" name="Google Shape;21;p6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6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sp>
        <p:nvSpPr>
          <p:cNvPr id="24" name="Google Shape;24;p6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67"/>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6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27" name="Google Shape;27;p6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8"/>
        <p:cNvGrpSpPr/>
        <p:nvPr/>
      </p:nvGrpSpPr>
      <p:grpSpPr>
        <a:xfrm>
          <a:off x="0" y="0"/>
          <a:ext cx="0" cy="0"/>
          <a:chOff x="0" y="0"/>
          <a:chExt cx="0" cy="0"/>
        </a:xfrm>
      </p:grpSpPr>
      <p:sp>
        <p:nvSpPr>
          <p:cNvPr id="29" name="Google Shape;29;p68"/>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68"/>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6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2" name="Google Shape;32;p6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33" name="Google Shape;33;p6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34" name="Google Shape;34;p6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35" name="Google Shape;35;p6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pic>
        <p:nvPicPr>
          <p:cNvPr id="36" name="Google Shape;36;p6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cxnSp>
        <p:nvCxnSpPr>
          <p:cNvPr id="37" name="Google Shape;37;p68"/>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38" name="Google Shape;38;p6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bg>
      <p:bgPr>
        <a:solidFill>
          <a:schemeClr val="lt1"/>
        </a:solidFill>
        <a:effectLst/>
      </p:bgPr>
    </p:bg>
    <p:spTree>
      <p:nvGrpSpPr>
        <p:cNvPr id="1" name="Shape 39"/>
        <p:cNvGrpSpPr/>
        <p:nvPr/>
      </p:nvGrpSpPr>
      <p:grpSpPr>
        <a:xfrm>
          <a:off x="0" y="0"/>
          <a:ext cx="0" cy="0"/>
          <a:chOff x="0" y="0"/>
          <a:chExt cx="0" cy="0"/>
        </a:xfrm>
      </p:grpSpPr>
      <p:pic>
        <p:nvPicPr>
          <p:cNvPr id="40" name="Google Shape;40;p69"/>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pic>
        <p:nvPicPr>
          <p:cNvPr id="41" name="Google Shape;41;p6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42" name="Google Shape;42;p6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43"/>
        <p:cNvGrpSpPr/>
        <p:nvPr/>
      </p:nvGrpSpPr>
      <p:grpSpPr>
        <a:xfrm>
          <a:off x="0" y="0"/>
          <a:ext cx="0" cy="0"/>
          <a:chOff x="0" y="0"/>
          <a:chExt cx="0" cy="0"/>
        </a:xfrm>
      </p:grpSpPr>
      <p:pic>
        <p:nvPicPr>
          <p:cNvPr id="44" name="Google Shape;44;p80"/>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246419" y="5916885"/>
            <a:ext cx="1698957" cy="651223"/>
          </a:xfrm>
          <a:prstGeom prst="rect">
            <a:avLst/>
          </a:prstGeom>
          <a:noFill/>
          <a:ln>
            <a:noFill/>
          </a:ln>
        </p:spPr>
      </p:pic>
      <p:sp>
        <p:nvSpPr>
          <p:cNvPr id="45" name="Google Shape;45;p80"/>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80"/>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7" name="Google Shape;47;p8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48" name="Google Shape;48;p8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49"/>
        <p:cNvGrpSpPr/>
        <p:nvPr/>
      </p:nvGrpSpPr>
      <p:grpSpPr>
        <a:xfrm>
          <a:off x="0" y="0"/>
          <a:ext cx="0" cy="0"/>
          <a:chOff x="0" y="0"/>
          <a:chExt cx="0" cy="0"/>
        </a:xfrm>
      </p:grpSpPr>
      <p:pic>
        <p:nvPicPr>
          <p:cNvPr id="50" name="Google Shape;50;p77" descr="A picture containing shape&#10;&#10;Description automatically generated"/>
          <p:cNvPicPr preferRelativeResize="0"/>
          <p:nvPr/>
        </p:nvPicPr>
        <p:blipFill rotWithShape="1">
          <a:blip r:embed="rId2" cstate="email">
            <a:alphaModFix amt="27000"/>
            <a:extLst>
              <a:ext uri="{28A0092B-C50C-407E-A947-70E740481C1C}">
                <a14:useLocalDpi xmlns:a14="http://schemas.microsoft.com/office/drawing/2010/main"/>
              </a:ext>
            </a:extLst>
          </a:blip>
          <a:srcRect/>
          <a:stretch/>
        </p:blipFill>
        <p:spPr>
          <a:xfrm>
            <a:off x="7944186" y="2718433"/>
            <a:ext cx="5007393" cy="4583038"/>
          </a:xfrm>
          <a:prstGeom prst="rect">
            <a:avLst/>
          </a:prstGeom>
          <a:noFill/>
          <a:ln>
            <a:noFill/>
          </a:ln>
        </p:spPr>
      </p:pic>
      <p:pic>
        <p:nvPicPr>
          <p:cNvPr id="51" name="Google Shape;51;p7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sp>
        <p:nvSpPr>
          <p:cNvPr id="52" name="Google Shape;52;p7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77"/>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4" name="Google Shape;54;p7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55" name="Google Shape;55;p7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56"/>
        <p:cNvGrpSpPr/>
        <p:nvPr/>
      </p:nvGrpSpPr>
      <p:grpSpPr>
        <a:xfrm>
          <a:off x="0" y="0"/>
          <a:ext cx="0" cy="0"/>
          <a:chOff x="0" y="0"/>
          <a:chExt cx="0" cy="0"/>
        </a:xfrm>
      </p:grpSpPr>
      <p:sp>
        <p:nvSpPr>
          <p:cNvPr id="57" name="Google Shape;57;p41"/>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8" name="Google Shape;58;p41"/>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9" name="Google Shape;59;p41"/>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cxnSp>
        <p:nvCxnSpPr>
          <p:cNvPr id="60" name="Google Shape;60;p41"/>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61" name="Google Shape;61;p4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62" name="Google Shape;62;p4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08377" y="6223183"/>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63"/>
        <p:cNvGrpSpPr/>
        <p:nvPr/>
      </p:nvGrpSpPr>
      <p:grpSpPr>
        <a:xfrm>
          <a:off x="0" y="0"/>
          <a:ext cx="0" cy="0"/>
          <a:chOff x="0" y="0"/>
          <a:chExt cx="0" cy="0"/>
        </a:xfrm>
      </p:grpSpPr>
      <p:sp>
        <p:nvSpPr>
          <p:cNvPr id="64" name="Google Shape;64;p42"/>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65" name="Google Shape;65;p4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36370" y="6101922"/>
            <a:ext cx="2650539" cy="586800"/>
          </a:xfrm>
          <a:prstGeom prst="rect">
            <a:avLst/>
          </a:prstGeom>
          <a:noFill/>
          <a:ln>
            <a:noFill/>
          </a:ln>
        </p:spPr>
      </p:pic>
      <p:pic>
        <p:nvPicPr>
          <p:cNvPr id="66" name="Google Shape;66;p4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0256673" y="6069710"/>
            <a:ext cx="1698957" cy="651223"/>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7"/>
        <p:cNvGrpSpPr/>
        <p:nvPr/>
      </p:nvGrpSpPr>
      <p:grpSpPr>
        <a:xfrm>
          <a:off x="0" y="0"/>
          <a:ext cx="0" cy="0"/>
          <a:chOff x="0" y="0"/>
          <a:chExt cx="0" cy="0"/>
        </a:xfrm>
      </p:grpSpPr>
      <p:sp>
        <p:nvSpPr>
          <p:cNvPr id="68" name="Google Shape;68;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69" name="Google Shape;69;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70" name="Google Shape;70;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ontent - blank">
  <p:cSld name="Title and Content - blank">
    <p:spTree>
      <p:nvGrpSpPr>
        <p:cNvPr id="1" name="Shape 71"/>
        <p:cNvGrpSpPr/>
        <p:nvPr/>
      </p:nvGrpSpPr>
      <p:grpSpPr>
        <a:xfrm>
          <a:off x="0" y="0"/>
          <a:ext cx="0" cy="0"/>
          <a:chOff x="0" y="0"/>
          <a:chExt cx="0" cy="0"/>
        </a:xfrm>
      </p:grpSpPr>
      <p:sp>
        <p:nvSpPr>
          <p:cNvPr id="72" name="Google Shape;72;p71"/>
          <p:cNvSpPr txBox="1">
            <a:spLocks noGrp="1"/>
          </p:cNvSpPr>
          <p:nvPr>
            <p:ph type="title"/>
          </p:nvPr>
        </p:nvSpPr>
        <p:spPr>
          <a:xfrm>
            <a:off x="601133" y="371749"/>
            <a:ext cx="10985500" cy="1476017"/>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71"/>
          <p:cNvSpPr txBox="1">
            <a:spLocks noGrp="1"/>
          </p:cNvSpPr>
          <p:nvPr>
            <p:ph type="body" idx="1"/>
          </p:nvPr>
        </p:nvSpPr>
        <p:spPr>
          <a:xfrm>
            <a:off x="601133" y="2325601"/>
            <a:ext cx="10983384" cy="4102011"/>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74"/>
        <p:cNvGrpSpPr/>
        <p:nvPr/>
      </p:nvGrpSpPr>
      <p:grpSpPr>
        <a:xfrm>
          <a:off x="0" y="0"/>
          <a:ext cx="0" cy="0"/>
          <a:chOff x="0" y="0"/>
          <a:chExt cx="0" cy="0"/>
        </a:xfrm>
      </p:grpSpPr>
      <p:sp>
        <p:nvSpPr>
          <p:cNvPr id="75" name="Google Shape;75;p73"/>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73"/>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7" name="Google Shape;77;p73"/>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8" name="Google Shape;78;p7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79" name="Google Shape;79;p73"/>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80" name="Google Shape;80;p7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81" name="Google Shape;81;p7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82" name="Google Shape;82;p73"/>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83" name="Google Shape;83;p73"/>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84" name="Google Shape;84;p73"/>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85" name="Google Shape;85;p73"/>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6"/>
        <p:cNvGrpSpPr/>
        <p:nvPr/>
      </p:nvGrpSpPr>
      <p:grpSpPr>
        <a:xfrm>
          <a:off x="0" y="0"/>
          <a:ext cx="0" cy="0"/>
          <a:chOff x="0" y="0"/>
          <a:chExt cx="0" cy="0"/>
        </a:xfrm>
      </p:grpSpPr>
      <p:sp>
        <p:nvSpPr>
          <p:cNvPr id="87" name="Google Shape;87;p74"/>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74"/>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9" name="Google Shape;89;p74"/>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7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1" name="Google Shape;91;p74"/>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92" name="Google Shape;92;p7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93" name="Google Shape;93;p7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94" name="Google Shape;94;p74"/>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95" name="Google Shape;95;p74"/>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96" name="Google Shape;96;p74"/>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97" name="Google Shape;97;p74"/>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98"/>
        <p:cNvGrpSpPr/>
        <p:nvPr/>
      </p:nvGrpSpPr>
      <p:grpSpPr>
        <a:xfrm>
          <a:off x="0" y="0"/>
          <a:ext cx="0" cy="0"/>
          <a:chOff x="0" y="0"/>
          <a:chExt cx="0" cy="0"/>
        </a:xfrm>
      </p:grpSpPr>
      <p:sp>
        <p:nvSpPr>
          <p:cNvPr id="99" name="Google Shape;99;p76"/>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 name="Google Shape;100;p76"/>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1" name="Google Shape;101;p76"/>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2" name="Google Shape;102;p76"/>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3" name="Google Shape;103;p76"/>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04" name="Google Shape;104;p7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05" name="Google Shape;105;p7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06" name="Google Shape;106;p7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07" name="Google Shape;107;p7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08" name="Google Shape;108;p7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09" name="Google Shape;109;p7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0"/>
        <p:cNvGrpSpPr/>
        <p:nvPr/>
      </p:nvGrpSpPr>
      <p:grpSpPr>
        <a:xfrm>
          <a:off x="0" y="0"/>
          <a:ext cx="0" cy="0"/>
          <a:chOff x="0" y="0"/>
          <a:chExt cx="0" cy="0"/>
        </a:xfrm>
      </p:grpSpPr>
      <p:sp>
        <p:nvSpPr>
          <p:cNvPr id="111" name="Google Shape;111;p79"/>
          <p:cNvSpPr>
            <a:spLocks noGrp="1"/>
          </p:cNvSpPr>
          <p:nvPr>
            <p:ph type="pic" idx="2"/>
          </p:nvPr>
        </p:nvSpPr>
        <p:spPr>
          <a:xfrm>
            <a:off x="0" y="1"/>
            <a:ext cx="12192000" cy="3428999"/>
          </a:xfrm>
          <a:prstGeom prst="rect">
            <a:avLst/>
          </a:prstGeom>
          <a:solidFill>
            <a:srgbClr val="D3EEEF"/>
          </a:solidFill>
          <a:ln>
            <a:noFill/>
          </a:ln>
        </p:spPr>
      </p:sp>
      <p:sp>
        <p:nvSpPr>
          <p:cNvPr id="112" name="Google Shape;112;p79"/>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 name="Google Shape;113;p79"/>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14" name="Google Shape;114;p79"/>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246419" y="5916885"/>
            <a:ext cx="1698957" cy="651223"/>
          </a:xfrm>
          <a:prstGeom prst="rect">
            <a:avLst/>
          </a:prstGeom>
          <a:noFill/>
          <a:ln>
            <a:noFill/>
          </a:ln>
        </p:spPr>
      </p:pic>
      <p:pic>
        <p:nvPicPr>
          <p:cNvPr id="115" name="Google Shape;115;p7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116" name="Google Shape;116;p7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17"/>
        <p:cNvGrpSpPr/>
        <p:nvPr/>
      </p:nvGrpSpPr>
      <p:grpSpPr>
        <a:xfrm>
          <a:off x="0" y="0"/>
          <a:ext cx="0" cy="0"/>
          <a:chOff x="0" y="0"/>
          <a:chExt cx="0" cy="0"/>
        </a:xfrm>
      </p:grpSpPr>
      <p:sp>
        <p:nvSpPr>
          <p:cNvPr id="118" name="Google Shape;118;p81"/>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9" name="Google Shape;119;p8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20" name="Google Shape;120;p8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21" name="Google Shape;121;p81"/>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22" name="Google Shape;122;p81"/>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sp>
        <p:nvSpPr>
          <p:cNvPr id="123" name="Google Shape;123;p81"/>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4" name="Google Shape;124;p81"/>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25" name="Google Shape;125;p81"/>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26"/>
        <p:cNvGrpSpPr/>
        <p:nvPr/>
      </p:nvGrpSpPr>
      <p:grpSpPr>
        <a:xfrm>
          <a:off x="0" y="0"/>
          <a:ext cx="0" cy="0"/>
          <a:chOff x="0" y="0"/>
          <a:chExt cx="0" cy="0"/>
        </a:xfrm>
      </p:grpSpPr>
      <p:sp>
        <p:nvSpPr>
          <p:cNvPr id="127" name="Google Shape;127;p8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8" name="Google Shape;128;p8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29" name="Google Shape;129;p8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30" name="Google Shape;130;p8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31" name="Google Shape;131;p8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32"/>
        <p:cNvGrpSpPr/>
        <p:nvPr/>
      </p:nvGrpSpPr>
      <p:grpSpPr>
        <a:xfrm>
          <a:off x="0" y="0"/>
          <a:ext cx="0" cy="0"/>
          <a:chOff x="0" y="0"/>
          <a:chExt cx="0" cy="0"/>
        </a:xfrm>
      </p:grpSpPr>
      <p:sp>
        <p:nvSpPr>
          <p:cNvPr id="133" name="Google Shape;133;p8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rmAutofit/>
          </a:bodyPr>
          <a:lstStyle>
            <a:lvl1pPr lvl="0" algn="l">
              <a:lnSpc>
                <a:spcPct val="90000"/>
              </a:lnSpc>
              <a:spcBef>
                <a:spcPts val="0"/>
              </a:spcBef>
              <a:spcAft>
                <a:spcPts val="0"/>
              </a:spcAft>
              <a:buClr>
                <a:schemeClr val="dk1"/>
              </a:buClr>
              <a:buSzPts val="2400"/>
              <a:buFont typeface="Calibri"/>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34" name="Google Shape;134;p8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rmAutofit/>
          </a:bodyPr>
          <a:lstStyle>
            <a:lvl1pPr marL="457200" lvl="0" indent="-304800" algn="l">
              <a:lnSpc>
                <a:spcPct val="90000"/>
              </a:lnSpc>
              <a:spcBef>
                <a:spcPts val="0"/>
              </a:spcBef>
              <a:spcAft>
                <a:spcPts val="0"/>
              </a:spcAft>
              <a:buClr>
                <a:schemeClr val="dk1"/>
              </a:buClr>
              <a:buSzPts val="1200"/>
              <a:buChar char="●"/>
              <a:defRPr sz="1600"/>
            </a:lvl1pPr>
            <a:lvl2pPr marL="914400" lvl="1" indent="-304800" algn="l">
              <a:lnSpc>
                <a:spcPct val="90000"/>
              </a:lnSpc>
              <a:spcBef>
                <a:spcPts val="0"/>
              </a:spcBef>
              <a:spcAft>
                <a:spcPts val="0"/>
              </a:spcAft>
              <a:buClr>
                <a:schemeClr val="dk1"/>
              </a:buClr>
              <a:buSzPts val="1200"/>
              <a:buChar char="○"/>
              <a:defRPr sz="1600"/>
            </a:lvl2pPr>
            <a:lvl3pPr marL="1371600" lvl="2" indent="-304800" algn="l">
              <a:lnSpc>
                <a:spcPct val="90000"/>
              </a:lnSpc>
              <a:spcBef>
                <a:spcPts val="0"/>
              </a:spcBef>
              <a:spcAft>
                <a:spcPts val="0"/>
              </a:spcAft>
              <a:buClr>
                <a:schemeClr val="dk1"/>
              </a:buClr>
              <a:buSzPts val="1200"/>
              <a:buChar char="■"/>
              <a:defRPr sz="1600"/>
            </a:lvl3pPr>
            <a:lvl4pPr marL="1828800" lvl="3" indent="-304800" algn="l">
              <a:lnSpc>
                <a:spcPct val="90000"/>
              </a:lnSpc>
              <a:spcBef>
                <a:spcPts val="0"/>
              </a:spcBef>
              <a:spcAft>
                <a:spcPts val="0"/>
              </a:spcAft>
              <a:buClr>
                <a:schemeClr val="dk1"/>
              </a:buClr>
              <a:buSzPts val="1200"/>
              <a:buChar char="●"/>
              <a:defRPr sz="1600"/>
            </a:lvl4pPr>
            <a:lvl5pPr marL="2286000" lvl="4" indent="-304800" algn="l">
              <a:lnSpc>
                <a:spcPct val="90000"/>
              </a:lnSpc>
              <a:spcBef>
                <a:spcPts val="0"/>
              </a:spcBef>
              <a:spcAft>
                <a:spcPts val="0"/>
              </a:spcAft>
              <a:buClr>
                <a:schemeClr val="dk1"/>
              </a:buClr>
              <a:buSzPts val="1200"/>
              <a:buChar char="○"/>
              <a:defRPr sz="1600"/>
            </a:lvl5pPr>
            <a:lvl6pPr marL="2743200" lvl="5" indent="-304800" algn="l">
              <a:lnSpc>
                <a:spcPct val="90000"/>
              </a:lnSpc>
              <a:spcBef>
                <a:spcPts val="0"/>
              </a:spcBef>
              <a:spcAft>
                <a:spcPts val="0"/>
              </a:spcAft>
              <a:buClr>
                <a:schemeClr val="dk1"/>
              </a:buClr>
              <a:buSzPts val="1200"/>
              <a:buChar char="■"/>
              <a:defRPr sz="1600"/>
            </a:lvl6pPr>
            <a:lvl7pPr marL="3200400" lvl="6" indent="-304800" algn="l">
              <a:lnSpc>
                <a:spcPct val="90000"/>
              </a:lnSpc>
              <a:spcBef>
                <a:spcPts val="0"/>
              </a:spcBef>
              <a:spcAft>
                <a:spcPts val="0"/>
              </a:spcAft>
              <a:buClr>
                <a:schemeClr val="dk1"/>
              </a:buClr>
              <a:buSzPts val="1200"/>
              <a:buChar char="●"/>
              <a:defRPr sz="1600"/>
            </a:lvl7pPr>
            <a:lvl8pPr marL="3657600" lvl="7" indent="-304800" algn="l">
              <a:lnSpc>
                <a:spcPct val="90000"/>
              </a:lnSpc>
              <a:spcBef>
                <a:spcPts val="0"/>
              </a:spcBef>
              <a:spcAft>
                <a:spcPts val="0"/>
              </a:spcAft>
              <a:buClr>
                <a:schemeClr val="dk1"/>
              </a:buClr>
              <a:buSzPts val="1200"/>
              <a:buChar char="○"/>
              <a:defRPr sz="1600"/>
            </a:lvl8pPr>
            <a:lvl9pPr marL="4114800" lvl="8" indent="-304800" algn="l">
              <a:lnSpc>
                <a:spcPct val="90000"/>
              </a:lnSpc>
              <a:spcBef>
                <a:spcPts val="0"/>
              </a:spcBef>
              <a:spcAft>
                <a:spcPts val="0"/>
              </a:spcAft>
              <a:buClr>
                <a:schemeClr val="dk1"/>
              </a:buClr>
              <a:buSzPts val="1200"/>
              <a:buChar char="■"/>
              <a:defRPr sz="1600"/>
            </a:lvl9pPr>
          </a:lstStyle>
          <a:p>
            <a:endParaRPr/>
          </a:p>
        </p:txBody>
      </p:sp>
      <p:sp>
        <p:nvSpPr>
          <p:cNvPr id="135" name="Google Shape;135;p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Picture">
  <p:cSld name="Picture">
    <p:spTree>
      <p:nvGrpSpPr>
        <p:cNvPr id="1" name="Shape 136"/>
        <p:cNvGrpSpPr/>
        <p:nvPr/>
      </p:nvGrpSpPr>
      <p:grpSpPr>
        <a:xfrm>
          <a:off x="0" y="0"/>
          <a:ext cx="0" cy="0"/>
          <a:chOff x="0" y="0"/>
          <a:chExt cx="0" cy="0"/>
        </a:xfrm>
      </p:grpSpPr>
      <p:sp>
        <p:nvSpPr>
          <p:cNvPr id="137" name="Google Shape;137;p84"/>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mparison - basic">
  <p:cSld name="Comparison - basic">
    <p:spTree>
      <p:nvGrpSpPr>
        <p:cNvPr id="1" name="Shape 138"/>
        <p:cNvGrpSpPr/>
        <p:nvPr/>
      </p:nvGrpSpPr>
      <p:grpSpPr>
        <a:xfrm>
          <a:off x="0" y="0"/>
          <a:ext cx="0" cy="0"/>
          <a:chOff x="0" y="0"/>
          <a:chExt cx="0" cy="0"/>
        </a:xfrm>
      </p:grpSpPr>
      <p:sp>
        <p:nvSpPr>
          <p:cNvPr id="139" name="Google Shape;139;p85"/>
          <p:cNvSpPr txBox="1">
            <a:spLocks noGrp="1"/>
          </p:cNvSpPr>
          <p:nvPr>
            <p:ph type="body" idx="1"/>
          </p:nvPr>
        </p:nvSpPr>
        <p:spPr>
          <a:xfrm>
            <a:off x="601131" y="3016666"/>
            <a:ext cx="5356800"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0" name="Google Shape;140;p85"/>
          <p:cNvSpPr txBox="1">
            <a:spLocks noGrp="1"/>
          </p:cNvSpPr>
          <p:nvPr>
            <p:ph type="body" idx="2"/>
          </p:nvPr>
        </p:nvSpPr>
        <p:spPr>
          <a:xfrm>
            <a:off x="6231467" y="3016666"/>
            <a:ext cx="5355167"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1" name="Google Shape;141;p85"/>
          <p:cNvSpPr txBox="1">
            <a:spLocks noGrp="1"/>
          </p:cNvSpPr>
          <p:nvPr>
            <p:ph type="body" idx="3"/>
          </p:nvPr>
        </p:nvSpPr>
        <p:spPr>
          <a:xfrm>
            <a:off x="6231467" y="1980000"/>
            <a:ext cx="5356800"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42" name="Google Shape;142;p85"/>
          <p:cNvSpPr txBox="1">
            <a:spLocks noGrp="1"/>
          </p:cNvSpPr>
          <p:nvPr>
            <p:ph type="body" idx="4"/>
          </p:nvPr>
        </p:nvSpPr>
        <p:spPr>
          <a:xfrm>
            <a:off x="600001" y="1980000"/>
            <a:ext cx="5355167"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43" name="Google Shape;143;p85"/>
          <p:cNvSpPr txBox="1">
            <a:spLocks noGrp="1"/>
          </p:cNvSpPr>
          <p:nvPr>
            <p:ph type="title"/>
          </p:nvPr>
        </p:nvSpPr>
        <p:spPr>
          <a:xfrm>
            <a:off x="600000" y="373499"/>
            <a:ext cx="8672953" cy="120032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600"/>
              <a:buFont typeface="Calibri"/>
              <a:buNone/>
              <a:defRPr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ext slide">
  <p:cSld name="text slide">
    <p:spTree>
      <p:nvGrpSpPr>
        <p:cNvPr id="1" name="Shape 144"/>
        <p:cNvGrpSpPr/>
        <p:nvPr/>
      </p:nvGrpSpPr>
      <p:grpSpPr>
        <a:xfrm>
          <a:off x="0" y="0"/>
          <a:ext cx="0" cy="0"/>
          <a:chOff x="0" y="0"/>
          <a:chExt cx="0" cy="0"/>
        </a:xfrm>
      </p:grpSpPr>
      <p:sp>
        <p:nvSpPr>
          <p:cNvPr id="145" name="Google Shape;145;g2415d10eec0_0_228"/>
          <p:cNvSpPr txBox="1">
            <a:spLocks noGrp="1"/>
          </p:cNvSpPr>
          <p:nvPr>
            <p:ph type="title"/>
          </p:nvPr>
        </p:nvSpPr>
        <p:spPr>
          <a:xfrm>
            <a:off x="552418" y="692150"/>
            <a:ext cx="11088600" cy="1314600"/>
          </a:xfrm>
          <a:prstGeom prst="rect">
            <a:avLst/>
          </a:prstGeom>
          <a:noFill/>
          <a:ln>
            <a:noFill/>
          </a:ln>
        </p:spPr>
        <p:txBody>
          <a:bodyPr spcFirstLastPara="1" wrap="square" lIns="0" tIns="45700" rIns="91425" bIns="45700" anchor="t" anchorCtr="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g2415d10eec0_0_228"/>
          <p:cNvSpPr txBox="1">
            <a:spLocks noGrp="1"/>
          </p:cNvSpPr>
          <p:nvPr>
            <p:ph type="body" idx="1"/>
          </p:nvPr>
        </p:nvSpPr>
        <p:spPr>
          <a:xfrm>
            <a:off x="550863" y="2017260"/>
            <a:ext cx="11088600" cy="41487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7" name="Google Shape;147;g2415d10eec0_0_228"/>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48" name="Google Shape;148;g2415d10eec0_0_228"/>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49" name="Google Shape;149;g2415d10eec0_0_228"/>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 collum">
  <p:cSld name="2 collum">
    <p:spTree>
      <p:nvGrpSpPr>
        <p:cNvPr id="1" name="Shape 150"/>
        <p:cNvGrpSpPr/>
        <p:nvPr/>
      </p:nvGrpSpPr>
      <p:grpSpPr>
        <a:xfrm>
          <a:off x="0" y="0"/>
          <a:ext cx="0" cy="0"/>
          <a:chOff x="0" y="0"/>
          <a:chExt cx="0" cy="0"/>
        </a:xfrm>
      </p:grpSpPr>
      <p:sp>
        <p:nvSpPr>
          <p:cNvPr id="151" name="Google Shape;151;g2415d10eec0_0_234"/>
          <p:cNvSpPr txBox="1">
            <a:spLocks noGrp="1"/>
          </p:cNvSpPr>
          <p:nvPr>
            <p:ph type="title"/>
          </p:nvPr>
        </p:nvSpPr>
        <p:spPr>
          <a:xfrm>
            <a:off x="550863" y="476250"/>
            <a:ext cx="11090400" cy="1009800"/>
          </a:xfrm>
          <a:prstGeom prst="rect">
            <a:avLst/>
          </a:prstGeom>
          <a:noFill/>
          <a:ln>
            <a:noFill/>
          </a:ln>
        </p:spPr>
        <p:txBody>
          <a:bodyPr spcFirstLastPara="1" wrap="square" lIns="0" tIns="45700" rIns="91425" bIns="45700" anchor="ctr" anchorCtr="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2" name="Google Shape;152;g2415d10eec0_0_234"/>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53" name="Google Shape;153;g2415d10eec0_0_234"/>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54" name="Google Shape;154;g2415d10eec0_0_234"/>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
        <p:nvSpPr>
          <p:cNvPr id="155" name="Google Shape;155;g2415d10eec0_0_234"/>
          <p:cNvSpPr txBox="1">
            <a:spLocks noGrp="1"/>
          </p:cNvSpPr>
          <p:nvPr>
            <p:ph type="body" idx="1"/>
          </p:nvPr>
        </p:nvSpPr>
        <p:spPr>
          <a:xfrm>
            <a:off x="550863"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6" name="Google Shape;156;g2415d10eec0_0_234"/>
          <p:cNvSpPr txBox="1">
            <a:spLocks noGrp="1"/>
          </p:cNvSpPr>
          <p:nvPr>
            <p:ph type="body" idx="2"/>
          </p:nvPr>
        </p:nvSpPr>
        <p:spPr>
          <a:xfrm>
            <a:off x="6595202"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pic_left_bullets">
  <p:cSld name="pic_left_bullets">
    <p:spTree>
      <p:nvGrpSpPr>
        <p:cNvPr id="1" name="Shape 157"/>
        <p:cNvGrpSpPr/>
        <p:nvPr/>
      </p:nvGrpSpPr>
      <p:grpSpPr>
        <a:xfrm>
          <a:off x="0" y="0"/>
          <a:ext cx="0" cy="0"/>
          <a:chOff x="0" y="0"/>
          <a:chExt cx="0" cy="0"/>
        </a:xfrm>
      </p:grpSpPr>
      <p:sp>
        <p:nvSpPr>
          <p:cNvPr id="158" name="Google Shape;158;g2415d10eec0_0_1069"/>
          <p:cNvSpPr txBox="1">
            <a:spLocks noGrp="1"/>
          </p:cNvSpPr>
          <p:nvPr>
            <p:ph type="title"/>
          </p:nvPr>
        </p:nvSpPr>
        <p:spPr>
          <a:xfrm>
            <a:off x="6600825" y="692150"/>
            <a:ext cx="5040300" cy="1314600"/>
          </a:xfrm>
          <a:prstGeom prst="rect">
            <a:avLst/>
          </a:prstGeom>
          <a:noFill/>
          <a:ln>
            <a:noFill/>
          </a:ln>
        </p:spPr>
        <p:txBody>
          <a:bodyPr spcFirstLastPara="1" wrap="square" lIns="0" tIns="45700" rIns="91425" bIns="45700" anchor="t" anchorCtr="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159" name="Google Shape;159;g2415d10eec0_0_1069"/>
          <p:cNvGrpSpPr/>
          <p:nvPr/>
        </p:nvGrpSpPr>
        <p:grpSpPr>
          <a:xfrm>
            <a:off x="11496599" y="332656"/>
            <a:ext cx="407002" cy="348834"/>
            <a:chOff x="11496599" y="332656"/>
            <a:chExt cx="407002" cy="348834"/>
          </a:xfrm>
        </p:grpSpPr>
        <p:sp>
          <p:nvSpPr>
            <p:cNvPr id="160" name="Google Shape;160;g2415d10eec0_0_1069"/>
            <p:cNvSpPr/>
            <p:nvPr/>
          </p:nvSpPr>
          <p:spPr>
            <a:xfrm>
              <a:off x="11496599" y="332656"/>
              <a:ext cx="174428" cy="348834"/>
            </a:xfrm>
            <a:custGeom>
              <a:avLst/>
              <a:gdLst/>
              <a:ahLst/>
              <a:cxnLst/>
              <a:rect l="l" t="t" r="r" b="b"/>
              <a:pathLst>
                <a:path w="174428" h="348834" extrusionOk="0">
                  <a:moveTo>
                    <a:pt x="116317" y="203556"/>
                  </a:moveTo>
                  <a:lnTo>
                    <a:pt x="174428" y="203556"/>
                  </a:lnTo>
                  <a:lnTo>
                    <a:pt x="174428" y="348834"/>
                  </a:lnTo>
                  <a:lnTo>
                    <a:pt x="116317" y="348834"/>
                  </a:lnTo>
                  <a:cubicBezTo>
                    <a:pt x="116317" y="348834"/>
                    <a:pt x="116317" y="203556"/>
                    <a:pt x="116317" y="203556"/>
                  </a:cubicBezTo>
                  <a:close/>
                  <a:moveTo>
                    <a:pt x="116317" y="0"/>
                  </a:moveTo>
                  <a:lnTo>
                    <a:pt x="174428" y="0"/>
                  </a:lnTo>
                  <a:lnTo>
                    <a:pt x="174428" y="145264"/>
                  </a:lnTo>
                  <a:lnTo>
                    <a:pt x="116317" y="145264"/>
                  </a:lnTo>
                  <a:cubicBezTo>
                    <a:pt x="116317" y="145264"/>
                    <a:pt x="116317" y="0"/>
                    <a:pt x="116317" y="0"/>
                  </a:cubicBezTo>
                  <a:close/>
                  <a:moveTo>
                    <a:pt x="0" y="0"/>
                  </a:moveTo>
                  <a:lnTo>
                    <a:pt x="58111" y="0"/>
                  </a:lnTo>
                  <a:lnTo>
                    <a:pt x="58111" y="348668"/>
                  </a:lnTo>
                  <a:lnTo>
                    <a:pt x="0" y="348668"/>
                  </a:lnTo>
                  <a:cubicBezTo>
                    <a:pt x="0" y="348668"/>
                    <a:pt x="0" y="0"/>
                    <a:pt x="0" y="0"/>
                  </a:cubicBezTo>
                  <a:close/>
                </a:path>
              </a:pathLst>
            </a:custGeom>
            <a:solidFill>
              <a:schemeClr val="accent1"/>
            </a:solidFill>
            <a:ln>
              <a:noFill/>
            </a:ln>
          </p:spPr>
          <p:txBody>
            <a:bodyPr spcFirstLastPara="1" wrap="square" lIns="38100" tIns="38100" rIns="38100" bIns="381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61" name="Google Shape;161;g2415d10eec0_0_1069"/>
            <p:cNvSpPr/>
            <p:nvPr/>
          </p:nvSpPr>
          <p:spPr>
            <a:xfrm>
              <a:off x="11729235" y="332656"/>
              <a:ext cx="174366" cy="261522"/>
            </a:xfrm>
            <a:custGeom>
              <a:avLst/>
              <a:gdLst/>
              <a:ahLst/>
              <a:cxnLst/>
              <a:rect l="l" t="t" r="r" b="b"/>
              <a:pathLst>
                <a:path w="21600" h="21600" extrusionOk="0">
                  <a:moveTo>
                    <a:pt x="21598" y="14399"/>
                  </a:moveTo>
                  <a:lnTo>
                    <a:pt x="21598" y="0"/>
                  </a:lnTo>
                  <a:lnTo>
                    <a:pt x="14400" y="0"/>
                  </a:lnTo>
                  <a:lnTo>
                    <a:pt x="14400" y="14399"/>
                  </a:lnTo>
                  <a:cubicBezTo>
                    <a:pt x="14400" y="15724"/>
                    <a:pt x="12783" y="16800"/>
                    <a:pt x="10801" y="16800"/>
                  </a:cubicBezTo>
                  <a:cubicBezTo>
                    <a:pt x="8806" y="16800"/>
                    <a:pt x="7202" y="15724"/>
                    <a:pt x="7202" y="14399"/>
                  </a:cubicBezTo>
                  <a:lnTo>
                    <a:pt x="7202" y="0"/>
                  </a:lnTo>
                  <a:lnTo>
                    <a:pt x="3" y="0"/>
                  </a:lnTo>
                  <a:lnTo>
                    <a:pt x="0" y="14399"/>
                  </a:lnTo>
                  <a:cubicBezTo>
                    <a:pt x="0" y="18386"/>
                    <a:pt x="4828" y="21600"/>
                    <a:pt x="10801" y="21600"/>
                  </a:cubicBezTo>
                  <a:cubicBezTo>
                    <a:pt x="16774" y="21600"/>
                    <a:pt x="21600" y="18386"/>
                    <a:pt x="21600" y="14399"/>
                  </a:cubicBezTo>
                  <a:cubicBezTo>
                    <a:pt x="21600" y="14399"/>
                    <a:pt x="21598" y="14399"/>
                    <a:pt x="21598" y="14399"/>
                  </a:cubicBezTo>
                  <a:close/>
                </a:path>
              </a:pathLst>
            </a:custGeom>
            <a:solidFill>
              <a:schemeClr val="accent2"/>
            </a:solidFill>
            <a:ln>
              <a:noFill/>
            </a:ln>
          </p:spPr>
          <p:txBody>
            <a:bodyPr spcFirstLastPara="1" wrap="square" lIns="38100" tIns="38100" rIns="38100" bIns="381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grpSp>
      <p:sp>
        <p:nvSpPr>
          <p:cNvPr id="162" name="Google Shape;162;g2415d10eec0_0_1069"/>
          <p:cNvSpPr>
            <a:spLocks noGrp="1"/>
          </p:cNvSpPr>
          <p:nvPr>
            <p:ph type="pic" idx="2"/>
          </p:nvPr>
        </p:nvSpPr>
        <p:spPr>
          <a:xfrm>
            <a:off x="0" y="0"/>
            <a:ext cx="6096000" cy="6858000"/>
          </a:xfrm>
          <a:prstGeom prst="rect">
            <a:avLst/>
          </a:prstGeom>
          <a:solidFill>
            <a:schemeClr val="lt2"/>
          </a:solidFill>
          <a:ln>
            <a:noFill/>
          </a:ln>
        </p:spPr>
      </p:sp>
      <p:sp>
        <p:nvSpPr>
          <p:cNvPr id="163" name="Google Shape;163;g2415d10eec0_0_1069"/>
          <p:cNvSpPr txBox="1">
            <a:spLocks noGrp="1"/>
          </p:cNvSpPr>
          <p:nvPr>
            <p:ph type="body" idx="1"/>
          </p:nvPr>
        </p:nvSpPr>
        <p:spPr>
          <a:xfrm>
            <a:off x="6600825" y="2349500"/>
            <a:ext cx="5040300" cy="41037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4" name="Google Shape;164;g2415d10eec0_0_1069"/>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65" name="Google Shape;165;g2415d10eec0_0_1069"/>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66" name="Google Shape;166;g2415d10eec0_0_1069"/>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orient="horz" pos="148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5"/>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www.merriam-webster.com/dictionary/social%20media" TargetMode="External"/><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hyperlink" Target="https://www.smartinsights.com/ecommerce/ecommerce-strategy/social-commerce-trends/"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image" Target="../media/image34.png"/><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app=desktop&amp;v=Bykcru-8130"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revealbot.com/facebook-advertising-costs"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5.jpeg"/><Relationship Id="rId2" Type="http://schemas.openxmlformats.org/officeDocument/2006/relationships/notesSlide" Target="../notesSlides/notesSlide30.xml"/><Relationship Id="rId1" Type="http://schemas.openxmlformats.org/officeDocument/2006/relationships/slideLayout" Target="../slideLayouts/slideLayout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44.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http://www.dems.pro/" TargetMode="External"/><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g28078d5dc91_0_0"/>
          <p:cNvSpPr txBox="1">
            <a:spLocks noGrp="1"/>
          </p:cNvSpPr>
          <p:nvPr>
            <p:ph type="ctrTitle"/>
          </p:nvPr>
        </p:nvSpPr>
        <p:spPr>
          <a:xfrm>
            <a:off x="774275" y="3352525"/>
            <a:ext cx="9525000" cy="191610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100000"/>
              </a:lnSpc>
              <a:spcBef>
                <a:spcPts val="0"/>
              </a:spcBef>
              <a:spcAft>
                <a:spcPts val="0"/>
              </a:spcAft>
              <a:buClr>
                <a:schemeClr val="dk1"/>
              </a:buClr>
              <a:buSzPct val="74905"/>
              <a:buFont typeface="Calibri"/>
              <a:buNone/>
            </a:pPr>
            <a:r>
              <a:rPr lang="fi-FI" sz="8900"/>
              <a:t>Marketing treści</a:t>
            </a:r>
            <a:endParaRPr sz="8900"/>
          </a:p>
          <a:p>
            <a:pPr marL="0" lvl="0" indent="0" algn="l" rtl="0">
              <a:lnSpc>
                <a:spcPct val="100000"/>
              </a:lnSpc>
              <a:spcBef>
                <a:spcPts val="0"/>
              </a:spcBef>
              <a:spcAft>
                <a:spcPts val="0"/>
              </a:spcAft>
              <a:buClr>
                <a:schemeClr val="dk1"/>
              </a:buClr>
              <a:buSzPct val="149624"/>
              <a:buFont typeface="Calibri"/>
              <a:buNone/>
            </a:pPr>
            <a:r>
              <a:rPr lang="fi-FI" sz="4455" b="0"/>
              <a:t>(Content Marketing)</a:t>
            </a:r>
            <a:r>
              <a:rPr lang="fi-FI" sz="4455"/>
              <a:t> </a:t>
            </a:r>
            <a:endParaRPr sz="4455"/>
          </a:p>
          <a:p>
            <a:pPr marL="0" lvl="0" indent="0" algn="l" rtl="0">
              <a:lnSpc>
                <a:spcPct val="100000"/>
              </a:lnSpc>
              <a:spcBef>
                <a:spcPts val="0"/>
              </a:spcBef>
              <a:spcAft>
                <a:spcPts val="0"/>
              </a:spcAft>
              <a:buClr>
                <a:schemeClr val="dk1"/>
              </a:buClr>
              <a:buSzPct val="136053"/>
              <a:buFont typeface="Calibri"/>
              <a:buNone/>
            </a:pPr>
            <a:r>
              <a:rPr lang="fi-FI" sz="4900"/>
              <a:t>Media społecznościowe</a:t>
            </a:r>
            <a:endParaRPr sz="5244"/>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Cele nauczania </a:t>
            </a:r>
            <a:br>
              <a:rPr lang="fi-FI"/>
            </a:br>
            <a:endParaRPr/>
          </a:p>
        </p:txBody>
      </p:sp>
      <p:sp>
        <p:nvSpPr>
          <p:cNvPr id="177" name="Google Shape;177;p5"/>
          <p:cNvSpPr txBox="1">
            <a:spLocks noGrp="1"/>
          </p:cNvSpPr>
          <p:nvPr>
            <p:ph type="body" idx="1"/>
          </p:nvPr>
        </p:nvSpPr>
        <p:spPr>
          <a:xfrm>
            <a:off x="838200" y="1317351"/>
            <a:ext cx="10515600" cy="4516500"/>
          </a:xfrm>
          <a:prstGeom prst="rect">
            <a:avLst/>
          </a:prstGeom>
          <a:noFill/>
          <a:ln>
            <a:noFill/>
          </a:ln>
        </p:spPr>
        <p:txBody>
          <a:bodyPr spcFirstLastPara="1" wrap="square" lIns="121900" tIns="121900" rIns="121900" bIns="121900" anchor="t" anchorCtr="0">
            <a:normAutofit fontScale="77500" lnSpcReduction="20000"/>
          </a:bodyPr>
          <a:lstStyle/>
          <a:p>
            <a:pPr marL="120647" lvl="0" indent="0" algn="l" rtl="0">
              <a:lnSpc>
                <a:spcPct val="110000"/>
              </a:lnSpc>
              <a:spcBef>
                <a:spcPts val="0"/>
              </a:spcBef>
              <a:spcAft>
                <a:spcPts val="0"/>
              </a:spcAft>
              <a:buClr>
                <a:srgbClr val="000000"/>
              </a:buClr>
              <a:buSzPct val="94594"/>
              <a:buNone/>
            </a:pPr>
            <a:r>
              <a:rPr lang="fi-FI" sz="2400"/>
              <a:t>Wymagania wstępne dla studentów: Zalecane jest wprowadzenie do marketingu cyfrowego.</a:t>
            </a:r>
            <a:endParaRPr/>
          </a:p>
          <a:p>
            <a:pPr marL="120647" lvl="0" indent="0" algn="l" rtl="0">
              <a:lnSpc>
                <a:spcPct val="110000"/>
              </a:lnSpc>
              <a:spcBef>
                <a:spcPts val="0"/>
              </a:spcBef>
              <a:spcAft>
                <a:spcPts val="0"/>
              </a:spcAft>
              <a:buClr>
                <a:srgbClr val="000000"/>
              </a:buClr>
              <a:buSzPct val="94594"/>
              <a:buNone/>
            </a:pPr>
            <a:endParaRPr sz="2400"/>
          </a:p>
          <a:p>
            <a:pPr marL="120647" lvl="0" indent="0" algn="l" rtl="0">
              <a:lnSpc>
                <a:spcPct val="110000"/>
              </a:lnSpc>
              <a:spcBef>
                <a:spcPts val="0"/>
              </a:spcBef>
              <a:spcAft>
                <a:spcPts val="0"/>
              </a:spcAft>
              <a:buClr>
                <a:srgbClr val="000000"/>
              </a:buClr>
              <a:buSzPct val="94594"/>
              <a:buNone/>
            </a:pPr>
            <a:r>
              <a:rPr lang="fi-FI" sz="2400"/>
              <a:t>Uczeń potrafi</a:t>
            </a:r>
            <a:endParaRPr/>
          </a:p>
          <a:p>
            <a:pPr marL="609583" lvl="0" indent="-355586" algn="l" rtl="0">
              <a:lnSpc>
                <a:spcPct val="110000"/>
              </a:lnSpc>
              <a:spcBef>
                <a:spcPts val="0"/>
              </a:spcBef>
              <a:spcAft>
                <a:spcPts val="0"/>
              </a:spcAft>
              <a:buClr>
                <a:srgbClr val="000000"/>
              </a:buClr>
              <a:buSzPct val="94594"/>
              <a:buFont typeface="Calibri"/>
              <a:buNone/>
            </a:pPr>
            <a:endParaRPr sz="2400"/>
          </a:p>
          <a:p>
            <a:pPr marL="609583" lvl="0" indent="-451865" algn="l" rtl="0">
              <a:lnSpc>
                <a:spcPct val="110000"/>
              </a:lnSpc>
              <a:spcBef>
                <a:spcPts val="0"/>
              </a:spcBef>
              <a:spcAft>
                <a:spcPts val="0"/>
              </a:spcAft>
              <a:buClr>
                <a:srgbClr val="11AA81"/>
              </a:buClr>
              <a:buSzPct val="162162"/>
              <a:buFont typeface="Arial"/>
              <a:buChar char="•"/>
            </a:pPr>
            <a:r>
              <a:rPr lang="fi-FI" sz="2400"/>
              <a:t>opisać charakter mediów społecznościowych i ich rozwój</a:t>
            </a:r>
            <a:endParaRPr/>
          </a:p>
          <a:p>
            <a:pPr marL="609583" lvl="0" indent="-451865" algn="l" rtl="0">
              <a:lnSpc>
                <a:spcPct val="110000"/>
              </a:lnSpc>
              <a:spcBef>
                <a:spcPts val="0"/>
              </a:spcBef>
              <a:spcAft>
                <a:spcPts val="0"/>
              </a:spcAft>
              <a:buClr>
                <a:srgbClr val="11AA81"/>
              </a:buClr>
              <a:buSzPct val="162162"/>
              <a:buFont typeface="Arial"/>
              <a:buChar char="•"/>
            </a:pPr>
            <a:r>
              <a:rPr lang="fi-FI" sz="2400"/>
              <a:t>zrozumieć korzyści płynące z marketingu w mediach społecznościowych </a:t>
            </a:r>
            <a:endParaRPr/>
          </a:p>
          <a:p>
            <a:pPr marL="609583" lvl="0" indent="-451865" algn="l" rtl="0">
              <a:lnSpc>
                <a:spcPct val="110000"/>
              </a:lnSpc>
              <a:spcBef>
                <a:spcPts val="0"/>
              </a:spcBef>
              <a:spcAft>
                <a:spcPts val="0"/>
              </a:spcAft>
              <a:buClr>
                <a:srgbClr val="11AA81"/>
              </a:buClr>
              <a:buSzPct val="162162"/>
              <a:buFont typeface="Arial"/>
              <a:buChar char="•"/>
            </a:pPr>
            <a:r>
              <a:rPr lang="fi-FI" sz="2400"/>
              <a:t>ocenić skuteczność działania organizacji w mediach społecznościowych</a:t>
            </a:r>
            <a:endParaRPr/>
          </a:p>
          <a:p>
            <a:pPr marL="609583" lvl="0" indent="-451865" algn="l" rtl="0">
              <a:lnSpc>
                <a:spcPct val="110000"/>
              </a:lnSpc>
              <a:spcBef>
                <a:spcPts val="0"/>
              </a:spcBef>
              <a:spcAft>
                <a:spcPts val="0"/>
              </a:spcAft>
              <a:buClr>
                <a:srgbClr val="11AA81"/>
              </a:buClr>
              <a:buSzPct val="162162"/>
              <a:buFont typeface="Arial"/>
              <a:buChar char="•"/>
            </a:pPr>
            <a:r>
              <a:rPr lang="fi-FI" sz="2400"/>
              <a:t>tworzyć angażujące treści w mediach społecznościowych</a:t>
            </a:r>
            <a:endParaRPr/>
          </a:p>
          <a:p>
            <a:pPr marL="609583" lvl="0" indent="-451865" algn="l" rtl="0">
              <a:lnSpc>
                <a:spcPct val="110000"/>
              </a:lnSpc>
              <a:spcBef>
                <a:spcPts val="0"/>
              </a:spcBef>
              <a:spcAft>
                <a:spcPts val="0"/>
              </a:spcAft>
              <a:buClr>
                <a:srgbClr val="11AA81"/>
              </a:buClr>
              <a:buSzPct val="162162"/>
              <a:buFont typeface="Arial"/>
              <a:buChar char="•"/>
            </a:pPr>
            <a:r>
              <a:rPr lang="fi-FI" sz="2400"/>
              <a:t>stworzyć strategię mediów społecznościowych</a:t>
            </a:r>
            <a:endParaRPr sz="2400"/>
          </a:p>
          <a:p>
            <a:pPr marL="0" lvl="0" indent="0" algn="l" rtl="0">
              <a:lnSpc>
                <a:spcPct val="100000"/>
              </a:lnSpc>
              <a:spcBef>
                <a:spcPts val="0"/>
              </a:spcBef>
              <a:spcAft>
                <a:spcPts val="0"/>
              </a:spcAft>
              <a:buClr>
                <a:schemeClr val="dk1"/>
              </a:buClr>
              <a:buSzPct val="37162"/>
              <a:buNone/>
            </a:pPr>
            <a:endParaRPr sz="3200">
              <a:solidFill>
                <a:schemeClr val="dk1"/>
              </a:solidFill>
            </a:endParaRPr>
          </a:p>
          <a:p>
            <a:pPr marL="0" lvl="0" indent="0" algn="l" rtl="0">
              <a:lnSpc>
                <a:spcPct val="100000"/>
              </a:lnSpc>
              <a:spcBef>
                <a:spcPts val="0"/>
              </a:spcBef>
              <a:spcAft>
                <a:spcPts val="0"/>
              </a:spcAft>
              <a:buClr>
                <a:srgbClr val="161249"/>
              </a:buClr>
              <a:buSzPct val="40540"/>
              <a:buNone/>
            </a:pPr>
            <a:endParaRPr sz="3200">
              <a:solidFill>
                <a:schemeClr val="dk1"/>
              </a:solidFill>
            </a:endParaRPr>
          </a:p>
          <a:p>
            <a:pPr marL="0" lvl="0" indent="0" algn="l" rtl="0">
              <a:lnSpc>
                <a:spcPct val="100000"/>
              </a:lnSpc>
              <a:spcBef>
                <a:spcPts val="0"/>
              </a:spcBef>
              <a:spcAft>
                <a:spcPts val="0"/>
              </a:spcAft>
              <a:buClr>
                <a:srgbClr val="161249"/>
              </a:buClr>
              <a:buSzPct val="40540"/>
              <a:buNone/>
            </a:pPr>
            <a:endParaRPr sz="32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6"/>
          <p:cNvSpPr txBox="1">
            <a:spLocks noGrp="1"/>
          </p:cNvSpPr>
          <p:nvPr>
            <p:ph type="title"/>
          </p:nvPr>
        </p:nvSpPr>
        <p:spPr>
          <a:xfrm>
            <a:off x="2006475" y="2066298"/>
            <a:ext cx="3817620" cy="734052"/>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fi-FI"/>
              <a:t>Tematy</a:t>
            </a:r>
            <a:br>
              <a:rPr lang="fi-FI"/>
            </a:br>
            <a:endParaRPr/>
          </a:p>
        </p:txBody>
      </p:sp>
      <p:sp>
        <p:nvSpPr>
          <p:cNvPr id="183" name="Google Shape;183;p6"/>
          <p:cNvSpPr txBox="1">
            <a:spLocks noGrp="1"/>
          </p:cNvSpPr>
          <p:nvPr>
            <p:ph type="body" idx="1"/>
          </p:nvPr>
        </p:nvSpPr>
        <p:spPr>
          <a:xfrm>
            <a:off x="5311235" y="1150637"/>
            <a:ext cx="6141710" cy="2727926"/>
          </a:xfrm>
          <a:prstGeom prst="rect">
            <a:avLst/>
          </a:prstGeom>
          <a:noFill/>
          <a:ln>
            <a:noFill/>
          </a:ln>
        </p:spPr>
        <p:txBody>
          <a:bodyPr spcFirstLastPara="1" wrap="square" lIns="91425" tIns="45700" rIns="91425" bIns="45700" anchor="t" anchorCtr="0">
            <a:spAutoFit/>
          </a:bodyPr>
          <a:lstStyle/>
          <a:p>
            <a:pPr marL="342900" marR="0" lvl="0" indent="-342900" algn="l" rtl="0">
              <a:lnSpc>
                <a:spcPct val="90000"/>
              </a:lnSpc>
              <a:spcBef>
                <a:spcPts val="0"/>
              </a:spcBef>
              <a:spcAft>
                <a:spcPts val="0"/>
              </a:spcAft>
              <a:buClr>
                <a:schemeClr val="lt1"/>
              </a:buClr>
              <a:buSzPts val="3600"/>
              <a:buFont typeface="Arial"/>
              <a:buChar char="•"/>
            </a:pPr>
            <a:r>
              <a:rPr lang="fi-FI" sz="2400" u="none" strike="noStrike" cap="none"/>
              <a:t>Czym są media społecznościowe? </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u="none" strike="noStrike" cap="none"/>
              <a:t>Marketing w mediach społecznościowych </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a:t>Kampanie w mediach społecznościowych </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u="none" strike="noStrike" cap="none"/>
              <a:t>Tworzenie treści</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u="none" strike="noStrike" cap="none"/>
              <a:t>Zadania</a:t>
            </a:r>
            <a:endParaRPr sz="2400" u="none" strike="noStrike" cap="none"/>
          </a:p>
          <a:p>
            <a:pPr marL="514350" lvl="0" indent="-361950" algn="l" rtl="0">
              <a:lnSpc>
                <a:spcPct val="90000"/>
              </a:lnSpc>
              <a:spcBef>
                <a:spcPts val="1000"/>
              </a:spcBef>
              <a:spcAft>
                <a:spcPts val="0"/>
              </a:spcAft>
              <a:buClr>
                <a:schemeClr val="lt1"/>
              </a:buClr>
              <a:buSzPts val="2400"/>
              <a:buFont typeface="Calibri"/>
              <a:buNone/>
            </a:pPr>
            <a:endParaRPr sz="2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7"/>
          <p:cNvSpPr txBox="1">
            <a:spLocks noGrp="1"/>
          </p:cNvSpPr>
          <p:nvPr>
            <p:ph type="title" idx="4294967295"/>
          </p:nvPr>
        </p:nvSpPr>
        <p:spPr>
          <a:xfrm>
            <a:off x="1000125" y="2457450"/>
            <a:ext cx="10515600" cy="97155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fi-FI" b="1"/>
              <a:t>Czym są media społecznościowe?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8"/>
          <p:cNvSpPr/>
          <p:nvPr/>
        </p:nvSpPr>
        <p:spPr>
          <a:xfrm>
            <a:off x="6842589" y="1511365"/>
            <a:ext cx="4551451" cy="4405618"/>
          </a:xfrm>
          <a:prstGeom prst="roundRect">
            <a:avLst>
              <a:gd name="adj" fmla="val 16667"/>
            </a:avLst>
          </a:prstGeom>
          <a:solidFill>
            <a:srgbClr val="11AA81"/>
          </a:solidFill>
          <a:ln>
            <a:noFill/>
          </a:ln>
          <a:effectLst>
            <a:outerShdw blurRad="57150" dist="19050" dir="5400000" algn="ctr" rotWithShape="0">
              <a:srgbClr val="000000">
                <a:alpha val="61568"/>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95" name="Google Shape;195;p8"/>
          <p:cNvSpPr txBox="1">
            <a:spLocks noGrp="1"/>
          </p:cNvSpPr>
          <p:nvPr>
            <p:ph type="title"/>
          </p:nvPr>
        </p:nvSpPr>
        <p:spPr>
          <a:xfrm>
            <a:off x="838200" y="185802"/>
            <a:ext cx="9725025"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sz="3400" b="1"/>
              <a:t>Czym są media społecznościowe - definicje</a:t>
            </a:r>
            <a:endParaRPr sz="3400" b="1"/>
          </a:p>
        </p:txBody>
      </p:sp>
      <p:sp>
        <p:nvSpPr>
          <p:cNvPr id="196" name="Google Shape;196;p8"/>
          <p:cNvSpPr txBox="1">
            <a:spLocks noGrp="1"/>
          </p:cNvSpPr>
          <p:nvPr>
            <p:ph type="body" idx="1"/>
          </p:nvPr>
        </p:nvSpPr>
        <p:spPr>
          <a:xfrm>
            <a:off x="847718" y="1479833"/>
            <a:ext cx="5422900" cy="2987675"/>
          </a:xfrm>
          <a:prstGeom prst="rect">
            <a:avLst/>
          </a:prstGeom>
          <a:noFill/>
          <a:ln>
            <a:noFill/>
          </a:ln>
        </p:spPr>
        <p:txBody>
          <a:bodyPr spcFirstLastPara="1" wrap="square" lIns="91425" tIns="45700" rIns="91425" bIns="45700" anchor="t" anchorCtr="0">
            <a:noAutofit/>
          </a:bodyPr>
          <a:lstStyle/>
          <a:p>
            <a:pPr marL="0" lvl="0" indent="0" algn="l" rtl="0">
              <a:lnSpc>
                <a:spcPct val="110000"/>
              </a:lnSpc>
              <a:spcBef>
                <a:spcPts val="0"/>
              </a:spcBef>
              <a:spcAft>
                <a:spcPts val="0"/>
              </a:spcAft>
              <a:buClr>
                <a:schemeClr val="dk1"/>
              </a:buClr>
              <a:buSzPts val="1800"/>
              <a:buNone/>
            </a:pPr>
            <a:r>
              <a:rPr lang="fi-FI" sz="1700"/>
              <a:t>"</a:t>
            </a:r>
            <a:r>
              <a:rPr lang="fi-FI" sz="1700" b="0" u="none" strike="noStrike"/>
              <a:t>Platformy internetowe, które umożliwiają użytkownikom tworzenie profili w celu udostępniania generowanych przez użytkowników lub wyselekcjonowanych treści cyfrowych w postaci tekstu, zdjęć, grafiki lub filmów w ramach sieciowej społeczności użytkowników, którzy mogą reagować na te treści</a:t>
            </a:r>
            <a:r>
              <a:rPr lang="fi-FI" sz="1700"/>
              <a:t>".</a:t>
            </a:r>
            <a:br>
              <a:rPr lang="fi-FI" sz="1700"/>
            </a:br>
            <a:r>
              <a:rPr lang="fi-FI" sz="1700" i="1"/>
              <a:t>(Burns 2017)</a:t>
            </a:r>
            <a:endParaRPr sz="1700" i="1"/>
          </a:p>
        </p:txBody>
      </p:sp>
      <p:sp>
        <p:nvSpPr>
          <p:cNvPr id="197" name="Google Shape;197;p8"/>
          <p:cNvSpPr txBox="1"/>
          <p:nvPr/>
        </p:nvSpPr>
        <p:spPr>
          <a:xfrm>
            <a:off x="7030026" y="1589450"/>
            <a:ext cx="4364100" cy="377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fi-FI" sz="1800" b="1" i="0" u="none" strike="noStrike" cap="none">
                <a:solidFill>
                  <a:schemeClr val="lt1"/>
                </a:solidFill>
                <a:latin typeface="Arial"/>
                <a:ea typeface="Arial"/>
                <a:cs typeface="Arial"/>
                <a:sym typeface="Arial"/>
              </a:rPr>
              <a:t>WSPÓLNE DLA WSZYSTKICH DEFINICJI</a:t>
            </a:r>
            <a:br>
              <a:rPr lang="fi-FI" sz="2000" b="1" i="0" u="none" strike="noStrike" cap="none">
                <a:solidFill>
                  <a:schemeClr val="lt1"/>
                </a:solidFill>
                <a:latin typeface="Arial"/>
                <a:ea typeface="Arial"/>
                <a:cs typeface="Arial"/>
                <a:sym typeface="Arial"/>
              </a:rPr>
            </a:br>
            <a:endParaRPr sz="2000" b="1" i="0" u="none" strike="noStrike" cap="none">
              <a:solidFill>
                <a:schemeClr val="lt1"/>
              </a:solidFill>
              <a:latin typeface="Arial"/>
              <a:ea typeface="Arial"/>
              <a:cs typeface="Arial"/>
              <a:sym typeface="Arial"/>
            </a:endParaRPr>
          </a:p>
          <a:p>
            <a:pPr marL="457200" marR="0" lvl="0" indent="-336550" algn="l" rtl="0">
              <a:lnSpc>
                <a:spcPct val="100000"/>
              </a:lnSpc>
              <a:spcBef>
                <a:spcPts val="0"/>
              </a:spcBef>
              <a:spcAft>
                <a:spcPts val="0"/>
              </a:spcAft>
              <a:buClr>
                <a:schemeClr val="lt1"/>
              </a:buClr>
              <a:buSzPts val="1700"/>
              <a:buFont typeface="Calibri"/>
              <a:buChar char="●"/>
            </a:pPr>
            <a:r>
              <a:rPr lang="fi-FI" sz="1700" b="1" i="0" u="none" strike="noStrike" cap="none">
                <a:solidFill>
                  <a:schemeClr val="lt1"/>
                </a:solidFill>
                <a:latin typeface="Arial"/>
                <a:ea typeface="Arial"/>
                <a:cs typeface="Arial"/>
                <a:sym typeface="Arial"/>
              </a:rPr>
              <a:t>Oparte na sieci</a:t>
            </a:r>
            <a:br>
              <a:rPr lang="fi-FI" sz="1700" b="1" i="0" u="none" strike="noStrike" cap="none">
                <a:solidFill>
                  <a:schemeClr val="lt1"/>
                </a:solidFill>
                <a:latin typeface="Arial"/>
                <a:ea typeface="Arial"/>
                <a:cs typeface="Arial"/>
                <a:sym typeface="Arial"/>
              </a:rPr>
            </a:br>
            <a:endParaRPr sz="1300" b="0" i="0" u="none" strike="noStrike" cap="none">
              <a:solidFill>
                <a:srgbClr val="000000"/>
              </a:solidFill>
              <a:latin typeface="Arial"/>
              <a:ea typeface="Arial"/>
              <a:cs typeface="Arial"/>
              <a:sym typeface="Arial"/>
            </a:endParaRPr>
          </a:p>
          <a:p>
            <a:pPr marL="457200" marR="0" lvl="0" indent="-336550" algn="l" rtl="0">
              <a:lnSpc>
                <a:spcPct val="100000"/>
              </a:lnSpc>
              <a:spcBef>
                <a:spcPts val="0"/>
              </a:spcBef>
              <a:spcAft>
                <a:spcPts val="0"/>
              </a:spcAft>
              <a:buClr>
                <a:schemeClr val="lt1"/>
              </a:buClr>
              <a:buSzPts val="1700"/>
              <a:buFont typeface="Calibri"/>
              <a:buChar char="●"/>
            </a:pPr>
            <a:r>
              <a:rPr lang="fi-FI" sz="1700" b="1" i="0" u="none" strike="noStrike" cap="none">
                <a:solidFill>
                  <a:schemeClr val="lt1"/>
                </a:solidFill>
                <a:latin typeface="Arial"/>
                <a:ea typeface="Arial"/>
                <a:cs typeface="Arial"/>
                <a:sym typeface="Arial"/>
              </a:rPr>
              <a:t>Użytkownicy tworzą dla siebie profil</a:t>
            </a:r>
            <a:br>
              <a:rPr lang="fi-FI" sz="1700" b="1" i="0" u="none" strike="noStrike" cap="none">
                <a:solidFill>
                  <a:schemeClr val="lt1"/>
                </a:solidFill>
                <a:latin typeface="Arial"/>
                <a:ea typeface="Arial"/>
                <a:cs typeface="Arial"/>
                <a:sym typeface="Arial"/>
              </a:rPr>
            </a:br>
            <a:endParaRPr sz="1700" b="1" i="0" u="none" strike="noStrike" cap="none">
              <a:solidFill>
                <a:schemeClr val="lt1"/>
              </a:solidFill>
              <a:latin typeface="Arial"/>
              <a:ea typeface="Arial"/>
              <a:cs typeface="Arial"/>
              <a:sym typeface="Arial"/>
            </a:endParaRPr>
          </a:p>
          <a:p>
            <a:pPr marL="457200" marR="0" lvl="0" indent="-336550" algn="l" rtl="0">
              <a:lnSpc>
                <a:spcPct val="100000"/>
              </a:lnSpc>
              <a:spcBef>
                <a:spcPts val="0"/>
              </a:spcBef>
              <a:spcAft>
                <a:spcPts val="0"/>
              </a:spcAft>
              <a:buClr>
                <a:schemeClr val="lt1"/>
              </a:buClr>
              <a:buSzPts val="1700"/>
              <a:buFont typeface="Calibri"/>
              <a:buChar char="●"/>
            </a:pPr>
            <a:r>
              <a:rPr lang="fi-FI" sz="1700" b="1" i="0" u="none" strike="noStrike" cap="none">
                <a:solidFill>
                  <a:schemeClr val="lt1"/>
                </a:solidFill>
                <a:latin typeface="Arial"/>
                <a:ea typeface="Arial"/>
                <a:cs typeface="Arial"/>
                <a:sym typeface="Arial"/>
              </a:rPr>
              <a:t>Możliwość dzielenia się materiałami z resztą społeczności (np. tekstem, obrazami, grafikami, filmami)</a:t>
            </a:r>
            <a:br>
              <a:rPr lang="fi-FI" sz="1700" b="1" i="0" u="none" strike="noStrike" cap="none">
                <a:solidFill>
                  <a:schemeClr val="lt1"/>
                </a:solidFill>
                <a:latin typeface="Arial"/>
                <a:ea typeface="Arial"/>
                <a:cs typeface="Arial"/>
                <a:sym typeface="Arial"/>
              </a:rPr>
            </a:br>
            <a:endParaRPr sz="1700" b="1" i="0" u="none" strike="noStrike" cap="none">
              <a:solidFill>
                <a:schemeClr val="lt1"/>
              </a:solidFill>
              <a:latin typeface="Arial"/>
              <a:ea typeface="Arial"/>
              <a:cs typeface="Arial"/>
              <a:sym typeface="Arial"/>
            </a:endParaRPr>
          </a:p>
          <a:p>
            <a:pPr marL="457200" marR="0" lvl="0" indent="-336550" algn="l" rtl="0">
              <a:lnSpc>
                <a:spcPct val="100000"/>
              </a:lnSpc>
              <a:spcBef>
                <a:spcPts val="0"/>
              </a:spcBef>
              <a:spcAft>
                <a:spcPts val="0"/>
              </a:spcAft>
              <a:buClr>
                <a:schemeClr val="lt1"/>
              </a:buClr>
              <a:buSzPts val="1700"/>
              <a:buFont typeface="Calibri"/>
              <a:buChar char="●"/>
            </a:pPr>
            <a:r>
              <a:rPr lang="fi-FI" sz="1700" b="1" i="0" u="none" strike="noStrike" cap="none">
                <a:solidFill>
                  <a:schemeClr val="lt1"/>
                </a:solidFill>
                <a:latin typeface="Arial"/>
                <a:ea typeface="Arial"/>
                <a:cs typeface="Arial"/>
                <a:sym typeface="Arial"/>
              </a:rPr>
              <a:t>Inni użytkownicy mogą reagować na udostępnione materiały i odpowiadać na nie</a:t>
            </a:r>
            <a:endParaRPr sz="1500" b="0" i="0" u="none" strike="noStrike" cap="none">
              <a:solidFill>
                <a:schemeClr val="dk1"/>
              </a:solidFill>
              <a:latin typeface="Arial"/>
              <a:ea typeface="Arial"/>
              <a:cs typeface="Arial"/>
              <a:sym typeface="Arial"/>
            </a:endParaRPr>
          </a:p>
        </p:txBody>
      </p:sp>
      <p:sp>
        <p:nvSpPr>
          <p:cNvPr id="198" name="Google Shape;198;p8"/>
          <p:cNvSpPr txBox="1"/>
          <p:nvPr/>
        </p:nvSpPr>
        <p:spPr>
          <a:xfrm>
            <a:off x="847718" y="3827179"/>
            <a:ext cx="5305289" cy="240322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212529"/>
              </a:buClr>
              <a:buSzPts val="1800"/>
              <a:buFont typeface="Arial"/>
              <a:buNone/>
            </a:pPr>
            <a:r>
              <a:rPr lang="fi-FI" sz="1700" b="0" i="0" u="none" strike="noStrike" cap="none">
                <a:solidFill>
                  <a:srgbClr val="161249"/>
                </a:solidFill>
                <a:latin typeface="Arial"/>
                <a:ea typeface="Arial"/>
                <a:cs typeface="Arial"/>
                <a:sym typeface="Arial"/>
              </a:rPr>
              <a:t>"Formy komunikacji elektronicznej (takie jak witryny sieci społecznościowych i mikroblogi), za pośrednictwem których użytkownicy tworzą społeczności internetowe w celu dzielenia się informacjami, pomysłami, osobistymi wiadomościami i innymi treściami (takimi jak filmy)".</a:t>
            </a:r>
            <a:endParaRPr sz="1700" b="0" i="0" u="none" strike="noStrike" cap="none">
              <a:solidFill>
                <a:srgbClr val="161249"/>
              </a:solidFill>
              <a:latin typeface="Arial"/>
              <a:ea typeface="Arial"/>
              <a:cs typeface="Arial"/>
              <a:sym typeface="Arial"/>
            </a:endParaRPr>
          </a:p>
          <a:p>
            <a:pPr marL="0" marR="0" lvl="0" indent="0" algn="l" rtl="0">
              <a:lnSpc>
                <a:spcPct val="100000"/>
              </a:lnSpc>
              <a:spcBef>
                <a:spcPts val="1000"/>
              </a:spcBef>
              <a:spcAft>
                <a:spcPts val="0"/>
              </a:spcAft>
              <a:buClr>
                <a:srgbClr val="212529"/>
              </a:buClr>
              <a:buSzPts val="1600"/>
              <a:buFont typeface="Arial"/>
              <a:buNone/>
            </a:pPr>
            <a:r>
              <a:rPr lang="fi-FI" sz="1700" b="0" i="0" u="sng" strike="noStrike" cap="none">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(Słownik Merriam-Webster)</a:t>
            </a:r>
            <a:endParaRPr sz="1700" b="0" i="0" u="none" strike="noStrike" cap="non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9"/>
          <p:cNvPicPr preferRelativeResize="0">
            <a:picLocks noGrp="1"/>
          </p:cNvPicPr>
          <p:nvPr>
            <p:ph type="body" idx="4294967295"/>
          </p:nvPr>
        </p:nvPicPr>
        <p:blipFill rotWithShape="1">
          <a:blip r:embed="rId3" cstate="email">
            <a:alphaModFix/>
            <a:extLst>
              <a:ext uri="{28A0092B-C50C-407E-A947-70E740481C1C}">
                <a14:useLocalDpi xmlns:a14="http://schemas.microsoft.com/office/drawing/2010/main"/>
              </a:ext>
            </a:extLst>
          </a:blip>
          <a:srcRect/>
          <a:stretch/>
        </p:blipFill>
        <p:spPr>
          <a:xfrm>
            <a:off x="950118" y="1060476"/>
            <a:ext cx="10291763" cy="4995862"/>
          </a:xfrm>
          <a:prstGeom prst="rect">
            <a:avLst/>
          </a:prstGeom>
          <a:noFill/>
          <a:ln>
            <a:noFill/>
          </a:ln>
        </p:spPr>
      </p:pic>
      <p:sp>
        <p:nvSpPr>
          <p:cNvPr id="205" name="Google Shape;205;p9"/>
          <p:cNvSpPr txBox="1">
            <a:spLocks noGrp="1"/>
          </p:cNvSpPr>
          <p:nvPr>
            <p:ph type="title" idx="4294967295"/>
          </p:nvPr>
        </p:nvSpPr>
        <p:spPr>
          <a:xfrm>
            <a:off x="1264443" y="292881"/>
            <a:ext cx="9153525" cy="598488"/>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600"/>
              <a:buFont typeface="Calibri"/>
              <a:buNone/>
            </a:pPr>
            <a:r>
              <a:rPr lang="fi-FI" sz="2800" b="1"/>
              <a:t>Media społecznościowe podlegają ciągłym zmianom</a:t>
            </a:r>
            <a:endParaRPr sz="2800" b="1"/>
          </a:p>
        </p:txBody>
      </p:sp>
      <p:sp>
        <p:nvSpPr>
          <p:cNvPr id="206" name="Google Shape;206;p9"/>
          <p:cNvSpPr txBox="1"/>
          <p:nvPr/>
        </p:nvSpPr>
        <p:spPr>
          <a:xfrm>
            <a:off x="3789108" y="6086945"/>
            <a:ext cx="7108384" cy="276999"/>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200"/>
              <a:buFont typeface="PT Sans"/>
              <a:buNone/>
            </a:pPr>
            <a:r>
              <a:rPr lang="fi-FI" sz="12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https://www.smartinsights.com/ecommerce/ecommerce-strategy/social-commerce-trends/ </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10"/>
          <p:cNvSpPr txBox="1">
            <a:spLocks noGrp="1"/>
          </p:cNvSpPr>
          <p:nvPr>
            <p:ph type="title" idx="4294967295"/>
          </p:nvPr>
        </p:nvSpPr>
        <p:spPr>
          <a:xfrm>
            <a:off x="1447758" y="23831"/>
            <a:ext cx="7686675"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sz="4000" b="1"/>
              <a:t>Liczba użytkowników (2022)</a:t>
            </a:r>
            <a:endParaRPr sz="4000"/>
          </a:p>
        </p:txBody>
      </p:sp>
      <p:pic>
        <p:nvPicPr>
          <p:cNvPr id="213" name="Google Shape;213;p10" descr="Icon&#10;&#10;Description automatically generated"/>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540228" y="2003519"/>
            <a:ext cx="433931" cy="488173"/>
          </a:xfrm>
          <a:prstGeom prst="rect">
            <a:avLst/>
          </a:prstGeom>
          <a:noFill/>
          <a:ln>
            <a:noFill/>
          </a:ln>
        </p:spPr>
      </p:pic>
      <p:pic>
        <p:nvPicPr>
          <p:cNvPr id="214" name="Google Shape;214;p10" descr="Icon&#10;&#10;Description automatically generated"/>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22052" y="4224377"/>
            <a:ext cx="427202" cy="427202"/>
          </a:xfrm>
          <a:prstGeom prst="rect">
            <a:avLst/>
          </a:prstGeom>
          <a:noFill/>
          <a:ln>
            <a:noFill/>
          </a:ln>
        </p:spPr>
      </p:pic>
      <p:pic>
        <p:nvPicPr>
          <p:cNvPr id="215" name="Google Shape;215;p10" descr="Icon&#10;&#10;Description automatically generated"/>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947162" y="3394482"/>
            <a:ext cx="675453" cy="670910"/>
          </a:xfrm>
          <a:prstGeom prst="rect">
            <a:avLst/>
          </a:prstGeom>
          <a:noFill/>
          <a:ln>
            <a:noFill/>
          </a:ln>
        </p:spPr>
      </p:pic>
      <p:pic>
        <p:nvPicPr>
          <p:cNvPr id="216" name="Google Shape;216;p10" descr="Icon&#10;&#10;Description automatically generated"/>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447758" y="3429102"/>
            <a:ext cx="575790" cy="578040"/>
          </a:xfrm>
          <a:prstGeom prst="rect">
            <a:avLst/>
          </a:prstGeom>
          <a:noFill/>
          <a:ln>
            <a:noFill/>
          </a:ln>
        </p:spPr>
      </p:pic>
      <p:pic>
        <p:nvPicPr>
          <p:cNvPr id="217" name="Google Shape;217;p10" descr="A red and white sign&#10;&#10;Description automatically generated with low confidence"/>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6963362" y="4875996"/>
            <a:ext cx="643074" cy="643074"/>
          </a:xfrm>
          <a:prstGeom prst="rect">
            <a:avLst/>
          </a:prstGeom>
          <a:noFill/>
          <a:ln>
            <a:noFill/>
          </a:ln>
        </p:spPr>
      </p:pic>
      <p:pic>
        <p:nvPicPr>
          <p:cNvPr id="218" name="Google Shape;218;p10" descr="A picture containing ax, vector graphics&#10;&#10;Description automatically generated"/>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6963362" y="4206320"/>
            <a:ext cx="643075" cy="528779"/>
          </a:xfrm>
          <a:prstGeom prst="rect">
            <a:avLst/>
          </a:prstGeom>
          <a:noFill/>
          <a:ln>
            <a:noFill/>
          </a:ln>
        </p:spPr>
      </p:pic>
      <p:pic>
        <p:nvPicPr>
          <p:cNvPr id="219" name="Google Shape;219;p10" descr="Logo&#10;&#10;Description automatically generated"/>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7019925" y="1961764"/>
            <a:ext cx="529928" cy="529928"/>
          </a:xfrm>
          <a:prstGeom prst="rect">
            <a:avLst/>
          </a:prstGeom>
          <a:noFill/>
          <a:ln>
            <a:noFill/>
          </a:ln>
        </p:spPr>
      </p:pic>
      <p:pic>
        <p:nvPicPr>
          <p:cNvPr id="220" name="Google Shape;220;p10" descr="Logo, company name&#10;&#10;Description automatically generated"/>
          <p:cNvPicPr preferRelativeResize="0"/>
          <p:nvPr/>
        </p:nvPicPr>
        <p:blipFill rotWithShape="1">
          <a:blip r:embed="rId10" cstate="email">
            <a:alphaModFix/>
            <a:extLst>
              <a:ext uri="{28A0092B-C50C-407E-A947-70E740481C1C}">
                <a14:useLocalDpi xmlns:a14="http://schemas.microsoft.com/office/drawing/2010/main"/>
              </a:ext>
            </a:extLst>
          </a:blip>
          <a:srcRect/>
          <a:stretch/>
        </p:blipFill>
        <p:spPr>
          <a:xfrm>
            <a:off x="1540227" y="2710435"/>
            <a:ext cx="1187401" cy="664944"/>
          </a:xfrm>
          <a:prstGeom prst="rect">
            <a:avLst/>
          </a:prstGeom>
          <a:noFill/>
          <a:ln>
            <a:noFill/>
          </a:ln>
        </p:spPr>
      </p:pic>
      <p:sp>
        <p:nvSpPr>
          <p:cNvPr id="221" name="Google Shape;221;p10"/>
          <p:cNvSpPr txBox="1"/>
          <p:nvPr/>
        </p:nvSpPr>
        <p:spPr>
          <a:xfrm>
            <a:off x="2779757" y="2137284"/>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Facebook 2,9 miliarda użytkowników</a:t>
            </a:r>
            <a:endParaRPr sz="1800" b="0" i="0" u="none" strike="noStrike" cap="none">
              <a:solidFill>
                <a:schemeClr val="dk1"/>
              </a:solidFill>
              <a:latin typeface="Calibri"/>
              <a:ea typeface="Calibri"/>
              <a:cs typeface="Calibri"/>
              <a:sym typeface="Calibri"/>
            </a:endParaRPr>
          </a:p>
        </p:txBody>
      </p:sp>
      <p:pic>
        <p:nvPicPr>
          <p:cNvPr id="222" name="Google Shape;222;p10" descr="Icon&#10;&#10;Description automatically generated"/>
          <p:cNvPicPr preferRelativeResize="0"/>
          <p:nvPr/>
        </p:nvPicPr>
        <p:blipFill rotWithShape="1">
          <a:blip r:embed="rId11" cstate="email">
            <a:alphaModFix/>
            <a:extLst>
              <a:ext uri="{28A0092B-C50C-407E-A947-70E740481C1C}">
                <a14:useLocalDpi xmlns:a14="http://schemas.microsoft.com/office/drawing/2010/main"/>
              </a:ext>
            </a:extLst>
          </a:blip>
          <a:srcRect/>
          <a:stretch/>
        </p:blipFill>
        <p:spPr>
          <a:xfrm>
            <a:off x="1521062" y="4940137"/>
            <a:ext cx="434894" cy="434894"/>
          </a:xfrm>
          <a:prstGeom prst="rect">
            <a:avLst/>
          </a:prstGeom>
          <a:noFill/>
          <a:ln>
            <a:noFill/>
          </a:ln>
        </p:spPr>
      </p:pic>
      <p:sp>
        <p:nvSpPr>
          <p:cNvPr id="223" name="Google Shape;223;p10"/>
          <p:cNvSpPr txBox="1"/>
          <p:nvPr/>
        </p:nvSpPr>
        <p:spPr>
          <a:xfrm>
            <a:off x="2779757" y="2887299"/>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YouTube 2,5 miliarda użytkowników</a:t>
            </a:r>
            <a:endParaRPr sz="1800" b="0" i="1" u="none" strike="noStrike" cap="none">
              <a:solidFill>
                <a:schemeClr val="dk1"/>
              </a:solidFill>
              <a:latin typeface="Calibri"/>
              <a:ea typeface="Calibri"/>
              <a:cs typeface="Calibri"/>
              <a:sym typeface="Calibri"/>
            </a:endParaRPr>
          </a:p>
        </p:txBody>
      </p:sp>
      <p:sp>
        <p:nvSpPr>
          <p:cNvPr id="224" name="Google Shape;224;p10"/>
          <p:cNvSpPr txBox="1"/>
          <p:nvPr/>
        </p:nvSpPr>
        <p:spPr>
          <a:xfrm>
            <a:off x="2779757" y="3579302"/>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Whatsapp 2 miliardy użytkowników</a:t>
            </a:r>
            <a:endParaRPr sz="1800" b="0" i="1" u="none" strike="noStrike" cap="none">
              <a:solidFill>
                <a:schemeClr val="dk1"/>
              </a:solidFill>
              <a:latin typeface="Calibri"/>
              <a:ea typeface="Calibri"/>
              <a:cs typeface="Calibri"/>
              <a:sym typeface="Calibri"/>
            </a:endParaRPr>
          </a:p>
        </p:txBody>
      </p:sp>
      <p:sp>
        <p:nvSpPr>
          <p:cNvPr id="225" name="Google Shape;225;p10"/>
          <p:cNvSpPr txBox="1"/>
          <p:nvPr/>
        </p:nvSpPr>
        <p:spPr>
          <a:xfrm>
            <a:off x="2779756" y="4306904"/>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Instagram 2 miliardy użytkowników</a:t>
            </a:r>
            <a:endParaRPr sz="1800" b="0" i="1" u="none" strike="noStrike" cap="none">
              <a:solidFill>
                <a:schemeClr val="dk1"/>
              </a:solidFill>
              <a:latin typeface="Calibri"/>
              <a:ea typeface="Calibri"/>
              <a:cs typeface="Calibri"/>
              <a:sym typeface="Calibri"/>
            </a:endParaRPr>
          </a:p>
        </p:txBody>
      </p:sp>
      <p:sp>
        <p:nvSpPr>
          <p:cNvPr id="226" name="Google Shape;226;p10"/>
          <p:cNvSpPr txBox="1"/>
          <p:nvPr/>
        </p:nvSpPr>
        <p:spPr>
          <a:xfrm>
            <a:off x="2794813" y="5056919"/>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WeChat 1,3 miliarda użytkowników</a:t>
            </a:r>
            <a:endParaRPr sz="1800" b="0" i="1" u="none" strike="noStrike" cap="none">
              <a:solidFill>
                <a:schemeClr val="dk1"/>
              </a:solidFill>
              <a:latin typeface="Calibri"/>
              <a:ea typeface="Calibri"/>
              <a:cs typeface="Calibri"/>
              <a:sym typeface="Calibri"/>
            </a:endParaRPr>
          </a:p>
        </p:txBody>
      </p:sp>
      <p:pic>
        <p:nvPicPr>
          <p:cNvPr id="227" name="Google Shape;227;p10" descr="Icon&#10;&#10;Description automatically generated"/>
          <p:cNvPicPr preferRelativeResize="0"/>
          <p:nvPr/>
        </p:nvPicPr>
        <p:blipFill rotWithShape="1">
          <a:blip r:embed="rId12" cstate="email">
            <a:alphaModFix/>
            <a:extLst>
              <a:ext uri="{28A0092B-C50C-407E-A947-70E740481C1C}">
                <a14:useLocalDpi xmlns:a14="http://schemas.microsoft.com/office/drawing/2010/main"/>
              </a:ext>
            </a:extLst>
          </a:blip>
          <a:srcRect/>
          <a:stretch/>
        </p:blipFill>
        <p:spPr>
          <a:xfrm>
            <a:off x="7019925" y="2710434"/>
            <a:ext cx="529928" cy="529928"/>
          </a:xfrm>
          <a:prstGeom prst="rect">
            <a:avLst/>
          </a:prstGeom>
          <a:noFill/>
          <a:ln>
            <a:noFill/>
          </a:ln>
        </p:spPr>
      </p:pic>
      <p:sp>
        <p:nvSpPr>
          <p:cNvPr id="228" name="Google Shape;228;p10"/>
          <p:cNvSpPr txBox="1"/>
          <p:nvPr/>
        </p:nvSpPr>
        <p:spPr>
          <a:xfrm>
            <a:off x="8136792" y="2042062"/>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TikTok 1 miliard użytkowników</a:t>
            </a:r>
            <a:endParaRPr sz="1800" b="0" i="0" u="none" strike="noStrike" cap="none">
              <a:solidFill>
                <a:schemeClr val="dk1"/>
              </a:solidFill>
              <a:latin typeface="Calibri"/>
              <a:ea typeface="Calibri"/>
              <a:cs typeface="Calibri"/>
              <a:sym typeface="Calibri"/>
            </a:endParaRPr>
          </a:p>
        </p:txBody>
      </p:sp>
      <p:sp>
        <p:nvSpPr>
          <p:cNvPr id="229" name="Google Shape;229;p10"/>
          <p:cNvSpPr txBox="1"/>
          <p:nvPr/>
        </p:nvSpPr>
        <p:spPr>
          <a:xfrm>
            <a:off x="8136790" y="2769563"/>
            <a:ext cx="3681277"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FB Messenger 0,9 miliarda użytkowników</a:t>
            </a:r>
            <a:endParaRPr sz="1800" b="0" i="0" u="none" strike="noStrike" cap="none">
              <a:solidFill>
                <a:schemeClr val="dk1"/>
              </a:solidFill>
              <a:latin typeface="Calibri"/>
              <a:ea typeface="Calibri"/>
              <a:cs typeface="Calibri"/>
              <a:sym typeface="Calibri"/>
            </a:endParaRPr>
          </a:p>
        </p:txBody>
      </p:sp>
      <p:sp>
        <p:nvSpPr>
          <p:cNvPr id="230" name="Google Shape;230;p10"/>
          <p:cNvSpPr txBox="1"/>
          <p:nvPr/>
        </p:nvSpPr>
        <p:spPr>
          <a:xfrm>
            <a:off x="8136790" y="3468817"/>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Snapchat 0,6 miliarda użytkowników</a:t>
            </a:r>
            <a:endParaRPr sz="1800" b="0" i="0" u="none" strike="noStrike" cap="none">
              <a:solidFill>
                <a:schemeClr val="dk1"/>
              </a:solidFill>
              <a:latin typeface="Calibri"/>
              <a:ea typeface="Calibri"/>
              <a:cs typeface="Calibri"/>
              <a:sym typeface="Calibri"/>
            </a:endParaRPr>
          </a:p>
        </p:txBody>
      </p:sp>
      <p:sp>
        <p:nvSpPr>
          <p:cNvPr id="231" name="Google Shape;231;p10"/>
          <p:cNvSpPr txBox="1"/>
          <p:nvPr/>
        </p:nvSpPr>
        <p:spPr>
          <a:xfrm>
            <a:off x="8136790" y="4240844"/>
            <a:ext cx="31233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Twitter 0,5 miliarda użytkowników</a:t>
            </a:r>
            <a:endParaRPr sz="1800" b="0" i="0" u="none" strike="noStrike" cap="none">
              <a:solidFill>
                <a:schemeClr val="dk1"/>
              </a:solidFill>
              <a:latin typeface="Calibri"/>
              <a:ea typeface="Calibri"/>
              <a:cs typeface="Calibri"/>
              <a:sym typeface="Calibri"/>
            </a:endParaRPr>
          </a:p>
        </p:txBody>
      </p:sp>
      <p:sp>
        <p:nvSpPr>
          <p:cNvPr id="232" name="Google Shape;232;p10"/>
          <p:cNvSpPr txBox="1"/>
          <p:nvPr/>
        </p:nvSpPr>
        <p:spPr>
          <a:xfrm>
            <a:off x="8136790" y="5012871"/>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Pinterest 0,4 miliarda użytkowników</a:t>
            </a:r>
            <a:endParaRPr sz="1800" b="0" i="0" u="none" strike="noStrike" cap="none">
              <a:solidFill>
                <a:schemeClr val="dk1"/>
              </a:solidFill>
              <a:latin typeface="Calibri"/>
              <a:ea typeface="Calibri"/>
              <a:cs typeface="Calibri"/>
              <a:sym typeface="Calibri"/>
            </a:endParaRPr>
          </a:p>
        </p:txBody>
      </p:sp>
      <p:sp>
        <p:nvSpPr>
          <p:cNvPr id="233" name="Google Shape;233;p10"/>
          <p:cNvSpPr txBox="1"/>
          <p:nvPr/>
        </p:nvSpPr>
        <p:spPr>
          <a:xfrm>
            <a:off x="5716587" y="5748922"/>
            <a:ext cx="5353092"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b="0" i="0" u="none" strike="noStrike" cap="none">
                <a:solidFill>
                  <a:srgbClr val="161249"/>
                </a:solidFill>
                <a:latin typeface="Arial"/>
                <a:ea typeface="Arial"/>
                <a:cs typeface="Arial"/>
                <a:sym typeface="Arial"/>
              </a:rPr>
              <a:t>https://datareportal.com/reports/digital-2023-global-overview-report</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grpSp>
        <p:nvGrpSpPr>
          <p:cNvPr id="239" name="Google Shape;239;p11"/>
          <p:cNvGrpSpPr/>
          <p:nvPr/>
        </p:nvGrpSpPr>
        <p:grpSpPr>
          <a:xfrm>
            <a:off x="1488800" y="1647102"/>
            <a:ext cx="9851759" cy="4448653"/>
            <a:chOff x="2374" y="1554382"/>
            <a:chExt cx="7914331" cy="3687544"/>
          </a:xfrm>
        </p:grpSpPr>
        <p:sp>
          <p:nvSpPr>
            <p:cNvPr id="240" name="Google Shape;240;p11"/>
            <p:cNvSpPr/>
            <p:nvPr/>
          </p:nvSpPr>
          <p:spPr>
            <a:xfrm>
              <a:off x="282998" y="1554382"/>
              <a:ext cx="1187774" cy="1187774"/>
            </a:xfrm>
            <a:prstGeom prst="ellipse">
              <a:avLst/>
            </a:prstGeom>
            <a:solidFill>
              <a:srgbClr val="D0296C"/>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1" name="Google Shape;241;p11"/>
            <p:cNvSpPr/>
            <p:nvPr/>
          </p:nvSpPr>
          <p:spPr>
            <a:xfrm>
              <a:off x="570806" y="1842190"/>
              <a:ext cx="612158" cy="612158"/>
            </a:xfrm>
            <a:prstGeom prst="rect">
              <a:avLst/>
            </a:prstGeom>
            <a:blipFill rotWithShape="1">
              <a:blip r:embed="rId3"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2" name="Google Shape;242;p11"/>
            <p:cNvSpPr/>
            <p:nvPr/>
          </p:nvSpPr>
          <p:spPr>
            <a:xfrm>
              <a:off x="2374"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3" name="Google Shape;243;p11"/>
            <p:cNvSpPr txBox="1"/>
            <p:nvPr/>
          </p:nvSpPr>
          <p:spPr>
            <a:xfrm>
              <a:off x="2374" y="3077426"/>
              <a:ext cx="1749000" cy="216450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TYPOWY UŻYTKOWNIK MA KONTO NA PONAD 6 RÓŻNYCH PLATFORMACH SPOŁECZNOŚCIOWYCH I SPĘDZA ŚREDNIO BLISKO </a:t>
              </a:r>
              <a:r>
                <a:rPr lang="fi-FI" sz="1400" b="1" i="0" u="none" strike="noStrike" cap="none">
                  <a:solidFill>
                    <a:srgbClr val="161249"/>
                  </a:solidFill>
                  <a:latin typeface="Arial"/>
                  <a:ea typeface="Arial"/>
                  <a:cs typeface="Arial"/>
                  <a:sym typeface="Arial"/>
                </a:rPr>
                <a:t>2,5 GODZINY </a:t>
              </a:r>
              <a:r>
                <a:rPr lang="fi-FI" sz="1400" b="0" i="0" u="none" strike="noStrike" cap="none">
                  <a:solidFill>
                    <a:srgbClr val="161249"/>
                  </a:solidFill>
                  <a:latin typeface="Arial"/>
                  <a:ea typeface="Arial"/>
                  <a:cs typeface="Arial"/>
                  <a:sym typeface="Arial"/>
                </a:rPr>
                <a:t>DZIENNIE KORZYSTAJĄC Z MEDIÓW SPOŁECZNOŚCIOWYCH. </a:t>
              </a:r>
              <a:endParaRPr sz="1400" b="0" i="0" u="none" strike="noStrike" cap="none">
                <a:solidFill>
                  <a:srgbClr val="161249"/>
                </a:solidFill>
                <a:latin typeface="Arial"/>
                <a:ea typeface="Arial"/>
                <a:cs typeface="Arial"/>
                <a:sym typeface="Arial"/>
              </a:endParaRPr>
            </a:p>
          </p:txBody>
        </p:sp>
        <p:sp>
          <p:nvSpPr>
            <p:cNvPr id="244" name="Google Shape;244;p11"/>
            <p:cNvSpPr/>
            <p:nvPr/>
          </p:nvSpPr>
          <p:spPr>
            <a:xfrm>
              <a:off x="2338100" y="1554382"/>
              <a:ext cx="1187774" cy="1187774"/>
            </a:xfrm>
            <a:prstGeom prst="ellipse">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5" name="Google Shape;245;p11"/>
            <p:cNvSpPr/>
            <p:nvPr/>
          </p:nvSpPr>
          <p:spPr>
            <a:xfrm>
              <a:off x="2625908" y="1842190"/>
              <a:ext cx="612158" cy="612158"/>
            </a:xfrm>
            <a:prstGeom prst="rect">
              <a:avLst/>
            </a:prstGeom>
            <a:blipFill rotWithShape="1">
              <a:blip r:embed="rId4" cstate="email">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6" name="Google Shape;246;p11"/>
            <p:cNvSpPr/>
            <p:nvPr/>
          </p:nvSpPr>
          <p:spPr>
            <a:xfrm>
              <a:off x="2057477"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7" name="Google Shape;247;p11"/>
            <p:cNvSpPr txBox="1"/>
            <p:nvPr/>
          </p:nvSpPr>
          <p:spPr>
            <a:xfrm>
              <a:off x="2057477" y="3077426"/>
              <a:ext cx="1749023" cy="2164416"/>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ZAKŁADAJĄC, ŻE LUDZIE ŚPIĄ OD 7 DO 8 GODZIN DZIENNIE, NAJNOWSZE DANE SUGERUJĄ, ŻE LUDZIE SPĘDZAJĄ OKOŁO </a:t>
              </a:r>
              <a:r>
                <a:rPr lang="fi-FI" sz="1400" b="1" i="0" u="none" strike="noStrike" cap="none">
                  <a:solidFill>
                    <a:srgbClr val="161249"/>
                  </a:solidFill>
                  <a:latin typeface="Arial"/>
                  <a:ea typeface="Arial"/>
                  <a:cs typeface="Arial"/>
                  <a:sym typeface="Arial"/>
                </a:rPr>
                <a:t>15 PROCENT </a:t>
              </a:r>
              <a:r>
                <a:rPr lang="fi-FI" sz="1400" b="0" i="0" u="none" strike="noStrike" cap="none">
                  <a:solidFill>
                    <a:srgbClr val="161249"/>
                  </a:solidFill>
                  <a:latin typeface="Arial"/>
                  <a:ea typeface="Arial"/>
                  <a:cs typeface="Arial"/>
                  <a:sym typeface="Arial"/>
                </a:rPr>
                <a:t>SWOJEGO ŻYCIA NA KORZYSTANIU Z MEDIÓW SPOŁECZNOŚCIOWYCH</a:t>
              </a:r>
              <a:endParaRPr sz="1400" b="0" i="0" u="none" strike="noStrike" cap="none">
                <a:solidFill>
                  <a:srgbClr val="161249"/>
                </a:solidFill>
                <a:latin typeface="Arial"/>
                <a:ea typeface="Arial"/>
                <a:cs typeface="Arial"/>
                <a:sym typeface="Arial"/>
              </a:endParaRPr>
            </a:p>
          </p:txBody>
        </p:sp>
        <p:sp>
          <p:nvSpPr>
            <p:cNvPr id="248" name="Google Shape;248;p11"/>
            <p:cNvSpPr/>
            <p:nvPr/>
          </p:nvSpPr>
          <p:spPr>
            <a:xfrm>
              <a:off x="4393202" y="1554382"/>
              <a:ext cx="1187774" cy="1187774"/>
            </a:xfrm>
            <a:prstGeom prst="ellipse">
              <a:avLst/>
            </a:prstGeom>
            <a:solidFill>
              <a:srgbClr val="11AA8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9" name="Google Shape;249;p11"/>
            <p:cNvSpPr/>
            <p:nvPr/>
          </p:nvSpPr>
          <p:spPr>
            <a:xfrm>
              <a:off x="4681010" y="1846444"/>
              <a:ext cx="612158" cy="612158"/>
            </a:xfrm>
            <a:prstGeom prst="rect">
              <a:avLst/>
            </a:prstGeom>
            <a:blipFill rotWithShape="1">
              <a:blip r:embed="rId5" cstate="email">
                <a:alphaModFix/>
                <a:extLst>
                  <a:ext uri="{28A0092B-C50C-407E-A947-70E740481C1C}">
                    <a14:useLocalDpi xmlns:a14="http://schemas.microsoft.com/office/drawing/2010/main"/>
                  </a:ext>
                </a:extLst>
              </a:blip>
              <a:stretch>
                <a:fillRect/>
              </a:stretch>
            </a:blipFill>
            <a:ln w="12700" cap="flat" cmpd="sng">
              <a:solidFill>
                <a:schemeClr val="lt2">
                  <a:alpha val="0"/>
                </a:scheme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0" name="Google Shape;250;p11"/>
            <p:cNvSpPr/>
            <p:nvPr/>
          </p:nvSpPr>
          <p:spPr>
            <a:xfrm>
              <a:off x="4112579"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1" name="Google Shape;251;p11"/>
            <p:cNvSpPr txBox="1"/>
            <p:nvPr/>
          </p:nvSpPr>
          <p:spPr>
            <a:xfrm>
              <a:off x="4112579" y="3077426"/>
              <a:ext cx="1749023" cy="2164416"/>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 TYPOWY UŻYTKOWNIK ŚLEDZI RÓŻNE RODZAJE KONT W MEDIACH SPOŁECZNOŚCIOWYCH. JEDNAK NAJCZĘŚCIEJ OBSERWOWANE SĄ </a:t>
              </a:r>
              <a:r>
                <a:rPr lang="fi-FI" sz="1400" b="1" i="0" u="none" strike="noStrike" cap="none">
                  <a:solidFill>
                    <a:srgbClr val="161249"/>
                  </a:solidFill>
                  <a:latin typeface="Arial"/>
                  <a:ea typeface="Arial"/>
                  <a:cs typeface="Arial"/>
                  <a:sym typeface="Arial"/>
                </a:rPr>
                <a:t>KONTA ZNAJOMYCH I CZŁONKÓW RODZINY.</a:t>
              </a:r>
              <a:endParaRPr sz="1400" b="0" i="0" u="none" strike="noStrike" cap="none">
                <a:solidFill>
                  <a:srgbClr val="161249"/>
                </a:solidFill>
                <a:latin typeface="Arial"/>
                <a:ea typeface="Arial"/>
                <a:cs typeface="Arial"/>
                <a:sym typeface="Arial"/>
              </a:endParaRPr>
            </a:p>
          </p:txBody>
        </p:sp>
        <p:sp>
          <p:nvSpPr>
            <p:cNvPr id="252" name="Google Shape;252;p11"/>
            <p:cNvSpPr/>
            <p:nvPr/>
          </p:nvSpPr>
          <p:spPr>
            <a:xfrm>
              <a:off x="6448306" y="1554382"/>
              <a:ext cx="1187774" cy="1187774"/>
            </a:xfrm>
            <a:prstGeom prst="ellipse">
              <a:avLst/>
            </a:prstGeom>
            <a:solidFill>
              <a:srgbClr val="F1B3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3" name="Google Shape;253;p11"/>
            <p:cNvSpPr/>
            <p:nvPr/>
          </p:nvSpPr>
          <p:spPr>
            <a:xfrm>
              <a:off x="6736114" y="1842190"/>
              <a:ext cx="612158" cy="612158"/>
            </a:xfrm>
            <a:prstGeom prst="rect">
              <a:avLst/>
            </a:prstGeom>
            <a:blipFill rotWithShape="1">
              <a:blip r:embed="rId6" cstate="email">
                <a:alphaModFix/>
                <a:extLst>
                  <a:ext uri="{28A0092B-C50C-407E-A947-70E740481C1C}">
                    <a14:useLocalDpi xmlns:a14="http://schemas.microsoft.com/office/drawing/2010/main"/>
                  </a:ext>
                </a:extLst>
              </a:blip>
              <a:stretch>
                <a:fillRect/>
              </a:stretch>
            </a:blipFill>
            <a:ln w="12700" cap="flat" cmpd="sng">
              <a:solidFill>
                <a:schemeClr val="lt2">
                  <a:alpha val="0"/>
                </a:scheme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4" name="Google Shape;254;p11"/>
            <p:cNvSpPr/>
            <p:nvPr/>
          </p:nvSpPr>
          <p:spPr>
            <a:xfrm>
              <a:off x="6167682"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5" name="Google Shape;255;p11"/>
            <p:cNvSpPr txBox="1"/>
            <p:nvPr/>
          </p:nvSpPr>
          <p:spPr>
            <a:xfrm>
              <a:off x="6167682" y="3077426"/>
              <a:ext cx="1749023" cy="2164416"/>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UŻYTKOWNICY MEDIÓW SPOŁECZNOŚCIOWYCH CZĘŚCIEJ TWIERDZĄ, ŻE </a:t>
              </a:r>
              <a:r>
                <a:rPr lang="fi-FI" sz="1400" b="1" i="0" u="none" strike="noStrike" cap="none">
                  <a:solidFill>
                    <a:srgbClr val="161249"/>
                  </a:solidFill>
                  <a:latin typeface="Arial"/>
                  <a:ea typeface="Arial"/>
                  <a:cs typeface="Arial"/>
                  <a:sym typeface="Arial"/>
                </a:rPr>
                <a:t>NAUCZYLI SIĘ PRAKTYCZNYCH UMIEJĘTNOŚCI ŻYCIOWYCH Z PLATFORM SPOŁECZNOŚCIOWYCH </a:t>
              </a:r>
              <a:r>
                <a:rPr lang="fi-FI" sz="1400" b="0" i="0" u="none" strike="noStrike" cap="none">
                  <a:solidFill>
                    <a:srgbClr val="161249"/>
                  </a:solidFill>
                  <a:latin typeface="Arial"/>
                  <a:ea typeface="Arial"/>
                  <a:cs typeface="Arial"/>
                  <a:sym typeface="Arial"/>
                </a:rPr>
                <a:t>(57%) NIŻ Z UNIWERSYTETU (51%).</a:t>
              </a:r>
              <a:endParaRPr sz="1400" b="0" i="0" u="none" strike="noStrike" cap="none">
                <a:solidFill>
                  <a:srgbClr val="161249"/>
                </a:solidFill>
                <a:latin typeface="Arial"/>
                <a:ea typeface="Arial"/>
                <a:cs typeface="Arial"/>
                <a:sym typeface="Arial"/>
              </a:endParaRPr>
            </a:p>
          </p:txBody>
        </p:sp>
      </p:grpSp>
      <p:sp>
        <p:nvSpPr>
          <p:cNvPr id="256" name="Google Shape;256;p11"/>
          <p:cNvSpPr txBox="1"/>
          <p:nvPr/>
        </p:nvSpPr>
        <p:spPr>
          <a:xfrm>
            <a:off x="4035339" y="6095999"/>
            <a:ext cx="6194322"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0" u="none" strike="noStrike" cap="none">
                <a:solidFill>
                  <a:srgbClr val="161249"/>
                </a:solidFill>
                <a:latin typeface="Arial"/>
                <a:ea typeface="Arial"/>
                <a:cs typeface="Arial"/>
                <a:sym typeface="Arial"/>
              </a:rPr>
              <a:t>https://hootsuite.widen.net/s/gqprmtzq6g/digital-2022-global-overview-report</a:t>
            </a:r>
            <a:endParaRPr sz="1400" b="0" i="0" u="none" strike="noStrike" cap="none">
              <a:solidFill>
                <a:srgbClr val="161249"/>
              </a:solidFill>
              <a:latin typeface="Arial"/>
              <a:ea typeface="Arial"/>
              <a:cs typeface="Arial"/>
              <a:sym typeface="Arial"/>
            </a:endParaRPr>
          </a:p>
        </p:txBody>
      </p:sp>
      <p:sp>
        <p:nvSpPr>
          <p:cNvPr id="257" name="Google Shape;257;p11"/>
          <p:cNvSpPr txBox="1"/>
          <p:nvPr/>
        </p:nvSpPr>
        <p:spPr>
          <a:xfrm>
            <a:off x="1256576" y="342630"/>
            <a:ext cx="9375600" cy="107717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900"/>
              <a:buFont typeface="Arial"/>
              <a:buNone/>
            </a:pPr>
            <a:r>
              <a:rPr lang="fi-FI" sz="3200" b="1" i="0" u="none" strike="noStrike" cap="none">
                <a:solidFill>
                  <a:srgbClr val="161249"/>
                </a:solidFill>
                <a:latin typeface="Arial"/>
                <a:ea typeface="Arial"/>
                <a:cs typeface="Arial"/>
                <a:sym typeface="Arial"/>
              </a:rPr>
              <a:t>Media społecznościowe odgrywają znaczącą rolę w naszym codziennym życiu</a:t>
            </a:r>
            <a:endParaRPr sz="2800" b="1" i="0" u="none" strike="noStrike" cap="none">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pic>
        <p:nvPicPr>
          <p:cNvPr id="263" name="Google Shape;263;p12" descr="eCommerce silhouet"/>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243294" y="3959662"/>
            <a:ext cx="780341" cy="780341"/>
          </a:xfrm>
          <a:prstGeom prst="rect">
            <a:avLst/>
          </a:prstGeom>
          <a:noFill/>
          <a:ln>
            <a:noFill/>
          </a:ln>
        </p:spPr>
      </p:pic>
      <p:pic>
        <p:nvPicPr>
          <p:cNvPr id="264" name="Google Shape;264;p12" descr="Ganzenveer silhouet"/>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09823" y="2674180"/>
            <a:ext cx="775602" cy="775602"/>
          </a:xfrm>
          <a:prstGeom prst="rect">
            <a:avLst/>
          </a:prstGeom>
          <a:noFill/>
          <a:ln>
            <a:noFill/>
          </a:ln>
        </p:spPr>
      </p:pic>
      <p:pic>
        <p:nvPicPr>
          <p:cNvPr id="265" name="Google Shape;265;p12" descr="Agenda silhouet"/>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9954022" y="2951775"/>
            <a:ext cx="834737" cy="834737"/>
          </a:xfrm>
          <a:prstGeom prst="rect">
            <a:avLst/>
          </a:prstGeom>
          <a:noFill/>
          <a:ln>
            <a:noFill/>
          </a:ln>
        </p:spPr>
      </p:pic>
      <p:sp>
        <p:nvSpPr>
          <p:cNvPr id="266" name="Google Shape;266;p12"/>
          <p:cNvSpPr txBox="1"/>
          <p:nvPr/>
        </p:nvSpPr>
        <p:spPr>
          <a:xfrm>
            <a:off x="2850319" y="6281783"/>
            <a:ext cx="9026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1" u="none" strike="noStrike" cap="none">
                <a:solidFill>
                  <a:schemeClr val="dk1"/>
                </a:solidFill>
                <a:latin typeface="Calibri"/>
                <a:ea typeface="Calibri"/>
                <a:cs typeface="Calibri"/>
                <a:sym typeface="Calibri"/>
              </a:rPr>
              <a:t>Źródło: https://hootsuite.widen.net/s/gqprmtzq6g/digital-2022-global-overview-report</a:t>
            </a:r>
            <a:endParaRPr sz="1400" b="0" i="0" u="none" strike="noStrike" cap="none">
              <a:solidFill>
                <a:srgbClr val="000000"/>
              </a:solidFill>
              <a:latin typeface="Arial"/>
              <a:ea typeface="Arial"/>
              <a:cs typeface="Arial"/>
              <a:sym typeface="Arial"/>
            </a:endParaRPr>
          </a:p>
        </p:txBody>
      </p:sp>
      <p:sp>
        <p:nvSpPr>
          <p:cNvPr id="267" name="Google Shape;267;p12"/>
          <p:cNvSpPr txBox="1">
            <a:spLocks noGrp="1"/>
          </p:cNvSpPr>
          <p:nvPr>
            <p:ph type="title"/>
          </p:nvPr>
        </p:nvSpPr>
        <p:spPr>
          <a:xfrm>
            <a:off x="639824" y="314904"/>
            <a:ext cx="10515600" cy="1325563"/>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960"/>
              <a:buFont typeface="Arial"/>
              <a:buNone/>
            </a:pPr>
            <a:r>
              <a:rPr lang="fi-FI" sz="3060"/>
              <a:t>Główne powody, dla których korzystamy </a:t>
            </a:r>
            <a:endParaRPr sz="3060"/>
          </a:p>
          <a:p>
            <a:pPr marL="0" lvl="0" indent="0" algn="l" rtl="0">
              <a:lnSpc>
                <a:spcPct val="90000"/>
              </a:lnSpc>
              <a:spcBef>
                <a:spcPts val="0"/>
              </a:spcBef>
              <a:spcAft>
                <a:spcPts val="0"/>
              </a:spcAft>
              <a:buClr>
                <a:srgbClr val="161249"/>
              </a:buClr>
              <a:buSzPts val="3960"/>
              <a:buFont typeface="Arial"/>
              <a:buNone/>
            </a:pPr>
            <a:r>
              <a:rPr lang="fi-FI" sz="3060"/>
              <a:t>z mediów społecznościowych </a:t>
            </a:r>
            <a:br>
              <a:rPr lang="fi-FI" sz="3060"/>
            </a:br>
            <a:endParaRPr sz="3060"/>
          </a:p>
        </p:txBody>
      </p:sp>
      <p:sp>
        <p:nvSpPr>
          <p:cNvPr id="268" name="Google Shape;268;p12"/>
          <p:cNvSpPr txBox="1">
            <a:spLocks noGrp="1"/>
          </p:cNvSpPr>
          <p:nvPr>
            <p:ph type="body" idx="1"/>
          </p:nvPr>
        </p:nvSpPr>
        <p:spPr>
          <a:xfrm>
            <a:off x="838200" y="1323975"/>
            <a:ext cx="10515600" cy="4611519"/>
          </a:xfrm>
          <a:prstGeom prst="rect">
            <a:avLst/>
          </a:prstGeom>
          <a:noFill/>
          <a:ln>
            <a:noFill/>
          </a:ln>
        </p:spPr>
        <p:txBody>
          <a:bodyPr spcFirstLastPara="1" wrap="square" lIns="91425" tIns="45700" rIns="91425" bIns="45700" anchor="t" anchorCtr="0">
            <a:spAutoFit/>
          </a:bodyPr>
          <a:lstStyle/>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Utrzymywanie kontaktu z przyjaciółmi i rodziną 47,6%</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Wypełnianie wolnego czasu 36,3%</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Czytanie wiadomości 35,1%</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Znajdowanie treści 31,6%</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Widzenie tego, o czym się mówi 29,5%</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Znajdowanie inspiracji do robienia i kupowania rzeczy 27,7%</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Znajdowanie produktów do zakupu 26,3%</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Dzielenie się i omawianie opinii z innymi 24,5%</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Nawiązywanie nowych kontaktów 23,9%</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Oglądanie transmisji na żywo 23,8%</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 Oglądanie treści od ulubionych marek 23,1%</a:t>
            </a:r>
            <a:endParaRPr sz="1800" b="0" i="0" u="none" strike="noStrike" cap="none"/>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3"/>
          <p:cNvSpPr txBox="1">
            <a:spLocks noGrp="1"/>
          </p:cNvSpPr>
          <p:nvPr>
            <p:ph type="body" idx="1"/>
          </p:nvPr>
        </p:nvSpPr>
        <p:spPr>
          <a:xfrm>
            <a:off x="1120777" y="347831"/>
            <a:ext cx="8818800" cy="10149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Aktywność w klasie</a:t>
            </a:r>
            <a:endParaRPr/>
          </a:p>
          <a:p>
            <a:pPr marL="0" lvl="0" indent="0" algn="l" rtl="0">
              <a:lnSpc>
                <a:spcPct val="90000"/>
              </a:lnSpc>
              <a:spcBef>
                <a:spcPts val="1000"/>
              </a:spcBef>
              <a:spcAft>
                <a:spcPts val="0"/>
              </a:spcAft>
              <a:buClr>
                <a:schemeClr val="lt1"/>
              </a:buClr>
              <a:buSzPts val="3200"/>
              <a:buNone/>
            </a:pPr>
            <a:endParaRPr/>
          </a:p>
        </p:txBody>
      </p:sp>
      <p:sp>
        <p:nvSpPr>
          <p:cNvPr id="274" name="Google Shape;274;p13"/>
          <p:cNvSpPr txBox="1">
            <a:spLocks noGrp="1"/>
          </p:cNvSpPr>
          <p:nvPr>
            <p:ph type="body" idx="2"/>
          </p:nvPr>
        </p:nvSpPr>
        <p:spPr>
          <a:xfrm>
            <a:off x="900975" y="1362475"/>
            <a:ext cx="8681100" cy="35811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FI" sz="1600"/>
              <a:t>Utwórz grupę 4-5 osób. Wybierz interesującą firmę lub organizację i przeanalizuj jej obecność w mediach społecznościowych.</a:t>
            </a:r>
            <a:endParaRPr sz="1800"/>
          </a:p>
          <a:p>
            <a:pPr marL="0" lvl="0" indent="0" algn="l" rtl="0">
              <a:lnSpc>
                <a:spcPct val="100000"/>
              </a:lnSpc>
              <a:spcBef>
                <a:spcPts val="0"/>
              </a:spcBef>
              <a:spcAft>
                <a:spcPts val="0"/>
              </a:spcAft>
              <a:buClr>
                <a:schemeClr val="lt1"/>
              </a:buClr>
              <a:buSzPts val="1800"/>
              <a:buNone/>
            </a:pPr>
            <a:endParaRPr sz="1600"/>
          </a:p>
          <a:p>
            <a:pPr marL="0" lvl="0" indent="0" algn="l" rtl="0">
              <a:lnSpc>
                <a:spcPct val="100000"/>
              </a:lnSpc>
              <a:spcBef>
                <a:spcPts val="0"/>
              </a:spcBef>
              <a:spcAft>
                <a:spcPts val="0"/>
              </a:spcAft>
              <a:buClr>
                <a:srgbClr val="11AA81"/>
              </a:buClr>
              <a:buSzPts val="1800"/>
              <a:buNone/>
            </a:pPr>
            <a:r>
              <a:rPr lang="fi-FI" sz="1600" b="1">
                <a:solidFill>
                  <a:srgbClr val="11AA81"/>
                </a:solidFill>
              </a:rPr>
              <a:t>Podaj następujące informacje: </a:t>
            </a:r>
            <a:endParaRPr sz="1800"/>
          </a:p>
          <a:p>
            <a:pPr marL="342900" lvl="0" indent="-330200" algn="l" rtl="0">
              <a:lnSpc>
                <a:spcPct val="100000"/>
              </a:lnSpc>
              <a:spcBef>
                <a:spcPts val="0"/>
              </a:spcBef>
              <a:spcAft>
                <a:spcPts val="0"/>
              </a:spcAft>
              <a:buClr>
                <a:srgbClr val="11AA81"/>
              </a:buClr>
              <a:buSzPts val="2500"/>
              <a:buFont typeface="Arial"/>
              <a:buChar char="•"/>
            </a:pPr>
            <a:r>
              <a:rPr lang="fi-FI" sz="1600"/>
              <a:t>Krótki przegląd firmy (np. branża, wielkość, produkty/usługi)</a:t>
            </a:r>
            <a:endParaRPr sz="1800"/>
          </a:p>
          <a:p>
            <a:pPr marL="342900" lvl="0" indent="-330200" algn="l" rtl="0">
              <a:lnSpc>
                <a:spcPct val="100000"/>
              </a:lnSpc>
              <a:spcBef>
                <a:spcPts val="0"/>
              </a:spcBef>
              <a:spcAft>
                <a:spcPts val="0"/>
              </a:spcAft>
              <a:buClr>
                <a:srgbClr val="11AA81"/>
              </a:buClr>
              <a:buSzPts val="2500"/>
              <a:buFont typeface="Arial"/>
              <a:buChar char="•"/>
            </a:pPr>
            <a:r>
              <a:rPr lang="fi-FI" sz="1600"/>
              <a:t>Z jakich kanałów mediów społecznościowych korzysta?</a:t>
            </a:r>
            <a:endParaRPr sz="1800"/>
          </a:p>
          <a:p>
            <a:pPr marL="342900" lvl="0" indent="-330200" algn="l" rtl="0">
              <a:lnSpc>
                <a:spcPct val="100000"/>
              </a:lnSpc>
              <a:spcBef>
                <a:spcPts val="0"/>
              </a:spcBef>
              <a:spcAft>
                <a:spcPts val="0"/>
              </a:spcAft>
              <a:buClr>
                <a:srgbClr val="11AA81"/>
              </a:buClr>
              <a:buSzPts val="2500"/>
              <a:buFont typeface="Arial"/>
              <a:buChar char="•"/>
            </a:pPr>
            <a:r>
              <a:rPr lang="fi-FI" sz="1600"/>
              <a:t>Jakiego rodzaju treści firma produkuje dla mediów społecznościowych? (posty, filmy, konkursy itp.)</a:t>
            </a:r>
            <a:endParaRPr sz="1800"/>
          </a:p>
          <a:p>
            <a:pPr marL="342900" lvl="0" indent="-330200" algn="l" rtl="0">
              <a:lnSpc>
                <a:spcPct val="100000"/>
              </a:lnSpc>
              <a:spcBef>
                <a:spcPts val="0"/>
              </a:spcBef>
              <a:spcAft>
                <a:spcPts val="0"/>
              </a:spcAft>
              <a:buClr>
                <a:srgbClr val="11AA81"/>
              </a:buClr>
              <a:buSzPts val="2500"/>
              <a:buFont typeface="Arial"/>
              <a:buChar char="•"/>
            </a:pPr>
            <a:r>
              <a:rPr lang="fi-FI" sz="1600"/>
              <a:t>Jak myślisz, do kogo skierowane są ich treści w mediach społecznościowych?</a:t>
            </a:r>
            <a:endParaRPr sz="1800"/>
          </a:p>
          <a:p>
            <a:pPr marL="342900" lvl="0" indent="-330200" algn="l" rtl="0">
              <a:lnSpc>
                <a:spcPct val="100000"/>
              </a:lnSpc>
              <a:spcBef>
                <a:spcPts val="0"/>
              </a:spcBef>
              <a:spcAft>
                <a:spcPts val="0"/>
              </a:spcAft>
              <a:buClr>
                <a:srgbClr val="11AA81"/>
              </a:buClr>
              <a:buSzPts val="2500"/>
              <a:buFont typeface="Arial"/>
              <a:buChar char="•"/>
            </a:pPr>
            <a:r>
              <a:rPr lang="fi-FI" sz="1600"/>
              <a:t>Czy uważasz, że treść jest interesująca dla grupy docelowej firmy?</a:t>
            </a:r>
            <a:endParaRPr sz="1800"/>
          </a:p>
          <a:p>
            <a:pPr marL="342900" lvl="0" indent="-330200" algn="l" rtl="0">
              <a:lnSpc>
                <a:spcPct val="100000"/>
              </a:lnSpc>
              <a:spcBef>
                <a:spcPts val="0"/>
              </a:spcBef>
              <a:spcAft>
                <a:spcPts val="0"/>
              </a:spcAft>
              <a:buClr>
                <a:srgbClr val="11AA81"/>
              </a:buClr>
              <a:buSzPts val="2500"/>
              <a:buFont typeface="Arial"/>
              <a:buChar char="•"/>
            </a:pPr>
            <a:r>
              <a:rPr lang="fi-FI" sz="1600"/>
              <a:t>Jak myślisz, do czego dąży firma w swoich mediach społecznościowych?</a:t>
            </a:r>
            <a:endParaRPr sz="1800"/>
          </a:p>
          <a:p>
            <a:pPr marL="342900" lvl="0" indent="-330200" algn="l" rtl="0">
              <a:lnSpc>
                <a:spcPct val="100000"/>
              </a:lnSpc>
              <a:spcBef>
                <a:spcPts val="0"/>
              </a:spcBef>
              <a:spcAft>
                <a:spcPts val="0"/>
              </a:spcAft>
              <a:buClr>
                <a:srgbClr val="11AA81"/>
              </a:buClr>
              <a:buSzPts val="2500"/>
              <a:buFont typeface="Arial"/>
              <a:buChar char="•"/>
            </a:pPr>
            <a:r>
              <a:rPr lang="fi-FI" sz="1600"/>
              <a:t>Jak aktywnie firma publikuje w mediach społecznościowych?</a:t>
            </a:r>
            <a:endParaRPr sz="1800"/>
          </a:p>
          <a:p>
            <a:pPr marL="342900" lvl="0" indent="-330200" algn="l" rtl="0">
              <a:lnSpc>
                <a:spcPct val="100000"/>
              </a:lnSpc>
              <a:spcBef>
                <a:spcPts val="0"/>
              </a:spcBef>
              <a:spcAft>
                <a:spcPts val="0"/>
              </a:spcAft>
              <a:buClr>
                <a:srgbClr val="11AA81"/>
              </a:buClr>
              <a:buSzPts val="2500"/>
              <a:buFont typeface="Arial"/>
              <a:buChar char="•"/>
            </a:pPr>
            <a:r>
              <a:rPr lang="fi-FI" sz="1600"/>
              <a:t>Jakiego rodzaju sugestie dotyczące ulepszeń przekazałbyś firmie w zakresie korzystania z mediów społecznościowych?</a:t>
            </a:r>
            <a:endParaRPr sz="1800"/>
          </a:p>
          <a:p>
            <a:pPr marL="0" lvl="0" indent="0" algn="l" rtl="0">
              <a:lnSpc>
                <a:spcPct val="100000"/>
              </a:lnSpc>
              <a:spcBef>
                <a:spcPts val="0"/>
              </a:spcBef>
              <a:spcAft>
                <a:spcPts val="0"/>
              </a:spcAft>
              <a:buClr>
                <a:schemeClr val="lt1"/>
              </a:buClr>
              <a:buSzPts val="2000"/>
              <a:buNone/>
            </a:pPr>
            <a:endParaRPr sz="1800">
              <a:solidFill>
                <a:srgbClr val="11AA81"/>
              </a:solidFill>
            </a:endParaRPr>
          </a:p>
          <a:p>
            <a:pPr marL="0" lvl="0" indent="0" algn="l" rtl="0">
              <a:lnSpc>
                <a:spcPct val="100000"/>
              </a:lnSpc>
              <a:spcBef>
                <a:spcPts val="0"/>
              </a:spcBef>
              <a:spcAft>
                <a:spcPts val="0"/>
              </a:spcAft>
              <a:buClr>
                <a:schemeClr val="lt1"/>
              </a:buClr>
              <a:buSzPts val="2000"/>
              <a:buNone/>
            </a:pPr>
            <a:endParaRPr sz="1800"/>
          </a:p>
        </p:txBody>
      </p:sp>
      <p:sp>
        <p:nvSpPr>
          <p:cNvPr id="275" name="Google Shape;275;p13"/>
          <p:cNvSpPr txBox="1"/>
          <p:nvPr/>
        </p:nvSpPr>
        <p:spPr>
          <a:xfrm>
            <a:off x="9048750" y="2539375"/>
            <a:ext cx="3000000" cy="2709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fi-FI" sz="2400" b="1">
                <a:solidFill>
                  <a:srgbClr val="11AA81"/>
                </a:solidFill>
              </a:rPr>
              <a:t>Przygotuj prezentację na temat swoich spostrzeżeń i przedstaw je klasie.</a:t>
            </a:r>
            <a:endParaRPr sz="2000">
              <a:solidFill>
                <a:schemeClr val="lt1"/>
              </a:solidFill>
            </a:endParaRPr>
          </a:p>
          <a:p>
            <a:pPr marL="0" lvl="0" indent="0" algn="l" rtl="0">
              <a:spcBef>
                <a:spcPts val="0"/>
              </a:spcBef>
              <a:spcAft>
                <a:spcPts val="0"/>
              </a:spcAft>
              <a:buNone/>
            </a:pPr>
            <a:endParaRPr sz="2000">
              <a:solidFill>
                <a:schemeClr val="lt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14"/>
          <p:cNvSpPr txBox="1">
            <a:spLocks noGrp="1"/>
          </p:cNvSpPr>
          <p:nvPr>
            <p:ph type="title" idx="4294967295"/>
          </p:nvPr>
        </p:nvSpPr>
        <p:spPr>
          <a:xfrm>
            <a:off x="2790825" y="2705100"/>
            <a:ext cx="6610350" cy="72390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51515"/>
              <a:buFont typeface="Calibri"/>
              <a:buNone/>
            </a:pPr>
            <a:r>
              <a:rPr lang="fi-FI" b="1"/>
              <a:t>Marketing w mediach społecznościowych</a:t>
            </a:r>
            <a:endParaRPr b="1"/>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15"/>
          <p:cNvSpPr txBox="1">
            <a:spLocks noGrp="1"/>
          </p:cNvSpPr>
          <p:nvPr>
            <p:ph type="title"/>
          </p:nvPr>
        </p:nvSpPr>
        <p:spPr>
          <a:xfrm>
            <a:off x="838200" y="385878"/>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200"/>
              <a:buFont typeface="Calibri"/>
              <a:buNone/>
            </a:pPr>
            <a:r>
              <a:rPr lang="fi-FI" sz="3600" b="1"/>
              <a:t>Dlaczego warto korzystać z marketingu w mediach społecznościowych </a:t>
            </a:r>
            <a:r>
              <a:rPr lang="fi-FI" sz="3600" b="1">
                <a:solidFill>
                  <a:srgbClr val="11AA81"/>
                </a:solidFill>
              </a:rPr>
              <a:t>(SMM)?</a:t>
            </a:r>
            <a:endParaRPr sz="3600">
              <a:solidFill>
                <a:srgbClr val="11AA81"/>
              </a:solidFill>
            </a:endParaRPr>
          </a:p>
        </p:txBody>
      </p:sp>
      <p:sp>
        <p:nvSpPr>
          <p:cNvPr id="287" name="Google Shape;287;p15"/>
          <p:cNvSpPr txBox="1">
            <a:spLocks noGrp="1"/>
          </p:cNvSpPr>
          <p:nvPr>
            <p:ph type="body" idx="1"/>
          </p:nvPr>
        </p:nvSpPr>
        <p:spPr>
          <a:xfrm>
            <a:off x="1149600" y="1957684"/>
            <a:ext cx="10515600" cy="3874500"/>
          </a:xfrm>
          <a:prstGeom prst="rect">
            <a:avLst/>
          </a:prstGeom>
          <a:noFill/>
          <a:ln>
            <a:noFill/>
          </a:ln>
        </p:spPr>
        <p:txBody>
          <a:bodyPr spcFirstLastPara="1" wrap="square" lIns="91425" tIns="45700" rIns="91425" bIns="45700" anchor="t" anchorCtr="0">
            <a:normAutofit fontScale="92500" lnSpcReduction="20000"/>
          </a:bodyPr>
          <a:lstStyle/>
          <a:p>
            <a:pPr marL="514350" lvl="0" indent="-571753" algn="l" rtl="0">
              <a:lnSpc>
                <a:spcPct val="90000"/>
              </a:lnSpc>
              <a:spcBef>
                <a:spcPts val="0"/>
              </a:spcBef>
              <a:spcAft>
                <a:spcPts val="0"/>
              </a:spcAft>
              <a:buClr>
                <a:srgbClr val="11AA81"/>
              </a:buClr>
              <a:buSzPct val="118917"/>
              <a:buFont typeface="Calibri"/>
              <a:buAutoNum type="arabicPeriod"/>
            </a:pPr>
            <a:r>
              <a:rPr lang="fi-FI" sz="2960"/>
              <a:t>Budowanie marki firmy i zwiększanie ekspozycji marki</a:t>
            </a:r>
            <a:endParaRPr sz="2960"/>
          </a:p>
          <a:p>
            <a:pPr marL="514350" lvl="0" indent="-364998" algn="l" rtl="0">
              <a:lnSpc>
                <a:spcPct val="90000"/>
              </a:lnSpc>
              <a:spcBef>
                <a:spcPts val="0"/>
              </a:spcBef>
              <a:spcAft>
                <a:spcPts val="0"/>
              </a:spcAft>
              <a:buClr>
                <a:srgbClr val="11AA81"/>
              </a:buClr>
              <a:buSzPct val="113512"/>
              <a:buFont typeface="Calibri"/>
              <a:buNone/>
            </a:pPr>
            <a:endParaRPr sz="2960"/>
          </a:p>
          <a:p>
            <a:pPr marL="514350" lvl="0" indent="-571753" algn="l" rtl="0">
              <a:lnSpc>
                <a:spcPct val="90000"/>
              </a:lnSpc>
              <a:spcBef>
                <a:spcPts val="0"/>
              </a:spcBef>
              <a:spcAft>
                <a:spcPts val="0"/>
              </a:spcAft>
              <a:buClr>
                <a:srgbClr val="11AA81"/>
              </a:buClr>
              <a:buSzPct val="118917"/>
              <a:buFont typeface="Calibri"/>
              <a:buAutoNum type="arabicPeriod"/>
            </a:pPr>
            <a:r>
              <a:rPr lang="fi-FI" sz="2960"/>
              <a:t>Dotarcie do nowych klientów i nawiązanie kontaktu z obecnymi.</a:t>
            </a:r>
            <a:endParaRPr sz="2960"/>
          </a:p>
          <a:p>
            <a:pPr marL="514350" lvl="0" indent="-364998" algn="l" rtl="0">
              <a:lnSpc>
                <a:spcPct val="90000"/>
              </a:lnSpc>
              <a:spcBef>
                <a:spcPts val="0"/>
              </a:spcBef>
              <a:spcAft>
                <a:spcPts val="0"/>
              </a:spcAft>
              <a:buClr>
                <a:srgbClr val="11AA81"/>
              </a:buClr>
              <a:buSzPct val="113512"/>
              <a:buFont typeface="Calibri"/>
              <a:buNone/>
            </a:pPr>
            <a:endParaRPr sz="2960"/>
          </a:p>
          <a:p>
            <a:pPr marL="514350" lvl="0" indent="-571753" algn="l" rtl="0">
              <a:lnSpc>
                <a:spcPct val="90000"/>
              </a:lnSpc>
              <a:spcBef>
                <a:spcPts val="0"/>
              </a:spcBef>
              <a:spcAft>
                <a:spcPts val="0"/>
              </a:spcAft>
              <a:buClr>
                <a:srgbClr val="11AA81"/>
              </a:buClr>
              <a:buSzPct val="118917"/>
              <a:buFont typeface="Calibri"/>
              <a:buAutoNum type="arabicPeriod"/>
            </a:pPr>
            <a:r>
              <a:rPr lang="fi-FI" sz="2960"/>
              <a:t>Aby zwiększyć sprzedaż </a:t>
            </a:r>
            <a:endParaRPr sz="2960"/>
          </a:p>
          <a:p>
            <a:pPr marL="514350" lvl="0" indent="-364998" algn="l" rtl="0">
              <a:lnSpc>
                <a:spcPct val="90000"/>
              </a:lnSpc>
              <a:spcBef>
                <a:spcPts val="0"/>
              </a:spcBef>
              <a:spcAft>
                <a:spcPts val="0"/>
              </a:spcAft>
              <a:buClr>
                <a:srgbClr val="11AA81"/>
              </a:buClr>
              <a:buSzPct val="113512"/>
              <a:buFont typeface="Calibri"/>
              <a:buNone/>
            </a:pPr>
            <a:endParaRPr sz="2960"/>
          </a:p>
          <a:p>
            <a:pPr marL="514350" lvl="0" indent="-571753" algn="l" rtl="0">
              <a:lnSpc>
                <a:spcPct val="90000"/>
              </a:lnSpc>
              <a:spcBef>
                <a:spcPts val="0"/>
              </a:spcBef>
              <a:spcAft>
                <a:spcPts val="0"/>
              </a:spcAft>
              <a:buClr>
                <a:srgbClr val="11AA81"/>
              </a:buClr>
              <a:buSzPct val="118917"/>
              <a:buFont typeface="Calibri"/>
              <a:buAutoNum type="arabicPeriod"/>
            </a:pPr>
            <a:r>
              <a:rPr lang="fi-FI" sz="2960"/>
              <a:t>Zwiększenie ruchu na stronie internetowej </a:t>
            </a:r>
            <a:endParaRPr sz="2960"/>
          </a:p>
          <a:p>
            <a:pPr marL="514350" lvl="0" indent="-364998" algn="l" rtl="0">
              <a:lnSpc>
                <a:spcPct val="90000"/>
              </a:lnSpc>
              <a:spcBef>
                <a:spcPts val="0"/>
              </a:spcBef>
              <a:spcAft>
                <a:spcPts val="0"/>
              </a:spcAft>
              <a:buClr>
                <a:srgbClr val="11AA81"/>
              </a:buClr>
              <a:buSzPct val="113512"/>
              <a:buFont typeface="Calibri"/>
              <a:buNone/>
            </a:pPr>
            <a:endParaRPr sz="2960"/>
          </a:p>
          <a:p>
            <a:pPr marL="514350" lvl="0" indent="-571753" algn="l" rtl="0">
              <a:lnSpc>
                <a:spcPct val="90000"/>
              </a:lnSpc>
              <a:spcBef>
                <a:spcPts val="0"/>
              </a:spcBef>
              <a:spcAft>
                <a:spcPts val="0"/>
              </a:spcAft>
              <a:buClr>
                <a:srgbClr val="11AA81"/>
              </a:buClr>
              <a:buSzPct val="118917"/>
              <a:buFont typeface="Calibri"/>
              <a:buAutoNum type="arabicPeriod"/>
            </a:pPr>
            <a:r>
              <a:rPr lang="fi-FI" sz="2960"/>
              <a:t>Aby dowiedzieć się więcej o swoich klientach</a:t>
            </a:r>
            <a:endParaRPr sz="2960"/>
          </a:p>
          <a:p>
            <a:pPr marL="514350" lvl="0" indent="-364998" algn="l" rtl="0">
              <a:lnSpc>
                <a:spcPct val="90000"/>
              </a:lnSpc>
              <a:spcBef>
                <a:spcPts val="0"/>
              </a:spcBef>
              <a:spcAft>
                <a:spcPts val="0"/>
              </a:spcAft>
              <a:buClr>
                <a:srgbClr val="11AA81"/>
              </a:buClr>
              <a:buSzPct val="113512"/>
              <a:buFont typeface="Calibri"/>
              <a:buNone/>
            </a:pPr>
            <a:endParaRPr sz="2960"/>
          </a:p>
          <a:p>
            <a:pPr marL="514350" lvl="0" indent="-571753" algn="l" rtl="0">
              <a:lnSpc>
                <a:spcPct val="90000"/>
              </a:lnSpc>
              <a:spcBef>
                <a:spcPts val="0"/>
              </a:spcBef>
              <a:spcAft>
                <a:spcPts val="0"/>
              </a:spcAft>
              <a:buClr>
                <a:srgbClr val="11AA81"/>
              </a:buClr>
              <a:buSzPct val="118917"/>
              <a:buFont typeface="Calibri"/>
              <a:buAutoNum type="arabicPeriod"/>
            </a:pPr>
            <a:r>
              <a:rPr lang="fi-FI" sz="2960"/>
              <a:t>Zapewnienie obsługi klienta </a:t>
            </a:r>
            <a:endParaRPr sz="2960"/>
          </a:p>
        </p:txBody>
      </p:sp>
      <p:sp>
        <p:nvSpPr>
          <p:cNvPr id="288" name="Google Shape;288;p15"/>
          <p:cNvSpPr txBox="1"/>
          <p:nvPr/>
        </p:nvSpPr>
        <p:spPr>
          <a:xfrm>
            <a:off x="7176882" y="3571711"/>
            <a:ext cx="48348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16"/>
          <p:cNvSpPr txBox="1"/>
          <p:nvPr/>
        </p:nvSpPr>
        <p:spPr>
          <a:xfrm>
            <a:off x="504315" y="-341059"/>
            <a:ext cx="8637000" cy="14760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3200"/>
              <a:buFont typeface="Calibri"/>
              <a:buNone/>
            </a:pPr>
            <a:endParaRPr sz="1400" b="0" i="0" u="none" strike="noStrike" cap="none">
              <a:solidFill>
                <a:srgbClr val="000000"/>
              </a:solidFill>
              <a:latin typeface="Arial"/>
              <a:ea typeface="Arial"/>
              <a:cs typeface="Arial"/>
              <a:sym typeface="Arial"/>
            </a:endParaRPr>
          </a:p>
        </p:txBody>
      </p:sp>
      <p:sp>
        <p:nvSpPr>
          <p:cNvPr id="295" name="Google Shape;295;p16"/>
          <p:cNvSpPr txBox="1"/>
          <p:nvPr/>
        </p:nvSpPr>
        <p:spPr>
          <a:xfrm>
            <a:off x="642047" y="1367472"/>
            <a:ext cx="5210400" cy="4636800"/>
          </a:xfrm>
          <a:prstGeom prst="rect">
            <a:avLst/>
          </a:prstGeom>
          <a:noFill/>
          <a:ln>
            <a:noFill/>
          </a:ln>
        </p:spPr>
        <p:txBody>
          <a:bodyPr spcFirstLastPara="1" wrap="square" lIns="91425" tIns="45700" rIns="91425" bIns="45700" anchor="t" anchorCtr="0">
            <a:normAutofit/>
          </a:bodyPr>
          <a:lstStyle/>
          <a:p>
            <a:pPr marL="0" marR="0" lvl="0" indent="0" algn="l" rtl="0">
              <a:lnSpc>
                <a:spcPct val="133333"/>
              </a:lnSpc>
              <a:spcBef>
                <a:spcPts val="0"/>
              </a:spcBef>
              <a:spcAft>
                <a:spcPts val="0"/>
              </a:spcAft>
              <a:buClr>
                <a:schemeClr val="dk1"/>
              </a:buClr>
              <a:buSzPts val="1800"/>
              <a:buFont typeface="Arial"/>
              <a:buNone/>
            </a:pPr>
            <a:endParaRPr sz="1400" b="0" i="0" u="none" strike="noStrike" cap="none">
              <a:solidFill>
                <a:srgbClr val="000000"/>
              </a:solidFill>
              <a:latin typeface="Arial"/>
              <a:ea typeface="Arial"/>
              <a:cs typeface="Arial"/>
              <a:sym typeface="Arial"/>
            </a:endParaRPr>
          </a:p>
        </p:txBody>
      </p:sp>
      <p:sp>
        <p:nvSpPr>
          <p:cNvPr id="296" name="Google Shape;296;p16"/>
          <p:cNvSpPr/>
          <p:nvPr/>
        </p:nvSpPr>
        <p:spPr>
          <a:xfrm>
            <a:off x="7413027" y="1367473"/>
            <a:ext cx="4124051" cy="3748444"/>
          </a:xfrm>
          <a:prstGeom prst="roundRect">
            <a:avLst>
              <a:gd name="adj" fmla="val 16667"/>
            </a:avLst>
          </a:prstGeom>
          <a:solidFill>
            <a:srgbClr val="11AA81"/>
          </a:solidFill>
          <a:ln>
            <a:noFill/>
          </a:ln>
          <a:effectLst>
            <a:outerShdw blurRad="57150" dist="19050" dir="5400000" algn="ctr" rotWithShape="0">
              <a:srgbClr val="000000">
                <a:alpha val="61568"/>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7" name="Google Shape;297;p16"/>
          <p:cNvSpPr txBox="1"/>
          <p:nvPr/>
        </p:nvSpPr>
        <p:spPr>
          <a:xfrm>
            <a:off x="7519202" y="1669216"/>
            <a:ext cx="3911700" cy="3140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2000" b="1" i="0" u="none" strike="noStrike" cap="none">
                <a:solidFill>
                  <a:schemeClr val="lt1"/>
                </a:solidFill>
                <a:latin typeface="Calibri"/>
                <a:ea typeface="Calibri"/>
                <a:cs typeface="Calibri"/>
                <a:sym typeface="Calibri"/>
              </a:rPr>
              <a:t>Dlaczego warto korzystać z płatnych reklam?</a:t>
            </a: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1800"/>
              <a:buFont typeface="Arial"/>
              <a:buChar char="•"/>
            </a:pPr>
            <a:r>
              <a:rPr lang="fi-FI" sz="1800" b="1" i="0" u="none" strike="noStrike" cap="none">
                <a:solidFill>
                  <a:schemeClr val="lt1"/>
                </a:solidFill>
                <a:latin typeface="Calibri"/>
                <a:ea typeface="Calibri"/>
                <a:cs typeface="Calibri"/>
                <a:sym typeface="Calibri"/>
              </a:rPr>
              <a:t>Biznes kanałów mediów społecznościowych opiera się na algorytmach reklamowych, które nie wspierają zasięgu organicznego</a:t>
            </a:r>
            <a:endParaRPr sz="1800" b="1" i="0" u="none" strike="noStrike" cap="none">
              <a:solidFill>
                <a:schemeClr val="lt1"/>
              </a:solidFill>
              <a:latin typeface="Calibri"/>
              <a:ea typeface="Calibri"/>
              <a:cs typeface="Calibri"/>
              <a:sym typeface="Calibri"/>
            </a:endParaRPr>
          </a:p>
          <a:p>
            <a:pPr marL="285750" marR="0" lvl="0" indent="-17145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1800"/>
              <a:buFont typeface="Arial"/>
              <a:buChar char="•"/>
            </a:pPr>
            <a:r>
              <a:rPr lang="fi-FI" sz="1800" b="1" i="0" u="none" strike="noStrike" cap="none">
                <a:solidFill>
                  <a:schemeClr val="lt1"/>
                </a:solidFill>
                <a:latin typeface="Calibri"/>
                <a:ea typeface="Calibri"/>
                <a:cs typeface="Calibri"/>
                <a:sym typeface="Calibri"/>
              </a:rPr>
              <a:t>Zasięg organiczny spadł najbardziej na Facebooku, ale trend jest podobny również na Instagramie  </a:t>
            </a:r>
            <a:endParaRPr sz="1400" b="0" i="0" u="none" strike="noStrike" cap="none">
              <a:solidFill>
                <a:srgbClr val="000000"/>
              </a:solidFill>
              <a:latin typeface="Arial"/>
              <a:ea typeface="Arial"/>
              <a:cs typeface="Arial"/>
              <a:sym typeface="Arial"/>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98" name="Google Shape;298;p1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360894" y="5302010"/>
            <a:ext cx="4228315" cy="476515"/>
          </a:xfrm>
          <a:prstGeom prst="rect">
            <a:avLst/>
          </a:prstGeom>
          <a:solidFill>
            <a:srgbClr val="D5DBE5"/>
          </a:solidFill>
          <a:ln w="9525" cap="flat" cmpd="sng">
            <a:solidFill>
              <a:schemeClr val="accent1"/>
            </a:solidFill>
            <a:prstDash val="solid"/>
            <a:round/>
            <a:headEnd type="none" w="sm" len="sm"/>
            <a:tailEnd type="none" w="sm" len="sm"/>
          </a:ln>
        </p:spPr>
      </p:pic>
      <p:sp>
        <p:nvSpPr>
          <p:cNvPr id="299" name="Google Shape;299;p16"/>
          <p:cNvSpPr txBox="1"/>
          <p:nvPr/>
        </p:nvSpPr>
        <p:spPr>
          <a:xfrm>
            <a:off x="422056" y="5540267"/>
            <a:ext cx="6834900" cy="307800"/>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1200"/>
              <a:buFont typeface="Arial"/>
              <a:buNone/>
            </a:pPr>
            <a:endParaRPr sz="1400" b="0" i="0" u="none" strike="noStrike" cap="none">
              <a:solidFill>
                <a:srgbClr val="161249"/>
              </a:solidFill>
              <a:latin typeface="Arial"/>
              <a:ea typeface="Arial"/>
              <a:cs typeface="Arial"/>
              <a:sym typeface="Arial"/>
            </a:endParaRPr>
          </a:p>
        </p:txBody>
      </p:sp>
      <p:sp>
        <p:nvSpPr>
          <p:cNvPr id="300" name="Google Shape;300;p16"/>
          <p:cNvSpPr txBox="1">
            <a:spLocks noGrp="1"/>
          </p:cNvSpPr>
          <p:nvPr>
            <p:ph type="title"/>
          </p:nvPr>
        </p:nvSpPr>
        <p:spPr>
          <a:xfrm>
            <a:off x="742950" y="266425"/>
            <a:ext cx="10469400" cy="13257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960"/>
              <a:buFont typeface="Arial"/>
              <a:buNone/>
            </a:pPr>
            <a:r>
              <a:rPr lang="fi-FI" sz="3359" b="1" i="0" u="none" strike="noStrike" cap="none"/>
              <a:t>Post organiczny, reklama czy post promowany?</a:t>
            </a:r>
            <a:br>
              <a:rPr lang="fi-FI" sz="1200" b="0" i="0" u="none" strike="noStrike" cap="none">
                <a:solidFill>
                  <a:srgbClr val="000000"/>
                </a:solidFill>
                <a:latin typeface="Arial"/>
                <a:ea typeface="Arial"/>
                <a:cs typeface="Arial"/>
                <a:sym typeface="Arial"/>
              </a:rPr>
            </a:br>
            <a:endParaRPr sz="3359"/>
          </a:p>
        </p:txBody>
      </p:sp>
      <p:sp>
        <p:nvSpPr>
          <p:cNvPr id="301" name="Google Shape;301;p16"/>
          <p:cNvSpPr txBox="1">
            <a:spLocks noGrp="1"/>
          </p:cNvSpPr>
          <p:nvPr>
            <p:ph type="body" idx="1"/>
          </p:nvPr>
        </p:nvSpPr>
        <p:spPr>
          <a:xfrm>
            <a:off x="857249" y="1433382"/>
            <a:ext cx="6296025" cy="3991236"/>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fi-FI" sz="1600" b="0" i="0" u="none" strike="noStrike" cap="none"/>
              <a:t>Treści</a:t>
            </a:r>
            <a:r>
              <a:rPr lang="fi-FI" sz="1600" b="1" i="0" u="none" strike="noStrike" cap="none"/>
              <a:t> organiczne </a:t>
            </a:r>
            <a:r>
              <a:rPr lang="fi-FI" sz="1600" b="0" i="0" u="none" strike="noStrike" cap="none"/>
              <a:t>oznaczają treści publikowane na </a:t>
            </a:r>
            <a:r>
              <a:rPr lang="fi-FI" sz="1600" b="1" i="0" u="none" strike="noStrike" cap="none"/>
              <a:t>własnych kanałach mediów społecznościowych firmy. </a:t>
            </a:r>
            <a:endParaRPr/>
          </a:p>
          <a:p>
            <a:pPr marL="0" marR="0" lvl="0" indent="0" algn="l" rtl="0">
              <a:lnSpc>
                <a:spcPct val="100000"/>
              </a:lnSpc>
              <a:spcBef>
                <a:spcPts val="0"/>
              </a:spcBef>
              <a:spcAft>
                <a:spcPts val="0"/>
              </a:spcAft>
              <a:buClr>
                <a:srgbClr val="000000"/>
              </a:buClr>
              <a:buSzPts val="1800"/>
              <a:buFont typeface="Arial"/>
              <a:buNone/>
            </a:pPr>
            <a:endParaRPr sz="1600"/>
          </a:p>
          <a:p>
            <a:pPr marL="0" marR="0" lvl="0" indent="0" algn="l" rtl="0">
              <a:lnSpc>
                <a:spcPct val="100000"/>
              </a:lnSpc>
              <a:spcBef>
                <a:spcPts val="0"/>
              </a:spcBef>
              <a:spcAft>
                <a:spcPts val="0"/>
              </a:spcAft>
              <a:buClr>
                <a:srgbClr val="000000"/>
              </a:buClr>
              <a:buSzPts val="1800"/>
              <a:buFont typeface="Arial"/>
              <a:buNone/>
            </a:pPr>
            <a:r>
              <a:rPr lang="fi-FI" sz="1600" b="0" i="0" u="none" strike="noStrike" cap="none"/>
              <a:t>Treści organiczne są widoczne dla tych, którzy śledzą firmę lub markę. </a:t>
            </a:r>
            <a:endParaRPr sz="1600" b="0" i="0" u="none" strike="noStrike" cap="none"/>
          </a:p>
          <a:p>
            <a:pPr marL="0" marR="0" lvl="0" indent="0" algn="l" rtl="0">
              <a:lnSpc>
                <a:spcPct val="100000"/>
              </a:lnSpc>
              <a:spcBef>
                <a:spcPts val="1000"/>
              </a:spcBef>
              <a:spcAft>
                <a:spcPts val="0"/>
              </a:spcAft>
              <a:buClr>
                <a:srgbClr val="000000"/>
              </a:buClr>
              <a:buSzPts val="1800"/>
              <a:buFont typeface="Arial"/>
              <a:buNone/>
            </a:pPr>
            <a:br>
              <a:rPr lang="fi-FI" sz="1600" b="0" i="0" u="none" strike="noStrike" cap="none"/>
            </a:br>
            <a:r>
              <a:rPr lang="fi-FI" sz="1600" b="0" i="0" u="none" strike="noStrike" cap="none"/>
              <a:t>Reklama oznacza </a:t>
            </a:r>
            <a:r>
              <a:rPr lang="fi-FI" sz="1600" b="1" i="0" u="none" strike="noStrike" cap="none"/>
              <a:t>płatne treści </a:t>
            </a:r>
            <a:r>
              <a:rPr lang="fi-FI" sz="1600" b="0" i="0" u="none" strike="noStrike" cap="none"/>
              <a:t>(filmy, posty, inne treści), które są </a:t>
            </a:r>
            <a:r>
              <a:rPr lang="fi-FI" sz="1600" b="1" i="0" u="none" strike="noStrike" cap="none"/>
              <a:t>skierowane do pożądanych odbiorców</a:t>
            </a:r>
            <a:r>
              <a:rPr lang="fi-FI" sz="1600" b="0" i="0" u="none" strike="noStrike" cap="none"/>
              <a:t>. Są one widoczne również dla tych, którzy nie śledzą kanałów firmy. </a:t>
            </a:r>
            <a:endParaRPr sz="1600"/>
          </a:p>
          <a:p>
            <a:pPr marL="0" marR="0" lvl="0" indent="0" algn="l" rtl="0">
              <a:lnSpc>
                <a:spcPct val="100000"/>
              </a:lnSpc>
              <a:spcBef>
                <a:spcPts val="1000"/>
              </a:spcBef>
              <a:spcAft>
                <a:spcPts val="0"/>
              </a:spcAft>
              <a:buClr>
                <a:srgbClr val="000000"/>
              </a:buClr>
              <a:buSzPts val="1800"/>
              <a:buFont typeface="Arial"/>
              <a:buNone/>
            </a:pPr>
            <a:endParaRPr sz="1600" b="0" i="0" u="none" strike="noStrike" cap="none"/>
          </a:p>
          <a:p>
            <a:pPr marL="0" marR="0" lvl="0" indent="0" algn="l" rtl="0">
              <a:lnSpc>
                <a:spcPct val="100000"/>
              </a:lnSpc>
              <a:spcBef>
                <a:spcPts val="1000"/>
              </a:spcBef>
              <a:spcAft>
                <a:spcPts val="0"/>
              </a:spcAft>
              <a:buClr>
                <a:srgbClr val="000000"/>
              </a:buClr>
              <a:buSzPts val="1800"/>
              <a:buFont typeface="Arial"/>
              <a:buNone/>
            </a:pPr>
            <a:r>
              <a:rPr lang="fi-FI" sz="1600" b="1" i="0" u="none" strike="noStrike" cap="none"/>
              <a:t>Boosted Posts </a:t>
            </a:r>
            <a:r>
              <a:rPr lang="fi-FI" sz="1600" b="0" i="0" u="none" strike="noStrike" cap="none"/>
              <a:t>to </a:t>
            </a:r>
            <a:r>
              <a:rPr lang="fi-FI" sz="1600" b="1" i="0" u="none" strike="noStrike" cap="none"/>
              <a:t>organiczne treści </a:t>
            </a:r>
            <a:r>
              <a:rPr lang="fi-FI" sz="1600" b="0" i="0" u="none" strike="noStrike" cap="none"/>
              <a:t>publikowane na kanałach społecznościowych firmy, ale dzięki płatnościom są one </a:t>
            </a:r>
            <a:r>
              <a:rPr lang="fi-FI" sz="1600" b="1" i="0" u="none" strike="noStrike" cap="none"/>
              <a:t>wyświetlane również większej liczbie odbiorców. </a:t>
            </a:r>
            <a:endParaRPr sz="1600" b="0" i="0" u="none" strike="noStrike" cap="none"/>
          </a:p>
          <a:p>
            <a:pPr marL="0" lvl="0" indent="0" algn="l" rtl="0">
              <a:lnSpc>
                <a:spcPct val="100000"/>
              </a:lnSpc>
              <a:spcBef>
                <a:spcPts val="1000"/>
              </a:spcBef>
              <a:spcAft>
                <a:spcPts val="0"/>
              </a:spcAft>
              <a:buClr>
                <a:srgbClr val="161249"/>
              </a:buClr>
              <a:buSzPts val="1600"/>
              <a:buNone/>
            </a:pPr>
            <a:endParaRPr sz="1600"/>
          </a:p>
        </p:txBody>
      </p:sp>
      <p:sp>
        <p:nvSpPr>
          <p:cNvPr id="302" name="Google Shape;302;p16"/>
          <p:cNvSpPr/>
          <p:nvPr/>
        </p:nvSpPr>
        <p:spPr>
          <a:xfrm>
            <a:off x="11058526" y="2638425"/>
            <a:ext cx="276225" cy="152400"/>
          </a:xfrm>
          <a:prstGeom prst="rightArrow">
            <a:avLst>
              <a:gd name="adj1" fmla="val 50000"/>
              <a:gd name="adj2" fmla="val 50000"/>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pic>
        <p:nvPicPr>
          <p:cNvPr id="308" name="Google Shape;308;p17"/>
          <p:cNvPicPr preferRelativeResize="0"/>
          <p:nvPr/>
        </p:nvPicPr>
        <p:blipFill rotWithShape="1">
          <a:blip r:embed="rId3" cstate="email">
            <a:alphaModFix/>
            <a:extLst>
              <a:ext uri="{28A0092B-C50C-407E-A947-70E740481C1C}">
                <a14:useLocalDpi xmlns:a14="http://schemas.microsoft.com/office/drawing/2010/main"/>
              </a:ext>
            </a:extLst>
          </a:blip>
          <a:srcRect b="-10297"/>
          <a:stretch/>
        </p:blipFill>
        <p:spPr>
          <a:xfrm>
            <a:off x="6219825" y="267472"/>
            <a:ext cx="5676900" cy="6163777"/>
          </a:xfrm>
          <a:prstGeom prst="rect">
            <a:avLst/>
          </a:prstGeom>
          <a:noFill/>
          <a:ln>
            <a:noFill/>
          </a:ln>
        </p:spPr>
      </p:pic>
      <p:sp>
        <p:nvSpPr>
          <p:cNvPr id="309" name="Google Shape;309;p17"/>
          <p:cNvSpPr txBox="1"/>
          <p:nvPr/>
        </p:nvSpPr>
        <p:spPr>
          <a:xfrm>
            <a:off x="642950" y="714375"/>
            <a:ext cx="4536300" cy="677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200"/>
              <a:buFont typeface="Arial"/>
              <a:buNone/>
            </a:pPr>
            <a:endParaRPr sz="3200" b="0" i="0" u="none" strike="noStrike" cap="none">
              <a:solidFill>
                <a:srgbClr val="000000"/>
              </a:solidFill>
              <a:latin typeface="Calibri"/>
              <a:ea typeface="Calibri"/>
              <a:cs typeface="Calibri"/>
              <a:sym typeface="Calibri"/>
            </a:endParaRPr>
          </a:p>
        </p:txBody>
      </p:sp>
      <p:sp>
        <p:nvSpPr>
          <p:cNvPr id="310" name="Google Shape;310;p17"/>
          <p:cNvSpPr txBox="1"/>
          <p:nvPr/>
        </p:nvSpPr>
        <p:spPr>
          <a:xfrm>
            <a:off x="642950" y="1821650"/>
            <a:ext cx="4786200"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311" name="Google Shape;311;p17"/>
          <p:cNvSpPr txBox="1">
            <a:spLocks noGrp="1"/>
          </p:cNvSpPr>
          <p:nvPr>
            <p:ph type="title"/>
          </p:nvPr>
        </p:nvSpPr>
        <p:spPr>
          <a:xfrm>
            <a:off x="642950" y="267472"/>
            <a:ext cx="6353176"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sz="3800"/>
              <a:t>Influencerzy mediów społecznościowych</a:t>
            </a:r>
            <a:endParaRPr sz="3800"/>
          </a:p>
        </p:txBody>
      </p:sp>
      <p:sp>
        <p:nvSpPr>
          <p:cNvPr id="312" name="Google Shape;312;p17"/>
          <p:cNvSpPr txBox="1">
            <a:spLocks noGrp="1"/>
          </p:cNvSpPr>
          <p:nvPr>
            <p:ph type="body" idx="1"/>
          </p:nvPr>
        </p:nvSpPr>
        <p:spPr>
          <a:xfrm>
            <a:off x="409575" y="1793832"/>
            <a:ext cx="5495925" cy="4187868"/>
          </a:xfrm>
          <a:prstGeom prst="rect">
            <a:avLst/>
          </a:prstGeom>
          <a:noFill/>
          <a:ln>
            <a:noFill/>
          </a:ln>
        </p:spPr>
        <p:txBody>
          <a:bodyPr spcFirstLastPara="1" wrap="square" lIns="91425" tIns="45700" rIns="91425" bIns="45700" anchor="t" anchorCtr="0">
            <a:normAutofit lnSpcReduction="20000"/>
          </a:bodyPr>
          <a:lstStyle/>
          <a:p>
            <a:pPr marL="457200" lvl="0" indent="-336550" algn="l" rtl="0">
              <a:lnSpc>
                <a:spcPct val="100000"/>
              </a:lnSpc>
              <a:spcBef>
                <a:spcPts val="0"/>
              </a:spcBef>
              <a:spcAft>
                <a:spcPts val="0"/>
              </a:spcAft>
              <a:buClr>
                <a:srgbClr val="11AA81"/>
              </a:buClr>
              <a:buSzPts val="2700"/>
              <a:buFont typeface="Arial"/>
              <a:buChar char="•"/>
            </a:pPr>
            <a:r>
              <a:rPr lang="fi-FI" sz="1800" b="1"/>
              <a:t>Influencer marketing jest obecnie główną formą marketingu online.</a:t>
            </a:r>
            <a:endParaRPr/>
          </a:p>
          <a:p>
            <a:pPr marL="457200" lvl="0" indent="-336550" algn="l" rtl="0">
              <a:lnSpc>
                <a:spcPct val="100000"/>
              </a:lnSpc>
              <a:spcBef>
                <a:spcPts val="600"/>
              </a:spcBef>
              <a:spcAft>
                <a:spcPts val="0"/>
              </a:spcAft>
              <a:buClr>
                <a:srgbClr val="11AA81"/>
              </a:buClr>
              <a:buSzPts val="2700"/>
              <a:buFont typeface="Arial"/>
              <a:buChar char="•"/>
            </a:pPr>
            <a:r>
              <a:rPr lang="fi-FI" sz="1800" b="1"/>
              <a:t>Kim jest influencer? </a:t>
            </a:r>
            <a:endParaRPr sz="1800" b="1"/>
          </a:p>
          <a:p>
            <a:pPr marL="914400" lvl="1" indent="-336550" algn="l" rtl="0">
              <a:lnSpc>
                <a:spcPct val="100000"/>
              </a:lnSpc>
              <a:spcBef>
                <a:spcPts val="600"/>
              </a:spcBef>
              <a:spcAft>
                <a:spcPts val="0"/>
              </a:spcAft>
              <a:buClr>
                <a:srgbClr val="11AA81"/>
              </a:buClr>
              <a:buSzPts val="1700"/>
              <a:buFont typeface="Calibri"/>
              <a:buChar char="○"/>
            </a:pPr>
            <a:r>
              <a:rPr lang="fi-FI" sz="1600"/>
              <a:t>Osoba, która ma </a:t>
            </a:r>
            <a:r>
              <a:rPr lang="fi-FI" sz="1600" b="1"/>
              <a:t>moc wpływania na decyzje zakupowe innych ze względu na </a:t>
            </a:r>
            <a:r>
              <a:rPr lang="fi-FI" sz="1600"/>
              <a:t>swój autorytet, wiedzę, pozycję lub relacje z odbiorcami</a:t>
            </a:r>
            <a:endParaRPr sz="1600"/>
          </a:p>
          <a:p>
            <a:pPr marL="457200" lvl="0" indent="-336550" algn="l" rtl="0">
              <a:lnSpc>
                <a:spcPct val="100000"/>
              </a:lnSpc>
              <a:spcBef>
                <a:spcPts val="600"/>
              </a:spcBef>
              <a:spcAft>
                <a:spcPts val="0"/>
              </a:spcAft>
              <a:buClr>
                <a:srgbClr val="11AA81"/>
              </a:buClr>
              <a:buSzPts val="2700"/>
              <a:buFont typeface="Arial"/>
              <a:buChar char="•"/>
            </a:pPr>
            <a:r>
              <a:rPr lang="fi-FI" sz="1800" b="1"/>
              <a:t>Celebryta nie jest influencerem.</a:t>
            </a:r>
            <a:endParaRPr/>
          </a:p>
          <a:p>
            <a:pPr marL="914400" lvl="1" indent="-336550" algn="l" rtl="0">
              <a:lnSpc>
                <a:spcPct val="100000"/>
              </a:lnSpc>
              <a:spcBef>
                <a:spcPts val="600"/>
              </a:spcBef>
              <a:spcAft>
                <a:spcPts val="0"/>
              </a:spcAft>
              <a:buClr>
                <a:srgbClr val="11AA81"/>
              </a:buClr>
              <a:buSzPts val="1700"/>
              <a:buFont typeface="Calibri"/>
              <a:buChar char="○"/>
            </a:pPr>
            <a:r>
              <a:rPr lang="fi-FI" sz="1600"/>
              <a:t>Większość influencerów systematycznie buduje zagorzałą i entuzjastyczną publiczność. To nie przypadek, że ludzie ci podążają za influencerami, a nie za marką.</a:t>
            </a:r>
            <a:endParaRPr/>
          </a:p>
          <a:p>
            <a:pPr marL="914400" lvl="1" indent="-336550" algn="l" rtl="0">
              <a:lnSpc>
                <a:spcPct val="100000"/>
              </a:lnSpc>
              <a:spcBef>
                <a:spcPts val="600"/>
              </a:spcBef>
              <a:spcAft>
                <a:spcPts val="0"/>
              </a:spcAft>
              <a:buClr>
                <a:srgbClr val="11AA81"/>
              </a:buClr>
              <a:buSzPts val="1700"/>
              <a:buFont typeface="Calibri"/>
              <a:buChar char="○"/>
            </a:pPr>
            <a:r>
              <a:rPr lang="fi-FI" sz="1600"/>
              <a:t>Odbiorcy nie dbają o markę, a jedynie o opinie influencerów. </a:t>
            </a:r>
            <a:endParaRPr/>
          </a:p>
          <a:p>
            <a:pPr marL="0" lvl="0" indent="0" algn="l" rtl="0">
              <a:lnSpc>
                <a:spcPct val="100000"/>
              </a:lnSpc>
              <a:spcBef>
                <a:spcPts val="1000"/>
              </a:spcBef>
              <a:spcAft>
                <a:spcPts val="0"/>
              </a:spcAft>
              <a:buClr>
                <a:srgbClr val="161249"/>
              </a:buClr>
              <a:buSzPts val="1600"/>
              <a:buNone/>
            </a:pPr>
            <a:endParaRPr sz="16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18"/>
          <p:cNvSpPr txBox="1"/>
          <p:nvPr/>
        </p:nvSpPr>
        <p:spPr>
          <a:xfrm>
            <a:off x="553650" y="321475"/>
            <a:ext cx="4536300" cy="677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200"/>
              <a:buFont typeface="Arial"/>
              <a:buNone/>
            </a:pPr>
            <a:endParaRPr sz="3200" b="0" i="0" u="none" strike="noStrike" cap="none">
              <a:solidFill>
                <a:srgbClr val="000000"/>
              </a:solidFill>
              <a:latin typeface="Calibri"/>
              <a:ea typeface="Calibri"/>
              <a:cs typeface="Calibri"/>
              <a:sym typeface="Calibri"/>
            </a:endParaRPr>
          </a:p>
        </p:txBody>
      </p:sp>
      <p:sp>
        <p:nvSpPr>
          <p:cNvPr id="319" name="Google Shape;319;p18"/>
          <p:cNvSpPr txBox="1"/>
          <p:nvPr/>
        </p:nvSpPr>
        <p:spPr>
          <a:xfrm>
            <a:off x="428650" y="1518050"/>
            <a:ext cx="5268600"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pic>
        <p:nvPicPr>
          <p:cNvPr id="320" name="Google Shape;320;p1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772900" y="1814320"/>
            <a:ext cx="5268600" cy="3497255"/>
          </a:xfrm>
          <a:prstGeom prst="rect">
            <a:avLst/>
          </a:prstGeom>
          <a:noFill/>
          <a:ln>
            <a:noFill/>
          </a:ln>
          <a:effectLst>
            <a:outerShdw blurRad="63500" sx="102000" sy="102000" algn="ctr" rotWithShape="0">
              <a:srgbClr val="000000">
                <a:alpha val="40000"/>
              </a:srgbClr>
            </a:outerShdw>
          </a:effectLst>
        </p:spPr>
      </p:pic>
      <p:sp>
        <p:nvSpPr>
          <p:cNvPr id="321" name="Google Shape;321;p18"/>
          <p:cNvSpPr txBox="1"/>
          <p:nvPr/>
        </p:nvSpPr>
        <p:spPr>
          <a:xfrm>
            <a:off x="7179450" y="5786450"/>
            <a:ext cx="47685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1400" b="0" i="1" u="none" strike="noStrike" cap="none">
              <a:solidFill>
                <a:schemeClr val="dk1"/>
              </a:solidFill>
              <a:latin typeface="Calibri"/>
              <a:ea typeface="Calibri"/>
              <a:cs typeface="Calibri"/>
              <a:sym typeface="Calibri"/>
            </a:endParaRPr>
          </a:p>
        </p:txBody>
      </p:sp>
      <p:sp>
        <p:nvSpPr>
          <p:cNvPr id="322" name="Google Shape;322;p18"/>
          <p:cNvSpPr txBox="1">
            <a:spLocks noGrp="1"/>
          </p:cNvSpPr>
          <p:nvPr>
            <p:ph type="title"/>
          </p:nvPr>
        </p:nvSpPr>
        <p:spPr>
          <a:xfrm>
            <a:off x="553650" y="213518"/>
            <a:ext cx="649605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Influencer Marketing </a:t>
            </a:r>
            <a:br>
              <a:rPr lang="fi-FI"/>
            </a:br>
            <a:endParaRPr/>
          </a:p>
        </p:txBody>
      </p:sp>
      <p:sp>
        <p:nvSpPr>
          <p:cNvPr id="323" name="Google Shape;323;p18"/>
          <p:cNvSpPr txBox="1">
            <a:spLocks noGrp="1"/>
          </p:cNvSpPr>
          <p:nvPr>
            <p:ph type="body" idx="1"/>
          </p:nvPr>
        </p:nvSpPr>
        <p:spPr>
          <a:xfrm>
            <a:off x="153350" y="998575"/>
            <a:ext cx="6339900" cy="4623300"/>
          </a:xfrm>
          <a:prstGeom prst="rect">
            <a:avLst/>
          </a:prstGeom>
          <a:noFill/>
          <a:ln>
            <a:noFill/>
          </a:ln>
        </p:spPr>
        <p:txBody>
          <a:bodyPr spcFirstLastPara="1" wrap="square" lIns="91425" tIns="45700" rIns="91425" bIns="45700" anchor="t" anchorCtr="0">
            <a:noAutofit/>
          </a:bodyPr>
          <a:lstStyle/>
          <a:p>
            <a:pPr marL="577850" lvl="0" indent="-449580" algn="l" rtl="0">
              <a:lnSpc>
                <a:spcPct val="110000"/>
              </a:lnSpc>
              <a:spcBef>
                <a:spcPts val="0"/>
              </a:spcBef>
              <a:spcAft>
                <a:spcPts val="0"/>
              </a:spcAft>
              <a:buClr>
                <a:srgbClr val="11AA81"/>
              </a:buClr>
              <a:buSzPts val="2960"/>
              <a:buFont typeface="Arial"/>
              <a:buChar char="•"/>
            </a:pPr>
            <a:r>
              <a:rPr lang="fi-FI" sz="1629"/>
              <a:t>Influencer marketing to relacja między marką a influencerem.</a:t>
            </a:r>
            <a:endParaRPr sz="1629"/>
          </a:p>
          <a:p>
            <a:pPr marL="577850" lvl="0" indent="-449580" algn="l" rtl="0">
              <a:lnSpc>
                <a:spcPct val="110000"/>
              </a:lnSpc>
              <a:spcBef>
                <a:spcPts val="0"/>
              </a:spcBef>
              <a:spcAft>
                <a:spcPts val="0"/>
              </a:spcAft>
              <a:buClr>
                <a:srgbClr val="11AA81"/>
              </a:buClr>
              <a:buSzPts val="2960"/>
              <a:buFont typeface="Arial"/>
              <a:buChar char="•"/>
            </a:pPr>
            <a:r>
              <a:rPr lang="fi-FI" sz="1629"/>
              <a:t>Influencer promuje produkty lub usługi marki za pośrednictwem różnych mediów, takich jak Instagram i YouTube.</a:t>
            </a:r>
            <a:endParaRPr sz="1629"/>
          </a:p>
          <a:p>
            <a:pPr marL="577850" lvl="0" indent="-449580" algn="l" rtl="0">
              <a:lnSpc>
                <a:spcPct val="110000"/>
              </a:lnSpc>
              <a:spcBef>
                <a:spcPts val="0"/>
              </a:spcBef>
              <a:spcAft>
                <a:spcPts val="0"/>
              </a:spcAft>
              <a:buClr>
                <a:srgbClr val="11AA81"/>
              </a:buClr>
              <a:buSzPts val="2960"/>
              <a:buFont typeface="Arial"/>
              <a:buChar char="•"/>
            </a:pPr>
            <a:r>
              <a:rPr lang="fi-FI" sz="1629"/>
              <a:t>Influencer marketing pozwala markom lokalizować i reklamować się bezpośrednio wśród docelowych odbiorców.</a:t>
            </a:r>
            <a:endParaRPr sz="1629"/>
          </a:p>
          <a:p>
            <a:pPr marL="577850" lvl="0" indent="-449580" algn="l" rtl="0">
              <a:lnSpc>
                <a:spcPct val="110000"/>
              </a:lnSpc>
              <a:spcBef>
                <a:spcPts val="0"/>
              </a:spcBef>
              <a:spcAft>
                <a:spcPts val="0"/>
              </a:spcAft>
              <a:buClr>
                <a:srgbClr val="11AA81"/>
              </a:buClr>
              <a:buSzPts val="2960"/>
              <a:buFont typeface="Arial"/>
              <a:buChar char="•"/>
            </a:pPr>
            <a:r>
              <a:rPr lang="fi-FI" sz="1629"/>
              <a:t>Konsumenci stają się coraz bardziej sceptyczni wobec marek i ich taktyk marketingowych, a budowanie zaufania ma kluczowe znaczenie.</a:t>
            </a:r>
            <a:endParaRPr sz="1629"/>
          </a:p>
          <a:p>
            <a:pPr marL="577850" lvl="0" indent="-449580" algn="l" rtl="0">
              <a:lnSpc>
                <a:spcPct val="110000"/>
              </a:lnSpc>
              <a:spcBef>
                <a:spcPts val="0"/>
              </a:spcBef>
              <a:spcAft>
                <a:spcPts val="0"/>
              </a:spcAft>
              <a:buClr>
                <a:srgbClr val="11AA81"/>
              </a:buClr>
              <a:buSzPts val="2960"/>
              <a:buFont typeface="Arial"/>
              <a:buChar char="•"/>
            </a:pPr>
            <a:r>
              <a:rPr lang="fi-FI" sz="1629"/>
              <a:t>Reklama za pośrednictwem influencerów pozwala markom promować się za pośrednictwem kogoś, kogo niszowa społeczność obserwuje, angażuje się i ufa na co dzień.</a:t>
            </a:r>
            <a:endParaRPr sz="1629"/>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grpSp>
        <p:nvGrpSpPr>
          <p:cNvPr id="328" name="Google Shape;328;p19"/>
          <p:cNvGrpSpPr/>
          <p:nvPr/>
        </p:nvGrpSpPr>
        <p:grpSpPr>
          <a:xfrm>
            <a:off x="286551" y="1553806"/>
            <a:ext cx="11301378" cy="3574249"/>
            <a:chOff x="240728" y="111061"/>
            <a:chExt cx="11301378" cy="3574249"/>
          </a:xfrm>
        </p:grpSpPr>
        <p:sp>
          <p:nvSpPr>
            <p:cNvPr id="329" name="Google Shape;329;p19"/>
            <p:cNvSpPr/>
            <p:nvPr/>
          </p:nvSpPr>
          <p:spPr>
            <a:xfrm>
              <a:off x="687531"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30" name="Google Shape;330;p19"/>
            <p:cNvSpPr/>
            <p:nvPr/>
          </p:nvSpPr>
          <p:spPr>
            <a:xfrm>
              <a:off x="2537114"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31" name="Google Shape;331;p19"/>
            <p:cNvSpPr/>
            <p:nvPr/>
          </p:nvSpPr>
          <p:spPr>
            <a:xfrm>
              <a:off x="4386697" y="2729346"/>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32" name="Google Shape;332;p19"/>
            <p:cNvSpPr/>
            <p:nvPr/>
          </p:nvSpPr>
          <p:spPr>
            <a:xfrm>
              <a:off x="6342351" y="2729346"/>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33" name="Google Shape;333;p19"/>
            <p:cNvSpPr/>
            <p:nvPr/>
          </p:nvSpPr>
          <p:spPr>
            <a:xfrm>
              <a:off x="8298005"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34" name="Google Shape;334;p19"/>
            <p:cNvSpPr/>
            <p:nvPr/>
          </p:nvSpPr>
          <p:spPr>
            <a:xfrm>
              <a:off x="10147588"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35" name="Google Shape;335;p19"/>
            <p:cNvSpPr/>
            <p:nvPr/>
          </p:nvSpPr>
          <p:spPr>
            <a:xfrm>
              <a:off x="5631873" y="3091296"/>
              <a:ext cx="464127" cy="225136"/>
            </a:xfrm>
            <a:prstGeom prs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36" name="Google Shape;336;p19"/>
            <p:cNvSpPr/>
            <p:nvPr/>
          </p:nvSpPr>
          <p:spPr>
            <a:xfrm>
              <a:off x="3740727" y="3091296"/>
              <a:ext cx="540328" cy="225136"/>
            </a:xfrm>
            <a:prstGeom prst="lef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37" name="Google Shape;337;p19"/>
            <p:cNvSpPr/>
            <p:nvPr/>
          </p:nvSpPr>
          <p:spPr>
            <a:xfrm>
              <a:off x="1773380" y="3091296"/>
              <a:ext cx="540328" cy="225136"/>
            </a:xfrm>
            <a:prstGeom prst="lef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38" name="Google Shape;338;p19"/>
            <p:cNvSpPr/>
            <p:nvPr/>
          </p:nvSpPr>
          <p:spPr>
            <a:xfrm>
              <a:off x="7566096" y="3124201"/>
              <a:ext cx="464127" cy="225136"/>
            </a:xfrm>
            <a:prstGeom prs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39" name="Google Shape;339;p19"/>
            <p:cNvSpPr/>
            <p:nvPr/>
          </p:nvSpPr>
          <p:spPr>
            <a:xfrm>
              <a:off x="9466333" y="3139788"/>
              <a:ext cx="464127" cy="225136"/>
            </a:xfrm>
            <a:prstGeom prs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40" name="Google Shape;340;p19"/>
            <p:cNvSpPr/>
            <p:nvPr/>
          </p:nvSpPr>
          <p:spPr>
            <a:xfrm>
              <a:off x="323849" y="925594"/>
              <a:ext cx="1683328" cy="1091045"/>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41" name="Google Shape;341;p19"/>
            <p:cNvSpPr txBox="1"/>
            <p:nvPr/>
          </p:nvSpPr>
          <p:spPr>
            <a:xfrm>
              <a:off x="240728" y="994054"/>
              <a:ext cx="1844400" cy="1169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Reklamy w mediach społecznościowych, posty, polubienia od influencerów itp.</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42" name="Google Shape;342;p19"/>
            <p:cNvCxnSpPr>
              <a:stCxn id="340" idx="2"/>
              <a:endCxn id="329" idx="0"/>
            </p:cNvCxnSpPr>
            <p:nvPr/>
          </p:nvCxnSpPr>
          <p:spPr>
            <a:xfrm>
              <a:off x="1165513" y="2016639"/>
              <a:ext cx="0" cy="709200"/>
            </a:xfrm>
            <a:prstGeom prst="straightConnector1">
              <a:avLst/>
            </a:prstGeom>
            <a:noFill/>
            <a:ln w="12700" cap="flat" cmpd="sng">
              <a:solidFill>
                <a:schemeClr val="accent1"/>
              </a:solidFill>
              <a:prstDash val="solid"/>
              <a:miter lim="800000"/>
              <a:headEnd type="none" w="sm" len="sm"/>
              <a:tailEnd type="none" w="sm" len="sm"/>
            </a:ln>
          </p:spPr>
        </p:cxnSp>
        <p:sp>
          <p:nvSpPr>
            <p:cNvPr id="343" name="Google Shape;343;p19"/>
            <p:cNvSpPr/>
            <p:nvPr/>
          </p:nvSpPr>
          <p:spPr>
            <a:xfrm>
              <a:off x="2173432" y="1183465"/>
              <a:ext cx="1683328" cy="1091045"/>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44" name="Google Shape;344;p19"/>
            <p:cNvSpPr txBox="1"/>
            <p:nvPr/>
          </p:nvSpPr>
          <p:spPr>
            <a:xfrm>
              <a:off x="2112828" y="1234455"/>
              <a:ext cx="1844400" cy="1169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Treści, recenzje itp. udostępniane na temat produktu przez innych użytkowników. </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45" name="Google Shape;345;p19"/>
            <p:cNvCxnSpPr>
              <a:stCxn id="343" idx="2"/>
              <a:endCxn id="330" idx="0"/>
            </p:cNvCxnSpPr>
            <p:nvPr/>
          </p:nvCxnSpPr>
          <p:spPr>
            <a:xfrm>
              <a:off x="3015096" y="2274510"/>
              <a:ext cx="0" cy="451500"/>
            </a:xfrm>
            <a:prstGeom prst="straightConnector1">
              <a:avLst/>
            </a:prstGeom>
            <a:noFill/>
            <a:ln w="12700" cap="flat" cmpd="sng">
              <a:solidFill>
                <a:schemeClr val="accent1"/>
              </a:solidFill>
              <a:prstDash val="solid"/>
              <a:miter lim="800000"/>
              <a:headEnd type="none" w="sm" len="sm"/>
              <a:tailEnd type="none" w="sm" len="sm"/>
            </a:ln>
          </p:spPr>
        </p:cxnSp>
        <p:sp>
          <p:nvSpPr>
            <p:cNvPr id="346" name="Google Shape;346;p19"/>
            <p:cNvSpPr/>
            <p:nvPr/>
          </p:nvSpPr>
          <p:spPr>
            <a:xfrm>
              <a:off x="4023014" y="342513"/>
              <a:ext cx="1683328" cy="1815882"/>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47" name="Google Shape;347;p19"/>
            <p:cNvSpPr txBox="1"/>
            <p:nvPr/>
          </p:nvSpPr>
          <p:spPr>
            <a:xfrm>
              <a:off x="4070626" y="503305"/>
              <a:ext cx="1683300" cy="1600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Kupujący może udostępnić informacje o swoim zakupie w mediach społecznościowych, a inni mogą na nie zareagować. </a:t>
              </a:r>
              <a:endParaRPr sz="1400" b="0" i="0" u="none" strike="noStrike" cap="none">
                <a:solidFill>
                  <a:srgbClr val="161249"/>
                </a:solidFill>
                <a:latin typeface="Arial"/>
                <a:ea typeface="Arial"/>
                <a:cs typeface="Arial"/>
                <a:sym typeface="Arial"/>
              </a:endParaRPr>
            </a:p>
          </p:txBody>
        </p:sp>
        <p:sp>
          <p:nvSpPr>
            <p:cNvPr id="348" name="Google Shape;348;p19"/>
            <p:cNvSpPr txBox="1"/>
            <p:nvPr/>
          </p:nvSpPr>
          <p:spPr>
            <a:xfrm>
              <a:off x="742587" y="3082914"/>
              <a:ext cx="900900" cy="492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ROZWAŻYĆ</a:t>
              </a:r>
              <a:br>
                <a:rPr lang="fi-FI" sz="1200" b="1" i="0" u="none" strike="noStrike" cap="none">
                  <a:solidFill>
                    <a:srgbClr val="FFFFFF"/>
                  </a:solidFill>
                  <a:latin typeface="PT Sans"/>
                  <a:ea typeface="PT Sans"/>
                  <a:cs typeface="PT Sans"/>
                  <a:sym typeface="PT Sans"/>
                </a:rPr>
              </a:br>
              <a:endParaRPr sz="1400" b="0" i="0" u="none" strike="noStrike" cap="none">
                <a:solidFill>
                  <a:srgbClr val="000000"/>
                </a:solidFill>
                <a:latin typeface="Arial"/>
                <a:ea typeface="Arial"/>
                <a:cs typeface="Arial"/>
                <a:sym typeface="Arial"/>
              </a:endParaRPr>
            </a:p>
          </p:txBody>
        </p:sp>
        <p:sp>
          <p:nvSpPr>
            <p:cNvPr id="349" name="Google Shape;349;p19"/>
            <p:cNvSpPr txBox="1"/>
            <p:nvPr/>
          </p:nvSpPr>
          <p:spPr>
            <a:xfrm>
              <a:off x="2581489" y="3072338"/>
              <a:ext cx="900977"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OCEN</a:t>
              </a:r>
              <a:r>
                <a:rPr lang="fi-FI" sz="1200" b="1">
                  <a:solidFill>
                    <a:srgbClr val="FFFFFF"/>
                  </a:solidFill>
                  <a:latin typeface="PT Sans"/>
                  <a:ea typeface="PT Sans"/>
                  <a:cs typeface="PT Sans"/>
                  <a:sym typeface="PT Sans"/>
                </a:rPr>
                <a:t>iĆ</a:t>
              </a:r>
              <a:endParaRPr sz="1400" b="0" i="0" u="none" strike="noStrike" cap="none">
                <a:solidFill>
                  <a:srgbClr val="000000"/>
                </a:solidFill>
                <a:latin typeface="Arial"/>
                <a:ea typeface="Arial"/>
                <a:cs typeface="Arial"/>
                <a:sym typeface="Arial"/>
              </a:endParaRPr>
            </a:p>
          </p:txBody>
        </p:sp>
        <p:sp>
          <p:nvSpPr>
            <p:cNvPr id="350" name="Google Shape;350;p19"/>
            <p:cNvSpPr txBox="1"/>
            <p:nvPr/>
          </p:nvSpPr>
          <p:spPr>
            <a:xfrm>
              <a:off x="4632183" y="3059149"/>
              <a:ext cx="600300" cy="492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KUPIĆ</a:t>
              </a:r>
              <a:br>
                <a:rPr lang="fi-FI" sz="1200" b="1" i="0" u="none" strike="noStrike" cap="none">
                  <a:solidFill>
                    <a:srgbClr val="FFFFFF"/>
                  </a:solidFill>
                  <a:latin typeface="PT Sans"/>
                  <a:ea typeface="PT Sans"/>
                  <a:cs typeface="PT Sans"/>
                  <a:sym typeface="PT Sans"/>
                </a:rPr>
              </a:br>
              <a:endParaRPr sz="1400" b="0" i="0" u="none" strike="noStrike" cap="none">
                <a:solidFill>
                  <a:srgbClr val="000000"/>
                </a:solidFill>
                <a:latin typeface="Arial"/>
                <a:ea typeface="Arial"/>
                <a:cs typeface="Arial"/>
                <a:sym typeface="Arial"/>
              </a:endParaRPr>
            </a:p>
          </p:txBody>
        </p:sp>
        <p:sp>
          <p:nvSpPr>
            <p:cNvPr id="351" name="Google Shape;351;p19"/>
            <p:cNvSpPr txBox="1"/>
            <p:nvPr/>
          </p:nvSpPr>
          <p:spPr>
            <a:xfrm>
              <a:off x="6380602" y="2966897"/>
              <a:ext cx="900900" cy="6771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200"/>
                <a:buFont typeface="PT Sans"/>
                <a:buNone/>
              </a:pPr>
              <a:r>
                <a:rPr lang="fi-FI" sz="1200" b="1">
                  <a:solidFill>
                    <a:srgbClr val="FFFFFF"/>
                  </a:solidFill>
                  <a:latin typeface="PT Sans"/>
                  <a:ea typeface="PT Sans"/>
                  <a:cs typeface="PT Sans"/>
                  <a:sym typeface="PT Sans"/>
                </a:rPr>
                <a:t>CIESZYĆ SIĘ</a:t>
              </a:r>
              <a:br>
                <a:rPr lang="fi-FI" sz="1200" b="1" i="0" u="none" strike="noStrike" cap="none">
                  <a:solidFill>
                    <a:srgbClr val="FFFFFF"/>
                  </a:solidFill>
                  <a:latin typeface="PT Sans"/>
                  <a:ea typeface="PT Sans"/>
                  <a:cs typeface="PT Sans"/>
                  <a:sym typeface="PT Sans"/>
                </a:rPr>
              </a:br>
              <a:endParaRPr sz="1400" b="0" i="0" u="none" strike="noStrike" cap="none">
                <a:solidFill>
                  <a:srgbClr val="000000"/>
                </a:solidFill>
                <a:latin typeface="Arial"/>
                <a:ea typeface="Arial"/>
                <a:cs typeface="Arial"/>
                <a:sym typeface="Arial"/>
              </a:endParaRPr>
            </a:p>
          </p:txBody>
        </p:sp>
        <p:sp>
          <p:nvSpPr>
            <p:cNvPr id="352" name="Google Shape;352;p19"/>
            <p:cNvSpPr txBox="1"/>
            <p:nvPr/>
          </p:nvSpPr>
          <p:spPr>
            <a:xfrm>
              <a:off x="8287172" y="3021495"/>
              <a:ext cx="10746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a:solidFill>
                    <a:srgbClr val="FFFFFF"/>
                  </a:solidFill>
                  <a:latin typeface="PT Sans"/>
                  <a:ea typeface="PT Sans"/>
                  <a:cs typeface="PT Sans"/>
                  <a:sym typeface="PT Sans"/>
                </a:rPr>
                <a:t>REKOMENDOWAĆ</a:t>
              </a:r>
              <a:endParaRPr sz="1400" b="0" i="0" u="none" strike="noStrike" cap="none">
                <a:solidFill>
                  <a:srgbClr val="000000"/>
                </a:solidFill>
                <a:latin typeface="Arial"/>
                <a:ea typeface="Arial"/>
                <a:cs typeface="Arial"/>
                <a:sym typeface="Arial"/>
              </a:endParaRPr>
            </a:p>
          </p:txBody>
        </p:sp>
        <p:sp>
          <p:nvSpPr>
            <p:cNvPr id="353" name="Google Shape;353;p19"/>
            <p:cNvSpPr txBox="1"/>
            <p:nvPr/>
          </p:nvSpPr>
          <p:spPr>
            <a:xfrm>
              <a:off x="10253649" y="3021505"/>
              <a:ext cx="9009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a:solidFill>
                    <a:srgbClr val="FFFFFF"/>
                  </a:solidFill>
                  <a:latin typeface="PT Sans"/>
                  <a:ea typeface="PT Sans"/>
                  <a:cs typeface="PT Sans"/>
                  <a:sym typeface="PT Sans"/>
                </a:rPr>
                <a:t>PRZYWIĄZAĆ SIĘ</a:t>
              </a:r>
              <a:endParaRPr sz="1400" b="0" i="0" u="none" strike="noStrike" cap="none">
                <a:solidFill>
                  <a:srgbClr val="000000"/>
                </a:solidFill>
                <a:latin typeface="Arial"/>
                <a:ea typeface="Arial"/>
                <a:cs typeface="Arial"/>
                <a:sym typeface="Arial"/>
              </a:endParaRPr>
            </a:p>
          </p:txBody>
        </p:sp>
        <p:sp>
          <p:nvSpPr>
            <p:cNvPr id="354" name="Google Shape;354;p19"/>
            <p:cNvSpPr/>
            <p:nvPr/>
          </p:nvSpPr>
          <p:spPr>
            <a:xfrm>
              <a:off x="5978669" y="111061"/>
              <a:ext cx="1683328" cy="2246769"/>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55" name="Google Shape;355;p19"/>
            <p:cNvSpPr txBox="1"/>
            <p:nvPr/>
          </p:nvSpPr>
          <p:spPr>
            <a:xfrm>
              <a:off x="5918052" y="133905"/>
              <a:ext cx="1993800" cy="2462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Filmy wideo, materiały tworzone przez </a:t>
              </a:r>
              <a:endParaRPr sz="1400" b="0" i="0" u="none" strike="noStrike" cap="none">
                <a:solidFill>
                  <a:srgbClr val="161249"/>
                </a:solidFill>
                <a:latin typeface="PT Sans"/>
                <a:ea typeface="PT Sans"/>
                <a:cs typeface="PT Sans"/>
                <a:sym typeface="PT Sans"/>
              </a:endParaRPr>
            </a:p>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innych użytkowników, społeczności mediów społecznościowych </a:t>
              </a:r>
              <a:endParaRPr sz="1400" b="0" i="0" u="none" strike="noStrike" cap="none">
                <a:solidFill>
                  <a:srgbClr val="161249"/>
                </a:solidFill>
                <a:latin typeface="PT Sans"/>
                <a:ea typeface="PT Sans"/>
                <a:cs typeface="PT Sans"/>
                <a:sym typeface="PT Sans"/>
              </a:endParaRPr>
            </a:p>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itp. wzmacniają </a:t>
              </a:r>
              <a:endParaRPr sz="1400" b="0" i="0" u="none" strike="noStrike" cap="none">
                <a:solidFill>
                  <a:srgbClr val="161249"/>
                </a:solidFill>
                <a:latin typeface="PT Sans"/>
                <a:ea typeface="PT Sans"/>
                <a:cs typeface="PT Sans"/>
                <a:sym typeface="PT Sans"/>
              </a:endParaRPr>
            </a:p>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decyzję o zakupie i promują przyjemność </a:t>
              </a:r>
              <a:endParaRPr sz="1400" b="0" i="0" u="none" strike="noStrike" cap="none">
                <a:solidFill>
                  <a:srgbClr val="161249"/>
                </a:solidFill>
                <a:latin typeface="PT Sans"/>
                <a:ea typeface="PT Sans"/>
                <a:cs typeface="PT Sans"/>
                <a:sym typeface="PT Sans"/>
              </a:endParaRPr>
            </a:p>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z użytkowania produktu.</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56" name="Google Shape;356;p19"/>
            <p:cNvCxnSpPr/>
            <p:nvPr/>
          </p:nvCxnSpPr>
          <p:spPr>
            <a:xfrm>
              <a:off x="8790709" y="1234446"/>
              <a:ext cx="0" cy="22854"/>
            </a:xfrm>
            <a:prstGeom prst="straightConnector1">
              <a:avLst/>
            </a:prstGeom>
            <a:noFill/>
            <a:ln w="12700" cap="flat" cmpd="sng">
              <a:solidFill>
                <a:schemeClr val="accent1"/>
              </a:solidFill>
              <a:prstDash val="solid"/>
              <a:miter lim="800000"/>
              <a:headEnd type="none" w="sm" len="sm"/>
              <a:tailEnd type="none" w="sm" len="sm"/>
            </a:ln>
          </p:spPr>
        </p:cxnSp>
        <p:cxnSp>
          <p:nvCxnSpPr>
            <p:cNvPr id="357" name="Google Shape;357;p19"/>
            <p:cNvCxnSpPr>
              <a:stCxn id="332" idx="0"/>
            </p:cNvCxnSpPr>
            <p:nvPr/>
          </p:nvCxnSpPr>
          <p:spPr>
            <a:xfrm rot="10800000">
              <a:off x="6820333" y="2274546"/>
              <a:ext cx="0" cy="454800"/>
            </a:xfrm>
            <a:prstGeom prst="straightConnector1">
              <a:avLst/>
            </a:prstGeom>
            <a:noFill/>
            <a:ln w="12700" cap="flat" cmpd="sng">
              <a:solidFill>
                <a:schemeClr val="accent1"/>
              </a:solidFill>
              <a:prstDash val="solid"/>
              <a:miter lim="800000"/>
              <a:headEnd type="none" w="sm" len="sm"/>
              <a:tailEnd type="none" w="sm" len="sm"/>
            </a:ln>
          </p:spPr>
        </p:cxnSp>
        <p:sp>
          <p:nvSpPr>
            <p:cNvPr id="358" name="Google Shape;358;p19"/>
            <p:cNvSpPr/>
            <p:nvPr/>
          </p:nvSpPr>
          <p:spPr>
            <a:xfrm>
              <a:off x="7934323" y="962254"/>
              <a:ext cx="1683328" cy="1523451"/>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59" name="Google Shape;359;p19"/>
            <p:cNvSpPr txBox="1"/>
            <p:nvPr/>
          </p:nvSpPr>
          <p:spPr>
            <a:xfrm>
              <a:off x="7928901" y="1123780"/>
              <a:ext cx="1777500" cy="1385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Treści udostępniane przez użytkowników na temat produktu, recenzje itp. skuteczny marketing</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60" name="Google Shape;360;p19"/>
            <p:cNvCxnSpPr>
              <a:stCxn id="331" idx="0"/>
              <a:endCxn id="346" idx="2"/>
            </p:cNvCxnSpPr>
            <p:nvPr/>
          </p:nvCxnSpPr>
          <p:spPr>
            <a:xfrm rot="10800000">
              <a:off x="4864679" y="2158446"/>
              <a:ext cx="0" cy="570900"/>
            </a:xfrm>
            <a:prstGeom prst="straightConnector1">
              <a:avLst/>
            </a:prstGeom>
            <a:noFill/>
            <a:ln w="12700" cap="flat" cmpd="sng">
              <a:solidFill>
                <a:schemeClr val="accent1"/>
              </a:solidFill>
              <a:prstDash val="solid"/>
              <a:miter lim="800000"/>
              <a:headEnd type="none" w="sm" len="sm"/>
              <a:tailEnd type="none" w="sm" len="sm"/>
            </a:ln>
          </p:spPr>
        </p:cxnSp>
        <p:cxnSp>
          <p:nvCxnSpPr>
            <p:cNvPr id="361" name="Google Shape;361;p19"/>
            <p:cNvCxnSpPr>
              <a:endCxn id="333" idx="0"/>
            </p:cNvCxnSpPr>
            <p:nvPr/>
          </p:nvCxnSpPr>
          <p:spPr>
            <a:xfrm>
              <a:off x="8775987" y="2485582"/>
              <a:ext cx="0" cy="240300"/>
            </a:xfrm>
            <a:prstGeom prst="straightConnector1">
              <a:avLst/>
            </a:prstGeom>
            <a:noFill/>
            <a:ln w="12700" cap="flat" cmpd="sng">
              <a:solidFill>
                <a:schemeClr val="accent1"/>
              </a:solidFill>
              <a:prstDash val="solid"/>
              <a:miter lim="800000"/>
              <a:headEnd type="none" w="sm" len="sm"/>
              <a:tailEnd type="none" w="sm" len="sm"/>
            </a:ln>
          </p:spPr>
        </p:cxnSp>
        <p:sp>
          <p:nvSpPr>
            <p:cNvPr id="362" name="Google Shape;362;p19"/>
            <p:cNvSpPr/>
            <p:nvPr/>
          </p:nvSpPr>
          <p:spPr>
            <a:xfrm>
              <a:off x="9782606" y="236236"/>
              <a:ext cx="1683328" cy="1928077"/>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63" name="Google Shape;363;p19"/>
            <p:cNvSpPr txBox="1"/>
            <p:nvPr/>
          </p:nvSpPr>
          <p:spPr>
            <a:xfrm>
              <a:off x="9858806" y="574556"/>
              <a:ext cx="1683300" cy="1600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Śledzenie marek, polubienia, własne posty na ich temat angażują klienta i zwiększają jego lojalność.  </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64" name="Google Shape;364;p19"/>
            <p:cNvCxnSpPr>
              <a:stCxn id="362" idx="2"/>
              <a:endCxn id="334" idx="0"/>
            </p:cNvCxnSpPr>
            <p:nvPr/>
          </p:nvCxnSpPr>
          <p:spPr>
            <a:xfrm>
              <a:off x="10624270" y="2164313"/>
              <a:ext cx="1200" cy="561600"/>
            </a:xfrm>
            <a:prstGeom prst="straightConnector1">
              <a:avLst/>
            </a:prstGeom>
            <a:noFill/>
            <a:ln w="12700" cap="flat" cmpd="sng">
              <a:solidFill>
                <a:schemeClr val="accent1"/>
              </a:solidFill>
              <a:prstDash val="solid"/>
              <a:miter lim="800000"/>
              <a:headEnd type="none" w="sm" len="sm"/>
              <a:tailEnd type="none" w="sm" len="sm"/>
            </a:ln>
          </p:spPr>
        </p:cxnSp>
      </p:grpSp>
      <p:sp>
        <p:nvSpPr>
          <p:cNvPr id="365" name="Google Shape;365;p19"/>
          <p:cNvSpPr txBox="1"/>
          <p:nvPr/>
        </p:nvSpPr>
        <p:spPr>
          <a:xfrm>
            <a:off x="503651" y="425538"/>
            <a:ext cx="10467728"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600"/>
              <a:buFont typeface="PT Sans"/>
              <a:buNone/>
            </a:pPr>
            <a:r>
              <a:rPr lang="fi-FI" sz="3600" b="1" i="0" u="none" strike="noStrike" cap="none">
                <a:solidFill>
                  <a:srgbClr val="161249"/>
                </a:solidFill>
                <a:latin typeface="Arial"/>
                <a:ea typeface="Arial"/>
                <a:cs typeface="Arial"/>
                <a:sym typeface="Arial"/>
              </a:rPr>
              <a:t>Media społecznościowe i podróż (decyzyjna) klienta</a:t>
            </a:r>
            <a:endParaRPr sz="3600" b="1" i="0" u="none" strike="noStrike" cap="none">
              <a:solidFill>
                <a:srgbClr val="161249"/>
              </a:solidFill>
              <a:latin typeface="Arial"/>
              <a:ea typeface="Arial"/>
              <a:cs typeface="Arial"/>
              <a:sym typeface="Arial"/>
            </a:endParaRPr>
          </a:p>
        </p:txBody>
      </p:sp>
      <p:sp>
        <p:nvSpPr>
          <p:cNvPr id="366" name="Google Shape;366;p19"/>
          <p:cNvSpPr txBox="1"/>
          <p:nvPr/>
        </p:nvSpPr>
        <p:spPr>
          <a:xfrm>
            <a:off x="2996046" y="6049622"/>
            <a:ext cx="84006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0"/>
          <p:cNvSpPr txBox="1"/>
          <p:nvPr/>
        </p:nvSpPr>
        <p:spPr>
          <a:xfrm>
            <a:off x="604308" y="673570"/>
            <a:ext cx="9153303" cy="598401"/>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3600"/>
              <a:buFont typeface="PT Sans"/>
              <a:buNone/>
            </a:pPr>
            <a:endParaRPr sz="1400" b="0" i="0" u="none" strike="noStrike" cap="none">
              <a:solidFill>
                <a:srgbClr val="000000"/>
              </a:solidFill>
              <a:latin typeface="Arial"/>
              <a:ea typeface="Arial"/>
              <a:cs typeface="Arial"/>
              <a:sym typeface="Arial"/>
            </a:endParaRPr>
          </a:p>
        </p:txBody>
      </p:sp>
      <p:sp>
        <p:nvSpPr>
          <p:cNvPr id="373" name="Google Shape;373;p20"/>
          <p:cNvSpPr txBox="1"/>
          <p:nvPr/>
        </p:nvSpPr>
        <p:spPr>
          <a:xfrm>
            <a:off x="686142" y="1576244"/>
            <a:ext cx="4494817" cy="2737572"/>
          </a:xfrm>
          <a:prstGeom prst="rect">
            <a:avLst/>
          </a:prstGeom>
          <a:noFill/>
          <a:ln>
            <a:noFill/>
          </a:ln>
        </p:spPr>
        <p:txBody>
          <a:bodyPr spcFirstLastPara="1" wrap="square" lIns="0" tIns="0" rIns="0" bIns="0" anchor="t" anchorCtr="0">
            <a:noAutofit/>
          </a:bodyPr>
          <a:lstStyle/>
          <a:p>
            <a:pPr marL="742950" marR="0" lvl="1" indent="-158750" algn="l" rtl="0">
              <a:lnSpc>
                <a:spcPct val="100000"/>
              </a:lnSpc>
              <a:spcBef>
                <a:spcPts val="0"/>
              </a:spcBef>
              <a:spcAft>
                <a:spcPts val="0"/>
              </a:spcAft>
              <a:buClr>
                <a:srgbClr val="000000"/>
              </a:buClr>
              <a:buSzPts val="2000"/>
              <a:buFont typeface="Arial"/>
              <a:buNone/>
            </a:pPr>
            <a:endParaRPr sz="2000" b="0" i="0" u="none" strike="noStrike" cap="none">
              <a:solidFill>
                <a:srgbClr val="000000"/>
              </a:solidFill>
              <a:latin typeface="PT Sans"/>
              <a:ea typeface="PT Sans"/>
              <a:cs typeface="PT Sans"/>
              <a:sym typeface="PT Sans"/>
            </a:endParaRPr>
          </a:p>
        </p:txBody>
      </p:sp>
      <p:sp>
        <p:nvSpPr>
          <p:cNvPr id="374" name="Google Shape;374;p20"/>
          <p:cNvSpPr txBox="1"/>
          <p:nvPr/>
        </p:nvSpPr>
        <p:spPr>
          <a:xfrm>
            <a:off x="604308" y="4180344"/>
            <a:ext cx="5252079"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1800" b="1" i="0" u="none" strike="noStrike" cap="none">
              <a:solidFill>
                <a:schemeClr val="dk1"/>
              </a:solidFill>
              <a:latin typeface="PT Sans"/>
              <a:ea typeface="PT Sans"/>
              <a:cs typeface="PT Sans"/>
              <a:sym typeface="PT Sans"/>
            </a:endParaRPr>
          </a:p>
        </p:txBody>
      </p:sp>
      <p:sp>
        <p:nvSpPr>
          <p:cNvPr id="375" name="Google Shape;375;p20"/>
          <p:cNvSpPr txBox="1"/>
          <p:nvPr/>
        </p:nvSpPr>
        <p:spPr>
          <a:xfrm>
            <a:off x="6421761" y="1442772"/>
            <a:ext cx="5084097" cy="2737572"/>
          </a:xfrm>
          <a:prstGeom prst="rect">
            <a:avLst/>
          </a:prstGeom>
          <a:noFill/>
          <a:ln>
            <a:noFill/>
          </a:ln>
        </p:spPr>
        <p:txBody>
          <a:bodyPr spcFirstLastPara="1" wrap="square" lIns="0" tIns="0" rIns="0" bIns="0" anchor="t" anchorCtr="0">
            <a:noAutofit/>
          </a:bodyPr>
          <a:lstStyle/>
          <a:p>
            <a:pPr marL="742950" marR="0" lvl="1" indent="-158750" algn="l" rtl="0">
              <a:lnSpc>
                <a:spcPct val="100000"/>
              </a:lnSpc>
              <a:spcBef>
                <a:spcPts val="0"/>
              </a:spcBef>
              <a:spcAft>
                <a:spcPts val="0"/>
              </a:spcAft>
              <a:buClr>
                <a:srgbClr val="000000"/>
              </a:buClr>
              <a:buSzPts val="2000"/>
              <a:buFont typeface="Arial"/>
              <a:buNone/>
            </a:pPr>
            <a:endParaRPr sz="2000" b="0" i="0" u="none" strike="noStrike" cap="none">
              <a:solidFill>
                <a:srgbClr val="000000"/>
              </a:solidFill>
              <a:latin typeface="PT Sans"/>
              <a:ea typeface="PT Sans"/>
              <a:cs typeface="PT Sans"/>
              <a:sym typeface="PT Sans"/>
            </a:endParaRPr>
          </a:p>
        </p:txBody>
      </p:sp>
      <p:sp>
        <p:nvSpPr>
          <p:cNvPr id="376" name="Google Shape;376;p20"/>
          <p:cNvSpPr txBox="1"/>
          <p:nvPr/>
        </p:nvSpPr>
        <p:spPr>
          <a:xfrm>
            <a:off x="6421761" y="4313816"/>
            <a:ext cx="5007256"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1800" b="0" i="0" u="none" strike="noStrike" cap="none">
              <a:solidFill>
                <a:schemeClr val="dk1"/>
              </a:solidFill>
              <a:latin typeface="PT Sans"/>
              <a:ea typeface="PT Sans"/>
              <a:cs typeface="PT Sans"/>
              <a:sym typeface="PT Sans"/>
            </a:endParaRPr>
          </a:p>
        </p:txBody>
      </p:sp>
      <p:sp>
        <p:nvSpPr>
          <p:cNvPr id="377" name="Google Shape;377;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sz="3900"/>
              <a:t>Strategia mediów społecznościowych </a:t>
            </a:r>
            <a:br>
              <a:rPr lang="fi-FI" sz="3900"/>
            </a:br>
            <a:endParaRPr sz="3900"/>
          </a:p>
        </p:txBody>
      </p:sp>
      <p:sp>
        <p:nvSpPr>
          <p:cNvPr id="378" name="Google Shape;378;p20"/>
          <p:cNvSpPr txBox="1">
            <a:spLocks noGrp="1"/>
          </p:cNvSpPr>
          <p:nvPr>
            <p:ph type="body" idx="1"/>
          </p:nvPr>
        </p:nvSpPr>
        <p:spPr>
          <a:xfrm>
            <a:off x="686150" y="1136175"/>
            <a:ext cx="5193000" cy="4943400"/>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000"/>
              <a:buFont typeface="Arial"/>
              <a:buNone/>
            </a:pPr>
            <a:r>
              <a:rPr lang="fi-FI" sz="2000" b="1" i="0" u="none" strike="noStrike" cap="none">
                <a:solidFill>
                  <a:srgbClr val="11AA81"/>
                </a:solidFill>
              </a:rPr>
              <a:t>1. Wyznacz cele </a:t>
            </a:r>
            <a:endParaRPr sz="2000" b="0" i="0" u="none" strike="noStrike" cap="none">
              <a:solidFill>
                <a:srgbClr val="11AA81"/>
              </a:solidFill>
            </a:endParaRPr>
          </a:p>
          <a:p>
            <a:pPr marL="742950" marR="0" lvl="1" indent="-285750" algn="l" rtl="0">
              <a:lnSpc>
                <a:spcPct val="100000"/>
              </a:lnSpc>
              <a:spcBef>
                <a:spcPts val="0"/>
              </a:spcBef>
              <a:spcAft>
                <a:spcPts val="0"/>
              </a:spcAft>
              <a:buClr>
                <a:srgbClr val="11AA81"/>
              </a:buClr>
              <a:buSzPts val="2100"/>
              <a:buFont typeface="Arial"/>
              <a:buChar char="•"/>
            </a:pPr>
            <a:r>
              <a:rPr lang="fi-FI" sz="1400" b="0" i="0" u="none" strike="noStrike" cap="none"/>
              <a:t>Cele muszą być powiązane z ogólną strategią firmy</a:t>
            </a:r>
            <a:endParaRPr sz="1400" b="0" i="0" u="none" strike="noStrike" cap="none"/>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a:t>Celami mogą być np. </a:t>
            </a:r>
            <a:endParaRPr sz="1400" b="0" i="0" u="none" strike="noStrike" cap="none"/>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a:t>Generowanie potencjalnych klientów </a:t>
            </a:r>
            <a:endParaRPr sz="1400" b="0" i="0" u="none" strike="noStrike" cap="none"/>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a:t>Aby zwiększyć sprzedaż</a:t>
            </a:r>
            <a:endParaRPr sz="1400" b="0" i="0" u="none" strike="noStrike" cap="none"/>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a:t>Podnoszenie świadomości</a:t>
            </a:r>
            <a:endParaRPr sz="1400" b="0" i="0" u="none" strike="noStrike" cap="none"/>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a:t>Zwiększenie zaangażowania klientów</a:t>
            </a:r>
            <a:br>
              <a:rPr lang="fi-FI" sz="1400" b="0" i="0" u="none" strike="noStrike" cap="none"/>
            </a:br>
            <a:endParaRPr sz="1400" b="0" i="0" u="none" strike="noStrike" cap="none"/>
          </a:p>
          <a:p>
            <a:pPr marL="1200150" marR="0" lvl="2" indent="-158750" algn="l" rtl="0">
              <a:lnSpc>
                <a:spcPct val="120000"/>
              </a:lnSpc>
              <a:spcBef>
                <a:spcPts val="0"/>
              </a:spcBef>
              <a:spcAft>
                <a:spcPts val="0"/>
              </a:spcAft>
              <a:buClr>
                <a:srgbClr val="161249"/>
              </a:buClr>
              <a:buSzPts val="2000"/>
              <a:buFont typeface="Arial"/>
              <a:buNone/>
            </a:pPr>
            <a:endParaRPr sz="1400" b="0" i="0" u="none" strike="noStrike" cap="none"/>
          </a:p>
          <a:p>
            <a:pPr marL="0" marR="0" lvl="0" indent="0" algn="l" rtl="0">
              <a:lnSpc>
                <a:spcPct val="120000"/>
              </a:lnSpc>
              <a:spcBef>
                <a:spcPts val="0"/>
              </a:spcBef>
              <a:spcAft>
                <a:spcPts val="0"/>
              </a:spcAft>
              <a:buClr>
                <a:srgbClr val="000000"/>
              </a:buClr>
              <a:buSzPts val="2000"/>
              <a:buFont typeface="Arial"/>
              <a:buNone/>
            </a:pPr>
            <a:r>
              <a:rPr lang="fi-FI" sz="2000" b="1" i="0" u="none" strike="noStrike" cap="none">
                <a:solidFill>
                  <a:srgbClr val="11AA81"/>
                </a:solidFill>
              </a:rPr>
              <a:t>2. Tworzenie person kupujących</a:t>
            </a:r>
            <a:endParaRPr/>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a:t>Musisz wiedzieć, do kogo chcesz dotrzeć:</a:t>
            </a:r>
            <a:endParaRPr sz="1400" b="0" i="0" u="none" strike="noStrike" cap="none"/>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a:t>Wiek, płeć, lokalizacja, wykształcenie </a:t>
            </a:r>
            <a:endParaRPr sz="1400" b="0" i="0" u="none" strike="noStrike" cap="none"/>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a:t>Z jakich kanałów korzystają? Jak? Kiedy?</a:t>
            </a:r>
            <a:endParaRPr sz="1400" b="0" i="0" u="none" strike="noStrike" cap="none"/>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a:t>Czego oni szukają? </a:t>
            </a:r>
            <a:endParaRPr sz="1400" b="0" i="0" u="none" strike="noStrike" cap="none"/>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a:t>Jaki rodzaj treści lubią?</a:t>
            </a:r>
            <a:endParaRPr sz="1600"/>
          </a:p>
        </p:txBody>
      </p:sp>
      <p:sp>
        <p:nvSpPr>
          <p:cNvPr id="379" name="Google Shape;379;p20"/>
          <p:cNvSpPr txBox="1">
            <a:spLocks noGrp="1"/>
          </p:cNvSpPr>
          <p:nvPr>
            <p:ph type="body" idx="1"/>
          </p:nvPr>
        </p:nvSpPr>
        <p:spPr>
          <a:xfrm>
            <a:off x="6328888" y="1136175"/>
            <a:ext cx="5193000" cy="4943400"/>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000"/>
              <a:buFont typeface="Arial"/>
              <a:buNone/>
            </a:pPr>
            <a:r>
              <a:rPr lang="fi-FI" sz="2000" b="1" i="0" u="none" strike="noStrike" cap="none">
                <a:solidFill>
                  <a:srgbClr val="11AA81"/>
                </a:solidFill>
              </a:rPr>
              <a:t>3. Wybierz kanały i utwórz zawartość</a:t>
            </a:r>
            <a:endParaRPr/>
          </a:p>
          <a:p>
            <a:pPr marL="742950" marR="0" lvl="1" indent="-285750" algn="l" rtl="0">
              <a:lnSpc>
                <a:spcPct val="100000"/>
              </a:lnSpc>
              <a:spcBef>
                <a:spcPts val="0"/>
              </a:spcBef>
              <a:spcAft>
                <a:spcPts val="0"/>
              </a:spcAft>
              <a:buClr>
                <a:srgbClr val="11AA81"/>
              </a:buClr>
              <a:buSzPts val="2100"/>
              <a:buFont typeface="Arial"/>
              <a:buChar char="•"/>
            </a:pPr>
            <a:r>
              <a:rPr lang="fi-FI" sz="1400" b="0" i="0" u="none" strike="noStrike" cap="none"/>
              <a:t>Bądź tam, gdzie są Twoi kupujący!</a:t>
            </a:r>
            <a:endParaRPr sz="1400" b="0" i="0" u="none" strike="noStrike" cap="none"/>
          </a:p>
          <a:p>
            <a:pPr marL="742950" marR="0" lvl="1" indent="-285750" algn="l" rtl="0">
              <a:lnSpc>
                <a:spcPct val="100000"/>
              </a:lnSpc>
              <a:spcBef>
                <a:spcPts val="0"/>
              </a:spcBef>
              <a:spcAft>
                <a:spcPts val="0"/>
              </a:spcAft>
              <a:buClr>
                <a:srgbClr val="11AA81"/>
              </a:buClr>
              <a:buSzPts val="2100"/>
              <a:buFont typeface="Arial"/>
              <a:buChar char="•"/>
            </a:pPr>
            <a:r>
              <a:rPr lang="fi-FI" sz="1400" b="0" i="0" u="none" strike="noStrike" cap="none"/>
              <a:t>Stwórz plan zawartości z</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Czas publikacji postu</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Dla jakiej osoby kupującej jest przeznaczony</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Podsumowanie planowanej zawartości</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W którym kanale zostanie opublikowany?</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Jak będzie mierzony sukces? </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Kto jest odpowiedzialny za to stanowisko?</a:t>
            </a:r>
            <a:br>
              <a:rPr lang="fi-FI" sz="1400" b="0" i="0" u="none" strike="noStrike" cap="none"/>
            </a:br>
            <a:endParaRPr sz="1400" b="0" i="0" u="none" strike="noStrike" cap="none"/>
          </a:p>
          <a:p>
            <a:pPr marL="0" marR="0" lvl="0" indent="0" algn="l" rtl="0">
              <a:lnSpc>
                <a:spcPct val="120000"/>
              </a:lnSpc>
              <a:spcBef>
                <a:spcPts val="0"/>
              </a:spcBef>
              <a:spcAft>
                <a:spcPts val="0"/>
              </a:spcAft>
              <a:buClr>
                <a:srgbClr val="000000"/>
              </a:buClr>
              <a:buSzPts val="2000"/>
              <a:buFont typeface="Arial"/>
              <a:buNone/>
            </a:pPr>
            <a:r>
              <a:rPr lang="fi-FI" sz="2000" b="1" i="0" u="none" strike="noStrike" cap="none">
                <a:solidFill>
                  <a:srgbClr val="11AA81"/>
                </a:solidFill>
              </a:rPr>
              <a:t>4. Ustaw metryki</a:t>
            </a:r>
            <a:endParaRPr sz="2000" b="0" i="0" u="none" strike="noStrike" cap="none">
              <a:solidFill>
                <a:srgbClr val="11AA81"/>
              </a:solidFill>
            </a:endParaRPr>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a:t>Skąd wiesz, czy Twój SMM jest skuteczny, czy nie? </a:t>
            </a:r>
            <a:endParaRPr sz="1400" b="0" i="0" u="none" strike="noStrike" cap="none"/>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a:t>Możliwe wskaźniki, np.</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Sprzedaż, kliknięcia, polubienia, zwiększony ruch na stronie internetowej</a:t>
            </a:r>
            <a:endParaRPr sz="1400" b="0" i="0" u="none" strike="noStrike" cap="none"/>
          </a:p>
          <a:p>
            <a:pPr marL="857250" marR="0" lvl="1" indent="-342900" algn="l" rtl="0">
              <a:lnSpc>
                <a:spcPct val="100000"/>
              </a:lnSpc>
              <a:spcBef>
                <a:spcPts val="0"/>
              </a:spcBef>
              <a:spcAft>
                <a:spcPts val="0"/>
              </a:spcAft>
              <a:buClr>
                <a:srgbClr val="11AA81"/>
              </a:buClr>
              <a:buSzPts val="2100"/>
              <a:buFont typeface="Arial"/>
              <a:buChar char="•"/>
            </a:pPr>
            <a:r>
              <a:rPr lang="fi-FI" sz="1400" b="0" i="0" u="none" strike="noStrike" cap="none"/>
              <a:t>Ustaw wskaźniki zgodnie ze swoimi celami i systematycznie monitoruj. </a:t>
            </a:r>
            <a:endParaRPr sz="1400" b="0" i="0" u="none" strike="noStrike" cap="none"/>
          </a:p>
          <a:p>
            <a:pPr marL="742950" marR="0" lvl="1" indent="-158750" algn="l" rtl="0">
              <a:lnSpc>
                <a:spcPct val="120000"/>
              </a:lnSpc>
              <a:spcBef>
                <a:spcPts val="0"/>
              </a:spcBef>
              <a:spcAft>
                <a:spcPts val="0"/>
              </a:spcAft>
              <a:buClr>
                <a:srgbClr val="000000"/>
              </a:buClr>
              <a:buSzPts val="2000"/>
              <a:buFont typeface="Arial"/>
              <a:buNone/>
            </a:pPr>
            <a:endParaRPr sz="1200" b="0" i="0" u="none" strike="noStrike" cap="none"/>
          </a:p>
          <a:p>
            <a:pPr marL="0" lvl="0" indent="0" algn="l" rtl="0">
              <a:lnSpc>
                <a:spcPct val="120000"/>
              </a:lnSpc>
              <a:spcBef>
                <a:spcPts val="1000"/>
              </a:spcBef>
              <a:spcAft>
                <a:spcPts val="0"/>
              </a:spcAft>
              <a:buClr>
                <a:srgbClr val="161249"/>
              </a:buClr>
              <a:buSzPts val="1600"/>
              <a:buNone/>
            </a:pPr>
            <a:endParaRPr sz="16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21"/>
          <p:cNvSpPr txBox="1">
            <a:spLocks noGrp="1"/>
          </p:cNvSpPr>
          <p:nvPr>
            <p:ph type="title" idx="4294967295"/>
          </p:nvPr>
        </p:nvSpPr>
        <p:spPr>
          <a:xfrm>
            <a:off x="2214562" y="2381250"/>
            <a:ext cx="7762875" cy="1047750"/>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ct val="151515"/>
              <a:buFont typeface="Calibri"/>
              <a:buNone/>
            </a:pPr>
            <a:r>
              <a:rPr lang="fi-FI" b="1"/>
              <a:t>Kampanie w mediach społecznościowych</a:t>
            </a:r>
            <a:endParaRPr b="1"/>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22"/>
          <p:cNvSpPr txBox="1"/>
          <p:nvPr/>
        </p:nvSpPr>
        <p:spPr>
          <a:xfrm>
            <a:off x="604308" y="673570"/>
            <a:ext cx="9153303" cy="5984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1400" b="0" i="0" u="none" strike="noStrike" cap="none">
              <a:solidFill>
                <a:srgbClr val="000000"/>
              </a:solidFill>
              <a:latin typeface="Arial"/>
              <a:ea typeface="Arial"/>
              <a:cs typeface="Arial"/>
              <a:sym typeface="Arial"/>
            </a:endParaRPr>
          </a:p>
        </p:txBody>
      </p:sp>
      <p:sp>
        <p:nvSpPr>
          <p:cNvPr id="390" name="Google Shape;390;p22"/>
          <p:cNvSpPr txBox="1"/>
          <p:nvPr/>
        </p:nvSpPr>
        <p:spPr>
          <a:xfrm>
            <a:off x="533970" y="1933612"/>
            <a:ext cx="10983384" cy="4421468"/>
          </a:xfrm>
          <a:prstGeom prst="rect">
            <a:avLst/>
          </a:prstGeom>
          <a:noFill/>
          <a:ln>
            <a:noFill/>
          </a:ln>
        </p:spPr>
        <p:txBody>
          <a:bodyPr spcFirstLastPara="1" wrap="square" lIns="91425" tIns="45700" rIns="91425" bIns="45700" anchor="t" anchorCtr="0">
            <a:normAutofit/>
          </a:bodyPr>
          <a:lstStyle/>
          <a:p>
            <a:pPr marL="857250" marR="0" lvl="1" indent="-34290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PT Sans"/>
              <a:ea typeface="PT Sans"/>
              <a:cs typeface="PT Sans"/>
              <a:sym typeface="PT Sans"/>
            </a:endParaRPr>
          </a:p>
        </p:txBody>
      </p:sp>
      <p:sp>
        <p:nvSpPr>
          <p:cNvPr id="391" name="Google Shape;391;p22"/>
          <p:cNvSpPr txBox="1">
            <a:spLocks noGrp="1"/>
          </p:cNvSpPr>
          <p:nvPr>
            <p:ph type="title"/>
          </p:nvPr>
        </p:nvSpPr>
        <p:spPr>
          <a:xfrm>
            <a:off x="838200" y="-152395"/>
            <a:ext cx="10515600" cy="9918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240"/>
              <a:buFont typeface="Arial"/>
              <a:buNone/>
            </a:pPr>
            <a:r>
              <a:rPr lang="fi-FI" sz="2740"/>
              <a:t>Co składa się na dobrą reklamę w mediach społecznościowych (lub wzmocniony post)</a:t>
            </a:r>
            <a:endParaRPr sz="3459"/>
          </a:p>
        </p:txBody>
      </p:sp>
      <p:sp>
        <p:nvSpPr>
          <p:cNvPr id="392" name="Google Shape;392;p22"/>
          <p:cNvSpPr txBox="1">
            <a:spLocks noGrp="1"/>
          </p:cNvSpPr>
          <p:nvPr>
            <p:ph type="body" idx="1"/>
          </p:nvPr>
        </p:nvSpPr>
        <p:spPr>
          <a:xfrm>
            <a:off x="1001750" y="929685"/>
            <a:ext cx="10515600" cy="4956300"/>
          </a:xfrm>
          <a:prstGeom prst="rect">
            <a:avLst/>
          </a:prstGeom>
          <a:noFill/>
          <a:ln>
            <a:noFill/>
          </a:ln>
        </p:spPr>
        <p:txBody>
          <a:bodyPr spcFirstLastPara="1" wrap="square" lIns="91425" tIns="45700" rIns="91425" bIns="45700" anchor="t" anchorCtr="0">
            <a:spAutoFit/>
          </a:bodyPr>
          <a:lstStyle/>
          <a:p>
            <a:pPr marL="457200" marR="0" lvl="0" indent="-444500" algn="l" rtl="0">
              <a:lnSpc>
                <a:spcPct val="100000"/>
              </a:lnSpc>
              <a:spcBef>
                <a:spcPts val="0"/>
              </a:spcBef>
              <a:spcAft>
                <a:spcPts val="0"/>
              </a:spcAft>
              <a:buClr>
                <a:srgbClr val="11AA81"/>
              </a:buClr>
              <a:buSzPts val="1800"/>
              <a:buFont typeface="Arial"/>
              <a:buAutoNum type="arabicPeriod"/>
            </a:pPr>
            <a:r>
              <a:rPr lang="fi-FI" sz="1800" b="1" i="0" u="none" strike="noStrike" cap="none">
                <a:solidFill>
                  <a:srgbClr val="11AA81"/>
                </a:solidFill>
              </a:rPr>
              <a:t>Jasno określony cel</a:t>
            </a:r>
            <a:endParaRPr sz="2600"/>
          </a:p>
          <a:p>
            <a:pPr marL="857250" marR="0" lvl="1" indent="-444500" algn="l" rtl="0">
              <a:lnSpc>
                <a:spcPct val="100000"/>
              </a:lnSpc>
              <a:spcBef>
                <a:spcPts val="0"/>
              </a:spcBef>
              <a:spcAft>
                <a:spcPts val="0"/>
              </a:spcAft>
              <a:buClr>
                <a:srgbClr val="11AA81"/>
              </a:buClr>
              <a:buSzPts val="2200"/>
              <a:buFont typeface="Arial"/>
              <a:buChar char="•"/>
            </a:pPr>
            <a:r>
              <a:rPr lang="fi-FI" sz="1400" b="0" i="0" u="none" strike="noStrike" cap="none"/>
              <a:t>Więcej fanów lub polubień? Zwiększenie ruchu na stronie? Frekwencja na wydarzeniach? Leadów? Reklamy ruchu czy reklamy konwersji? Zobacz </a:t>
            </a:r>
            <a:r>
              <a:rPr lang="fi-FI" sz="1400" b="0" i="0" u="sng" strike="noStrike" cap="none">
                <a:solidFill>
                  <a:schemeClr val="hlink"/>
                </a:solidFill>
                <a:hlinkClick r:id="rId3"/>
              </a:rPr>
              <a:t>wideo</a:t>
            </a:r>
            <a:br>
              <a:rPr lang="fi-FI" sz="1400" b="0" i="0" u="none" strike="noStrike" cap="none"/>
            </a:br>
            <a:endParaRPr sz="1400" b="0" i="0" u="none" strike="noStrike" cap="none"/>
          </a:p>
          <a:p>
            <a:pPr marL="457200" marR="0" lvl="0" indent="-444500" algn="l" rtl="0">
              <a:lnSpc>
                <a:spcPct val="100000"/>
              </a:lnSpc>
              <a:spcBef>
                <a:spcPts val="0"/>
              </a:spcBef>
              <a:spcAft>
                <a:spcPts val="0"/>
              </a:spcAft>
              <a:buClr>
                <a:srgbClr val="11AA81"/>
              </a:buClr>
              <a:buSzPts val="1800"/>
              <a:buFont typeface="PT Sans"/>
              <a:buAutoNum type="arabicPeriod"/>
            </a:pPr>
            <a:r>
              <a:rPr lang="fi-FI" sz="1800" b="1" i="0" u="none" strike="noStrike" cap="none">
                <a:solidFill>
                  <a:srgbClr val="11AA81"/>
                </a:solidFill>
              </a:rPr>
              <a:t>Docelowi odbiorcy</a:t>
            </a:r>
            <a:endParaRPr sz="2600"/>
          </a:p>
          <a:p>
            <a:pPr marL="857250" marR="0" lvl="1" indent="-444500" algn="l" rtl="0">
              <a:lnSpc>
                <a:spcPct val="100000"/>
              </a:lnSpc>
              <a:spcBef>
                <a:spcPts val="0"/>
              </a:spcBef>
              <a:spcAft>
                <a:spcPts val="0"/>
              </a:spcAft>
              <a:buClr>
                <a:srgbClr val="11AA81"/>
              </a:buClr>
              <a:buSzPts val="2200"/>
              <a:buFont typeface="Arial"/>
              <a:buChar char="•"/>
            </a:pPr>
            <a:r>
              <a:rPr lang="fi-FI" sz="1400" b="0" i="0" u="none" strike="noStrike" cap="none"/>
              <a:t>Nie za szeroko! W marketingu treści kluczowe jest precyzyjne targetowanie</a:t>
            </a:r>
            <a:endParaRPr sz="2200"/>
          </a:p>
          <a:p>
            <a:pPr marL="857250" marR="0" lvl="1" indent="-444500" algn="l" rtl="0">
              <a:lnSpc>
                <a:spcPct val="100000"/>
              </a:lnSpc>
              <a:spcBef>
                <a:spcPts val="0"/>
              </a:spcBef>
              <a:spcAft>
                <a:spcPts val="0"/>
              </a:spcAft>
              <a:buClr>
                <a:srgbClr val="11AA81"/>
              </a:buClr>
              <a:buSzPts val="2200"/>
              <a:buFont typeface="Arial"/>
              <a:buChar char="•"/>
            </a:pPr>
            <a:r>
              <a:rPr lang="fi-FI" sz="1400" b="0" i="0" u="none" strike="noStrike" cap="none"/>
              <a:t>Pamiętaj o celach i zainteresowaniach swoich kupujących (nie możesz jednak kierować do nich reklamy!).</a:t>
            </a:r>
            <a:br>
              <a:rPr lang="fi-FI" sz="1400" b="0" i="0" u="none" strike="noStrike" cap="none"/>
            </a:br>
            <a:endParaRPr sz="1600" b="0" i="0" u="none" strike="noStrike" cap="none"/>
          </a:p>
          <a:p>
            <a:pPr marL="457200" marR="0" lvl="0" indent="-444500" algn="l" rtl="0">
              <a:lnSpc>
                <a:spcPct val="100000"/>
              </a:lnSpc>
              <a:spcBef>
                <a:spcPts val="0"/>
              </a:spcBef>
              <a:spcAft>
                <a:spcPts val="0"/>
              </a:spcAft>
              <a:buClr>
                <a:srgbClr val="11AA81"/>
              </a:buClr>
              <a:buSzPts val="1800"/>
              <a:buFont typeface="PT Sans"/>
              <a:buAutoNum type="arabicPeriod"/>
            </a:pPr>
            <a:r>
              <a:rPr lang="fi-FI" sz="1800" b="1" i="0" u="none" strike="noStrike" cap="none">
                <a:solidFill>
                  <a:srgbClr val="11AA81"/>
                </a:solidFill>
              </a:rPr>
              <a:t>Przyciągnij uwagę!</a:t>
            </a:r>
            <a:endParaRPr sz="1400" b="0" i="0" u="none" strike="noStrike" cap="none">
              <a:solidFill>
                <a:srgbClr val="11AA81"/>
              </a:solidFill>
            </a:endParaRPr>
          </a:p>
          <a:p>
            <a:pPr marL="857250" marR="0" lvl="1" indent="-444500" algn="l" rtl="0">
              <a:lnSpc>
                <a:spcPct val="100000"/>
              </a:lnSpc>
              <a:spcBef>
                <a:spcPts val="0"/>
              </a:spcBef>
              <a:spcAft>
                <a:spcPts val="0"/>
              </a:spcAft>
              <a:buClr>
                <a:srgbClr val="11AA81"/>
              </a:buClr>
              <a:buSzPts val="2200"/>
              <a:buFont typeface="Arial"/>
              <a:buChar char="•"/>
            </a:pPr>
            <a:r>
              <a:rPr lang="fi-FI" sz="1400" b="0" i="0" u="none" strike="noStrike" cap="none"/>
              <a:t>"Zasada 1 sekundy" = masz jedną sekundę na zatrzymanie kciuka. </a:t>
            </a:r>
            <a:endParaRPr sz="1200" b="0" i="0" u="none" strike="noStrike" cap="none"/>
          </a:p>
          <a:p>
            <a:pPr marL="857250" marR="0" lvl="1" indent="-444500" algn="l" rtl="0">
              <a:lnSpc>
                <a:spcPct val="100000"/>
              </a:lnSpc>
              <a:spcBef>
                <a:spcPts val="0"/>
              </a:spcBef>
              <a:spcAft>
                <a:spcPts val="0"/>
              </a:spcAft>
              <a:buClr>
                <a:srgbClr val="11AA81"/>
              </a:buClr>
              <a:buSzPts val="2200"/>
              <a:buFont typeface="Arial"/>
              <a:buChar char="•"/>
            </a:pPr>
            <a:r>
              <a:rPr lang="fi-FI" sz="1400" b="0" i="0" u="none" strike="noStrike" cap="none"/>
              <a:t>Wizualizacje + nagłówek + kopia</a:t>
            </a:r>
            <a:endParaRPr sz="1200" b="0" i="0" u="none" strike="noStrike" cap="none"/>
          </a:p>
          <a:p>
            <a:pPr marL="857250" marR="0" lvl="1" indent="-444500" algn="l" rtl="0">
              <a:lnSpc>
                <a:spcPct val="100000"/>
              </a:lnSpc>
              <a:spcBef>
                <a:spcPts val="0"/>
              </a:spcBef>
              <a:spcAft>
                <a:spcPts val="0"/>
              </a:spcAft>
              <a:buClr>
                <a:srgbClr val="11AA81"/>
              </a:buClr>
              <a:buSzPts val="2200"/>
              <a:buFont typeface="Arial"/>
              <a:buChar char="•"/>
            </a:pPr>
            <a:r>
              <a:rPr lang="fi-FI" sz="1400" b="0" i="0" u="none" strike="noStrike" cap="none"/>
              <a:t>Wysokiej jakości, przyciągające wzrok obrazy i filmy</a:t>
            </a:r>
            <a:br>
              <a:rPr lang="fi-FI" sz="1400" b="0" i="0" u="none" strike="noStrike" cap="none"/>
            </a:br>
            <a:endParaRPr sz="1400" b="0" i="0" u="none" strike="noStrike" cap="none"/>
          </a:p>
          <a:p>
            <a:pPr marL="457200" marR="0" lvl="0" indent="-444500" algn="l" rtl="0">
              <a:lnSpc>
                <a:spcPct val="100000"/>
              </a:lnSpc>
              <a:spcBef>
                <a:spcPts val="0"/>
              </a:spcBef>
              <a:spcAft>
                <a:spcPts val="0"/>
              </a:spcAft>
              <a:buClr>
                <a:srgbClr val="11AA81"/>
              </a:buClr>
              <a:buSzPts val="1800"/>
              <a:buFont typeface="PT Sans"/>
              <a:buAutoNum type="arabicPeriod"/>
            </a:pPr>
            <a:r>
              <a:rPr lang="fi-FI" sz="1800" b="1" i="0" u="none" strike="noStrike" cap="none">
                <a:solidFill>
                  <a:srgbClr val="11AA81"/>
                </a:solidFill>
              </a:rPr>
              <a:t>Wezwanie do działania (CTA)!  Co chcesz, aby zrobił? </a:t>
            </a:r>
            <a:endParaRPr sz="1400" b="0" i="0" u="none" strike="noStrike" cap="none">
              <a:solidFill>
                <a:srgbClr val="11AA81"/>
              </a:solidFill>
            </a:endParaRPr>
          </a:p>
          <a:p>
            <a:pPr marL="857250" marR="0" lvl="1" indent="-444500" algn="l" rtl="0">
              <a:lnSpc>
                <a:spcPct val="100000"/>
              </a:lnSpc>
              <a:spcBef>
                <a:spcPts val="0"/>
              </a:spcBef>
              <a:spcAft>
                <a:spcPts val="0"/>
              </a:spcAft>
              <a:buClr>
                <a:srgbClr val="11AA81"/>
              </a:buClr>
              <a:buSzPts val="2200"/>
              <a:buFont typeface="Arial"/>
              <a:buChar char="•"/>
            </a:pPr>
            <a:r>
              <a:rPr lang="fi-FI" sz="1400" b="0" i="0" u="none" strike="noStrike" cap="none"/>
              <a:t>przeczytać Twój blobpost, jaka jest dla niego/niej kluczowa korzyść? Dlaczego miałby go przeczytać? Powiedz to!</a:t>
            </a:r>
            <a:br>
              <a:rPr lang="fi-FI" sz="1400" b="0" i="0" u="none" strike="noStrike" cap="none"/>
            </a:br>
            <a:endParaRPr sz="1400" b="0" i="0" u="none" strike="noStrike" cap="none"/>
          </a:p>
          <a:p>
            <a:pPr marL="457200" marR="0" lvl="0" indent="-444500" algn="l" rtl="0">
              <a:lnSpc>
                <a:spcPct val="100000"/>
              </a:lnSpc>
              <a:spcBef>
                <a:spcPts val="0"/>
              </a:spcBef>
              <a:spcAft>
                <a:spcPts val="0"/>
              </a:spcAft>
              <a:buClr>
                <a:srgbClr val="11AA81"/>
              </a:buClr>
              <a:buSzPts val="1800"/>
              <a:buFont typeface="PT Sans"/>
              <a:buAutoNum type="arabicPeriod"/>
            </a:pPr>
            <a:r>
              <a:rPr lang="fi-FI" sz="1800" b="1" i="0" u="none" strike="noStrike" cap="none">
                <a:solidFill>
                  <a:srgbClr val="11AA81"/>
                </a:solidFill>
              </a:rPr>
              <a:t>Upewnij się, że Twój post odsyła do odpowiedniej strony docelowej.</a:t>
            </a:r>
            <a:endParaRPr sz="26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23"/>
          <p:cNvSpPr txBox="1">
            <a:spLocks noGrp="1"/>
          </p:cNvSpPr>
          <p:nvPr>
            <p:ph type="title" idx="4294967295"/>
          </p:nvPr>
        </p:nvSpPr>
        <p:spPr>
          <a:xfrm>
            <a:off x="838200" y="1825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1800"/>
              <a:buFont typeface="Arial"/>
              <a:buNone/>
            </a:pPr>
            <a:r>
              <a:rPr lang="fi-FI"/>
              <a:t>Dlaczego </a:t>
            </a:r>
            <a:r>
              <a:rPr lang="fi-FI">
                <a:solidFill>
                  <a:srgbClr val="11AA81"/>
                </a:solidFill>
              </a:rPr>
              <a:t>SMART</a:t>
            </a:r>
            <a:r>
              <a:rPr lang="fi-FI"/>
              <a:t>?</a:t>
            </a:r>
            <a:endParaRPr/>
          </a:p>
        </p:txBody>
      </p:sp>
      <p:sp>
        <p:nvSpPr>
          <p:cNvPr id="399" name="Google Shape;399;p23"/>
          <p:cNvSpPr txBox="1">
            <a:spLocks noGrp="1"/>
          </p:cNvSpPr>
          <p:nvPr>
            <p:ph type="body" idx="4294967295"/>
          </p:nvPr>
        </p:nvSpPr>
        <p:spPr>
          <a:xfrm>
            <a:off x="914400" y="1273173"/>
            <a:ext cx="5181600" cy="4742657"/>
          </a:xfrm>
          <a:prstGeom prst="rect">
            <a:avLst/>
          </a:prstGeom>
          <a:noFill/>
          <a:ln>
            <a:noFill/>
          </a:ln>
        </p:spPr>
        <p:txBody>
          <a:bodyPr spcFirstLastPara="1" wrap="square" lIns="91425" tIns="45700" rIns="91425" bIns="45700" anchor="t" anchorCtr="0">
            <a:normAutofit fontScale="92500" lnSpcReduction="10000"/>
          </a:bodyPr>
          <a:lstStyle/>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Kierują marketing we właściwym kierunku. Tzn. dopasowują się do celów biznesowych.</a:t>
            </a:r>
            <a:endParaRPr sz="200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Są mierzalne. Jeśli cele nie są mierzalne, nie są wiele warte.</a:t>
            </a:r>
            <a:endParaRPr sz="200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Dobre i przydatne dla wszystkich celów w marketingu cyfrowym</a:t>
            </a:r>
            <a:endParaRPr sz="2000">
              <a:latin typeface="Arial"/>
              <a:ea typeface="Arial"/>
              <a:cs typeface="Arial"/>
              <a:sym typeface="Arial"/>
            </a:endParaRPr>
          </a:p>
          <a:p>
            <a:pPr marL="0" lvl="0" indent="0" algn="l" rtl="0">
              <a:lnSpc>
                <a:spcPct val="115000"/>
              </a:lnSpc>
              <a:spcBef>
                <a:spcPts val="0"/>
              </a:spcBef>
              <a:spcAft>
                <a:spcPts val="0"/>
              </a:spcAft>
              <a:buClr>
                <a:schemeClr val="dk1"/>
              </a:buClr>
              <a:buSzPct val="59459"/>
              <a:buFont typeface="Arial"/>
              <a:buNone/>
            </a:pPr>
            <a:endParaRPr sz="2000">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a:latin typeface="Arial"/>
                <a:ea typeface="Arial"/>
                <a:cs typeface="Arial"/>
                <a:sym typeface="Arial"/>
              </a:rPr>
              <a:t>Konkretny </a:t>
            </a:r>
            <a:endParaRPr>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a:latin typeface="Arial"/>
                <a:ea typeface="Arial"/>
                <a:cs typeface="Arial"/>
                <a:sym typeface="Arial"/>
              </a:rPr>
              <a:t>Mierzalny </a:t>
            </a:r>
            <a:endParaRPr>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a:latin typeface="Arial"/>
                <a:ea typeface="Arial"/>
                <a:cs typeface="Arial"/>
                <a:sym typeface="Arial"/>
              </a:rPr>
              <a:t>Osiągalne:</a:t>
            </a:r>
            <a:endParaRPr>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a:latin typeface="Arial"/>
                <a:ea typeface="Arial"/>
                <a:cs typeface="Arial"/>
                <a:sym typeface="Arial"/>
              </a:rPr>
              <a:t>Istotne</a:t>
            </a:r>
            <a:endParaRPr>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a:latin typeface="Arial"/>
                <a:ea typeface="Arial"/>
                <a:cs typeface="Arial"/>
                <a:sym typeface="Arial"/>
              </a:rPr>
              <a:t>Czas</a:t>
            </a:r>
            <a:endParaRPr>
              <a:latin typeface="Arial"/>
              <a:ea typeface="Arial"/>
              <a:cs typeface="Arial"/>
              <a:sym typeface="Arial"/>
            </a:endParaRPr>
          </a:p>
          <a:p>
            <a:pPr marL="0" lvl="0" indent="0" algn="l" rtl="0">
              <a:lnSpc>
                <a:spcPct val="90000"/>
              </a:lnSpc>
              <a:spcBef>
                <a:spcPts val="1000"/>
              </a:spcBef>
              <a:spcAft>
                <a:spcPts val="0"/>
              </a:spcAft>
              <a:buClr>
                <a:srgbClr val="161249"/>
              </a:buClr>
              <a:buSzPct val="69498"/>
              <a:buNone/>
            </a:pPr>
            <a:endParaRPr/>
          </a:p>
        </p:txBody>
      </p:sp>
      <p:sp>
        <p:nvSpPr>
          <p:cNvPr id="400" name="Google Shape;400;p23"/>
          <p:cNvSpPr txBox="1">
            <a:spLocks noGrp="1"/>
          </p:cNvSpPr>
          <p:nvPr>
            <p:ph type="body" idx="4294967295"/>
          </p:nvPr>
        </p:nvSpPr>
        <p:spPr>
          <a:xfrm>
            <a:off x="6505575" y="1273174"/>
            <a:ext cx="5181600" cy="4742656"/>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110000"/>
              </a:lnSpc>
              <a:spcBef>
                <a:spcPts val="600"/>
              </a:spcBef>
              <a:spcAft>
                <a:spcPts val="0"/>
              </a:spcAft>
              <a:buClr>
                <a:schemeClr val="dk1"/>
              </a:buClr>
              <a:buSzPct val="54053"/>
              <a:buFont typeface="Arial"/>
              <a:buNone/>
            </a:pPr>
            <a:r>
              <a:rPr lang="fi-FI" sz="2200" b="1">
                <a:solidFill>
                  <a:srgbClr val="11AA81"/>
                </a:solidFill>
                <a:latin typeface="Arial"/>
                <a:ea typeface="Arial"/>
                <a:cs typeface="Arial"/>
                <a:sym typeface="Arial"/>
              </a:rPr>
              <a:t>PRZYKŁAD:</a:t>
            </a:r>
            <a:endParaRPr sz="2200" b="1">
              <a:solidFill>
                <a:srgbClr val="11AA81"/>
              </a:solidFill>
              <a:latin typeface="Arial"/>
              <a:ea typeface="Arial"/>
              <a:cs typeface="Arial"/>
              <a:sym typeface="Arial"/>
            </a:endParaRPr>
          </a:p>
          <a:p>
            <a:pPr marL="0" lvl="0" indent="0" algn="l" rtl="0">
              <a:lnSpc>
                <a:spcPct val="110000"/>
              </a:lnSpc>
              <a:spcBef>
                <a:spcPts val="600"/>
              </a:spcBef>
              <a:spcAft>
                <a:spcPts val="0"/>
              </a:spcAft>
              <a:buClr>
                <a:srgbClr val="161249"/>
              </a:buClr>
              <a:buSzPct val="97297"/>
              <a:buNone/>
            </a:pPr>
            <a:r>
              <a:rPr lang="fi-FI" sz="2000">
                <a:latin typeface="Arial"/>
                <a:ea typeface="Arial"/>
                <a:cs typeface="Arial"/>
                <a:sym typeface="Arial"/>
              </a:rPr>
              <a:t>Lokalna firma ogrodnicza (sprzedająca rośliny, sprzęt ogrodniczy itp.) z </a:t>
            </a:r>
            <a:r>
              <a:rPr lang="fi-FI" sz="2000"/>
              <a:t>Gdańska </a:t>
            </a:r>
            <a:r>
              <a:rPr lang="fi-FI" sz="2000">
                <a:latin typeface="Arial"/>
                <a:ea typeface="Arial"/>
                <a:cs typeface="Arial"/>
                <a:sym typeface="Arial"/>
              </a:rPr>
              <a:t>rozszerza swoje usługi. </a:t>
            </a:r>
            <a:r>
              <a:rPr lang="fi-FI" sz="2000" b="1">
                <a:latin typeface="Arial"/>
                <a:ea typeface="Arial"/>
                <a:cs typeface="Arial"/>
                <a:sym typeface="Arial"/>
              </a:rPr>
              <a:t>W przyszłym roku skupi się na nowej usłudze - </a:t>
            </a:r>
            <a:r>
              <a:rPr lang="fi-FI" sz="2000" b="1"/>
              <a:t>projektowanie</a:t>
            </a:r>
            <a:r>
              <a:rPr lang="fi-FI" sz="2000" b="1">
                <a:latin typeface="Arial"/>
                <a:ea typeface="Arial"/>
                <a:cs typeface="Arial"/>
                <a:sym typeface="Arial"/>
              </a:rPr>
              <a:t> ogrodu.</a:t>
            </a:r>
            <a:endParaRPr sz="2000" b="1">
              <a:latin typeface="Arial"/>
              <a:ea typeface="Arial"/>
              <a:cs typeface="Arial"/>
              <a:sym typeface="Arial"/>
            </a:endParaRPr>
          </a:p>
          <a:p>
            <a:pPr marL="0" lvl="0" indent="0" algn="l" rtl="0">
              <a:lnSpc>
                <a:spcPct val="110000"/>
              </a:lnSpc>
              <a:spcBef>
                <a:spcPts val="600"/>
              </a:spcBef>
              <a:spcAft>
                <a:spcPts val="0"/>
              </a:spcAft>
              <a:buClr>
                <a:schemeClr val="dk1"/>
              </a:buClr>
              <a:buSzPct val="59459"/>
              <a:buFont typeface="Arial"/>
              <a:buNone/>
            </a:pPr>
            <a:endParaRPr sz="2000" i="1">
              <a:latin typeface="Arial"/>
              <a:ea typeface="Arial"/>
              <a:cs typeface="Arial"/>
              <a:sym typeface="Arial"/>
            </a:endParaRPr>
          </a:p>
          <a:p>
            <a:pPr marL="0" lvl="0" indent="0" algn="l" rtl="0">
              <a:lnSpc>
                <a:spcPct val="110000"/>
              </a:lnSpc>
              <a:spcBef>
                <a:spcPts val="600"/>
              </a:spcBef>
              <a:spcAft>
                <a:spcPts val="0"/>
              </a:spcAft>
              <a:buClr>
                <a:schemeClr val="dk1"/>
              </a:buClr>
              <a:buSzPct val="54053"/>
              <a:buFont typeface="Arial"/>
              <a:buNone/>
            </a:pPr>
            <a:r>
              <a:rPr lang="fi-FI" sz="2200" b="1">
                <a:solidFill>
                  <a:srgbClr val="11AA81"/>
                </a:solidFill>
                <a:latin typeface="Arial"/>
                <a:ea typeface="Arial"/>
                <a:cs typeface="Arial"/>
                <a:sym typeface="Arial"/>
              </a:rPr>
              <a:t>Które z poniższych celów są celami SMART?</a:t>
            </a:r>
            <a:endParaRPr sz="200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Naszym celem jest wzrost o 20%.</a:t>
            </a:r>
            <a:endParaRPr sz="200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Naszym celem jest sprzedaż usługi </a:t>
            </a:r>
            <a:r>
              <a:rPr lang="fi-FI" sz="2000"/>
              <a:t>projektowania</a:t>
            </a:r>
            <a:r>
              <a:rPr lang="fi-FI" sz="2000">
                <a:latin typeface="Arial"/>
                <a:ea typeface="Arial"/>
                <a:cs typeface="Arial"/>
                <a:sym typeface="Arial"/>
              </a:rPr>
              <a:t> ogrodu o wartości </a:t>
            </a:r>
            <a:r>
              <a:rPr lang="fi-FI" sz="2000"/>
              <a:t>2</a:t>
            </a:r>
            <a:r>
              <a:rPr lang="fi-FI" sz="2000">
                <a:latin typeface="Arial"/>
                <a:ea typeface="Arial"/>
                <a:cs typeface="Arial"/>
                <a:sym typeface="Arial"/>
              </a:rPr>
              <a:t>0 000 </a:t>
            </a:r>
            <a:r>
              <a:rPr lang="fi-FI" sz="2000"/>
              <a:t>PLN </a:t>
            </a:r>
            <a:r>
              <a:rPr lang="fi-FI" sz="2000">
                <a:latin typeface="Arial"/>
                <a:ea typeface="Arial"/>
                <a:cs typeface="Arial"/>
                <a:sym typeface="Arial"/>
              </a:rPr>
              <a:t>w 2023 roku.</a:t>
            </a:r>
            <a:endParaRPr sz="200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Naszym celem jest osiągnięcie pozycji największej firmy zajmującej się projektowaniem ogrodów w </a:t>
            </a:r>
            <a:r>
              <a:rPr lang="fi-FI" sz="2000"/>
              <a:t>Polsce</a:t>
            </a:r>
            <a:r>
              <a:rPr lang="fi-FI" sz="2000">
                <a:latin typeface="Arial"/>
                <a:ea typeface="Arial"/>
                <a:cs typeface="Arial"/>
                <a:sym typeface="Arial"/>
              </a:rPr>
              <a:t> w 2023 roku.</a:t>
            </a:r>
            <a:endParaRPr sz="2000">
              <a:latin typeface="Arial"/>
              <a:ea typeface="Arial"/>
              <a:cs typeface="Arial"/>
              <a:sym typeface="Arial"/>
            </a:endParaRPr>
          </a:p>
          <a:p>
            <a:pPr marL="0" lvl="0" indent="0" algn="l" rtl="0">
              <a:lnSpc>
                <a:spcPct val="110000"/>
              </a:lnSpc>
              <a:spcBef>
                <a:spcPts val="600"/>
              </a:spcBef>
              <a:spcAft>
                <a:spcPts val="0"/>
              </a:spcAft>
              <a:buClr>
                <a:srgbClr val="161249"/>
              </a:buClr>
              <a:buSzPct val="69498"/>
              <a:buNone/>
            </a:pP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pic>
        <p:nvPicPr>
          <p:cNvPr id="406" name="Google Shape;406;p2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33572" y="228600"/>
            <a:ext cx="8972454" cy="576123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Google Shape;411;p25"/>
          <p:cNvSpPr txBox="1"/>
          <p:nvPr/>
        </p:nvSpPr>
        <p:spPr>
          <a:xfrm>
            <a:off x="563922" y="-90870"/>
            <a:ext cx="8636941" cy="1476017"/>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3200"/>
              <a:buFont typeface="Calibri"/>
              <a:buNone/>
            </a:pPr>
            <a:endParaRPr sz="3200" b="1" i="0" u="none" strike="noStrike" cap="none">
              <a:solidFill>
                <a:schemeClr val="dk1"/>
              </a:solidFill>
              <a:latin typeface="Calibri"/>
              <a:ea typeface="Calibri"/>
              <a:cs typeface="Calibri"/>
              <a:sym typeface="Calibri"/>
            </a:endParaRPr>
          </a:p>
        </p:txBody>
      </p:sp>
      <p:sp>
        <p:nvSpPr>
          <p:cNvPr id="412" name="Google Shape;412;p25"/>
          <p:cNvSpPr txBox="1"/>
          <p:nvPr/>
        </p:nvSpPr>
        <p:spPr>
          <a:xfrm>
            <a:off x="709101" y="1705451"/>
            <a:ext cx="5234517" cy="4046489"/>
          </a:xfrm>
          <a:prstGeom prst="rect">
            <a:avLst/>
          </a:prstGeom>
          <a:noFill/>
          <a:ln>
            <a:noFill/>
          </a:ln>
        </p:spPr>
        <p:txBody>
          <a:bodyPr spcFirstLastPara="1" wrap="square" lIns="91425" tIns="45700" rIns="91425" bIns="45700" anchor="t" anchorCtr="0">
            <a:noAutofit/>
          </a:bodyPr>
          <a:lstStyle/>
          <a:p>
            <a:pPr marL="228600" marR="0" lvl="0" indent="-114300" algn="l" rtl="0">
              <a:lnSpc>
                <a:spcPct val="70000"/>
              </a:lnSpc>
              <a:spcBef>
                <a:spcPts val="1000"/>
              </a:spcBef>
              <a:spcAft>
                <a:spcPts val="0"/>
              </a:spcAft>
              <a:buClr>
                <a:schemeClr val="dk1"/>
              </a:buClr>
              <a:buSzPts val="1395"/>
              <a:buFont typeface="Arial"/>
              <a:buNone/>
            </a:pPr>
            <a:endParaRPr sz="1895" b="0" i="0" u="none" strike="noStrike" cap="none">
              <a:solidFill>
                <a:schemeClr val="dk1"/>
              </a:solidFill>
              <a:latin typeface="PT Sans"/>
              <a:ea typeface="PT Sans"/>
              <a:cs typeface="PT Sans"/>
              <a:sym typeface="PT Sans"/>
            </a:endParaRPr>
          </a:p>
        </p:txBody>
      </p:sp>
      <p:sp>
        <p:nvSpPr>
          <p:cNvPr id="413" name="Google Shape;413;p25"/>
          <p:cNvSpPr/>
          <p:nvPr/>
        </p:nvSpPr>
        <p:spPr>
          <a:xfrm>
            <a:off x="7229749" y="1209675"/>
            <a:ext cx="4124051" cy="3554877"/>
          </a:xfrm>
          <a:prstGeom prst="roundRect">
            <a:avLst>
              <a:gd name="adj" fmla="val 16667"/>
            </a:avLst>
          </a:prstGeom>
          <a:solidFill>
            <a:srgbClr val="11AA81"/>
          </a:solidFill>
          <a:ln>
            <a:noFill/>
          </a:ln>
          <a:effectLst>
            <a:outerShdw blurRad="57150" dist="19050" dir="5400000" algn="ctr" rotWithShape="0">
              <a:srgbClr val="000000">
                <a:alpha val="61568"/>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PT Sans"/>
              <a:ea typeface="PT Sans"/>
              <a:cs typeface="PT Sans"/>
              <a:sym typeface="PT Sans"/>
            </a:endParaRPr>
          </a:p>
        </p:txBody>
      </p:sp>
      <p:sp>
        <p:nvSpPr>
          <p:cNvPr id="414" name="Google Shape;414;p25"/>
          <p:cNvSpPr txBox="1"/>
          <p:nvPr/>
        </p:nvSpPr>
        <p:spPr>
          <a:xfrm>
            <a:off x="7416215" y="1438706"/>
            <a:ext cx="3937585" cy="286232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FI" sz="2000" b="1" i="0" u="none" strike="noStrike" cap="none">
                <a:solidFill>
                  <a:schemeClr val="lt1"/>
                </a:solidFill>
                <a:latin typeface="Calibri"/>
                <a:ea typeface="Calibri"/>
                <a:cs typeface="Calibri"/>
                <a:sym typeface="Calibri"/>
              </a:rPr>
              <a:t>Kryteria kierowania reklam na Facebooku, np.</a:t>
            </a:r>
            <a:br>
              <a:rPr lang="fi-FI" sz="2000" b="1" i="0" u="none" strike="noStrike" cap="none">
                <a:solidFill>
                  <a:schemeClr val="lt1"/>
                </a:solidFill>
                <a:latin typeface="Calibri"/>
                <a:ea typeface="Calibri"/>
                <a:cs typeface="Calibri"/>
                <a:sym typeface="Calibri"/>
              </a:rPr>
            </a:br>
            <a:endParaRPr sz="2000" b="1" i="0" u="none" strike="noStrike" cap="none">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a:solidFill>
                  <a:schemeClr val="lt1"/>
                </a:solidFill>
                <a:latin typeface="Calibri"/>
                <a:ea typeface="Calibri"/>
                <a:cs typeface="Calibri"/>
                <a:sym typeface="Calibri"/>
              </a:rPr>
              <a:t>Lokalizacja</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a:solidFill>
                  <a:schemeClr val="lt1"/>
                </a:solidFill>
                <a:latin typeface="Calibri"/>
                <a:ea typeface="Calibri"/>
                <a:cs typeface="Calibri"/>
                <a:sym typeface="Calibri"/>
              </a:rPr>
              <a:t>Dane demograficzne (wiek, płeć)</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a:solidFill>
                  <a:schemeClr val="lt1"/>
                </a:solidFill>
                <a:latin typeface="Calibri"/>
                <a:ea typeface="Calibri"/>
                <a:cs typeface="Calibri"/>
                <a:sym typeface="Calibri"/>
              </a:rPr>
              <a:t>Zainteresowania</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a:solidFill>
                  <a:schemeClr val="lt1"/>
                </a:solidFill>
                <a:latin typeface="Calibri"/>
                <a:ea typeface="Calibri"/>
                <a:cs typeface="Calibri"/>
                <a:sym typeface="Calibri"/>
              </a:rPr>
              <a:t>Sytuacja w związku</a:t>
            </a:r>
            <a:br>
              <a:rPr lang="fi-FI" sz="2000" b="1" i="0" u="none" strike="noStrike" cap="none">
                <a:solidFill>
                  <a:schemeClr val="lt1"/>
                </a:solidFill>
                <a:latin typeface="Calibri"/>
                <a:ea typeface="Calibri"/>
                <a:cs typeface="Calibri"/>
                <a:sym typeface="Calibri"/>
              </a:rPr>
            </a:br>
            <a:r>
              <a:rPr lang="fi-FI" sz="2000" b="1" i="0" u="none" strike="noStrike" cap="none">
                <a:solidFill>
                  <a:schemeClr val="lt1"/>
                </a:solidFill>
                <a:latin typeface="Calibri"/>
                <a:ea typeface="Calibri"/>
                <a:cs typeface="Calibri"/>
                <a:sym typeface="Calibri"/>
              </a:rPr>
              <a:t>Wykształcenie, praca </a:t>
            </a:r>
            <a:br>
              <a:rPr lang="fi-FI" sz="2000" b="1" i="0" u="none" strike="noStrike" cap="none">
                <a:solidFill>
                  <a:schemeClr val="lt1"/>
                </a:solidFill>
                <a:latin typeface="Calibri"/>
                <a:ea typeface="Calibri"/>
                <a:cs typeface="Calibri"/>
                <a:sym typeface="Calibri"/>
              </a:rPr>
            </a:br>
            <a:r>
              <a:rPr lang="fi-FI" sz="2000" b="1" i="0" u="none" strike="noStrike" cap="none">
                <a:solidFill>
                  <a:schemeClr val="lt1"/>
                </a:solidFill>
                <a:latin typeface="Calibri"/>
                <a:ea typeface="Calibri"/>
                <a:cs typeface="Calibri"/>
                <a:sym typeface="Calibri"/>
              </a:rPr>
              <a:t>Pokolenie</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a:solidFill>
                  <a:schemeClr val="lt1"/>
                </a:solidFill>
                <a:latin typeface="Calibri"/>
                <a:ea typeface="Calibri"/>
                <a:cs typeface="Calibri"/>
                <a:sym typeface="Calibri"/>
              </a:rPr>
              <a:t>Wydarzenie życiowe</a:t>
            </a:r>
            <a:r>
              <a:rPr lang="fi-FI" sz="1800" b="0" i="0" u="none" strike="noStrike" cap="none">
                <a:solidFill>
                  <a:schemeClr val="lt1"/>
                </a:solidFill>
                <a:latin typeface="Calibri"/>
                <a:ea typeface="Calibri"/>
                <a:cs typeface="Calibri"/>
                <a:sym typeface="Calibri"/>
              </a:rPr>
              <a:t>.</a:t>
            </a:r>
            <a:endParaRPr sz="1800" b="0" i="0" u="none" strike="noStrike" cap="none">
              <a:solidFill>
                <a:schemeClr val="lt1"/>
              </a:solidFill>
              <a:latin typeface="PT Sans"/>
              <a:ea typeface="PT Sans"/>
              <a:cs typeface="PT Sans"/>
              <a:sym typeface="PT Sans"/>
            </a:endParaRPr>
          </a:p>
        </p:txBody>
      </p:sp>
      <p:sp>
        <p:nvSpPr>
          <p:cNvPr id="415" name="Google Shape;415;p25"/>
          <p:cNvSpPr txBox="1">
            <a:spLocks noGrp="1"/>
          </p:cNvSpPr>
          <p:nvPr>
            <p:ph type="title"/>
          </p:nvPr>
        </p:nvSpPr>
        <p:spPr>
          <a:xfrm>
            <a:off x="838200" y="256199"/>
            <a:ext cx="54229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Kierowanie reklam</a:t>
            </a:r>
            <a:br>
              <a:rPr lang="fi-FI"/>
            </a:br>
            <a:endParaRPr/>
          </a:p>
        </p:txBody>
      </p:sp>
      <p:sp>
        <p:nvSpPr>
          <p:cNvPr id="416" name="Google Shape;416;p25"/>
          <p:cNvSpPr txBox="1">
            <a:spLocks noGrp="1"/>
          </p:cNvSpPr>
          <p:nvPr>
            <p:ph type="body" idx="1"/>
          </p:nvPr>
        </p:nvSpPr>
        <p:spPr>
          <a:xfrm>
            <a:off x="838200" y="1209675"/>
            <a:ext cx="5422800" cy="4645200"/>
          </a:xfrm>
          <a:prstGeom prst="rect">
            <a:avLst/>
          </a:prstGeom>
          <a:noFill/>
          <a:ln>
            <a:noFill/>
          </a:ln>
        </p:spPr>
        <p:txBody>
          <a:bodyPr spcFirstLastPara="1" wrap="square" lIns="91425" tIns="45700" rIns="91425" bIns="45700" anchor="t" anchorCtr="0">
            <a:normAutofit lnSpcReduction="20000"/>
          </a:bodyPr>
          <a:lstStyle/>
          <a:p>
            <a:pPr marL="228600" marR="0" lvl="0" indent="-213955" algn="l" rtl="0">
              <a:lnSpc>
                <a:spcPct val="100000"/>
              </a:lnSpc>
              <a:spcBef>
                <a:spcPts val="0"/>
              </a:spcBef>
              <a:spcAft>
                <a:spcPts val="0"/>
              </a:spcAft>
              <a:buClr>
                <a:srgbClr val="11AA81"/>
              </a:buClr>
              <a:buSzPts val="3075"/>
              <a:buFont typeface="Arial"/>
              <a:buChar char="•"/>
            </a:pPr>
            <a:r>
              <a:rPr lang="fi-FI" sz="2050"/>
              <a:t> </a:t>
            </a:r>
            <a:r>
              <a:rPr lang="fi-FI" sz="2050" b="0" i="0" u="none" strike="noStrike" cap="none"/>
              <a:t>Meta Business Manager umożliwia tworzenie reklam i kampanii w celu</a:t>
            </a:r>
            <a:endParaRPr sz="1585" b="0" i="0" u="none" strike="noStrike" cap="none"/>
          </a:p>
          <a:p>
            <a:pPr marL="685800" marR="0" lvl="1" indent="-225606" algn="l" rtl="0">
              <a:lnSpc>
                <a:spcPct val="100000"/>
              </a:lnSpc>
              <a:spcBef>
                <a:spcPts val="500"/>
              </a:spcBef>
              <a:spcAft>
                <a:spcPts val="0"/>
              </a:spcAft>
              <a:buClr>
                <a:srgbClr val="11AA81"/>
              </a:buClr>
              <a:buSzPts val="1895"/>
              <a:buFont typeface="Arial"/>
              <a:buChar char="•"/>
            </a:pPr>
            <a:r>
              <a:rPr lang="fi-FI" sz="1895" b="0" i="0" u="none" strike="noStrike" cap="none"/>
              <a:t>Facebook </a:t>
            </a:r>
            <a:endParaRPr sz="1585" b="0" i="0" u="none" strike="noStrike" cap="none"/>
          </a:p>
          <a:p>
            <a:pPr marL="685800" marR="0" lvl="1" indent="-225606" algn="l" rtl="0">
              <a:lnSpc>
                <a:spcPct val="100000"/>
              </a:lnSpc>
              <a:spcBef>
                <a:spcPts val="500"/>
              </a:spcBef>
              <a:spcAft>
                <a:spcPts val="0"/>
              </a:spcAft>
              <a:buClr>
                <a:srgbClr val="11AA81"/>
              </a:buClr>
              <a:buSzPts val="1895"/>
              <a:buFont typeface="Arial"/>
              <a:buChar char="•"/>
            </a:pPr>
            <a:r>
              <a:rPr lang="fi-FI" sz="1895" b="0" i="0" u="none" strike="noStrike" cap="none"/>
              <a:t>Sieć odbiorców na Facebooku </a:t>
            </a:r>
            <a:endParaRPr sz="1585" b="0" i="0" u="none" strike="noStrike" cap="none"/>
          </a:p>
          <a:p>
            <a:pPr marL="685800" marR="0" lvl="1" indent="-225606" algn="l" rtl="0">
              <a:lnSpc>
                <a:spcPct val="100000"/>
              </a:lnSpc>
              <a:spcBef>
                <a:spcPts val="500"/>
              </a:spcBef>
              <a:spcAft>
                <a:spcPts val="0"/>
              </a:spcAft>
              <a:buClr>
                <a:srgbClr val="11AA81"/>
              </a:buClr>
              <a:buSzPts val="1895"/>
              <a:buFont typeface="Arial"/>
              <a:buChar char="•"/>
            </a:pPr>
            <a:r>
              <a:rPr lang="fi-FI" sz="1895" b="0" i="0" u="none" strike="noStrike" cap="none"/>
              <a:t>Instagram </a:t>
            </a:r>
            <a:endParaRPr sz="1585" b="0" i="0" u="none" strike="noStrike" cap="none"/>
          </a:p>
          <a:p>
            <a:pPr marL="127000" marR="0" lvl="0" indent="0" algn="l" rtl="0">
              <a:lnSpc>
                <a:spcPct val="100000"/>
              </a:lnSpc>
              <a:spcBef>
                <a:spcPts val="1000"/>
              </a:spcBef>
              <a:spcAft>
                <a:spcPts val="0"/>
              </a:spcAft>
              <a:buClr>
                <a:srgbClr val="000000"/>
              </a:buClr>
              <a:buSzPts val="1550"/>
              <a:buFont typeface="Arial"/>
              <a:buNone/>
            </a:pPr>
            <a:endParaRPr sz="2050" b="0" i="0" u="none" strike="noStrike" cap="none"/>
          </a:p>
          <a:p>
            <a:pPr marL="228600" marR="0" lvl="0" indent="-213955" algn="l" rtl="0">
              <a:lnSpc>
                <a:spcPct val="100000"/>
              </a:lnSpc>
              <a:spcBef>
                <a:spcPts val="1000"/>
              </a:spcBef>
              <a:spcAft>
                <a:spcPts val="0"/>
              </a:spcAft>
              <a:buClr>
                <a:srgbClr val="11AA81"/>
              </a:buClr>
              <a:buSzPts val="3075"/>
              <a:buFont typeface="Arial"/>
              <a:buChar char="•"/>
            </a:pPr>
            <a:r>
              <a:rPr lang="fi-FI" sz="2050"/>
              <a:t> </a:t>
            </a:r>
            <a:r>
              <a:rPr lang="fi-FI" sz="2050" b="0" i="0" u="none" strike="noStrike" cap="none"/>
              <a:t>Jeśli chcesz dotrzeć np. do użytkowników TikTok lub LinkedIn, musisz utworzyć reklamy dla tych kanałów osobno</a:t>
            </a:r>
            <a:endParaRPr/>
          </a:p>
          <a:p>
            <a:pPr marL="228600" marR="0" lvl="0" indent="-213955" algn="l" rtl="0">
              <a:lnSpc>
                <a:spcPct val="100000"/>
              </a:lnSpc>
              <a:spcBef>
                <a:spcPts val="1000"/>
              </a:spcBef>
              <a:spcAft>
                <a:spcPts val="0"/>
              </a:spcAft>
              <a:buClr>
                <a:srgbClr val="11AA81"/>
              </a:buClr>
              <a:buSzPts val="3075"/>
              <a:buFont typeface="Arial"/>
              <a:buChar char="•"/>
            </a:pPr>
            <a:r>
              <a:rPr lang="fi-FI" sz="2050"/>
              <a:t> </a:t>
            </a:r>
            <a:r>
              <a:rPr lang="fi-FI" sz="2050" b="0" i="0" u="none" strike="noStrike" cap="none"/>
              <a:t>Wybierając kryteria kierowania reklam, pamiętaj o swoich personach kupujących!</a:t>
            </a:r>
            <a:endParaRPr sz="1895" b="0" i="0" u="none" strike="noStrike" cap="none"/>
          </a:p>
          <a:p>
            <a:pPr marL="0" lvl="0" indent="0" algn="l" rtl="0">
              <a:lnSpc>
                <a:spcPct val="100000"/>
              </a:lnSpc>
              <a:spcBef>
                <a:spcPts val="1000"/>
              </a:spcBef>
              <a:spcAft>
                <a:spcPts val="0"/>
              </a:spcAft>
              <a:buClr>
                <a:srgbClr val="161249"/>
              </a:buClr>
              <a:buSzPts val="2800"/>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26"/>
          <p:cNvSpPr txBox="1"/>
          <p:nvPr/>
        </p:nvSpPr>
        <p:spPr>
          <a:xfrm>
            <a:off x="810828" y="603958"/>
            <a:ext cx="4856087" cy="980293"/>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3200"/>
              <a:buFont typeface="Calibri"/>
              <a:buNone/>
            </a:pPr>
            <a:endParaRPr sz="3200" b="1" i="0" u="none" strike="noStrike" cap="none">
              <a:solidFill>
                <a:srgbClr val="000000"/>
              </a:solidFill>
              <a:latin typeface="Calibri"/>
              <a:ea typeface="Calibri"/>
              <a:cs typeface="Calibri"/>
              <a:sym typeface="Calibri"/>
            </a:endParaRPr>
          </a:p>
        </p:txBody>
      </p:sp>
      <p:sp>
        <p:nvSpPr>
          <p:cNvPr id="422" name="Google Shape;422;p26"/>
          <p:cNvSpPr txBox="1"/>
          <p:nvPr/>
        </p:nvSpPr>
        <p:spPr>
          <a:xfrm>
            <a:off x="811213" y="1871663"/>
            <a:ext cx="4856162" cy="3978721"/>
          </a:xfrm>
          <a:prstGeom prst="rect">
            <a:avLst/>
          </a:prstGeom>
          <a:noFill/>
          <a:ln>
            <a:noFill/>
          </a:ln>
        </p:spPr>
        <p:txBody>
          <a:bodyPr spcFirstLastPara="1" wrap="square" lIns="91425" tIns="45700" rIns="91425" bIns="45700" anchor="t" anchorCtr="0">
            <a:normAutofit/>
          </a:bodyPr>
          <a:lstStyle/>
          <a:p>
            <a:pPr marL="228600" marR="0" lvl="0" indent="-114300" algn="l" rtl="0">
              <a:lnSpc>
                <a:spcPct val="90000"/>
              </a:lnSpc>
              <a:spcBef>
                <a:spcPts val="0"/>
              </a:spcBef>
              <a:spcAft>
                <a:spcPts val="0"/>
              </a:spcAft>
              <a:buClr>
                <a:srgbClr val="000000"/>
              </a:buClr>
              <a:buSzPts val="1800"/>
              <a:buFont typeface="Arial"/>
              <a:buNone/>
            </a:pPr>
            <a:endParaRPr sz="1400" b="0" i="0" u="none" strike="noStrike" cap="none">
              <a:solidFill>
                <a:srgbClr val="000000"/>
              </a:solidFill>
              <a:latin typeface="Arial"/>
              <a:ea typeface="Arial"/>
              <a:cs typeface="Arial"/>
              <a:sym typeface="Arial"/>
            </a:endParaRPr>
          </a:p>
        </p:txBody>
      </p:sp>
      <p:sp>
        <p:nvSpPr>
          <p:cNvPr id="423" name="Google Shape;423;p26"/>
          <p:cNvSpPr txBox="1"/>
          <p:nvPr/>
        </p:nvSpPr>
        <p:spPr>
          <a:xfrm>
            <a:off x="6673215" y="877400"/>
            <a:ext cx="4856087" cy="98100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rgbClr val="000000"/>
              </a:buClr>
              <a:buSzPts val="3200"/>
              <a:buFont typeface="Arial"/>
              <a:buNone/>
            </a:pPr>
            <a:endParaRPr sz="3200" b="1" i="0" u="none" strike="noStrike" cap="none">
              <a:solidFill>
                <a:srgbClr val="000000"/>
              </a:solidFill>
              <a:latin typeface="Calibri"/>
              <a:ea typeface="Calibri"/>
              <a:cs typeface="Calibri"/>
              <a:sym typeface="Calibri"/>
            </a:endParaRPr>
          </a:p>
        </p:txBody>
      </p:sp>
      <p:sp>
        <p:nvSpPr>
          <p:cNvPr id="424" name="Google Shape;424;p26"/>
          <p:cNvSpPr txBox="1"/>
          <p:nvPr/>
        </p:nvSpPr>
        <p:spPr>
          <a:xfrm>
            <a:off x="6524550" y="1871663"/>
            <a:ext cx="4856162" cy="3978721"/>
          </a:xfrm>
          <a:prstGeom prst="rect">
            <a:avLst/>
          </a:prstGeom>
          <a:noFill/>
          <a:ln>
            <a:noFill/>
          </a:ln>
        </p:spPr>
        <p:txBody>
          <a:bodyPr spcFirstLastPara="1" wrap="square" lIns="91425" tIns="45700" rIns="91425" bIns="45700" anchor="t" anchorCtr="0">
            <a:normAutofit/>
          </a:bodyPr>
          <a:lstStyle/>
          <a:p>
            <a:pPr marL="228600" marR="0" lvl="0" indent="-139700" algn="l" rtl="0">
              <a:lnSpc>
                <a:spcPct val="9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5" name="Google Shape;425;p26"/>
          <p:cNvSpPr txBox="1">
            <a:spLocks noGrp="1"/>
          </p:cNvSpPr>
          <p:nvPr>
            <p:ph type="body" idx="1"/>
          </p:nvPr>
        </p:nvSpPr>
        <p:spPr>
          <a:xfrm>
            <a:off x="838200" y="868975"/>
            <a:ext cx="10515600" cy="51032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1AA81"/>
              </a:buClr>
              <a:buSzPts val="3200"/>
              <a:buFont typeface="Arial"/>
              <a:buNone/>
            </a:pPr>
            <a:r>
              <a:rPr lang="fi-FI" sz="3200" b="1" i="0" u="none" strike="noStrike" cap="none">
                <a:solidFill>
                  <a:srgbClr val="11AA81"/>
                </a:solidFill>
              </a:rPr>
              <a:t>Okres kampanii </a:t>
            </a:r>
            <a:br>
              <a:rPr lang="fi-FI" sz="2800" b="1" i="0" u="none" strike="noStrike" cap="none">
                <a:solidFill>
                  <a:srgbClr val="11AA81"/>
                </a:solidFill>
              </a:rPr>
            </a:br>
            <a:endParaRPr sz="2800" b="1" i="0" u="none" strike="noStrike" cap="none">
              <a:solidFill>
                <a:srgbClr val="11AA81"/>
              </a:solidFill>
            </a:endParaRPr>
          </a:p>
          <a:p>
            <a:pPr marL="228600" marR="0" lvl="0" indent="-228600" algn="l" rtl="0">
              <a:lnSpc>
                <a:spcPct val="90000"/>
              </a:lnSpc>
              <a:spcBef>
                <a:spcPts val="0"/>
              </a:spcBef>
              <a:spcAft>
                <a:spcPts val="0"/>
              </a:spcAft>
              <a:buClr>
                <a:srgbClr val="11AA81"/>
              </a:buClr>
              <a:buSzPts val="2850"/>
              <a:buFont typeface="Arial"/>
              <a:buChar char="•"/>
            </a:pPr>
            <a:r>
              <a:rPr lang="fi-FI" sz="1900" b="0" i="0" u="none" strike="noStrike" cap="none"/>
              <a:t>Zazwyczaj 2-4 tygodnie</a:t>
            </a:r>
            <a:endParaRPr/>
          </a:p>
          <a:p>
            <a:pPr marL="228600" marR="0" lvl="0" indent="-228600" algn="l" rtl="0">
              <a:lnSpc>
                <a:spcPct val="90000"/>
              </a:lnSpc>
              <a:spcBef>
                <a:spcPts val="1000"/>
              </a:spcBef>
              <a:spcAft>
                <a:spcPts val="0"/>
              </a:spcAft>
              <a:buClr>
                <a:srgbClr val="11AA81"/>
              </a:buClr>
              <a:buSzPts val="2850"/>
              <a:buFont typeface="Arial"/>
              <a:buChar char="•"/>
            </a:pPr>
            <a:r>
              <a:rPr lang="fi-FI" sz="1900" b="0" i="0" u="none" strike="noStrike" cap="none"/>
              <a:t>Możesz wybrać, kiedy Twoja reklama / wzmocniony post będzie wyświetlany. Dzień + pora dnia.</a:t>
            </a:r>
            <a:endParaRPr sz="1900" b="0" i="0" u="none" strike="noStrike" cap="none"/>
          </a:p>
          <a:p>
            <a:pPr marL="228600" marR="0" lvl="0" indent="-228600" algn="l" rtl="0">
              <a:lnSpc>
                <a:spcPct val="90000"/>
              </a:lnSpc>
              <a:spcBef>
                <a:spcPts val="1000"/>
              </a:spcBef>
              <a:spcAft>
                <a:spcPts val="0"/>
              </a:spcAft>
              <a:buClr>
                <a:srgbClr val="11AA81"/>
              </a:buClr>
              <a:buSzPts val="2850"/>
              <a:buFont typeface="Arial"/>
              <a:buChar char="•"/>
            </a:pPr>
            <a:r>
              <a:rPr lang="fi-FI" sz="1900" b="0" i="0" u="none" strike="noStrike" cap="none"/>
              <a:t>Zazwyczaj dni od poniedziałku do piątku są bardzo popularne, ponieważ w tych godzinach ruch w mediach społecznościowych jest największy. ALE jest też konkurencja</a:t>
            </a:r>
            <a:endParaRPr/>
          </a:p>
          <a:p>
            <a:pPr marL="228600" marR="0" lvl="0" indent="-228600" algn="l" rtl="0">
              <a:lnSpc>
                <a:spcPct val="90000"/>
              </a:lnSpc>
              <a:spcBef>
                <a:spcPts val="1000"/>
              </a:spcBef>
              <a:spcAft>
                <a:spcPts val="0"/>
              </a:spcAft>
              <a:buClr>
                <a:srgbClr val="11AA81"/>
              </a:buClr>
              <a:buSzPts val="2850"/>
              <a:buFont typeface="Arial"/>
              <a:buChar char="•"/>
            </a:pPr>
            <a:r>
              <a:rPr lang="fi-FI" sz="1900" b="0" i="0" u="none" strike="noStrike" cap="none"/>
              <a:t>Wieczorami i w weekendy można uzyskać najlepszy zasięg i zaangażowanie. Ludzie mają wtedy więcej czasu. </a:t>
            </a:r>
            <a:endParaRPr sz="1900" b="0" i="0" u="none" strike="noStrike" cap="none"/>
          </a:p>
          <a:p>
            <a:pPr marL="0" marR="0" lvl="0" indent="0" algn="l" rtl="0">
              <a:lnSpc>
                <a:spcPct val="90000"/>
              </a:lnSpc>
              <a:spcBef>
                <a:spcPts val="1000"/>
              </a:spcBef>
              <a:spcAft>
                <a:spcPts val="0"/>
              </a:spcAft>
              <a:buSzPts val="2800"/>
              <a:buNone/>
            </a:pPr>
            <a:endParaRPr sz="1800" b="0" i="0" u="none" strike="noStrike" cap="none"/>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p27"/>
          <p:cNvSpPr txBox="1"/>
          <p:nvPr/>
        </p:nvSpPr>
        <p:spPr>
          <a:xfrm>
            <a:off x="810828" y="603958"/>
            <a:ext cx="4856100" cy="9804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3200"/>
              <a:buFont typeface="Calibri"/>
              <a:buNone/>
            </a:pPr>
            <a:endParaRPr sz="3200" b="1" i="0" u="none" strike="noStrike" cap="none">
              <a:solidFill>
                <a:srgbClr val="000000"/>
              </a:solidFill>
              <a:latin typeface="Calibri"/>
              <a:ea typeface="Calibri"/>
              <a:cs typeface="Calibri"/>
              <a:sym typeface="Calibri"/>
            </a:endParaRPr>
          </a:p>
        </p:txBody>
      </p:sp>
      <p:sp>
        <p:nvSpPr>
          <p:cNvPr id="431" name="Google Shape;431;p27"/>
          <p:cNvSpPr txBox="1"/>
          <p:nvPr/>
        </p:nvSpPr>
        <p:spPr>
          <a:xfrm>
            <a:off x="811213" y="1871663"/>
            <a:ext cx="4856100" cy="3978600"/>
          </a:xfrm>
          <a:prstGeom prst="rect">
            <a:avLst/>
          </a:prstGeom>
          <a:noFill/>
          <a:ln>
            <a:noFill/>
          </a:ln>
        </p:spPr>
        <p:txBody>
          <a:bodyPr spcFirstLastPara="1" wrap="square" lIns="91425" tIns="45700" rIns="91425" bIns="45700" anchor="t" anchorCtr="0">
            <a:normAutofit/>
          </a:bodyPr>
          <a:lstStyle/>
          <a:p>
            <a:pPr marL="228600" marR="0" lvl="0" indent="-114300" algn="l" rtl="0">
              <a:lnSpc>
                <a:spcPct val="90000"/>
              </a:lnSpc>
              <a:spcBef>
                <a:spcPts val="0"/>
              </a:spcBef>
              <a:spcAft>
                <a:spcPts val="0"/>
              </a:spcAft>
              <a:buClr>
                <a:srgbClr val="000000"/>
              </a:buClr>
              <a:buSzPts val="1800"/>
              <a:buFont typeface="Arial"/>
              <a:buNone/>
            </a:pPr>
            <a:endParaRPr sz="1400" b="0" i="0" u="none" strike="noStrike" cap="none">
              <a:solidFill>
                <a:srgbClr val="000000"/>
              </a:solidFill>
              <a:latin typeface="Arial"/>
              <a:ea typeface="Arial"/>
              <a:cs typeface="Arial"/>
              <a:sym typeface="Arial"/>
            </a:endParaRPr>
          </a:p>
        </p:txBody>
      </p:sp>
      <p:sp>
        <p:nvSpPr>
          <p:cNvPr id="432" name="Google Shape;432;p27"/>
          <p:cNvSpPr txBox="1"/>
          <p:nvPr/>
        </p:nvSpPr>
        <p:spPr>
          <a:xfrm>
            <a:off x="6673215" y="877400"/>
            <a:ext cx="4856100" cy="981000"/>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rgbClr val="000000"/>
              </a:buClr>
              <a:buSzPts val="3200"/>
              <a:buFont typeface="Arial"/>
              <a:buNone/>
            </a:pPr>
            <a:endParaRPr sz="3200" b="1" i="0" u="none" strike="noStrike" cap="none">
              <a:solidFill>
                <a:srgbClr val="000000"/>
              </a:solidFill>
              <a:latin typeface="Calibri"/>
              <a:ea typeface="Calibri"/>
              <a:cs typeface="Calibri"/>
              <a:sym typeface="Calibri"/>
            </a:endParaRPr>
          </a:p>
        </p:txBody>
      </p:sp>
      <p:sp>
        <p:nvSpPr>
          <p:cNvPr id="433" name="Google Shape;433;p27"/>
          <p:cNvSpPr txBox="1"/>
          <p:nvPr/>
        </p:nvSpPr>
        <p:spPr>
          <a:xfrm>
            <a:off x="6524550" y="1871663"/>
            <a:ext cx="4856100" cy="3978600"/>
          </a:xfrm>
          <a:prstGeom prst="rect">
            <a:avLst/>
          </a:prstGeom>
          <a:noFill/>
          <a:ln>
            <a:noFill/>
          </a:ln>
        </p:spPr>
        <p:txBody>
          <a:bodyPr spcFirstLastPara="1" wrap="square" lIns="91425" tIns="45700" rIns="91425" bIns="45700" anchor="t" anchorCtr="0">
            <a:normAutofit/>
          </a:bodyPr>
          <a:lstStyle/>
          <a:p>
            <a:pPr marL="228600" marR="0" lvl="0" indent="-139700" algn="l" rtl="0">
              <a:lnSpc>
                <a:spcPct val="9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4" name="Google Shape;434;p27"/>
          <p:cNvSpPr txBox="1">
            <a:spLocks noGrp="1"/>
          </p:cNvSpPr>
          <p:nvPr>
            <p:ph type="body" idx="1"/>
          </p:nvPr>
        </p:nvSpPr>
        <p:spPr>
          <a:xfrm>
            <a:off x="838200" y="868975"/>
            <a:ext cx="10515600" cy="51033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rgbClr val="11AA81"/>
              </a:buClr>
              <a:buSzPts val="3200"/>
              <a:buFont typeface="Arial"/>
              <a:buNone/>
            </a:pPr>
            <a:r>
              <a:rPr lang="fi-FI" sz="3200" b="1" i="0" u="none" strike="noStrike" cap="none">
                <a:solidFill>
                  <a:srgbClr val="11AA81"/>
                </a:solidFill>
              </a:rPr>
              <a:t>Budżetowanie</a:t>
            </a:r>
            <a:br>
              <a:rPr lang="fi-FI" sz="2800" b="1" i="0" u="none" strike="noStrike" cap="none">
                <a:solidFill>
                  <a:srgbClr val="11AA81"/>
                </a:solidFill>
              </a:rPr>
            </a:br>
            <a:endParaRPr sz="2800" b="1" i="0" u="none" strike="noStrike" cap="none">
              <a:solidFill>
                <a:srgbClr val="11AA81"/>
              </a:solidFill>
            </a:endParaRPr>
          </a:p>
          <a:p>
            <a:pPr marL="228600" marR="0" lvl="0" indent="-228600" algn="l" rtl="0">
              <a:lnSpc>
                <a:spcPct val="90000"/>
              </a:lnSpc>
              <a:spcBef>
                <a:spcPts val="0"/>
              </a:spcBef>
              <a:spcAft>
                <a:spcPts val="0"/>
              </a:spcAft>
              <a:buClr>
                <a:srgbClr val="11AA81"/>
              </a:buClr>
              <a:buSzPts val="2700"/>
              <a:buFont typeface="Arial"/>
              <a:buChar char="•"/>
            </a:pPr>
            <a:r>
              <a:rPr lang="fi-FI" sz="1800" b="0" i="0" u="none" strike="noStrike" cap="none"/>
              <a:t>Metoda zakupu </a:t>
            </a:r>
            <a:r>
              <a:rPr lang="fi-FI" sz="1800" b="1" i="0" u="none" strike="noStrike" cap="none"/>
              <a:t>CPC lub CPM</a:t>
            </a:r>
            <a:endParaRPr sz="1800" b="0" i="0" u="none" strike="noStrike" cap="none"/>
          </a:p>
          <a:p>
            <a:pPr marL="685800" marR="0" lvl="1" indent="-228600" algn="l" rtl="0">
              <a:lnSpc>
                <a:spcPct val="90000"/>
              </a:lnSpc>
              <a:spcBef>
                <a:spcPts val="500"/>
              </a:spcBef>
              <a:spcAft>
                <a:spcPts val="0"/>
              </a:spcAft>
              <a:buClr>
                <a:srgbClr val="11AA81"/>
              </a:buClr>
              <a:buSzPts val="2160"/>
              <a:buFont typeface="Arial"/>
              <a:buChar char="•"/>
            </a:pPr>
            <a:r>
              <a:rPr lang="fi-FI" sz="1800" b="0" i="0" u="none" strike="noStrike" cap="none"/>
              <a:t>CPC = koszt kliknięcia</a:t>
            </a:r>
            <a:endParaRPr/>
          </a:p>
          <a:p>
            <a:pPr marL="685800" marR="0" lvl="1" indent="-228600" algn="l" rtl="0">
              <a:lnSpc>
                <a:spcPct val="90000"/>
              </a:lnSpc>
              <a:spcBef>
                <a:spcPts val="500"/>
              </a:spcBef>
              <a:spcAft>
                <a:spcPts val="0"/>
              </a:spcAft>
              <a:buClr>
                <a:srgbClr val="11AA81"/>
              </a:buClr>
              <a:buSzPts val="2160"/>
              <a:buFont typeface="Arial"/>
              <a:buChar char="•"/>
            </a:pPr>
            <a:r>
              <a:rPr lang="fi-FI" sz="1800" b="0" i="0" u="none" strike="noStrike" cap="none"/>
              <a:t>CPM = cost per mille = koszt za 1000 wyświetleń</a:t>
            </a:r>
            <a:endParaRPr/>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Brak stałych cen. Opiera się na tych samych zasadach, co w Google Ads: najlepsza jakość, najniższy CPC.  </a:t>
            </a:r>
            <a:endParaRPr sz="1800" b="0" i="0" u="none" strike="noStrike" cap="none"/>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Lokalizacja, czas, biznes i cel również mają wpływ. "Jedyna prawdziwa odpowiedź brzmi: to zależy". Zobacz </a:t>
            </a:r>
            <a:r>
              <a:rPr lang="fi-FI" sz="1800" b="0" i="0" u="sng" strike="noStrike" cap="none">
                <a:solidFill>
                  <a:schemeClr val="hlink"/>
                </a:solidFill>
                <a:hlinkClick r:id="rId3"/>
              </a:rPr>
              <a:t>przykłady</a:t>
            </a:r>
            <a:endParaRPr sz="1800" b="0" i="0" u="none" strike="noStrike" cap="none"/>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Instagram: kampanie skierowane do kobiet i osób w wieku 18-34 lat są droższe niż do innych grup docelowych.</a:t>
            </a:r>
            <a:endParaRPr sz="1800" b="0" i="0" u="none" strike="noStrike" cap="none"/>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Możesz wybrać budżet całkowity lub dzienny. Nawet przy wyborze budżetu całkowitego można ustawić maksymalny dzienny wydatek.</a:t>
            </a:r>
            <a:endParaRPr sz="1800" b="0" i="0" u="none" strike="noStrike" cap="none"/>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28"/>
          <p:cNvSpPr txBox="1">
            <a:spLocks noGrp="1"/>
          </p:cNvSpPr>
          <p:nvPr>
            <p:ph type="title" idx="4294967295"/>
          </p:nvPr>
        </p:nvSpPr>
        <p:spPr>
          <a:xfrm>
            <a:off x="3590925" y="2771775"/>
            <a:ext cx="5010150" cy="657225"/>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51515"/>
              <a:buFont typeface="Calibri"/>
              <a:buNone/>
            </a:pPr>
            <a:r>
              <a:rPr lang="fi-FI" b="1"/>
              <a:t>Tworzenie treści</a:t>
            </a:r>
            <a:endParaRPr b="1"/>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Shape 444"/>
        <p:cNvGrpSpPr/>
        <p:nvPr/>
      </p:nvGrpSpPr>
      <p:grpSpPr>
        <a:xfrm>
          <a:off x="0" y="0"/>
          <a:ext cx="0" cy="0"/>
          <a:chOff x="0" y="0"/>
          <a:chExt cx="0" cy="0"/>
        </a:xfrm>
      </p:grpSpPr>
      <p:pic>
        <p:nvPicPr>
          <p:cNvPr id="445" name="Google Shape;445;p29" descr="Chart, funnel chart&#10;&#10;Description automatically generated"/>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21447" y="968314"/>
            <a:ext cx="8749107" cy="4921373"/>
          </a:xfrm>
          <a:prstGeom prst="rect">
            <a:avLst/>
          </a:prstGeom>
          <a:noFill/>
          <a:ln>
            <a:noFill/>
          </a:ln>
        </p:spPr>
      </p:pic>
      <p:sp>
        <p:nvSpPr>
          <p:cNvPr id="446" name="Google Shape;446;p29"/>
          <p:cNvSpPr txBox="1"/>
          <p:nvPr/>
        </p:nvSpPr>
        <p:spPr>
          <a:xfrm>
            <a:off x="116855" y="180370"/>
            <a:ext cx="11958300" cy="600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fi-FI" sz="3300" b="1" i="0" u="none" strike="noStrike" cap="none">
                <a:solidFill>
                  <a:srgbClr val="161249"/>
                </a:solidFill>
                <a:latin typeface="Arial"/>
                <a:ea typeface="Arial"/>
                <a:cs typeface="Arial"/>
                <a:sym typeface="Arial"/>
              </a:rPr>
              <a:t>Podczas planowania treści należy pamiętać o modelu AIDA </a:t>
            </a:r>
            <a:endParaRPr sz="3300" b="0" i="0" u="none" strike="noStrike" cap="none">
              <a:solidFill>
                <a:srgbClr val="161249"/>
              </a:solidFill>
              <a:latin typeface="Arial"/>
              <a:ea typeface="Arial"/>
              <a:cs typeface="Arial"/>
              <a:sym typeface="Arial"/>
            </a:endParaRPr>
          </a:p>
        </p:txBody>
      </p:sp>
      <p:sp>
        <p:nvSpPr>
          <p:cNvPr id="447" name="Google Shape;447;p29"/>
          <p:cNvSpPr txBox="1"/>
          <p:nvPr/>
        </p:nvSpPr>
        <p:spPr>
          <a:xfrm>
            <a:off x="7004798" y="5889686"/>
            <a:ext cx="62082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FI" sz="1200" b="0" i="0" u="none" strike="noStrike" cap="none">
                <a:solidFill>
                  <a:srgbClr val="161249"/>
                </a:solidFill>
                <a:latin typeface="Arial"/>
                <a:ea typeface="Arial"/>
                <a:cs typeface="Arial"/>
                <a:sym typeface="Arial"/>
              </a:rPr>
              <a:t>https://blog.hubspot.com/marketing/aida-model</a:t>
            </a:r>
            <a:endParaRPr sz="1100" b="0" i="0" u="none" strike="noStrike" cap="none">
              <a:solidFill>
                <a:srgbClr val="16124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Google Shape;453;p30"/>
          <p:cNvSpPr txBox="1"/>
          <p:nvPr/>
        </p:nvSpPr>
        <p:spPr>
          <a:xfrm>
            <a:off x="1143002" y="0"/>
            <a:ext cx="9541200" cy="1320900"/>
          </a:xfrm>
          <a:prstGeom prst="rect">
            <a:avLst/>
          </a:prstGeom>
          <a:noFill/>
          <a:ln>
            <a:noFill/>
          </a:ln>
        </p:spPr>
        <p:txBody>
          <a:bodyPr spcFirstLastPara="1" wrap="square" lIns="91425" tIns="45700" rIns="91425" bIns="45700" anchor="t" anchorCtr="0">
            <a:normAutofit/>
          </a:bodyPr>
          <a:lstStyle/>
          <a:p>
            <a:pPr marL="0" marR="0" lvl="0" indent="0" algn="ctr" rtl="0">
              <a:lnSpc>
                <a:spcPct val="100000"/>
              </a:lnSpc>
              <a:spcBef>
                <a:spcPts val="0"/>
              </a:spcBef>
              <a:spcAft>
                <a:spcPts val="0"/>
              </a:spcAft>
              <a:buClr>
                <a:schemeClr val="dk1"/>
              </a:buClr>
              <a:buSzPts val="3200"/>
              <a:buFont typeface="Calibri"/>
              <a:buNone/>
            </a:pPr>
            <a:r>
              <a:rPr lang="fi-FI" sz="2900" b="1" i="0" u="none" strike="noStrike" cap="none">
                <a:solidFill>
                  <a:srgbClr val="161249"/>
                </a:solidFill>
                <a:latin typeface="Arial"/>
                <a:ea typeface="Arial"/>
                <a:cs typeface="Arial"/>
                <a:sym typeface="Arial"/>
              </a:rPr>
              <a:t>Rodzaje treści w mediach społecznościowych, </a:t>
            </a:r>
            <a:endParaRPr sz="2900" b="1"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3200"/>
              <a:buFont typeface="Calibri"/>
              <a:buNone/>
            </a:pPr>
            <a:r>
              <a:rPr lang="fi-FI" sz="2900" b="1" i="0" u="none" strike="noStrike" cap="none">
                <a:solidFill>
                  <a:srgbClr val="161249"/>
                </a:solidFill>
                <a:latin typeface="Arial"/>
                <a:ea typeface="Arial"/>
                <a:cs typeface="Arial"/>
                <a:sym typeface="Arial"/>
              </a:rPr>
              <a:t>które wzbudzają największe zaangażowanie</a:t>
            </a:r>
            <a:endParaRPr sz="1100" b="0" i="0" u="none" strike="noStrike" cap="none">
              <a:solidFill>
                <a:srgbClr val="161249"/>
              </a:solidFill>
              <a:latin typeface="Arial"/>
              <a:ea typeface="Arial"/>
              <a:cs typeface="Arial"/>
              <a:sym typeface="Arial"/>
            </a:endParaRPr>
          </a:p>
        </p:txBody>
      </p:sp>
      <p:pic>
        <p:nvPicPr>
          <p:cNvPr id="454" name="Google Shape;454;p3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607105" y="1018148"/>
            <a:ext cx="7248336" cy="5220304"/>
          </a:xfrm>
          <a:prstGeom prst="rect">
            <a:avLst/>
          </a:prstGeom>
          <a:noFill/>
          <a:ln>
            <a:noFill/>
          </a:ln>
        </p:spPr>
      </p:pic>
      <p:sp>
        <p:nvSpPr>
          <p:cNvPr id="455" name="Google Shape;455;p30"/>
          <p:cNvSpPr txBox="1"/>
          <p:nvPr/>
        </p:nvSpPr>
        <p:spPr>
          <a:xfrm>
            <a:off x="2738980" y="5877951"/>
            <a:ext cx="85953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31"/>
          <p:cNvSpPr txBox="1"/>
          <p:nvPr/>
        </p:nvSpPr>
        <p:spPr>
          <a:xfrm>
            <a:off x="655885" y="102870"/>
            <a:ext cx="8771467" cy="1529833"/>
          </a:xfrm>
          <a:prstGeom prst="rect">
            <a:avLst/>
          </a:prstGeom>
          <a:noFill/>
          <a:ln>
            <a:noFill/>
          </a:ln>
        </p:spPr>
        <p:txBody>
          <a:bodyPr spcFirstLastPara="1" wrap="square" lIns="91425" tIns="45700" rIns="91425" bIns="45700" anchor="ctr" anchorCtr="0">
            <a:normAutofit/>
          </a:bodyPr>
          <a:lstStyle/>
          <a:p>
            <a:pPr marL="0" marR="0" lvl="0" indent="0" algn="l" rtl="0">
              <a:lnSpc>
                <a:spcPct val="100000"/>
              </a:lnSpc>
              <a:spcBef>
                <a:spcPts val="0"/>
              </a:spcBef>
              <a:spcAft>
                <a:spcPts val="0"/>
              </a:spcAft>
              <a:buClr>
                <a:schemeClr val="dk1"/>
              </a:buClr>
              <a:buSzPts val="3200"/>
              <a:buFont typeface="Calibri"/>
              <a:buNone/>
            </a:pPr>
            <a:endParaRPr sz="1400" b="0" i="0" u="none" strike="noStrike" cap="none">
              <a:solidFill>
                <a:srgbClr val="000000"/>
              </a:solidFill>
              <a:latin typeface="Arial"/>
              <a:ea typeface="Arial"/>
              <a:cs typeface="Arial"/>
              <a:sym typeface="Arial"/>
            </a:endParaRPr>
          </a:p>
        </p:txBody>
      </p:sp>
      <p:pic>
        <p:nvPicPr>
          <p:cNvPr id="462" name="Google Shape;462;p3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396693" y="585605"/>
            <a:ext cx="3556669" cy="5278771"/>
          </a:xfrm>
          <a:prstGeom prst="rect">
            <a:avLst/>
          </a:prstGeom>
          <a:noFill/>
          <a:ln>
            <a:noFill/>
          </a:ln>
        </p:spPr>
      </p:pic>
      <p:sp>
        <p:nvSpPr>
          <p:cNvPr id="463" name="Google Shape;463;p31"/>
          <p:cNvSpPr txBox="1"/>
          <p:nvPr/>
        </p:nvSpPr>
        <p:spPr>
          <a:xfrm>
            <a:off x="2636167" y="5864378"/>
            <a:ext cx="7116600" cy="261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100" b="0" i="0" u="none" strike="noStrike" cap="none">
              <a:solidFill>
                <a:srgbClr val="161249"/>
              </a:solidFill>
              <a:latin typeface="Arial"/>
              <a:ea typeface="Arial"/>
              <a:cs typeface="Arial"/>
              <a:sym typeface="Arial"/>
            </a:endParaRPr>
          </a:p>
        </p:txBody>
      </p:sp>
      <p:sp>
        <p:nvSpPr>
          <p:cNvPr id="464" name="Google Shape;464;p31"/>
          <p:cNvSpPr txBox="1">
            <a:spLocks noGrp="1"/>
          </p:cNvSpPr>
          <p:nvPr>
            <p:ph type="title"/>
          </p:nvPr>
        </p:nvSpPr>
        <p:spPr>
          <a:xfrm>
            <a:off x="949100" y="679250"/>
            <a:ext cx="6447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Taktyka angażowania</a:t>
            </a:r>
            <a:br>
              <a:rPr lang="fi-FI"/>
            </a:br>
            <a:endParaRPr/>
          </a:p>
        </p:txBody>
      </p:sp>
      <p:sp>
        <p:nvSpPr>
          <p:cNvPr id="465" name="Google Shape;465;p31"/>
          <p:cNvSpPr txBox="1">
            <a:spLocks noGrp="1"/>
          </p:cNvSpPr>
          <p:nvPr>
            <p:ph type="body" idx="1"/>
          </p:nvPr>
        </p:nvSpPr>
        <p:spPr>
          <a:xfrm>
            <a:off x="949101" y="1435350"/>
            <a:ext cx="5830200" cy="4206300"/>
          </a:xfrm>
          <a:prstGeom prst="rect">
            <a:avLst/>
          </a:prstGeom>
          <a:noFill/>
          <a:ln>
            <a:noFill/>
          </a:ln>
        </p:spPr>
        <p:txBody>
          <a:bodyPr spcFirstLastPara="1" wrap="square" lIns="91425" tIns="45700" rIns="91425" bIns="45700" anchor="t" anchorCtr="0">
            <a:normAutofit fontScale="55000" lnSpcReduction="20000"/>
          </a:bodyPr>
          <a:lstStyle/>
          <a:p>
            <a:pPr marL="285750" marR="0" lvl="0" indent="-265747" algn="l" rtl="0">
              <a:lnSpc>
                <a:spcPct val="133333"/>
              </a:lnSpc>
              <a:spcBef>
                <a:spcPts val="0"/>
              </a:spcBef>
              <a:spcAft>
                <a:spcPts val="0"/>
              </a:spcAft>
              <a:buClr>
                <a:srgbClr val="11AA81"/>
              </a:buClr>
              <a:buSzPct val="150000"/>
              <a:buFont typeface="Arial"/>
              <a:buChar char="•"/>
            </a:pPr>
            <a:r>
              <a:rPr lang="fi-FI" sz="2800" b="0" i="0" u="none" strike="noStrike" cap="none"/>
              <a:t>Konkurs na komentarz</a:t>
            </a:r>
            <a:endParaRPr/>
          </a:p>
          <a:p>
            <a:pPr marL="285750" marR="0" lvl="0" indent="-265747" algn="l" rtl="0">
              <a:lnSpc>
                <a:spcPct val="133333"/>
              </a:lnSpc>
              <a:spcBef>
                <a:spcPts val="0"/>
              </a:spcBef>
              <a:spcAft>
                <a:spcPts val="0"/>
              </a:spcAft>
              <a:buClr>
                <a:srgbClr val="11AA81"/>
              </a:buClr>
              <a:buSzPct val="150000"/>
              <a:buFont typeface="Arial"/>
              <a:buChar char="•"/>
            </a:pPr>
            <a:r>
              <a:rPr lang="fi-FI" sz="2800" b="0" i="0" u="none" strike="noStrike" cap="none"/>
              <a:t>Zadawaj pytania związane z marką</a:t>
            </a:r>
            <a:endParaRPr/>
          </a:p>
          <a:p>
            <a:pPr marL="285750" marR="0" lvl="0" indent="-265747" algn="l" rtl="0">
              <a:lnSpc>
                <a:spcPct val="133333"/>
              </a:lnSpc>
              <a:spcBef>
                <a:spcPts val="0"/>
              </a:spcBef>
              <a:spcAft>
                <a:spcPts val="0"/>
              </a:spcAft>
              <a:buClr>
                <a:srgbClr val="11AA81"/>
              </a:buClr>
              <a:buSzPct val="150000"/>
              <a:buFont typeface="Arial"/>
              <a:buChar char="•"/>
            </a:pPr>
            <a:r>
              <a:rPr lang="fi-FI" sz="2800" b="0" i="0" u="none" strike="noStrike" cap="none"/>
              <a:t>Zbieranie pytań za pośrednictwem komentarzy</a:t>
            </a:r>
            <a:endParaRPr/>
          </a:p>
          <a:p>
            <a:pPr marL="285750" marR="0" lvl="0" indent="-265747" algn="l" rtl="0">
              <a:lnSpc>
                <a:spcPct val="133333"/>
              </a:lnSpc>
              <a:spcBef>
                <a:spcPts val="0"/>
              </a:spcBef>
              <a:spcAft>
                <a:spcPts val="0"/>
              </a:spcAft>
              <a:buClr>
                <a:srgbClr val="11AA81"/>
              </a:buClr>
              <a:buSzPct val="150000"/>
              <a:buFont typeface="Arial"/>
              <a:buChar char="•"/>
            </a:pPr>
            <a:r>
              <a:rPr lang="fi-FI" sz="2800" b="0" i="0" u="none" strike="noStrike" cap="none"/>
              <a:t>Udostępnianie treści stworzonych przez fanów i klientów</a:t>
            </a:r>
            <a:endParaRPr sz="2000" b="0" i="0" u="none" strike="noStrike" cap="none"/>
          </a:p>
          <a:p>
            <a:pPr marL="285750" marR="0" lvl="0" indent="-265747" algn="l" rtl="0">
              <a:lnSpc>
                <a:spcPct val="133333"/>
              </a:lnSpc>
              <a:spcBef>
                <a:spcPts val="0"/>
              </a:spcBef>
              <a:spcAft>
                <a:spcPts val="0"/>
              </a:spcAft>
              <a:buClr>
                <a:srgbClr val="11AA81"/>
              </a:buClr>
              <a:buSzPct val="150000"/>
              <a:buFont typeface="Arial"/>
              <a:buChar char="•"/>
            </a:pPr>
            <a:r>
              <a:rPr lang="fi-FI" sz="2800" b="0" i="0" u="none" strike="noStrike" cap="none"/>
              <a:t>Poproś o opinie odbiorców</a:t>
            </a:r>
            <a:endParaRPr sz="2000" b="0" i="0" u="none" strike="noStrike" cap="none"/>
          </a:p>
          <a:p>
            <a:pPr marL="285750" marR="0" lvl="0" indent="-265747" algn="l" rtl="0">
              <a:lnSpc>
                <a:spcPct val="133333"/>
              </a:lnSpc>
              <a:spcBef>
                <a:spcPts val="0"/>
              </a:spcBef>
              <a:spcAft>
                <a:spcPts val="0"/>
              </a:spcAft>
              <a:buClr>
                <a:srgbClr val="11AA81"/>
              </a:buClr>
              <a:buSzPct val="150000"/>
              <a:buFont typeface="Arial"/>
              <a:buChar char="•"/>
            </a:pPr>
            <a:r>
              <a:rPr lang="fi-FI" sz="2800" b="0" i="0" u="none" strike="noStrike" cap="none"/>
              <a:t>Przewidywanie i zaspokajanie potrzeb społeczności za pomocą treści</a:t>
            </a:r>
            <a:endParaRPr sz="2000" b="0" i="0" u="none" strike="noStrike" cap="none"/>
          </a:p>
          <a:p>
            <a:pPr marL="285750" marR="0" lvl="0" indent="-265747" algn="l" rtl="0">
              <a:lnSpc>
                <a:spcPct val="133333"/>
              </a:lnSpc>
              <a:spcBef>
                <a:spcPts val="0"/>
              </a:spcBef>
              <a:spcAft>
                <a:spcPts val="0"/>
              </a:spcAft>
              <a:buClr>
                <a:srgbClr val="11AA81"/>
              </a:buClr>
              <a:buSzPct val="150000"/>
              <a:buFont typeface="Arial"/>
              <a:buChar char="•"/>
            </a:pPr>
            <a:r>
              <a:rPr lang="fi-FI" sz="2800" b="0" i="0" u="none" strike="noStrike" cap="none"/>
              <a:t>Wykorzystaj to, co jest aktualne</a:t>
            </a:r>
            <a:endParaRPr sz="2000" b="0" i="0" u="none" strike="noStrike" cap="none"/>
          </a:p>
          <a:p>
            <a:pPr marL="285750" marR="0" lvl="0" indent="-265747" algn="l" rtl="0">
              <a:lnSpc>
                <a:spcPct val="133333"/>
              </a:lnSpc>
              <a:spcBef>
                <a:spcPts val="0"/>
              </a:spcBef>
              <a:spcAft>
                <a:spcPts val="0"/>
              </a:spcAft>
              <a:buClr>
                <a:srgbClr val="11AA81"/>
              </a:buClr>
              <a:buSzPct val="150000"/>
              <a:buFont typeface="Arial"/>
              <a:buChar char="•"/>
            </a:pPr>
            <a:r>
              <a:rPr lang="fi-FI" sz="2800" b="0" i="0" u="none" strike="noStrike" cap="none"/>
              <a:t>Porozmawiaj o zaangażowaniu społeczności i wpływie poza biznesem</a:t>
            </a:r>
            <a:endParaRPr sz="2000" b="0" i="0" u="none" strike="noStrike" cap="none"/>
          </a:p>
          <a:p>
            <a:pPr marL="285750" marR="0" lvl="0" indent="-265747" algn="l" rtl="0">
              <a:lnSpc>
                <a:spcPct val="133333"/>
              </a:lnSpc>
              <a:spcBef>
                <a:spcPts val="0"/>
              </a:spcBef>
              <a:spcAft>
                <a:spcPts val="0"/>
              </a:spcAft>
              <a:buClr>
                <a:srgbClr val="11AA81"/>
              </a:buClr>
              <a:buSzPct val="150000"/>
              <a:buFont typeface="Arial"/>
              <a:buChar char="•"/>
            </a:pPr>
            <a:r>
              <a:rPr lang="fi-FI" sz="2800" b="0" i="0" u="none" strike="noStrike" cap="none"/>
              <a:t>Przejdź na żywo</a:t>
            </a:r>
            <a:endParaRPr sz="2000" b="0" i="0" u="none" strike="noStrike" cap="none"/>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pic>
        <p:nvPicPr>
          <p:cNvPr id="471" name="Google Shape;471;p3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81386" y="824145"/>
            <a:ext cx="10444127" cy="5000075"/>
          </a:xfrm>
          <a:prstGeom prst="rect">
            <a:avLst/>
          </a:prstGeom>
          <a:noFill/>
          <a:ln>
            <a:noFill/>
          </a:ln>
        </p:spPr>
      </p:pic>
      <p:sp>
        <p:nvSpPr>
          <p:cNvPr id="472" name="Google Shape;472;p32"/>
          <p:cNvSpPr txBox="1"/>
          <p:nvPr/>
        </p:nvSpPr>
        <p:spPr>
          <a:xfrm>
            <a:off x="450326" y="324924"/>
            <a:ext cx="4502400" cy="8001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chemeClr val="dk1"/>
              </a:solidFill>
              <a:latin typeface="Overlock"/>
              <a:ea typeface="Overlock"/>
              <a:cs typeface="Overlock"/>
              <a:sym typeface="Overlock"/>
            </a:endParaRPr>
          </a:p>
        </p:txBody>
      </p:sp>
      <p:sp>
        <p:nvSpPr>
          <p:cNvPr id="473" name="Google Shape;473;p32"/>
          <p:cNvSpPr txBox="1"/>
          <p:nvPr/>
        </p:nvSpPr>
        <p:spPr>
          <a:xfrm>
            <a:off x="5396474" y="5837201"/>
            <a:ext cx="5223900" cy="354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100" b="0" i="0" u="none" strike="noStrike" cap="none">
              <a:solidFill>
                <a:srgbClr val="161249"/>
              </a:solidFill>
              <a:latin typeface="Arial"/>
              <a:ea typeface="Arial"/>
              <a:cs typeface="Arial"/>
              <a:sym typeface="Arial"/>
            </a:endParaRPr>
          </a:p>
        </p:txBody>
      </p:sp>
      <p:sp>
        <p:nvSpPr>
          <p:cNvPr id="474" name="Google Shape;474;p32"/>
          <p:cNvSpPr txBox="1">
            <a:spLocks noGrp="1"/>
          </p:cNvSpPr>
          <p:nvPr>
            <p:ph type="title"/>
          </p:nvPr>
        </p:nvSpPr>
        <p:spPr>
          <a:xfrm>
            <a:off x="2625722" y="50153"/>
            <a:ext cx="6940556" cy="761011"/>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Różnorodność treści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78"/>
        <p:cNvGrpSpPr/>
        <p:nvPr/>
      </p:nvGrpSpPr>
      <p:grpSpPr>
        <a:xfrm>
          <a:off x="0" y="0"/>
          <a:ext cx="0" cy="0"/>
          <a:chOff x="0" y="0"/>
          <a:chExt cx="0" cy="0"/>
        </a:xfrm>
      </p:grpSpPr>
      <p:sp>
        <p:nvSpPr>
          <p:cNvPr id="479" name="Google Shape;479;p33"/>
          <p:cNvSpPr txBox="1"/>
          <p:nvPr/>
        </p:nvSpPr>
        <p:spPr>
          <a:xfrm>
            <a:off x="952500" y="254049"/>
            <a:ext cx="10233426" cy="12002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FI" sz="3600" b="1" i="0" u="none" strike="noStrike" cap="none">
                <a:solidFill>
                  <a:srgbClr val="161249"/>
                </a:solidFill>
                <a:latin typeface="Arial"/>
                <a:ea typeface="Arial"/>
                <a:cs typeface="Arial"/>
                <a:sym typeface="Arial"/>
              </a:rPr>
              <a:t>Jak często publikować w mediach społecznościowych?</a:t>
            </a:r>
            <a:endParaRPr sz="1800" b="0" i="0" u="none" strike="noStrike" cap="none">
              <a:solidFill>
                <a:srgbClr val="161249"/>
              </a:solidFill>
              <a:latin typeface="Arial"/>
              <a:ea typeface="Arial"/>
              <a:cs typeface="Arial"/>
              <a:sym typeface="Arial"/>
            </a:endParaRPr>
          </a:p>
        </p:txBody>
      </p:sp>
      <p:pic>
        <p:nvPicPr>
          <p:cNvPr id="480" name="Google Shape;480;p33" descr="Icon&#10;&#10;Description automatically generated"/>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663650" y="2251274"/>
            <a:ext cx="529925" cy="596166"/>
          </a:xfrm>
          <a:prstGeom prst="rect">
            <a:avLst/>
          </a:prstGeom>
          <a:noFill/>
          <a:ln>
            <a:noFill/>
          </a:ln>
        </p:spPr>
      </p:pic>
      <p:pic>
        <p:nvPicPr>
          <p:cNvPr id="481" name="Google Shape;481;p33" descr="Icon&#10;&#10;Description automatically generated"/>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991624" y="2287262"/>
            <a:ext cx="575800" cy="575800"/>
          </a:xfrm>
          <a:prstGeom prst="rect">
            <a:avLst/>
          </a:prstGeom>
          <a:noFill/>
          <a:ln>
            <a:noFill/>
          </a:ln>
        </p:spPr>
      </p:pic>
      <p:pic>
        <p:nvPicPr>
          <p:cNvPr id="482" name="Google Shape;482;p33" descr="A picture containing ax, vector graphics&#10;&#10;Description automatically generated"/>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289812" y="2310770"/>
            <a:ext cx="643075" cy="528779"/>
          </a:xfrm>
          <a:prstGeom prst="rect">
            <a:avLst/>
          </a:prstGeom>
          <a:noFill/>
          <a:ln>
            <a:noFill/>
          </a:ln>
        </p:spPr>
      </p:pic>
      <p:pic>
        <p:nvPicPr>
          <p:cNvPr id="483" name="Google Shape;483;p33" descr="Logo&#10;&#10;Description automatically generated"/>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3213800" y="2310202"/>
            <a:ext cx="529928" cy="529928"/>
          </a:xfrm>
          <a:prstGeom prst="rect">
            <a:avLst/>
          </a:prstGeom>
          <a:noFill/>
          <a:ln>
            <a:noFill/>
          </a:ln>
        </p:spPr>
      </p:pic>
      <p:graphicFrame>
        <p:nvGraphicFramePr>
          <p:cNvPr id="484" name="Google Shape;484;p33"/>
          <p:cNvGraphicFramePr/>
          <p:nvPr/>
        </p:nvGraphicFramePr>
        <p:xfrm>
          <a:off x="952500" y="2088000"/>
          <a:ext cx="3000000" cy="3000000"/>
        </p:xfrm>
        <a:graphic>
          <a:graphicData uri="http://schemas.openxmlformats.org/drawingml/2006/table">
            <a:tbl>
              <a:tblPr>
                <a:noFill/>
                <a:tableStyleId>{2921BD29-6E53-4306-89CB-D1D58EC7ABAD}</a:tableStyleId>
              </a:tblPr>
              <a:tblGrid>
                <a:gridCol w="1714500">
                  <a:extLst>
                    <a:ext uri="{9D8B030D-6E8A-4147-A177-3AD203B41FA5}">
                      <a16:colId xmlns:a16="http://schemas.microsoft.com/office/drawing/2014/main" val="20000"/>
                    </a:ext>
                  </a:extLst>
                </a:gridCol>
                <a:gridCol w="1714500">
                  <a:extLst>
                    <a:ext uri="{9D8B030D-6E8A-4147-A177-3AD203B41FA5}">
                      <a16:colId xmlns:a16="http://schemas.microsoft.com/office/drawing/2014/main" val="20001"/>
                    </a:ext>
                  </a:extLst>
                </a:gridCol>
                <a:gridCol w="1714500">
                  <a:extLst>
                    <a:ext uri="{9D8B030D-6E8A-4147-A177-3AD203B41FA5}">
                      <a16:colId xmlns:a16="http://schemas.microsoft.com/office/drawing/2014/main" val="20002"/>
                    </a:ext>
                  </a:extLst>
                </a:gridCol>
                <a:gridCol w="1714500">
                  <a:extLst>
                    <a:ext uri="{9D8B030D-6E8A-4147-A177-3AD203B41FA5}">
                      <a16:colId xmlns:a16="http://schemas.microsoft.com/office/drawing/2014/main" val="20003"/>
                    </a:ext>
                  </a:extLst>
                </a:gridCol>
                <a:gridCol w="1714500">
                  <a:extLst>
                    <a:ext uri="{9D8B030D-6E8A-4147-A177-3AD203B41FA5}">
                      <a16:colId xmlns:a16="http://schemas.microsoft.com/office/drawing/2014/main" val="20004"/>
                    </a:ext>
                  </a:extLst>
                </a:gridCol>
                <a:gridCol w="1714500">
                  <a:extLst>
                    <a:ext uri="{9D8B030D-6E8A-4147-A177-3AD203B41FA5}">
                      <a16:colId xmlns:a16="http://schemas.microsoft.com/office/drawing/2014/main" val="20005"/>
                    </a:ext>
                  </a:extLst>
                </a:gridCol>
              </a:tblGrid>
              <a:tr h="960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0"/>
                  </a:ext>
                </a:extLst>
              </a:tr>
              <a:tr h="381000">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Minimum</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raz/dzień</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raz/tydzień</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razy w tygodniu</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raz/dzień</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2 razy w tygodniu</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Idealny</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3-4 razy dziennie</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1-2 razy dziennie</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raz/dzień</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5 razy dziennie</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raz/dzień</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Maksimum</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5 razy dziennie</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3 razy dziennie</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2 /raz dziennie</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30 razy/dzień</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raz/dzień</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485" name="Google Shape;485;p33"/>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9775326" y="2216088"/>
            <a:ext cx="1187400" cy="666555"/>
          </a:xfrm>
          <a:prstGeom prst="rect">
            <a:avLst/>
          </a:prstGeom>
          <a:noFill/>
          <a:ln>
            <a:noFill/>
          </a:ln>
        </p:spPr>
      </p:pic>
      <p:sp>
        <p:nvSpPr>
          <p:cNvPr id="486" name="Google Shape;486;p33"/>
          <p:cNvSpPr txBox="1"/>
          <p:nvPr/>
        </p:nvSpPr>
        <p:spPr>
          <a:xfrm>
            <a:off x="6940026" y="6009800"/>
            <a:ext cx="68580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sp>
        <p:nvSpPr>
          <p:cNvPr id="491" name="Google Shape;491;p34"/>
          <p:cNvSpPr txBox="1">
            <a:spLocks noGrp="1"/>
          </p:cNvSpPr>
          <p:nvPr>
            <p:ph type="body" idx="4294967295"/>
          </p:nvPr>
        </p:nvSpPr>
        <p:spPr>
          <a:xfrm>
            <a:off x="838200" y="441575"/>
            <a:ext cx="10515600" cy="55308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1AA81"/>
              </a:buClr>
              <a:buSzPts val="3200"/>
              <a:buFont typeface="Arial"/>
              <a:buNone/>
            </a:pPr>
            <a:r>
              <a:rPr lang="fi-FI" sz="3200" b="1">
                <a:solidFill>
                  <a:srgbClr val="11AA81"/>
                </a:solidFill>
              </a:rPr>
              <a:t>Kiedy publikować?</a:t>
            </a:r>
            <a:endParaRPr sz="3200" b="1">
              <a:solidFill>
                <a:srgbClr val="11AA81"/>
              </a:solidFill>
            </a:endParaRPr>
          </a:p>
          <a:p>
            <a:pPr marL="0" lvl="0" indent="0" algn="l" rtl="0">
              <a:lnSpc>
                <a:spcPct val="90000"/>
              </a:lnSpc>
              <a:spcBef>
                <a:spcPts val="0"/>
              </a:spcBef>
              <a:spcAft>
                <a:spcPts val="0"/>
              </a:spcAft>
              <a:buClr>
                <a:srgbClr val="11AA81"/>
              </a:buClr>
              <a:buSzPts val="3200"/>
              <a:buFont typeface="Arial"/>
              <a:buNone/>
            </a:pPr>
            <a:endParaRPr b="1">
              <a:solidFill>
                <a:srgbClr val="11AA81"/>
              </a:solidFill>
            </a:endParaRPr>
          </a:p>
          <a:p>
            <a:pPr marL="228600" marR="0" lvl="0" indent="-222250" algn="l" rtl="0">
              <a:lnSpc>
                <a:spcPct val="115000"/>
              </a:lnSpc>
              <a:spcBef>
                <a:spcPts val="0"/>
              </a:spcBef>
              <a:spcAft>
                <a:spcPts val="0"/>
              </a:spcAft>
              <a:buClr>
                <a:srgbClr val="11AA81"/>
              </a:buClr>
              <a:buSzPts val="2750"/>
              <a:buFont typeface="Arial"/>
              <a:buChar char="•"/>
            </a:pPr>
            <a:r>
              <a:rPr lang="fi-FI" sz="1800"/>
              <a:t>Najlepszy czas na publikowanie w mediach społecznościowych jest różny w różnych kanałach</a:t>
            </a:r>
            <a:endParaRPr sz="1800"/>
          </a:p>
          <a:p>
            <a:pPr marL="685800" marR="0" lvl="0" indent="-222250" algn="l" rtl="0">
              <a:lnSpc>
                <a:spcPct val="115000"/>
              </a:lnSpc>
              <a:spcBef>
                <a:spcPts val="0"/>
              </a:spcBef>
              <a:spcAft>
                <a:spcPts val="0"/>
              </a:spcAft>
              <a:buClr>
                <a:srgbClr val="11AA81"/>
              </a:buClr>
              <a:buSzPts val="2750"/>
              <a:buFont typeface="Arial"/>
              <a:buChar char="•"/>
            </a:pPr>
            <a:r>
              <a:rPr lang="fi-FI" sz="1800"/>
              <a:t>Instagram</a:t>
            </a:r>
            <a:endParaRPr sz="1800"/>
          </a:p>
          <a:p>
            <a:pPr marL="1143000" marR="0" lvl="1" indent="-238125" algn="l" rtl="0">
              <a:lnSpc>
                <a:spcPct val="115000"/>
              </a:lnSpc>
              <a:spcBef>
                <a:spcPts val="0"/>
              </a:spcBef>
              <a:spcAft>
                <a:spcPts val="0"/>
              </a:spcAft>
              <a:buClr>
                <a:srgbClr val="11AA81"/>
              </a:buClr>
              <a:buSzPts val="2550"/>
              <a:buFont typeface="Arial"/>
              <a:buChar char="•"/>
            </a:pPr>
            <a:r>
              <a:rPr lang="fi-FI" sz="1600"/>
              <a:t>Najlepsze godziny to 18:00 - 21:00 i 12:00 - 18:00. </a:t>
            </a:r>
            <a:endParaRPr sz="1600"/>
          </a:p>
          <a:p>
            <a:pPr marL="1143000" marR="0" lvl="1" indent="-238125" algn="l" rtl="0">
              <a:lnSpc>
                <a:spcPct val="115000"/>
              </a:lnSpc>
              <a:spcBef>
                <a:spcPts val="0"/>
              </a:spcBef>
              <a:spcAft>
                <a:spcPts val="0"/>
              </a:spcAft>
              <a:buClr>
                <a:srgbClr val="11AA81"/>
              </a:buClr>
              <a:buSzPts val="2550"/>
              <a:buFont typeface="Arial"/>
              <a:buChar char="•"/>
            </a:pPr>
            <a:r>
              <a:rPr lang="fi-FI" sz="1600"/>
              <a:t>Najlepszym dniem na publikowanie jest sobota</a:t>
            </a:r>
            <a:endParaRPr sz="1600"/>
          </a:p>
          <a:p>
            <a:pPr marL="685800" marR="0" lvl="0" indent="-222250" algn="l" rtl="0">
              <a:lnSpc>
                <a:spcPct val="115000"/>
              </a:lnSpc>
              <a:spcBef>
                <a:spcPts val="0"/>
              </a:spcBef>
              <a:spcAft>
                <a:spcPts val="0"/>
              </a:spcAft>
              <a:buClr>
                <a:srgbClr val="11AA81"/>
              </a:buClr>
              <a:buSzPts val="2750"/>
              <a:buFont typeface="Arial"/>
              <a:buChar char="•"/>
            </a:pPr>
            <a:r>
              <a:rPr lang="fi-FI" sz="1800"/>
              <a:t>Facebook</a:t>
            </a:r>
            <a:endParaRPr sz="1800"/>
          </a:p>
          <a:p>
            <a:pPr marL="1143000" lvl="1" indent="-238125" algn="l" rtl="0">
              <a:lnSpc>
                <a:spcPct val="115000"/>
              </a:lnSpc>
              <a:spcBef>
                <a:spcPts val="0"/>
              </a:spcBef>
              <a:spcAft>
                <a:spcPts val="0"/>
              </a:spcAft>
              <a:buClr>
                <a:srgbClr val="11AA81"/>
              </a:buClr>
              <a:buSzPts val="2550"/>
              <a:buChar char="•"/>
            </a:pPr>
            <a:r>
              <a:rPr lang="fi-FI" sz="1600"/>
              <a:t>Najlepsze godziny to 18:00 - 21:00 i 12:00 - 15:00 . </a:t>
            </a:r>
            <a:endParaRPr sz="1600"/>
          </a:p>
          <a:p>
            <a:pPr marL="1143000" lvl="1" indent="-238125" algn="l" rtl="0">
              <a:lnSpc>
                <a:spcPct val="115000"/>
              </a:lnSpc>
              <a:spcBef>
                <a:spcPts val="0"/>
              </a:spcBef>
              <a:spcAft>
                <a:spcPts val="0"/>
              </a:spcAft>
              <a:buClr>
                <a:srgbClr val="11AA81"/>
              </a:buClr>
              <a:buSzPts val="2550"/>
              <a:buChar char="•"/>
            </a:pPr>
            <a:r>
              <a:rPr lang="fi-FI" sz="1600"/>
              <a:t>Najlepsze dni na publikowanie to piątek i sobota</a:t>
            </a:r>
            <a:endParaRPr sz="1800"/>
          </a:p>
          <a:p>
            <a:pPr marL="1143000" marR="0" lvl="0" indent="0" algn="l" rtl="0">
              <a:lnSpc>
                <a:spcPct val="115000"/>
              </a:lnSpc>
              <a:spcBef>
                <a:spcPts val="0"/>
              </a:spcBef>
              <a:spcAft>
                <a:spcPts val="0"/>
              </a:spcAft>
              <a:buSzPts val="2800"/>
              <a:buNone/>
            </a:pPr>
            <a:endParaRPr sz="1800"/>
          </a:p>
          <a:p>
            <a:pPr marL="457200" marR="0" lvl="0" indent="457200" algn="l" rtl="0">
              <a:lnSpc>
                <a:spcPct val="115000"/>
              </a:lnSpc>
              <a:spcBef>
                <a:spcPts val="0"/>
              </a:spcBef>
              <a:spcAft>
                <a:spcPts val="0"/>
              </a:spcAft>
              <a:buSzPts val="2800"/>
              <a:buNone/>
            </a:pPr>
            <a:endParaRPr sz="1300"/>
          </a:p>
          <a:p>
            <a:pPr marL="457200" marR="0" lvl="0" indent="457200" algn="l" rtl="0">
              <a:lnSpc>
                <a:spcPct val="115000"/>
              </a:lnSpc>
              <a:spcBef>
                <a:spcPts val="0"/>
              </a:spcBef>
              <a:spcAft>
                <a:spcPts val="0"/>
              </a:spcAft>
              <a:buSzPts val="2800"/>
              <a:buNone/>
            </a:pPr>
            <a:endParaRPr sz="1300"/>
          </a:p>
          <a:p>
            <a:pPr marL="457200" marR="0" lvl="0" indent="457200" algn="l" rtl="0">
              <a:lnSpc>
                <a:spcPct val="115000"/>
              </a:lnSpc>
              <a:spcBef>
                <a:spcPts val="0"/>
              </a:spcBef>
              <a:spcAft>
                <a:spcPts val="0"/>
              </a:spcAft>
              <a:buSzPts val="2800"/>
              <a:buNone/>
            </a:pPr>
            <a:r>
              <a:rPr lang="fi-FI" sz="1300"/>
              <a:t>Źródło: https://blog.hubspot.com/marketing/best-times-post-pin-tweet-social-media-infographic</a:t>
            </a:r>
            <a:endParaRPr sz="13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95"/>
        <p:cNvGrpSpPr/>
        <p:nvPr/>
      </p:nvGrpSpPr>
      <p:grpSpPr>
        <a:xfrm>
          <a:off x="0" y="0"/>
          <a:ext cx="0" cy="0"/>
          <a:chOff x="0" y="0"/>
          <a:chExt cx="0" cy="0"/>
        </a:xfrm>
      </p:grpSpPr>
      <p:pic>
        <p:nvPicPr>
          <p:cNvPr id="496" name="Google Shape;496;p35"/>
          <p:cNvPicPr preferRelativeResize="0"/>
          <p:nvPr/>
        </p:nvPicPr>
        <p:blipFill rotWithShape="1">
          <a:blip r:embed="rId3">
            <a:alphaModFix/>
          </a:blip>
          <a:srcRect/>
          <a:stretch/>
        </p:blipFill>
        <p:spPr>
          <a:xfrm>
            <a:off x="2014950" y="390525"/>
            <a:ext cx="7929150" cy="5655848"/>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sp>
        <p:nvSpPr>
          <p:cNvPr id="501" name="Google Shape;501;p36"/>
          <p:cNvSpPr txBox="1">
            <a:spLocks noGrp="1"/>
          </p:cNvSpPr>
          <p:nvPr>
            <p:ph type="title" idx="4294967295"/>
          </p:nvPr>
        </p:nvSpPr>
        <p:spPr>
          <a:xfrm>
            <a:off x="3824287" y="2590800"/>
            <a:ext cx="4543425" cy="8382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Clr>
                <a:schemeClr val="dk1"/>
              </a:buClr>
              <a:buSzPts val="6000"/>
              <a:buFont typeface="PT Sans"/>
              <a:buNone/>
            </a:pPr>
            <a:r>
              <a:rPr lang="fi-FI" sz="5400" b="1">
                <a:solidFill>
                  <a:schemeClr val="lt1"/>
                </a:solidFill>
              </a:rPr>
              <a:t>Zadania</a:t>
            </a:r>
            <a:endParaRPr sz="5400" b="1">
              <a:solidFill>
                <a:schemeClr val="lt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Shape 505"/>
        <p:cNvGrpSpPr/>
        <p:nvPr/>
      </p:nvGrpSpPr>
      <p:grpSpPr>
        <a:xfrm>
          <a:off x="0" y="0"/>
          <a:ext cx="0" cy="0"/>
          <a:chOff x="0" y="0"/>
          <a:chExt cx="0" cy="0"/>
        </a:xfrm>
      </p:grpSpPr>
      <p:sp>
        <p:nvSpPr>
          <p:cNvPr id="506" name="Google Shape;506;p37"/>
          <p:cNvSpPr txBox="1">
            <a:spLocks noGrp="1"/>
          </p:cNvSpPr>
          <p:nvPr>
            <p:ph type="body" idx="1"/>
          </p:nvPr>
        </p:nvSpPr>
        <p:spPr>
          <a:xfrm>
            <a:off x="1120777" y="433106"/>
            <a:ext cx="8818738" cy="101463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Aktywność w klasie</a:t>
            </a:r>
            <a:endParaRPr/>
          </a:p>
          <a:p>
            <a:pPr marL="0" lvl="0" indent="0" algn="l" rtl="0">
              <a:lnSpc>
                <a:spcPct val="90000"/>
              </a:lnSpc>
              <a:spcBef>
                <a:spcPts val="1000"/>
              </a:spcBef>
              <a:spcAft>
                <a:spcPts val="0"/>
              </a:spcAft>
              <a:buClr>
                <a:schemeClr val="lt1"/>
              </a:buClr>
              <a:buSzPts val="3200"/>
              <a:buNone/>
            </a:pPr>
            <a:endParaRPr/>
          </a:p>
        </p:txBody>
      </p:sp>
      <p:sp>
        <p:nvSpPr>
          <p:cNvPr id="507" name="Google Shape;507;p37"/>
          <p:cNvSpPr txBox="1">
            <a:spLocks noGrp="1"/>
          </p:cNvSpPr>
          <p:nvPr>
            <p:ph type="body" idx="2"/>
          </p:nvPr>
        </p:nvSpPr>
        <p:spPr>
          <a:xfrm>
            <a:off x="1120777" y="1073895"/>
            <a:ext cx="8818738" cy="3817814"/>
          </a:xfrm>
          <a:prstGeom prst="rect">
            <a:avLst/>
          </a:prstGeom>
          <a:noFill/>
          <a:ln>
            <a:noFill/>
          </a:ln>
        </p:spPr>
        <p:txBody>
          <a:bodyPr spcFirstLastPara="1" wrap="square" lIns="0" tIns="0" rIns="0" bIns="0" anchor="t" anchorCtr="0">
            <a:noAutofit/>
          </a:bodyPr>
          <a:lstStyle/>
          <a:p>
            <a:pPr marL="285750" marR="0" lvl="0" indent="-273050" algn="l" rtl="0">
              <a:lnSpc>
                <a:spcPct val="100000"/>
              </a:lnSpc>
              <a:spcBef>
                <a:spcPts val="0"/>
              </a:spcBef>
              <a:spcAft>
                <a:spcPts val="0"/>
              </a:spcAft>
              <a:buClr>
                <a:srgbClr val="11AA81"/>
              </a:buClr>
              <a:buSzPts val="1800"/>
              <a:buFont typeface="Noto Sans Symbols"/>
              <a:buChar char="⮚"/>
            </a:pPr>
            <a:r>
              <a:rPr lang="fi-FI" sz="1600" b="1" i="0" u="none" strike="noStrike" cap="none">
                <a:solidFill>
                  <a:srgbClr val="FFFFFF"/>
                </a:solidFill>
              </a:rPr>
              <a:t>Utwórz grupę 4-5 osób. </a:t>
            </a:r>
            <a:endParaRPr sz="1800"/>
          </a:p>
          <a:p>
            <a:pPr marL="285750" marR="0" lvl="0" indent="-273050" algn="l" rtl="0">
              <a:lnSpc>
                <a:spcPct val="100000"/>
              </a:lnSpc>
              <a:spcBef>
                <a:spcPts val="0"/>
              </a:spcBef>
              <a:spcAft>
                <a:spcPts val="0"/>
              </a:spcAft>
              <a:buClr>
                <a:srgbClr val="11AA81"/>
              </a:buClr>
              <a:buSzPts val="1800"/>
              <a:buFont typeface="Noto Sans Symbols"/>
              <a:buChar char="⮚"/>
            </a:pPr>
            <a:r>
              <a:rPr lang="fi-FI" sz="1600" b="1" i="0" u="none" strike="noStrike" cap="none">
                <a:solidFill>
                  <a:srgbClr val="FFFFFF"/>
                </a:solidFill>
              </a:rPr>
              <a:t>Wybierz interesującą firmę lub organizację i przeanalizuj jej obecność w mediach społecznościowych.</a:t>
            </a:r>
            <a:endParaRPr sz="1600" b="0" i="0" u="none" strike="noStrike" cap="none">
              <a:solidFill>
                <a:srgbClr val="FFFFFF"/>
              </a:solidFill>
            </a:endParaRPr>
          </a:p>
          <a:p>
            <a:pPr marL="0" marR="0" lvl="0" indent="0" algn="l" rtl="0">
              <a:lnSpc>
                <a:spcPct val="100000"/>
              </a:lnSpc>
              <a:spcBef>
                <a:spcPts val="0"/>
              </a:spcBef>
              <a:spcAft>
                <a:spcPts val="0"/>
              </a:spcAft>
              <a:buClr>
                <a:srgbClr val="000000"/>
              </a:buClr>
              <a:buSzPts val="1800"/>
              <a:buFont typeface="Arial"/>
              <a:buNone/>
            </a:pPr>
            <a:endParaRPr sz="1600" b="1" i="0" u="none" strike="noStrike" cap="none">
              <a:solidFill>
                <a:srgbClr val="FFFFFF"/>
              </a:solidFill>
            </a:endParaRPr>
          </a:p>
          <a:p>
            <a:pPr marL="0" marR="0" lvl="0" indent="0" algn="l" rtl="0">
              <a:lnSpc>
                <a:spcPct val="100000"/>
              </a:lnSpc>
              <a:spcBef>
                <a:spcPts val="0"/>
              </a:spcBef>
              <a:spcAft>
                <a:spcPts val="0"/>
              </a:spcAft>
              <a:buClr>
                <a:srgbClr val="000000"/>
              </a:buClr>
              <a:buSzPts val="1800"/>
              <a:buFont typeface="Arial"/>
              <a:buNone/>
            </a:pPr>
            <a:r>
              <a:rPr lang="fi-FI" sz="1600" b="1" i="0" u="none" strike="noStrike" cap="none">
                <a:solidFill>
                  <a:srgbClr val="11AA81"/>
                </a:solidFill>
              </a:rPr>
              <a:t>Podaj następujące informacje: </a:t>
            </a:r>
            <a:endParaRPr sz="1200" b="0" i="0" u="none" strike="noStrike" cap="none">
              <a:solidFill>
                <a:srgbClr val="11AA81"/>
              </a:solidFill>
            </a:endParaRPr>
          </a:p>
          <a:p>
            <a:pPr marL="742950" marR="0" lvl="1" indent="-273050" algn="l" rtl="0">
              <a:lnSpc>
                <a:spcPct val="100000"/>
              </a:lnSpc>
              <a:spcBef>
                <a:spcPts val="0"/>
              </a:spcBef>
              <a:spcAft>
                <a:spcPts val="0"/>
              </a:spcAft>
              <a:buClr>
                <a:srgbClr val="11AA81"/>
              </a:buClr>
              <a:buSzPts val="2500"/>
              <a:buFont typeface="Arial"/>
              <a:buChar char="•"/>
            </a:pPr>
            <a:r>
              <a:rPr lang="fi-FI" sz="1600" b="0" i="0" u="none" strike="noStrike" cap="none">
                <a:solidFill>
                  <a:srgbClr val="FFFFFF"/>
                </a:solidFill>
              </a:rPr>
              <a:t>Krótki przegląd firmy (np. branża, wielkość, produkty/usługi)</a:t>
            </a:r>
            <a:endParaRPr sz="2200"/>
          </a:p>
          <a:p>
            <a:pPr marL="742950" marR="0" lvl="1" indent="-273050" algn="l" rtl="0">
              <a:lnSpc>
                <a:spcPct val="100000"/>
              </a:lnSpc>
              <a:spcBef>
                <a:spcPts val="0"/>
              </a:spcBef>
              <a:spcAft>
                <a:spcPts val="0"/>
              </a:spcAft>
              <a:buClr>
                <a:srgbClr val="11AA81"/>
              </a:buClr>
              <a:buSzPts val="2500"/>
              <a:buFont typeface="Arial"/>
              <a:buChar char="•"/>
            </a:pPr>
            <a:r>
              <a:rPr lang="fi-FI" sz="1600" b="0" i="0" u="none" strike="noStrike" cap="none">
                <a:solidFill>
                  <a:srgbClr val="FFFFFF"/>
                </a:solidFill>
              </a:rPr>
              <a:t>Z jakich kanałów mediów społecznościowych korzysta?</a:t>
            </a:r>
            <a:endParaRPr sz="2200"/>
          </a:p>
          <a:p>
            <a:pPr marL="742950" marR="0" lvl="1" indent="-273050" algn="l" rtl="0">
              <a:lnSpc>
                <a:spcPct val="100000"/>
              </a:lnSpc>
              <a:spcBef>
                <a:spcPts val="0"/>
              </a:spcBef>
              <a:spcAft>
                <a:spcPts val="0"/>
              </a:spcAft>
              <a:buClr>
                <a:srgbClr val="11AA81"/>
              </a:buClr>
              <a:buSzPts val="2500"/>
              <a:buFont typeface="Arial"/>
              <a:buChar char="•"/>
            </a:pPr>
            <a:r>
              <a:rPr lang="fi-FI" sz="1600" b="0" i="0" u="none" strike="noStrike" cap="none">
                <a:solidFill>
                  <a:srgbClr val="FFFFFF"/>
                </a:solidFill>
              </a:rPr>
              <a:t>Jakiego rodzaju treści firma produkuje dla mediów społecznościowych? (posty, filmy, konkursy itp.)</a:t>
            </a:r>
            <a:endParaRPr sz="2200"/>
          </a:p>
          <a:p>
            <a:pPr marL="742950" marR="0" lvl="1" indent="-273050" algn="l" rtl="0">
              <a:lnSpc>
                <a:spcPct val="100000"/>
              </a:lnSpc>
              <a:spcBef>
                <a:spcPts val="0"/>
              </a:spcBef>
              <a:spcAft>
                <a:spcPts val="0"/>
              </a:spcAft>
              <a:buClr>
                <a:srgbClr val="11AA81"/>
              </a:buClr>
              <a:buSzPts val="2500"/>
              <a:buFont typeface="Arial"/>
              <a:buChar char="•"/>
            </a:pPr>
            <a:r>
              <a:rPr lang="fi-FI" sz="1600" b="0" i="0" u="none" strike="noStrike" cap="none">
                <a:solidFill>
                  <a:srgbClr val="FFFFFF"/>
                </a:solidFill>
              </a:rPr>
              <a:t>Jak myślisz, do kogo skierowane są ich treści w mediach społecznościowych?</a:t>
            </a:r>
            <a:endParaRPr sz="2200"/>
          </a:p>
          <a:p>
            <a:pPr marL="742950" marR="0" lvl="1" indent="-273050" algn="l" rtl="0">
              <a:lnSpc>
                <a:spcPct val="100000"/>
              </a:lnSpc>
              <a:spcBef>
                <a:spcPts val="0"/>
              </a:spcBef>
              <a:spcAft>
                <a:spcPts val="0"/>
              </a:spcAft>
              <a:buClr>
                <a:srgbClr val="11AA81"/>
              </a:buClr>
              <a:buSzPts val="2500"/>
              <a:buFont typeface="Arial"/>
              <a:buChar char="•"/>
            </a:pPr>
            <a:r>
              <a:rPr lang="fi-FI" sz="1600" b="0" i="0" u="none" strike="noStrike" cap="none">
                <a:solidFill>
                  <a:srgbClr val="FFFFFF"/>
                </a:solidFill>
              </a:rPr>
              <a:t>Czy uważasz, że treść jest interesująca dla grupy docelowej firmy?</a:t>
            </a:r>
            <a:endParaRPr sz="2200"/>
          </a:p>
          <a:p>
            <a:pPr marL="742950" marR="0" lvl="1" indent="-273050" algn="l" rtl="0">
              <a:lnSpc>
                <a:spcPct val="100000"/>
              </a:lnSpc>
              <a:spcBef>
                <a:spcPts val="0"/>
              </a:spcBef>
              <a:spcAft>
                <a:spcPts val="0"/>
              </a:spcAft>
              <a:buClr>
                <a:srgbClr val="11AA81"/>
              </a:buClr>
              <a:buSzPts val="2500"/>
              <a:buFont typeface="Arial"/>
              <a:buChar char="•"/>
            </a:pPr>
            <a:r>
              <a:rPr lang="fi-FI" sz="1600" b="0" i="0" u="none" strike="noStrike" cap="none">
                <a:solidFill>
                  <a:srgbClr val="FFFFFF"/>
                </a:solidFill>
              </a:rPr>
              <a:t>Jak myślisz, do czego dąży firma w swoich mediach społecznościowych?</a:t>
            </a:r>
            <a:endParaRPr sz="2200"/>
          </a:p>
          <a:p>
            <a:pPr marL="742950" marR="0" lvl="1" indent="-273050" algn="l" rtl="0">
              <a:lnSpc>
                <a:spcPct val="100000"/>
              </a:lnSpc>
              <a:spcBef>
                <a:spcPts val="0"/>
              </a:spcBef>
              <a:spcAft>
                <a:spcPts val="0"/>
              </a:spcAft>
              <a:buClr>
                <a:srgbClr val="11AA81"/>
              </a:buClr>
              <a:buSzPts val="2500"/>
              <a:buFont typeface="Arial"/>
              <a:buChar char="•"/>
            </a:pPr>
            <a:r>
              <a:rPr lang="fi-FI" sz="1600" b="0" i="0" u="none" strike="noStrike" cap="none">
                <a:solidFill>
                  <a:srgbClr val="FFFFFF"/>
                </a:solidFill>
              </a:rPr>
              <a:t>Jak aktywnie firma publikuje w mediach społecznościowych?</a:t>
            </a:r>
            <a:endParaRPr sz="2200"/>
          </a:p>
          <a:p>
            <a:pPr marL="742950" marR="0" lvl="1" indent="-273050" algn="l" rtl="0">
              <a:lnSpc>
                <a:spcPct val="100000"/>
              </a:lnSpc>
              <a:spcBef>
                <a:spcPts val="0"/>
              </a:spcBef>
              <a:spcAft>
                <a:spcPts val="0"/>
              </a:spcAft>
              <a:buClr>
                <a:srgbClr val="11AA81"/>
              </a:buClr>
              <a:buSzPts val="2500"/>
              <a:buFont typeface="Arial"/>
              <a:buChar char="•"/>
            </a:pPr>
            <a:r>
              <a:rPr lang="fi-FI" sz="1600" b="0" i="0" u="none" strike="noStrike" cap="none">
                <a:solidFill>
                  <a:srgbClr val="FFFFFF"/>
                </a:solidFill>
              </a:rPr>
              <a:t>Jakiego rodzaju sugestie dotyczące ulepszeń przekazałbyś firmie w zakresie korzystania z mediów społecznościowych?</a:t>
            </a:r>
            <a:endParaRPr sz="2200"/>
          </a:p>
          <a:p>
            <a:pPr marL="0" marR="0" lvl="0" indent="0" algn="l" rtl="0">
              <a:lnSpc>
                <a:spcPct val="100000"/>
              </a:lnSpc>
              <a:spcBef>
                <a:spcPts val="0"/>
              </a:spcBef>
              <a:spcAft>
                <a:spcPts val="0"/>
              </a:spcAft>
              <a:buClr>
                <a:srgbClr val="000000"/>
              </a:buClr>
              <a:buSzPts val="1800"/>
              <a:buFont typeface="Arial"/>
              <a:buNone/>
            </a:pPr>
            <a:endParaRPr sz="1800"/>
          </a:p>
          <a:p>
            <a:pPr marL="0" lvl="0" indent="0" algn="l" rtl="0">
              <a:lnSpc>
                <a:spcPct val="108000"/>
              </a:lnSpc>
              <a:spcBef>
                <a:spcPts val="0"/>
              </a:spcBef>
              <a:spcAft>
                <a:spcPts val="0"/>
              </a:spcAft>
              <a:buClr>
                <a:schemeClr val="lt1"/>
              </a:buClr>
              <a:buSzPts val="2000"/>
              <a:buNone/>
            </a:pPr>
            <a:endParaRPr sz="1800"/>
          </a:p>
        </p:txBody>
      </p:sp>
      <p:sp>
        <p:nvSpPr>
          <p:cNvPr id="508" name="Google Shape;508;p37"/>
          <p:cNvSpPr txBox="1"/>
          <p:nvPr/>
        </p:nvSpPr>
        <p:spPr>
          <a:xfrm>
            <a:off x="8257275" y="1462450"/>
            <a:ext cx="3251100" cy="12621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endParaRPr sz="1600">
              <a:solidFill>
                <a:schemeClr val="lt1"/>
              </a:solidFill>
            </a:endParaRPr>
          </a:p>
          <a:p>
            <a:pPr marL="0" lvl="0" indent="0" algn="r" rtl="0">
              <a:spcBef>
                <a:spcPts val="0"/>
              </a:spcBef>
              <a:spcAft>
                <a:spcPts val="0"/>
              </a:spcAft>
              <a:buNone/>
            </a:pPr>
            <a:r>
              <a:rPr lang="fi-FI" sz="1800" b="1">
                <a:solidFill>
                  <a:srgbClr val="11AA81"/>
                </a:solidFill>
              </a:rPr>
              <a:t>Przygotuj prezentację na temat swoich spostrzeżeń i przedstaw je klasie.</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sp>
        <p:nvSpPr>
          <p:cNvPr id="513" name="Google Shape;513;p38"/>
          <p:cNvSpPr txBox="1">
            <a:spLocks noGrp="1"/>
          </p:cNvSpPr>
          <p:nvPr>
            <p:ph type="body" idx="1"/>
          </p:nvPr>
        </p:nvSpPr>
        <p:spPr>
          <a:xfrm>
            <a:off x="1120777" y="433106"/>
            <a:ext cx="8818800" cy="10149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Zadanie grupowe</a:t>
            </a:r>
            <a:endParaRPr/>
          </a:p>
          <a:p>
            <a:pPr marL="0" lvl="0" indent="0" algn="l" rtl="0">
              <a:lnSpc>
                <a:spcPct val="90000"/>
              </a:lnSpc>
              <a:spcBef>
                <a:spcPts val="1000"/>
              </a:spcBef>
              <a:spcAft>
                <a:spcPts val="0"/>
              </a:spcAft>
              <a:buClr>
                <a:schemeClr val="lt1"/>
              </a:buClr>
              <a:buSzPts val="3200"/>
              <a:buNone/>
            </a:pPr>
            <a:endParaRPr/>
          </a:p>
        </p:txBody>
      </p:sp>
      <p:sp>
        <p:nvSpPr>
          <p:cNvPr id="514" name="Google Shape;514;p38"/>
          <p:cNvSpPr txBox="1">
            <a:spLocks noGrp="1"/>
          </p:cNvSpPr>
          <p:nvPr>
            <p:ph type="body" idx="2"/>
          </p:nvPr>
        </p:nvSpPr>
        <p:spPr>
          <a:xfrm>
            <a:off x="1120776" y="1006300"/>
            <a:ext cx="5548800" cy="3817800"/>
          </a:xfrm>
          <a:prstGeom prst="rect">
            <a:avLst/>
          </a:prstGeom>
          <a:noFill/>
          <a:ln>
            <a:noFill/>
          </a:ln>
        </p:spPr>
        <p:txBody>
          <a:bodyPr spcFirstLastPara="1" wrap="square" lIns="0" tIns="0" rIns="0" bIns="0" anchor="t" anchorCtr="0">
            <a:noAutofit/>
          </a:bodyPr>
          <a:lstStyle/>
          <a:p>
            <a:pPr marL="285750" marR="0" lvl="0" indent="-304800" algn="l" rtl="0">
              <a:lnSpc>
                <a:spcPct val="100000"/>
              </a:lnSpc>
              <a:spcBef>
                <a:spcPts val="0"/>
              </a:spcBef>
              <a:spcAft>
                <a:spcPts val="0"/>
              </a:spcAft>
              <a:buClr>
                <a:srgbClr val="11AA81"/>
              </a:buClr>
              <a:buSzPts val="1900"/>
              <a:buFont typeface="Noto Sans Symbols"/>
              <a:buChar char="⮚"/>
            </a:pPr>
            <a:r>
              <a:rPr lang="fi-FI" sz="1900" b="1" i="0" u="none" strike="noStrike" cap="none">
                <a:solidFill>
                  <a:schemeClr val="lt1"/>
                </a:solidFill>
              </a:rPr>
              <a:t>Utwórz grupę 4-5 osób. </a:t>
            </a:r>
            <a:endParaRPr sz="2300"/>
          </a:p>
          <a:p>
            <a:pPr marL="285750" marR="0" lvl="0" indent="-304800" algn="l" rtl="0">
              <a:lnSpc>
                <a:spcPct val="100000"/>
              </a:lnSpc>
              <a:spcBef>
                <a:spcPts val="0"/>
              </a:spcBef>
              <a:spcAft>
                <a:spcPts val="0"/>
              </a:spcAft>
              <a:buClr>
                <a:srgbClr val="11AA81"/>
              </a:buClr>
              <a:buSzPts val="1900"/>
              <a:buFont typeface="Noto Sans Symbols"/>
              <a:buChar char="⮚"/>
            </a:pPr>
            <a:r>
              <a:rPr lang="fi-FI" sz="1900" b="1" i="0" u="none" strike="noStrike" cap="none">
                <a:solidFill>
                  <a:schemeClr val="lt1"/>
                </a:solidFill>
              </a:rPr>
              <a:t>Wybierz dwa kanały mediów społecznościowych i zapoznaj się z nimi.</a:t>
            </a:r>
            <a:endParaRPr sz="2300"/>
          </a:p>
          <a:p>
            <a:pPr marL="0" marR="0" lvl="0" indent="0" algn="l" rtl="0">
              <a:lnSpc>
                <a:spcPct val="100000"/>
              </a:lnSpc>
              <a:spcBef>
                <a:spcPts val="0"/>
              </a:spcBef>
              <a:spcAft>
                <a:spcPts val="0"/>
              </a:spcAft>
              <a:buClr>
                <a:srgbClr val="000000"/>
              </a:buClr>
              <a:buSzPts val="2000"/>
              <a:buFont typeface="Arial"/>
              <a:buNone/>
            </a:pPr>
            <a:br>
              <a:rPr lang="fi-FI" sz="1900" b="1" i="0" u="none" strike="noStrike" cap="none">
                <a:solidFill>
                  <a:schemeClr val="lt1"/>
                </a:solidFill>
              </a:rPr>
            </a:br>
            <a:r>
              <a:rPr lang="fi-FI" sz="2100" b="1" i="0" u="none" strike="noStrike" cap="none">
                <a:solidFill>
                  <a:srgbClr val="11AA81"/>
                </a:solidFill>
              </a:rPr>
              <a:t>Dowiedz się: </a:t>
            </a:r>
            <a:endParaRPr sz="1900" b="1" i="0" u="none" strike="noStrike" cap="none">
              <a:solidFill>
                <a:srgbClr val="11AA81"/>
              </a:solidFill>
            </a:endParaRPr>
          </a:p>
          <a:p>
            <a:pPr marL="285750" marR="0" lvl="0" indent="-304800" algn="l" rtl="0">
              <a:lnSpc>
                <a:spcPct val="100000"/>
              </a:lnSpc>
              <a:spcBef>
                <a:spcPts val="0"/>
              </a:spcBef>
              <a:spcAft>
                <a:spcPts val="0"/>
              </a:spcAft>
              <a:buClr>
                <a:srgbClr val="11AA81"/>
              </a:buClr>
              <a:buSzPts val="1900"/>
              <a:buFont typeface="Arial"/>
              <a:buChar char="•"/>
            </a:pPr>
            <a:r>
              <a:rPr lang="fi-FI" sz="1900" b="0" i="0" u="none" strike="noStrike" cap="none">
                <a:solidFill>
                  <a:schemeClr val="lt1"/>
                </a:solidFill>
              </a:rPr>
              <a:t>Jakie rodzaje treści są typowe dla tego kanału?</a:t>
            </a:r>
            <a:endParaRPr sz="1500" b="0" i="0" u="none" strike="noStrike" cap="none">
              <a:solidFill>
                <a:schemeClr val="lt1"/>
              </a:solidFill>
            </a:endParaRPr>
          </a:p>
          <a:p>
            <a:pPr marL="285750" marR="0" lvl="0" indent="-304800" algn="l" rtl="0">
              <a:lnSpc>
                <a:spcPct val="100000"/>
              </a:lnSpc>
              <a:spcBef>
                <a:spcPts val="0"/>
              </a:spcBef>
              <a:spcAft>
                <a:spcPts val="0"/>
              </a:spcAft>
              <a:buClr>
                <a:srgbClr val="11AA81"/>
              </a:buClr>
              <a:buSzPts val="1900"/>
              <a:buFont typeface="Arial"/>
              <a:buChar char="•"/>
            </a:pPr>
            <a:r>
              <a:rPr lang="fi-FI" sz="1900" b="0" i="0" u="none" strike="noStrike" cap="none">
                <a:solidFill>
                  <a:schemeClr val="lt1"/>
                </a:solidFill>
              </a:rPr>
              <a:t>Liczba użytkowników w Twoim kraju? Opisz typowego użytkownika kanału. </a:t>
            </a:r>
            <a:endParaRPr sz="2300"/>
          </a:p>
          <a:p>
            <a:pPr marL="285750" marR="0" lvl="0" indent="-304800" algn="l" rtl="0">
              <a:lnSpc>
                <a:spcPct val="100000"/>
              </a:lnSpc>
              <a:spcBef>
                <a:spcPts val="0"/>
              </a:spcBef>
              <a:spcAft>
                <a:spcPts val="0"/>
              </a:spcAft>
              <a:buClr>
                <a:srgbClr val="11AA81"/>
              </a:buClr>
              <a:buSzPts val="1900"/>
              <a:buFont typeface="Arial"/>
              <a:buChar char="•"/>
            </a:pPr>
            <a:r>
              <a:rPr lang="fi-FI" sz="1900" b="0" i="0" u="none" strike="noStrike" cap="none">
                <a:solidFill>
                  <a:schemeClr val="lt1"/>
                </a:solidFill>
              </a:rPr>
              <a:t>Czy kanał może być wykorzystywany w marketingu? W jaki sposób? Na czym opiera się budżetowanie?</a:t>
            </a:r>
            <a:endParaRPr sz="2300"/>
          </a:p>
          <a:p>
            <a:pPr marL="285750" marR="0" lvl="0" indent="-304800" algn="l" rtl="0">
              <a:lnSpc>
                <a:spcPct val="100000"/>
              </a:lnSpc>
              <a:spcBef>
                <a:spcPts val="0"/>
              </a:spcBef>
              <a:spcAft>
                <a:spcPts val="0"/>
              </a:spcAft>
              <a:buClr>
                <a:srgbClr val="11AA81"/>
              </a:buClr>
              <a:buSzPts val="1900"/>
              <a:buFont typeface="Arial"/>
              <a:buChar char="•"/>
            </a:pPr>
            <a:r>
              <a:rPr lang="fi-FI" sz="1900" b="0" i="0" u="none" strike="noStrike" cap="none">
                <a:solidFill>
                  <a:schemeClr val="lt1"/>
                </a:solidFill>
              </a:rPr>
              <a:t>Najczęstsze błędy popełniane w tym kanale? Jak można ich uniknąć?</a:t>
            </a:r>
            <a:endParaRPr sz="2300"/>
          </a:p>
          <a:p>
            <a:pPr marL="0" marR="0" lvl="0" indent="0" algn="l" rtl="0">
              <a:lnSpc>
                <a:spcPct val="100000"/>
              </a:lnSpc>
              <a:spcBef>
                <a:spcPts val="0"/>
              </a:spcBef>
              <a:spcAft>
                <a:spcPts val="0"/>
              </a:spcAft>
              <a:buClr>
                <a:srgbClr val="000000"/>
              </a:buClr>
              <a:buSzPts val="1800"/>
              <a:buFont typeface="Arial"/>
              <a:buNone/>
            </a:pPr>
            <a:endParaRPr sz="1700" b="0" i="0" u="none" strike="noStrike" cap="none">
              <a:solidFill>
                <a:schemeClr val="lt1"/>
              </a:solidFill>
            </a:endParaRPr>
          </a:p>
          <a:p>
            <a:pPr marL="0" marR="0" lvl="0" indent="0" algn="l" rtl="0">
              <a:lnSpc>
                <a:spcPct val="100000"/>
              </a:lnSpc>
              <a:spcBef>
                <a:spcPts val="0"/>
              </a:spcBef>
              <a:spcAft>
                <a:spcPts val="0"/>
              </a:spcAft>
              <a:buClr>
                <a:srgbClr val="000000"/>
              </a:buClr>
              <a:buSzPts val="1800"/>
              <a:buFont typeface="Arial"/>
              <a:buNone/>
            </a:pPr>
            <a:r>
              <a:rPr lang="fi-FI" sz="2100" b="1" i="0" u="none" strike="noStrike" cap="none">
                <a:solidFill>
                  <a:srgbClr val="11AA81"/>
                </a:solidFill>
              </a:rPr>
              <a:t>Przygotuj prezentację .ppt na temat swoich spostrzeżeń. Pamiętaj o podaniu źródeł. </a:t>
            </a:r>
            <a:endParaRPr sz="2300"/>
          </a:p>
          <a:p>
            <a:pPr marL="0" marR="0" lvl="0" indent="0" algn="l" rtl="0">
              <a:lnSpc>
                <a:spcPct val="100000"/>
              </a:lnSpc>
              <a:spcBef>
                <a:spcPts val="0"/>
              </a:spcBef>
              <a:spcAft>
                <a:spcPts val="0"/>
              </a:spcAft>
              <a:buClr>
                <a:srgbClr val="000000"/>
              </a:buClr>
              <a:buSzPts val="1800"/>
              <a:buFont typeface="Arial"/>
              <a:buNone/>
            </a:pPr>
            <a:endParaRPr sz="1700" b="1" i="0" u="none" strike="noStrike" cap="none">
              <a:solidFill>
                <a:schemeClr val="lt1"/>
              </a:solidFill>
            </a:endParaRPr>
          </a:p>
          <a:p>
            <a:pPr marL="0" lvl="0" indent="0" algn="l" rtl="0">
              <a:lnSpc>
                <a:spcPct val="154285"/>
              </a:lnSpc>
              <a:spcBef>
                <a:spcPts val="0"/>
              </a:spcBef>
              <a:spcAft>
                <a:spcPts val="0"/>
              </a:spcAft>
              <a:buClr>
                <a:schemeClr val="lt1"/>
              </a:buClr>
              <a:buSzPts val="1400"/>
              <a:buNone/>
            </a:pPr>
            <a:endParaRPr sz="1700"/>
          </a:p>
        </p:txBody>
      </p:sp>
      <p:sp>
        <p:nvSpPr>
          <p:cNvPr id="515" name="Google Shape;515;p38"/>
          <p:cNvSpPr txBox="1"/>
          <p:nvPr/>
        </p:nvSpPr>
        <p:spPr>
          <a:xfrm>
            <a:off x="6980925" y="860925"/>
            <a:ext cx="4652400" cy="5202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sz="2000" b="1">
                <a:solidFill>
                  <a:srgbClr val="11AA81"/>
                </a:solidFill>
              </a:rPr>
              <a:t>Ocena:</a:t>
            </a:r>
            <a:endParaRPr sz="2400">
              <a:solidFill>
                <a:schemeClr val="lt1"/>
              </a:solidFill>
            </a:endParaRPr>
          </a:p>
          <a:p>
            <a:pPr marL="0" lvl="0" indent="0" algn="l" rtl="0">
              <a:spcBef>
                <a:spcPts val="0"/>
              </a:spcBef>
              <a:spcAft>
                <a:spcPts val="0"/>
              </a:spcAft>
              <a:buNone/>
            </a:pPr>
            <a:r>
              <a:rPr lang="fi-FI" sz="1600" b="1">
                <a:solidFill>
                  <a:srgbClr val="11AA81"/>
                </a:solidFill>
              </a:rPr>
              <a:t>Niedostateczna</a:t>
            </a:r>
            <a:r>
              <a:rPr lang="fi-FI" sz="1600">
                <a:solidFill>
                  <a:schemeClr val="lt1"/>
                </a:solidFill>
              </a:rPr>
              <a:t>:</a:t>
            </a:r>
            <a:br>
              <a:rPr lang="fi-FI" sz="1600">
                <a:solidFill>
                  <a:schemeClr val="lt1"/>
                </a:solidFill>
              </a:rPr>
            </a:br>
            <a:r>
              <a:rPr lang="fi-FI" sz="1600">
                <a:solidFill>
                  <a:schemeClr val="lt1"/>
                </a:solidFill>
              </a:rPr>
              <a:t>W pracy brakuje większości wymaganych elementów. Wykorzystanie źródeł jest ograniczone. Praca nie wykazuje zrozumienia wykorzystania mediów społecznościowych w marketingu. </a:t>
            </a:r>
            <a:endParaRPr sz="2400">
              <a:solidFill>
                <a:schemeClr val="lt1"/>
              </a:solidFill>
            </a:endParaRPr>
          </a:p>
          <a:p>
            <a:pPr marL="0" lvl="0" indent="0" algn="l" rtl="0">
              <a:spcBef>
                <a:spcPts val="0"/>
              </a:spcBef>
              <a:spcAft>
                <a:spcPts val="0"/>
              </a:spcAft>
              <a:buNone/>
            </a:pPr>
            <a:r>
              <a:rPr lang="fi-FI" sz="1600" b="1">
                <a:solidFill>
                  <a:srgbClr val="11AA81"/>
                </a:solidFill>
              </a:rPr>
              <a:t>Dostateczna:</a:t>
            </a:r>
            <a:r>
              <a:rPr lang="fi-FI" sz="1600">
                <a:solidFill>
                  <a:srgbClr val="11AA81"/>
                </a:solidFill>
              </a:rPr>
              <a:t>: </a:t>
            </a:r>
            <a:endParaRPr sz="2400">
              <a:solidFill>
                <a:schemeClr val="lt1"/>
              </a:solidFill>
            </a:endParaRPr>
          </a:p>
          <a:p>
            <a:pPr marL="0" lvl="0" indent="0" algn="l" rtl="0">
              <a:spcBef>
                <a:spcPts val="0"/>
              </a:spcBef>
              <a:spcAft>
                <a:spcPts val="0"/>
              </a:spcAft>
              <a:buNone/>
            </a:pPr>
            <a:r>
              <a:rPr lang="fi-FI" sz="1600">
                <a:solidFill>
                  <a:schemeClr val="lt1"/>
                </a:solidFill>
              </a:rPr>
              <a:t>Grupa badała kanały mediów społecznościowych, ale tylko powierzchownie, a wykorzystanie źródeł jest ograniczone. Mają pewne pojęcie o możliwościach wykorzystania mediów społecznościowych w marketingu. </a:t>
            </a:r>
            <a:endParaRPr sz="2400">
              <a:solidFill>
                <a:schemeClr val="lt1"/>
              </a:solidFill>
            </a:endParaRPr>
          </a:p>
          <a:p>
            <a:pPr marL="0" lvl="0" indent="0" algn="l" rtl="0">
              <a:spcBef>
                <a:spcPts val="0"/>
              </a:spcBef>
              <a:spcAft>
                <a:spcPts val="0"/>
              </a:spcAft>
              <a:buNone/>
            </a:pPr>
            <a:r>
              <a:rPr lang="fi-FI" sz="1600" b="1">
                <a:solidFill>
                  <a:srgbClr val="11AA81"/>
                </a:solidFill>
              </a:rPr>
              <a:t>Znakomity</a:t>
            </a:r>
            <a:r>
              <a:rPr lang="fi-FI" sz="1600">
                <a:solidFill>
                  <a:srgbClr val="11AA81"/>
                </a:solidFill>
              </a:rPr>
              <a:t>: </a:t>
            </a:r>
            <a:r>
              <a:rPr lang="fi-FI" sz="1600">
                <a:solidFill>
                  <a:schemeClr val="lt1"/>
                </a:solidFill>
              </a:rPr>
              <a:t>	</a:t>
            </a:r>
            <a:endParaRPr sz="2400">
              <a:solidFill>
                <a:schemeClr val="lt1"/>
              </a:solidFill>
            </a:endParaRPr>
          </a:p>
          <a:p>
            <a:pPr marL="0" lvl="0" indent="0" algn="l" rtl="0">
              <a:spcBef>
                <a:spcPts val="0"/>
              </a:spcBef>
              <a:spcAft>
                <a:spcPts val="0"/>
              </a:spcAft>
              <a:buNone/>
            </a:pPr>
            <a:r>
              <a:rPr lang="fi-FI" sz="1600">
                <a:solidFill>
                  <a:schemeClr val="lt1"/>
                </a:solidFill>
              </a:rPr>
              <a:t>Grupa dokładnie przeanalizowała kanały mediów społecznościowych pod różnymi kątami. Ich praca wykazała głębokie zrozumienie możliwości wykorzystania mediów społecznościowych w marketingu. </a:t>
            </a:r>
            <a:endParaRPr sz="2400">
              <a:solidFill>
                <a:schemeClr val="lt1"/>
              </a:solidFill>
            </a:endParaRPr>
          </a:p>
          <a:p>
            <a:pPr marL="0" lvl="0" indent="0" algn="l" rtl="0">
              <a:lnSpc>
                <a:spcPct val="154285"/>
              </a:lnSpc>
              <a:spcBef>
                <a:spcPts val="0"/>
              </a:spcBef>
              <a:spcAft>
                <a:spcPts val="0"/>
              </a:spcAft>
              <a:buNone/>
            </a:pPr>
            <a:endParaRPr sz="1800">
              <a:solidFill>
                <a:schemeClr val="lt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0" name="Google Shape;520;p39"/>
          <p:cNvSpPr txBox="1">
            <a:spLocks noGrp="1"/>
          </p:cNvSpPr>
          <p:nvPr>
            <p:ph type="body" idx="1"/>
          </p:nvPr>
        </p:nvSpPr>
        <p:spPr>
          <a:xfrm>
            <a:off x="1112552" y="327981"/>
            <a:ext cx="8818800" cy="8865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Zadanie indywidualne</a:t>
            </a:r>
            <a:endParaRPr/>
          </a:p>
          <a:p>
            <a:pPr marL="0" lvl="0" indent="0" algn="l" rtl="0">
              <a:lnSpc>
                <a:spcPct val="90000"/>
              </a:lnSpc>
              <a:spcBef>
                <a:spcPts val="0"/>
              </a:spcBef>
              <a:spcAft>
                <a:spcPts val="0"/>
              </a:spcAft>
              <a:buClr>
                <a:schemeClr val="lt1"/>
              </a:buClr>
              <a:buSzPts val="3200"/>
              <a:buNone/>
            </a:pPr>
            <a:endParaRPr/>
          </a:p>
        </p:txBody>
      </p:sp>
      <p:sp>
        <p:nvSpPr>
          <p:cNvPr id="521" name="Google Shape;521;p39"/>
          <p:cNvSpPr txBox="1">
            <a:spLocks noGrp="1"/>
          </p:cNvSpPr>
          <p:nvPr>
            <p:ph type="body" idx="2"/>
          </p:nvPr>
        </p:nvSpPr>
        <p:spPr>
          <a:xfrm>
            <a:off x="1112550" y="948500"/>
            <a:ext cx="9966900" cy="38178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2200"/>
              <a:buFont typeface="Arial"/>
              <a:buNone/>
            </a:pPr>
            <a:r>
              <a:rPr lang="fi-FI" sz="2400" b="1" i="0" u="none" strike="noStrike" cap="none">
                <a:solidFill>
                  <a:srgbClr val="11AA81"/>
                </a:solidFill>
              </a:rPr>
              <a:t>Trendy w mediach społecznościowych</a:t>
            </a:r>
            <a:endParaRPr/>
          </a:p>
          <a:p>
            <a:pPr marL="0" marR="0" lvl="0" indent="0" algn="l" rtl="0">
              <a:lnSpc>
                <a:spcPct val="100000"/>
              </a:lnSpc>
              <a:spcBef>
                <a:spcPts val="0"/>
              </a:spcBef>
              <a:spcAft>
                <a:spcPts val="0"/>
              </a:spcAft>
              <a:buClr>
                <a:srgbClr val="000000"/>
              </a:buClr>
              <a:buSzPts val="1800"/>
              <a:buFont typeface="Arial"/>
              <a:buNone/>
            </a:pPr>
            <a:r>
              <a:rPr lang="fi-FI" sz="1600" i="0" u="none" strike="noStrike" cap="none"/>
              <a:t>Krajobraz mediów społecznościowych przechodzi obecnie transformację.</a:t>
            </a:r>
            <a:endParaRPr/>
          </a:p>
          <a:p>
            <a:pPr marL="0" marR="0" lvl="0" indent="0" algn="l" rtl="0">
              <a:lnSpc>
                <a:spcPct val="100000"/>
              </a:lnSpc>
              <a:spcBef>
                <a:spcPts val="0"/>
              </a:spcBef>
              <a:spcAft>
                <a:spcPts val="0"/>
              </a:spcAft>
              <a:buClr>
                <a:srgbClr val="000000"/>
              </a:buClr>
              <a:buSzPts val="1800"/>
              <a:buFont typeface="Arial"/>
              <a:buNone/>
            </a:pPr>
            <a:br>
              <a:rPr lang="fi-FI" sz="1600" b="1" i="0" u="none" strike="noStrike" cap="none"/>
            </a:br>
            <a:r>
              <a:rPr lang="fi-FI" sz="1600" b="1" i="0" u="none" strike="noStrike" cap="none"/>
              <a:t>Wyszukiwanie informacji o najnowszych osiągnięciach i trendach. </a:t>
            </a:r>
            <a:endParaRPr sz="1200" b="1" i="0" u="none" strike="noStrike" cap="none"/>
          </a:p>
          <a:p>
            <a:pPr marL="285750" marR="0" lvl="0" indent="-285750" algn="l" rtl="0">
              <a:lnSpc>
                <a:spcPct val="100000"/>
              </a:lnSpc>
              <a:spcBef>
                <a:spcPts val="0"/>
              </a:spcBef>
              <a:spcAft>
                <a:spcPts val="0"/>
              </a:spcAft>
              <a:buClr>
                <a:srgbClr val="11AA81"/>
              </a:buClr>
              <a:buSzPts val="1800"/>
              <a:buChar char="•"/>
            </a:pPr>
            <a:r>
              <a:rPr lang="fi-FI" sz="1600" i="0" u="none" strike="noStrike" cap="none"/>
              <a:t>Które kanały tracą na popularności?</a:t>
            </a:r>
            <a:endParaRPr/>
          </a:p>
          <a:p>
            <a:pPr marL="285750" marR="0" lvl="0" indent="-285750" algn="l" rtl="0">
              <a:lnSpc>
                <a:spcPct val="100000"/>
              </a:lnSpc>
              <a:spcBef>
                <a:spcPts val="0"/>
              </a:spcBef>
              <a:spcAft>
                <a:spcPts val="0"/>
              </a:spcAft>
              <a:buClr>
                <a:srgbClr val="11AA81"/>
              </a:buClr>
              <a:buSzPts val="1800"/>
              <a:buChar char="•"/>
            </a:pPr>
            <a:r>
              <a:rPr lang="fi-FI" sz="1600" i="0" u="none" strike="noStrike" cap="none"/>
              <a:t>Które kanały zyskują więcej użytkowników?</a:t>
            </a:r>
            <a:endParaRPr/>
          </a:p>
          <a:p>
            <a:pPr marL="285750" marR="0" lvl="0" indent="-285750" algn="l" rtl="0">
              <a:lnSpc>
                <a:spcPct val="100000"/>
              </a:lnSpc>
              <a:spcBef>
                <a:spcPts val="0"/>
              </a:spcBef>
              <a:spcAft>
                <a:spcPts val="0"/>
              </a:spcAft>
              <a:buClr>
                <a:srgbClr val="11AA81"/>
              </a:buClr>
              <a:buSzPts val="1800"/>
              <a:buChar char="•"/>
            </a:pPr>
            <a:r>
              <a:rPr lang="fi-FI" sz="1600" i="0" u="none" strike="noStrike" cap="none"/>
              <a:t>Które typy treści (np. filmy, obrazy) są najbardziej popularne wśród użytkowników, a które nie?</a:t>
            </a:r>
            <a:endParaRPr/>
          </a:p>
          <a:p>
            <a:pPr marL="285750" marR="0" lvl="0" indent="-285750" algn="l" rtl="0">
              <a:lnSpc>
                <a:spcPct val="100000"/>
              </a:lnSpc>
              <a:spcBef>
                <a:spcPts val="0"/>
              </a:spcBef>
              <a:spcAft>
                <a:spcPts val="0"/>
              </a:spcAft>
              <a:buClr>
                <a:srgbClr val="11AA81"/>
              </a:buClr>
              <a:buSzPts val="1800"/>
              <a:buChar char="•"/>
            </a:pPr>
            <a:r>
              <a:rPr lang="fi-FI" sz="1600" i="0" u="none" strike="noStrike" cap="none"/>
              <a:t>Jakiego rodzaju treści oczekują klienci od marek?</a:t>
            </a:r>
            <a:endParaRPr/>
          </a:p>
          <a:p>
            <a:pPr marL="285750" marR="0" lvl="0" indent="-285750" algn="l" rtl="0">
              <a:lnSpc>
                <a:spcPct val="100000"/>
              </a:lnSpc>
              <a:spcBef>
                <a:spcPts val="0"/>
              </a:spcBef>
              <a:spcAft>
                <a:spcPts val="0"/>
              </a:spcAft>
              <a:buClr>
                <a:srgbClr val="11AA81"/>
              </a:buClr>
              <a:buSzPts val="1800"/>
              <a:buChar char="•"/>
            </a:pPr>
            <a:r>
              <a:rPr lang="fi-FI" sz="1600" i="0" u="none" strike="noStrike" cap="none"/>
              <a:t>Jakie są najskuteczniejsze sposoby wykorzystania mediów społecznościowych w marketingu?</a:t>
            </a:r>
            <a:endParaRPr/>
          </a:p>
          <a:p>
            <a:pPr marL="0" marR="0" lvl="0" indent="0" algn="l" rtl="0">
              <a:lnSpc>
                <a:spcPct val="100000"/>
              </a:lnSpc>
              <a:spcBef>
                <a:spcPts val="0"/>
              </a:spcBef>
              <a:spcAft>
                <a:spcPts val="0"/>
              </a:spcAft>
              <a:buClr>
                <a:srgbClr val="000000"/>
              </a:buClr>
              <a:buSzPts val="1800"/>
              <a:buFont typeface="Arial"/>
              <a:buNone/>
            </a:pPr>
            <a:endParaRPr sz="1600" i="0" u="none" strike="noStrike" cap="none"/>
          </a:p>
          <a:p>
            <a:pPr marL="0" marR="0" lvl="0" indent="0" algn="l" rtl="0">
              <a:lnSpc>
                <a:spcPct val="100000"/>
              </a:lnSpc>
              <a:spcBef>
                <a:spcPts val="0"/>
              </a:spcBef>
              <a:spcAft>
                <a:spcPts val="0"/>
              </a:spcAft>
              <a:buClr>
                <a:srgbClr val="000000"/>
              </a:buClr>
              <a:buSzPts val="1800"/>
              <a:buFont typeface="Arial"/>
              <a:buNone/>
            </a:pPr>
            <a:r>
              <a:rPr lang="fi-FI" sz="1800" b="1" i="0" u="none" strike="noStrike" cap="none">
                <a:solidFill>
                  <a:srgbClr val="11AA81"/>
                </a:solidFill>
              </a:rPr>
              <a:t>Napisz krótki esej </a:t>
            </a:r>
            <a:r>
              <a:rPr lang="fi-FI" sz="1800" i="0" u="none" strike="noStrike" cap="none">
                <a:solidFill>
                  <a:srgbClr val="11AA81"/>
                </a:solidFill>
              </a:rPr>
              <a:t>(1,5-2 A4) na temat trendów w mediach społecznościowych. </a:t>
            </a:r>
            <a:r>
              <a:rPr lang="fi-FI" sz="1800" b="1" i="0" u="none" strike="noStrike" cap="none">
                <a:solidFill>
                  <a:srgbClr val="11AA81"/>
                </a:solidFill>
              </a:rPr>
              <a:t>Pamiętaj o podaniu źródeł.</a:t>
            </a:r>
            <a:br>
              <a:rPr lang="fi-FI" sz="1800" b="1" i="0" u="none" strike="noStrike" cap="none">
                <a:solidFill>
                  <a:srgbClr val="11AA81"/>
                </a:solidFill>
              </a:rPr>
            </a:br>
            <a:endParaRPr sz="1200" i="0" u="none" strike="noStrike" cap="none"/>
          </a:p>
          <a:p>
            <a:pPr marL="0" lvl="0" indent="0" algn="l" rtl="0">
              <a:lnSpc>
                <a:spcPct val="100000"/>
              </a:lnSpc>
              <a:spcBef>
                <a:spcPts val="0"/>
              </a:spcBef>
              <a:spcAft>
                <a:spcPts val="0"/>
              </a:spcAft>
              <a:buClr>
                <a:srgbClr val="000000"/>
              </a:buClr>
              <a:buSzPts val="1800"/>
              <a:buNone/>
            </a:pPr>
            <a:r>
              <a:rPr lang="fi-FI" sz="1200" i="0" u="none" strike="noStrike" cap="none"/>
              <a:t>Ocena:</a:t>
            </a:r>
            <a:endParaRPr/>
          </a:p>
          <a:p>
            <a:pPr marL="0" marR="0" lvl="0" indent="0" algn="l" rtl="0">
              <a:lnSpc>
                <a:spcPct val="100000"/>
              </a:lnSpc>
              <a:spcBef>
                <a:spcPts val="0"/>
              </a:spcBef>
              <a:spcAft>
                <a:spcPts val="0"/>
              </a:spcAft>
              <a:buClr>
                <a:srgbClr val="000000"/>
              </a:buClr>
              <a:buSzPts val="1800"/>
              <a:buFont typeface="Arial"/>
              <a:buNone/>
            </a:pPr>
            <a:r>
              <a:rPr lang="fi-FI" sz="1200" b="1" i="0" u="none" strike="noStrike" cap="none"/>
              <a:t>Niepowodzenie</a:t>
            </a:r>
            <a:r>
              <a:rPr lang="fi-FI" sz="1200" i="0" u="none" strike="noStrike" cap="none"/>
              <a:t>:</a:t>
            </a:r>
            <a:br>
              <a:rPr lang="fi-FI" sz="1200" i="0" u="none" strike="noStrike" cap="none"/>
            </a:br>
            <a:r>
              <a:rPr lang="fi-FI" sz="1200" i="0" u="none" strike="noStrike" cap="none"/>
              <a:t>W pracy brakuje większości wymaganych elementów. Wykorzystanie źródeł jest ograniczone. Praca nie wykazuje zrozumienia mediów społecznościowych i najnowszych trendów.</a:t>
            </a:r>
            <a:endParaRPr/>
          </a:p>
          <a:p>
            <a:pPr marL="0" marR="0" lvl="0" indent="0" algn="l" rtl="0">
              <a:lnSpc>
                <a:spcPct val="100000"/>
              </a:lnSpc>
              <a:spcBef>
                <a:spcPts val="0"/>
              </a:spcBef>
              <a:spcAft>
                <a:spcPts val="0"/>
              </a:spcAft>
              <a:buClr>
                <a:schemeClr val="dk1"/>
              </a:buClr>
              <a:buSzPts val="1100"/>
              <a:buFont typeface="Arial"/>
              <a:buNone/>
            </a:pPr>
            <a:r>
              <a:rPr lang="fi-FI" sz="1200" b="1" i="0" u="none" strike="noStrike" cap="none"/>
              <a:t>Przełęcz</a:t>
            </a:r>
            <a:r>
              <a:rPr lang="fi-FI" sz="1200" i="0" u="none" strike="noStrike" cap="none"/>
              <a:t>: </a:t>
            </a:r>
            <a:endParaRPr/>
          </a:p>
          <a:p>
            <a:pPr marL="0" marR="0" lvl="0" indent="0" algn="l" rtl="0">
              <a:lnSpc>
                <a:spcPct val="100000"/>
              </a:lnSpc>
              <a:spcBef>
                <a:spcPts val="0"/>
              </a:spcBef>
              <a:spcAft>
                <a:spcPts val="0"/>
              </a:spcAft>
              <a:buClr>
                <a:schemeClr val="dk1"/>
              </a:buClr>
              <a:buSzPts val="1100"/>
              <a:buFont typeface="Arial"/>
              <a:buNone/>
            </a:pPr>
            <a:r>
              <a:rPr lang="fi-FI" sz="1200" i="0" u="none" strike="noStrike" cap="none"/>
              <a:t>Praca zawiera wszystkie wymagane elementy, ale analiza jest powierzchowna. Wykorzystanie źródeł jest ograniczone. Praca wykazuje pewne zrozumienie mediów społecznościowych i ich najnowszych trendów. </a:t>
            </a:r>
            <a:endParaRPr/>
          </a:p>
          <a:p>
            <a:pPr marL="0" marR="0" lvl="0" indent="0" algn="l" rtl="0">
              <a:lnSpc>
                <a:spcPct val="100000"/>
              </a:lnSpc>
              <a:spcBef>
                <a:spcPts val="0"/>
              </a:spcBef>
              <a:spcAft>
                <a:spcPts val="0"/>
              </a:spcAft>
              <a:buClr>
                <a:schemeClr val="dk1"/>
              </a:buClr>
              <a:buSzPts val="1100"/>
              <a:buFont typeface="Arial"/>
              <a:buNone/>
            </a:pPr>
            <a:r>
              <a:rPr lang="fi-FI" sz="1200" b="1" i="0" u="none" strike="noStrike" cap="none"/>
              <a:t>Znakomity</a:t>
            </a:r>
            <a:r>
              <a:rPr lang="fi-FI" sz="1200" i="0" u="none" strike="noStrike" cap="none"/>
              <a:t>: 	</a:t>
            </a:r>
            <a:endParaRPr/>
          </a:p>
          <a:p>
            <a:pPr marL="0" marR="0" lvl="0" indent="0" algn="l" rtl="0">
              <a:lnSpc>
                <a:spcPct val="100000"/>
              </a:lnSpc>
              <a:spcBef>
                <a:spcPts val="0"/>
              </a:spcBef>
              <a:spcAft>
                <a:spcPts val="0"/>
              </a:spcAft>
              <a:buClr>
                <a:srgbClr val="000000"/>
              </a:buClr>
              <a:buSzPts val="1800"/>
              <a:buFont typeface="Arial"/>
              <a:buNone/>
            </a:pPr>
            <a:r>
              <a:rPr lang="fi-FI" sz="1200" i="0" u="none" strike="noStrike" cap="none"/>
              <a:t>Student dokładnie przestudiował temat pod różnymi kątami. Praca wykazała głębokie zrozumienie mediów społecznościowych i </a:t>
            </a:r>
            <a:r>
              <a:rPr lang="fi-FI" sz="1200" b="0" i="0" u="none" strike="noStrike" cap="none">
                <a:latin typeface="Calibri"/>
                <a:ea typeface="Calibri"/>
                <a:cs typeface="Calibri"/>
                <a:sym typeface="Calibri"/>
              </a:rPr>
              <a:t>najnowszych trendów. </a:t>
            </a:r>
            <a:endParaRPr/>
          </a:p>
          <a:p>
            <a:pPr marL="0" lvl="0" indent="0" algn="l" rtl="0">
              <a:lnSpc>
                <a:spcPct val="154285"/>
              </a:lnSpc>
              <a:spcBef>
                <a:spcPts val="0"/>
              </a:spcBef>
              <a:spcAft>
                <a:spcPts val="0"/>
              </a:spcAft>
              <a:buClr>
                <a:schemeClr val="lt1"/>
              </a:buClr>
              <a:buSzPts val="1400"/>
              <a:buNone/>
            </a:pPr>
            <a:endParaRPr sz="14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26"/>
        <p:cNvGrpSpPr/>
        <p:nvPr/>
      </p:nvGrpSpPr>
      <p:grpSpPr>
        <a:xfrm>
          <a:off x="0" y="0"/>
          <a:ext cx="0" cy="0"/>
          <a:chOff x="0" y="0"/>
          <a:chExt cx="0" cy="0"/>
        </a:xfrm>
      </p:grpSpPr>
      <p:sp>
        <p:nvSpPr>
          <p:cNvPr id="527" name="Google Shape;527;p40"/>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2000"/>
              <a:buNone/>
            </a:pPr>
            <a:r>
              <a:rPr lang="fi-FI"/>
              <a:t>Zadanie grupowe </a:t>
            </a:r>
            <a:endParaRPr/>
          </a:p>
        </p:txBody>
      </p:sp>
      <p:sp>
        <p:nvSpPr>
          <p:cNvPr id="528" name="Google Shape;528;p40"/>
          <p:cNvSpPr txBox="1">
            <a:spLocks noGrp="1"/>
          </p:cNvSpPr>
          <p:nvPr>
            <p:ph type="body" idx="2"/>
          </p:nvPr>
        </p:nvSpPr>
        <p:spPr>
          <a:xfrm>
            <a:off x="1120775" y="1126550"/>
            <a:ext cx="6977400" cy="3817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2000"/>
              <a:buNone/>
            </a:pPr>
            <a:r>
              <a:rPr lang="fi-FI" sz="2700" b="1">
                <a:solidFill>
                  <a:srgbClr val="11AA81"/>
                </a:solidFill>
              </a:rPr>
              <a:t>Planowanie kampanii w mediach społecznościowych dla firmy</a:t>
            </a:r>
            <a:endParaRPr sz="1900"/>
          </a:p>
          <a:p>
            <a:pPr marL="0" lvl="0" indent="0" algn="l" rtl="0">
              <a:lnSpc>
                <a:spcPct val="100000"/>
              </a:lnSpc>
              <a:spcBef>
                <a:spcPts val="0"/>
              </a:spcBef>
              <a:spcAft>
                <a:spcPts val="0"/>
              </a:spcAft>
              <a:buClr>
                <a:schemeClr val="lt1"/>
              </a:buClr>
              <a:buSzPts val="2000"/>
              <a:buNone/>
            </a:pPr>
            <a:endParaRPr sz="1900"/>
          </a:p>
          <a:p>
            <a:pPr marL="457200" lvl="0" indent="-349250" algn="l" rtl="0">
              <a:lnSpc>
                <a:spcPct val="100000"/>
              </a:lnSpc>
              <a:spcBef>
                <a:spcPts val="0"/>
              </a:spcBef>
              <a:spcAft>
                <a:spcPts val="0"/>
              </a:spcAft>
              <a:buClr>
                <a:srgbClr val="11AA81"/>
              </a:buClr>
              <a:buSzPts val="2900"/>
              <a:buChar char="•"/>
            </a:pPr>
            <a:r>
              <a:rPr lang="fi-FI" sz="1900"/>
              <a:t>Uzasadnij, dlaczego wybrałeś wybrane kanały mediów społecznościowych. </a:t>
            </a:r>
            <a:endParaRPr sz="1900"/>
          </a:p>
          <a:p>
            <a:pPr marL="457200" lvl="0" indent="-165100" algn="l" rtl="0">
              <a:lnSpc>
                <a:spcPct val="100000"/>
              </a:lnSpc>
              <a:spcBef>
                <a:spcPts val="0"/>
              </a:spcBef>
              <a:spcAft>
                <a:spcPts val="0"/>
              </a:spcAft>
              <a:buClr>
                <a:srgbClr val="11AA81"/>
              </a:buClr>
              <a:buSzPts val="3000"/>
              <a:buNone/>
            </a:pPr>
            <a:endParaRPr sz="1900"/>
          </a:p>
          <a:p>
            <a:pPr marL="457200" lvl="0" indent="-349250" algn="l" rtl="0">
              <a:lnSpc>
                <a:spcPct val="100000"/>
              </a:lnSpc>
              <a:spcBef>
                <a:spcPts val="0"/>
              </a:spcBef>
              <a:spcAft>
                <a:spcPts val="0"/>
              </a:spcAft>
              <a:buClr>
                <a:srgbClr val="11AA81"/>
              </a:buClr>
              <a:buSzPts val="2900"/>
              <a:buChar char="•"/>
            </a:pPr>
            <a:r>
              <a:rPr lang="fi-FI" sz="1900"/>
              <a:t>Przedstaw nam cele, założenia i wskaźniki dla każdej kampanii. </a:t>
            </a:r>
            <a:endParaRPr sz="1700"/>
          </a:p>
          <a:p>
            <a:pPr marL="457200" lvl="0" indent="-165100" algn="l" rtl="0">
              <a:lnSpc>
                <a:spcPct val="100000"/>
              </a:lnSpc>
              <a:spcBef>
                <a:spcPts val="0"/>
              </a:spcBef>
              <a:spcAft>
                <a:spcPts val="0"/>
              </a:spcAft>
              <a:buClr>
                <a:srgbClr val="11AA81"/>
              </a:buClr>
              <a:buSzPts val="3000"/>
              <a:buNone/>
            </a:pPr>
            <a:endParaRPr sz="1900"/>
          </a:p>
          <a:p>
            <a:pPr marL="457200" lvl="0" indent="-349250" algn="l" rtl="0">
              <a:lnSpc>
                <a:spcPct val="100000"/>
              </a:lnSpc>
              <a:spcBef>
                <a:spcPts val="0"/>
              </a:spcBef>
              <a:spcAft>
                <a:spcPts val="0"/>
              </a:spcAft>
              <a:buClr>
                <a:srgbClr val="11AA81"/>
              </a:buClr>
              <a:buSzPts val="2900"/>
              <a:buChar char="•"/>
            </a:pPr>
            <a:r>
              <a:rPr lang="fi-FI" sz="1900"/>
              <a:t>Pisz posty, wybieraj zdjęcia. Poinformuj nas o swoich celach. Prosimy również o podanie budżetu. Oznacza to, że posty organiczne nie wystarczą. Nie będziesz w stanie robić ("prawdziwych" promocji, z np. Business Managerem).</a:t>
            </a:r>
            <a:endParaRPr sz="1900"/>
          </a:p>
          <a:p>
            <a:pPr marL="0" lvl="0" indent="0" algn="l" rtl="0">
              <a:lnSpc>
                <a:spcPct val="100000"/>
              </a:lnSpc>
              <a:spcBef>
                <a:spcPts val="0"/>
              </a:spcBef>
              <a:spcAft>
                <a:spcPts val="0"/>
              </a:spcAft>
              <a:buClr>
                <a:schemeClr val="lt1"/>
              </a:buClr>
              <a:buSzPts val="2000"/>
              <a:buNone/>
            </a:pPr>
            <a:endParaRPr sz="1900"/>
          </a:p>
          <a:p>
            <a:pPr marL="0" lvl="0" indent="0" algn="l" rtl="0">
              <a:lnSpc>
                <a:spcPct val="108000"/>
              </a:lnSpc>
              <a:spcBef>
                <a:spcPts val="0"/>
              </a:spcBef>
              <a:spcAft>
                <a:spcPts val="0"/>
              </a:spcAft>
              <a:buClr>
                <a:schemeClr val="lt1"/>
              </a:buClr>
              <a:buSzPts val="2000"/>
              <a:buNone/>
            </a:pPr>
            <a:endParaRPr sz="1900"/>
          </a:p>
        </p:txBody>
      </p:sp>
      <p:sp>
        <p:nvSpPr>
          <p:cNvPr id="529" name="Google Shape;529;p40"/>
          <p:cNvSpPr txBox="1"/>
          <p:nvPr/>
        </p:nvSpPr>
        <p:spPr>
          <a:xfrm>
            <a:off x="8501275" y="1007450"/>
            <a:ext cx="3370500" cy="4617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sz="2000" b="1">
                <a:solidFill>
                  <a:srgbClr val="11AA81"/>
                </a:solidFill>
              </a:rPr>
              <a:t>Ocena:</a:t>
            </a:r>
            <a:endParaRPr sz="2400">
              <a:solidFill>
                <a:schemeClr val="lt1"/>
              </a:solidFill>
            </a:endParaRPr>
          </a:p>
          <a:p>
            <a:pPr marL="0" lvl="0" indent="0" algn="l" rtl="0">
              <a:spcBef>
                <a:spcPts val="0"/>
              </a:spcBef>
              <a:spcAft>
                <a:spcPts val="0"/>
              </a:spcAft>
              <a:buNone/>
            </a:pPr>
            <a:r>
              <a:rPr lang="fi-FI" sz="2000" b="1">
                <a:solidFill>
                  <a:schemeClr val="lt1"/>
                </a:solidFill>
              </a:rPr>
              <a:t>Niepowodzenie:</a:t>
            </a:r>
            <a:r>
              <a:rPr lang="fi-FI" sz="2000">
                <a:solidFill>
                  <a:schemeClr val="lt1"/>
                </a:solidFill>
              </a:rPr>
              <a:t> brakuje kilku elementów zadania. </a:t>
            </a:r>
            <a:endParaRPr sz="2400">
              <a:solidFill>
                <a:schemeClr val="lt1"/>
              </a:solidFill>
            </a:endParaRPr>
          </a:p>
          <a:p>
            <a:pPr marL="0" lvl="0" indent="0" algn="l" rtl="0">
              <a:spcBef>
                <a:spcPts val="0"/>
              </a:spcBef>
              <a:spcAft>
                <a:spcPts val="0"/>
              </a:spcAft>
              <a:buNone/>
            </a:pPr>
            <a:r>
              <a:rPr lang="fi-FI" sz="2000" b="1">
                <a:solidFill>
                  <a:schemeClr val="lt1"/>
                </a:solidFill>
              </a:rPr>
              <a:t>Zaliczone: </a:t>
            </a:r>
            <a:r>
              <a:rPr lang="fi-FI" sz="2000">
                <a:solidFill>
                  <a:schemeClr val="lt1"/>
                </a:solidFill>
              </a:rPr>
              <a:t>cele, wskaźniki są w większości poprawne. Budżet i targetowanie są odpowiednie.  Posty zostały opublikowane.</a:t>
            </a:r>
            <a:endParaRPr sz="2400">
              <a:solidFill>
                <a:schemeClr val="lt1"/>
              </a:solidFill>
            </a:endParaRPr>
          </a:p>
          <a:p>
            <a:pPr marL="0" lvl="0" indent="0" algn="l" rtl="0">
              <a:spcBef>
                <a:spcPts val="0"/>
              </a:spcBef>
              <a:spcAft>
                <a:spcPts val="0"/>
              </a:spcAft>
              <a:buNone/>
            </a:pPr>
            <a:r>
              <a:rPr lang="fi-FI" sz="2000" b="1">
                <a:solidFill>
                  <a:schemeClr val="lt1"/>
                </a:solidFill>
              </a:rPr>
              <a:t>Wybitne:</a:t>
            </a:r>
            <a:r>
              <a:rPr lang="fi-FI" sz="2000">
                <a:solidFill>
                  <a:schemeClr val="lt1"/>
                </a:solidFill>
              </a:rPr>
              <a:t> wyniki świadczą o doświadczeniu; kampania jest profesjonalnie zaplanowana.</a:t>
            </a:r>
            <a:endParaRPr sz="2400">
              <a:solidFill>
                <a:schemeClr val="lt1"/>
              </a:solidFill>
            </a:endParaRPr>
          </a:p>
          <a:p>
            <a:pPr marL="0" lvl="0" indent="0" algn="l" rtl="0">
              <a:spcBef>
                <a:spcPts val="0"/>
              </a:spcBef>
              <a:spcAft>
                <a:spcPts val="0"/>
              </a:spcAft>
              <a:buNone/>
            </a:pPr>
            <a:endParaRPr sz="2400">
              <a:solidFill>
                <a:schemeClr val="lt1"/>
              </a:solidFill>
            </a:endParaRPr>
          </a:p>
          <a:p>
            <a:pPr marL="0" lvl="0" indent="0" algn="l" rtl="0">
              <a:lnSpc>
                <a:spcPct val="108000"/>
              </a:lnSpc>
              <a:spcBef>
                <a:spcPts val="0"/>
              </a:spcBef>
              <a:spcAft>
                <a:spcPts val="0"/>
              </a:spcAft>
              <a:buNone/>
            </a:pPr>
            <a:endParaRPr sz="2400">
              <a:solidFill>
                <a:schemeClr val="lt1"/>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g28078d5dc91_0_190"/>
          <p:cNvSpPr txBox="1">
            <a:spLocks noGrp="1"/>
          </p:cNvSpPr>
          <p:nvPr>
            <p:ph type="body" idx="1"/>
          </p:nvPr>
        </p:nvSpPr>
        <p:spPr>
          <a:xfrm>
            <a:off x="838200" y="873767"/>
            <a:ext cx="7188000" cy="4013100"/>
          </a:xfrm>
          <a:prstGeom prst="rect">
            <a:avLst/>
          </a:prstGeom>
          <a:noFill/>
          <a:ln>
            <a:noFill/>
          </a:ln>
        </p:spPr>
        <p:txBody>
          <a:bodyPr spcFirstLastPara="1" wrap="square" lIns="121900" tIns="60925" rIns="121900" bIns="60925" anchor="t" anchorCtr="0">
            <a:normAutofit lnSpcReduction="10000"/>
          </a:bodyPr>
          <a:lstStyle/>
          <a:p>
            <a:pPr marL="0" lvl="0" indent="0" algn="l" rtl="0">
              <a:lnSpc>
                <a:spcPct val="90000"/>
              </a:lnSpc>
              <a:spcBef>
                <a:spcPts val="1000"/>
              </a:spcBef>
              <a:spcAft>
                <a:spcPts val="0"/>
              </a:spcAft>
              <a:buClr>
                <a:srgbClr val="FFFFFF"/>
              </a:buClr>
              <a:buSzPts val="2000"/>
              <a:buNone/>
            </a:pPr>
            <a:r>
              <a:rPr lang="fi-FI">
                <a:solidFill>
                  <a:srgbClr val="FFFFFF"/>
                </a:solidFill>
              </a:rPr>
              <a:t>Materiał DEMS ma na celu zwiększenie umiejętności marketingu cyfrowego w szkolnictwie wyższym, odpowiadając na potrzeby biznesu i organizacji. Użytkownicy mają dostęp do obszernych zestawów slajdów z ćwiczeniami i zadaniami, a także do szczegółowych instrukcji dla nauczycieli. Możesz swobodnie korzystać z części lub całości dostępnych materiałów.</a:t>
            </a:r>
            <a:endParaRPr>
              <a:solidFill>
                <a:srgbClr val="FFFFFF"/>
              </a:solidFill>
            </a:endParaRPr>
          </a:p>
          <a:p>
            <a:pPr marL="0" lvl="0" indent="0" algn="l" rtl="0">
              <a:lnSpc>
                <a:spcPct val="90000"/>
              </a:lnSpc>
              <a:spcBef>
                <a:spcPts val="1000"/>
              </a:spcBef>
              <a:spcAft>
                <a:spcPts val="0"/>
              </a:spcAft>
              <a:buClr>
                <a:srgbClr val="FFFFFF"/>
              </a:buClr>
              <a:buSzPts val="2000"/>
              <a:buNone/>
            </a:pPr>
            <a:endParaRPr>
              <a:solidFill>
                <a:srgbClr val="FFFFFF"/>
              </a:solidFill>
            </a:endParaRPr>
          </a:p>
          <a:p>
            <a:pPr marL="0" lvl="0" indent="0" algn="l" rtl="0">
              <a:lnSpc>
                <a:spcPct val="90000"/>
              </a:lnSpc>
              <a:spcBef>
                <a:spcPts val="1000"/>
              </a:spcBef>
              <a:spcAft>
                <a:spcPts val="0"/>
              </a:spcAft>
              <a:buClr>
                <a:srgbClr val="FFFFFF"/>
              </a:buClr>
              <a:buSzPts val="2000"/>
              <a:buNone/>
            </a:pPr>
            <a:r>
              <a:rPr lang="fi-FI">
                <a:solidFill>
                  <a:srgbClr val="FFFFFF"/>
                </a:solidFill>
              </a:rPr>
              <a:t>Materiał zawiera treści i dane liczbowe pobrane z Internetu </a:t>
            </a:r>
            <a:br>
              <a:rPr lang="fi-FI">
                <a:solidFill>
                  <a:srgbClr val="FFFFFF"/>
                </a:solidFill>
              </a:rPr>
            </a:br>
            <a:r>
              <a:rPr lang="fi-FI">
                <a:solidFill>
                  <a:srgbClr val="FFFFFF"/>
                </a:solidFill>
              </a:rPr>
              <a:t>i w związku z tym może ulec zmianie. Źródła zostały podane zgodnie z zasadami dozwolonego użytku. Cały materiał można obejrzeć i pobrać ze strony </a:t>
            </a:r>
            <a:r>
              <a:rPr lang="fi-FI" u="sng">
                <a:solidFill>
                  <a:srgbClr val="FFFFFF"/>
                </a:solidFill>
                <a:hlinkClick r:id="rId3">
                  <a:extLst>
                    <a:ext uri="{A12FA001-AC4F-418D-AE19-62706E023703}">
                      <ahyp:hlinkClr xmlns:ahyp="http://schemas.microsoft.com/office/drawing/2018/hyperlinkcolor" val="tx"/>
                    </a:ext>
                  </a:extLst>
                </a:hlinkClick>
              </a:rPr>
              <a:t>www.dems.pro</a:t>
            </a:r>
            <a:r>
              <a:rPr lang="fi-FI">
                <a:solidFill>
                  <a:srgbClr val="FFFFFF"/>
                </a:solidFill>
              </a:rPr>
              <a:t>.  Wszystkie materiały są przeznaczone do otwartego użytku </a:t>
            </a:r>
            <a:br>
              <a:rPr lang="fi-FI">
                <a:solidFill>
                  <a:srgbClr val="FFFFFF"/>
                </a:solidFill>
              </a:rPr>
            </a:br>
            <a:r>
              <a:rPr lang="fi-FI">
                <a:solidFill>
                  <a:srgbClr val="FFFFFF"/>
                </a:solidFill>
              </a:rPr>
              <a:t>i współfinansowane przez program Erasmus +.</a:t>
            </a:r>
            <a:endParaRPr>
              <a:solidFill>
                <a:srgbClr val="FFFFFF"/>
              </a:solidFill>
            </a:endParaRPr>
          </a:p>
        </p:txBody>
      </p:sp>
    </p:spTree>
  </p:cSld>
  <p:clrMapOvr>
    <a:masterClrMapping/>
  </p:clrMapOvr>
</p:sld>
</file>

<file path=ppt/theme/theme1.xml><?xml version="1.0" encoding="utf-8"?>
<a:theme xmlns:a="http://schemas.openxmlformats.org/drawingml/2006/main" name="DEMS">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4644</Words>
  <Application>Microsoft Office PowerPoint</Application>
  <PresentationFormat>Widescreen</PresentationFormat>
  <Paragraphs>461</Paragraphs>
  <Slides>38</Slides>
  <Notes>38</Notes>
  <HiddenSlides>2</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PT Sans</vt:lpstr>
      <vt:lpstr>Noto Sans Symbols</vt:lpstr>
      <vt:lpstr>Garamond</vt:lpstr>
      <vt:lpstr>Helvetica Neue</vt:lpstr>
      <vt:lpstr>Arial</vt:lpstr>
      <vt:lpstr>Overlock</vt:lpstr>
      <vt:lpstr>Calibri</vt:lpstr>
      <vt:lpstr>DEMS</vt:lpstr>
      <vt:lpstr>Marketing treści (Content Marketing)  Media społecznościowe</vt:lpstr>
      <vt:lpstr>Cele nauczania  </vt:lpstr>
      <vt:lpstr>Tematy </vt:lpstr>
      <vt:lpstr>Czym są media społecznościowe?</vt:lpstr>
      <vt:lpstr>Czym są media społecznościowe - definicje</vt:lpstr>
      <vt:lpstr>Media społecznościowe podlegają ciągłym zmianom</vt:lpstr>
      <vt:lpstr>Liczba użytkowników (2022)</vt:lpstr>
      <vt:lpstr>PowerPoint Presentation</vt:lpstr>
      <vt:lpstr>Główne powody, dla których korzystamy  z mediów społecznościowych  </vt:lpstr>
      <vt:lpstr>PowerPoint Presentation</vt:lpstr>
      <vt:lpstr>Marketing w mediach społecznościowych</vt:lpstr>
      <vt:lpstr>Dlaczego warto korzystać z marketingu w mediach społecznościowych (SMM)?</vt:lpstr>
      <vt:lpstr>Post organiczny, reklama czy post promowany? </vt:lpstr>
      <vt:lpstr>Influencerzy mediów społecznościowych</vt:lpstr>
      <vt:lpstr>Influencer Marketing  </vt:lpstr>
      <vt:lpstr>PowerPoint Presentation</vt:lpstr>
      <vt:lpstr>Strategia mediów społecznościowych  </vt:lpstr>
      <vt:lpstr>Kampanie w mediach społecznościowych</vt:lpstr>
      <vt:lpstr>Co składa się na dobrą reklamę w mediach społecznościowych (lub wzmocniony post)</vt:lpstr>
      <vt:lpstr>Dlaczego SMART?</vt:lpstr>
      <vt:lpstr>PowerPoint Presentation</vt:lpstr>
      <vt:lpstr>Kierowanie reklam </vt:lpstr>
      <vt:lpstr>PowerPoint Presentation</vt:lpstr>
      <vt:lpstr>PowerPoint Presentation</vt:lpstr>
      <vt:lpstr>Tworzenie treści</vt:lpstr>
      <vt:lpstr>PowerPoint Presentation</vt:lpstr>
      <vt:lpstr>PowerPoint Presentation</vt:lpstr>
      <vt:lpstr>Taktyka angażowania </vt:lpstr>
      <vt:lpstr>Różnorodność treści </vt:lpstr>
      <vt:lpstr>PowerPoint Presentation</vt:lpstr>
      <vt:lpstr>PowerPoint Presentation</vt:lpstr>
      <vt:lpstr>PowerPoint Presentation</vt:lpstr>
      <vt:lpstr>Zadania</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treści (Content Marketing)  Media społecznościowe</dc:title>
  <dc:creator>Luukka Timo</dc:creator>
  <cp:lastModifiedBy>Koskimies-Chiba Sanni</cp:lastModifiedBy>
  <cp:revision>1</cp:revision>
  <dcterms:created xsi:type="dcterms:W3CDTF">2023-01-25T13:34:01Z</dcterms:created>
  <dcterms:modified xsi:type="dcterms:W3CDTF">2023-12-22T07:38:19Z</dcterms:modified>
</cp:coreProperties>
</file>