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27"/>
  </p:notesMasterIdLst>
  <p:sldIdLst>
    <p:sldId id="354" r:id="rId2"/>
    <p:sldId id="355" r:id="rId3"/>
    <p:sldId id="356" r:id="rId4"/>
    <p:sldId id="357" r:id="rId5"/>
    <p:sldId id="358" r:id="rId6"/>
    <p:sldId id="359" r:id="rId7"/>
    <p:sldId id="360" r:id="rId8"/>
    <p:sldId id="361" r:id="rId9"/>
    <p:sldId id="362" r:id="rId10"/>
    <p:sldId id="363" r:id="rId11"/>
    <p:sldId id="364" r:id="rId12"/>
    <p:sldId id="365" r:id="rId13"/>
    <p:sldId id="366" r:id="rId14"/>
    <p:sldId id="367" r:id="rId15"/>
    <p:sldId id="368" r:id="rId16"/>
    <p:sldId id="369" r:id="rId17"/>
    <p:sldId id="370" r:id="rId18"/>
    <p:sldId id="371" r:id="rId19"/>
    <p:sldId id="372" r:id="rId20"/>
    <p:sldId id="373" r:id="rId21"/>
    <p:sldId id="374" r:id="rId22"/>
    <p:sldId id="375" r:id="rId23"/>
    <p:sldId id="380" r:id="rId24"/>
    <p:sldId id="381" r:id="rId25"/>
    <p:sldId id="382" r:id="rId26"/>
  </p:sldIdLst>
  <p:sldSz cx="9144000" cy="5143500" type="screen16x9"/>
  <p:notesSz cx="6858000" cy="9144000"/>
  <p:embeddedFontLst>
    <p:embeddedFont>
      <p:font typeface="Calibri" panose="020F0502020204030204" pitchFamily="34" charset="0"/>
      <p:regular r:id="rId28"/>
      <p:bold r:id="rId29"/>
      <p:italic r:id="rId30"/>
      <p:boldItalic r:id="rId31"/>
    </p:embeddedFont>
    <p:embeddedFont>
      <p:font typeface="PT Sans" panose="020B0503020203020204" pitchFamily="34" charset="0"/>
      <p:regular r:id="rId32"/>
      <p:bold r:id="rId33"/>
      <p:italic r:id="rId34"/>
      <p:boldItalic r:id="rId35"/>
    </p:embeddedFont>
    <p:embeddedFont>
      <p:font typeface="Roboto" panose="02000000000000000000" pitchFamily="2" charset="0"/>
      <p:regular r:id="rId36"/>
      <p:bold r:id="rId37"/>
      <p:italic r:id="rId38"/>
      <p:boldItalic r:id="rId39"/>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 uri="GoogleSlidesCustomDataVersion2">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176" roundtripDataSignature="AMtx7mgef+5LU+eJbwu7YTUOAYX2GrbOog=="/>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7F810729-2096-4495-9946-B26703FF68C0}">
  <a:tblStyle styleId="{7F810729-2096-4495-9946-B26703FF68C0}" styleName="Table_0">
    <a:wholeTbl>
      <a:tcTxStyle b="off" i="off">
        <a:font>
          <a:latin typeface="Arial"/>
          <a:ea typeface="Arial"/>
          <a:cs typeface="Arial"/>
        </a:font>
        <a:schemeClr val="dk1"/>
      </a:tcTxStyle>
      <a:tcStyle>
        <a:tcBdr>
          <a:left>
            <a:ln w="12700" cap="flat" cmpd="sng">
              <a:solidFill>
                <a:schemeClr val="lt1"/>
              </a:solidFill>
              <a:prstDash val="solid"/>
              <a:round/>
              <a:headEnd type="none" w="sm" len="sm"/>
              <a:tailEnd type="none" w="sm" len="sm"/>
            </a:ln>
          </a:left>
          <a:right>
            <a:ln w="12700" cap="flat" cmpd="sng">
              <a:solidFill>
                <a:schemeClr val="lt1"/>
              </a:solidFill>
              <a:prstDash val="solid"/>
              <a:round/>
              <a:headEnd type="none" w="sm" len="sm"/>
              <a:tailEnd type="none" w="sm" len="sm"/>
            </a:ln>
          </a:right>
          <a:top>
            <a:ln w="12700" cap="flat" cmpd="sng">
              <a:solidFill>
                <a:schemeClr val="lt1"/>
              </a:solidFill>
              <a:prstDash val="solid"/>
              <a:round/>
              <a:headEnd type="none" w="sm" len="sm"/>
              <a:tailEnd type="none" w="sm" len="sm"/>
            </a:ln>
          </a:top>
          <a:bottom>
            <a:ln w="12700" cap="flat" cmpd="sng">
              <a:solidFill>
                <a:schemeClr val="lt1"/>
              </a:solidFill>
              <a:prstDash val="solid"/>
              <a:round/>
              <a:headEnd type="none" w="sm" len="sm"/>
              <a:tailEnd type="none" w="sm" len="sm"/>
            </a:ln>
          </a:bottom>
          <a:insideH>
            <a:ln w="12700" cap="flat" cmpd="sng">
              <a:solidFill>
                <a:schemeClr val="lt1"/>
              </a:solidFill>
              <a:prstDash val="solid"/>
              <a:round/>
              <a:headEnd type="none" w="sm" len="sm"/>
              <a:tailEnd type="none" w="sm" len="sm"/>
            </a:ln>
          </a:insideH>
          <a:insideV>
            <a:ln w="12700" cap="flat" cmpd="sng">
              <a:solidFill>
                <a:schemeClr val="lt1"/>
              </a:solidFill>
              <a:prstDash val="solid"/>
              <a:round/>
              <a:headEnd type="none" w="sm" len="sm"/>
              <a:tailEnd type="none" w="sm" len="sm"/>
            </a:ln>
          </a:insideV>
        </a:tcBdr>
        <a:fill>
          <a:solidFill>
            <a:srgbClr val="E7EEFC"/>
          </a:solidFill>
        </a:fill>
      </a:tcStyle>
    </a:wholeTbl>
    <a:band1H>
      <a:tcTxStyle b="off" i="off"/>
      <a:tcStyle>
        <a:tcBdr/>
        <a:fill>
          <a:solidFill>
            <a:srgbClr val="CBDCFA"/>
          </a:solidFill>
        </a:fill>
      </a:tcStyle>
    </a:band1H>
    <a:band2H>
      <a:tcTxStyle b="off" i="off"/>
      <a:tcStyle>
        <a:tcBdr/>
      </a:tcStyle>
    </a:band2H>
    <a:band1V>
      <a:tcTxStyle b="off" i="off"/>
      <a:tcStyle>
        <a:tcBdr/>
        <a:fill>
          <a:solidFill>
            <a:srgbClr val="CBDCFA"/>
          </a:solidFill>
        </a:fill>
      </a:tcStyle>
    </a:band1V>
    <a:band2V>
      <a:tcTxStyle b="off" i="off"/>
      <a:tcStyle>
        <a:tcBdr/>
      </a:tcStyle>
    </a:band2V>
    <a:lastCol>
      <a:tcTxStyle b="on" i="off">
        <a:font>
          <a:latin typeface="Arial"/>
          <a:ea typeface="Arial"/>
          <a:cs typeface="Arial"/>
        </a:font>
        <a:schemeClr val="lt1"/>
      </a:tcTxStyle>
      <a:tcStyle>
        <a:tcBdr/>
        <a:fill>
          <a:solidFill>
            <a:schemeClr val="accent1"/>
          </a:solidFill>
        </a:fill>
      </a:tcStyle>
    </a:lastCol>
    <a:firstCol>
      <a:tcTxStyle b="on" i="off">
        <a:font>
          <a:latin typeface="Arial"/>
          <a:ea typeface="Arial"/>
          <a:cs typeface="Arial"/>
        </a:font>
        <a:schemeClr val="lt1"/>
      </a:tcTxStyle>
      <a:tcStyle>
        <a:tcBdr/>
        <a:fill>
          <a:solidFill>
            <a:schemeClr val="accent1"/>
          </a:solidFill>
        </a:fill>
      </a:tcStyle>
    </a:firstCol>
    <a:lastRow>
      <a:tcTxStyle b="on" i="off">
        <a:font>
          <a:latin typeface="Arial"/>
          <a:ea typeface="Arial"/>
          <a:cs typeface="Arial"/>
        </a:font>
        <a:schemeClr val="lt1"/>
      </a:tcTxStyle>
      <a:tcStyle>
        <a:tcBdr>
          <a:top>
            <a:ln w="38100" cap="flat" cmpd="sng">
              <a:solidFill>
                <a:schemeClr val="lt1"/>
              </a:solidFill>
              <a:prstDash val="solid"/>
              <a:round/>
              <a:headEnd type="none" w="sm" len="sm"/>
              <a:tailEnd type="none" w="sm" len="sm"/>
            </a:ln>
          </a:top>
        </a:tcBdr>
        <a:fill>
          <a:solidFill>
            <a:schemeClr val="accent1"/>
          </a:solidFill>
        </a:fill>
      </a:tcStyle>
    </a:lastRow>
    <a:seCell>
      <a:tcTxStyle b="off" i="off"/>
      <a:tcStyle>
        <a:tcBdr/>
      </a:tcStyle>
    </a:seCell>
    <a:swCell>
      <a:tcTxStyle b="off" i="off"/>
      <a:tcStyle>
        <a:tcBdr/>
      </a:tcStyle>
    </a:swCell>
    <a:firstRow>
      <a:tcTxStyle b="on" i="off">
        <a:font>
          <a:latin typeface="Arial"/>
          <a:ea typeface="Arial"/>
          <a:cs typeface="Arial"/>
        </a:font>
        <a:schemeClr val="lt1"/>
      </a:tcTxStyle>
      <a:tcStyle>
        <a:tcBdr>
          <a:bottom>
            <a:ln w="38100" cap="flat" cmpd="sng">
              <a:solidFill>
                <a:schemeClr val="lt1"/>
              </a:solidFill>
              <a:prstDash val="solid"/>
              <a:round/>
              <a:headEnd type="none" w="sm" len="sm"/>
              <a:tailEnd type="none" w="sm" len="sm"/>
            </a:ln>
          </a:bottom>
        </a:tcBdr>
        <a:fill>
          <a:solidFill>
            <a:schemeClr val="accent1"/>
          </a:solidFill>
        </a:fill>
      </a:tcStyle>
    </a:firstRow>
    <a:neCell>
      <a:tcTxStyle b="off" i="off"/>
      <a:tcStyle>
        <a:tcBdr/>
      </a:tcStyle>
    </a:neCell>
    <a:nwCell>
      <a:tcTxStyle b="off" i="off"/>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56481" autoAdjust="0"/>
  </p:normalViewPr>
  <p:slideViewPr>
    <p:cSldViewPr snapToGrid="0">
      <p:cViewPr varScale="1">
        <p:scale>
          <a:sx n="80" d="100"/>
          <a:sy n="80" d="100"/>
        </p:scale>
        <p:origin x="2436" y="60"/>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font" Target="fonts/font12.fntdata"/><Relationship Id="rId21" Type="http://schemas.openxmlformats.org/officeDocument/2006/relationships/slide" Target="slides/slide20.xml"/><Relationship Id="rId34" Type="http://schemas.openxmlformats.org/officeDocument/2006/relationships/font" Target="fonts/font7.fntdata"/><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font" Target="fonts/font2.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font" Target="fonts/font5.fntdata"/><Relationship Id="rId37" Type="http://schemas.openxmlformats.org/officeDocument/2006/relationships/font" Target="fonts/font10.fntdata"/><Relationship Id="rId178"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font" Target="fonts/font1.fntdata"/><Relationship Id="rId36" Type="http://schemas.openxmlformats.org/officeDocument/2006/relationships/font" Target="fonts/font9.fntdata"/><Relationship Id="rId181" Type="http://schemas.microsoft.com/office/2016/11/relationships/changesInfo" Target="changesInfos/changesInfo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4.fntdata"/><Relationship Id="rId177"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font" Target="fonts/font3.fntdata"/><Relationship Id="rId35" Type="http://schemas.openxmlformats.org/officeDocument/2006/relationships/font" Target="fonts/font8.fntdata"/><Relationship Id="rId180" Type="http://schemas.openxmlformats.org/officeDocument/2006/relationships/tableStyles" Target="tableStyles.xml"/><Relationship Id="rId8" Type="http://schemas.openxmlformats.org/officeDocument/2006/relationships/slide" Target="slides/slide7.xml"/><Relationship Id="rId176" Type="http://customschemas.google.com/relationships/presentationmetadata" Target="metadata"/><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font" Target="fonts/font6.fntdata"/><Relationship Id="rId38" Type="http://schemas.openxmlformats.org/officeDocument/2006/relationships/font" Target="fonts/font11.fntdata"/><Relationship Id="rId20" Type="http://schemas.openxmlformats.org/officeDocument/2006/relationships/slide" Target="slides/slide19.xml"/><Relationship Id="rId179"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oskimies-Chiba Sanni" userId="332a55cb-e320-46e8-9711-affea4e835d5" providerId="ADAL" clId="{FF60D3BC-4E82-4852-B3BB-F59B3997C674}"/>
    <pc:docChg chg="undo custSel addSld delSld">
      <pc:chgData name="Koskimies-Chiba Sanni" userId="332a55cb-e320-46e8-9711-affea4e835d5" providerId="ADAL" clId="{FF60D3BC-4E82-4852-B3BB-F59B3997C674}" dt="2023-12-22T07:20:25.642" v="1" actId="47"/>
      <pc:docMkLst>
        <pc:docMk/>
      </pc:docMkLst>
      <pc:sldChg chg="del">
        <pc:chgData name="Koskimies-Chiba Sanni" userId="332a55cb-e320-46e8-9711-affea4e835d5" providerId="ADAL" clId="{FF60D3BC-4E82-4852-B3BB-F59B3997C674}" dt="2023-12-22T07:20:25.642" v="1" actId="47"/>
        <pc:sldMkLst>
          <pc:docMk/>
          <pc:sldMk cId="0" sldId="321"/>
        </pc:sldMkLst>
      </pc:sldChg>
      <pc:sldChg chg="del">
        <pc:chgData name="Koskimies-Chiba Sanni" userId="332a55cb-e320-46e8-9711-affea4e835d5" providerId="ADAL" clId="{FF60D3BC-4E82-4852-B3BB-F59B3997C674}" dt="2023-12-22T07:20:25.642" v="1" actId="47"/>
        <pc:sldMkLst>
          <pc:docMk/>
          <pc:sldMk cId="0" sldId="322"/>
        </pc:sldMkLst>
      </pc:sldChg>
      <pc:sldChg chg="del">
        <pc:chgData name="Koskimies-Chiba Sanni" userId="332a55cb-e320-46e8-9711-affea4e835d5" providerId="ADAL" clId="{FF60D3BC-4E82-4852-B3BB-F59B3997C674}" dt="2023-12-22T07:20:25.642" v="1" actId="47"/>
        <pc:sldMkLst>
          <pc:docMk/>
          <pc:sldMk cId="0" sldId="323"/>
        </pc:sldMkLst>
      </pc:sldChg>
      <pc:sldChg chg="del">
        <pc:chgData name="Koskimies-Chiba Sanni" userId="332a55cb-e320-46e8-9711-affea4e835d5" providerId="ADAL" clId="{FF60D3BC-4E82-4852-B3BB-F59B3997C674}" dt="2023-12-22T07:20:25.642" v="1" actId="47"/>
        <pc:sldMkLst>
          <pc:docMk/>
          <pc:sldMk cId="0" sldId="324"/>
        </pc:sldMkLst>
      </pc:sldChg>
      <pc:sldChg chg="del">
        <pc:chgData name="Koskimies-Chiba Sanni" userId="332a55cb-e320-46e8-9711-affea4e835d5" providerId="ADAL" clId="{FF60D3BC-4E82-4852-B3BB-F59B3997C674}" dt="2023-12-22T07:20:25.642" v="1" actId="47"/>
        <pc:sldMkLst>
          <pc:docMk/>
          <pc:sldMk cId="0" sldId="325"/>
        </pc:sldMkLst>
      </pc:sldChg>
      <pc:sldChg chg="del">
        <pc:chgData name="Koskimies-Chiba Sanni" userId="332a55cb-e320-46e8-9711-affea4e835d5" providerId="ADAL" clId="{FF60D3BC-4E82-4852-B3BB-F59B3997C674}" dt="2023-12-22T07:20:25.642" v="1" actId="47"/>
        <pc:sldMkLst>
          <pc:docMk/>
          <pc:sldMk cId="0" sldId="327"/>
        </pc:sldMkLst>
      </pc:sldChg>
      <pc:sldChg chg="del">
        <pc:chgData name="Koskimies-Chiba Sanni" userId="332a55cb-e320-46e8-9711-affea4e835d5" providerId="ADAL" clId="{FF60D3BC-4E82-4852-B3BB-F59B3997C674}" dt="2023-12-22T07:20:25.642" v="1" actId="47"/>
        <pc:sldMkLst>
          <pc:docMk/>
          <pc:sldMk cId="0" sldId="328"/>
        </pc:sldMkLst>
      </pc:sldChg>
      <pc:sldChg chg="del">
        <pc:chgData name="Koskimies-Chiba Sanni" userId="332a55cb-e320-46e8-9711-affea4e835d5" providerId="ADAL" clId="{FF60D3BC-4E82-4852-B3BB-F59B3997C674}" dt="2023-12-22T07:20:25.642" v="1" actId="47"/>
        <pc:sldMkLst>
          <pc:docMk/>
          <pc:sldMk cId="0" sldId="329"/>
        </pc:sldMkLst>
      </pc:sldChg>
      <pc:sldChg chg="del">
        <pc:chgData name="Koskimies-Chiba Sanni" userId="332a55cb-e320-46e8-9711-affea4e835d5" providerId="ADAL" clId="{FF60D3BC-4E82-4852-B3BB-F59B3997C674}" dt="2023-12-22T07:20:25.642" v="1" actId="47"/>
        <pc:sldMkLst>
          <pc:docMk/>
          <pc:sldMk cId="0" sldId="331"/>
        </pc:sldMkLst>
      </pc:sldChg>
      <pc:sldChg chg="del">
        <pc:chgData name="Koskimies-Chiba Sanni" userId="332a55cb-e320-46e8-9711-affea4e835d5" providerId="ADAL" clId="{FF60D3BC-4E82-4852-B3BB-F59B3997C674}" dt="2023-12-22T07:20:25.642" v="1" actId="47"/>
        <pc:sldMkLst>
          <pc:docMk/>
          <pc:sldMk cId="0" sldId="332"/>
        </pc:sldMkLst>
      </pc:sldChg>
      <pc:sldChg chg="del">
        <pc:chgData name="Koskimies-Chiba Sanni" userId="332a55cb-e320-46e8-9711-affea4e835d5" providerId="ADAL" clId="{FF60D3BC-4E82-4852-B3BB-F59B3997C674}" dt="2023-12-22T07:20:25.642" v="1" actId="47"/>
        <pc:sldMkLst>
          <pc:docMk/>
          <pc:sldMk cId="0" sldId="333"/>
        </pc:sldMkLst>
      </pc:sldChg>
      <pc:sldChg chg="del">
        <pc:chgData name="Koskimies-Chiba Sanni" userId="332a55cb-e320-46e8-9711-affea4e835d5" providerId="ADAL" clId="{FF60D3BC-4E82-4852-B3BB-F59B3997C674}" dt="2023-12-22T07:20:25.642" v="1" actId="47"/>
        <pc:sldMkLst>
          <pc:docMk/>
          <pc:sldMk cId="0" sldId="334"/>
        </pc:sldMkLst>
      </pc:sldChg>
      <pc:sldChg chg="del">
        <pc:chgData name="Koskimies-Chiba Sanni" userId="332a55cb-e320-46e8-9711-affea4e835d5" providerId="ADAL" clId="{FF60D3BC-4E82-4852-B3BB-F59B3997C674}" dt="2023-12-22T07:20:25.642" v="1" actId="47"/>
        <pc:sldMkLst>
          <pc:docMk/>
          <pc:sldMk cId="0" sldId="335"/>
        </pc:sldMkLst>
      </pc:sldChg>
      <pc:sldChg chg="del">
        <pc:chgData name="Koskimies-Chiba Sanni" userId="332a55cb-e320-46e8-9711-affea4e835d5" providerId="ADAL" clId="{FF60D3BC-4E82-4852-B3BB-F59B3997C674}" dt="2023-12-22T07:20:25.642" v="1" actId="47"/>
        <pc:sldMkLst>
          <pc:docMk/>
          <pc:sldMk cId="0" sldId="336"/>
        </pc:sldMkLst>
      </pc:sldChg>
      <pc:sldChg chg="del">
        <pc:chgData name="Koskimies-Chiba Sanni" userId="332a55cb-e320-46e8-9711-affea4e835d5" providerId="ADAL" clId="{FF60D3BC-4E82-4852-B3BB-F59B3997C674}" dt="2023-12-22T07:20:25.642" v="1" actId="47"/>
        <pc:sldMkLst>
          <pc:docMk/>
          <pc:sldMk cId="0" sldId="337"/>
        </pc:sldMkLst>
      </pc:sldChg>
      <pc:sldChg chg="del">
        <pc:chgData name="Koskimies-Chiba Sanni" userId="332a55cb-e320-46e8-9711-affea4e835d5" providerId="ADAL" clId="{FF60D3BC-4E82-4852-B3BB-F59B3997C674}" dt="2023-12-22T07:20:25.642" v="1" actId="47"/>
        <pc:sldMkLst>
          <pc:docMk/>
          <pc:sldMk cId="0" sldId="338"/>
        </pc:sldMkLst>
      </pc:sldChg>
      <pc:sldChg chg="del">
        <pc:chgData name="Koskimies-Chiba Sanni" userId="332a55cb-e320-46e8-9711-affea4e835d5" providerId="ADAL" clId="{FF60D3BC-4E82-4852-B3BB-F59B3997C674}" dt="2023-12-22T07:20:25.642" v="1" actId="47"/>
        <pc:sldMkLst>
          <pc:docMk/>
          <pc:sldMk cId="0" sldId="339"/>
        </pc:sldMkLst>
      </pc:sldChg>
      <pc:sldChg chg="del">
        <pc:chgData name="Koskimies-Chiba Sanni" userId="332a55cb-e320-46e8-9711-affea4e835d5" providerId="ADAL" clId="{FF60D3BC-4E82-4852-B3BB-F59B3997C674}" dt="2023-12-22T07:20:25.642" v="1" actId="47"/>
        <pc:sldMkLst>
          <pc:docMk/>
          <pc:sldMk cId="0" sldId="340"/>
        </pc:sldMkLst>
      </pc:sldChg>
      <pc:sldChg chg="del">
        <pc:chgData name="Koskimies-Chiba Sanni" userId="332a55cb-e320-46e8-9711-affea4e835d5" providerId="ADAL" clId="{FF60D3BC-4E82-4852-B3BB-F59B3997C674}" dt="2023-12-22T07:20:25.642" v="1" actId="47"/>
        <pc:sldMkLst>
          <pc:docMk/>
          <pc:sldMk cId="0" sldId="341"/>
        </pc:sldMkLst>
      </pc:sldChg>
      <pc:sldChg chg="del">
        <pc:chgData name="Koskimies-Chiba Sanni" userId="332a55cb-e320-46e8-9711-affea4e835d5" providerId="ADAL" clId="{FF60D3BC-4E82-4852-B3BB-F59B3997C674}" dt="2023-12-22T07:20:25.642" v="1" actId="47"/>
        <pc:sldMkLst>
          <pc:docMk/>
          <pc:sldMk cId="0" sldId="342"/>
        </pc:sldMkLst>
      </pc:sldChg>
      <pc:sldChg chg="del">
        <pc:chgData name="Koskimies-Chiba Sanni" userId="332a55cb-e320-46e8-9711-affea4e835d5" providerId="ADAL" clId="{FF60D3BC-4E82-4852-B3BB-F59B3997C674}" dt="2023-12-22T07:20:25.642" v="1" actId="47"/>
        <pc:sldMkLst>
          <pc:docMk/>
          <pc:sldMk cId="0" sldId="343"/>
        </pc:sldMkLst>
      </pc:sldChg>
      <pc:sldChg chg="del">
        <pc:chgData name="Koskimies-Chiba Sanni" userId="332a55cb-e320-46e8-9711-affea4e835d5" providerId="ADAL" clId="{FF60D3BC-4E82-4852-B3BB-F59B3997C674}" dt="2023-12-22T07:20:25.642" v="1" actId="47"/>
        <pc:sldMkLst>
          <pc:docMk/>
          <pc:sldMk cId="0" sldId="344"/>
        </pc:sldMkLst>
      </pc:sldChg>
      <pc:sldChg chg="del">
        <pc:chgData name="Koskimies-Chiba Sanni" userId="332a55cb-e320-46e8-9711-affea4e835d5" providerId="ADAL" clId="{FF60D3BC-4E82-4852-B3BB-F59B3997C674}" dt="2023-12-22T07:20:25.642" v="1" actId="47"/>
        <pc:sldMkLst>
          <pc:docMk/>
          <pc:sldMk cId="0" sldId="345"/>
        </pc:sldMkLst>
      </pc:sldChg>
      <pc:sldChg chg="del">
        <pc:chgData name="Koskimies-Chiba Sanni" userId="332a55cb-e320-46e8-9711-affea4e835d5" providerId="ADAL" clId="{FF60D3BC-4E82-4852-B3BB-F59B3997C674}" dt="2023-12-22T07:20:25.642" v="1" actId="47"/>
        <pc:sldMkLst>
          <pc:docMk/>
          <pc:sldMk cId="0" sldId="346"/>
        </pc:sldMkLst>
      </pc:sldChg>
      <pc:sldChg chg="del">
        <pc:chgData name="Koskimies-Chiba Sanni" userId="332a55cb-e320-46e8-9711-affea4e835d5" providerId="ADAL" clId="{FF60D3BC-4E82-4852-B3BB-F59B3997C674}" dt="2023-12-22T07:20:25.642" v="1" actId="47"/>
        <pc:sldMkLst>
          <pc:docMk/>
          <pc:sldMk cId="0" sldId="347"/>
        </pc:sldMkLst>
      </pc:sldChg>
      <pc:sldChg chg="del">
        <pc:chgData name="Koskimies-Chiba Sanni" userId="332a55cb-e320-46e8-9711-affea4e835d5" providerId="ADAL" clId="{FF60D3BC-4E82-4852-B3BB-F59B3997C674}" dt="2023-12-22T07:20:25.642" v="1" actId="47"/>
        <pc:sldMkLst>
          <pc:docMk/>
          <pc:sldMk cId="0" sldId="348"/>
        </pc:sldMkLst>
      </pc:sldChg>
      <pc:sldChg chg="del">
        <pc:chgData name="Koskimies-Chiba Sanni" userId="332a55cb-e320-46e8-9711-affea4e835d5" providerId="ADAL" clId="{FF60D3BC-4E82-4852-B3BB-F59B3997C674}" dt="2023-12-22T07:20:25.642" v="1" actId="47"/>
        <pc:sldMkLst>
          <pc:docMk/>
          <pc:sldMk cId="0" sldId="349"/>
        </pc:sldMkLst>
      </pc:sldChg>
      <pc:sldChg chg="del">
        <pc:chgData name="Koskimies-Chiba Sanni" userId="332a55cb-e320-46e8-9711-affea4e835d5" providerId="ADAL" clId="{FF60D3BC-4E82-4852-B3BB-F59B3997C674}" dt="2023-12-22T07:20:25.642" v="1" actId="47"/>
        <pc:sldMkLst>
          <pc:docMk/>
          <pc:sldMk cId="0" sldId="350"/>
        </pc:sldMkLst>
      </pc:sldChg>
      <pc:sldChg chg="del">
        <pc:chgData name="Koskimies-Chiba Sanni" userId="332a55cb-e320-46e8-9711-affea4e835d5" providerId="ADAL" clId="{FF60D3BC-4E82-4852-B3BB-F59B3997C674}" dt="2023-12-22T07:20:25.642" v="1" actId="47"/>
        <pc:sldMkLst>
          <pc:docMk/>
          <pc:sldMk cId="0" sldId="351"/>
        </pc:sldMkLst>
      </pc:sldChg>
      <pc:sldChg chg="del">
        <pc:chgData name="Koskimies-Chiba Sanni" userId="332a55cb-e320-46e8-9711-affea4e835d5" providerId="ADAL" clId="{FF60D3BC-4E82-4852-B3BB-F59B3997C674}" dt="2023-12-22T07:20:25.642" v="1" actId="47"/>
        <pc:sldMkLst>
          <pc:docMk/>
          <pc:sldMk cId="0" sldId="352"/>
        </pc:sldMkLst>
      </pc:sldChg>
      <pc:sldChg chg="del">
        <pc:chgData name="Koskimies-Chiba Sanni" userId="332a55cb-e320-46e8-9711-affea4e835d5" providerId="ADAL" clId="{FF60D3BC-4E82-4852-B3BB-F59B3997C674}" dt="2023-12-22T07:20:25.642" v="1" actId="47"/>
        <pc:sldMkLst>
          <pc:docMk/>
          <pc:sldMk cId="0" sldId="353"/>
        </pc:sldMkLst>
      </pc:sldChg>
      <pc:sldChg chg="add">
        <pc:chgData name="Koskimies-Chiba Sanni" userId="332a55cb-e320-46e8-9711-affea4e835d5" providerId="ADAL" clId="{FF60D3BC-4E82-4852-B3BB-F59B3997C674}" dt="2023-12-22T07:20:20.480" v="0" actId="47"/>
        <pc:sldMkLst>
          <pc:docMk/>
          <pc:sldMk cId="0" sldId="354"/>
        </pc:sldMkLst>
      </pc:sldChg>
      <pc:sldChg chg="add">
        <pc:chgData name="Koskimies-Chiba Sanni" userId="332a55cb-e320-46e8-9711-affea4e835d5" providerId="ADAL" clId="{FF60D3BC-4E82-4852-B3BB-F59B3997C674}" dt="2023-12-22T07:20:20.480" v="0" actId="47"/>
        <pc:sldMkLst>
          <pc:docMk/>
          <pc:sldMk cId="0" sldId="355"/>
        </pc:sldMkLst>
      </pc:sldChg>
      <pc:sldChg chg="add">
        <pc:chgData name="Koskimies-Chiba Sanni" userId="332a55cb-e320-46e8-9711-affea4e835d5" providerId="ADAL" clId="{FF60D3BC-4E82-4852-B3BB-F59B3997C674}" dt="2023-12-22T07:20:20.480" v="0" actId="47"/>
        <pc:sldMkLst>
          <pc:docMk/>
          <pc:sldMk cId="0" sldId="356"/>
        </pc:sldMkLst>
      </pc:sldChg>
      <pc:sldChg chg="add">
        <pc:chgData name="Koskimies-Chiba Sanni" userId="332a55cb-e320-46e8-9711-affea4e835d5" providerId="ADAL" clId="{FF60D3BC-4E82-4852-B3BB-F59B3997C674}" dt="2023-12-22T07:20:20.480" v="0" actId="47"/>
        <pc:sldMkLst>
          <pc:docMk/>
          <pc:sldMk cId="0" sldId="357"/>
        </pc:sldMkLst>
      </pc:sldChg>
      <pc:sldChg chg="add">
        <pc:chgData name="Koskimies-Chiba Sanni" userId="332a55cb-e320-46e8-9711-affea4e835d5" providerId="ADAL" clId="{FF60D3BC-4E82-4852-B3BB-F59B3997C674}" dt="2023-12-22T07:20:20.480" v="0" actId="47"/>
        <pc:sldMkLst>
          <pc:docMk/>
          <pc:sldMk cId="0" sldId="358"/>
        </pc:sldMkLst>
      </pc:sldChg>
      <pc:sldChg chg="add">
        <pc:chgData name="Koskimies-Chiba Sanni" userId="332a55cb-e320-46e8-9711-affea4e835d5" providerId="ADAL" clId="{FF60D3BC-4E82-4852-B3BB-F59B3997C674}" dt="2023-12-22T07:20:20.480" v="0" actId="47"/>
        <pc:sldMkLst>
          <pc:docMk/>
          <pc:sldMk cId="0" sldId="359"/>
        </pc:sldMkLst>
      </pc:sldChg>
      <pc:sldChg chg="add">
        <pc:chgData name="Koskimies-Chiba Sanni" userId="332a55cb-e320-46e8-9711-affea4e835d5" providerId="ADAL" clId="{FF60D3BC-4E82-4852-B3BB-F59B3997C674}" dt="2023-12-22T07:20:20.480" v="0" actId="47"/>
        <pc:sldMkLst>
          <pc:docMk/>
          <pc:sldMk cId="0" sldId="360"/>
        </pc:sldMkLst>
      </pc:sldChg>
      <pc:sldChg chg="add">
        <pc:chgData name="Koskimies-Chiba Sanni" userId="332a55cb-e320-46e8-9711-affea4e835d5" providerId="ADAL" clId="{FF60D3BC-4E82-4852-B3BB-F59B3997C674}" dt="2023-12-22T07:20:20.480" v="0" actId="47"/>
        <pc:sldMkLst>
          <pc:docMk/>
          <pc:sldMk cId="0" sldId="361"/>
        </pc:sldMkLst>
      </pc:sldChg>
      <pc:sldChg chg="add">
        <pc:chgData name="Koskimies-Chiba Sanni" userId="332a55cb-e320-46e8-9711-affea4e835d5" providerId="ADAL" clId="{FF60D3BC-4E82-4852-B3BB-F59B3997C674}" dt="2023-12-22T07:20:20.480" v="0" actId="47"/>
        <pc:sldMkLst>
          <pc:docMk/>
          <pc:sldMk cId="0" sldId="362"/>
        </pc:sldMkLst>
      </pc:sldChg>
      <pc:sldChg chg="add">
        <pc:chgData name="Koskimies-Chiba Sanni" userId="332a55cb-e320-46e8-9711-affea4e835d5" providerId="ADAL" clId="{FF60D3BC-4E82-4852-B3BB-F59B3997C674}" dt="2023-12-22T07:20:20.480" v="0" actId="47"/>
        <pc:sldMkLst>
          <pc:docMk/>
          <pc:sldMk cId="0" sldId="363"/>
        </pc:sldMkLst>
      </pc:sldChg>
      <pc:sldChg chg="add">
        <pc:chgData name="Koskimies-Chiba Sanni" userId="332a55cb-e320-46e8-9711-affea4e835d5" providerId="ADAL" clId="{FF60D3BC-4E82-4852-B3BB-F59B3997C674}" dt="2023-12-22T07:20:20.480" v="0" actId="47"/>
        <pc:sldMkLst>
          <pc:docMk/>
          <pc:sldMk cId="0" sldId="364"/>
        </pc:sldMkLst>
      </pc:sldChg>
      <pc:sldChg chg="add">
        <pc:chgData name="Koskimies-Chiba Sanni" userId="332a55cb-e320-46e8-9711-affea4e835d5" providerId="ADAL" clId="{FF60D3BC-4E82-4852-B3BB-F59B3997C674}" dt="2023-12-22T07:20:20.480" v="0" actId="47"/>
        <pc:sldMkLst>
          <pc:docMk/>
          <pc:sldMk cId="0" sldId="365"/>
        </pc:sldMkLst>
      </pc:sldChg>
      <pc:sldChg chg="add">
        <pc:chgData name="Koskimies-Chiba Sanni" userId="332a55cb-e320-46e8-9711-affea4e835d5" providerId="ADAL" clId="{FF60D3BC-4E82-4852-B3BB-F59B3997C674}" dt="2023-12-22T07:20:20.480" v="0" actId="47"/>
        <pc:sldMkLst>
          <pc:docMk/>
          <pc:sldMk cId="0" sldId="366"/>
        </pc:sldMkLst>
      </pc:sldChg>
      <pc:sldChg chg="add">
        <pc:chgData name="Koskimies-Chiba Sanni" userId="332a55cb-e320-46e8-9711-affea4e835d5" providerId="ADAL" clId="{FF60D3BC-4E82-4852-B3BB-F59B3997C674}" dt="2023-12-22T07:20:20.480" v="0" actId="47"/>
        <pc:sldMkLst>
          <pc:docMk/>
          <pc:sldMk cId="0" sldId="367"/>
        </pc:sldMkLst>
      </pc:sldChg>
      <pc:sldChg chg="add">
        <pc:chgData name="Koskimies-Chiba Sanni" userId="332a55cb-e320-46e8-9711-affea4e835d5" providerId="ADAL" clId="{FF60D3BC-4E82-4852-B3BB-F59B3997C674}" dt="2023-12-22T07:20:20.480" v="0" actId="47"/>
        <pc:sldMkLst>
          <pc:docMk/>
          <pc:sldMk cId="0" sldId="368"/>
        </pc:sldMkLst>
      </pc:sldChg>
      <pc:sldChg chg="add">
        <pc:chgData name="Koskimies-Chiba Sanni" userId="332a55cb-e320-46e8-9711-affea4e835d5" providerId="ADAL" clId="{FF60D3BC-4E82-4852-B3BB-F59B3997C674}" dt="2023-12-22T07:20:20.480" v="0" actId="47"/>
        <pc:sldMkLst>
          <pc:docMk/>
          <pc:sldMk cId="0" sldId="369"/>
        </pc:sldMkLst>
      </pc:sldChg>
      <pc:sldChg chg="add">
        <pc:chgData name="Koskimies-Chiba Sanni" userId="332a55cb-e320-46e8-9711-affea4e835d5" providerId="ADAL" clId="{FF60D3BC-4E82-4852-B3BB-F59B3997C674}" dt="2023-12-22T07:20:20.480" v="0" actId="47"/>
        <pc:sldMkLst>
          <pc:docMk/>
          <pc:sldMk cId="0" sldId="370"/>
        </pc:sldMkLst>
      </pc:sldChg>
      <pc:sldChg chg="add">
        <pc:chgData name="Koskimies-Chiba Sanni" userId="332a55cb-e320-46e8-9711-affea4e835d5" providerId="ADAL" clId="{FF60D3BC-4E82-4852-B3BB-F59B3997C674}" dt="2023-12-22T07:20:20.480" v="0" actId="47"/>
        <pc:sldMkLst>
          <pc:docMk/>
          <pc:sldMk cId="0" sldId="371"/>
        </pc:sldMkLst>
      </pc:sldChg>
      <pc:sldChg chg="add">
        <pc:chgData name="Koskimies-Chiba Sanni" userId="332a55cb-e320-46e8-9711-affea4e835d5" providerId="ADAL" clId="{FF60D3BC-4E82-4852-B3BB-F59B3997C674}" dt="2023-12-22T07:20:20.480" v="0" actId="47"/>
        <pc:sldMkLst>
          <pc:docMk/>
          <pc:sldMk cId="0" sldId="372"/>
        </pc:sldMkLst>
      </pc:sldChg>
      <pc:sldChg chg="add">
        <pc:chgData name="Koskimies-Chiba Sanni" userId="332a55cb-e320-46e8-9711-affea4e835d5" providerId="ADAL" clId="{FF60D3BC-4E82-4852-B3BB-F59B3997C674}" dt="2023-12-22T07:20:20.480" v="0" actId="47"/>
        <pc:sldMkLst>
          <pc:docMk/>
          <pc:sldMk cId="0" sldId="373"/>
        </pc:sldMkLst>
      </pc:sldChg>
      <pc:sldChg chg="add">
        <pc:chgData name="Koskimies-Chiba Sanni" userId="332a55cb-e320-46e8-9711-affea4e835d5" providerId="ADAL" clId="{FF60D3BC-4E82-4852-B3BB-F59B3997C674}" dt="2023-12-22T07:20:20.480" v="0" actId="47"/>
        <pc:sldMkLst>
          <pc:docMk/>
          <pc:sldMk cId="0" sldId="374"/>
        </pc:sldMkLst>
      </pc:sldChg>
      <pc:sldChg chg="add">
        <pc:chgData name="Koskimies-Chiba Sanni" userId="332a55cb-e320-46e8-9711-affea4e835d5" providerId="ADAL" clId="{FF60D3BC-4E82-4852-B3BB-F59B3997C674}" dt="2023-12-22T07:20:20.480" v="0" actId="47"/>
        <pc:sldMkLst>
          <pc:docMk/>
          <pc:sldMk cId="0" sldId="375"/>
        </pc:sldMkLst>
      </pc:sldChg>
      <pc:sldChg chg="del">
        <pc:chgData name="Koskimies-Chiba Sanni" userId="332a55cb-e320-46e8-9711-affea4e835d5" providerId="ADAL" clId="{FF60D3BC-4E82-4852-B3BB-F59B3997C674}" dt="2023-12-22T07:20:25.642" v="1" actId="47"/>
        <pc:sldMkLst>
          <pc:docMk/>
          <pc:sldMk cId="4101286137" sldId="379"/>
        </pc:sldMkLst>
      </pc:sldChg>
      <pc:sldChg chg="add">
        <pc:chgData name="Koskimies-Chiba Sanni" userId="332a55cb-e320-46e8-9711-affea4e835d5" providerId="ADAL" clId="{FF60D3BC-4E82-4852-B3BB-F59B3997C674}" dt="2023-12-22T07:20:20.480" v="0" actId="47"/>
        <pc:sldMkLst>
          <pc:docMk/>
          <pc:sldMk cId="1035922877" sldId="380"/>
        </pc:sldMkLst>
      </pc:sldChg>
      <pc:sldChg chg="add">
        <pc:chgData name="Koskimies-Chiba Sanni" userId="332a55cb-e320-46e8-9711-affea4e835d5" providerId="ADAL" clId="{FF60D3BC-4E82-4852-B3BB-F59B3997C674}" dt="2023-12-22T07:20:20.480" v="0" actId="47"/>
        <pc:sldMkLst>
          <pc:docMk/>
          <pc:sldMk cId="1041074615" sldId="381"/>
        </pc:sldMkLst>
      </pc:sldChg>
      <pc:sldChg chg="add">
        <pc:chgData name="Koskimies-Chiba Sanni" userId="332a55cb-e320-46e8-9711-affea4e835d5" providerId="ADAL" clId="{FF60D3BC-4E82-4852-B3BB-F59B3997C674}" dt="2023-12-22T07:20:20.480" v="0" actId="47"/>
        <pc:sldMkLst>
          <pc:docMk/>
          <pc:sldMk cId="2750048267" sldId="382"/>
        </pc:sldMkLst>
      </pc:sldChg>
      <pc:sldMasterChg chg="addSldLayout delSldLayout">
        <pc:chgData name="Koskimies-Chiba Sanni" userId="332a55cb-e320-46e8-9711-affea4e835d5" providerId="ADAL" clId="{FF60D3BC-4E82-4852-B3BB-F59B3997C674}" dt="2023-12-22T07:20:25.642" v="1" actId="47"/>
        <pc:sldMasterMkLst>
          <pc:docMk/>
          <pc:sldMasterMk cId="0" sldId="2147483648"/>
        </pc:sldMasterMkLst>
        <pc:sldLayoutChg chg="del">
          <pc:chgData name="Koskimies-Chiba Sanni" userId="332a55cb-e320-46e8-9711-affea4e835d5" providerId="ADAL" clId="{FF60D3BC-4E82-4852-B3BB-F59B3997C674}" dt="2023-12-22T07:20:25.642" v="1" actId="47"/>
          <pc:sldLayoutMkLst>
            <pc:docMk/>
            <pc:sldMasterMk cId="0" sldId="2147483648"/>
            <pc:sldLayoutMk cId="0" sldId="2147483649"/>
          </pc:sldLayoutMkLst>
        </pc:sldLayoutChg>
        <pc:sldLayoutChg chg="del">
          <pc:chgData name="Koskimies-Chiba Sanni" userId="332a55cb-e320-46e8-9711-affea4e835d5" providerId="ADAL" clId="{FF60D3BC-4E82-4852-B3BB-F59B3997C674}" dt="2023-12-22T07:20:25.642" v="1" actId="47"/>
          <pc:sldLayoutMkLst>
            <pc:docMk/>
            <pc:sldMasterMk cId="0" sldId="2147483648"/>
            <pc:sldLayoutMk cId="0" sldId="2147483652"/>
          </pc:sldLayoutMkLst>
        </pc:sldLayoutChg>
        <pc:sldLayoutChg chg="del">
          <pc:chgData name="Koskimies-Chiba Sanni" userId="332a55cb-e320-46e8-9711-affea4e835d5" providerId="ADAL" clId="{FF60D3BC-4E82-4852-B3BB-F59B3997C674}" dt="2023-12-22T07:20:25.642" v="1" actId="47"/>
          <pc:sldLayoutMkLst>
            <pc:docMk/>
            <pc:sldMasterMk cId="0" sldId="2147483648"/>
            <pc:sldLayoutMk cId="3105027012" sldId="2147483667"/>
          </pc:sldLayoutMkLst>
        </pc:sldLayoutChg>
        <pc:sldLayoutChg chg="add">
          <pc:chgData name="Koskimies-Chiba Sanni" userId="332a55cb-e320-46e8-9711-affea4e835d5" providerId="ADAL" clId="{FF60D3BC-4E82-4852-B3BB-F59B3997C674}" dt="2023-12-22T07:20:20.480" v="0" actId="47"/>
          <pc:sldLayoutMkLst>
            <pc:docMk/>
            <pc:sldMasterMk cId="0" sldId="2147483648"/>
            <pc:sldLayoutMk cId="2743101857" sldId="2147483668"/>
          </pc:sldLayoutMkLst>
        </pc:sldLayoutChg>
      </pc:sldMaster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marR="0" lvl="0"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1pPr>
            <a:lvl2pPr marL="914400" marR="0" lvl="1"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2pPr>
            <a:lvl3pPr marL="1371600" marR="0" lvl="2"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3pPr>
            <a:lvl4pPr marL="1828800" marR="0" lvl="3"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4pPr>
            <a:lvl5pPr marL="2286000" marR="0" lvl="4"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5pPr>
            <a:lvl6pPr marL="2743200" marR="0" lvl="5"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6pPr>
            <a:lvl7pPr marL="3200400" marR="0" lvl="6"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7pPr>
            <a:lvl8pPr marL="3657600" marR="0" lvl="7"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8pPr>
            <a:lvl9pPr marL="4114800" marR="0" lvl="8"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9pPr>
          </a:lstStyle>
          <a:p>
            <a:endParaRPr/>
          </a:p>
        </p:txBody>
      </p:sp>
    </p:spTree>
    <p:extLst>
      <p:ext uri="{BB962C8B-B14F-4D97-AF65-F5344CB8AC3E}">
        <p14:creationId xmlns:p14="http://schemas.microsoft.com/office/powerpoint/2010/main" val="2297853147"/>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5"/>
        <p:cNvGrpSpPr/>
        <p:nvPr/>
      </p:nvGrpSpPr>
      <p:grpSpPr>
        <a:xfrm>
          <a:off x="0" y="0"/>
          <a:ext cx="0" cy="0"/>
          <a:chOff x="0" y="0"/>
          <a:chExt cx="0" cy="0"/>
        </a:xfrm>
      </p:grpSpPr>
      <p:sp>
        <p:nvSpPr>
          <p:cNvPr id="416" name="Google Shape;416;g1dc0dac36e4_0_2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17" name="Google Shape;417;g1dc0dac36e4_0_2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249193623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0"/>
        <p:cNvGrpSpPr/>
        <p:nvPr/>
      </p:nvGrpSpPr>
      <p:grpSpPr>
        <a:xfrm>
          <a:off x="0" y="0"/>
          <a:ext cx="0" cy="0"/>
          <a:chOff x="0" y="0"/>
          <a:chExt cx="0" cy="0"/>
        </a:xfrm>
      </p:grpSpPr>
      <p:sp>
        <p:nvSpPr>
          <p:cNvPr id="421" name="Google Shape;421;g198c4f39775_0_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22" name="Google Shape;422;g198c4f39775_0_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t>Ten rysunek przedstawia obszary dostępnych "instrumentów" cyfrowych. Promocja może być postrzegana jako odpowiednik "marketingu cyfrowego". Zostaną one opisane tylko powierzchownie w tym module "Wprowadzenie". Bardziej szczegółowo opisano je w modułach "Reklama cyfrowa" i "Marketing treści i media społecznościowe".</a:t>
            </a:r>
            <a:endParaRPr/>
          </a:p>
        </p:txBody>
      </p:sp>
    </p:spTree>
    <p:extLst>
      <p:ext uri="{BB962C8B-B14F-4D97-AF65-F5344CB8AC3E}">
        <p14:creationId xmlns:p14="http://schemas.microsoft.com/office/powerpoint/2010/main" val="78946927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6"/>
        <p:cNvGrpSpPr/>
        <p:nvPr/>
      </p:nvGrpSpPr>
      <p:grpSpPr>
        <a:xfrm>
          <a:off x="0" y="0"/>
          <a:ext cx="0" cy="0"/>
          <a:chOff x="0" y="0"/>
          <a:chExt cx="0" cy="0"/>
        </a:xfrm>
      </p:grpSpPr>
      <p:sp>
        <p:nvSpPr>
          <p:cNvPr id="427" name="Google Shape;427;g198c4f39775_0_2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28" name="Google Shape;428;g198c4f39775_0_2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dirty="0"/>
              <a:t>Jakie rodzaje organizacji korzystają z tradycyjnych kanałów medialnych? Na przykład: lokalne sklepy i firmy usługowe.</a:t>
            </a:r>
            <a:endParaRPr dirty="0"/>
          </a:p>
          <a:p>
            <a:pPr marL="0" lvl="0" indent="0" algn="l" rtl="0">
              <a:lnSpc>
                <a:spcPct val="100000"/>
              </a:lnSpc>
              <a:spcBef>
                <a:spcPts val="0"/>
              </a:spcBef>
              <a:spcAft>
                <a:spcPts val="0"/>
              </a:spcAft>
              <a:buSzPts val="1100"/>
              <a:buNone/>
            </a:pPr>
            <a:r>
              <a:rPr lang="fi" dirty="0"/>
              <a:t>Kto wyróżnia się w mediach cyfrowych? Na przykład: firmy eCommerce.</a:t>
            </a:r>
            <a:endParaRPr dirty="0"/>
          </a:p>
          <a:p>
            <a:pPr marL="0" lvl="0" indent="0" algn="l" rtl="0">
              <a:lnSpc>
                <a:spcPct val="100000"/>
              </a:lnSpc>
              <a:spcBef>
                <a:spcPts val="0"/>
              </a:spcBef>
              <a:spcAft>
                <a:spcPts val="0"/>
              </a:spcAft>
              <a:buSzPts val="1100"/>
              <a:buNone/>
            </a:pPr>
            <a:r>
              <a:rPr lang="fi" dirty="0"/>
              <a:t>Oczywiście większość organizacji korzysta zarówno z mediów tradycyjnych, jak i cyfrowych (marketing wielokanałowy) </a:t>
            </a:r>
            <a:endParaRPr dirty="0"/>
          </a:p>
        </p:txBody>
      </p:sp>
    </p:spTree>
    <p:extLst>
      <p:ext uri="{BB962C8B-B14F-4D97-AF65-F5344CB8AC3E}">
        <p14:creationId xmlns:p14="http://schemas.microsoft.com/office/powerpoint/2010/main" val="7056206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5"/>
        <p:cNvGrpSpPr/>
        <p:nvPr/>
      </p:nvGrpSpPr>
      <p:grpSpPr>
        <a:xfrm>
          <a:off x="0" y="0"/>
          <a:ext cx="0" cy="0"/>
          <a:chOff x="0" y="0"/>
          <a:chExt cx="0" cy="0"/>
        </a:xfrm>
      </p:grpSpPr>
      <p:sp>
        <p:nvSpPr>
          <p:cNvPr id="436" name="Google Shape;436;g198c4f39775_0_3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37" name="Google Shape;437;g198c4f39775_0_3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t>Zjawisko to jest widoczne podczas śledzenia różnych mediów. Niektóre firmy wydają się być wszędzie (krajowe firmy spożywcze, duże biura podróży, sprzedawcy samochodów, sprzedawcy towarów specjalnych).</a:t>
            </a:r>
            <a:endParaRPr/>
          </a:p>
        </p:txBody>
      </p:sp>
    </p:spTree>
    <p:extLst>
      <p:ext uri="{BB962C8B-B14F-4D97-AF65-F5344CB8AC3E}">
        <p14:creationId xmlns:p14="http://schemas.microsoft.com/office/powerpoint/2010/main" val="233502898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3"/>
        <p:cNvGrpSpPr/>
        <p:nvPr/>
      </p:nvGrpSpPr>
      <p:grpSpPr>
        <a:xfrm>
          <a:off x="0" y="0"/>
          <a:ext cx="0" cy="0"/>
          <a:chOff x="0" y="0"/>
          <a:chExt cx="0" cy="0"/>
        </a:xfrm>
      </p:grpSpPr>
      <p:sp>
        <p:nvSpPr>
          <p:cNvPr id="444" name="Google Shape;444;g198c4f39775_0_4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45" name="Google Shape;445;g198c4f39775_0_4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fi" dirty="0">
                <a:solidFill>
                  <a:schemeClr val="dk1"/>
                </a:solidFill>
              </a:rPr>
              <a:t>Ten slajd wyjaśnia podstawy mediów społecznościowych. W module "Contentmarketing i media społecznościowe" znajdziesz dalsze materiały.</a:t>
            </a:r>
            <a:endParaRPr dirty="0"/>
          </a:p>
          <a:p>
            <a:pPr marL="0" lvl="0" indent="0" algn="l" rtl="0">
              <a:lnSpc>
                <a:spcPct val="100000"/>
              </a:lnSpc>
              <a:spcBef>
                <a:spcPts val="0"/>
              </a:spcBef>
              <a:spcAft>
                <a:spcPts val="0"/>
              </a:spcAft>
              <a:buSzPts val="1100"/>
              <a:buNone/>
            </a:pPr>
            <a:endParaRPr dirty="0"/>
          </a:p>
          <a:p>
            <a:pPr marL="0" lvl="0" indent="0" algn="l" rtl="0">
              <a:lnSpc>
                <a:spcPct val="100000"/>
              </a:lnSpc>
              <a:spcBef>
                <a:spcPts val="0"/>
              </a:spcBef>
              <a:spcAft>
                <a:spcPts val="0"/>
              </a:spcAft>
              <a:buSzPts val="1100"/>
              <a:buNone/>
            </a:pPr>
            <a:r>
              <a:rPr lang="fi" dirty="0"/>
              <a:t>"Media społecznościowe" obejmują różne platformy. Wspólne dla nich jest to, że różne grupy i typy ludzi publikują, komentują i śledzą historie, zdjęcia, filmy i inne treści w celu uzyskania publicznej widoczności. "Media społecznościowe" oferują wszechstronne media i kanały dla szerokiego zakresu zainteresowań, w tym hobby, tematów osobistych oraz kwestii związanych z pracą i biznesem. Oznacza to, że można tam znaleźć grupy i osoby o określonych zainteresowaniach.</a:t>
            </a:r>
            <a:br>
              <a:rPr lang="fi" dirty="0"/>
            </a:br>
            <a:endParaRPr dirty="0"/>
          </a:p>
          <a:p>
            <a:pPr marL="0" lvl="0" indent="0" algn="l" rtl="0">
              <a:lnSpc>
                <a:spcPct val="100000"/>
              </a:lnSpc>
              <a:spcBef>
                <a:spcPts val="0"/>
              </a:spcBef>
              <a:spcAft>
                <a:spcPts val="0"/>
              </a:spcAft>
              <a:buSzPts val="1100"/>
              <a:buNone/>
            </a:pPr>
            <a:endParaRPr dirty="0"/>
          </a:p>
        </p:txBody>
      </p:sp>
    </p:spTree>
    <p:extLst>
      <p:ext uri="{BB962C8B-B14F-4D97-AF65-F5344CB8AC3E}">
        <p14:creationId xmlns:p14="http://schemas.microsoft.com/office/powerpoint/2010/main" val="50238115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0"/>
        <p:cNvGrpSpPr/>
        <p:nvPr/>
      </p:nvGrpSpPr>
      <p:grpSpPr>
        <a:xfrm>
          <a:off x="0" y="0"/>
          <a:ext cx="0" cy="0"/>
          <a:chOff x="0" y="0"/>
          <a:chExt cx="0" cy="0"/>
        </a:xfrm>
      </p:grpSpPr>
      <p:sp>
        <p:nvSpPr>
          <p:cNvPr id="451" name="Google Shape;451;g198c4f39775_0_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52" name="Google Shape;452;g198c4f39775_0_4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solidFill>
                  <a:schemeClr val="dk1"/>
                </a:solidFill>
              </a:rPr>
              <a:t>Ten slajd wyjaśnia podstawy stron internetowych. W module "Strony internetowe i SEO" znajdziesz dalsze materiały.</a:t>
            </a:r>
            <a:br>
              <a:rPr lang="fi"/>
            </a:br>
            <a:br>
              <a:rPr lang="fi"/>
            </a:br>
            <a:r>
              <a:rPr lang="fi"/>
              <a:t>Ten slajd przedstawia kluczową rolę strony internetowej we wszelkich działaniach związanych z promocją cyfrową. Ponieważ działania marketingowe mają na celu osiągnięcie określonych celów (zwiększenie świadomości, tworzenie sprzedaży, poprawa marki,...), elementy niezbędne do ich osiągnięcia mogą znajdować się na stronach internetowych. Dlatego główną rolą innych mediów cyfrowych (media społecznościowe, reklamy Google, e-mail marketing) jest często kierowanie odwiedzających na stronę internetową.</a:t>
            </a:r>
            <a:endParaRPr/>
          </a:p>
        </p:txBody>
      </p:sp>
    </p:spTree>
    <p:extLst>
      <p:ext uri="{BB962C8B-B14F-4D97-AF65-F5344CB8AC3E}">
        <p14:creationId xmlns:p14="http://schemas.microsoft.com/office/powerpoint/2010/main" val="16432885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7"/>
        <p:cNvGrpSpPr/>
        <p:nvPr/>
      </p:nvGrpSpPr>
      <p:grpSpPr>
        <a:xfrm>
          <a:off x="0" y="0"/>
          <a:ext cx="0" cy="0"/>
          <a:chOff x="0" y="0"/>
          <a:chExt cx="0" cy="0"/>
        </a:xfrm>
      </p:grpSpPr>
      <p:sp>
        <p:nvSpPr>
          <p:cNvPr id="458" name="Google Shape;458;g198c4f39775_0_5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59" name="Google Shape;459;g198c4f39775_0_5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solidFill>
                  <a:schemeClr val="dk1"/>
                </a:solidFill>
              </a:rPr>
              <a:t>Ten slajd wyjaśnia podstawy SEO. W module "Strony internetowe i SEO" znajdziesz dalsze materiały.</a:t>
            </a:r>
            <a:br>
              <a:rPr lang="fi">
                <a:solidFill>
                  <a:schemeClr val="dk1"/>
                </a:solidFill>
              </a:rPr>
            </a:br>
            <a:br>
              <a:rPr lang="fi"/>
            </a:br>
            <a:r>
              <a:rPr lang="fi"/>
              <a:t>Dla kogo SEO jest niezbędne? - Dla wszystkich stron internetowych, które chcą być znajdowane w wyszukiwarkach internetowych. Oznacza to, że prawie wszystkie strony internetowe. Dlaczego miałyby istnieć inaczej? Możesz rozpocząć temat "SEO", pytając uczniów: "Jak myślisz, które produkty/usługi są wyszukiwane w Google?" "Które nie są?" Dyskusja pokaże, że większość produktów/usług jest wyszukiwana w Google (niektóre wyjątki, np. lokalne restauracje i małe sklepy). Istnieją strony, które prawie wszyscy już znają i znajdują bezpośrednio (np. lokalne restauracje), ale mogą być poszukiwane przez nielokalnych podróżników i zagranicznych turystów.</a:t>
            </a:r>
            <a:endParaRPr/>
          </a:p>
        </p:txBody>
      </p:sp>
    </p:spTree>
    <p:extLst>
      <p:ext uri="{BB962C8B-B14F-4D97-AF65-F5344CB8AC3E}">
        <p14:creationId xmlns:p14="http://schemas.microsoft.com/office/powerpoint/2010/main" val="239742634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4"/>
        <p:cNvGrpSpPr/>
        <p:nvPr/>
      </p:nvGrpSpPr>
      <p:grpSpPr>
        <a:xfrm>
          <a:off x="0" y="0"/>
          <a:ext cx="0" cy="0"/>
          <a:chOff x="0" y="0"/>
          <a:chExt cx="0" cy="0"/>
        </a:xfrm>
      </p:grpSpPr>
      <p:sp>
        <p:nvSpPr>
          <p:cNvPr id="465" name="Google Shape;465;g198c4f39775_0_5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66" name="Google Shape;466;g198c4f39775_0_5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solidFill>
                  <a:schemeClr val="dk1"/>
                </a:solidFill>
              </a:rPr>
              <a:t>Ten slajd wyjaśnia podstawy reklamy cyfrowej. W module "Reklama cyfrowa" znajdziesz dalsze materiały.</a:t>
            </a:r>
            <a:br>
              <a:rPr lang="fi"/>
            </a:br>
            <a:br>
              <a:rPr lang="fi"/>
            </a:br>
            <a:r>
              <a:rPr lang="fi"/>
              <a:t>Możliwość samodzielnego tworzenia i publikowania reklam cyfrowych na platformie Google jest zaletą dla małych organizacji, ponieważ domy mediowe nie są potrzebne. Ponadto tego typu reklamy mogą być uruchamiane przy niskich budżetach (nawet 10-100 €). Sytuacje/zalety korzystania z reklam są omówione w dalszych slajdach.</a:t>
            </a:r>
            <a:endParaRPr/>
          </a:p>
        </p:txBody>
      </p:sp>
    </p:spTree>
    <p:extLst>
      <p:ext uri="{BB962C8B-B14F-4D97-AF65-F5344CB8AC3E}">
        <p14:creationId xmlns:p14="http://schemas.microsoft.com/office/powerpoint/2010/main" val="98391387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4"/>
        <p:cNvGrpSpPr/>
        <p:nvPr/>
      </p:nvGrpSpPr>
      <p:grpSpPr>
        <a:xfrm>
          <a:off x="0" y="0"/>
          <a:ext cx="0" cy="0"/>
          <a:chOff x="0" y="0"/>
          <a:chExt cx="0" cy="0"/>
        </a:xfrm>
      </p:grpSpPr>
      <p:sp>
        <p:nvSpPr>
          <p:cNvPr id="475" name="Google Shape;475;g198c4f39775_0_6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76" name="Google Shape;476;g198c4f39775_0_6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solidFill>
                  <a:schemeClr val="dk1"/>
                </a:solidFill>
              </a:rPr>
              <a:t>Ten slajd wyjaśnia podstawy contentmarketingu. W module "Contentmarketing i media społecznościowe" znajdziesz dalsze materiały.</a:t>
            </a:r>
            <a:br>
              <a:rPr lang="fi">
                <a:solidFill>
                  <a:schemeClr val="dk1"/>
                </a:solidFill>
              </a:rPr>
            </a:br>
            <a:br>
              <a:rPr lang="fi"/>
            </a:br>
            <a:r>
              <a:rPr lang="fi"/>
              <a:t>Content marketing to technika polegająca na tworzeniu i rozpowszechnianiu wartościowych treści dla określonej grupy docelowej. Celem jest zaangażowanie, konwersja i zatrzymanie tej konkretnej grupy docelowej.</a:t>
            </a:r>
            <a:br>
              <a:rPr lang="fi"/>
            </a:br>
            <a:br>
              <a:rPr lang="fi"/>
            </a:br>
            <a:endParaRPr/>
          </a:p>
        </p:txBody>
      </p:sp>
    </p:spTree>
    <p:extLst>
      <p:ext uri="{BB962C8B-B14F-4D97-AF65-F5344CB8AC3E}">
        <p14:creationId xmlns:p14="http://schemas.microsoft.com/office/powerpoint/2010/main" val="287698823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81"/>
        <p:cNvGrpSpPr/>
        <p:nvPr/>
      </p:nvGrpSpPr>
      <p:grpSpPr>
        <a:xfrm>
          <a:off x="0" y="0"/>
          <a:ext cx="0" cy="0"/>
          <a:chOff x="0" y="0"/>
          <a:chExt cx="0" cy="0"/>
        </a:xfrm>
      </p:grpSpPr>
      <p:sp>
        <p:nvSpPr>
          <p:cNvPr id="482" name="Google Shape;482;g198c4f39775_0_6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83" name="Google Shape;483;g198c4f39775_0_6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solidFill>
                  <a:schemeClr val="dk1"/>
                </a:solidFill>
              </a:rPr>
              <a:t>Ten slajd wyjaśnia podstawy e-mail marketingu. W module "Contentmarketing i media społecznościowe" znajdziesz dalsze materiały.</a:t>
            </a:r>
            <a:br>
              <a:rPr lang="fi"/>
            </a:br>
            <a:br>
              <a:rPr lang="fi"/>
            </a:br>
            <a:r>
              <a:rPr lang="fi"/>
              <a:t>E-mail marketing to forma marketingu bezpośredniego, w której wiadomość jest wysyłana bezpośrednio do odbiorcy. W e-mail marketingu organizacje i firmy wysyłają wiadomości e-mail do zainteresowanych stron lub klientów. W wiadomościach e-mail można znaleźć na przykład wiadomości, oferty, potwierdzenia zakupu lub ankiety satysfakcji klienta. Najbardziej znanym przykładem e-mail marketingu jest newsletter, w którym organizacja wysyła swoje najnowsze wiadomości lub oferty.</a:t>
            </a:r>
            <a:endParaRPr/>
          </a:p>
        </p:txBody>
      </p:sp>
    </p:spTree>
    <p:extLst>
      <p:ext uri="{BB962C8B-B14F-4D97-AF65-F5344CB8AC3E}">
        <p14:creationId xmlns:p14="http://schemas.microsoft.com/office/powerpoint/2010/main" val="279073414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88"/>
        <p:cNvGrpSpPr/>
        <p:nvPr/>
      </p:nvGrpSpPr>
      <p:grpSpPr>
        <a:xfrm>
          <a:off x="0" y="0"/>
          <a:ext cx="0" cy="0"/>
          <a:chOff x="0" y="0"/>
          <a:chExt cx="0" cy="0"/>
        </a:xfrm>
      </p:grpSpPr>
      <p:sp>
        <p:nvSpPr>
          <p:cNvPr id="489" name="Google Shape;489;p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dirty="0"/>
              <a:t>Digital Marketing Landscape Ecosystem to cenne narzędzie, które pomoże ci rozważyć całą sferę marketingu cyfrowego i ustalić priorytety, na co wydać swoje zasoby.</a:t>
            </a:r>
            <a:br>
              <a:rPr lang="fi" dirty="0"/>
            </a:br>
            <a:br>
              <a:rPr lang="fi" dirty="0"/>
            </a:br>
            <a:r>
              <a:rPr lang="fi" dirty="0"/>
              <a:t>W Digital Marketing Landscape znajduje się 8 sekcji, które należy wziąć pod uwagę w ramach swojej strategii. Chociaż zauważysz, że narzędzia takie jak AR/VR i AI nie są wymienione osobno, są one zwykle włączane do innych narzędzi.</a:t>
            </a:r>
            <a:endParaRPr dirty="0"/>
          </a:p>
          <a:p>
            <a:pPr marL="0" lvl="0" indent="0" algn="l" rtl="0">
              <a:lnSpc>
                <a:spcPct val="100000"/>
              </a:lnSpc>
              <a:spcBef>
                <a:spcPts val="0"/>
              </a:spcBef>
              <a:spcAft>
                <a:spcPts val="0"/>
              </a:spcAft>
              <a:buSzPts val="1100"/>
              <a:buNone/>
            </a:pPr>
            <a:endParaRPr dirty="0"/>
          </a:p>
          <a:p>
            <a:pPr marL="0" lvl="0" indent="0" algn="l" rtl="0">
              <a:lnSpc>
                <a:spcPct val="100000"/>
              </a:lnSpc>
              <a:spcBef>
                <a:spcPts val="0"/>
              </a:spcBef>
              <a:spcAft>
                <a:spcPts val="0"/>
              </a:spcAft>
              <a:buSzPts val="1100"/>
              <a:buNone/>
            </a:pPr>
            <a:r>
              <a:rPr lang="fi" dirty="0"/>
              <a:t>Nawet w obliczu szumu wokół nowych, innowacyjnych technologii, podstawą sukcesu jest perfekcyjne wykonywanie wypróbowanych i prawdziwych narzędzi marketingowych.</a:t>
            </a:r>
            <a:endParaRPr dirty="0"/>
          </a:p>
          <a:p>
            <a:pPr marL="0" lvl="0" indent="0" algn="l" rtl="0">
              <a:lnSpc>
                <a:spcPct val="100000"/>
              </a:lnSpc>
              <a:spcBef>
                <a:spcPts val="0"/>
              </a:spcBef>
              <a:spcAft>
                <a:spcPts val="0"/>
              </a:spcAft>
              <a:buSzPts val="1100"/>
              <a:buNone/>
            </a:pPr>
            <a:endParaRPr dirty="0"/>
          </a:p>
          <a:p>
            <a:pPr marL="0" lvl="0" indent="0" algn="l" rtl="0">
              <a:lnSpc>
                <a:spcPct val="100000"/>
              </a:lnSpc>
              <a:spcBef>
                <a:spcPts val="0"/>
              </a:spcBef>
              <a:spcAft>
                <a:spcPts val="0"/>
              </a:spcAft>
              <a:buSzPts val="1100"/>
              <a:buNone/>
            </a:pPr>
            <a:r>
              <a:rPr lang="fi" dirty="0"/>
              <a:t>U podstaw leży strategia cyfrowa - co dokładnie chcesz osiągnąć? Określ to PO PIERWSZE. Upewnij się, że wyraźnie łączysz swój cel, strategię, cel i taktykę.</a:t>
            </a:r>
            <a:endParaRPr dirty="0"/>
          </a:p>
        </p:txBody>
      </p:sp>
      <p:sp>
        <p:nvSpPr>
          <p:cNvPr id="490" name="Google Shape;490;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101283177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6"/>
        <p:cNvGrpSpPr/>
        <p:nvPr/>
      </p:nvGrpSpPr>
      <p:grpSpPr>
        <a:xfrm>
          <a:off x="0" y="0"/>
          <a:ext cx="0" cy="0"/>
          <a:chOff x="0" y="0"/>
          <a:chExt cx="0" cy="0"/>
        </a:xfrm>
      </p:grpSpPr>
      <p:sp>
        <p:nvSpPr>
          <p:cNvPr id="497" name="Google Shape;497;g23982b51697_0_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98" name="Google Shape;498;g23982b51697_0_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marR="0" lvl="0" indent="-298450" algn="l" rtl="0">
              <a:lnSpc>
                <a:spcPct val="100000"/>
              </a:lnSpc>
              <a:spcBef>
                <a:spcPts val="0"/>
              </a:spcBef>
              <a:spcAft>
                <a:spcPts val="0"/>
              </a:spcAft>
              <a:buClr>
                <a:srgbClr val="000000"/>
              </a:buClr>
              <a:buSzPts val="1100"/>
              <a:buFont typeface="Arial"/>
              <a:buChar char="●"/>
            </a:pPr>
            <a:r>
              <a:rPr lang="fi"/>
              <a:t>To ćwiczenie najlepiej wykonywać w parach. Potrzebny czas około 20 minut. Prezentacja: 2-3 grupy prezentują swoją pracę. Następnie odbywa się dyskusja.</a:t>
            </a:r>
            <a:endParaRPr/>
          </a:p>
          <a:p>
            <a:pPr marL="457200" lvl="0" indent="-22860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353942401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2"/>
        <p:cNvGrpSpPr/>
        <p:nvPr/>
      </p:nvGrpSpPr>
      <p:grpSpPr>
        <a:xfrm>
          <a:off x="0" y="0"/>
          <a:ext cx="0" cy="0"/>
          <a:chOff x="0" y="0"/>
          <a:chExt cx="0" cy="0"/>
        </a:xfrm>
      </p:grpSpPr>
      <p:sp>
        <p:nvSpPr>
          <p:cNvPr id="503" name="Google Shape;503;p3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504" name="Google Shape;504;p3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375259783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7"/>
        <p:cNvGrpSpPr/>
        <p:nvPr/>
      </p:nvGrpSpPr>
      <p:grpSpPr>
        <a:xfrm>
          <a:off x="0" y="0"/>
          <a:ext cx="0" cy="0"/>
          <a:chOff x="0" y="0"/>
          <a:chExt cx="0" cy="0"/>
        </a:xfrm>
      </p:grpSpPr>
      <p:sp>
        <p:nvSpPr>
          <p:cNvPr id="508" name="Google Shape;508;g238a394e843_0_279: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Clr>
                <a:schemeClr val="dk1"/>
              </a:buClr>
              <a:buSzPts val="1200"/>
              <a:buFont typeface="Calibri"/>
              <a:buNone/>
            </a:pPr>
            <a:r>
              <a:rPr lang="fi" sz="1000"/>
              <a:t>Po wybraniu kanałów, które najlepiej docierają do grupy docelowej i różnych segmentów, ważne jest ustalenie celów i zadań w celu monitorowania i oceny sukcesu marketingu cyfrowego. I wykorzystać je do optymalizacji. Upewnij się, że cele te przyczyniają się do realizacji wyższych celów, takich jak cele biznesowe, cele strategiczne, cele taktyczne (takie jak na przykład cele marketingu w mediach społecznościowych). </a:t>
            </a:r>
            <a:br>
              <a:rPr lang="fi" sz="1000"/>
            </a:br>
            <a:br>
              <a:rPr lang="fi" sz="1000"/>
            </a:br>
            <a:r>
              <a:rPr lang="fi" sz="1000">
                <a:solidFill>
                  <a:schemeClr val="dk1"/>
                </a:solidFill>
              </a:rPr>
              <a:t>Kluczem do udanej integracji jest włączenie treści, danych i analiz do każdego aspektu realizacji i strategii. Upewnij się, że włączasz świetne treści, które się wyróżniają. Upewnij się, że poświęcasz czas na wykorzystanie danych i ich analizę, aby z czasem ulepszyć swój marketing.</a:t>
            </a:r>
            <a:endParaRPr sz="1000"/>
          </a:p>
        </p:txBody>
      </p:sp>
      <p:sp>
        <p:nvSpPr>
          <p:cNvPr id="509" name="Google Shape;509;g238a394e843_0_27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209426034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20"/>
        <p:cNvGrpSpPr/>
        <p:nvPr/>
      </p:nvGrpSpPr>
      <p:grpSpPr>
        <a:xfrm>
          <a:off x="0" y="0"/>
          <a:ext cx="0" cy="0"/>
          <a:chOff x="0" y="0"/>
          <a:chExt cx="0" cy="0"/>
        </a:xfrm>
      </p:grpSpPr>
      <p:sp>
        <p:nvSpPr>
          <p:cNvPr id="521" name="Google Shape;521;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22" name="Google Shape;522;p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dirty="0"/>
              <a:t>Znaczenie integracji wszystkich działań marketingowych oraz ustalania celów i zadań zostało przedstawione na tym slajdzie w kilku alternatywnych celach, które można osiągnąć za pomocą marketingu cyfrowego. </a:t>
            </a:r>
            <a:endParaRPr dirty="0"/>
          </a:p>
        </p:txBody>
      </p:sp>
    </p:spTree>
    <p:extLst>
      <p:ext uri="{BB962C8B-B14F-4D97-AF65-F5344CB8AC3E}">
        <p14:creationId xmlns:p14="http://schemas.microsoft.com/office/powerpoint/2010/main" val="220976520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27"/>
        <p:cNvGrpSpPr/>
        <p:nvPr/>
      </p:nvGrpSpPr>
      <p:grpSpPr>
        <a:xfrm>
          <a:off x="0" y="0"/>
          <a:ext cx="0" cy="0"/>
          <a:chOff x="0" y="0"/>
          <a:chExt cx="0" cy="0"/>
        </a:xfrm>
      </p:grpSpPr>
      <p:sp>
        <p:nvSpPr>
          <p:cNvPr id="528" name="Google Shape;528;g19922e704ba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29" name="Google Shape;529;g19922e704ba_0_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t>Analityka cyfrowa to ilościowe pomiary wydajności treści online, w tym kampanii reklamowych, mediów społecznościowych i stron internetowych. Oznacza to, że analityka cyfrowa dostarcza informacji ze źródeł cyfrowych o tym, jak klienci reagują na treści i kampanie marketingowe lub wchodzą z nimi w interakcję.</a:t>
            </a:r>
            <a:endParaRPr/>
          </a:p>
        </p:txBody>
      </p:sp>
    </p:spTree>
    <p:extLst>
      <p:ext uri="{BB962C8B-B14F-4D97-AF65-F5344CB8AC3E}">
        <p14:creationId xmlns:p14="http://schemas.microsoft.com/office/powerpoint/2010/main" val="86144837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6"/>
        <p:cNvGrpSpPr/>
        <p:nvPr/>
      </p:nvGrpSpPr>
      <p:grpSpPr>
        <a:xfrm>
          <a:off x="0" y="0"/>
          <a:ext cx="0" cy="0"/>
          <a:chOff x="0" y="0"/>
          <a:chExt cx="0" cy="0"/>
        </a:xfrm>
      </p:grpSpPr>
      <p:sp>
        <p:nvSpPr>
          <p:cNvPr id="537" name="Google Shape;537;p7:notes"/>
          <p:cNvSpPr txBox="1">
            <a:spLocks noGrp="1"/>
          </p:cNvSpPr>
          <p:nvPr>
            <p:ph type="body" idx="1"/>
          </p:nvPr>
        </p:nvSpPr>
        <p:spPr>
          <a:xfrm>
            <a:off x="685801" y="4400555"/>
            <a:ext cx="5486400" cy="36006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t>Podczas tworzenia witryny biznesowej analityka internetowa pokazuje wiele rzeczy, np. źródła ruchu użytkowników. Slajd przedstawia średnią źródeł ruchu w witrynie, oczywiście różne witryny mają różne wartości.</a:t>
            </a:r>
            <a:endParaRPr/>
          </a:p>
        </p:txBody>
      </p:sp>
      <p:sp>
        <p:nvSpPr>
          <p:cNvPr id="538" name="Google Shape;538;p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413771555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57"/>
        <p:cNvGrpSpPr/>
        <p:nvPr/>
      </p:nvGrpSpPr>
      <p:grpSpPr>
        <a:xfrm>
          <a:off x="0" y="0"/>
          <a:ext cx="0" cy="0"/>
          <a:chOff x="0" y="0"/>
          <a:chExt cx="0" cy="0"/>
        </a:xfrm>
      </p:grpSpPr>
      <p:sp>
        <p:nvSpPr>
          <p:cNvPr id="558" name="Google Shape;558;p9:notes"/>
          <p:cNvSpPr txBox="1">
            <a:spLocks noGrp="1"/>
          </p:cNvSpPr>
          <p:nvPr>
            <p:ph type="body" idx="1"/>
          </p:nvPr>
        </p:nvSpPr>
        <p:spPr>
          <a:xfrm>
            <a:off x="685801" y="4400555"/>
            <a:ext cx="5486400" cy="36006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t>Analityka cyfrowa pokazuje, co dzieje się, gdy klikamy reklamy lub inne źródła i wchodzimy na strony internetowe (analityka internetowa jest przedstawiona bardziej szczegółowo w module 5). Każdy marketer i właściciel strony internetowej pragnie wysokich wskaźników, ale sukces (= konwersja) zależy od tego, jak dobre są reklamy, jak dobrze działają strony docelowe i jak odwiedzający są prowadzeni dalej na stronie internetowej. "Landing page" został przedstawiony w module 4 (Reklama cyfrowa).</a:t>
            </a:r>
            <a:endParaRPr/>
          </a:p>
        </p:txBody>
      </p:sp>
      <p:sp>
        <p:nvSpPr>
          <p:cNvPr id="559" name="Google Shape;559;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222284863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84"/>
        <p:cNvGrpSpPr/>
        <p:nvPr/>
      </p:nvGrpSpPr>
      <p:grpSpPr>
        <a:xfrm>
          <a:off x="0" y="0"/>
          <a:ext cx="0" cy="0"/>
          <a:chOff x="0" y="0"/>
          <a:chExt cx="0" cy="0"/>
        </a:xfrm>
      </p:grpSpPr>
      <p:sp>
        <p:nvSpPr>
          <p:cNvPr id="585" name="Google Shape;585;g19922e704ba_0_1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86" name="Google Shape;586;g19922e704ba_0_16: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100"/>
              <a:buNone/>
            </a:pPr>
            <a:r>
              <a:rPr lang="fi"/>
              <a:t>Algorytm w eksploracji danych (lub uczeniu maszynowym) to zestaw heurystyk i obliczeń, które tworzą model na podstawie danych. Aby utworzyć model, algorytm najpierw analizuje dostarczone dane, szukając określonych typów wzorców lub trendów. Algorytm wykorzystuje wyniki tej analizy w wielu iteracjach, aby znaleźć optymalne parametry do stworzenia modelu wydobywczego. Parametry te są następnie stosowane w całym zestawie danych w celu wyodrębnienia praktycznych wzorców i szczegółowych statystyk. </a:t>
            </a:r>
            <a:endParaRPr/>
          </a:p>
          <a:p>
            <a:pPr marL="0" lvl="0" indent="0" algn="l" rtl="0">
              <a:lnSpc>
                <a:spcPct val="100000"/>
              </a:lnSpc>
              <a:spcBef>
                <a:spcPts val="0"/>
              </a:spcBef>
              <a:spcAft>
                <a:spcPts val="0"/>
              </a:spcAft>
              <a:buSzPts val="1100"/>
              <a:buNone/>
            </a:pPr>
            <a:r>
              <a:rPr lang="fi"/>
              <a:t>Model wydobywczy tworzony przez algorytm na podstawie danych może przybierać różne formy, w tym:</a:t>
            </a:r>
            <a:endParaRPr/>
          </a:p>
          <a:p>
            <a:pPr marL="0" lvl="0" indent="0" algn="l" rtl="0">
              <a:lnSpc>
                <a:spcPct val="100000"/>
              </a:lnSpc>
              <a:spcBef>
                <a:spcPts val="0"/>
              </a:spcBef>
              <a:spcAft>
                <a:spcPts val="0"/>
              </a:spcAft>
              <a:buSzPts val="1100"/>
              <a:buNone/>
            </a:pPr>
            <a:r>
              <a:rPr lang="fi"/>
              <a:t>Zestaw klastrów opisujących sposób powiązania przypadków w zbiorze danych.</a:t>
            </a:r>
            <a:endParaRPr/>
          </a:p>
          <a:p>
            <a:pPr marL="0" lvl="0" indent="0" algn="l" rtl="0">
              <a:lnSpc>
                <a:spcPct val="100000"/>
              </a:lnSpc>
              <a:spcBef>
                <a:spcPts val="0"/>
              </a:spcBef>
              <a:spcAft>
                <a:spcPts val="0"/>
              </a:spcAft>
              <a:buSzPts val="1100"/>
              <a:buNone/>
            </a:pPr>
            <a:r>
              <a:rPr lang="fi"/>
              <a:t>Drzewo decyzyjne, które przewiduje wynik i opisuje, w jaki sposób różne kryteria wpływają na ten wynik.</a:t>
            </a:r>
            <a:endParaRPr/>
          </a:p>
          <a:p>
            <a:pPr marL="0" lvl="0" indent="0" algn="l" rtl="0">
              <a:lnSpc>
                <a:spcPct val="100000"/>
              </a:lnSpc>
              <a:spcBef>
                <a:spcPts val="0"/>
              </a:spcBef>
              <a:spcAft>
                <a:spcPts val="0"/>
              </a:spcAft>
              <a:buSzPts val="1100"/>
              <a:buNone/>
            </a:pPr>
            <a:r>
              <a:rPr lang="fi"/>
              <a:t>Model matematyczny prognozujący sprzedaż.</a:t>
            </a:r>
            <a:endParaRPr/>
          </a:p>
          <a:p>
            <a:pPr marL="0" lvl="0" indent="0" algn="l" rtl="0">
              <a:lnSpc>
                <a:spcPct val="100000"/>
              </a:lnSpc>
              <a:spcBef>
                <a:spcPts val="0"/>
              </a:spcBef>
              <a:spcAft>
                <a:spcPts val="0"/>
              </a:spcAft>
              <a:buSzPts val="1100"/>
              <a:buNone/>
            </a:pPr>
            <a:r>
              <a:rPr lang="fi"/>
              <a:t>Zestaw reguł opisujących sposób grupowania produktów w ramach transakcji oraz prawdopodobieństwo, że produkty zostaną zakupione razem.</a:t>
            </a:r>
            <a:endParaRPr/>
          </a:p>
        </p:txBody>
      </p:sp>
      <p:sp>
        <p:nvSpPr>
          <p:cNvPr id="587" name="Google Shape;587;g19922e704ba_0_16: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400"/>
              <a:buFont typeface="Arial"/>
              <a:buNone/>
            </a:pPr>
            <a:fld id="{00000000-1234-1234-1234-123412341234}" type="slidenum">
              <a:rPr lang="fi" sz="1400" b="0" i="0" u="none" strike="noStrike" cap="none">
                <a:solidFill>
                  <a:srgbClr val="000000"/>
                </a:solidFill>
                <a:latin typeface="Arial"/>
                <a:ea typeface="Arial"/>
                <a:cs typeface="Arial"/>
                <a:sym typeface="Arial"/>
              </a:rPr>
              <a:t>19</a:t>
            </a:fld>
            <a:endParaRPr sz="1400" b="0" i="0" u="none" strike="noStrike" cap="none">
              <a:solidFill>
                <a:srgbClr val="000000"/>
              </a:solidFill>
              <a:latin typeface="Arial"/>
              <a:ea typeface="Arial"/>
              <a:cs typeface="Arial"/>
              <a:sym typeface="Arial"/>
            </a:endParaRPr>
          </a:p>
        </p:txBody>
      </p:sp>
    </p:spTree>
    <p:extLst>
      <p:ext uri="{BB962C8B-B14F-4D97-AF65-F5344CB8AC3E}">
        <p14:creationId xmlns:p14="http://schemas.microsoft.com/office/powerpoint/2010/main" val="376770792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94"/>
        <p:cNvGrpSpPr/>
        <p:nvPr/>
      </p:nvGrpSpPr>
      <p:grpSpPr>
        <a:xfrm>
          <a:off x="0" y="0"/>
          <a:ext cx="0" cy="0"/>
          <a:chOff x="0" y="0"/>
          <a:chExt cx="0" cy="0"/>
        </a:xfrm>
      </p:grpSpPr>
      <p:sp>
        <p:nvSpPr>
          <p:cNvPr id="595" name="Google Shape;595;g23982b51697_0_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96" name="Google Shape;596;g23982b51697_0_1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marR="0" lvl="0" indent="-298450" algn="l" rtl="0">
              <a:lnSpc>
                <a:spcPct val="100000"/>
              </a:lnSpc>
              <a:spcBef>
                <a:spcPts val="0"/>
              </a:spcBef>
              <a:spcAft>
                <a:spcPts val="0"/>
              </a:spcAft>
              <a:buClr>
                <a:srgbClr val="000000"/>
              </a:buClr>
              <a:buSzPts val="1100"/>
              <a:buFont typeface="Arial"/>
              <a:buChar char="●"/>
            </a:pPr>
            <a:r>
              <a:rPr lang="fi" dirty="0"/>
              <a:t>To ćwiczenie najlepiej wykonywać w parach. Potrzebny czas około 20 minut. Prezentacja: 2-3 grupy prezentują swoją pracę. Następnie odbywa się dyskusja.</a:t>
            </a:r>
            <a:endParaRPr dirty="0"/>
          </a:p>
          <a:p>
            <a:pPr marL="457200" lvl="0" indent="-228600" algn="l" rtl="0">
              <a:lnSpc>
                <a:spcPct val="100000"/>
              </a:lnSpc>
              <a:spcBef>
                <a:spcPts val="0"/>
              </a:spcBef>
              <a:spcAft>
                <a:spcPts val="0"/>
              </a:spcAft>
              <a:buSzPts val="1100"/>
              <a:buNone/>
            </a:pPr>
            <a:endParaRPr dirty="0"/>
          </a:p>
        </p:txBody>
      </p:sp>
    </p:spTree>
    <p:extLst>
      <p:ext uri="{BB962C8B-B14F-4D97-AF65-F5344CB8AC3E}">
        <p14:creationId xmlns:p14="http://schemas.microsoft.com/office/powerpoint/2010/main" val="233360109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00"/>
        <p:cNvGrpSpPr/>
        <p:nvPr/>
      </p:nvGrpSpPr>
      <p:grpSpPr>
        <a:xfrm>
          <a:off x="0" y="0"/>
          <a:ext cx="0" cy="0"/>
          <a:chOff x="0" y="0"/>
          <a:chExt cx="0" cy="0"/>
        </a:xfrm>
      </p:grpSpPr>
      <p:sp>
        <p:nvSpPr>
          <p:cNvPr id="601" name="Google Shape;601;p4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dirty="0"/>
              <a:t>Wskazówka: aby uzyskać jeszcze lepszy wgląd w podróż klienta i nie opierać mapowania podróży klienta na założeniach, studenci mogą przeprowadzać wywiady z klientami / potencjalnymi klientami, aby lepiej zrozumieć podróż kupującego. </a:t>
            </a:r>
            <a:endParaRPr dirty="0"/>
          </a:p>
        </p:txBody>
      </p:sp>
      <p:sp>
        <p:nvSpPr>
          <p:cNvPr id="602" name="Google Shape;602;p4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9399264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06"/>
        <p:cNvGrpSpPr/>
        <p:nvPr/>
      </p:nvGrpSpPr>
      <p:grpSpPr>
        <a:xfrm>
          <a:off x="0" y="0"/>
          <a:ext cx="0" cy="0"/>
          <a:chOff x="0" y="0"/>
          <a:chExt cx="0" cy="0"/>
        </a:xfrm>
      </p:grpSpPr>
      <p:sp>
        <p:nvSpPr>
          <p:cNvPr id="607" name="Google Shape;607;g22e50a1ae58_0_13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608" name="Google Shape;608;g22e50a1ae58_0_13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294446193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2"/>
        <p:cNvGrpSpPr/>
        <p:nvPr/>
      </p:nvGrpSpPr>
      <p:grpSpPr>
        <a:xfrm>
          <a:off x="0" y="0"/>
          <a:ext cx="0" cy="0"/>
          <a:chOff x="0" y="0"/>
          <a:chExt cx="0" cy="0"/>
        </a:xfrm>
      </p:grpSpPr>
      <p:sp>
        <p:nvSpPr>
          <p:cNvPr id="613" name="Google Shape;613;g198c4f39775_0_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14" name="Google Shape;614;g198c4f39775_0_1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203781098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8"/>
        <p:cNvGrpSpPr/>
        <p:nvPr/>
      </p:nvGrpSpPr>
      <p:grpSpPr>
        <a:xfrm>
          <a:off x="0" y="0"/>
          <a:ext cx="0" cy="0"/>
          <a:chOff x="0" y="0"/>
          <a:chExt cx="0" cy="0"/>
        </a:xfrm>
      </p:grpSpPr>
      <p:sp>
        <p:nvSpPr>
          <p:cNvPr id="619" name="Google Shape;619;g238a394e843_0_27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20" name="Google Shape;620;g238a394e843_0_27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248230537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50"/>
        <p:cNvGrpSpPr/>
        <p:nvPr/>
      </p:nvGrpSpPr>
      <p:grpSpPr>
        <a:xfrm>
          <a:off x="0" y="0"/>
          <a:ext cx="0" cy="0"/>
          <a:chOff x="0" y="0"/>
          <a:chExt cx="0" cy="0"/>
        </a:xfrm>
      </p:grpSpPr>
      <p:sp>
        <p:nvSpPr>
          <p:cNvPr id="651" name="Google Shape;651;p5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
        <p:nvSpPr>
          <p:cNvPr id="652" name="Google Shape;652;p5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160892047"/>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_rels/slideLayout4.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6.jpeg"/><Relationship Id="rId7" Type="http://schemas.openxmlformats.org/officeDocument/2006/relationships/image" Target="../media/image9.png"/><Relationship Id="rId2" Type="http://schemas.openxmlformats.org/officeDocument/2006/relationships/image" Target="../media/image5.jpeg"/><Relationship Id="rId1" Type="http://schemas.openxmlformats.org/officeDocument/2006/relationships/slideMaster" Target="../slideMasters/slideMaster1.xml"/><Relationship Id="rId6" Type="http://schemas.openxmlformats.org/officeDocument/2006/relationships/image" Target="../media/image2.png"/><Relationship Id="rId5" Type="http://schemas.openxmlformats.org/officeDocument/2006/relationships/image" Target="../media/image8.png"/><Relationship Id="rId4" Type="http://schemas.openxmlformats.org/officeDocument/2006/relationships/image" Target="../media/image7.png"/></Relationships>
</file>

<file path=ppt/slideLayouts/_rels/slideLayout5.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6.jpeg"/><Relationship Id="rId7" Type="http://schemas.openxmlformats.org/officeDocument/2006/relationships/image" Target="../media/image9.png"/><Relationship Id="rId2" Type="http://schemas.openxmlformats.org/officeDocument/2006/relationships/image" Target="../media/image11.jpeg"/><Relationship Id="rId1" Type="http://schemas.openxmlformats.org/officeDocument/2006/relationships/slideMaster" Target="../slideMasters/slideMaster1.xml"/><Relationship Id="rId6" Type="http://schemas.openxmlformats.org/officeDocument/2006/relationships/image" Target="../media/image2.png"/><Relationship Id="rId5" Type="http://schemas.openxmlformats.org/officeDocument/2006/relationships/image" Target="../media/image8.png"/><Relationship Id="rId4" Type="http://schemas.openxmlformats.org/officeDocument/2006/relationships/image" Target="../media/image7.png"/></Relationships>
</file>

<file path=ppt/slideLayouts/_rels/slideLayout6.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6.jpeg"/><Relationship Id="rId7" Type="http://schemas.openxmlformats.org/officeDocument/2006/relationships/image" Target="../media/image9.png"/><Relationship Id="rId2" Type="http://schemas.openxmlformats.org/officeDocument/2006/relationships/image" Target="../media/image12.jpeg"/><Relationship Id="rId1" Type="http://schemas.openxmlformats.org/officeDocument/2006/relationships/slideMaster" Target="../slideMasters/slideMaster1.xml"/><Relationship Id="rId6" Type="http://schemas.openxmlformats.org/officeDocument/2006/relationships/image" Target="../media/image2.png"/><Relationship Id="rId5" Type="http://schemas.openxmlformats.org/officeDocument/2006/relationships/image" Target="../media/image8.png"/><Relationship Id="rId4" Type="http://schemas.openxmlformats.org/officeDocument/2006/relationships/image" Target="../media/image7.png"/></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2.jpe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15.jpg"/><Relationship Id="rId7" Type="http://schemas.openxmlformats.org/officeDocument/2006/relationships/image" Target="../media/image19.png"/><Relationship Id="rId2" Type="http://schemas.openxmlformats.org/officeDocument/2006/relationships/image" Target="../media/image14.jpg"/><Relationship Id="rId1" Type="http://schemas.openxmlformats.org/officeDocument/2006/relationships/slideMaster" Target="../slideMasters/slideMaster1.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16.png"/></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and Content 2" type="obj">
  <p:cSld name="OBJECT">
    <p:spTree>
      <p:nvGrpSpPr>
        <p:cNvPr id="1" name="Shape 18"/>
        <p:cNvGrpSpPr/>
        <p:nvPr/>
      </p:nvGrpSpPr>
      <p:grpSpPr>
        <a:xfrm>
          <a:off x="0" y="0"/>
          <a:ext cx="0" cy="0"/>
          <a:chOff x="0" y="0"/>
          <a:chExt cx="0" cy="0"/>
        </a:xfrm>
      </p:grpSpPr>
      <p:pic>
        <p:nvPicPr>
          <p:cNvPr id="19" name="Google Shape;19;p12" descr="A picture containing shape&#10;&#10;Description automatically generated"/>
          <p:cNvPicPr preferRelativeResize="0"/>
          <p:nvPr/>
        </p:nvPicPr>
        <p:blipFill rotWithShape="1">
          <a:blip r:embed="rId2" cstate="screen">
            <a:alphaModFix amt="27000"/>
            <a:extLst>
              <a:ext uri="{28A0092B-C50C-407E-A947-70E740481C1C}">
                <a14:useLocalDpi xmlns:a14="http://schemas.microsoft.com/office/drawing/2010/main"/>
              </a:ext>
            </a:extLst>
          </a:blip>
          <a:srcRect/>
          <a:stretch/>
        </p:blipFill>
        <p:spPr>
          <a:xfrm>
            <a:off x="5958140" y="2038825"/>
            <a:ext cx="3755545" cy="3437279"/>
          </a:xfrm>
          <a:prstGeom prst="rect">
            <a:avLst/>
          </a:prstGeom>
          <a:noFill/>
          <a:ln>
            <a:noFill/>
          </a:ln>
        </p:spPr>
      </p:pic>
      <p:pic>
        <p:nvPicPr>
          <p:cNvPr id="20" name="Google Shape;20;p12"/>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7624814" y="202594"/>
            <a:ext cx="1274218" cy="488417"/>
          </a:xfrm>
          <a:prstGeom prst="rect">
            <a:avLst/>
          </a:prstGeom>
          <a:noFill/>
          <a:ln>
            <a:noFill/>
          </a:ln>
        </p:spPr>
      </p:pic>
      <p:sp>
        <p:nvSpPr>
          <p:cNvPr id="21" name="Google Shape;21;p12"/>
          <p:cNvSpPr txBox="1">
            <a:spLocks noGrp="1"/>
          </p:cNvSpPr>
          <p:nvPr>
            <p:ph type="title"/>
          </p:nvPr>
        </p:nvSpPr>
        <p:spPr>
          <a:xfrm>
            <a:off x="628650" y="273844"/>
            <a:ext cx="7886700" cy="99417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2" name="Google Shape;22;p12"/>
          <p:cNvSpPr txBox="1">
            <a:spLocks noGrp="1"/>
          </p:cNvSpPr>
          <p:nvPr>
            <p:ph type="body" idx="1"/>
          </p:nvPr>
        </p:nvSpPr>
        <p:spPr>
          <a:xfrm>
            <a:off x="628650" y="1369218"/>
            <a:ext cx="7886700" cy="1419363"/>
          </a:xfrm>
          <a:prstGeom prst="rect">
            <a:avLst/>
          </a:prstGeom>
          <a:noFill/>
          <a:ln>
            <a:noFill/>
          </a:ln>
        </p:spPr>
        <p:txBody>
          <a:bodyPr spcFirstLastPara="1" wrap="square" lIns="91425" tIns="45700" rIns="91425" bIns="45700" anchor="t" anchorCtr="0">
            <a:spAutoFit/>
          </a:bodyPr>
          <a:lstStyle>
            <a:lvl1pPr marL="457200" lvl="0" indent="-228600" algn="l">
              <a:lnSpc>
                <a:spcPct val="90000"/>
              </a:lnSpc>
              <a:spcBef>
                <a:spcPts val="750"/>
              </a:spcBef>
              <a:spcAft>
                <a:spcPts val="0"/>
              </a:spcAft>
              <a:buClr>
                <a:srgbClr val="161249"/>
              </a:buClr>
              <a:buSzPts val="2100"/>
              <a:buNone/>
              <a:defRPr>
                <a:latin typeface="Arial"/>
                <a:ea typeface="Arial"/>
                <a:cs typeface="Arial"/>
                <a:sym typeface="Arial"/>
              </a:defRPr>
            </a:lvl1pPr>
            <a:lvl2pPr marL="914400" lvl="1" indent="-228600" algn="l">
              <a:lnSpc>
                <a:spcPct val="90000"/>
              </a:lnSpc>
              <a:spcBef>
                <a:spcPts val="375"/>
              </a:spcBef>
              <a:spcAft>
                <a:spcPts val="0"/>
              </a:spcAft>
              <a:buClr>
                <a:srgbClr val="161249"/>
              </a:buClr>
              <a:buSzPts val="1800"/>
              <a:buNone/>
              <a:defRPr>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23" name="Google Shape;23;p12"/>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83820" y="4894997"/>
            <a:ext cx="9304020" cy="380922"/>
          </a:xfrm>
          <a:prstGeom prst="rect">
            <a:avLst/>
          </a:prstGeom>
          <a:noFill/>
          <a:ln>
            <a:noFill/>
          </a:ln>
        </p:spPr>
      </p:pic>
      <p:pic>
        <p:nvPicPr>
          <p:cNvPr id="24" name="Google Shape;24;p12"/>
          <p:cNvPicPr preferRelativeResize="0"/>
          <p:nvPr/>
        </p:nvPicPr>
        <p:blipFill rotWithShape="1">
          <a:blip r:embed="rId5" cstate="screen">
            <a:alphaModFix/>
            <a:extLst>
              <a:ext uri="{28A0092B-C50C-407E-A947-70E740481C1C}">
                <a14:useLocalDpi xmlns:a14="http://schemas.microsoft.com/office/drawing/2010/main"/>
              </a:ext>
            </a:extLst>
          </a:blip>
          <a:srcRect/>
          <a:stretch/>
        </p:blipFill>
        <p:spPr>
          <a:xfrm>
            <a:off x="184968" y="4514834"/>
            <a:ext cx="1756648" cy="388902"/>
          </a:xfrm>
          <a:prstGeom prst="rect">
            <a:avLst/>
          </a:prstGeom>
          <a:noFill/>
          <a:ln>
            <a:noFill/>
          </a:ln>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1">
  <p:cSld name="Title and Content 1">
    <p:spTree>
      <p:nvGrpSpPr>
        <p:cNvPr id="1" name="Shape 25"/>
        <p:cNvGrpSpPr/>
        <p:nvPr/>
      </p:nvGrpSpPr>
      <p:grpSpPr>
        <a:xfrm>
          <a:off x="0" y="0"/>
          <a:ext cx="0" cy="0"/>
          <a:chOff x="0" y="0"/>
          <a:chExt cx="0" cy="0"/>
        </a:xfrm>
      </p:grpSpPr>
      <p:pic>
        <p:nvPicPr>
          <p:cNvPr id="26" name="Google Shape;26;p14"/>
          <p:cNvPicPr preferRelativeResize="0"/>
          <p:nvPr/>
        </p:nvPicPr>
        <p:blipFill rotWithShape="1">
          <a:blip r:embed="rId2" cstate="screen">
            <a:alphaModFix/>
            <a:extLst>
              <a:ext uri="{28A0092B-C50C-407E-A947-70E740481C1C}">
                <a14:useLocalDpi xmlns:a14="http://schemas.microsoft.com/office/drawing/2010/main"/>
              </a:ext>
            </a:extLst>
          </a:blip>
          <a:srcRect/>
          <a:stretch/>
        </p:blipFill>
        <p:spPr>
          <a:xfrm>
            <a:off x="7624814" y="202594"/>
            <a:ext cx="1274218" cy="488417"/>
          </a:xfrm>
          <a:prstGeom prst="rect">
            <a:avLst/>
          </a:prstGeom>
          <a:noFill/>
          <a:ln>
            <a:noFill/>
          </a:ln>
        </p:spPr>
      </p:pic>
      <p:sp>
        <p:nvSpPr>
          <p:cNvPr id="27" name="Google Shape;27;p14"/>
          <p:cNvSpPr txBox="1">
            <a:spLocks noGrp="1"/>
          </p:cNvSpPr>
          <p:nvPr>
            <p:ph type="title"/>
          </p:nvPr>
        </p:nvSpPr>
        <p:spPr>
          <a:xfrm>
            <a:off x="628650" y="273844"/>
            <a:ext cx="7886700" cy="99417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8" name="Google Shape;28;p14"/>
          <p:cNvSpPr txBox="1">
            <a:spLocks noGrp="1"/>
          </p:cNvSpPr>
          <p:nvPr>
            <p:ph type="body" idx="1"/>
          </p:nvPr>
        </p:nvSpPr>
        <p:spPr>
          <a:xfrm>
            <a:off x="628650" y="1369219"/>
            <a:ext cx="7886700" cy="290589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750"/>
              </a:spcBef>
              <a:spcAft>
                <a:spcPts val="0"/>
              </a:spcAft>
              <a:buClr>
                <a:srgbClr val="161249"/>
              </a:buClr>
              <a:buSzPts val="2100"/>
              <a:buFont typeface="Arial"/>
              <a:buNone/>
              <a:defRPr>
                <a:latin typeface="Arial"/>
                <a:ea typeface="Arial"/>
                <a:cs typeface="Arial"/>
                <a:sym typeface="Arial"/>
              </a:defRPr>
            </a:lvl1pPr>
            <a:lvl2pPr marL="914400" lvl="1" indent="-228600" algn="l">
              <a:lnSpc>
                <a:spcPct val="90000"/>
              </a:lnSpc>
              <a:spcBef>
                <a:spcPts val="375"/>
              </a:spcBef>
              <a:spcAft>
                <a:spcPts val="0"/>
              </a:spcAft>
              <a:buClr>
                <a:srgbClr val="161249"/>
              </a:buClr>
              <a:buSzPts val="1800"/>
              <a:buNone/>
              <a:defRPr>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29" name="Google Shape;29;p14"/>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83820" y="4894997"/>
            <a:ext cx="9304020" cy="380922"/>
          </a:xfrm>
          <a:prstGeom prst="rect">
            <a:avLst/>
          </a:prstGeom>
          <a:noFill/>
          <a:ln>
            <a:noFill/>
          </a:ln>
        </p:spPr>
      </p:pic>
      <p:pic>
        <p:nvPicPr>
          <p:cNvPr id="30" name="Google Shape;30;p14"/>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184968" y="4514834"/>
            <a:ext cx="1756648" cy="388902"/>
          </a:xfrm>
          <a:prstGeom prst="rect">
            <a:avLst/>
          </a:prstGeom>
          <a:noFill/>
          <a:ln>
            <a:noFill/>
          </a:ln>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Blank">
  <p:cSld name="Blank">
    <p:spTree>
      <p:nvGrpSpPr>
        <p:cNvPr id="1" name="Shape 46"/>
        <p:cNvGrpSpPr/>
        <p:nvPr/>
      </p:nvGrpSpPr>
      <p:grpSpPr>
        <a:xfrm>
          <a:off x="0" y="0"/>
          <a:ext cx="0" cy="0"/>
          <a:chOff x="0" y="0"/>
          <a:chExt cx="0" cy="0"/>
        </a:xfrm>
      </p:grpSpPr>
      <p:pic>
        <p:nvPicPr>
          <p:cNvPr id="47" name="Google Shape;47;p21"/>
          <p:cNvPicPr preferRelativeResize="0"/>
          <p:nvPr/>
        </p:nvPicPr>
        <p:blipFill rotWithShape="1">
          <a:blip r:embed="rId2" cstate="screen">
            <a:alphaModFix/>
            <a:extLst>
              <a:ext uri="{28A0092B-C50C-407E-A947-70E740481C1C}">
                <a14:useLocalDpi xmlns:a14="http://schemas.microsoft.com/office/drawing/2010/main"/>
              </a:ext>
            </a:extLst>
          </a:blip>
          <a:srcRect/>
          <a:stretch/>
        </p:blipFill>
        <p:spPr>
          <a:xfrm>
            <a:off x="7624814" y="202594"/>
            <a:ext cx="1274218" cy="488417"/>
          </a:xfrm>
          <a:prstGeom prst="rect">
            <a:avLst/>
          </a:prstGeom>
          <a:noFill/>
          <a:ln>
            <a:noFill/>
          </a:ln>
        </p:spPr>
      </p:pic>
      <p:pic>
        <p:nvPicPr>
          <p:cNvPr id="48" name="Google Shape;48;p21"/>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83820" y="4894997"/>
            <a:ext cx="9304020" cy="380922"/>
          </a:xfrm>
          <a:prstGeom prst="rect">
            <a:avLst/>
          </a:prstGeom>
          <a:noFill/>
          <a:ln>
            <a:noFill/>
          </a:ln>
        </p:spPr>
      </p:pic>
      <p:pic>
        <p:nvPicPr>
          <p:cNvPr id="49" name="Google Shape;49;p21"/>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184968" y="4514834"/>
            <a:ext cx="1756648" cy="388902"/>
          </a:xfrm>
          <a:prstGeom prst="rect">
            <a:avLst/>
          </a:prstGeom>
          <a:noFill/>
          <a:ln>
            <a:noFill/>
          </a:ln>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Subheading Green">
  <p:cSld name="Subheading Green">
    <p:bg>
      <p:bgPr>
        <a:blipFill>
          <a:blip r:embed="rId2" cstate="screen">
            <a:alphaModFix/>
            <a:extLst>
              <a:ext uri="{28A0092B-C50C-407E-A947-70E740481C1C}">
                <a14:useLocalDpi xmlns:a14="http://schemas.microsoft.com/office/drawing/2010/main"/>
              </a:ext>
            </a:extLst>
          </a:blip>
          <a:stretch>
            <a:fillRect/>
          </a:stretch>
        </a:blipFill>
        <a:effectLst/>
      </p:bgPr>
    </p:bg>
    <p:spTree>
      <p:nvGrpSpPr>
        <p:cNvPr id="1" name="Shape 57"/>
        <p:cNvGrpSpPr/>
        <p:nvPr/>
      </p:nvGrpSpPr>
      <p:grpSpPr>
        <a:xfrm>
          <a:off x="0" y="0"/>
          <a:ext cx="0" cy="0"/>
          <a:chOff x="0" y="0"/>
          <a:chExt cx="0" cy="0"/>
        </a:xfrm>
      </p:grpSpPr>
      <p:sp>
        <p:nvSpPr>
          <p:cNvPr id="58" name="Google Shape;58;p23"/>
          <p:cNvSpPr txBox="1">
            <a:spLocks noGrp="1"/>
          </p:cNvSpPr>
          <p:nvPr>
            <p:ph type="title"/>
          </p:nvPr>
        </p:nvSpPr>
        <p:spPr>
          <a:xfrm>
            <a:off x="840583" y="851217"/>
            <a:ext cx="2226624" cy="1358279"/>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8775"/>
              <a:buFont typeface="Arial"/>
              <a:buNone/>
              <a:defRPr sz="8775">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9" name="Google Shape;59;p23"/>
          <p:cNvSpPr txBox="1">
            <a:spLocks noGrp="1"/>
          </p:cNvSpPr>
          <p:nvPr>
            <p:ph type="body" idx="1"/>
          </p:nvPr>
        </p:nvSpPr>
        <p:spPr>
          <a:xfrm>
            <a:off x="863071" y="2564692"/>
            <a:ext cx="6614054" cy="29084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100"/>
              <a:buNone/>
              <a:defRPr sz="21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60" name="Google Shape;60;p23"/>
          <p:cNvSpPr txBox="1">
            <a:spLocks noGrp="1"/>
          </p:cNvSpPr>
          <p:nvPr>
            <p:ph type="body" idx="2"/>
          </p:nvPr>
        </p:nvSpPr>
        <p:spPr>
          <a:xfrm>
            <a:off x="863071" y="2981702"/>
            <a:ext cx="6614054" cy="72632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61" name="Google Shape;61;p23"/>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350" b="0" i="0" u="none" strike="noStrike" cap="none">
              <a:solidFill>
                <a:schemeClr val="lt1"/>
              </a:solidFill>
              <a:latin typeface="Calibri"/>
              <a:ea typeface="Calibri"/>
              <a:cs typeface="Calibri"/>
              <a:sym typeface="Calibri"/>
            </a:endParaRPr>
          </a:p>
        </p:txBody>
      </p:sp>
      <p:cxnSp>
        <p:nvCxnSpPr>
          <p:cNvPr id="62" name="Google Shape;62;p23"/>
          <p:cNvCxnSpPr/>
          <p:nvPr/>
        </p:nvCxnSpPr>
        <p:spPr>
          <a:xfrm rot="10800000">
            <a:off x="840583" y="2209496"/>
            <a:ext cx="3923363" cy="0"/>
          </a:xfrm>
          <a:prstGeom prst="straightConnector1">
            <a:avLst/>
          </a:prstGeom>
          <a:noFill/>
          <a:ln w="15875" cap="flat" cmpd="sng">
            <a:solidFill>
              <a:srgbClr val="11AA81"/>
            </a:solidFill>
            <a:prstDash val="solid"/>
            <a:miter lim="800000"/>
            <a:headEnd type="none" w="sm" len="sm"/>
            <a:tailEnd type="none" w="sm" len="sm"/>
          </a:ln>
        </p:spPr>
      </p:cxnSp>
      <p:pic>
        <p:nvPicPr>
          <p:cNvPr id="63" name="Google Shape;63;p23"/>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4572000" y="4435832"/>
            <a:ext cx="775407" cy="547632"/>
          </a:xfrm>
          <a:prstGeom prst="rect">
            <a:avLst/>
          </a:prstGeom>
          <a:noFill/>
          <a:ln>
            <a:noFill/>
          </a:ln>
        </p:spPr>
      </p:pic>
      <p:pic>
        <p:nvPicPr>
          <p:cNvPr id="64" name="Google Shape;64;p23"/>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5572275" y="4556846"/>
            <a:ext cx="858148" cy="352949"/>
          </a:xfrm>
          <a:prstGeom prst="rect">
            <a:avLst/>
          </a:prstGeom>
          <a:noFill/>
          <a:ln>
            <a:noFill/>
          </a:ln>
        </p:spPr>
      </p:pic>
      <p:pic>
        <p:nvPicPr>
          <p:cNvPr id="65" name="Google Shape;65;p23"/>
          <p:cNvPicPr preferRelativeResize="0"/>
          <p:nvPr/>
        </p:nvPicPr>
        <p:blipFill rotWithShape="1">
          <a:blip r:embed="rId5" cstate="screen">
            <a:alphaModFix/>
            <a:extLst>
              <a:ext uri="{28A0092B-C50C-407E-A947-70E740481C1C}">
                <a14:useLocalDpi xmlns:a14="http://schemas.microsoft.com/office/drawing/2010/main"/>
              </a:ext>
            </a:extLst>
          </a:blip>
          <a:srcRect/>
          <a:stretch/>
        </p:blipFill>
        <p:spPr>
          <a:xfrm>
            <a:off x="6725411" y="4559992"/>
            <a:ext cx="845283" cy="370912"/>
          </a:xfrm>
          <a:prstGeom prst="rect">
            <a:avLst/>
          </a:prstGeom>
          <a:noFill/>
          <a:ln>
            <a:noFill/>
          </a:ln>
        </p:spPr>
      </p:pic>
      <p:pic>
        <p:nvPicPr>
          <p:cNvPr id="66" name="Google Shape;66;p23"/>
          <p:cNvPicPr preferRelativeResize="0"/>
          <p:nvPr/>
        </p:nvPicPr>
        <p:blipFill rotWithShape="1">
          <a:blip r:embed="rId6" cstate="screen">
            <a:alphaModFix/>
            <a:extLst>
              <a:ext uri="{28A0092B-C50C-407E-A947-70E740481C1C}">
                <a14:useLocalDpi xmlns:a14="http://schemas.microsoft.com/office/drawing/2010/main"/>
              </a:ext>
            </a:extLst>
          </a:blip>
          <a:srcRect/>
          <a:stretch/>
        </p:blipFill>
        <p:spPr>
          <a:xfrm>
            <a:off x="211687" y="4503966"/>
            <a:ext cx="1274218" cy="488417"/>
          </a:xfrm>
          <a:prstGeom prst="rect">
            <a:avLst/>
          </a:prstGeom>
          <a:noFill/>
          <a:ln>
            <a:noFill/>
          </a:ln>
        </p:spPr>
      </p:pic>
      <p:pic>
        <p:nvPicPr>
          <p:cNvPr id="67" name="Google Shape;67;p23"/>
          <p:cNvPicPr preferRelativeResize="0"/>
          <p:nvPr/>
        </p:nvPicPr>
        <p:blipFill rotWithShape="1">
          <a:blip r:embed="rId7" cstate="screen">
            <a:alphaModFix/>
            <a:extLst>
              <a:ext uri="{28A0092B-C50C-407E-A947-70E740481C1C}">
                <a14:useLocalDpi xmlns:a14="http://schemas.microsoft.com/office/drawing/2010/main"/>
              </a:ext>
            </a:extLst>
          </a:blip>
          <a:srcRect/>
          <a:stretch/>
        </p:blipFill>
        <p:spPr>
          <a:xfrm>
            <a:off x="7808427" y="4443014"/>
            <a:ext cx="1068773" cy="487361"/>
          </a:xfrm>
          <a:prstGeom prst="rect">
            <a:avLst/>
          </a:prstGeom>
          <a:noFill/>
          <a:ln>
            <a:noFill/>
          </a:ln>
        </p:spPr>
      </p:pic>
      <p:pic>
        <p:nvPicPr>
          <p:cNvPr id="68" name="Google Shape;68;p23"/>
          <p:cNvPicPr preferRelativeResize="0"/>
          <p:nvPr/>
        </p:nvPicPr>
        <p:blipFill rotWithShape="1">
          <a:blip r:embed="rId8" cstate="screen">
            <a:alphaModFix/>
            <a:extLst>
              <a:ext uri="{28A0092B-C50C-407E-A947-70E740481C1C}">
                <a14:useLocalDpi xmlns:a14="http://schemas.microsoft.com/office/drawing/2010/main"/>
              </a:ext>
            </a:extLst>
          </a:blip>
          <a:srcRect/>
          <a:stretch/>
        </p:blipFill>
        <p:spPr>
          <a:xfrm>
            <a:off x="1697592" y="4528124"/>
            <a:ext cx="1987904" cy="440100"/>
          </a:xfrm>
          <a:prstGeom prst="rect">
            <a:avLst/>
          </a:prstGeom>
          <a:noFill/>
          <a:ln>
            <a:noFill/>
          </a:ln>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Subheading Orange">
  <p:cSld name="Subheading Orange">
    <p:bg>
      <p:bgPr>
        <a:blipFill>
          <a:blip r:embed="rId2" cstate="screen">
            <a:alphaModFix/>
            <a:extLst>
              <a:ext uri="{28A0092B-C50C-407E-A947-70E740481C1C}">
                <a14:useLocalDpi xmlns:a14="http://schemas.microsoft.com/office/drawing/2010/main"/>
              </a:ext>
            </a:extLst>
          </a:blip>
          <a:stretch>
            <a:fillRect/>
          </a:stretch>
        </a:blipFill>
        <a:effectLst/>
      </p:bgPr>
    </p:bg>
    <p:spTree>
      <p:nvGrpSpPr>
        <p:cNvPr id="1" name="Shape 69"/>
        <p:cNvGrpSpPr/>
        <p:nvPr/>
      </p:nvGrpSpPr>
      <p:grpSpPr>
        <a:xfrm>
          <a:off x="0" y="0"/>
          <a:ext cx="0" cy="0"/>
          <a:chOff x="0" y="0"/>
          <a:chExt cx="0" cy="0"/>
        </a:xfrm>
      </p:grpSpPr>
      <p:sp>
        <p:nvSpPr>
          <p:cNvPr id="70" name="Google Shape;70;p24"/>
          <p:cNvSpPr txBox="1">
            <a:spLocks noGrp="1"/>
          </p:cNvSpPr>
          <p:nvPr>
            <p:ph type="title"/>
          </p:nvPr>
        </p:nvSpPr>
        <p:spPr>
          <a:xfrm>
            <a:off x="840583" y="851217"/>
            <a:ext cx="2226624" cy="1358279"/>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8775"/>
              <a:buFont typeface="Arial"/>
              <a:buNone/>
              <a:defRPr sz="8775">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1" name="Google Shape;71;p24"/>
          <p:cNvSpPr txBox="1">
            <a:spLocks noGrp="1"/>
          </p:cNvSpPr>
          <p:nvPr>
            <p:ph type="body" idx="1"/>
          </p:nvPr>
        </p:nvSpPr>
        <p:spPr>
          <a:xfrm>
            <a:off x="863071" y="2564692"/>
            <a:ext cx="6614054" cy="29084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100"/>
              <a:buNone/>
              <a:defRPr sz="21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72" name="Google Shape;72;p24"/>
          <p:cNvSpPr txBox="1">
            <a:spLocks noGrp="1"/>
          </p:cNvSpPr>
          <p:nvPr>
            <p:ph type="body" idx="2"/>
          </p:nvPr>
        </p:nvSpPr>
        <p:spPr>
          <a:xfrm>
            <a:off x="863071" y="2981702"/>
            <a:ext cx="6614054" cy="72632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73" name="Google Shape;73;p24"/>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350" b="0" i="0" u="none" strike="noStrike" cap="none">
              <a:solidFill>
                <a:schemeClr val="lt1"/>
              </a:solidFill>
              <a:latin typeface="Calibri"/>
              <a:ea typeface="Calibri"/>
              <a:cs typeface="Calibri"/>
              <a:sym typeface="Calibri"/>
            </a:endParaRPr>
          </a:p>
        </p:txBody>
      </p:sp>
      <p:cxnSp>
        <p:nvCxnSpPr>
          <p:cNvPr id="74" name="Google Shape;74;p24"/>
          <p:cNvCxnSpPr/>
          <p:nvPr/>
        </p:nvCxnSpPr>
        <p:spPr>
          <a:xfrm rot="10800000">
            <a:off x="840583" y="2209496"/>
            <a:ext cx="3923363" cy="0"/>
          </a:xfrm>
          <a:prstGeom prst="straightConnector1">
            <a:avLst/>
          </a:prstGeom>
          <a:noFill/>
          <a:ln w="15875" cap="flat" cmpd="sng">
            <a:solidFill>
              <a:srgbClr val="F39200"/>
            </a:solidFill>
            <a:prstDash val="solid"/>
            <a:miter lim="800000"/>
            <a:headEnd type="none" w="sm" len="sm"/>
            <a:tailEnd type="none" w="sm" len="sm"/>
          </a:ln>
        </p:spPr>
      </p:cxnSp>
      <p:pic>
        <p:nvPicPr>
          <p:cNvPr id="75" name="Google Shape;75;p24"/>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4572000" y="4435832"/>
            <a:ext cx="775407" cy="547632"/>
          </a:xfrm>
          <a:prstGeom prst="rect">
            <a:avLst/>
          </a:prstGeom>
          <a:noFill/>
          <a:ln>
            <a:noFill/>
          </a:ln>
        </p:spPr>
      </p:pic>
      <p:pic>
        <p:nvPicPr>
          <p:cNvPr id="76" name="Google Shape;76;p24"/>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5572275" y="4556846"/>
            <a:ext cx="858148" cy="352949"/>
          </a:xfrm>
          <a:prstGeom prst="rect">
            <a:avLst/>
          </a:prstGeom>
          <a:noFill/>
          <a:ln>
            <a:noFill/>
          </a:ln>
        </p:spPr>
      </p:pic>
      <p:pic>
        <p:nvPicPr>
          <p:cNvPr id="77" name="Google Shape;77;p24"/>
          <p:cNvPicPr preferRelativeResize="0"/>
          <p:nvPr/>
        </p:nvPicPr>
        <p:blipFill rotWithShape="1">
          <a:blip r:embed="rId5" cstate="screen">
            <a:alphaModFix/>
            <a:extLst>
              <a:ext uri="{28A0092B-C50C-407E-A947-70E740481C1C}">
                <a14:useLocalDpi xmlns:a14="http://schemas.microsoft.com/office/drawing/2010/main"/>
              </a:ext>
            </a:extLst>
          </a:blip>
          <a:srcRect/>
          <a:stretch/>
        </p:blipFill>
        <p:spPr>
          <a:xfrm>
            <a:off x="6725411" y="4559992"/>
            <a:ext cx="845283" cy="370912"/>
          </a:xfrm>
          <a:prstGeom prst="rect">
            <a:avLst/>
          </a:prstGeom>
          <a:noFill/>
          <a:ln>
            <a:noFill/>
          </a:ln>
        </p:spPr>
      </p:pic>
      <p:pic>
        <p:nvPicPr>
          <p:cNvPr id="78" name="Google Shape;78;p24"/>
          <p:cNvPicPr preferRelativeResize="0"/>
          <p:nvPr/>
        </p:nvPicPr>
        <p:blipFill rotWithShape="1">
          <a:blip r:embed="rId6" cstate="screen">
            <a:alphaModFix/>
            <a:extLst>
              <a:ext uri="{28A0092B-C50C-407E-A947-70E740481C1C}">
                <a14:useLocalDpi xmlns:a14="http://schemas.microsoft.com/office/drawing/2010/main"/>
              </a:ext>
            </a:extLst>
          </a:blip>
          <a:srcRect/>
          <a:stretch/>
        </p:blipFill>
        <p:spPr>
          <a:xfrm>
            <a:off x="211687" y="4503966"/>
            <a:ext cx="1274218" cy="488417"/>
          </a:xfrm>
          <a:prstGeom prst="rect">
            <a:avLst/>
          </a:prstGeom>
          <a:noFill/>
          <a:ln>
            <a:noFill/>
          </a:ln>
        </p:spPr>
      </p:pic>
      <p:pic>
        <p:nvPicPr>
          <p:cNvPr id="79" name="Google Shape;79;p24"/>
          <p:cNvPicPr preferRelativeResize="0"/>
          <p:nvPr/>
        </p:nvPicPr>
        <p:blipFill rotWithShape="1">
          <a:blip r:embed="rId7" cstate="screen">
            <a:alphaModFix/>
            <a:extLst>
              <a:ext uri="{28A0092B-C50C-407E-A947-70E740481C1C}">
                <a14:useLocalDpi xmlns:a14="http://schemas.microsoft.com/office/drawing/2010/main"/>
              </a:ext>
            </a:extLst>
          </a:blip>
          <a:srcRect/>
          <a:stretch/>
        </p:blipFill>
        <p:spPr>
          <a:xfrm>
            <a:off x="7808427" y="4443014"/>
            <a:ext cx="1068773" cy="487361"/>
          </a:xfrm>
          <a:prstGeom prst="rect">
            <a:avLst/>
          </a:prstGeom>
          <a:noFill/>
          <a:ln>
            <a:noFill/>
          </a:ln>
        </p:spPr>
      </p:pic>
      <p:pic>
        <p:nvPicPr>
          <p:cNvPr id="80" name="Google Shape;80;p24"/>
          <p:cNvPicPr preferRelativeResize="0"/>
          <p:nvPr/>
        </p:nvPicPr>
        <p:blipFill rotWithShape="1">
          <a:blip r:embed="rId8" cstate="screen">
            <a:alphaModFix/>
            <a:extLst>
              <a:ext uri="{28A0092B-C50C-407E-A947-70E740481C1C}">
                <a14:useLocalDpi xmlns:a14="http://schemas.microsoft.com/office/drawing/2010/main"/>
              </a:ext>
            </a:extLst>
          </a:blip>
          <a:srcRect/>
          <a:stretch/>
        </p:blipFill>
        <p:spPr>
          <a:xfrm>
            <a:off x="1697592" y="4528124"/>
            <a:ext cx="1987904" cy="440100"/>
          </a:xfrm>
          <a:prstGeom prst="rect">
            <a:avLst/>
          </a:prstGeom>
          <a:noFill/>
          <a:ln>
            <a:noFill/>
          </a:ln>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Subheading Pink">
  <p:cSld name="Subheading Pink">
    <p:bg>
      <p:bgPr>
        <a:blipFill>
          <a:blip r:embed="rId2" cstate="screen">
            <a:alphaModFix/>
            <a:extLst>
              <a:ext uri="{28A0092B-C50C-407E-A947-70E740481C1C}">
                <a14:useLocalDpi xmlns:a14="http://schemas.microsoft.com/office/drawing/2010/main"/>
              </a:ext>
            </a:extLst>
          </a:blip>
          <a:stretch>
            <a:fillRect/>
          </a:stretch>
        </a:blipFill>
        <a:effectLst/>
      </p:bgPr>
    </p:bg>
    <p:spTree>
      <p:nvGrpSpPr>
        <p:cNvPr id="1" name="Shape 81"/>
        <p:cNvGrpSpPr/>
        <p:nvPr/>
      </p:nvGrpSpPr>
      <p:grpSpPr>
        <a:xfrm>
          <a:off x="0" y="0"/>
          <a:ext cx="0" cy="0"/>
          <a:chOff x="0" y="0"/>
          <a:chExt cx="0" cy="0"/>
        </a:xfrm>
      </p:grpSpPr>
      <p:sp>
        <p:nvSpPr>
          <p:cNvPr id="82" name="Google Shape;82;p25"/>
          <p:cNvSpPr txBox="1">
            <a:spLocks noGrp="1"/>
          </p:cNvSpPr>
          <p:nvPr>
            <p:ph type="title"/>
          </p:nvPr>
        </p:nvSpPr>
        <p:spPr>
          <a:xfrm>
            <a:off x="840583" y="851217"/>
            <a:ext cx="2226624" cy="1358279"/>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8775"/>
              <a:buFont typeface="Arial"/>
              <a:buNone/>
              <a:defRPr sz="8775">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3" name="Google Shape;83;p25"/>
          <p:cNvSpPr txBox="1">
            <a:spLocks noGrp="1"/>
          </p:cNvSpPr>
          <p:nvPr>
            <p:ph type="body" idx="1"/>
          </p:nvPr>
        </p:nvSpPr>
        <p:spPr>
          <a:xfrm>
            <a:off x="863071" y="2564692"/>
            <a:ext cx="6614054" cy="29084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100"/>
              <a:buNone/>
              <a:defRPr sz="21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84" name="Google Shape;84;p25"/>
          <p:cNvSpPr txBox="1">
            <a:spLocks noGrp="1"/>
          </p:cNvSpPr>
          <p:nvPr>
            <p:ph type="body" idx="2"/>
          </p:nvPr>
        </p:nvSpPr>
        <p:spPr>
          <a:xfrm>
            <a:off x="863071" y="2981702"/>
            <a:ext cx="6614054" cy="72632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85" name="Google Shape;85;p25"/>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350" b="0" i="0" u="none" strike="noStrike" cap="none">
              <a:solidFill>
                <a:schemeClr val="lt1"/>
              </a:solidFill>
              <a:latin typeface="Calibri"/>
              <a:ea typeface="Calibri"/>
              <a:cs typeface="Calibri"/>
              <a:sym typeface="Calibri"/>
            </a:endParaRPr>
          </a:p>
        </p:txBody>
      </p:sp>
      <p:cxnSp>
        <p:nvCxnSpPr>
          <p:cNvPr id="86" name="Google Shape;86;p25"/>
          <p:cNvCxnSpPr/>
          <p:nvPr/>
        </p:nvCxnSpPr>
        <p:spPr>
          <a:xfrm rot="10800000">
            <a:off x="840583" y="2209496"/>
            <a:ext cx="3923363" cy="0"/>
          </a:xfrm>
          <a:prstGeom prst="straightConnector1">
            <a:avLst/>
          </a:prstGeom>
          <a:noFill/>
          <a:ln w="15875" cap="flat" cmpd="sng">
            <a:solidFill>
              <a:srgbClr val="D12477"/>
            </a:solidFill>
            <a:prstDash val="solid"/>
            <a:miter lim="800000"/>
            <a:headEnd type="none" w="sm" len="sm"/>
            <a:tailEnd type="none" w="sm" len="sm"/>
          </a:ln>
        </p:spPr>
      </p:cxnSp>
      <p:pic>
        <p:nvPicPr>
          <p:cNvPr id="87" name="Google Shape;87;p25"/>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4572000" y="4435832"/>
            <a:ext cx="775407" cy="547632"/>
          </a:xfrm>
          <a:prstGeom prst="rect">
            <a:avLst/>
          </a:prstGeom>
          <a:noFill/>
          <a:ln>
            <a:noFill/>
          </a:ln>
        </p:spPr>
      </p:pic>
      <p:pic>
        <p:nvPicPr>
          <p:cNvPr id="88" name="Google Shape;88;p25"/>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5572275" y="4556846"/>
            <a:ext cx="858148" cy="352949"/>
          </a:xfrm>
          <a:prstGeom prst="rect">
            <a:avLst/>
          </a:prstGeom>
          <a:noFill/>
          <a:ln>
            <a:noFill/>
          </a:ln>
        </p:spPr>
      </p:pic>
      <p:pic>
        <p:nvPicPr>
          <p:cNvPr id="89" name="Google Shape;89;p25"/>
          <p:cNvPicPr preferRelativeResize="0"/>
          <p:nvPr/>
        </p:nvPicPr>
        <p:blipFill rotWithShape="1">
          <a:blip r:embed="rId5" cstate="screen">
            <a:alphaModFix/>
            <a:extLst>
              <a:ext uri="{28A0092B-C50C-407E-A947-70E740481C1C}">
                <a14:useLocalDpi xmlns:a14="http://schemas.microsoft.com/office/drawing/2010/main"/>
              </a:ext>
            </a:extLst>
          </a:blip>
          <a:srcRect/>
          <a:stretch/>
        </p:blipFill>
        <p:spPr>
          <a:xfrm>
            <a:off x="6725411" y="4559992"/>
            <a:ext cx="845283" cy="370912"/>
          </a:xfrm>
          <a:prstGeom prst="rect">
            <a:avLst/>
          </a:prstGeom>
          <a:noFill/>
          <a:ln>
            <a:noFill/>
          </a:ln>
        </p:spPr>
      </p:pic>
      <p:pic>
        <p:nvPicPr>
          <p:cNvPr id="90" name="Google Shape;90;p25"/>
          <p:cNvPicPr preferRelativeResize="0"/>
          <p:nvPr/>
        </p:nvPicPr>
        <p:blipFill rotWithShape="1">
          <a:blip r:embed="rId6" cstate="screen">
            <a:alphaModFix/>
            <a:extLst>
              <a:ext uri="{28A0092B-C50C-407E-A947-70E740481C1C}">
                <a14:useLocalDpi xmlns:a14="http://schemas.microsoft.com/office/drawing/2010/main"/>
              </a:ext>
            </a:extLst>
          </a:blip>
          <a:srcRect/>
          <a:stretch/>
        </p:blipFill>
        <p:spPr>
          <a:xfrm>
            <a:off x="211687" y="4503966"/>
            <a:ext cx="1274218" cy="488417"/>
          </a:xfrm>
          <a:prstGeom prst="rect">
            <a:avLst/>
          </a:prstGeom>
          <a:noFill/>
          <a:ln>
            <a:noFill/>
          </a:ln>
        </p:spPr>
      </p:pic>
      <p:pic>
        <p:nvPicPr>
          <p:cNvPr id="91" name="Google Shape;91;p25"/>
          <p:cNvPicPr preferRelativeResize="0"/>
          <p:nvPr/>
        </p:nvPicPr>
        <p:blipFill rotWithShape="1">
          <a:blip r:embed="rId7" cstate="screen">
            <a:alphaModFix/>
            <a:extLst>
              <a:ext uri="{28A0092B-C50C-407E-A947-70E740481C1C}">
                <a14:useLocalDpi xmlns:a14="http://schemas.microsoft.com/office/drawing/2010/main"/>
              </a:ext>
            </a:extLst>
          </a:blip>
          <a:srcRect/>
          <a:stretch/>
        </p:blipFill>
        <p:spPr>
          <a:xfrm>
            <a:off x="7808427" y="4443014"/>
            <a:ext cx="1068773" cy="487361"/>
          </a:xfrm>
          <a:prstGeom prst="rect">
            <a:avLst/>
          </a:prstGeom>
          <a:noFill/>
          <a:ln>
            <a:noFill/>
          </a:ln>
        </p:spPr>
      </p:pic>
      <p:pic>
        <p:nvPicPr>
          <p:cNvPr id="92" name="Google Shape;92;p25"/>
          <p:cNvPicPr preferRelativeResize="0"/>
          <p:nvPr/>
        </p:nvPicPr>
        <p:blipFill rotWithShape="1">
          <a:blip r:embed="rId8" cstate="screen">
            <a:alphaModFix/>
            <a:extLst>
              <a:ext uri="{28A0092B-C50C-407E-A947-70E740481C1C}">
                <a14:useLocalDpi xmlns:a14="http://schemas.microsoft.com/office/drawing/2010/main"/>
              </a:ext>
            </a:extLst>
          </a:blip>
          <a:srcRect/>
          <a:stretch/>
        </p:blipFill>
        <p:spPr>
          <a:xfrm>
            <a:off x="1697592" y="4528124"/>
            <a:ext cx="1987904" cy="440100"/>
          </a:xfrm>
          <a:prstGeom prst="rect">
            <a:avLst/>
          </a:prstGeom>
          <a:noFill/>
          <a:ln>
            <a:noFill/>
          </a:ln>
        </p:spPr>
      </p:pic>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In-class Activity Pink">
  <p:cSld name="In-class Activity Pink">
    <p:bg>
      <p:bgPr>
        <a:blipFill>
          <a:blip r:embed="rId2" cstate="screen">
            <a:alphaModFix/>
            <a:extLst>
              <a:ext uri="{28A0092B-C50C-407E-A947-70E740481C1C}">
                <a14:useLocalDpi xmlns:a14="http://schemas.microsoft.com/office/drawing/2010/main"/>
              </a:ext>
            </a:extLst>
          </a:blip>
          <a:stretch>
            <a:fillRect/>
          </a:stretch>
        </a:blipFill>
        <a:effectLst/>
      </p:bgPr>
    </p:bg>
    <p:spTree>
      <p:nvGrpSpPr>
        <p:cNvPr id="1" name="Shape 100"/>
        <p:cNvGrpSpPr/>
        <p:nvPr/>
      </p:nvGrpSpPr>
      <p:grpSpPr>
        <a:xfrm>
          <a:off x="0" y="0"/>
          <a:ext cx="0" cy="0"/>
          <a:chOff x="0" y="0"/>
          <a:chExt cx="0" cy="0"/>
        </a:xfrm>
      </p:grpSpPr>
      <p:cxnSp>
        <p:nvCxnSpPr>
          <p:cNvPr id="101" name="Google Shape;101;p27"/>
          <p:cNvCxnSpPr/>
          <p:nvPr/>
        </p:nvCxnSpPr>
        <p:spPr>
          <a:xfrm rot="10800000">
            <a:off x="840583" y="683941"/>
            <a:ext cx="3923363" cy="0"/>
          </a:xfrm>
          <a:prstGeom prst="straightConnector1">
            <a:avLst/>
          </a:prstGeom>
          <a:noFill/>
          <a:ln w="15875" cap="flat" cmpd="sng">
            <a:solidFill>
              <a:srgbClr val="D12477"/>
            </a:solidFill>
            <a:prstDash val="solid"/>
            <a:miter lim="800000"/>
            <a:headEnd type="none" w="sm" len="sm"/>
            <a:tailEnd type="none" w="sm" len="sm"/>
          </a:ln>
        </p:spPr>
      </p:cxnSp>
      <p:sp>
        <p:nvSpPr>
          <p:cNvPr id="102" name="Google Shape;102;p27"/>
          <p:cNvSpPr txBox="1">
            <a:spLocks noGrp="1"/>
          </p:cNvSpPr>
          <p:nvPr>
            <p:ph type="body" idx="1"/>
          </p:nvPr>
        </p:nvSpPr>
        <p:spPr>
          <a:xfrm>
            <a:off x="840583" y="312995"/>
            <a:ext cx="6614054" cy="33239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400"/>
              <a:buNone/>
              <a:defRPr sz="24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103" name="Google Shape;103;p27"/>
          <p:cNvSpPr txBox="1">
            <a:spLocks noGrp="1"/>
          </p:cNvSpPr>
          <p:nvPr>
            <p:ph type="body" idx="2"/>
          </p:nvPr>
        </p:nvSpPr>
        <p:spPr>
          <a:xfrm>
            <a:off x="840583" y="884798"/>
            <a:ext cx="6614054" cy="2836283"/>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04" name="Google Shape;104;p27"/>
          <p:cNvSpPr/>
          <p:nvPr/>
        </p:nvSpPr>
        <p:spPr>
          <a:xfrm rot="10800000" flipH="1">
            <a:off x="0" y="4555671"/>
            <a:ext cx="9144000" cy="663533"/>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350" b="0" i="0" u="none" strike="noStrike" cap="none">
              <a:solidFill>
                <a:schemeClr val="lt1"/>
              </a:solidFill>
              <a:latin typeface="Calibri"/>
              <a:ea typeface="Calibri"/>
              <a:cs typeface="Calibri"/>
              <a:sym typeface="Calibri"/>
            </a:endParaRPr>
          </a:p>
        </p:txBody>
      </p:sp>
      <p:pic>
        <p:nvPicPr>
          <p:cNvPr id="105" name="Google Shape;105;p27"/>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7769484" y="4643229"/>
            <a:ext cx="1274218" cy="488417"/>
          </a:xfrm>
          <a:prstGeom prst="rect">
            <a:avLst/>
          </a:prstGeom>
          <a:noFill/>
          <a:ln>
            <a:noFill/>
          </a:ln>
        </p:spPr>
      </p:pic>
      <p:pic>
        <p:nvPicPr>
          <p:cNvPr id="106" name="Google Shape;106;p27"/>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156283" y="4667387"/>
            <a:ext cx="1987904" cy="440100"/>
          </a:xfrm>
          <a:prstGeom prst="rect">
            <a:avLst/>
          </a:prstGeom>
          <a:noFill/>
          <a:ln>
            <a:noFill/>
          </a:ln>
        </p:spPr>
      </p:pic>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and Photo vertical">
  <p:cSld name="Content and Photo vertical">
    <p:spTree>
      <p:nvGrpSpPr>
        <p:cNvPr id="1" name="Shape 107"/>
        <p:cNvGrpSpPr/>
        <p:nvPr/>
      </p:nvGrpSpPr>
      <p:grpSpPr>
        <a:xfrm>
          <a:off x="0" y="0"/>
          <a:ext cx="0" cy="0"/>
          <a:chOff x="0" y="0"/>
          <a:chExt cx="0" cy="0"/>
        </a:xfrm>
      </p:grpSpPr>
      <p:pic>
        <p:nvPicPr>
          <p:cNvPr id="108" name="Google Shape;108;p28"/>
          <p:cNvPicPr preferRelativeResize="0"/>
          <p:nvPr/>
        </p:nvPicPr>
        <p:blipFill rotWithShape="1">
          <a:blip r:embed="rId2" cstate="screen">
            <a:alphaModFix/>
            <a:extLst>
              <a:ext uri="{28A0092B-C50C-407E-A947-70E740481C1C}">
                <a14:useLocalDpi xmlns:a14="http://schemas.microsoft.com/office/drawing/2010/main"/>
              </a:ext>
            </a:extLst>
          </a:blip>
          <a:srcRect/>
          <a:stretch/>
        </p:blipFill>
        <p:spPr>
          <a:xfrm>
            <a:off x="4147413" y="4437741"/>
            <a:ext cx="1274218" cy="488417"/>
          </a:xfrm>
          <a:prstGeom prst="rect">
            <a:avLst/>
          </a:prstGeom>
          <a:noFill/>
          <a:ln>
            <a:noFill/>
          </a:ln>
        </p:spPr>
      </p:pic>
      <p:sp>
        <p:nvSpPr>
          <p:cNvPr id="109" name="Google Shape;109;p28"/>
          <p:cNvSpPr txBox="1">
            <a:spLocks noGrp="1"/>
          </p:cNvSpPr>
          <p:nvPr>
            <p:ph type="title"/>
          </p:nvPr>
        </p:nvSpPr>
        <p:spPr>
          <a:xfrm>
            <a:off x="628650" y="682900"/>
            <a:ext cx="4686300" cy="99417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10" name="Google Shape;110;p28"/>
          <p:cNvSpPr txBox="1">
            <a:spLocks noGrp="1"/>
          </p:cNvSpPr>
          <p:nvPr>
            <p:ph type="body" idx="1"/>
          </p:nvPr>
        </p:nvSpPr>
        <p:spPr>
          <a:xfrm>
            <a:off x="628650" y="1778274"/>
            <a:ext cx="4686300" cy="1419363"/>
          </a:xfrm>
          <a:prstGeom prst="rect">
            <a:avLst/>
          </a:prstGeom>
          <a:noFill/>
          <a:ln>
            <a:noFill/>
          </a:ln>
        </p:spPr>
        <p:txBody>
          <a:bodyPr spcFirstLastPara="1" wrap="square" lIns="91425" tIns="45700" rIns="91425" bIns="45700" anchor="t" anchorCtr="0">
            <a:spAutoFit/>
          </a:bodyPr>
          <a:lstStyle>
            <a:lvl1pPr marL="457200" lvl="0" indent="-228600" algn="l">
              <a:lnSpc>
                <a:spcPct val="90000"/>
              </a:lnSpc>
              <a:spcBef>
                <a:spcPts val="750"/>
              </a:spcBef>
              <a:spcAft>
                <a:spcPts val="0"/>
              </a:spcAft>
              <a:buClr>
                <a:srgbClr val="161249"/>
              </a:buClr>
              <a:buSzPts val="2100"/>
              <a:buNone/>
              <a:defRPr>
                <a:latin typeface="Arial"/>
                <a:ea typeface="Arial"/>
                <a:cs typeface="Arial"/>
                <a:sym typeface="Arial"/>
              </a:defRPr>
            </a:lvl1pPr>
            <a:lvl2pPr marL="914400" lvl="1" indent="-228600" algn="l">
              <a:lnSpc>
                <a:spcPct val="90000"/>
              </a:lnSpc>
              <a:spcBef>
                <a:spcPts val="375"/>
              </a:spcBef>
              <a:spcAft>
                <a:spcPts val="0"/>
              </a:spcAft>
              <a:buClr>
                <a:srgbClr val="161249"/>
              </a:buClr>
              <a:buSzPts val="1800"/>
              <a:buNone/>
              <a:defRPr>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11" name="Google Shape;111;p28"/>
          <p:cNvSpPr>
            <a:spLocks noGrp="1"/>
          </p:cNvSpPr>
          <p:nvPr>
            <p:ph type="pic" idx="2"/>
          </p:nvPr>
        </p:nvSpPr>
        <p:spPr>
          <a:xfrm>
            <a:off x="5572125" y="1"/>
            <a:ext cx="3571875" cy="5029199"/>
          </a:xfrm>
          <a:prstGeom prst="rect">
            <a:avLst/>
          </a:prstGeom>
          <a:solidFill>
            <a:srgbClr val="D3EEEF"/>
          </a:solidFill>
          <a:ln>
            <a:noFill/>
          </a:ln>
        </p:spPr>
      </p:sp>
      <p:pic>
        <p:nvPicPr>
          <p:cNvPr id="112" name="Google Shape;112;p28"/>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83820" y="4894997"/>
            <a:ext cx="9304020" cy="380922"/>
          </a:xfrm>
          <a:prstGeom prst="rect">
            <a:avLst/>
          </a:prstGeom>
          <a:noFill/>
          <a:ln>
            <a:noFill/>
          </a:ln>
        </p:spPr>
      </p:pic>
      <p:pic>
        <p:nvPicPr>
          <p:cNvPr id="113" name="Google Shape;113;p28"/>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184968" y="4514834"/>
            <a:ext cx="1756648" cy="388902"/>
          </a:xfrm>
          <a:prstGeom prst="rect">
            <a:avLst/>
          </a:prstGeom>
          <a:noFill/>
          <a:ln>
            <a:noFill/>
          </a:ln>
        </p:spPr>
      </p:pic>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ontent and Photo horizontal">
  <p:cSld name="Content and Photo horizontal">
    <p:spTree>
      <p:nvGrpSpPr>
        <p:cNvPr id="1" name="Shape 114"/>
        <p:cNvGrpSpPr/>
        <p:nvPr/>
      </p:nvGrpSpPr>
      <p:grpSpPr>
        <a:xfrm>
          <a:off x="0" y="0"/>
          <a:ext cx="0" cy="0"/>
          <a:chOff x="0" y="0"/>
          <a:chExt cx="0" cy="0"/>
        </a:xfrm>
      </p:grpSpPr>
      <p:sp>
        <p:nvSpPr>
          <p:cNvPr id="115" name="Google Shape;115;p29"/>
          <p:cNvSpPr>
            <a:spLocks noGrp="1"/>
          </p:cNvSpPr>
          <p:nvPr>
            <p:ph type="pic" idx="2"/>
          </p:nvPr>
        </p:nvSpPr>
        <p:spPr>
          <a:xfrm>
            <a:off x="0" y="1"/>
            <a:ext cx="9144000" cy="2571749"/>
          </a:xfrm>
          <a:prstGeom prst="rect">
            <a:avLst/>
          </a:prstGeom>
          <a:solidFill>
            <a:srgbClr val="D3EEEF"/>
          </a:solidFill>
          <a:ln>
            <a:noFill/>
          </a:ln>
        </p:spPr>
      </p:sp>
      <p:sp>
        <p:nvSpPr>
          <p:cNvPr id="116" name="Google Shape;116;p29"/>
          <p:cNvSpPr txBox="1">
            <a:spLocks noGrp="1"/>
          </p:cNvSpPr>
          <p:nvPr>
            <p:ph type="title"/>
          </p:nvPr>
        </p:nvSpPr>
        <p:spPr>
          <a:xfrm>
            <a:off x="628650" y="2755804"/>
            <a:ext cx="7905750" cy="628148"/>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17" name="Google Shape;117;p29"/>
          <p:cNvSpPr txBox="1">
            <a:spLocks noGrp="1"/>
          </p:cNvSpPr>
          <p:nvPr>
            <p:ph type="body" idx="1"/>
          </p:nvPr>
        </p:nvSpPr>
        <p:spPr>
          <a:xfrm>
            <a:off x="628650" y="3485155"/>
            <a:ext cx="7905750" cy="538353"/>
          </a:xfrm>
          <a:prstGeom prst="rect">
            <a:avLst/>
          </a:prstGeom>
          <a:noFill/>
          <a:ln>
            <a:noFill/>
          </a:ln>
        </p:spPr>
        <p:txBody>
          <a:bodyPr spcFirstLastPara="1" wrap="square" lIns="91425" tIns="45700" rIns="91425" bIns="45700" anchor="t" anchorCtr="0">
            <a:spAutoFit/>
          </a:bodyPr>
          <a:lstStyle>
            <a:lvl1pPr marL="457200" lvl="0" indent="-228600" algn="l">
              <a:lnSpc>
                <a:spcPct val="90000"/>
              </a:lnSpc>
              <a:spcBef>
                <a:spcPts val="750"/>
              </a:spcBef>
              <a:spcAft>
                <a:spcPts val="0"/>
              </a:spcAft>
              <a:buClr>
                <a:srgbClr val="161249"/>
              </a:buClr>
              <a:buSzPts val="1500"/>
              <a:buNone/>
              <a:defRPr sz="1500">
                <a:latin typeface="Arial"/>
                <a:ea typeface="Arial"/>
                <a:cs typeface="Arial"/>
                <a:sym typeface="Arial"/>
              </a:defRPr>
            </a:lvl1pPr>
            <a:lvl2pPr marL="914400" lvl="1" indent="-228600" algn="l">
              <a:lnSpc>
                <a:spcPct val="90000"/>
              </a:lnSpc>
              <a:spcBef>
                <a:spcPts val="375"/>
              </a:spcBef>
              <a:spcAft>
                <a:spcPts val="0"/>
              </a:spcAft>
              <a:buClr>
                <a:srgbClr val="161249"/>
              </a:buClr>
              <a:buSzPts val="1350"/>
              <a:buNone/>
              <a:defRPr sz="1350">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118" name="Google Shape;118;p29"/>
          <p:cNvPicPr preferRelativeResize="0"/>
          <p:nvPr/>
        </p:nvPicPr>
        <p:blipFill rotWithShape="1">
          <a:blip r:embed="rId2" cstate="screen">
            <a:alphaModFix/>
            <a:extLst>
              <a:ext uri="{28A0092B-C50C-407E-A947-70E740481C1C}">
                <a14:useLocalDpi xmlns:a14="http://schemas.microsoft.com/office/drawing/2010/main"/>
              </a:ext>
            </a:extLst>
          </a:blip>
          <a:srcRect/>
          <a:stretch/>
        </p:blipFill>
        <p:spPr>
          <a:xfrm>
            <a:off x="7684815" y="4437664"/>
            <a:ext cx="1274218" cy="488417"/>
          </a:xfrm>
          <a:prstGeom prst="rect">
            <a:avLst/>
          </a:prstGeom>
          <a:noFill/>
          <a:ln>
            <a:noFill/>
          </a:ln>
        </p:spPr>
      </p:pic>
      <p:pic>
        <p:nvPicPr>
          <p:cNvPr id="119" name="Google Shape;119;p29"/>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83820" y="4894997"/>
            <a:ext cx="9304020" cy="380922"/>
          </a:xfrm>
          <a:prstGeom prst="rect">
            <a:avLst/>
          </a:prstGeom>
          <a:noFill/>
          <a:ln>
            <a:noFill/>
          </a:ln>
        </p:spPr>
      </p:pic>
      <p:pic>
        <p:nvPicPr>
          <p:cNvPr id="120" name="Google Shape;120;p29"/>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184968" y="4514834"/>
            <a:ext cx="1756648" cy="388902"/>
          </a:xfrm>
          <a:prstGeom prst="rect">
            <a:avLst/>
          </a:prstGeom>
          <a:noFill/>
          <a:ln>
            <a:noFill/>
          </a:ln>
        </p:spPr>
      </p:pic>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Content and Graph">
  <p:cSld name="Content and Graph">
    <p:spTree>
      <p:nvGrpSpPr>
        <p:cNvPr id="1" name="Shape 121"/>
        <p:cNvGrpSpPr/>
        <p:nvPr/>
      </p:nvGrpSpPr>
      <p:grpSpPr>
        <a:xfrm>
          <a:off x="0" y="0"/>
          <a:ext cx="0" cy="0"/>
          <a:chOff x="0" y="0"/>
          <a:chExt cx="0" cy="0"/>
        </a:xfrm>
      </p:grpSpPr>
      <p:pic>
        <p:nvPicPr>
          <p:cNvPr id="122" name="Google Shape;122;p30"/>
          <p:cNvPicPr preferRelativeResize="0"/>
          <p:nvPr/>
        </p:nvPicPr>
        <p:blipFill rotWithShape="1">
          <a:blip r:embed="rId2" cstate="screen">
            <a:alphaModFix/>
            <a:extLst>
              <a:ext uri="{28A0092B-C50C-407E-A947-70E740481C1C}">
                <a14:useLocalDpi xmlns:a14="http://schemas.microsoft.com/office/drawing/2010/main"/>
              </a:ext>
            </a:extLst>
          </a:blip>
          <a:srcRect/>
          <a:stretch/>
        </p:blipFill>
        <p:spPr>
          <a:xfrm>
            <a:off x="7684815" y="4437664"/>
            <a:ext cx="1274218" cy="488417"/>
          </a:xfrm>
          <a:prstGeom prst="rect">
            <a:avLst/>
          </a:prstGeom>
          <a:noFill/>
          <a:ln>
            <a:noFill/>
          </a:ln>
        </p:spPr>
      </p:pic>
      <p:sp>
        <p:nvSpPr>
          <p:cNvPr id="123" name="Google Shape;123;p30"/>
          <p:cNvSpPr txBox="1">
            <a:spLocks noGrp="1"/>
          </p:cNvSpPr>
          <p:nvPr>
            <p:ph type="title"/>
          </p:nvPr>
        </p:nvSpPr>
        <p:spPr>
          <a:xfrm>
            <a:off x="628650" y="682900"/>
            <a:ext cx="4067175" cy="99417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24" name="Google Shape;124;p30"/>
          <p:cNvSpPr txBox="1">
            <a:spLocks noGrp="1"/>
          </p:cNvSpPr>
          <p:nvPr>
            <p:ph type="body" idx="1"/>
          </p:nvPr>
        </p:nvSpPr>
        <p:spPr>
          <a:xfrm>
            <a:off x="628650" y="1778275"/>
            <a:ext cx="4067175" cy="2240756"/>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750"/>
              </a:spcBef>
              <a:spcAft>
                <a:spcPts val="0"/>
              </a:spcAft>
              <a:buClr>
                <a:srgbClr val="161249"/>
              </a:buClr>
              <a:buSzPts val="2100"/>
              <a:buNone/>
              <a:defRPr>
                <a:latin typeface="Arial"/>
                <a:ea typeface="Arial"/>
                <a:cs typeface="Arial"/>
                <a:sym typeface="Arial"/>
              </a:defRPr>
            </a:lvl1pPr>
            <a:lvl2pPr marL="914400" lvl="1" indent="-228600" algn="l">
              <a:lnSpc>
                <a:spcPct val="90000"/>
              </a:lnSpc>
              <a:spcBef>
                <a:spcPts val="375"/>
              </a:spcBef>
              <a:spcAft>
                <a:spcPts val="0"/>
              </a:spcAft>
              <a:buClr>
                <a:srgbClr val="161249"/>
              </a:buClr>
              <a:buSzPts val="1800"/>
              <a:buNone/>
              <a:defRPr>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125" name="Google Shape;125;p30"/>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83820" y="4894997"/>
            <a:ext cx="9304020" cy="380922"/>
          </a:xfrm>
          <a:prstGeom prst="rect">
            <a:avLst/>
          </a:prstGeom>
          <a:noFill/>
          <a:ln>
            <a:noFill/>
          </a:ln>
        </p:spPr>
      </p:pic>
      <p:pic>
        <p:nvPicPr>
          <p:cNvPr id="126" name="Google Shape;126;p30"/>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184968" y="4514834"/>
            <a:ext cx="1756648" cy="388902"/>
          </a:xfrm>
          <a:prstGeom prst="rect">
            <a:avLst/>
          </a:prstGeom>
          <a:noFill/>
          <a:ln>
            <a:noFill/>
          </a:ln>
        </p:spPr>
      </p:pic>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aihtoehto ">
  <p:cSld name="Vaihtoehto ">
    <p:bg>
      <p:bgPr>
        <a:blipFill>
          <a:blip r:embed="rId2" cstate="screen">
            <a:alphaModFix/>
            <a:extLst>
              <a:ext uri="{28A0092B-C50C-407E-A947-70E740481C1C}">
                <a14:useLocalDpi xmlns:a14="http://schemas.microsoft.com/office/drawing/2010/main"/>
              </a:ext>
            </a:extLst>
          </a:blip>
          <a:stretch>
            <a:fillRect/>
          </a:stretch>
        </a:blipFill>
        <a:effectLst/>
      </p:bgPr>
    </p:bg>
    <p:spTree>
      <p:nvGrpSpPr>
        <p:cNvPr id="1" name="Shape 136"/>
        <p:cNvGrpSpPr/>
        <p:nvPr/>
      </p:nvGrpSpPr>
      <p:grpSpPr>
        <a:xfrm>
          <a:off x="0" y="0"/>
          <a:ext cx="0" cy="0"/>
          <a:chOff x="0" y="0"/>
          <a:chExt cx="0" cy="0"/>
        </a:xfrm>
      </p:grpSpPr>
      <p:sp>
        <p:nvSpPr>
          <p:cNvPr id="137" name="Google Shape;137;p32"/>
          <p:cNvSpPr txBox="1">
            <a:spLocks noGrp="1"/>
          </p:cNvSpPr>
          <p:nvPr>
            <p:ph type="title"/>
          </p:nvPr>
        </p:nvSpPr>
        <p:spPr>
          <a:xfrm>
            <a:off x="1259205" y="607252"/>
            <a:ext cx="6625590" cy="597260"/>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Clr>
                <a:schemeClr val="lt1"/>
              </a:buClr>
              <a:buSzPts val="3300"/>
              <a:buFont typeface="Arial"/>
              <a:buNone/>
              <a:defRPr>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38" name="Google Shape;138;p32"/>
          <p:cNvSpPr txBox="1">
            <a:spLocks noGrp="1"/>
          </p:cNvSpPr>
          <p:nvPr>
            <p:ph type="body" idx="1"/>
          </p:nvPr>
        </p:nvSpPr>
        <p:spPr>
          <a:xfrm>
            <a:off x="2086581" y="1997105"/>
            <a:ext cx="4606283" cy="1149289"/>
          </a:xfrm>
          <a:prstGeom prst="rect">
            <a:avLst/>
          </a:prstGeom>
          <a:noFill/>
          <a:ln>
            <a:noFill/>
          </a:ln>
        </p:spPr>
        <p:txBody>
          <a:bodyPr spcFirstLastPara="1" wrap="square" lIns="91425" tIns="45700" rIns="91425" bIns="45700" anchor="t" anchorCtr="0">
            <a:spAutoFit/>
          </a:bodyPr>
          <a:lstStyle>
            <a:lvl1pPr marL="457200" lvl="0" indent="-323850" algn="l">
              <a:lnSpc>
                <a:spcPct val="90000"/>
              </a:lnSpc>
              <a:spcBef>
                <a:spcPts val="750"/>
              </a:spcBef>
              <a:spcAft>
                <a:spcPts val="0"/>
              </a:spcAft>
              <a:buClr>
                <a:schemeClr val="lt1"/>
              </a:buClr>
              <a:buSzPts val="1500"/>
              <a:buFont typeface="Calibri"/>
              <a:buAutoNum type="arabicPeriod"/>
              <a:defRPr sz="1500" b="0">
                <a:solidFill>
                  <a:schemeClr val="lt1"/>
                </a:solidFill>
                <a:latin typeface="Arial"/>
                <a:ea typeface="Arial"/>
                <a:cs typeface="Arial"/>
                <a:sym typeface="Arial"/>
              </a:defRPr>
            </a:lvl1pPr>
            <a:lvl2pPr marL="914400" lvl="1" indent="-314325" algn="l">
              <a:lnSpc>
                <a:spcPct val="90000"/>
              </a:lnSpc>
              <a:spcBef>
                <a:spcPts val="375"/>
              </a:spcBef>
              <a:spcAft>
                <a:spcPts val="0"/>
              </a:spcAft>
              <a:buClr>
                <a:schemeClr val="lt1"/>
              </a:buClr>
              <a:buSzPts val="1350"/>
              <a:buFont typeface="Calibri"/>
              <a:buAutoNum type="arabicPeriod"/>
              <a:defRPr sz="1350">
                <a:solidFill>
                  <a:schemeClr val="lt1"/>
                </a:solidFill>
                <a:latin typeface="Arial"/>
                <a:ea typeface="Arial"/>
                <a:cs typeface="Arial"/>
                <a:sym typeface="Arial"/>
              </a:defRPr>
            </a:lvl2pPr>
            <a:lvl3pPr marL="1371600" lvl="2" indent="-304800" algn="l">
              <a:lnSpc>
                <a:spcPct val="90000"/>
              </a:lnSpc>
              <a:spcBef>
                <a:spcPts val="375"/>
              </a:spcBef>
              <a:spcAft>
                <a:spcPts val="0"/>
              </a:spcAft>
              <a:buClr>
                <a:schemeClr val="lt1"/>
              </a:buClr>
              <a:buSzPts val="1200"/>
              <a:buFont typeface="Calibri"/>
              <a:buAutoNum type="arabicPeriod"/>
              <a:defRPr sz="1200">
                <a:solidFill>
                  <a:schemeClr val="lt1"/>
                </a:solidFill>
                <a:latin typeface="Arial"/>
                <a:ea typeface="Arial"/>
                <a:cs typeface="Arial"/>
                <a:sym typeface="Arial"/>
              </a:defRPr>
            </a:lvl3pPr>
            <a:lvl4pPr marL="1828800" lvl="3" indent="-295275" algn="l">
              <a:lnSpc>
                <a:spcPct val="90000"/>
              </a:lnSpc>
              <a:spcBef>
                <a:spcPts val="375"/>
              </a:spcBef>
              <a:spcAft>
                <a:spcPts val="0"/>
              </a:spcAft>
              <a:buClr>
                <a:schemeClr val="lt1"/>
              </a:buClr>
              <a:buSzPts val="1050"/>
              <a:buFont typeface="Calibri"/>
              <a:buAutoNum type="arabicPeriod"/>
              <a:defRPr sz="1050">
                <a:solidFill>
                  <a:schemeClr val="lt1"/>
                </a:solidFill>
                <a:latin typeface="Arial"/>
                <a:ea typeface="Arial"/>
                <a:cs typeface="Arial"/>
                <a:sym typeface="Arial"/>
              </a:defRPr>
            </a:lvl4pPr>
            <a:lvl5pPr marL="2286000" lvl="4" indent="-295275" algn="l">
              <a:lnSpc>
                <a:spcPct val="90000"/>
              </a:lnSpc>
              <a:spcBef>
                <a:spcPts val="375"/>
              </a:spcBef>
              <a:spcAft>
                <a:spcPts val="0"/>
              </a:spcAft>
              <a:buClr>
                <a:schemeClr val="lt1"/>
              </a:buClr>
              <a:buSzPts val="1050"/>
              <a:buFont typeface="Calibri"/>
              <a:buAutoNum type="arabicPeriod"/>
              <a:defRPr sz="1050">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In-class activity">
  <p:cSld name="In-class activity">
    <p:bg>
      <p:bgPr>
        <a:blipFill>
          <a:blip r:embed="rId2" cstate="screen">
            <a:alphaModFix/>
            <a:extLst>
              <a:ext uri="{28A0092B-C50C-407E-A947-70E740481C1C}">
                <a14:useLocalDpi xmlns:a14="http://schemas.microsoft.com/office/drawing/2010/main"/>
              </a:ext>
            </a:extLst>
          </a:blip>
          <a:stretch>
            <a:fillRect/>
          </a:stretch>
        </a:blipFill>
        <a:effectLst/>
      </p:bgPr>
    </p:bg>
    <p:spTree>
      <p:nvGrpSpPr>
        <p:cNvPr id="1" name="Shape 139"/>
        <p:cNvGrpSpPr/>
        <p:nvPr/>
      </p:nvGrpSpPr>
      <p:grpSpPr>
        <a:xfrm>
          <a:off x="0" y="0"/>
          <a:ext cx="0" cy="0"/>
          <a:chOff x="0" y="0"/>
          <a:chExt cx="0" cy="0"/>
        </a:xfrm>
      </p:grpSpPr>
      <p:sp>
        <p:nvSpPr>
          <p:cNvPr id="140" name="Google Shape;140;p53"/>
          <p:cNvSpPr txBox="1">
            <a:spLocks noGrp="1"/>
          </p:cNvSpPr>
          <p:nvPr>
            <p:ph type="body" idx="1"/>
          </p:nvPr>
        </p:nvSpPr>
        <p:spPr>
          <a:xfrm>
            <a:off x="848795" y="369950"/>
            <a:ext cx="6614054" cy="33239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400"/>
              <a:buNone/>
              <a:defRPr sz="24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141" name="Google Shape;141;p53"/>
          <p:cNvSpPr txBox="1">
            <a:spLocks noGrp="1"/>
          </p:cNvSpPr>
          <p:nvPr>
            <p:ph type="body" idx="2"/>
          </p:nvPr>
        </p:nvSpPr>
        <p:spPr>
          <a:xfrm>
            <a:off x="863071" y="871741"/>
            <a:ext cx="6614054" cy="2836283"/>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Ending">
  <p:cSld name="Ending">
    <p:bg>
      <p:bgPr>
        <a:blipFill>
          <a:blip r:embed="rId2">
            <a:alphaModFix/>
          </a:blip>
          <a:stretch>
            <a:fillRect/>
          </a:stretch>
        </a:blipFill>
        <a:effectLst/>
      </p:bgPr>
    </p:bg>
    <p:spTree>
      <p:nvGrpSpPr>
        <p:cNvPr id="1" name="Shape 195"/>
        <p:cNvGrpSpPr/>
        <p:nvPr/>
      </p:nvGrpSpPr>
      <p:grpSpPr>
        <a:xfrm>
          <a:off x="0" y="0"/>
          <a:ext cx="0" cy="0"/>
          <a:chOff x="0" y="0"/>
          <a:chExt cx="0" cy="0"/>
        </a:xfrm>
      </p:grpSpPr>
      <p:sp>
        <p:nvSpPr>
          <p:cNvPr id="196" name="Google Shape;196;p67"/>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050"/>
              <a:buFont typeface="Arial"/>
              <a:buNone/>
            </a:pPr>
            <a:endParaRPr sz="1050" b="0" i="0" u="none" strike="noStrike" cap="none">
              <a:solidFill>
                <a:schemeClr val="lt1"/>
              </a:solidFill>
              <a:latin typeface="Arial"/>
              <a:ea typeface="Arial"/>
              <a:cs typeface="Arial"/>
              <a:sym typeface="Arial"/>
            </a:endParaRPr>
          </a:p>
        </p:txBody>
      </p:sp>
      <p:pic>
        <p:nvPicPr>
          <p:cNvPr id="197" name="Google Shape;197;p67"/>
          <p:cNvPicPr preferRelativeResize="0"/>
          <p:nvPr/>
        </p:nvPicPr>
        <p:blipFill rotWithShape="1">
          <a:blip r:embed="rId3">
            <a:alphaModFix/>
          </a:blip>
          <a:srcRect/>
          <a:stretch/>
        </p:blipFill>
        <p:spPr>
          <a:xfrm>
            <a:off x="4572000" y="4435832"/>
            <a:ext cx="775407" cy="547632"/>
          </a:xfrm>
          <a:prstGeom prst="rect">
            <a:avLst/>
          </a:prstGeom>
          <a:noFill/>
          <a:ln>
            <a:noFill/>
          </a:ln>
        </p:spPr>
      </p:pic>
      <p:pic>
        <p:nvPicPr>
          <p:cNvPr id="198" name="Google Shape;198;p67"/>
          <p:cNvPicPr preferRelativeResize="0"/>
          <p:nvPr/>
        </p:nvPicPr>
        <p:blipFill rotWithShape="1">
          <a:blip r:embed="rId4">
            <a:alphaModFix/>
          </a:blip>
          <a:srcRect/>
          <a:stretch/>
        </p:blipFill>
        <p:spPr>
          <a:xfrm>
            <a:off x="5572275" y="4556846"/>
            <a:ext cx="858148" cy="352949"/>
          </a:xfrm>
          <a:prstGeom prst="rect">
            <a:avLst/>
          </a:prstGeom>
          <a:noFill/>
          <a:ln>
            <a:noFill/>
          </a:ln>
        </p:spPr>
      </p:pic>
      <p:pic>
        <p:nvPicPr>
          <p:cNvPr id="199" name="Google Shape;199;p67"/>
          <p:cNvPicPr preferRelativeResize="0"/>
          <p:nvPr/>
        </p:nvPicPr>
        <p:blipFill rotWithShape="1">
          <a:blip r:embed="rId5">
            <a:alphaModFix/>
          </a:blip>
          <a:srcRect/>
          <a:stretch/>
        </p:blipFill>
        <p:spPr>
          <a:xfrm>
            <a:off x="6725411" y="4559992"/>
            <a:ext cx="845283" cy="370912"/>
          </a:xfrm>
          <a:prstGeom prst="rect">
            <a:avLst/>
          </a:prstGeom>
          <a:noFill/>
          <a:ln>
            <a:noFill/>
          </a:ln>
        </p:spPr>
      </p:pic>
      <p:pic>
        <p:nvPicPr>
          <p:cNvPr id="200" name="Google Shape;200;p67"/>
          <p:cNvPicPr preferRelativeResize="0"/>
          <p:nvPr/>
        </p:nvPicPr>
        <p:blipFill rotWithShape="1">
          <a:blip r:embed="rId6">
            <a:alphaModFix/>
          </a:blip>
          <a:srcRect r="63278"/>
          <a:stretch/>
        </p:blipFill>
        <p:spPr>
          <a:xfrm>
            <a:off x="211687" y="4503966"/>
            <a:ext cx="1274218" cy="488417"/>
          </a:xfrm>
          <a:prstGeom prst="rect">
            <a:avLst/>
          </a:prstGeom>
          <a:noFill/>
          <a:ln>
            <a:noFill/>
          </a:ln>
        </p:spPr>
      </p:pic>
      <p:sp>
        <p:nvSpPr>
          <p:cNvPr id="201" name="Google Shape;201;p67"/>
          <p:cNvSpPr txBox="1">
            <a:spLocks noGrp="1"/>
          </p:cNvSpPr>
          <p:nvPr>
            <p:ph type="body" idx="1"/>
          </p:nvPr>
        </p:nvSpPr>
        <p:spPr>
          <a:xfrm>
            <a:off x="628650" y="655321"/>
            <a:ext cx="4385310" cy="3009899"/>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75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350"/>
              <a:buNone/>
              <a:defRPr sz="1350">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200"/>
              <a:buNone/>
              <a:defRPr sz="1200">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050"/>
              <a:buNone/>
              <a:defRPr sz="1050">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050"/>
              <a:buNone/>
              <a:defRPr sz="1050">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202" name="Google Shape;202;p67"/>
          <p:cNvPicPr preferRelativeResize="0"/>
          <p:nvPr/>
        </p:nvPicPr>
        <p:blipFill rotWithShape="1">
          <a:blip r:embed="rId7">
            <a:alphaModFix/>
          </a:blip>
          <a:srcRect/>
          <a:stretch/>
        </p:blipFill>
        <p:spPr>
          <a:xfrm>
            <a:off x="7808427" y="4443014"/>
            <a:ext cx="1068773" cy="487361"/>
          </a:xfrm>
          <a:prstGeom prst="rect">
            <a:avLst/>
          </a:prstGeom>
          <a:noFill/>
          <a:ln>
            <a:noFill/>
          </a:ln>
        </p:spPr>
      </p:pic>
      <p:pic>
        <p:nvPicPr>
          <p:cNvPr id="203" name="Google Shape;203;p67"/>
          <p:cNvPicPr preferRelativeResize="0"/>
          <p:nvPr/>
        </p:nvPicPr>
        <p:blipFill rotWithShape="1">
          <a:blip r:embed="rId8">
            <a:alphaModFix/>
          </a:blip>
          <a:srcRect l="3024" r="3022"/>
          <a:stretch/>
        </p:blipFill>
        <p:spPr>
          <a:xfrm>
            <a:off x="1697592" y="4528124"/>
            <a:ext cx="1987904" cy="440100"/>
          </a:xfrm>
          <a:prstGeom prst="rect">
            <a:avLst/>
          </a:prstGeom>
          <a:noFill/>
          <a:ln>
            <a:noFill/>
          </a:ln>
        </p:spPr>
      </p:pic>
    </p:spTree>
    <p:extLst>
      <p:ext uri="{BB962C8B-B14F-4D97-AF65-F5344CB8AC3E}">
        <p14:creationId xmlns:p14="http://schemas.microsoft.com/office/powerpoint/2010/main" val="27431018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9"/>
          <p:cNvSpPr txBox="1">
            <a:spLocks noGrp="1"/>
          </p:cNvSpPr>
          <p:nvPr>
            <p:ph type="title"/>
          </p:nvPr>
        </p:nvSpPr>
        <p:spPr>
          <a:xfrm>
            <a:off x="628650" y="273844"/>
            <a:ext cx="7886700" cy="994172"/>
          </a:xfrm>
          <a:prstGeom prst="rect">
            <a:avLst/>
          </a:prstGeom>
          <a:noFill/>
          <a:ln>
            <a:noFill/>
          </a:ln>
        </p:spPr>
        <p:txBody>
          <a:bodyPr spcFirstLastPara="1" wrap="square" lIns="91425" tIns="45700" rIns="91425" bIns="45700" anchor="b" anchorCtr="0">
            <a:normAutofit/>
          </a:bodyPr>
          <a:lstStyle>
            <a:lvl1pPr marR="0" lvl="0" algn="l" rtl="0">
              <a:lnSpc>
                <a:spcPct val="90000"/>
              </a:lnSpc>
              <a:spcBef>
                <a:spcPts val="0"/>
              </a:spcBef>
              <a:spcAft>
                <a:spcPts val="0"/>
              </a:spcAft>
              <a:buClr>
                <a:srgbClr val="161249"/>
              </a:buClr>
              <a:buSzPts val="3300"/>
              <a:buFont typeface="Arial"/>
              <a:buNone/>
              <a:defRPr sz="3300" b="1" i="0" u="none" strike="noStrike" cap="none">
                <a:solidFill>
                  <a:srgbClr val="161249"/>
                </a:solidFill>
                <a:latin typeface="Arial"/>
                <a:ea typeface="Arial"/>
                <a:cs typeface="Arial"/>
                <a:sym typeface="Arial"/>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7" name="Google Shape;7;p9"/>
          <p:cNvSpPr txBox="1">
            <a:spLocks noGrp="1"/>
          </p:cNvSpPr>
          <p:nvPr>
            <p:ph type="body" idx="1"/>
          </p:nvPr>
        </p:nvSpPr>
        <p:spPr>
          <a:xfrm>
            <a:off x="628650" y="1369219"/>
            <a:ext cx="7886700" cy="1419363"/>
          </a:xfrm>
          <a:prstGeom prst="rect">
            <a:avLst/>
          </a:prstGeom>
          <a:noFill/>
          <a:ln>
            <a:noFill/>
          </a:ln>
        </p:spPr>
        <p:txBody>
          <a:bodyPr spcFirstLastPara="1" wrap="square" lIns="91425" tIns="45700" rIns="91425" bIns="45700" anchor="t" anchorCtr="0">
            <a:spAutoFit/>
          </a:bodyPr>
          <a:lstStyle>
            <a:lvl1pPr marL="457200" marR="0" lvl="0" indent="-361950" algn="l" rtl="0">
              <a:lnSpc>
                <a:spcPct val="90000"/>
              </a:lnSpc>
              <a:spcBef>
                <a:spcPts val="750"/>
              </a:spcBef>
              <a:spcAft>
                <a:spcPts val="0"/>
              </a:spcAft>
              <a:buClr>
                <a:srgbClr val="161249"/>
              </a:buClr>
              <a:buSzPts val="2100"/>
              <a:buFont typeface="Arial"/>
              <a:buChar char="•"/>
              <a:defRPr sz="2100" b="0" i="0" u="none" strike="noStrike" cap="none">
                <a:solidFill>
                  <a:srgbClr val="161249"/>
                </a:solidFill>
                <a:latin typeface="Arial"/>
                <a:ea typeface="Arial"/>
                <a:cs typeface="Arial"/>
                <a:sym typeface="Arial"/>
              </a:defRPr>
            </a:lvl1pPr>
            <a:lvl2pPr marL="914400" marR="0" lvl="1" indent="-342900" algn="l" rtl="0">
              <a:lnSpc>
                <a:spcPct val="90000"/>
              </a:lnSpc>
              <a:spcBef>
                <a:spcPts val="375"/>
              </a:spcBef>
              <a:spcAft>
                <a:spcPts val="0"/>
              </a:spcAft>
              <a:buClr>
                <a:srgbClr val="161249"/>
              </a:buClr>
              <a:buSzPts val="1800"/>
              <a:buFont typeface="Arial"/>
              <a:buChar char="•"/>
              <a:defRPr sz="1800" b="0" i="0" u="none" strike="noStrike" cap="none">
                <a:solidFill>
                  <a:srgbClr val="161249"/>
                </a:solidFill>
                <a:latin typeface="Arial"/>
                <a:ea typeface="Arial"/>
                <a:cs typeface="Arial"/>
                <a:sym typeface="Arial"/>
              </a:defRPr>
            </a:lvl2pPr>
            <a:lvl3pPr marL="1371600" marR="0" lvl="2" indent="-323850" algn="l" rtl="0">
              <a:lnSpc>
                <a:spcPct val="90000"/>
              </a:lnSpc>
              <a:spcBef>
                <a:spcPts val="375"/>
              </a:spcBef>
              <a:spcAft>
                <a:spcPts val="0"/>
              </a:spcAft>
              <a:buClr>
                <a:srgbClr val="161249"/>
              </a:buClr>
              <a:buSzPts val="1500"/>
              <a:buFont typeface="Arial"/>
              <a:buChar char="•"/>
              <a:defRPr sz="1500" b="0" i="0" u="none" strike="noStrike" cap="none">
                <a:solidFill>
                  <a:srgbClr val="161249"/>
                </a:solidFill>
                <a:latin typeface="Arial"/>
                <a:ea typeface="Arial"/>
                <a:cs typeface="Arial"/>
                <a:sym typeface="Arial"/>
              </a:defRPr>
            </a:lvl3pPr>
            <a:lvl4pPr marL="1828800" marR="0" lvl="3" indent="-314325" algn="l" rtl="0">
              <a:lnSpc>
                <a:spcPct val="90000"/>
              </a:lnSpc>
              <a:spcBef>
                <a:spcPts val="375"/>
              </a:spcBef>
              <a:spcAft>
                <a:spcPts val="0"/>
              </a:spcAft>
              <a:buClr>
                <a:srgbClr val="161249"/>
              </a:buClr>
              <a:buSzPts val="1350"/>
              <a:buFont typeface="Arial"/>
              <a:buChar char="•"/>
              <a:defRPr sz="1350" b="0" i="0" u="none" strike="noStrike" cap="none">
                <a:solidFill>
                  <a:srgbClr val="161249"/>
                </a:solidFill>
                <a:latin typeface="Arial"/>
                <a:ea typeface="Arial"/>
                <a:cs typeface="Arial"/>
                <a:sym typeface="Arial"/>
              </a:defRPr>
            </a:lvl4pPr>
            <a:lvl5pPr marL="2286000" marR="0" lvl="4" indent="-314325" algn="l" rtl="0">
              <a:lnSpc>
                <a:spcPct val="90000"/>
              </a:lnSpc>
              <a:spcBef>
                <a:spcPts val="375"/>
              </a:spcBef>
              <a:spcAft>
                <a:spcPts val="0"/>
              </a:spcAft>
              <a:buClr>
                <a:srgbClr val="161249"/>
              </a:buClr>
              <a:buSzPts val="1350"/>
              <a:buFont typeface="Arial"/>
              <a:buChar char="•"/>
              <a:defRPr sz="1350" b="0" i="0" u="none" strike="noStrike" cap="none">
                <a:solidFill>
                  <a:srgbClr val="161249"/>
                </a:solidFill>
                <a:latin typeface="Arial"/>
                <a:ea typeface="Arial"/>
                <a:cs typeface="Arial"/>
                <a:sym typeface="Arial"/>
              </a:defRPr>
            </a:lvl5pPr>
            <a:lvl6pPr marL="2743200" marR="0" lvl="5"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6pPr>
            <a:lvl7pPr marL="3200400" marR="0" lvl="6"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7pPr>
            <a:lvl8pPr marL="3657600" marR="0" lvl="7"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8pPr>
            <a:lvl9pPr marL="4114800" marR="0" lvl="8"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9pPr>
          </a:lstStyle>
          <a:p>
            <a:endParaRPr/>
          </a:p>
        </p:txBody>
      </p:sp>
    </p:spTree>
  </p:cSld>
  <p:clrMap bg1="lt1" tx1="dk1" bg2="dk2" tx2="lt2" accent1="accent1" accent2="accent2" accent3="accent3" accent4="accent4" accent5="accent5" accent6="accent6" hlink="hlink" folHlink="folHlink"/>
  <p:sldLayoutIdLst>
    <p:sldLayoutId id="2147483650" r:id="rId1"/>
    <p:sldLayoutId id="2147483651" r:id="rId2"/>
    <p:sldLayoutId id="2147483654" r:id="rId3"/>
    <p:sldLayoutId id="2147483656" r:id="rId4"/>
    <p:sldLayoutId id="2147483657" r:id="rId5"/>
    <p:sldLayoutId id="2147483658" r:id="rId6"/>
    <p:sldLayoutId id="2147483660" r:id="rId7"/>
    <p:sldLayoutId id="2147483661" r:id="rId8"/>
    <p:sldLayoutId id="2147483662" r:id="rId9"/>
    <p:sldLayoutId id="2147483663" r:id="rId10"/>
    <p:sldLayoutId id="2147483665" r:id="rId11"/>
    <p:sldLayoutId id="2147483666" r:id="rId12"/>
    <p:sldLayoutId id="2147483668" r:id="rId13"/>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3.xml"/><Relationship Id="rId1" Type="http://schemas.openxmlformats.org/officeDocument/2006/relationships/slideLayout" Target="../slideLayouts/slideLayout10.xml"/></Relationships>
</file>

<file path=ppt/slides/_rels/slide4.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hyperlink" Target="https://merehead.com/blog/average-marketing-budget-different-business-areas/" TargetMode="External"/></Relationships>
</file>

<file path=ppt/slides/_rels/slide5.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5.xml"/><Relationship Id="rId1" Type="http://schemas.openxmlformats.org/officeDocument/2006/relationships/slideLayout" Target="../slideLayouts/slideLayout10.xml"/></Relationships>
</file>

<file path=ppt/slides/_rels/slide6.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6.xml"/><Relationship Id="rId1" Type="http://schemas.openxmlformats.org/officeDocument/2006/relationships/slideLayout" Target="../slideLayouts/slideLayout10.xml"/></Relationships>
</file>

<file path=ppt/slides/_rels/slide7.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7.xml"/><Relationship Id="rId1" Type="http://schemas.openxmlformats.org/officeDocument/2006/relationships/slideLayout" Target="../slideLayouts/slideLayout10.xml"/></Relationships>
</file>

<file path=ppt/slides/_rels/slide8.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8.xml"/><Relationship Id="rId1" Type="http://schemas.openxmlformats.org/officeDocument/2006/relationships/slideLayout" Target="../slideLayouts/slideLayout3.xml"/><Relationship Id="rId4" Type="http://schemas.openxmlformats.org/officeDocument/2006/relationships/image" Target="../media/image27.png"/></Relationships>
</file>

<file path=ppt/slides/_rels/slide9.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9.xml"/><Relationship Id="rId1" Type="http://schemas.openxmlformats.org/officeDocument/2006/relationships/slideLayout" Target="../slideLayouts/slideLayout10.xml"/></Relationships>
</file>

<file path=ppt/slides/_rels/slide10.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10.xml"/><Relationship Id="rId1" Type="http://schemas.openxmlformats.org/officeDocument/2006/relationships/slideLayout" Target="../slideLayouts/slideLayout10.xml"/></Relationships>
</file>

<file path=ppt/slides/_rels/slide11.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11.xml"/><Relationship Id="rId1" Type="http://schemas.openxmlformats.org/officeDocument/2006/relationships/slideLayout" Target="../slideLayouts/slideLayout3.xml"/><Relationship Id="rId4" Type="http://schemas.openxmlformats.org/officeDocument/2006/relationships/hyperlink" Target="https://bootcampdigital.com/blog/the-digital-marketing-landscape-and-ecosystem/" TargetMode="Externa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14.xml"/><Relationship Id="rId1" Type="http://schemas.openxmlformats.org/officeDocument/2006/relationships/slideLayout" Target="../slideLayouts/slideLayout3.xml"/><Relationship Id="rId4" Type="http://schemas.openxmlformats.org/officeDocument/2006/relationships/image" Target="../media/image32.png"/></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16.xml"/><Relationship Id="rId1" Type="http://schemas.openxmlformats.org/officeDocument/2006/relationships/slideLayout" Target="../slideLayouts/slideLayout10.xml"/><Relationship Id="rId4" Type="http://schemas.openxmlformats.org/officeDocument/2006/relationships/hyperlink" Target="https://www.simplilearn.com/web-analytics-guide-for-newbies-article" TargetMode="External"/></Relationships>
</file>

<file path=ppt/slides/_rels/slide17.xml.rels><?xml version="1.0" encoding="UTF-8" standalone="yes"?>
<Relationships xmlns="http://schemas.openxmlformats.org/package/2006/relationships"><Relationship Id="rId3" Type="http://schemas.openxmlformats.org/officeDocument/2006/relationships/hyperlink" Target="https://www.lairedigital.com/blog/6-types-traffic-sources-for-websites" TargetMode="External"/><Relationship Id="rId2" Type="http://schemas.openxmlformats.org/officeDocument/2006/relationships/notesSlide" Target="../notesSlides/notesSlide17.xml"/><Relationship Id="rId1" Type="http://schemas.openxmlformats.org/officeDocument/2006/relationships/slideLayout" Target="../slideLayouts/slideLayout3.xml"/><Relationship Id="rId4" Type="http://schemas.openxmlformats.org/officeDocument/2006/relationships/hyperlink" Target="https://www.arimetrics.com/en/digital-glossary/traffic-source" TargetMode="External"/></Relationships>
</file>

<file path=ppt/slides/_rels/slide18.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3" Type="http://schemas.openxmlformats.org/officeDocument/2006/relationships/hyperlink" Target="https://www.davechaffey.com/digital-marketing-glossary/customer-journey-map/" TargetMode="External"/><Relationship Id="rId2" Type="http://schemas.openxmlformats.org/officeDocument/2006/relationships/notesSlide" Target="../notesSlides/notesSlide23.xml"/><Relationship Id="rId1" Type="http://schemas.openxmlformats.org/officeDocument/2006/relationships/slideLayout" Target="../slideLayouts/slideLayout2.xml"/><Relationship Id="rId5" Type="http://schemas.openxmlformats.org/officeDocument/2006/relationships/hyperlink" Target="https://www.lairedigital.com/blog/6-types-traffic-sources-for-websites" TargetMode="External"/><Relationship Id="rId4" Type="http://schemas.openxmlformats.org/officeDocument/2006/relationships/hyperlink" Target="https://digitalfloats.com/top-strategies-for-targeting-audience-in-digital-marketing/" TargetMode="External"/></Relationships>
</file>

<file path=ppt/slides/_rels/slide24.xml.rels><?xml version="1.0" encoding="UTF-8" standalone="yes"?>
<Relationships xmlns="http://schemas.openxmlformats.org/package/2006/relationships"><Relationship Id="rId3" Type="http://schemas.openxmlformats.org/officeDocument/2006/relationships/hyperlink" Target="https://blog.hubspot.com/marketing/marketing-message" TargetMode="External"/><Relationship Id="rId2" Type="http://schemas.openxmlformats.org/officeDocument/2006/relationships/notesSlide" Target="../notesSlides/notesSlide24.xml"/><Relationship Id="rId1" Type="http://schemas.openxmlformats.org/officeDocument/2006/relationships/slideLayout" Target="../slideLayouts/slideLayout2.xml"/><Relationship Id="rId5" Type="http://schemas.openxmlformats.org/officeDocument/2006/relationships/hyperlink" Target="https://deviniti.com/blog/customer-it-service/improve-customer-journey-using-digital-tools/" TargetMode="External"/><Relationship Id="rId4" Type="http://schemas.openxmlformats.org/officeDocument/2006/relationships/hyperlink" Target="https://merehead.com/blog/average-marketing-budget-different-business-areas/" TargetMode="External"/></Relationships>
</file>

<file path=ppt/slides/_rels/slide25.xml.rels><?xml version="1.0" encoding="UTF-8" standalone="yes"?>
<Relationships xmlns="http://schemas.openxmlformats.org/package/2006/relationships"><Relationship Id="rId3" Type="http://schemas.openxmlformats.org/officeDocument/2006/relationships/hyperlink" Target="http://www.dems.pro/" TargetMode="External"/><Relationship Id="rId2" Type="http://schemas.openxmlformats.org/officeDocument/2006/relationships/notesSlide" Target="../notesSlides/notesSlide25.xml"/><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418"/>
        <p:cNvGrpSpPr/>
        <p:nvPr/>
      </p:nvGrpSpPr>
      <p:grpSpPr>
        <a:xfrm>
          <a:off x="0" y="0"/>
          <a:ext cx="0" cy="0"/>
          <a:chOff x="0" y="0"/>
          <a:chExt cx="0" cy="0"/>
        </a:xfrm>
      </p:grpSpPr>
      <p:sp>
        <p:nvSpPr>
          <p:cNvPr id="419" name="Google Shape;419;g1dc0dac36e4_0_25"/>
          <p:cNvSpPr txBox="1">
            <a:spLocks noGrp="1"/>
          </p:cNvSpPr>
          <p:nvPr>
            <p:ph type="title"/>
          </p:nvPr>
        </p:nvSpPr>
        <p:spPr>
          <a:xfrm>
            <a:off x="496500" y="2122950"/>
            <a:ext cx="8151000" cy="448800"/>
          </a:xfrm>
          <a:prstGeom prst="rect">
            <a:avLst/>
          </a:prstGeom>
          <a:noFill/>
          <a:ln>
            <a:noFill/>
          </a:ln>
        </p:spPr>
        <p:txBody>
          <a:bodyPr spcFirstLastPara="1" wrap="square" lIns="0" tIns="0" rIns="0" bIns="0" anchor="t" anchorCtr="0">
            <a:noAutofit/>
          </a:bodyPr>
          <a:lstStyle/>
          <a:p>
            <a:pPr marL="0" lvl="0" indent="0" algn="ctr" rtl="0">
              <a:lnSpc>
                <a:spcPct val="100000"/>
              </a:lnSpc>
              <a:spcBef>
                <a:spcPts val="0"/>
              </a:spcBef>
              <a:spcAft>
                <a:spcPts val="0"/>
              </a:spcAft>
              <a:buClr>
                <a:srgbClr val="161249"/>
              </a:buClr>
              <a:buSzPts val="2700"/>
              <a:buFont typeface="Arial"/>
              <a:buNone/>
            </a:pPr>
            <a:r>
              <a:rPr lang="fi" sz="3600"/>
              <a:t>Media i kanały cyfrowe </a:t>
            </a:r>
            <a:endParaRPr sz="360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423"/>
        <p:cNvGrpSpPr/>
        <p:nvPr/>
      </p:nvGrpSpPr>
      <p:grpSpPr>
        <a:xfrm>
          <a:off x="0" y="0"/>
          <a:ext cx="0" cy="0"/>
          <a:chOff x="0" y="0"/>
          <a:chExt cx="0" cy="0"/>
        </a:xfrm>
      </p:grpSpPr>
      <p:sp>
        <p:nvSpPr>
          <p:cNvPr id="424" name="Google Shape;424;g198c4f39775_0_1"/>
          <p:cNvSpPr txBox="1">
            <a:spLocks noGrp="1"/>
          </p:cNvSpPr>
          <p:nvPr>
            <p:ph type="title"/>
          </p:nvPr>
        </p:nvSpPr>
        <p:spPr>
          <a:xfrm>
            <a:off x="628650" y="273844"/>
            <a:ext cx="7886700" cy="994172"/>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rgbClr val="161249"/>
              </a:buClr>
              <a:buSzPts val="2700"/>
              <a:buFont typeface="Arial"/>
              <a:buNone/>
            </a:pPr>
            <a:r>
              <a:rPr lang="fi"/>
              <a:t>Media i kanały cyfrowe  </a:t>
            </a:r>
            <a:endParaRPr/>
          </a:p>
        </p:txBody>
      </p:sp>
      <p:sp>
        <p:nvSpPr>
          <p:cNvPr id="425" name="Google Shape;425;g198c4f39775_0_1"/>
          <p:cNvSpPr txBox="1">
            <a:spLocks noGrp="1"/>
          </p:cNvSpPr>
          <p:nvPr>
            <p:ph type="body" idx="1"/>
          </p:nvPr>
        </p:nvSpPr>
        <p:spPr>
          <a:xfrm>
            <a:off x="628650" y="1067294"/>
            <a:ext cx="8058150" cy="1419363"/>
          </a:xfrm>
          <a:prstGeom prst="rect">
            <a:avLst/>
          </a:prstGeom>
          <a:noFill/>
          <a:ln>
            <a:noFill/>
          </a:ln>
        </p:spPr>
        <p:txBody>
          <a:bodyPr spcFirstLastPara="1" wrap="square" lIns="0" tIns="0" rIns="0" bIns="0" anchor="t" anchorCtr="0">
            <a:noAutofit/>
          </a:bodyPr>
          <a:lstStyle/>
          <a:p>
            <a:pPr marL="457200" lvl="0" indent="-317500" algn="l" rtl="0">
              <a:lnSpc>
                <a:spcPct val="100000"/>
              </a:lnSpc>
              <a:spcBef>
                <a:spcPts val="0"/>
              </a:spcBef>
              <a:spcAft>
                <a:spcPts val="0"/>
              </a:spcAft>
              <a:buClr>
                <a:srgbClr val="ED7D31"/>
              </a:buClr>
              <a:buSzPts val="2400"/>
              <a:buFont typeface="Arial"/>
              <a:buChar char="•"/>
            </a:pPr>
            <a:r>
              <a:rPr lang="fi" sz="1600" dirty="0"/>
              <a:t>Po zdefiniowaniu docelowych odbiorców i ich fazy w procesie zakupowym, marketer ma ograniczenia dotyczące wyboru kanałów. </a:t>
            </a:r>
            <a:endParaRPr sz="1600" dirty="0"/>
          </a:p>
          <a:p>
            <a:pPr marL="514350" lvl="0" indent="-133350" algn="l" rtl="0">
              <a:lnSpc>
                <a:spcPct val="100000"/>
              </a:lnSpc>
              <a:spcBef>
                <a:spcPts val="0"/>
              </a:spcBef>
              <a:spcAft>
                <a:spcPts val="0"/>
              </a:spcAft>
              <a:buClr>
                <a:srgbClr val="ED7D31"/>
              </a:buClr>
              <a:buSzPts val="2400"/>
              <a:buFont typeface="Arial"/>
              <a:buNone/>
            </a:pPr>
            <a:endParaRPr sz="1200" dirty="0"/>
          </a:p>
          <a:p>
            <a:pPr marL="457200" lvl="0" indent="-317500" algn="l" rtl="0">
              <a:lnSpc>
                <a:spcPct val="100000"/>
              </a:lnSpc>
              <a:spcBef>
                <a:spcPts val="0"/>
              </a:spcBef>
              <a:spcAft>
                <a:spcPts val="0"/>
              </a:spcAft>
              <a:buClr>
                <a:srgbClr val="ED7D31"/>
              </a:buClr>
              <a:buSzPts val="2400"/>
              <a:buFont typeface="Arial"/>
              <a:buChar char="•"/>
            </a:pPr>
            <a:r>
              <a:rPr lang="fi" sz="1600" dirty="0"/>
              <a:t>Obraz przedstawia zakres dostępnych mediów i instrumentów cyfrowych</a:t>
            </a:r>
            <a:r>
              <a:rPr lang="pl-PL" sz="1600" dirty="0"/>
              <a:t>.</a:t>
            </a:r>
            <a:endParaRPr sz="1600" dirty="0"/>
          </a:p>
          <a:p>
            <a:pPr marL="514350" lvl="0" indent="-133350" algn="l" rtl="0">
              <a:lnSpc>
                <a:spcPct val="100000"/>
              </a:lnSpc>
              <a:spcBef>
                <a:spcPts val="0"/>
              </a:spcBef>
              <a:spcAft>
                <a:spcPts val="0"/>
              </a:spcAft>
              <a:buClr>
                <a:srgbClr val="ED7D31"/>
              </a:buClr>
              <a:buSzPts val="2400"/>
              <a:buFont typeface="Arial"/>
              <a:buNone/>
            </a:pPr>
            <a:endParaRPr sz="1200" dirty="0"/>
          </a:p>
          <a:p>
            <a:pPr marL="457200" lvl="0" indent="-317500" algn="l" rtl="0">
              <a:lnSpc>
                <a:spcPct val="100000"/>
              </a:lnSpc>
              <a:spcBef>
                <a:spcPts val="0"/>
              </a:spcBef>
              <a:spcAft>
                <a:spcPts val="0"/>
              </a:spcAft>
              <a:buClr>
                <a:srgbClr val="ED7D31"/>
              </a:buClr>
              <a:buSzPts val="2400"/>
              <a:buFont typeface="Arial"/>
              <a:buChar char="•"/>
            </a:pPr>
            <a:r>
              <a:rPr lang="fi" sz="1600" dirty="0"/>
              <a:t>Dzięki nim można dotrzeć do każdej grupy docelowej w cyfrowych ekosystemach </a:t>
            </a:r>
            <a:br>
              <a:rPr lang="pl-PL" sz="1600" dirty="0"/>
            </a:br>
            <a:r>
              <a:rPr lang="fi" sz="1600" dirty="0"/>
              <a:t>i środowiskach. </a:t>
            </a:r>
            <a:endParaRPr sz="1600" dirty="0"/>
          </a:p>
          <a:p>
            <a:pPr marL="514350" lvl="0" indent="-133350" algn="l" rtl="0">
              <a:lnSpc>
                <a:spcPct val="100000"/>
              </a:lnSpc>
              <a:spcBef>
                <a:spcPts val="0"/>
              </a:spcBef>
              <a:spcAft>
                <a:spcPts val="0"/>
              </a:spcAft>
              <a:buClr>
                <a:srgbClr val="ED7D31"/>
              </a:buClr>
              <a:buSzPts val="2400"/>
              <a:buFont typeface="Arial"/>
              <a:buNone/>
            </a:pPr>
            <a:endParaRPr sz="1200" dirty="0"/>
          </a:p>
          <a:p>
            <a:pPr marL="457200" lvl="0" indent="-317500" algn="l" rtl="0">
              <a:lnSpc>
                <a:spcPct val="100000"/>
              </a:lnSpc>
              <a:spcBef>
                <a:spcPts val="0"/>
              </a:spcBef>
              <a:spcAft>
                <a:spcPts val="0"/>
              </a:spcAft>
              <a:buClr>
                <a:srgbClr val="ED7D31"/>
              </a:buClr>
              <a:buSzPts val="2400"/>
              <a:buFont typeface="Arial"/>
              <a:buChar char="•"/>
            </a:pPr>
            <a:r>
              <a:rPr lang="fi" sz="1600" dirty="0"/>
              <a:t>Ich wybór i rozmieszczenie są określane zgodnie ze strategią, przekazem </a:t>
            </a:r>
            <a:br>
              <a:rPr lang="pl-PL" sz="1600" dirty="0"/>
            </a:br>
            <a:r>
              <a:rPr lang="fi" sz="1600" dirty="0"/>
              <a:t>i grupami docelowymi</a:t>
            </a:r>
            <a:r>
              <a:rPr lang="pl-PL" sz="1600" dirty="0"/>
              <a:t>.</a:t>
            </a:r>
            <a:r>
              <a:rPr lang="fi" sz="1600" dirty="0"/>
              <a:t> </a:t>
            </a:r>
            <a:endParaRPr sz="1600" dirty="0"/>
          </a:p>
          <a:p>
            <a:pPr marL="514350" lvl="0" indent="-133350" algn="l" rtl="0">
              <a:lnSpc>
                <a:spcPct val="100000"/>
              </a:lnSpc>
              <a:spcBef>
                <a:spcPts val="0"/>
              </a:spcBef>
              <a:spcAft>
                <a:spcPts val="0"/>
              </a:spcAft>
              <a:buClr>
                <a:srgbClr val="ED7D31"/>
              </a:buClr>
              <a:buSzPts val="2400"/>
              <a:buFont typeface="Arial"/>
              <a:buNone/>
            </a:pPr>
            <a:endParaRPr sz="1200" dirty="0"/>
          </a:p>
          <a:p>
            <a:pPr marL="139700" lvl="0" indent="0" algn="l" rtl="0">
              <a:lnSpc>
                <a:spcPct val="100000"/>
              </a:lnSpc>
              <a:spcBef>
                <a:spcPts val="0"/>
              </a:spcBef>
              <a:spcAft>
                <a:spcPts val="0"/>
              </a:spcAft>
              <a:buClr>
                <a:srgbClr val="ED7D31"/>
              </a:buClr>
              <a:buSzPts val="2400"/>
            </a:pPr>
            <a:r>
              <a:rPr lang="fi" sz="1600" b="1" dirty="0"/>
              <a:t>Uwaga: </a:t>
            </a:r>
            <a:r>
              <a:rPr lang="fi" sz="1600" dirty="0"/>
              <a:t>Najlepsze wyniki zostaną osiągnięte, gdy instrumenty i media cyfrowe </a:t>
            </a:r>
            <a:br>
              <a:rPr lang="pl-PL" sz="1600" dirty="0"/>
            </a:br>
            <a:r>
              <a:rPr lang="fi" sz="1600" dirty="0"/>
              <a:t>zostaną połączone z tradycyjnymi mediami marketingowymi (marketing wielokanałowy).</a:t>
            </a:r>
            <a:endParaRPr sz="160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429"/>
        <p:cNvGrpSpPr/>
        <p:nvPr/>
      </p:nvGrpSpPr>
      <p:grpSpPr>
        <a:xfrm>
          <a:off x="0" y="0"/>
          <a:ext cx="0" cy="0"/>
          <a:chOff x="0" y="0"/>
          <a:chExt cx="0" cy="0"/>
        </a:xfrm>
      </p:grpSpPr>
      <p:sp>
        <p:nvSpPr>
          <p:cNvPr id="430" name="Google Shape;430;g198c4f39775_0_24"/>
          <p:cNvSpPr txBox="1">
            <a:spLocks noGrp="1"/>
          </p:cNvSpPr>
          <p:nvPr>
            <p:ph type="title"/>
          </p:nvPr>
        </p:nvSpPr>
        <p:spPr>
          <a:xfrm>
            <a:off x="628650" y="256180"/>
            <a:ext cx="8362950" cy="994172"/>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rgbClr val="161249"/>
              </a:buClr>
              <a:buSzPts val="2700"/>
              <a:buFont typeface="Arial"/>
              <a:buNone/>
            </a:pPr>
            <a:r>
              <a:rPr lang="fi" sz="3000" dirty="0"/>
              <a:t>Media tradycyjne - media cyfrowe?</a:t>
            </a:r>
            <a:endParaRPr sz="3000" dirty="0"/>
          </a:p>
        </p:txBody>
      </p:sp>
      <p:sp>
        <p:nvSpPr>
          <p:cNvPr id="431" name="Google Shape;431;g198c4f39775_0_24"/>
          <p:cNvSpPr txBox="1">
            <a:spLocks noGrp="1"/>
          </p:cNvSpPr>
          <p:nvPr>
            <p:ph type="body" idx="1"/>
          </p:nvPr>
        </p:nvSpPr>
        <p:spPr>
          <a:xfrm>
            <a:off x="393700" y="3777600"/>
            <a:ext cx="7747000" cy="2240756"/>
          </a:xfrm>
          <a:prstGeom prst="rect">
            <a:avLst/>
          </a:prstGeom>
          <a:noFill/>
          <a:ln>
            <a:noFill/>
          </a:ln>
        </p:spPr>
        <p:txBody>
          <a:bodyPr spcFirstLastPara="1" wrap="square" lIns="0" tIns="0" rIns="0" bIns="0" anchor="t" anchorCtr="0">
            <a:noAutofit/>
          </a:bodyPr>
          <a:lstStyle/>
          <a:p>
            <a:pPr marL="285750" lvl="0" indent="-133350" algn="l" rtl="0">
              <a:lnSpc>
                <a:spcPct val="100000"/>
              </a:lnSpc>
              <a:spcBef>
                <a:spcPts val="0"/>
              </a:spcBef>
              <a:spcAft>
                <a:spcPts val="0"/>
              </a:spcAft>
              <a:buClr>
                <a:srgbClr val="ED7D31"/>
              </a:buClr>
              <a:buSzPts val="2400"/>
              <a:buFont typeface="Arial"/>
              <a:buNone/>
            </a:pPr>
            <a:endParaRPr sz="1600" dirty="0"/>
          </a:p>
          <a:p>
            <a:pPr marL="285750" lvl="0" indent="-285750" algn="l" rtl="0">
              <a:lnSpc>
                <a:spcPct val="100000"/>
              </a:lnSpc>
              <a:spcBef>
                <a:spcPts val="0"/>
              </a:spcBef>
              <a:spcAft>
                <a:spcPts val="0"/>
              </a:spcAft>
              <a:buClr>
                <a:srgbClr val="ED7D31"/>
              </a:buClr>
              <a:buSzPts val="2400"/>
              <a:buFont typeface="Arial"/>
              <a:buChar char="•"/>
            </a:pPr>
            <a:r>
              <a:rPr lang="fi" sz="1600" dirty="0"/>
              <a:t>Oczywiste jest, że istnieją ogromne różnice między różnymi typami organizacji</a:t>
            </a:r>
            <a:r>
              <a:rPr lang="pl-PL" sz="1600" dirty="0"/>
              <a:t>.</a:t>
            </a:r>
            <a:endParaRPr sz="1600" dirty="0"/>
          </a:p>
          <a:p>
            <a:pPr marL="0" lvl="0" indent="0" algn="l" rtl="0">
              <a:lnSpc>
                <a:spcPct val="100000"/>
              </a:lnSpc>
              <a:spcBef>
                <a:spcPts val="0"/>
              </a:spcBef>
              <a:spcAft>
                <a:spcPts val="0"/>
              </a:spcAft>
              <a:buClr>
                <a:srgbClr val="161249"/>
              </a:buClr>
              <a:buSzPts val="1500"/>
              <a:buNone/>
            </a:pPr>
            <a:endParaRPr sz="1600" dirty="0"/>
          </a:p>
        </p:txBody>
      </p:sp>
      <p:sp>
        <p:nvSpPr>
          <p:cNvPr id="432" name="Google Shape;432;g198c4f39775_0_24"/>
          <p:cNvSpPr txBox="1"/>
          <p:nvPr/>
        </p:nvSpPr>
        <p:spPr>
          <a:xfrm>
            <a:off x="6841280" y="3577500"/>
            <a:ext cx="3331800" cy="4002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400" b="0" i="0" u="none" strike="noStrike" cap="none">
                <a:solidFill>
                  <a:srgbClr val="161249"/>
                </a:solidFill>
                <a:latin typeface="Arial"/>
                <a:ea typeface="Arial"/>
                <a:cs typeface="Arial"/>
                <a:sym typeface="Arial"/>
              </a:rPr>
              <a:t>Źródło: Statista (2022)</a:t>
            </a:r>
            <a:endParaRPr sz="1400" b="0" i="0" u="none" strike="noStrike" cap="none">
              <a:solidFill>
                <a:srgbClr val="161249"/>
              </a:solidFill>
              <a:latin typeface="Arial"/>
              <a:ea typeface="Arial"/>
              <a:cs typeface="Arial"/>
              <a:sym typeface="Arial"/>
            </a:endParaRPr>
          </a:p>
        </p:txBody>
      </p:sp>
      <p:pic>
        <p:nvPicPr>
          <p:cNvPr id="433" name="Google Shape;433;g198c4f39775_0_24"/>
          <p:cNvPicPr preferRelativeResize="0"/>
          <p:nvPr/>
        </p:nvPicPr>
        <p:blipFill rotWithShape="1">
          <a:blip r:embed="rId3">
            <a:alphaModFix/>
          </a:blip>
          <a:srcRect/>
          <a:stretch/>
        </p:blipFill>
        <p:spPr>
          <a:xfrm>
            <a:off x="3535135" y="903924"/>
            <a:ext cx="5261775" cy="2648949"/>
          </a:xfrm>
          <a:prstGeom prst="rect">
            <a:avLst/>
          </a:prstGeom>
          <a:noFill/>
          <a:ln w="28575" cap="flat" cmpd="sng">
            <a:solidFill>
              <a:srgbClr val="ED7D31"/>
            </a:solidFill>
            <a:prstDash val="solid"/>
            <a:round/>
            <a:headEnd type="none" w="sm" len="sm"/>
            <a:tailEnd type="none" w="sm" len="sm"/>
          </a:ln>
        </p:spPr>
      </p:pic>
      <p:sp>
        <p:nvSpPr>
          <p:cNvPr id="434" name="Google Shape;434;g198c4f39775_0_24"/>
          <p:cNvSpPr txBox="1"/>
          <p:nvPr/>
        </p:nvSpPr>
        <p:spPr>
          <a:xfrm>
            <a:off x="302532" y="764910"/>
            <a:ext cx="3278868" cy="3231614"/>
          </a:xfrm>
          <a:prstGeom prst="rect">
            <a:avLst/>
          </a:prstGeom>
          <a:noFill/>
          <a:ln>
            <a:noFill/>
          </a:ln>
        </p:spPr>
        <p:txBody>
          <a:bodyPr spcFirstLastPara="1" wrap="square" lIns="91425" tIns="45700" rIns="91425" bIns="45700" anchor="t" anchorCtr="0">
            <a:spAutoFit/>
          </a:bodyPr>
          <a:lstStyle/>
          <a:p>
            <a:pPr marL="285750" marR="0" lvl="0" indent="-285750" algn="l" rtl="0">
              <a:lnSpc>
                <a:spcPct val="100000"/>
              </a:lnSpc>
              <a:spcBef>
                <a:spcPts val="0"/>
              </a:spcBef>
              <a:spcAft>
                <a:spcPts val="0"/>
              </a:spcAft>
              <a:buClr>
                <a:srgbClr val="ED7D31"/>
              </a:buClr>
              <a:buSzPts val="2400"/>
              <a:buFont typeface="Arial"/>
              <a:buChar char="•"/>
            </a:pPr>
            <a:r>
              <a:rPr lang="fi" sz="1600" b="0" i="0" u="none" strike="noStrike" cap="none" dirty="0">
                <a:solidFill>
                  <a:srgbClr val="161249"/>
                </a:solidFill>
                <a:latin typeface="Arial"/>
                <a:ea typeface="Arial"/>
                <a:cs typeface="Arial"/>
                <a:sym typeface="Arial"/>
              </a:rPr>
              <a:t>Ze względu na konkurencję, wydatki reklamowe organizacji stale rosną, począwszy od 2017 roku</a:t>
            </a:r>
            <a:r>
              <a:rPr lang="pl-PL" sz="1600" b="0" i="0" u="none" strike="noStrike" cap="none" dirty="0">
                <a:solidFill>
                  <a:srgbClr val="161249"/>
                </a:solidFill>
                <a:latin typeface="Arial"/>
                <a:ea typeface="Arial"/>
                <a:cs typeface="Arial"/>
                <a:sym typeface="Arial"/>
              </a:rPr>
              <a:t>.</a:t>
            </a:r>
            <a:endParaRPr sz="1400" b="0" i="0" u="none" strike="noStrike" cap="none" dirty="0">
              <a:solidFill>
                <a:srgbClr val="000000"/>
              </a:solidFill>
              <a:latin typeface="Arial"/>
              <a:ea typeface="Arial"/>
              <a:cs typeface="Arial"/>
              <a:sym typeface="Arial"/>
            </a:endParaRPr>
          </a:p>
          <a:p>
            <a:pPr marL="285750" marR="0" lvl="0" indent="-133350" algn="l" rtl="0">
              <a:lnSpc>
                <a:spcPct val="100000"/>
              </a:lnSpc>
              <a:spcBef>
                <a:spcPts val="0"/>
              </a:spcBef>
              <a:spcAft>
                <a:spcPts val="0"/>
              </a:spcAft>
              <a:buClr>
                <a:srgbClr val="ED7D31"/>
              </a:buClr>
              <a:buSzPts val="2400"/>
              <a:buFont typeface="Arial"/>
              <a:buNone/>
            </a:pPr>
            <a:endParaRPr sz="1200" b="0" i="0" u="none" strike="noStrike" cap="none" dirty="0">
              <a:solidFill>
                <a:srgbClr val="161249"/>
              </a:solidFill>
              <a:latin typeface="Arial"/>
              <a:ea typeface="Arial"/>
              <a:cs typeface="Arial"/>
              <a:sym typeface="Arial"/>
            </a:endParaRPr>
          </a:p>
          <a:p>
            <a:pPr marL="285750" lvl="0" indent="-285750">
              <a:buClr>
                <a:srgbClr val="ED7D31"/>
              </a:buClr>
              <a:buSzPts val="2400"/>
              <a:buFont typeface="Arial"/>
              <a:buChar char="•"/>
            </a:pPr>
            <a:r>
              <a:rPr lang="fi" sz="1600" b="0" i="0" u="none" strike="noStrike" cap="none" dirty="0">
                <a:solidFill>
                  <a:srgbClr val="161249"/>
                </a:solidFill>
                <a:latin typeface="Arial"/>
                <a:ea typeface="Arial"/>
                <a:cs typeface="Arial"/>
                <a:sym typeface="Arial"/>
              </a:rPr>
              <a:t>Udział mediów cyfrowych rośnie, ale tradycyjne media marketingowe są nadal </a:t>
            </a:r>
            <a:br>
              <a:rPr lang="pl-PL" sz="1600" b="0" i="0" u="none" strike="noStrike" cap="none" dirty="0">
                <a:solidFill>
                  <a:srgbClr val="161249"/>
                </a:solidFill>
                <a:latin typeface="Arial"/>
                <a:ea typeface="Arial"/>
                <a:cs typeface="Arial"/>
                <a:sym typeface="Arial"/>
              </a:rPr>
            </a:br>
            <a:r>
              <a:rPr lang="fi" sz="1600" dirty="0">
                <a:solidFill>
                  <a:srgbClr val="161249"/>
                </a:solidFill>
              </a:rPr>
              <a:t>w dużej mierze</a:t>
            </a:r>
            <a:r>
              <a:rPr lang="pl-PL" sz="1600" dirty="0">
                <a:solidFill>
                  <a:srgbClr val="161249"/>
                </a:solidFill>
              </a:rPr>
              <a:t> </a:t>
            </a:r>
            <a:r>
              <a:rPr lang="fi" sz="1600" dirty="0">
                <a:solidFill>
                  <a:srgbClr val="161249"/>
                </a:solidFill>
              </a:rPr>
              <a:t>wykorzystywane</a:t>
            </a:r>
            <a:r>
              <a:rPr lang="pl-PL" sz="1600" b="0" i="0" u="none" strike="noStrike" cap="none" dirty="0">
                <a:solidFill>
                  <a:srgbClr val="161249"/>
                </a:solidFill>
                <a:latin typeface="Arial"/>
                <a:ea typeface="Arial"/>
                <a:cs typeface="Arial"/>
                <a:sym typeface="Arial"/>
              </a:rPr>
              <a:t>.</a:t>
            </a:r>
          </a:p>
          <a:p>
            <a:pPr marL="285750" lvl="0" indent="-285750">
              <a:buClr>
                <a:srgbClr val="ED7D31"/>
              </a:buClr>
              <a:buSzPts val="2400"/>
              <a:buFont typeface="Arial"/>
              <a:buChar char="•"/>
            </a:pPr>
            <a:endParaRPr b="0" i="0" u="none" strike="noStrike" cap="none" dirty="0">
              <a:solidFill>
                <a:srgbClr val="161249"/>
              </a:solidFill>
              <a:latin typeface="Arial"/>
              <a:ea typeface="Arial"/>
              <a:cs typeface="Arial"/>
              <a:sym typeface="Arial"/>
            </a:endParaRPr>
          </a:p>
          <a:p>
            <a:pPr marL="285750" marR="0" lvl="0" indent="-285750" algn="l" rtl="0">
              <a:lnSpc>
                <a:spcPct val="100000"/>
              </a:lnSpc>
              <a:spcBef>
                <a:spcPts val="0"/>
              </a:spcBef>
              <a:spcAft>
                <a:spcPts val="0"/>
              </a:spcAft>
              <a:buClr>
                <a:srgbClr val="ED7D31"/>
              </a:buClr>
              <a:buSzPts val="2400"/>
              <a:buFont typeface="Arial"/>
              <a:buChar char="•"/>
            </a:pPr>
            <a:r>
              <a:rPr lang="fi" sz="1600" b="0" i="0" u="none" strike="noStrike" cap="none" dirty="0">
                <a:solidFill>
                  <a:srgbClr val="161249"/>
                </a:solidFill>
                <a:latin typeface="Arial"/>
                <a:ea typeface="Arial"/>
                <a:cs typeface="Arial"/>
                <a:sym typeface="Arial"/>
              </a:rPr>
              <a:t>Wykres przedstawia średnią dla wszystkich</a:t>
            </a:r>
            <a:r>
              <a:rPr lang="pl-PL" sz="1600" b="0" i="0" u="none" strike="noStrike" cap="none" dirty="0">
                <a:solidFill>
                  <a:srgbClr val="161249"/>
                </a:solidFill>
                <a:latin typeface="Arial"/>
                <a:ea typeface="Arial"/>
                <a:cs typeface="Arial"/>
                <a:sym typeface="Arial"/>
              </a:rPr>
              <a:t> </a:t>
            </a:r>
            <a:r>
              <a:rPr lang="fi" sz="1600" b="0" i="0" u="none" strike="noStrike" cap="none" dirty="0">
                <a:solidFill>
                  <a:srgbClr val="161249"/>
                </a:solidFill>
                <a:latin typeface="Arial"/>
                <a:ea typeface="Arial"/>
                <a:cs typeface="Arial"/>
                <a:sym typeface="Arial"/>
              </a:rPr>
              <a:t>reklamodawców</a:t>
            </a:r>
            <a:endParaRPr sz="1400" b="0" i="0" u="none" strike="noStrike" cap="none" dirty="0">
              <a:solidFill>
                <a:srgbClr val="000000"/>
              </a:solidFill>
              <a:latin typeface="Arial"/>
              <a:ea typeface="Arial"/>
              <a:cs typeface="Arial"/>
              <a:sym typeface="Arial"/>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438"/>
        <p:cNvGrpSpPr/>
        <p:nvPr/>
      </p:nvGrpSpPr>
      <p:grpSpPr>
        <a:xfrm>
          <a:off x="0" y="0"/>
          <a:ext cx="0" cy="0"/>
          <a:chOff x="0" y="0"/>
          <a:chExt cx="0" cy="0"/>
        </a:xfrm>
      </p:grpSpPr>
      <p:sp>
        <p:nvSpPr>
          <p:cNvPr id="439" name="Google Shape;439;g198c4f39775_0_30"/>
          <p:cNvSpPr txBox="1">
            <a:spLocks noGrp="1"/>
          </p:cNvSpPr>
          <p:nvPr>
            <p:ph type="title"/>
          </p:nvPr>
        </p:nvSpPr>
        <p:spPr>
          <a:xfrm>
            <a:off x="366959" y="376851"/>
            <a:ext cx="8237400" cy="448800"/>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rgbClr val="161249"/>
              </a:buClr>
              <a:buSzPts val="2700"/>
              <a:buFont typeface="Arial"/>
              <a:buNone/>
            </a:pPr>
            <a:r>
              <a:rPr lang="fi" sz="2800" dirty="0"/>
              <a:t>Niektóre </a:t>
            </a:r>
            <a:r>
              <a:rPr lang="pl-PL" sz="2800" dirty="0"/>
              <a:t>branże </a:t>
            </a:r>
            <a:r>
              <a:rPr lang="fi" sz="2800" dirty="0"/>
              <a:t>promują więcej niż inne</a:t>
            </a:r>
            <a:endParaRPr sz="2800" dirty="0"/>
          </a:p>
        </p:txBody>
      </p:sp>
      <p:sp>
        <p:nvSpPr>
          <p:cNvPr id="440" name="Google Shape;440;g198c4f39775_0_30"/>
          <p:cNvSpPr txBox="1">
            <a:spLocks noGrp="1"/>
          </p:cNvSpPr>
          <p:nvPr>
            <p:ph type="body" idx="1"/>
          </p:nvPr>
        </p:nvSpPr>
        <p:spPr>
          <a:xfrm>
            <a:off x="366959" y="1085652"/>
            <a:ext cx="3246900" cy="3454200"/>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rgbClr val="161249"/>
              </a:buClr>
              <a:buSzPts val="1500"/>
              <a:buNone/>
            </a:pPr>
            <a:r>
              <a:rPr lang="fi" sz="1600" dirty="0"/>
              <a:t>Potrzeba promocji jest niezbędna, gdy istnieje duża konkurencja (np. artykuły spożywcze, elektronika użytkowa itp.).</a:t>
            </a:r>
            <a:endParaRPr sz="1600" dirty="0"/>
          </a:p>
          <a:p>
            <a:pPr marL="0" lvl="0" indent="0" algn="l" rtl="0">
              <a:lnSpc>
                <a:spcPct val="100000"/>
              </a:lnSpc>
              <a:spcBef>
                <a:spcPts val="0"/>
              </a:spcBef>
              <a:spcAft>
                <a:spcPts val="0"/>
              </a:spcAft>
              <a:buClr>
                <a:srgbClr val="161249"/>
              </a:buClr>
              <a:buSzPts val="1500"/>
              <a:buNone/>
            </a:pPr>
            <a:endParaRPr sz="1600" dirty="0"/>
          </a:p>
          <a:p>
            <a:pPr marL="0" lvl="0" indent="0" algn="l" rtl="0">
              <a:lnSpc>
                <a:spcPct val="100000"/>
              </a:lnSpc>
              <a:spcBef>
                <a:spcPts val="0"/>
              </a:spcBef>
              <a:spcAft>
                <a:spcPts val="0"/>
              </a:spcAft>
              <a:buClr>
                <a:srgbClr val="161249"/>
              </a:buClr>
              <a:buSzPts val="1500"/>
              <a:buNone/>
            </a:pPr>
            <a:r>
              <a:rPr lang="fi" sz="1600" dirty="0"/>
              <a:t>Większe firmy przeznaczają większą część swojego całkowitego budżetu na marketing.</a:t>
            </a:r>
            <a:endParaRPr sz="1600" dirty="0"/>
          </a:p>
          <a:p>
            <a:pPr marL="0" lvl="0" indent="0" algn="l" rtl="0">
              <a:lnSpc>
                <a:spcPct val="100000"/>
              </a:lnSpc>
              <a:spcBef>
                <a:spcPts val="0"/>
              </a:spcBef>
              <a:spcAft>
                <a:spcPts val="0"/>
              </a:spcAft>
              <a:buClr>
                <a:srgbClr val="161249"/>
              </a:buClr>
              <a:buSzPts val="1500"/>
              <a:buNone/>
            </a:pPr>
            <a:endParaRPr sz="1600" dirty="0"/>
          </a:p>
          <a:p>
            <a:pPr marL="0" lvl="0" indent="0" algn="l" rtl="0">
              <a:lnSpc>
                <a:spcPct val="100000"/>
              </a:lnSpc>
              <a:spcBef>
                <a:spcPts val="0"/>
              </a:spcBef>
              <a:spcAft>
                <a:spcPts val="0"/>
              </a:spcAft>
              <a:buClr>
                <a:srgbClr val="161249"/>
              </a:buClr>
              <a:buSzPts val="1500"/>
              <a:buNone/>
            </a:pPr>
            <a:r>
              <a:rPr lang="fi" sz="1600" dirty="0"/>
              <a:t>Ogólnie rzecz biorąc, firmy B2C wydają wyższe budżety niż firmy B2B</a:t>
            </a:r>
            <a:r>
              <a:rPr lang="pl-PL" sz="1600" dirty="0"/>
              <a:t>.</a:t>
            </a:r>
            <a:endParaRPr sz="1600" dirty="0"/>
          </a:p>
          <a:p>
            <a:pPr marL="0" lvl="0" indent="0" algn="l" rtl="0">
              <a:lnSpc>
                <a:spcPct val="100000"/>
              </a:lnSpc>
              <a:spcBef>
                <a:spcPts val="0"/>
              </a:spcBef>
              <a:spcAft>
                <a:spcPts val="0"/>
              </a:spcAft>
              <a:buClr>
                <a:srgbClr val="161249"/>
              </a:buClr>
              <a:buSzPts val="1500"/>
              <a:buNone/>
            </a:pPr>
            <a:endParaRPr sz="1600" dirty="0"/>
          </a:p>
          <a:p>
            <a:pPr marL="0" lvl="0" indent="0" algn="l" rtl="0">
              <a:lnSpc>
                <a:spcPct val="100000"/>
              </a:lnSpc>
              <a:spcBef>
                <a:spcPts val="0"/>
              </a:spcBef>
              <a:spcAft>
                <a:spcPts val="0"/>
              </a:spcAft>
              <a:buClr>
                <a:srgbClr val="161249"/>
              </a:buClr>
              <a:buSzPts val="1500"/>
              <a:buNone/>
            </a:pPr>
            <a:endParaRPr sz="1600" dirty="0"/>
          </a:p>
        </p:txBody>
      </p:sp>
      <p:pic>
        <p:nvPicPr>
          <p:cNvPr id="441" name="Google Shape;441;g198c4f39775_0_30"/>
          <p:cNvPicPr preferRelativeResize="0"/>
          <p:nvPr/>
        </p:nvPicPr>
        <p:blipFill rotWithShape="1">
          <a:blip r:embed="rId3">
            <a:alphaModFix/>
          </a:blip>
          <a:srcRect/>
          <a:stretch/>
        </p:blipFill>
        <p:spPr>
          <a:xfrm>
            <a:off x="3651808" y="1149677"/>
            <a:ext cx="5312510" cy="3072234"/>
          </a:xfrm>
          <a:prstGeom prst="rect">
            <a:avLst/>
          </a:prstGeom>
          <a:noFill/>
          <a:ln w="28575" cap="flat" cmpd="sng">
            <a:solidFill>
              <a:srgbClr val="ED7D31"/>
            </a:solidFill>
            <a:prstDash val="solid"/>
            <a:round/>
            <a:headEnd type="none" w="sm" len="sm"/>
            <a:tailEnd type="none" w="sm" len="sm"/>
          </a:ln>
        </p:spPr>
      </p:pic>
      <p:sp>
        <p:nvSpPr>
          <p:cNvPr id="442" name="Google Shape;442;g198c4f39775_0_30"/>
          <p:cNvSpPr txBox="1"/>
          <p:nvPr/>
        </p:nvSpPr>
        <p:spPr>
          <a:xfrm>
            <a:off x="6933405" y="4300725"/>
            <a:ext cx="3777000" cy="4002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400" b="0" i="0" u="none" strike="noStrike" cap="none">
                <a:solidFill>
                  <a:srgbClr val="000000"/>
                </a:solidFill>
                <a:latin typeface="Arial"/>
                <a:ea typeface="Arial"/>
                <a:cs typeface="Arial"/>
                <a:sym typeface="Arial"/>
              </a:rPr>
              <a:t>Źródło: </a:t>
            </a:r>
            <a:r>
              <a:rPr lang="fi" sz="1400" b="0" i="0" u="sng" strike="noStrike" cap="none">
                <a:solidFill>
                  <a:schemeClr val="hlink"/>
                </a:solidFill>
                <a:latin typeface="Arial"/>
                <a:ea typeface="Arial"/>
                <a:cs typeface="Arial"/>
                <a:sym typeface="Arial"/>
                <a:hlinkClick r:id="rId4"/>
              </a:rPr>
              <a:t>Merehead, </a:t>
            </a:r>
            <a:r>
              <a:rPr lang="fi" sz="1400" b="0" i="0" u="none" strike="noStrike" cap="none">
                <a:solidFill>
                  <a:srgbClr val="000000"/>
                </a:solidFill>
                <a:latin typeface="Arial"/>
                <a:ea typeface="Arial"/>
                <a:cs typeface="Arial"/>
                <a:sym typeface="Arial"/>
              </a:rPr>
              <a:t>2021 r.</a:t>
            </a:r>
            <a:endParaRPr sz="1400" b="0" i="0" u="none" strike="noStrike" cap="none">
              <a:solidFill>
                <a:srgbClr val="000000"/>
              </a:solidFill>
              <a:latin typeface="Arial"/>
              <a:ea typeface="Arial"/>
              <a:cs typeface="Arial"/>
              <a:sym typeface="Arial"/>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446"/>
        <p:cNvGrpSpPr/>
        <p:nvPr/>
      </p:nvGrpSpPr>
      <p:grpSpPr>
        <a:xfrm>
          <a:off x="0" y="0"/>
          <a:ext cx="0" cy="0"/>
          <a:chOff x="0" y="0"/>
          <a:chExt cx="0" cy="0"/>
        </a:xfrm>
      </p:grpSpPr>
      <p:sp>
        <p:nvSpPr>
          <p:cNvPr id="447" name="Google Shape;447;g198c4f39775_0_43"/>
          <p:cNvSpPr txBox="1">
            <a:spLocks noGrp="1"/>
          </p:cNvSpPr>
          <p:nvPr>
            <p:ph type="title"/>
          </p:nvPr>
        </p:nvSpPr>
        <p:spPr>
          <a:xfrm>
            <a:off x="628650" y="306274"/>
            <a:ext cx="5378450" cy="994172"/>
          </a:xfrm>
          <a:prstGeom prst="rect">
            <a:avLst/>
          </a:prstGeom>
          <a:noFill/>
          <a:ln>
            <a:noFill/>
          </a:ln>
        </p:spPr>
        <p:txBody>
          <a:bodyPr spcFirstLastPara="1" wrap="square" lIns="91425" tIns="91425" rIns="91425" bIns="91425" anchor="t" anchorCtr="0">
            <a:normAutofit/>
          </a:bodyPr>
          <a:lstStyle/>
          <a:p>
            <a:pPr marL="0" lvl="0" indent="0" algn="l" rtl="0">
              <a:lnSpc>
                <a:spcPct val="100000"/>
              </a:lnSpc>
              <a:spcBef>
                <a:spcPts val="0"/>
              </a:spcBef>
              <a:spcAft>
                <a:spcPts val="0"/>
              </a:spcAft>
              <a:buClr>
                <a:srgbClr val="161249"/>
              </a:buClr>
              <a:buSzPts val="3667"/>
              <a:buFont typeface="Arial"/>
              <a:buNone/>
            </a:pPr>
            <a:r>
              <a:rPr lang="fi" dirty="0"/>
              <a:t>Media społecznościowe  </a:t>
            </a:r>
            <a:endParaRPr dirty="0"/>
          </a:p>
        </p:txBody>
      </p:sp>
      <p:sp>
        <p:nvSpPr>
          <p:cNvPr id="448" name="Google Shape;448;g198c4f39775_0_43"/>
          <p:cNvSpPr txBox="1">
            <a:spLocks noGrp="1"/>
          </p:cNvSpPr>
          <p:nvPr>
            <p:ph type="body" idx="1"/>
          </p:nvPr>
        </p:nvSpPr>
        <p:spPr>
          <a:xfrm>
            <a:off x="431800" y="1036863"/>
            <a:ext cx="8597900" cy="3293107"/>
          </a:xfrm>
          <a:prstGeom prst="rect">
            <a:avLst/>
          </a:prstGeom>
          <a:noFill/>
          <a:ln>
            <a:noFill/>
          </a:ln>
        </p:spPr>
        <p:txBody>
          <a:bodyPr spcFirstLastPara="1" wrap="square" lIns="91425" tIns="91425" rIns="91425" bIns="91425" anchor="t" anchorCtr="0">
            <a:noAutofit/>
          </a:bodyPr>
          <a:lstStyle/>
          <a:p>
            <a:pPr marL="133350" lvl="0" indent="0" algn="l" rtl="0">
              <a:lnSpc>
                <a:spcPct val="120000"/>
              </a:lnSpc>
              <a:spcBef>
                <a:spcPts val="0"/>
              </a:spcBef>
              <a:spcAft>
                <a:spcPts val="0"/>
              </a:spcAft>
              <a:buClr>
                <a:srgbClr val="161249"/>
              </a:buClr>
              <a:buSzPct val="108107"/>
              <a:buNone/>
            </a:pPr>
            <a:r>
              <a:rPr lang="fi" sz="1200" b="1" dirty="0"/>
              <a:t>Co i dlaczego</a:t>
            </a:r>
            <a:r>
              <a:rPr lang="fi" sz="1200" dirty="0"/>
              <a:t>? </a:t>
            </a:r>
            <a:endParaRPr sz="1200" dirty="0"/>
          </a:p>
          <a:p>
            <a:pPr marL="457200" lvl="0" indent="-323884" algn="l" rtl="0">
              <a:lnSpc>
                <a:spcPct val="120000"/>
              </a:lnSpc>
              <a:spcBef>
                <a:spcPts val="0"/>
              </a:spcBef>
              <a:spcAft>
                <a:spcPts val="0"/>
              </a:spcAft>
              <a:buClr>
                <a:srgbClr val="ED7D31"/>
              </a:buClr>
              <a:buSzPct val="108107"/>
              <a:buChar char="●"/>
            </a:pPr>
            <a:r>
              <a:rPr lang="fi" sz="1200" dirty="0"/>
              <a:t>"Media społecznościowe" obejmują różne platformy, na których każdy może publikować i komentować </a:t>
            </a:r>
            <a:br>
              <a:rPr lang="pl-PL" sz="1200" dirty="0"/>
            </a:br>
            <a:r>
              <a:rPr lang="fi" sz="1200" dirty="0"/>
              <a:t>(np. Facebook, Instagram, LinkedIn, blogi, Youtube, Twitter, TikTok). </a:t>
            </a:r>
            <a:endParaRPr sz="1200" dirty="0"/>
          </a:p>
          <a:p>
            <a:pPr marL="457200" lvl="0" indent="-323884" algn="l" rtl="0">
              <a:lnSpc>
                <a:spcPct val="120000"/>
              </a:lnSpc>
              <a:spcBef>
                <a:spcPts val="0"/>
              </a:spcBef>
              <a:spcAft>
                <a:spcPts val="0"/>
              </a:spcAft>
              <a:buClr>
                <a:srgbClr val="ED7D31"/>
              </a:buClr>
              <a:buSzPct val="108107"/>
              <a:buChar char="●"/>
            </a:pPr>
            <a:r>
              <a:rPr lang="fi" sz="1200" dirty="0"/>
              <a:t>Ci, którzy publikują interesujące posty, zdobywają obserwujących (większość osób to obserwujący, nieliczni są </a:t>
            </a:r>
            <a:r>
              <a:rPr lang="pl-PL" sz="1200" dirty="0"/>
              <a:t>publikującymi</a:t>
            </a:r>
            <a:r>
              <a:rPr lang="fi" sz="1200" dirty="0"/>
              <a:t>).</a:t>
            </a:r>
            <a:endParaRPr sz="1200" dirty="0"/>
          </a:p>
          <a:p>
            <a:pPr marL="457200" lvl="0" indent="-323884" algn="l" rtl="0">
              <a:lnSpc>
                <a:spcPct val="120000"/>
              </a:lnSpc>
              <a:spcBef>
                <a:spcPts val="0"/>
              </a:spcBef>
              <a:spcAft>
                <a:spcPts val="0"/>
              </a:spcAft>
              <a:buClr>
                <a:srgbClr val="ED7D31"/>
              </a:buClr>
              <a:buSzPct val="108107"/>
              <a:buChar char="●"/>
            </a:pPr>
            <a:r>
              <a:rPr lang="fi" sz="1200" dirty="0"/>
              <a:t>Posty mogą być udostępniane dalej w sieciach i stać się "wirusowe" - tworzy to "zasłużony rozgłos".</a:t>
            </a:r>
            <a:endParaRPr sz="1200" dirty="0"/>
          </a:p>
          <a:p>
            <a:pPr marL="457200" lvl="0" indent="-323884" algn="l" rtl="0">
              <a:lnSpc>
                <a:spcPct val="120000"/>
              </a:lnSpc>
              <a:spcBef>
                <a:spcPts val="0"/>
              </a:spcBef>
              <a:spcAft>
                <a:spcPts val="0"/>
              </a:spcAft>
              <a:buClr>
                <a:srgbClr val="ED7D31"/>
              </a:buClr>
              <a:buSzPct val="108107"/>
              <a:buChar char="●"/>
            </a:pPr>
            <a:r>
              <a:rPr lang="fi" sz="1200" dirty="0"/>
              <a:t>Platformy mediów społecznościowych umożliwiają również reklamowanie się starannie wybranym grupom docelowym</a:t>
            </a:r>
            <a:r>
              <a:rPr lang="pl-PL" sz="1200" dirty="0"/>
              <a:t>.</a:t>
            </a:r>
            <a:endParaRPr sz="1200" dirty="0"/>
          </a:p>
          <a:p>
            <a:pPr marL="0" lvl="0" indent="0" algn="l" rtl="0">
              <a:lnSpc>
                <a:spcPct val="120000"/>
              </a:lnSpc>
              <a:spcBef>
                <a:spcPts val="0"/>
              </a:spcBef>
              <a:spcAft>
                <a:spcPts val="0"/>
              </a:spcAft>
              <a:buClr>
                <a:srgbClr val="161249"/>
              </a:buClr>
              <a:buSzPct val="129729"/>
              <a:buNone/>
            </a:pPr>
            <a:r>
              <a:rPr lang="fi" sz="1200" b="1" dirty="0"/>
              <a:t>Jak? </a:t>
            </a:r>
            <a:endParaRPr sz="1200" b="1" dirty="0"/>
          </a:p>
          <a:p>
            <a:pPr marL="457200" lvl="0" indent="-323884" algn="l" rtl="0">
              <a:lnSpc>
                <a:spcPct val="120000"/>
              </a:lnSpc>
              <a:spcBef>
                <a:spcPts val="0"/>
              </a:spcBef>
              <a:spcAft>
                <a:spcPts val="0"/>
              </a:spcAft>
              <a:buClr>
                <a:srgbClr val="ED7D31"/>
              </a:buClr>
              <a:buSzPct val="108107"/>
              <a:buFont typeface="Noto Sans Symbols"/>
              <a:buChar char="⮚"/>
            </a:pPr>
            <a:r>
              <a:rPr lang="fi" sz="1200" dirty="0"/>
              <a:t>Załóż konta na platformach mediów społecznościowych, na których prawdopodobnie znajdują się Twoi klienci.</a:t>
            </a:r>
            <a:endParaRPr sz="1200" dirty="0"/>
          </a:p>
          <a:p>
            <a:pPr marL="457200" lvl="0" indent="-323884" algn="l" rtl="0">
              <a:lnSpc>
                <a:spcPct val="120000"/>
              </a:lnSpc>
              <a:spcBef>
                <a:spcPts val="0"/>
              </a:spcBef>
              <a:spcAft>
                <a:spcPts val="0"/>
              </a:spcAft>
              <a:buClr>
                <a:srgbClr val="ED7D31"/>
              </a:buClr>
              <a:buSzPct val="108107"/>
              <a:buFont typeface="Noto Sans Symbols"/>
              <a:buChar char="⮚"/>
            </a:pPr>
            <a:r>
              <a:rPr lang="fi" sz="1200" dirty="0"/>
              <a:t>Zacznij publikować treści, które Twoim zdaniem mogą zainteresować odbiorców docelowych, biorąc pod uwagę </a:t>
            </a:r>
            <a:endParaRPr sz="1200" dirty="0"/>
          </a:p>
          <a:p>
            <a:pPr marL="457200" lvl="0" indent="0" algn="l" rtl="0">
              <a:lnSpc>
                <a:spcPct val="120000"/>
              </a:lnSpc>
              <a:spcBef>
                <a:spcPts val="0"/>
              </a:spcBef>
              <a:spcAft>
                <a:spcPts val="0"/>
              </a:spcAft>
              <a:buClr>
                <a:srgbClr val="ED7D31"/>
              </a:buClr>
              <a:buSzPct val="129729"/>
              <a:buNone/>
            </a:pPr>
            <a:r>
              <a:rPr lang="fi" sz="1200" dirty="0"/>
              <a:t>odpowiedni rodzaj zawartości poszczególnych nośników</a:t>
            </a:r>
            <a:r>
              <a:rPr lang="pl-PL" sz="1200" dirty="0"/>
              <a:t>.</a:t>
            </a:r>
            <a:endParaRPr sz="1200" dirty="0"/>
          </a:p>
          <a:p>
            <a:pPr marL="457200" lvl="0" indent="-323884" algn="l" rtl="0">
              <a:lnSpc>
                <a:spcPct val="120000"/>
              </a:lnSpc>
              <a:spcBef>
                <a:spcPts val="0"/>
              </a:spcBef>
              <a:spcAft>
                <a:spcPts val="0"/>
              </a:spcAft>
              <a:buClr>
                <a:srgbClr val="ED7D31"/>
              </a:buClr>
              <a:buSzPct val="108107"/>
              <a:buFont typeface="Noto Sans Symbols"/>
              <a:buChar char="⮚"/>
            </a:pPr>
            <a:r>
              <a:rPr lang="fi" sz="1200" dirty="0"/>
              <a:t>Promuj swoje posty i/lub twórz nowe reklamy, wdrażaj narzędzia targetowania odpowiednich mediów społecznościowych.</a:t>
            </a:r>
            <a:endParaRPr sz="1200" dirty="0"/>
          </a:p>
          <a:p>
            <a:pPr marL="457200" lvl="0" indent="-323884" algn="l" rtl="0">
              <a:lnSpc>
                <a:spcPct val="120000"/>
              </a:lnSpc>
              <a:spcBef>
                <a:spcPts val="0"/>
              </a:spcBef>
              <a:spcAft>
                <a:spcPts val="0"/>
              </a:spcAft>
              <a:buClr>
                <a:srgbClr val="ED7D31"/>
              </a:buClr>
              <a:buSzPct val="108107"/>
              <a:buFont typeface="Noto Sans Symbols"/>
              <a:buChar char="⮚"/>
            </a:pPr>
            <a:r>
              <a:rPr lang="pl-PL" sz="1200" dirty="0"/>
              <a:t>Kontynuuj </a:t>
            </a:r>
            <a:r>
              <a:rPr lang="fi" sz="1200" dirty="0"/>
              <a:t>przez jakiś czas, </a:t>
            </a:r>
            <a:r>
              <a:rPr lang="pl-PL" sz="1200" dirty="0"/>
              <a:t>wykorzystaj </a:t>
            </a:r>
            <a:r>
              <a:rPr lang="fi" sz="1200" dirty="0"/>
              <a:t>możliwość dotarcia do nowych odbiorców i aktywowania ich</a:t>
            </a:r>
            <a:r>
              <a:rPr lang="pl-PL" sz="1200" dirty="0"/>
              <a:t>.</a:t>
            </a:r>
            <a:endParaRPr sz="1200" dirty="0"/>
          </a:p>
        </p:txBody>
      </p:sp>
      <p:pic>
        <p:nvPicPr>
          <p:cNvPr id="449" name="Google Shape;449;g198c4f39775_0_43"/>
          <p:cNvPicPr preferRelativeResize="0"/>
          <p:nvPr/>
        </p:nvPicPr>
        <p:blipFill rotWithShape="1">
          <a:blip r:embed="rId3">
            <a:alphaModFix/>
          </a:blip>
          <a:srcRect/>
          <a:stretch/>
        </p:blipFill>
        <p:spPr>
          <a:xfrm>
            <a:off x="6769636" y="322846"/>
            <a:ext cx="1745714" cy="977600"/>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453"/>
        <p:cNvGrpSpPr/>
        <p:nvPr/>
      </p:nvGrpSpPr>
      <p:grpSpPr>
        <a:xfrm>
          <a:off x="0" y="0"/>
          <a:ext cx="0" cy="0"/>
          <a:chOff x="0" y="0"/>
          <a:chExt cx="0" cy="0"/>
        </a:xfrm>
      </p:grpSpPr>
      <p:sp>
        <p:nvSpPr>
          <p:cNvPr id="454" name="Google Shape;454;g198c4f39775_0_48"/>
          <p:cNvSpPr txBox="1">
            <a:spLocks noGrp="1"/>
          </p:cNvSpPr>
          <p:nvPr>
            <p:ph type="title"/>
          </p:nvPr>
        </p:nvSpPr>
        <p:spPr>
          <a:xfrm>
            <a:off x="628650" y="254651"/>
            <a:ext cx="4067175" cy="994172"/>
          </a:xfrm>
          <a:prstGeom prst="rect">
            <a:avLst/>
          </a:prstGeom>
          <a:noFill/>
          <a:ln>
            <a:noFill/>
          </a:ln>
        </p:spPr>
        <p:txBody>
          <a:bodyPr spcFirstLastPara="1" wrap="square" lIns="91425" tIns="91425" rIns="91425" bIns="91425" anchor="t" anchorCtr="0">
            <a:normAutofit/>
          </a:bodyPr>
          <a:lstStyle/>
          <a:p>
            <a:pPr marL="0" lvl="0" indent="0" algn="l" rtl="0">
              <a:lnSpc>
                <a:spcPct val="100000"/>
              </a:lnSpc>
              <a:spcBef>
                <a:spcPts val="0"/>
              </a:spcBef>
              <a:spcAft>
                <a:spcPts val="0"/>
              </a:spcAft>
              <a:buClr>
                <a:srgbClr val="161249"/>
              </a:buClr>
              <a:buSzPts val="3667"/>
              <a:buFont typeface="Arial"/>
              <a:buNone/>
            </a:pPr>
            <a:r>
              <a:rPr lang="fi"/>
              <a:t>Strona internetowa </a:t>
            </a:r>
            <a:endParaRPr/>
          </a:p>
        </p:txBody>
      </p:sp>
      <p:sp>
        <p:nvSpPr>
          <p:cNvPr id="455" name="Google Shape;455;g198c4f39775_0_48"/>
          <p:cNvSpPr txBox="1">
            <a:spLocks noGrp="1"/>
          </p:cNvSpPr>
          <p:nvPr>
            <p:ph type="body" idx="1"/>
          </p:nvPr>
        </p:nvSpPr>
        <p:spPr>
          <a:xfrm>
            <a:off x="177800" y="1106105"/>
            <a:ext cx="8966200" cy="2931289"/>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rgbClr val="161249"/>
              </a:buClr>
              <a:buSzPts val="1800"/>
              <a:buNone/>
            </a:pPr>
            <a:r>
              <a:rPr lang="fi" sz="1400" b="1" dirty="0"/>
              <a:t>Co i dlaczego</a:t>
            </a:r>
            <a:r>
              <a:rPr lang="fi" sz="1400" dirty="0"/>
              <a:t>? </a:t>
            </a:r>
            <a:endParaRPr sz="1400" dirty="0"/>
          </a:p>
          <a:p>
            <a:pPr marL="457200" lvl="0" indent="-323850" algn="l" rtl="0">
              <a:lnSpc>
                <a:spcPct val="100000"/>
              </a:lnSpc>
              <a:spcBef>
                <a:spcPts val="0"/>
              </a:spcBef>
              <a:spcAft>
                <a:spcPts val="0"/>
              </a:spcAft>
              <a:buClr>
                <a:srgbClr val="ED7D31"/>
              </a:buClr>
              <a:buSzPts val="1500"/>
              <a:buChar char="●"/>
            </a:pPr>
            <a:r>
              <a:rPr lang="fi" sz="1400" dirty="0"/>
              <a:t>Coraz więcej produktów i usług jest wyszukiwanych w Internecie - "jeśli cię tam nie ma, to nie istniejesz".</a:t>
            </a:r>
            <a:endParaRPr sz="1400" dirty="0"/>
          </a:p>
          <a:p>
            <a:pPr marL="457200" lvl="0" indent="-323850" algn="l" rtl="0">
              <a:lnSpc>
                <a:spcPct val="100000"/>
              </a:lnSpc>
              <a:spcBef>
                <a:spcPts val="0"/>
              </a:spcBef>
              <a:spcAft>
                <a:spcPts val="0"/>
              </a:spcAft>
              <a:buClr>
                <a:srgbClr val="ED7D31"/>
              </a:buClr>
              <a:buSzPts val="1500"/>
              <a:buChar char="●"/>
            </a:pPr>
            <a:r>
              <a:rPr lang="fi" sz="1400" dirty="0"/>
              <a:t>Twoja strona internetowa pozwala zlokalizować szeroki zakres informacji i uczynić je widocznymi dla całego świata</a:t>
            </a:r>
            <a:r>
              <a:rPr lang="pl-PL" sz="1400" dirty="0"/>
              <a:t>.</a:t>
            </a:r>
            <a:endParaRPr sz="1400" dirty="0"/>
          </a:p>
          <a:p>
            <a:pPr marL="457200" lvl="0" indent="-323850" algn="l" rtl="0">
              <a:lnSpc>
                <a:spcPct val="100000"/>
              </a:lnSpc>
              <a:spcBef>
                <a:spcPts val="0"/>
              </a:spcBef>
              <a:spcAft>
                <a:spcPts val="0"/>
              </a:spcAft>
              <a:buClr>
                <a:srgbClr val="ED7D31"/>
              </a:buClr>
              <a:buSzPts val="1500"/>
              <a:buChar char="●"/>
            </a:pPr>
            <a:r>
              <a:rPr lang="fi" sz="1400" dirty="0"/>
              <a:t>Informacje te mogą być oferowane jako tekst, opisy produktów, elementy wizualne, filmy i linki</a:t>
            </a:r>
            <a:r>
              <a:rPr lang="pl-PL" sz="1400" dirty="0"/>
              <a:t>.</a:t>
            </a:r>
            <a:endParaRPr sz="1400" dirty="0"/>
          </a:p>
          <a:p>
            <a:pPr marL="457200" lvl="0" indent="-323850" algn="l" rtl="0">
              <a:lnSpc>
                <a:spcPct val="100000"/>
              </a:lnSpc>
              <a:spcBef>
                <a:spcPts val="0"/>
              </a:spcBef>
              <a:spcAft>
                <a:spcPts val="0"/>
              </a:spcAft>
              <a:buClr>
                <a:srgbClr val="ED7D31"/>
              </a:buClr>
              <a:buSzPts val="1500"/>
              <a:buChar char="●"/>
            </a:pPr>
            <a:r>
              <a:rPr lang="fi" sz="1400" dirty="0"/>
              <a:t>Jest on</a:t>
            </a:r>
            <a:r>
              <a:rPr lang="pl-PL" sz="1400" dirty="0"/>
              <a:t>a</a:t>
            </a:r>
            <a:r>
              <a:rPr lang="fi" sz="1400" dirty="0"/>
              <a:t> dostępn</a:t>
            </a:r>
            <a:r>
              <a:rPr lang="pl-PL" sz="1400" dirty="0"/>
              <a:t>a</a:t>
            </a:r>
            <a:r>
              <a:rPr lang="fi" sz="1400" dirty="0"/>
              <a:t> dla każdego, w dowolnym miejscu i czasie - dzięki czemu organizacja jest dostępna </a:t>
            </a:r>
            <a:br>
              <a:rPr lang="pl-PL" sz="1400" dirty="0"/>
            </a:br>
            <a:r>
              <a:rPr lang="fi" sz="1400" dirty="0"/>
              <a:t>24 godziny na dobę, 7 dni w tygodniu.</a:t>
            </a:r>
            <a:endParaRPr sz="1400" dirty="0"/>
          </a:p>
          <a:p>
            <a:pPr marL="457200" lvl="0" indent="-323850" algn="l" rtl="0">
              <a:lnSpc>
                <a:spcPct val="100000"/>
              </a:lnSpc>
              <a:spcBef>
                <a:spcPts val="0"/>
              </a:spcBef>
              <a:spcAft>
                <a:spcPts val="0"/>
              </a:spcAft>
              <a:buClr>
                <a:srgbClr val="ED7D31"/>
              </a:buClr>
              <a:buSzPts val="1500"/>
              <a:buChar char="●"/>
            </a:pPr>
            <a:r>
              <a:rPr lang="pl-PL" sz="1400" dirty="0"/>
              <a:t>K</a:t>
            </a:r>
            <a:r>
              <a:rPr lang="fi" sz="1400" dirty="0"/>
              <a:t>walifikowan</a:t>
            </a:r>
            <a:r>
              <a:rPr lang="pl-PL" sz="1400" dirty="0"/>
              <a:t>a strona internetowa</a:t>
            </a:r>
            <a:r>
              <a:rPr lang="fi" sz="1400" dirty="0"/>
              <a:t> </a:t>
            </a:r>
            <a:r>
              <a:rPr lang="pl-PL" sz="1400" dirty="0"/>
              <a:t>pozwoli</a:t>
            </a:r>
            <a:r>
              <a:rPr lang="fi" sz="1400" dirty="0"/>
              <a:t> </a:t>
            </a:r>
            <a:r>
              <a:rPr lang="pl-PL" sz="1400" dirty="0"/>
              <a:t>na </a:t>
            </a:r>
            <a:r>
              <a:rPr lang="fi" sz="1400" dirty="0"/>
              <a:t>popraw</a:t>
            </a:r>
            <a:r>
              <a:rPr lang="pl-PL" sz="1400" dirty="0"/>
              <a:t>ę</a:t>
            </a:r>
            <a:r>
              <a:rPr lang="fi" sz="1400" dirty="0"/>
              <a:t> marki organizacji</a:t>
            </a:r>
            <a:r>
              <a:rPr lang="pl-PL" sz="1400" dirty="0"/>
              <a:t>.</a:t>
            </a:r>
            <a:endParaRPr sz="1400" dirty="0"/>
          </a:p>
          <a:p>
            <a:pPr marL="457200" lvl="0" indent="-323850" algn="l" rtl="0">
              <a:lnSpc>
                <a:spcPct val="100000"/>
              </a:lnSpc>
              <a:spcBef>
                <a:spcPts val="0"/>
              </a:spcBef>
              <a:spcAft>
                <a:spcPts val="0"/>
              </a:spcAft>
              <a:buClr>
                <a:srgbClr val="ED7D31"/>
              </a:buClr>
              <a:buSzPts val="1500"/>
              <a:buChar char="●"/>
            </a:pPr>
            <a:r>
              <a:rPr lang="fi" sz="1400" dirty="0"/>
              <a:t>Je</a:t>
            </a:r>
            <a:r>
              <a:rPr lang="pl-PL" sz="1400" dirty="0"/>
              <a:t>j</a:t>
            </a:r>
            <a:r>
              <a:rPr lang="fi" sz="1400" dirty="0"/>
              <a:t> rola jest również kluczowa, ponieważ większość mediów społecznościowych i reklam prowadzi do strony internetowej</a:t>
            </a:r>
            <a:r>
              <a:rPr lang="pl-PL" sz="1400" dirty="0"/>
              <a:t>.</a:t>
            </a:r>
            <a:r>
              <a:rPr lang="fi" sz="1400" dirty="0"/>
              <a:t> </a:t>
            </a:r>
            <a:endParaRPr sz="1400" dirty="0"/>
          </a:p>
          <a:p>
            <a:pPr marL="0" lvl="0" indent="0" algn="l" rtl="0">
              <a:lnSpc>
                <a:spcPct val="100000"/>
              </a:lnSpc>
              <a:spcBef>
                <a:spcPts val="0"/>
              </a:spcBef>
              <a:spcAft>
                <a:spcPts val="0"/>
              </a:spcAft>
              <a:buClr>
                <a:srgbClr val="161249"/>
              </a:buClr>
              <a:buSzPts val="1800"/>
              <a:buNone/>
            </a:pPr>
            <a:endParaRPr sz="1400" dirty="0"/>
          </a:p>
          <a:p>
            <a:pPr marL="0" lvl="0" indent="0" algn="l" rtl="0">
              <a:lnSpc>
                <a:spcPct val="100000"/>
              </a:lnSpc>
              <a:spcBef>
                <a:spcPts val="0"/>
              </a:spcBef>
              <a:spcAft>
                <a:spcPts val="0"/>
              </a:spcAft>
              <a:buClr>
                <a:srgbClr val="161249"/>
              </a:buClr>
              <a:buSzPts val="1800"/>
              <a:buNone/>
            </a:pPr>
            <a:r>
              <a:rPr lang="fi" sz="1400" b="1" dirty="0"/>
              <a:t>Jak?</a:t>
            </a:r>
            <a:endParaRPr sz="1400" b="1" dirty="0"/>
          </a:p>
          <a:p>
            <a:pPr marL="457200" lvl="0" indent="-323850" algn="l" rtl="0">
              <a:lnSpc>
                <a:spcPct val="100000"/>
              </a:lnSpc>
              <a:spcBef>
                <a:spcPts val="0"/>
              </a:spcBef>
              <a:spcAft>
                <a:spcPts val="0"/>
              </a:spcAft>
              <a:buClr>
                <a:srgbClr val="ED7D31"/>
              </a:buClr>
              <a:buSzPts val="1500"/>
              <a:buChar char="➢"/>
            </a:pPr>
            <a:r>
              <a:rPr lang="fi" sz="1400" dirty="0"/>
              <a:t>Mniejsze organizacje robią to samodzielnie (Wordpress, WIX itp.); większe jednostki zlecają to na zewnątrz</a:t>
            </a:r>
            <a:r>
              <a:rPr lang="pl-PL" sz="1400" dirty="0"/>
              <a:t>.</a:t>
            </a:r>
            <a:endParaRPr sz="1400" dirty="0"/>
          </a:p>
          <a:p>
            <a:pPr marL="457200" lvl="0" indent="-323850" algn="l" rtl="0">
              <a:lnSpc>
                <a:spcPct val="100000"/>
              </a:lnSpc>
              <a:spcBef>
                <a:spcPts val="0"/>
              </a:spcBef>
              <a:spcAft>
                <a:spcPts val="0"/>
              </a:spcAft>
              <a:buClr>
                <a:srgbClr val="ED7D31"/>
              </a:buClr>
              <a:buSzPts val="1500"/>
              <a:buChar char="➢"/>
            </a:pPr>
            <a:r>
              <a:rPr lang="fi" sz="1400" dirty="0"/>
              <a:t>Strony internetowe muszą być zaplanowane dla grup docelowych i ich przedstawicieli ("buyer personas").</a:t>
            </a:r>
            <a:endParaRPr sz="1400" dirty="0"/>
          </a:p>
        </p:txBody>
      </p:sp>
      <p:pic>
        <p:nvPicPr>
          <p:cNvPr id="456" name="Google Shape;456;g198c4f39775_0_48"/>
          <p:cNvPicPr preferRelativeResize="0"/>
          <p:nvPr/>
        </p:nvPicPr>
        <p:blipFill rotWithShape="1">
          <a:blip r:embed="rId3">
            <a:alphaModFix/>
          </a:blip>
          <a:srcRect/>
          <a:stretch/>
        </p:blipFill>
        <p:spPr>
          <a:xfrm>
            <a:off x="6955224" y="213925"/>
            <a:ext cx="1785375" cy="1034900"/>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460"/>
        <p:cNvGrpSpPr/>
        <p:nvPr/>
      </p:nvGrpSpPr>
      <p:grpSpPr>
        <a:xfrm>
          <a:off x="0" y="0"/>
          <a:ext cx="0" cy="0"/>
          <a:chOff x="0" y="0"/>
          <a:chExt cx="0" cy="0"/>
        </a:xfrm>
      </p:grpSpPr>
      <p:sp>
        <p:nvSpPr>
          <p:cNvPr id="462" name="Google Shape;462;g198c4f39775_0_53"/>
          <p:cNvSpPr txBox="1">
            <a:spLocks noGrp="1"/>
          </p:cNvSpPr>
          <p:nvPr>
            <p:ph type="body" idx="1"/>
          </p:nvPr>
        </p:nvSpPr>
        <p:spPr>
          <a:xfrm>
            <a:off x="330200" y="1099458"/>
            <a:ext cx="8420100" cy="3355522"/>
          </a:xfrm>
          <a:prstGeom prst="rect">
            <a:avLst/>
          </a:prstGeom>
          <a:noFill/>
          <a:ln>
            <a:noFill/>
          </a:ln>
        </p:spPr>
        <p:txBody>
          <a:bodyPr spcFirstLastPara="1" wrap="square" lIns="91425" tIns="91425" rIns="91425" bIns="91425" anchor="t" anchorCtr="0">
            <a:normAutofit fontScale="85000" lnSpcReduction="20000"/>
          </a:bodyPr>
          <a:lstStyle/>
          <a:p>
            <a:pPr marL="0" lvl="0" indent="0" algn="l" rtl="0">
              <a:lnSpc>
                <a:spcPct val="110000"/>
              </a:lnSpc>
              <a:spcBef>
                <a:spcPts val="0"/>
              </a:spcBef>
              <a:spcAft>
                <a:spcPts val="0"/>
              </a:spcAft>
              <a:buClr>
                <a:srgbClr val="161249"/>
              </a:buClr>
              <a:buSzPct val="121621"/>
              <a:buNone/>
            </a:pPr>
            <a:r>
              <a:rPr lang="fi" sz="1600" b="1" dirty="0"/>
              <a:t>Co i dlaczego?</a:t>
            </a:r>
            <a:endParaRPr sz="1600" b="1" dirty="0"/>
          </a:p>
          <a:p>
            <a:pPr marL="457200" lvl="0" indent="-323850" algn="l" rtl="0">
              <a:lnSpc>
                <a:spcPct val="110000"/>
              </a:lnSpc>
              <a:spcBef>
                <a:spcPts val="0"/>
              </a:spcBef>
              <a:spcAft>
                <a:spcPts val="0"/>
              </a:spcAft>
              <a:buClr>
                <a:srgbClr val="ED7D31"/>
              </a:buClr>
              <a:buSzPct val="101351"/>
              <a:buChar char="●"/>
            </a:pPr>
            <a:r>
              <a:rPr lang="fi" sz="1600" dirty="0"/>
              <a:t>Wyszukiwarki (np. Google) starają się organizować odpowiednie strony internetowe, aby oferować odpowiednie wyniki dla każdego indywidualnego użytkownika (w przeciwnym razie Google nie </a:t>
            </a:r>
            <a:r>
              <a:rPr lang="pl-PL" sz="1600" dirty="0"/>
              <a:t>ma biznesu</a:t>
            </a:r>
            <a:r>
              <a:rPr lang="fi" sz="1600" dirty="0"/>
              <a:t>).</a:t>
            </a:r>
            <a:endParaRPr sz="1600" dirty="0"/>
          </a:p>
          <a:p>
            <a:pPr marL="457200" lvl="0" indent="-323850" algn="l" rtl="0">
              <a:lnSpc>
                <a:spcPct val="110000"/>
              </a:lnSpc>
              <a:spcBef>
                <a:spcPts val="0"/>
              </a:spcBef>
              <a:spcAft>
                <a:spcPts val="0"/>
              </a:spcAft>
              <a:buClr>
                <a:srgbClr val="ED7D31"/>
              </a:buClr>
              <a:buSzPct val="101351"/>
              <a:buChar char="●"/>
            </a:pPr>
            <a:r>
              <a:rPr lang="fi" sz="1600" dirty="0"/>
              <a:t>Aby odnieść sukces, Google stale sprawdza i ocenia każdą witrynę, aby określić, ile przydatnych informacji zawiera dla każdego wyszukiwania</a:t>
            </a:r>
            <a:r>
              <a:rPr lang="pl-PL" sz="1600" dirty="0"/>
              <a:t>.</a:t>
            </a:r>
            <a:r>
              <a:rPr lang="fi" sz="1600" dirty="0"/>
              <a:t>  </a:t>
            </a:r>
            <a:endParaRPr sz="1600" dirty="0"/>
          </a:p>
          <a:p>
            <a:pPr marL="457200" lvl="0" indent="-323850" algn="l" rtl="0">
              <a:lnSpc>
                <a:spcPct val="110000"/>
              </a:lnSpc>
              <a:spcBef>
                <a:spcPts val="0"/>
              </a:spcBef>
              <a:spcAft>
                <a:spcPts val="0"/>
              </a:spcAft>
              <a:buClr>
                <a:srgbClr val="ED7D31"/>
              </a:buClr>
              <a:buSzPct val="101351"/>
              <a:buChar char="●"/>
            </a:pPr>
            <a:r>
              <a:rPr lang="fi" sz="1600" dirty="0"/>
              <a:t>Wyniki wyszukiwania są również najważniejszym źródłem ruchu w witrynie</a:t>
            </a:r>
            <a:r>
              <a:rPr lang="pl-PL" sz="1600" dirty="0"/>
              <a:t>.</a:t>
            </a:r>
            <a:r>
              <a:rPr lang="fi" sz="1600" dirty="0"/>
              <a:t> </a:t>
            </a:r>
            <a:endParaRPr sz="1600" dirty="0"/>
          </a:p>
          <a:p>
            <a:pPr marL="457200" lvl="0" indent="-323850" algn="l" rtl="0">
              <a:lnSpc>
                <a:spcPct val="110000"/>
              </a:lnSpc>
              <a:spcBef>
                <a:spcPts val="0"/>
              </a:spcBef>
              <a:spcAft>
                <a:spcPts val="0"/>
              </a:spcAft>
              <a:buClr>
                <a:srgbClr val="ED7D31"/>
              </a:buClr>
              <a:buSzPct val="101351"/>
              <a:buChar char="●"/>
            </a:pPr>
            <a:r>
              <a:rPr lang="fi" sz="1600" dirty="0"/>
              <a:t>Z tego powodu ważne jest, aby mieć dobrą pozycję na stronie wyników wyszukiwania (SERP)</a:t>
            </a:r>
            <a:r>
              <a:rPr lang="pl-PL" sz="1600" dirty="0"/>
              <a:t>.</a:t>
            </a:r>
            <a:endParaRPr sz="1600" dirty="0"/>
          </a:p>
          <a:p>
            <a:pPr marL="457200" lvl="0" indent="-323850" algn="l" rtl="0">
              <a:lnSpc>
                <a:spcPct val="110000"/>
              </a:lnSpc>
              <a:spcBef>
                <a:spcPts val="0"/>
              </a:spcBef>
              <a:spcAft>
                <a:spcPts val="0"/>
              </a:spcAft>
              <a:buClr>
                <a:srgbClr val="ED7D31"/>
              </a:buClr>
              <a:buSzPct val="101351"/>
              <a:buChar char="●"/>
            </a:pPr>
            <a:r>
              <a:rPr lang="fi" sz="1600" dirty="0"/>
              <a:t>SEO odnosi się do wszystkich działań, które poprawiają pozycję w wynikach wyszukiwania, zgodnie z kryteriami Google dotyczącymi "jakości strony internetowej</a:t>
            </a:r>
            <a:r>
              <a:rPr lang="pl-PL" sz="1600" dirty="0"/>
              <a:t>”</a:t>
            </a:r>
          </a:p>
          <a:p>
            <a:pPr marL="457200" lvl="0" indent="-323850" algn="l" rtl="0">
              <a:lnSpc>
                <a:spcPct val="110000"/>
              </a:lnSpc>
              <a:spcBef>
                <a:spcPts val="0"/>
              </a:spcBef>
              <a:spcAft>
                <a:spcPts val="0"/>
              </a:spcAft>
              <a:buClr>
                <a:srgbClr val="ED7D31"/>
              </a:buClr>
              <a:buSzPct val="101351"/>
              <a:buChar char="●"/>
            </a:pPr>
            <a:endParaRPr sz="1600" dirty="0"/>
          </a:p>
          <a:p>
            <a:pPr marL="0" lvl="0" indent="0" algn="l" rtl="0">
              <a:lnSpc>
                <a:spcPct val="110000"/>
              </a:lnSpc>
              <a:spcBef>
                <a:spcPts val="0"/>
              </a:spcBef>
              <a:spcAft>
                <a:spcPts val="0"/>
              </a:spcAft>
              <a:buClr>
                <a:srgbClr val="161249"/>
              </a:buClr>
              <a:buSzPct val="121621"/>
              <a:buNone/>
            </a:pPr>
            <a:r>
              <a:rPr lang="fi" sz="1600" b="1" dirty="0"/>
              <a:t>Jak?</a:t>
            </a:r>
            <a:endParaRPr sz="1600" b="1" dirty="0"/>
          </a:p>
          <a:p>
            <a:pPr marL="457200" lvl="0" indent="-323850" algn="l" rtl="0">
              <a:lnSpc>
                <a:spcPct val="110000"/>
              </a:lnSpc>
              <a:spcBef>
                <a:spcPts val="0"/>
              </a:spcBef>
              <a:spcAft>
                <a:spcPts val="0"/>
              </a:spcAft>
              <a:buClr>
                <a:srgbClr val="ED7D31"/>
              </a:buClr>
              <a:buSzPct val="101351"/>
              <a:buChar char="➢"/>
            </a:pPr>
            <a:r>
              <a:rPr lang="fi" sz="1600" dirty="0"/>
              <a:t>SEO może być prowadzone na wiele sposobów: kierowanie ruchu do witryny, linkowanie witryny do innych witryn zewnętrznych/wewnętrznych, definiowanie słów kluczowych i dodawanie treści </a:t>
            </a:r>
            <a:br>
              <a:rPr lang="pl-PL" sz="1600" dirty="0"/>
            </a:br>
            <a:r>
              <a:rPr lang="fi" sz="1600" dirty="0"/>
              <a:t>z nimi związanych, pisanie znaczących metatekstów oraz zapewnianie wydajności technicznej </a:t>
            </a:r>
            <a:br>
              <a:rPr lang="pl-PL" sz="1600" dirty="0"/>
            </a:br>
            <a:r>
              <a:rPr lang="fi" sz="1600" dirty="0"/>
              <a:t>i bezpieczeństwa.</a:t>
            </a:r>
            <a:endParaRPr sz="1600" b="1" dirty="0"/>
          </a:p>
        </p:txBody>
      </p:sp>
      <p:pic>
        <p:nvPicPr>
          <p:cNvPr id="463" name="Google Shape;463;g198c4f39775_0_53"/>
          <p:cNvPicPr preferRelativeResize="0"/>
          <p:nvPr/>
        </p:nvPicPr>
        <p:blipFill rotWithShape="1">
          <a:blip r:embed="rId3">
            <a:alphaModFix/>
          </a:blip>
          <a:srcRect t="18839" b="19549"/>
          <a:stretch/>
        </p:blipFill>
        <p:spPr>
          <a:xfrm>
            <a:off x="6509775" y="71162"/>
            <a:ext cx="2143125" cy="1320425"/>
          </a:xfrm>
          <a:prstGeom prst="rect">
            <a:avLst/>
          </a:prstGeom>
          <a:noFill/>
          <a:ln>
            <a:noFill/>
          </a:ln>
        </p:spPr>
      </p:pic>
      <p:sp>
        <p:nvSpPr>
          <p:cNvPr id="6" name="Google Shape;461;g198c4f39775_0_53"/>
          <p:cNvSpPr txBox="1">
            <a:spLocks noGrp="1"/>
          </p:cNvSpPr>
          <p:nvPr>
            <p:ph type="title"/>
          </p:nvPr>
        </p:nvSpPr>
        <p:spPr>
          <a:xfrm>
            <a:off x="628650" y="291014"/>
            <a:ext cx="6841671" cy="994172"/>
          </a:xfrm>
          <a:prstGeom prst="rect">
            <a:avLst/>
          </a:prstGeom>
          <a:noFill/>
          <a:ln>
            <a:noFill/>
          </a:ln>
        </p:spPr>
        <p:txBody>
          <a:bodyPr spcFirstLastPara="1" wrap="square" lIns="91425" tIns="91425" rIns="91425" bIns="91425" anchor="t" anchorCtr="0">
            <a:normAutofit/>
          </a:bodyPr>
          <a:lstStyle/>
          <a:p>
            <a:pPr marL="0" lvl="0" indent="0" algn="l" rtl="0">
              <a:lnSpc>
                <a:spcPct val="100000"/>
              </a:lnSpc>
              <a:spcBef>
                <a:spcPts val="0"/>
              </a:spcBef>
              <a:spcAft>
                <a:spcPts val="0"/>
              </a:spcAft>
              <a:buClr>
                <a:srgbClr val="161249"/>
              </a:buClr>
              <a:buSzPts val="3111"/>
              <a:buFont typeface="Arial"/>
              <a:buNone/>
            </a:pPr>
            <a:r>
              <a:rPr lang="fi" sz="2800" dirty="0"/>
              <a:t>SEO (</a:t>
            </a:r>
            <a:r>
              <a:rPr lang="pl-PL" sz="2800" dirty="0"/>
              <a:t>s</a:t>
            </a:r>
            <a:r>
              <a:rPr lang="fi" sz="2800" dirty="0"/>
              <a:t>earch engine optimization) </a:t>
            </a:r>
            <a:endParaRPr sz="2800"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467"/>
        <p:cNvGrpSpPr/>
        <p:nvPr/>
      </p:nvGrpSpPr>
      <p:grpSpPr>
        <a:xfrm>
          <a:off x="0" y="0"/>
          <a:ext cx="0" cy="0"/>
          <a:chOff x="0" y="0"/>
          <a:chExt cx="0" cy="0"/>
        </a:xfrm>
      </p:grpSpPr>
      <p:sp>
        <p:nvSpPr>
          <p:cNvPr id="468" name="Google Shape;468;g198c4f39775_0_58"/>
          <p:cNvSpPr txBox="1">
            <a:spLocks noGrp="1"/>
          </p:cNvSpPr>
          <p:nvPr>
            <p:ph type="body" idx="4294967295"/>
          </p:nvPr>
        </p:nvSpPr>
        <p:spPr>
          <a:xfrm>
            <a:off x="561882" y="720045"/>
            <a:ext cx="5446713" cy="4145870"/>
          </a:xfrm>
          <a:prstGeom prst="rect">
            <a:avLst/>
          </a:prstGeom>
          <a:noFill/>
          <a:ln>
            <a:noFill/>
          </a:ln>
        </p:spPr>
        <p:txBody>
          <a:bodyPr spcFirstLastPara="1" wrap="square" lIns="91425" tIns="91425" rIns="91425" bIns="91425" anchor="t" anchorCtr="0">
            <a:normAutofit fontScale="92500" lnSpcReduction="20000"/>
          </a:bodyPr>
          <a:lstStyle/>
          <a:p>
            <a:pPr marL="0" lvl="0" indent="0" algn="l" rtl="0">
              <a:lnSpc>
                <a:spcPct val="100000"/>
              </a:lnSpc>
              <a:spcBef>
                <a:spcPts val="0"/>
              </a:spcBef>
              <a:spcAft>
                <a:spcPts val="0"/>
              </a:spcAft>
              <a:buClr>
                <a:srgbClr val="161249"/>
              </a:buClr>
              <a:buSzPct val="121621"/>
              <a:buNone/>
            </a:pPr>
            <a:r>
              <a:rPr lang="fi" sz="1600" b="1" dirty="0"/>
              <a:t>Co i dlaczego?</a:t>
            </a:r>
            <a:endParaRPr sz="1600" b="1" dirty="0"/>
          </a:p>
          <a:p>
            <a:pPr lvl="0" indent="-323850">
              <a:lnSpc>
                <a:spcPct val="100000"/>
              </a:lnSpc>
              <a:spcBef>
                <a:spcPts val="0"/>
              </a:spcBef>
              <a:buClr>
                <a:srgbClr val="ED7D31"/>
              </a:buClr>
              <a:buSzPct val="101351"/>
              <a:buChar char="●"/>
            </a:pPr>
            <a:r>
              <a:rPr lang="fi" sz="1600" b="1" dirty="0"/>
              <a:t>Reklama w wyszukiwarkach </a:t>
            </a:r>
            <a:r>
              <a:rPr lang="fi" sz="1600" dirty="0"/>
              <a:t>(SEA) umożliwia pojawienie się na szczycie wyników wyszukiwania  </a:t>
            </a:r>
            <a:br>
              <a:rPr lang="pl-PL" sz="1600" dirty="0"/>
            </a:br>
            <a:r>
              <a:rPr lang="fi" sz="1600" dirty="0"/>
              <a:t>(</a:t>
            </a:r>
            <a:r>
              <a:rPr lang="pl-PL" sz="1600" dirty="0"/>
              <a:t>z adnotacją „</a:t>
            </a:r>
            <a:r>
              <a:rPr lang="fi" sz="1600" dirty="0"/>
              <a:t>reklam</a:t>
            </a:r>
            <a:r>
              <a:rPr lang="pl-PL" sz="1600" dirty="0"/>
              <a:t>a”</a:t>
            </a:r>
            <a:r>
              <a:rPr lang="fi" sz="1600" dirty="0"/>
              <a:t>)</a:t>
            </a:r>
            <a:r>
              <a:rPr lang="pl-PL" sz="1600" dirty="0"/>
              <a:t>.</a:t>
            </a:r>
            <a:endParaRPr sz="1600" dirty="0"/>
          </a:p>
          <a:p>
            <a:pPr marL="457200" lvl="0" indent="-323850" algn="l" rtl="0">
              <a:lnSpc>
                <a:spcPct val="100000"/>
              </a:lnSpc>
              <a:spcBef>
                <a:spcPts val="0"/>
              </a:spcBef>
              <a:spcAft>
                <a:spcPts val="0"/>
              </a:spcAft>
              <a:buClr>
                <a:srgbClr val="ED7D31"/>
              </a:buClr>
              <a:buSzPct val="101351"/>
              <a:buChar char="●"/>
            </a:pPr>
            <a:r>
              <a:rPr lang="fi" sz="1600" dirty="0"/>
              <a:t>Są one wyświetlane użytkownikom, którzy używają określonych słów wyszukiwania</a:t>
            </a:r>
            <a:r>
              <a:rPr lang="pl-PL" sz="1600" dirty="0"/>
              <a:t>.</a:t>
            </a:r>
            <a:endParaRPr sz="1600" dirty="0"/>
          </a:p>
          <a:p>
            <a:pPr marL="457200" lvl="0" indent="-323850" algn="l" rtl="0">
              <a:lnSpc>
                <a:spcPct val="100000"/>
              </a:lnSpc>
              <a:spcBef>
                <a:spcPts val="0"/>
              </a:spcBef>
              <a:spcAft>
                <a:spcPts val="0"/>
              </a:spcAft>
              <a:buClr>
                <a:srgbClr val="ED7D31"/>
              </a:buClr>
              <a:buSzPct val="101351"/>
              <a:buChar char="●"/>
            </a:pPr>
            <a:r>
              <a:rPr lang="fi" sz="1600" dirty="0"/>
              <a:t>Pomaga to zwiększyć ruch na stronie internetowej </a:t>
            </a:r>
            <a:br>
              <a:rPr lang="pl-PL" sz="1600" dirty="0"/>
            </a:br>
            <a:r>
              <a:rPr lang="fi" sz="1600" dirty="0"/>
              <a:t>i sprawić, że nowe produkty lub firmy będą znane szerszej publiczności</a:t>
            </a:r>
            <a:r>
              <a:rPr lang="pl-PL" sz="1600" dirty="0"/>
              <a:t>.</a:t>
            </a:r>
            <a:endParaRPr sz="1600" dirty="0"/>
          </a:p>
          <a:p>
            <a:pPr marL="457200" lvl="0" indent="-323850" algn="l" rtl="0">
              <a:lnSpc>
                <a:spcPct val="100000"/>
              </a:lnSpc>
              <a:spcBef>
                <a:spcPts val="0"/>
              </a:spcBef>
              <a:spcAft>
                <a:spcPts val="0"/>
              </a:spcAft>
              <a:buClr>
                <a:srgbClr val="ED7D31"/>
              </a:buClr>
              <a:buSzPct val="101351"/>
              <a:buChar char="●"/>
            </a:pPr>
            <a:r>
              <a:rPr lang="fi" sz="1600" b="1" dirty="0"/>
              <a:t>Reklama displayowa ma miejsce </a:t>
            </a:r>
            <a:r>
              <a:rPr lang="fi" sz="1600" dirty="0"/>
              <a:t>w wielu rodzajach mediów cyfrowych, docierając do określonych odbiorców za pośrednictwem sieci reklamowych</a:t>
            </a:r>
            <a:r>
              <a:rPr lang="pl-PL" sz="1600" dirty="0"/>
              <a:t>.</a:t>
            </a:r>
            <a:endParaRPr sz="1600" dirty="0"/>
          </a:p>
          <a:p>
            <a:pPr marL="457200" lvl="0" indent="-323850" algn="l" rtl="0">
              <a:lnSpc>
                <a:spcPct val="100000"/>
              </a:lnSpc>
              <a:spcBef>
                <a:spcPts val="0"/>
              </a:spcBef>
              <a:spcAft>
                <a:spcPts val="0"/>
              </a:spcAft>
              <a:buClr>
                <a:srgbClr val="ED7D31"/>
              </a:buClr>
              <a:buSzPct val="101351"/>
              <a:buChar char="●"/>
            </a:pPr>
            <a:r>
              <a:rPr lang="fi" sz="1600" dirty="0"/>
              <a:t>Pomaga zwiększyć świadomość marki, docierając do potencjalnych klientów, którzy jeszcze jej nie znają.</a:t>
            </a:r>
            <a:endParaRPr sz="1600" dirty="0"/>
          </a:p>
          <a:p>
            <a:pPr marL="0" lvl="0" indent="0" algn="l" rtl="0">
              <a:lnSpc>
                <a:spcPct val="100000"/>
              </a:lnSpc>
              <a:spcBef>
                <a:spcPts val="0"/>
              </a:spcBef>
              <a:spcAft>
                <a:spcPts val="0"/>
              </a:spcAft>
              <a:buClr>
                <a:srgbClr val="161249"/>
              </a:buClr>
              <a:buSzPct val="121621"/>
              <a:buNone/>
            </a:pPr>
            <a:endParaRPr sz="1600" b="1" dirty="0"/>
          </a:p>
          <a:p>
            <a:pPr marL="0" lvl="0" indent="0" algn="l" rtl="0">
              <a:lnSpc>
                <a:spcPct val="100000"/>
              </a:lnSpc>
              <a:spcBef>
                <a:spcPts val="0"/>
              </a:spcBef>
              <a:spcAft>
                <a:spcPts val="0"/>
              </a:spcAft>
              <a:buClr>
                <a:srgbClr val="161249"/>
              </a:buClr>
              <a:buSzPct val="121621"/>
              <a:buNone/>
            </a:pPr>
            <a:r>
              <a:rPr lang="fi" sz="1600" b="1" dirty="0"/>
              <a:t>Jak?</a:t>
            </a:r>
            <a:endParaRPr sz="1600" dirty="0"/>
          </a:p>
          <a:p>
            <a:pPr marL="457200" lvl="0" indent="-323850" algn="l" rtl="0">
              <a:lnSpc>
                <a:spcPct val="100000"/>
              </a:lnSpc>
              <a:spcBef>
                <a:spcPts val="0"/>
              </a:spcBef>
              <a:spcAft>
                <a:spcPts val="0"/>
              </a:spcAft>
              <a:buClr>
                <a:srgbClr val="ED7D31"/>
              </a:buClr>
              <a:buSzPct val="101351"/>
              <a:buChar char="➢"/>
            </a:pPr>
            <a:r>
              <a:rPr lang="fi" sz="1600" dirty="0"/>
              <a:t>SEA można kupić i ustawić bezpośrednio na platformach wyszukiwarek</a:t>
            </a:r>
            <a:r>
              <a:rPr lang="pl-PL" sz="1600" dirty="0"/>
              <a:t>.</a:t>
            </a:r>
            <a:endParaRPr sz="1600" dirty="0"/>
          </a:p>
          <a:p>
            <a:pPr marL="457200" lvl="0" indent="-323850" algn="l" rtl="0">
              <a:lnSpc>
                <a:spcPct val="100000"/>
              </a:lnSpc>
              <a:spcBef>
                <a:spcPts val="0"/>
              </a:spcBef>
              <a:spcAft>
                <a:spcPts val="0"/>
              </a:spcAft>
              <a:buClr>
                <a:srgbClr val="ED7D31"/>
              </a:buClr>
              <a:buSzPct val="101351"/>
              <a:buChar char="➢"/>
            </a:pPr>
            <a:r>
              <a:rPr lang="fi" sz="1600" dirty="0"/>
              <a:t>Reklamy displayowe można kupić w cyfrowych domach mediowych</a:t>
            </a:r>
            <a:r>
              <a:rPr lang="pl-PL" sz="1600" dirty="0"/>
              <a:t>.</a:t>
            </a:r>
            <a:endParaRPr sz="1600" dirty="0"/>
          </a:p>
        </p:txBody>
      </p:sp>
      <p:sp>
        <p:nvSpPr>
          <p:cNvPr id="469" name="Google Shape;469;g198c4f39775_0_58"/>
          <p:cNvSpPr txBox="1">
            <a:spLocks noGrp="1"/>
          </p:cNvSpPr>
          <p:nvPr>
            <p:ph type="title" idx="4294967295"/>
          </p:nvPr>
        </p:nvSpPr>
        <p:spPr>
          <a:xfrm>
            <a:off x="561882" y="146957"/>
            <a:ext cx="5446713" cy="573087"/>
          </a:xfrm>
          <a:prstGeom prst="rect">
            <a:avLst/>
          </a:prstGeom>
          <a:noFill/>
          <a:ln>
            <a:noFill/>
          </a:ln>
        </p:spPr>
        <p:txBody>
          <a:bodyPr spcFirstLastPara="1" wrap="square" lIns="91425" tIns="91425" rIns="91425" bIns="91425" anchor="t" anchorCtr="0">
            <a:normAutofit fontScale="90000"/>
          </a:bodyPr>
          <a:lstStyle/>
          <a:p>
            <a:pPr marL="0" lvl="0" indent="0" algn="l" rtl="0">
              <a:lnSpc>
                <a:spcPct val="100000"/>
              </a:lnSpc>
              <a:spcBef>
                <a:spcPts val="0"/>
              </a:spcBef>
              <a:spcAft>
                <a:spcPts val="0"/>
              </a:spcAft>
              <a:buClr>
                <a:srgbClr val="161249"/>
              </a:buClr>
              <a:buSzPct val="111111"/>
              <a:buFont typeface="Arial"/>
              <a:buNone/>
            </a:pPr>
            <a:r>
              <a:rPr lang="fi" dirty="0"/>
              <a:t>Reklama cyfrowa </a:t>
            </a:r>
            <a:endParaRPr dirty="0"/>
          </a:p>
        </p:txBody>
      </p:sp>
      <p:pic>
        <p:nvPicPr>
          <p:cNvPr id="470" name="Google Shape;470;g198c4f39775_0_58"/>
          <p:cNvPicPr preferRelativeResize="0"/>
          <p:nvPr/>
        </p:nvPicPr>
        <p:blipFill rotWithShape="1">
          <a:blip r:embed="rId3">
            <a:alphaModFix/>
          </a:blip>
          <a:srcRect/>
          <a:stretch/>
        </p:blipFill>
        <p:spPr>
          <a:xfrm>
            <a:off x="6245662" y="3306020"/>
            <a:ext cx="2550525" cy="1020200"/>
          </a:xfrm>
          <a:prstGeom prst="rect">
            <a:avLst/>
          </a:prstGeom>
          <a:noFill/>
          <a:ln w="28575" cap="flat" cmpd="sng">
            <a:solidFill>
              <a:srgbClr val="ED7D31"/>
            </a:solidFill>
            <a:prstDash val="solid"/>
            <a:round/>
            <a:headEnd type="none" w="sm" len="sm"/>
            <a:tailEnd type="none" w="sm" len="sm"/>
          </a:ln>
        </p:spPr>
      </p:pic>
      <p:pic>
        <p:nvPicPr>
          <p:cNvPr id="471" name="Google Shape;471;g198c4f39775_0_58"/>
          <p:cNvPicPr preferRelativeResize="0"/>
          <p:nvPr/>
        </p:nvPicPr>
        <p:blipFill rotWithShape="1">
          <a:blip r:embed="rId4">
            <a:alphaModFix/>
          </a:blip>
          <a:srcRect/>
          <a:stretch/>
        </p:blipFill>
        <p:spPr>
          <a:xfrm>
            <a:off x="6141563" y="786039"/>
            <a:ext cx="2758724" cy="1908828"/>
          </a:xfrm>
          <a:prstGeom prst="rect">
            <a:avLst/>
          </a:prstGeom>
          <a:noFill/>
          <a:ln w="28575" cap="flat" cmpd="sng">
            <a:solidFill>
              <a:srgbClr val="ED7D31"/>
            </a:solidFill>
            <a:prstDash val="solid"/>
            <a:round/>
            <a:headEnd type="none" w="sm" len="sm"/>
            <a:tailEnd type="none" w="sm" len="sm"/>
          </a:ln>
        </p:spPr>
      </p:pic>
      <p:sp>
        <p:nvSpPr>
          <p:cNvPr id="472" name="Google Shape;472;g198c4f39775_0_58"/>
          <p:cNvSpPr txBox="1"/>
          <p:nvPr/>
        </p:nvSpPr>
        <p:spPr>
          <a:xfrm>
            <a:off x="6815725" y="2694867"/>
            <a:ext cx="2758800" cy="4002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400" b="0" i="0" u="none" strike="noStrike" cap="none">
                <a:solidFill>
                  <a:srgbClr val="161249"/>
                </a:solidFill>
                <a:latin typeface="Arial"/>
                <a:ea typeface="Arial"/>
                <a:cs typeface="Arial"/>
                <a:sym typeface="Arial"/>
              </a:rPr>
              <a:t>reklama w wyszukiwarkach</a:t>
            </a:r>
            <a:endParaRPr sz="1400" b="0" i="0" u="none" strike="noStrike" cap="none">
              <a:solidFill>
                <a:srgbClr val="161249"/>
              </a:solidFill>
              <a:latin typeface="Arial"/>
              <a:ea typeface="Arial"/>
              <a:cs typeface="Arial"/>
              <a:sym typeface="Arial"/>
            </a:endParaRPr>
          </a:p>
        </p:txBody>
      </p:sp>
      <p:sp>
        <p:nvSpPr>
          <p:cNvPr id="473" name="Google Shape;473;g198c4f39775_0_58"/>
          <p:cNvSpPr txBox="1"/>
          <p:nvPr/>
        </p:nvSpPr>
        <p:spPr>
          <a:xfrm>
            <a:off x="6456610" y="4357461"/>
            <a:ext cx="2912400" cy="4002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400" b="0" i="0" u="none" strike="noStrike" cap="none">
                <a:solidFill>
                  <a:srgbClr val="161249"/>
                </a:solidFill>
                <a:latin typeface="Arial"/>
                <a:ea typeface="Arial"/>
                <a:cs typeface="Arial"/>
                <a:sym typeface="Arial"/>
              </a:rPr>
              <a:t>reklama displayowa (=baner)</a:t>
            </a:r>
            <a:endParaRPr sz="1400" b="0" i="0" u="none" strike="noStrike" cap="none">
              <a:solidFill>
                <a:srgbClr val="161249"/>
              </a:solidFill>
              <a:latin typeface="Arial"/>
              <a:ea typeface="Arial"/>
              <a:cs typeface="Arial"/>
              <a:sym typeface="Arial"/>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477"/>
        <p:cNvGrpSpPr/>
        <p:nvPr/>
      </p:nvGrpSpPr>
      <p:grpSpPr>
        <a:xfrm>
          <a:off x="0" y="0"/>
          <a:ext cx="0" cy="0"/>
          <a:chOff x="0" y="0"/>
          <a:chExt cx="0" cy="0"/>
        </a:xfrm>
      </p:grpSpPr>
      <p:sp>
        <p:nvSpPr>
          <p:cNvPr id="478" name="Google Shape;478;g198c4f39775_0_63"/>
          <p:cNvSpPr txBox="1">
            <a:spLocks noGrp="1"/>
          </p:cNvSpPr>
          <p:nvPr>
            <p:ph type="title"/>
          </p:nvPr>
        </p:nvSpPr>
        <p:spPr>
          <a:xfrm>
            <a:off x="628650" y="130297"/>
            <a:ext cx="4067175" cy="994172"/>
          </a:xfrm>
          <a:prstGeom prst="rect">
            <a:avLst/>
          </a:prstGeom>
          <a:noFill/>
          <a:ln>
            <a:noFill/>
          </a:ln>
        </p:spPr>
        <p:txBody>
          <a:bodyPr spcFirstLastPara="1" wrap="square" lIns="91425" tIns="91425" rIns="91425" bIns="91425" anchor="t" anchorCtr="0">
            <a:normAutofit/>
          </a:bodyPr>
          <a:lstStyle/>
          <a:p>
            <a:pPr marL="0" lvl="0" indent="0" algn="l" rtl="0">
              <a:lnSpc>
                <a:spcPct val="100000"/>
              </a:lnSpc>
              <a:spcBef>
                <a:spcPts val="0"/>
              </a:spcBef>
              <a:spcAft>
                <a:spcPts val="0"/>
              </a:spcAft>
              <a:buClr>
                <a:srgbClr val="161249"/>
              </a:buClr>
              <a:buSzPts val="3667"/>
              <a:buFont typeface="Arial"/>
              <a:buNone/>
            </a:pPr>
            <a:r>
              <a:rPr lang="fi"/>
              <a:t>Marketing treści</a:t>
            </a:r>
            <a:endParaRPr/>
          </a:p>
        </p:txBody>
      </p:sp>
      <p:pic>
        <p:nvPicPr>
          <p:cNvPr id="479" name="Google Shape;479;g198c4f39775_0_63"/>
          <p:cNvPicPr preferRelativeResize="0"/>
          <p:nvPr/>
        </p:nvPicPr>
        <p:blipFill rotWithShape="1">
          <a:blip r:embed="rId3">
            <a:alphaModFix/>
          </a:blip>
          <a:srcRect/>
          <a:stretch/>
        </p:blipFill>
        <p:spPr>
          <a:xfrm>
            <a:off x="6519373" y="305676"/>
            <a:ext cx="2399525" cy="1390900"/>
          </a:xfrm>
          <a:prstGeom prst="rect">
            <a:avLst/>
          </a:prstGeom>
          <a:noFill/>
          <a:ln>
            <a:noFill/>
          </a:ln>
        </p:spPr>
      </p:pic>
      <p:sp>
        <p:nvSpPr>
          <p:cNvPr id="480" name="Google Shape;480;g198c4f39775_0_63"/>
          <p:cNvSpPr txBox="1">
            <a:spLocks noGrp="1"/>
          </p:cNvSpPr>
          <p:nvPr>
            <p:ph type="body" idx="1"/>
          </p:nvPr>
        </p:nvSpPr>
        <p:spPr>
          <a:xfrm>
            <a:off x="342900" y="633546"/>
            <a:ext cx="8978900" cy="3863914"/>
          </a:xfrm>
          <a:prstGeom prst="rect">
            <a:avLst/>
          </a:prstGeom>
          <a:noFill/>
          <a:ln>
            <a:noFill/>
          </a:ln>
        </p:spPr>
        <p:txBody>
          <a:bodyPr spcFirstLastPara="1" wrap="square" lIns="91425" tIns="108000" rIns="91425" bIns="91425" anchor="t" anchorCtr="0">
            <a:spAutoFit/>
          </a:bodyPr>
          <a:lstStyle/>
          <a:p>
            <a:pPr marL="0" lvl="0" indent="0" algn="l" rtl="0">
              <a:lnSpc>
                <a:spcPct val="100000"/>
              </a:lnSpc>
              <a:spcBef>
                <a:spcPts val="0"/>
              </a:spcBef>
              <a:spcAft>
                <a:spcPts val="0"/>
              </a:spcAft>
              <a:buClr>
                <a:srgbClr val="161249"/>
              </a:buClr>
              <a:buSzPts val="1800"/>
              <a:buNone/>
            </a:pPr>
            <a:r>
              <a:rPr lang="fi" sz="1400" b="1" dirty="0"/>
              <a:t>Co i dlaczego?</a:t>
            </a:r>
            <a:endParaRPr sz="1400" b="1" dirty="0"/>
          </a:p>
          <a:p>
            <a:pPr marL="457200" lvl="0" indent="-323850" algn="l" rtl="0">
              <a:lnSpc>
                <a:spcPct val="100000"/>
              </a:lnSpc>
              <a:spcBef>
                <a:spcPts val="0"/>
              </a:spcBef>
              <a:spcAft>
                <a:spcPts val="0"/>
              </a:spcAft>
              <a:buClr>
                <a:srgbClr val="ED7D31"/>
              </a:buClr>
              <a:buSzPts val="1500"/>
              <a:buChar char="●"/>
            </a:pPr>
            <a:r>
              <a:rPr lang="fi" sz="1400" dirty="0"/>
              <a:t>Content marketing to strategia marketingowa wykorzystywana </a:t>
            </a:r>
            <a:br>
              <a:rPr lang="pl-PL" sz="1400" dirty="0"/>
            </a:br>
            <a:r>
              <a:rPr lang="fi" sz="1400" dirty="0"/>
              <a:t>do przyciągania, angażowania i zatrzymać odbiorców poprzez </a:t>
            </a:r>
            <a:br>
              <a:rPr lang="pl-PL" sz="1400" dirty="0"/>
            </a:br>
            <a:r>
              <a:rPr lang="fi" sz="1400" dirty="0"/>
              <a:t>tworzenie i udostępnianie odpowiednich artykułów, filmów, </a:t>
            </a:r>
            <a:r>
              <a:rPr lang="pl-PL" sz="1400" dirty="0"/>
              <a:t>grafik,</a:t>
            </a:r>
            <a:br>
              <a:rPr lang="pl-PL" sz="1400" dirty="0"/>
            </a:br>
            <a:r>
              <a:rPr lang="fi" sz="1400" dirty="0"/>
              <a:t>podcastów i</a:t>
            </a:r>
            <a:r>
              <a:rPr lang="pl-PL" sz="1400" dirty="0"/>
              <a:t> innych treści.</a:t>
            </a:r>
            <a:endParaRPr sz="1400" dirty="0"/>
          </a:p>
          <a:p>
            <a:pPr marL="457200" lvl="0" indent="-323850" algn="l" rtl="0">
              <a:lnSpc>
                <a:spcPct val="100000"/>
              </a:lnSpc>
              <a:spcBef>
                <a:spcPts val="0"/>
              </a:spcBef>
              <a:spcAft>
                <a:spcPts val="0"/>
              </a:spcAft>
              <a:buClr>
                <a:srgbClr val="ED7D31"/>
              </a:buClr>
              <a:buSzPts val="1500"/>
              <a:buChar char="●"/>
            </a:pPr>
            <a:r>
              <a:rPr lang="fi" sz="1400" dirty="0"/>
              <a:t>Jest często wykorzystywany przez firmy w celu osiągnięcia następujących celów: przyciągnięcia uwagi</a:t>
            </a:r>
            <a:br>
              <a:rPr lang="pl-PL" sz="1400" dirty="0"/>
            </a:br>
            <a:r>
              <a:rPr lang="fi" sz="1400" dirty="0"/>
              <a:t> i generowania potencjalnych klientów, poszerzenia bazy klientów, generowania lub zwiększenia sprzedaży online, zwiększenia świadomości marki lub wiarygodności oraz zaangażowania społeczności użytkowników online. </a:t>
            </a:r>
            <a:endParaRPr sz="1400" dirty="0"/>
          </a:p>
          <a:p>
            <a:pPr marL="457200" lvl="0" indent="-323850" algn="l" rtl="0">
              <a:lnSpc>
                <a:spcPct val="100000"/>
              </a:lnSpc>
              <a:spcBef>
                <a:spcPts val="0"/>
              </a:spcBef>
              <a:spcAft>
                <a:spcPts val="0"/>
              </a:spcAft>
              <a:buClr>
                <a:srgbClr val="ED7D31"/>
              </a:buClr>
              <a:buSzPts val="1500"/>
              <a:buChar char="●"/>
            </a:pPr>
            <a:r>
              <a:rPr lang="fi" sz="1400" dirty="0"/>
              <a:t>Marketing treści przyciąga nowych klientów poprzez tworzenie i udostępnianie wartościowych, bezpłatnych treści. Pomaga firmom budować trwałą lojalność wobec marki, dostarcza </a:t>
            </a:r>
            <a:r>
              <a:rPr lang="pl-PL" sz="1400" dirty="0"/>
              <a:t>odbiorcom </a:t>
            </a:r>
            <a:r>
              <a:rPr lang="fi" sz="1400" dirty="0"/>
              <a:t>cennych informacji i tworzy chęć zakupu produktów od firmy w przyszłości</a:t>
            </a:r>
            <a:r>
              <a:rPr lang="pl-PL" sz="1400" dirty="0"/>
              <a:t>.</a:t>
            </a:r>
            <a:endParaRPr sz="1400" dirty="0"/>
          </a:p>
          <a:p>
            <a:pPr marL="0" lvl="0" indent="0" algn="l" rtl="0">
              <a:lnSpc>
                <a:spcPct val="100000"/>
              </a:lnSpc>
              <a:spcBef>
                <a:spcPts val="0"/>
              </a:spcBef>
              <a:spcAft>
                <a:spcPts val="0"/>
              </a:spcAft>
              <a:buClr>
                <a:srgbClr val="161249"/>
              </a:buClr>
              <a:buSzPts val="1800"/>
              <a:buNone/>
            </a:pPr>
            <a:endParaRPr sz="1400" dirty="0"/>
          </a:p>
          <a:p>
            <a:pPr marL="0" lvl="0" indent="0" algn="l" rtl="0">
              <a:lnSpc>
                <a:spcPct val="100000"/>
              </a:lnSpc>
              <a:spcBef>
                <a:spcPts val="0"/>
              </a:spcBef>
              <a:spcAft>
                <a:spcPts val="0"/>
              </a:spcAft>
              <a:buClr>
                <a:srgbClr val="161249"/>
              </a:buClr>
              <a:buSzPts val="1800"/>
              <a:buNone/>
            </a:pPr>
            <a:r>
              <a:rPr lang="fi" sz="1400" b="1" dirty="0"/>
              <a:t>Jak?</a:t>
            </a:r>
            <a:endParaRPr sz="1400" b="1" dirty="0"/>
          </a:p>
          <a:p>
            <a:pPr marL="457200" lvl="0" indent="-323850" algn="l" rtl="0">
              <a:lnSpc>
                <a:spcPct val="100000"/>
              </a:lnSpc>
              <a:spcBef>
                <a:spcPts val="0"/>
              </a:spcBef>
              <a:spcAft>
                <a:spcPts val="0"/>
              </a:spcAft>
              <a:buClr>
                <a:srgbClr val="ED7D31"/>
              </a:buClr>
              <a:buSzPts val="1500"/>
              <a:buChar char="➢"/>
            </a:pPr>
            <a:r>
              <a:rPr lang="fi" sz="1400" dirty="0"/>
              <a:t>Wszystko zaczyna się od potrzeb grup docelowych i ich pozycji w "podróży klienta</a:t>
            </a:r>
            <a:r>
              <a:rPr lang="pl-PL" sz="1400" dirty="0"/>
              <a:t>”.</a:t>
            </a:r>
            <a:endParaRPr sz="1400" dirty="0"/>
          </a:p>
          <a:p>
            <a:pPr marL="457200" lvl="0" indent="-323850" algn="l" rtl="0">
              <a:lnSpc>
                <a:spcPct val="100000"/>
              </a:lnSpc>
              <a:spcBef>
                <a:spcPts val="0"/>
              </a:spcBef>
              <a:spcAft>
                <a:spcPts val="0"/>
              </a:spcAft>
              <a:buClr>
                <a:srgbClr val="ED7D31"/>
              </a:buClr>
              <a:buSzPts val="1500"/>
              <a:buChar char="➢"/>
            </a:pPr>
            <a:r>
              <a:rPr lang="fi" sz="1400" dirty="0"/>
              <a:t>Dobre treści dają </a:t>
            </a:r>
            <a:r>
              <a:rPr lang="pl-PL" sz="1400" dirty="0"/>
              <a:t>odbiorcom </a:t>
            </a:r>
            <a:r>
              <a:rPr lang="fi" sz="1400" dirty="0"/>
              <a:t>odpowiedzi na ich pytania, przydatne wskazówki lub inne cenne informacje</a:t>
            </a:r>
            <a:r>
              <a:rPr lang="pl-PL" sz="1400" dirty="0"/>
              <a:t>.</a:t>
            </a:r>
            <a:endParaRPr sz="1400" dirty="0"/>
          </a:p>
          <a:p>
            <a:pPr marL="457200" lvl="0" indent="-323850" algn="l" rtl="0">
              <a:lnSpc>
                <a:spcPct val="100000"/>
              </a:lnSpc>
              <a:spcBef>
                <a:spcPts val="0"/>
              </a:spcBef>
              <a:spcAft>
                <a:spcPts val="0"/>
              </a:spcAft>
              <a:buClr>
                <a:srgbClr val="ED7D31"/>
              </a:buClr>
              <a:buSzPts val="1500"/>
              <a:buChar char="➢"/>
            </a:pPr>
            <a:r>
              <a:rPr lang="fi" sz="1400" dirty="0"/>
              <a:t>Jego forma i kanały powinny być dobierane w zależności od tego, gdzie znajdują się grupy docelowe   </a:t>
            </a:r>
            <a:endParaRPr sz="1400"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484"/>
        <p:cNvGrpSpPr/>
        <p:nvPr/>
      </p:nvGrpSpPr>
      <p:grpSpPr>
        <a:xfrm>
          <a:off x="0" y="0"/>
          <a:ext cx="0" cy="0"/>
          <a:chOff x="0" y="0"/>
          <a:chExt cx="0" cy="0"/>
        </a:xfrm>
      </p:grpSpPr>
      <p:sp>
        <p:nvSpPr>
          <p:cNvPr id="485" name="Google Shape;485;g198c4f39775_0_68"/>
          <p:cNvSpPr txBox="1">
            <a:spLocks noGrp="1"/>
          </p:cNvSpPr>
          <p:nvPr>
            <p:ph type="title"/>
          </p:nvPr>
        </p:nvSpPr>
        <p:spPr>
          <a:xfrm>
            <a:off x="623618" y="293313"/>
            <a:ext cx="4067175" cy="994172"/>
          </a:xfrm>
          <a:prstGeom prst="rect">
            <a:avLst/>
          </a:prstGeom>
          <a:noFill/>
          <a:ln>
            <a:noFill/>
          </a:ln>
        </p:spPr>
        <p:txBody>
          <a:bodyPr spcFirstLastPara="1" wrap="square" lIns="91425" tIns="91425" rIns="91425" bIns="91425" anchor="t" anchorCtr="0">
            <a:normAutofit/>
          </a:bodyPr>
          <a:lstStyle/>
          <a:p>
            <a:pPr marL="0" lvl="0" indent="0" algn="l" rtl="0">
              <a:lnSpc>
                <a:spcPct val="100000"/>
              </a:lnSpc>
              <a:spcBef>
                <a:spcPts val="0"/>
              </a:spcBef>
              <a:spcAft>
                <a:spcPts val="0"/>
              </a:spcAft>
              <a:buClr>
                <a:srgbClr val="161249"/>
              </a:buClr>
              <a:buSzPts val="3667"/>
              <a:buFont typeface="Arial"/>
              <a:buNone/>
            </a:pPr>
            <a:r>
              <a:rPr lang="fi"/>
              <a:t>E-mail marketing</a:t>
            </a:r>
            <a:endParaRPr/>
          </a:p>
        </p:txBody>
      </p:sp>
      <p:sp>
        <p:nvSpPr>
          <p:cNvPr id="486" name="Google Shape;486;g198c4f39775_0_68"/>
          <p:cNvSpPr txBox="1">
            <a:spLocks noGrp="1"/>
          </p:cNvSpPr>
          <p:nvPr>
            <p:ph type="body" idx="1"/>
          </p:nvPr>
        </p:nvSpPr>
        <p:spPr>
          <a:xfrm>
            <a:off x="623618" y="1073659"/>
            <a:ext cx="8144414" cy="3466585"/>
          </a:xfrm>
          <a:prstGeom prst="rect">
            <a:avLst/>
          </a:prstGeom>
          <a:noFill/>
          <a:ln>
            <a:noFill/>
          </a:ln>
        </p:spPr>
        <p:txBody>
          <a:bodyPr spcFirstLastPara="1" wrap="square" lIns="91425" tIns="91425" rIns="91425" bIns="91425" anchor="t" anchorCtr="0">
            <a:normAutofit/>
          </a:bodyPr>
          <a:lstStyle/>
          <a:p>
            <a:pPr marL="0" lvl="0" indent="0" algn="l" rtl="0">
              <a:lnSpc>
                <a:spcPct val="115000"/>
              </a:lnSpc>
              <a:spcBef>
                <a:spcPts val="0"/>
              </a:spcBef>
              <a:spcAft>
                <a:spcPts val="0"/>
              </a:spcAft>
              <a:buClr>
                <a:srgbClr val="161249"/>
              </a:buClr>
              <a:buSzPts val="1800"/>
              <a:buNone/>
            </a:pPr>
            <a:r>
              <a:rPr lang="fi" sz="1500" b="1" dirty="0"/>
              <a:t>Co i dlaczego?</a:t>
            </a:r>
            <a:endParaRPr sz="1500" b="1" dirty="0"/>
          </a:p>
          <a:p>
            <a:pPr marL="457200" lvl="0" indent="-323850" algn="l" rtl="0">
              <a:lnSpc>
                <a:spcPct val="115000"/>
              </a:lnSpc>
              <a:spcBef>
                <a:spcPts val="0"/>
              </a:spcBef>
              <a:spcAft>
                <a:spcPts val="0"/>
              </a:spcAft>
              <a:buClr>
                <a:srgbClr val="ED7D31"/>
              </a:buClr>
              <a:buSzPts val="1500"/>
              <a:buChar char="●"/>
            </a:pPr>
            <a:r>
              <a:rPr lang="fi" sz="1500" dirty="0"/>
              <a:t>Formularz marketingowy umożliwiający masowe wysyłanie ukierunkowanych wiadomości do zarejestrowanych klientów.</a:t>
            </a:r>
            <a:endParaRPr sz="1500" dirty="0"/>
          </a:p>
          <a:p>
            <a:pPr marL="457200" lvl="0" indent="-323850" algn="l" rtl="0">
              <a:lnSpc>
                <a:spcPct val="115000"/>
              </a:lnSpc>
              <a:spcBef>
                <a:spcPts val="0"/>
              </a:spcBef>
              <a:spcAft>
                <a:spcPts val="0"/>
              </a:spcAft>
              <a:buClr>
                <a:srgbClr val="ED7D31"/>
              </a:buClr>
              <a:buSzPts val="1500"/>
              <a:buChar char="●"/>
            </a:pPr>
            <a:r>
              <a:rPr lang="fi" sz="1500" dirty="0"/>
              <a:t>Ma niskie koszty, a wiadomości docierają do odbiorców bez żadnego filtru algorytmicznego</a:t>
            </a:r>
            <a:r>
              <a:rPr lang="pl-PL" sz="1500" dirty="0"/>
              <a:t>.</a:t>
            </a:r>
            <a:endParaRPr sz="1500" dirty="0"/>
          </a:p>
          <a:p>
            <a:pPr marL="457200" lvl="0" indent="-323850" algn="l" rtl="0">
              <a:lnSpc>
                <a:spcPct val="115000"/>
              </a:lnSpc>
              <a:spcBef>
                <a:spcPts val="0"/>
              </a:spcBef>
              <a:spcAft>
                <a:spcPts val="0"/>
              </a:spcAft>
              <a:buClr>
                <a:srgbClr val="ED7D31"/>
              </a:buClr>
              <a:buSzPts val="1500"/>
              <a:buChar char="●"/>
            </a:pPr>
            <a:r>
              <a:rPr lang="fi" sz="1500" dirty="0"/>
              <a:t>Kampanie e-mail marketingowe mogą być wykorzystywane do promowania ofert specjalnych, nowych produktów, publikacji lub marki w ogóle</a:t>
            </a:r>
            <a:r>
              <a:rPr lang="pl-PL" sz="1500" dirty="0"/>
              <a:t>.</a:t>
            </a:r>
            <a:endParaRPr sz="1500" dirty="0"/>
          </a:p>
          <a:p>
            <a:pPr marL="457200" lvl="0" indent="-323850" algn="l" rtl="0">
              <a:lnSpc>
                <a:spcPct val="115000"/>
              </a:lnSpc>
              <a:spcBef>
                <a:spcPts val="0"/>
              </a:spcBef>
              <a:spcAft>
                <a:spcPts val="0"/>
              </a:spcAft>
              <a:buClr>
                <a:srgbClr val="ED7D31"/>
              </a:buClr>
              <a:buSzPts val="1500"/>
              <a:buChar char="●"/>
            </a:pPr>
            <a:r>
              <a:rPr lang="pl-PL" sz="1500" dirty="0"/>
              <a:t>Jest to s</a:t>
            </a:r>
            <a:r>
              <a:rPr lang="fi" sz="1500" dirty="0"/>
              <a:t>posób na wzmocnienie marki i lojalności klientów</a:t>
            </a:r>
            <a:r>
              <a:rPr lang="pl-PL" sz="1500" dirty="0"/>
              <a:t>.</a:t>
            </a:r>
            <a:endParaRPr sz="1500" dirty="0"/>
          </a:p>
          <a:p>
            <a:pPr marL="0" lvl="0" indent="0" algn="l" rtl="0">
              <a:lnSpc>
                <a:spcPct val="115000"/>
              </a:lnSpc>
              <a:spcBef>
                <a:spcPts val="0"/>
              </a:spcBef>
              <a:spcAft>
                <a:spcPts val="0"/>
              </a:spcAft>
              <a:buClr>
                <a:srgbClr val="161249"/>
              </a:buClr>
              <a:buSzPts val="1800"/>
              <a:buNone/>
            </a:pPr>
            <a:endParaRPr sz="1500" dirty="0"/>
          </a:p>
          <a:p>
            <a:pPr marL="0" lvl="0" indent="0" algn="l" rtl="0">
              <a:lnSpc>
                <a:spcPct val="115000"/>
              </a:lnSpc>
              <a:spcBef>
                <a:spcPts val="0"/>
              </a:spcBef>
              <a:spcAft>
                <a:spcPts val="0"/>
              </a:spcAft>
              <a:buClr>
                <a:srgbClr val="161249"/>
              </a:buClr>
              <a:buSzPts val="1800"/>
              <a:buNone/>
            </a:pPr>
            <a:r>
              <a:rPr lang="fi" sz="1500" b="1" dirty="0"/>
              <a:t>Jak?</a:t>
            </a:r>
            <a:endParaRPr sz="1500" dirty="0"/>
          </a:p>
          <a:p>
            <a:pPr marL="457200" lvl="0" indent="-323850" algn="l" rtl="0">
              <a:lnSpc>
                <a:spcPct val="115000"/>
              </a:lnSpc>
              <a:spcBef>
                <a:spcPts val="0"/>
              </a:spcBef>
              <a:spcAft>
                <a:spcPts val="0"/>
              </a:spcAft>
              <a:buClr>
                <a:srgbClr val="ED7D31"/>
              </a:buClr>
              <a:buSzPts val="1500"/>
              <a:buChar char="➢"/>
            </a:pPr>
            <a:r>
              <a:rPr lang="fi" sz="1500" dirty="0"/>
              <a:t>Tekst prezentacji i zdjęcia wiadomości e-mail powinny być </a:t>
            </a:r>
            <a:r>
              <a:rPr lang="pl-PL" sz="1500" dirty="0"/>
              <a:t>personalne </a:t>
            </a:r>
            <a:r>
              <a:rPr lang="fi" sz="1500" dirty="0"/>
              <a:t>i atrakcyjne.</a:t>
            </a:r>
            <a:endParaRPr sz="1500" dirty="0"/>
          </a:p>
          <a:p>
            <a:pPr marL="457200" lvl="0" indent="-323850" algn="l" rtl="0">
              <a:lnSpc>
                <a:spcPct val="115000"/>
              </a:lnSpc>
              <a:spcBef>
                <a:spcPts val="0"/>
              </a:spcBef>
              <a:spcAft>
                <a:spcPts val="0"/>
              </a:spcAft>
              <a:buClr>
                <a:srgbClr val="ED7D31"/>
              </a:buClr>
              <a:buSzPts val="1500"/>
              <a:buChar char="➢"/>
            </a:pPr>
            <a:r>
              <a:rPr lang="fi" sz="1500" dirty="0"/>
              <a:t>Gdy są użyteczne i atrakcyjne, odbiorcy angażują się i otwiera</a:t>
            </a:r>
            <a:r>
              <a:rPr lang="pl-PL" sz="1500" dirty="0"/>
              <a:t>ją.</a:t>
            </a:r>
            <a:endParaRPr sz="1500" dirty="0"/>
          </a:p>
          <a:p>
            <a:pPr marL="0" lvl="0" indent="0" algn="l" rtl="0">
              <a:lnSpc>
                <a:spcPct val="115000"/>
              </a:lnSpc>
              <a:spcBef>
                <a:spcPts val="0"/>
              </a:spcBef>
              <a:spcAft>
                <a:spcPts val="0"/>
              </a:spcAft>
              <a:buClr>
                <a:srgbClr val="161249"/>
              </a:buClr>
              <a:buSzPts val="1800"/>
              <a:buNone/>
            </a:pPr>
            <a:endParaRPr sz="1500" dirty="0"/>
          </a:p>
        </p:txBody>
      </p:sp>
      <p:pic>
        <p:nvPicPr>
          <p:cNvPr id="487" name="Google Shape;487;g198c4f39775_0_68"/>
          <p:cNvPicPr preferRelativeResize="0"/>
          <p:nvPr/>
        </p:nvPicPr>
        <p:blipFill rotWithShape="1">
          <a:blip r:embed="rId3">
            <a:alphaModFix/>
          </a:blip>
          <a:srcRect b="16184"/>
          <a:stretch/>
        </p:blipFill>
        <p:spPr>
          <a:xfrm>
            <a:off x="6992868" y="198974"/>
            <a:ext cx="1517450" cy="1182850"/>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491"/>
        <p:cNvGrpSpPr/>
        <p:nvPr/>
      </p:nvGrpSpPr>
      <p:grpSpPr>
        <a:xfrm>
          <a:off x="0" y="0"/>
          <a:ext cx="0" cy="0"/>
          <a:chOff x="0" y="0"/>
          <a:chExt cx="0" cy="0"/>
        </a:xfrm>
      </p:grpSpPr>
      <p:pic>
        <p:nvPicPr>
          <p:cNvPr id="492" name="Google Shape;492;p3"/>
          <p:cNvPicPr preferRelativeResize="0"/>
          <p:nvPr/>
        </p:nvPicPr>
        <p:blipFill rotWithShape="1">
          <a:blip r:embed="rId3">
            <a:alphaModFix/>
          </a:blip>
          <a:srcRect/>
          <a:stretch/>
        </p:blipFill>
        <p:spPr>
          <a:xfrm>
            <a:off x="4255868" y="820263"/>
            <a:ext cx="4705644" cy="3829463"/>
          </a:xfrm>
          <a:prstGeom prst="rect">
            <a:avLst/>
          </a:prstGeom>
          <a:noFill/>
          <a:ln>
            <a:noFill/>
          </a:ln>
        </p:spPr>
      </p:pic>
      <p:sp>
        <p:nvSpPr>
          <p:cNvPr id="493" name="Google Shape;493;p3"/>
          <p:cNvSpPr txBox="1">
            <a:spLocks noGrp="1"/>
          </p:cNvSpPr>
          <p:nvPr>
            <p:ph type="body" idx="4294967295"/>
          </p:nvPr>
        </p:nvSpPr>
        <p:spPr>
          <a:xfrm>
            <a:off x="500332" y="820263"/>
            <a:ext cx="3987800" cy="3678237"/>
          </a:xfrm>
          <a:prstGeom prst="rect">
            <a:avLst/>
          </a:prstGeom>
          <a:noFill/>
          <a:ln>
            <a:noFill/>
          </a:ln>
        </p:spPr>
        <p:txBody>
          <a:bodyPr spcFirstLastPara="1" wrap="square" lIns="91425" tIns="91425" rIns="91425" bIns="91425" anchor="t" anchorCtr="0">
            <a:normAutofit fontScale="92500" lnSpcReduction="20000"/>
          </a:bodyPr>
          <a:lstStyle/>
          <a:p>
            <a:pPr marL="457200" lvl="0" indent="-323850" algn="l" rtl="0">
              <a:lnSpc>
                <a:spcPct val="115000"/>
              </a:lnSpc>
              <a:spcBef>
                <a:spcPts val="0"/>
              </a:spcBef>
              <a:spcAft>
                <a:spcPts val="0"/>
              </a:spcAft>
              <a:buClr>
                <a:srgbClr val="ED7D31"/>
              </a:buClr>
              <a:buSzPts val="1500"/>
              <a:buChar char="●"/>
            </a:pPr>
            <a:r>
              <a:rPr lang="fi" sz="1700" dirty="0"/>
              <a:t>Odpowiedni dla nowicjuszy</a:t>
            </a:r>
            <a:r>
              <a:rPr lang="fi" sz="1700" b="1" dirty="0"/>
              <a:t> / zwiększający świadomość</a:t>
            </a:r>
            <a:r>
              <a:rPr lang="fi" sz="1700" dirty="0"/>
              <a:t>: </a:t>
            </a:r>
            <a:endParaRPr sz="1700" dirty="0"/>
          </a:p>
          <a:p>
            <a:pPr marL="914400" lvl="1" indent="-323850" algn="l" rtl="0">
              <a:lnSpc>
                <a:spcPct val="115000"/>
              </a:lnSpc>
              <a:spcBef>
                <a:spcPts val="0"/>
              </a:spcBef>
              <a:spcAft>
                <a:spcPts val="0"/>
              </a:spcAft>
              <a:buClr>
                <a:srgbClr val="ED7D31"/>
              </a:buClr>
              <a:buSzPts val="1500"/>
              <a:buChar char="○"/>
            </a:pPr>
            <a:r>
              <a:rPr lang="pl-PL" sz="1700" dirty="0"/>
              <a:t>Społeczności</a:t>
            </a:r>
            <a:endParaRPr sz="1700" dirty="0"/>
          </a:p>
          <a:p>
            <a:pPr marL="914400" lvl="1" indent="-323850" algn="l" rtl="0">
              <a:lnSpc>
                <a:spcPct val="115000"/>
              </a:lnSpc>
              <a:spcBef>
                <a:spcPts val="0"/>
              </a:spcBef>
              <a:spcAft>
                <a:spcPts val="0"/>
              </a:spcAft>
              <a:buClr>
                <a:srgbClr val="ED7D31"/>
              </a:buClr>
              <a:buSzPts val="1500"/>
              <a:buChar char="○"/>
            </a:pPr>
            <a:r>
              <a:rPr lang="fi" sz="1700" dirty="0"/>
              <a:t>Strona internetowa (+opcja mobilna)</a:t>
            </a:r>
            <a:endParaRPr sz="1700" dirty="0"/>
          </a:p>
          <a:p>
            <a:pPr marL="914400" lvl="1" indent="-323850" algn="l" rtl="0">
              <a:lnSpc>
                <a:spcPct val="115000"/>
              </a:lnSpc>
              <a:spcBef>
                <a:spcPts val="0"/>
              </a:spcBef>
              <a:spcAft>
                <a:spcPts val="0"/>
              </a:spcAft>
              <a:buClr>
                <a:srgbClr val="ED7D31"/>
              </a:buClr>
              <a:buSzPts val="1500"/>
              <a:buChar char="○"/>
            </a:pPr>
            <a:r>
              <a:rPr lang="fi" sz="1700" dirty="0"/>
              <a:t>SEO</a:t>
            </a:r>
            <a:endParaRPr sz="1700" dirty="0"/>
          </a:p>
          <a:p>
            <a:pPr marL="914400" lvl="1" indent="-323850" algn="l" rtl="0">
              <a:lnSpc>
                <a:spcPct val="115000"/>
              </a:lnSpc>
              <a:spcBef>
                <a:spcPts val="0"/>
              </a:spcBef>
              <a:spcAft>
                <a:spcPts val="0"/>
              </a:spcAft>
              <a:buClr>
                <a:srgbClr val="ED7D31"/>
              </a:buClr>
              <a:buSzPts val="1500"/>
              <a:buChar char="○"/>
            </a:pPr>
            <a:r>
              <a:rPr lang="fi" sz="1700" dirty="0"/>
              <a:t>rozpocząć content marketing</a:t>
            </a:r>
            <a:endParaRPr sz="1700" dirty="0"/>
          </a:p>
          <a:p>
            <a:pPr marL="914400" lvl="1" indent="-323850" algn="l" rtl="0">
              <a:lnSpc>
                <a:spcPct val="115000"/>
              </a:lnSpc>
              <a:spcBef>
                <a:spcPts val="0"/>
              </a:spcBef>
              <a:spcAft>
                <a:spcPts val="0"/>
              </a:spcAft>
              <a:buClr>
                <a:srgbClr val="ED7D31"/>
              </a:buClr>
              <a:buSzPts val="1500"/>
              <a:buChar char="○"/>
            </a:pPr>
            <a:r>
              <a:rPr lang="fi" sz="1700" dirty="0"/>
              <a:t>Reklamy</a:t>
            </a:r>
            <a:r>
              <a:rPr lang="pl-PL" sz="1700" dirty="0"/>
              <a:t> </a:t>
            </a:r>
            <a:endParaRPr sz="1700" dirty="0"/>
          </a:p>
          <a:p>
            <a:pPr marL="0" lvl="0" indent="0" algn="l" rtl="0">
              <a:lnSpc>
                <a:spcPct val="115000"/>
              </a:lnSpc>
              <a:spcBef>
                <a:spcPts val="0"/>
              </a:spcBef>
              <a:spcAft>
                <a:spcPts val="0"/>
              </a:spcAft>
              <a:buClr>
                <a:srgbClr val="161249"/>
              </a:buClr>
              <a:buSzPts val="1800"/>
              <a:buNone/>
            </a:pPr>
            <a:endParaRPr sz="1700" dirty="0"/>
          </a:p>
          <a:p>
            <a:pPr marL="457200" lvl="0" indent="-323850" algn="l" rtl="0">
              <a:lnSpc>
                <a:spcPct val="115000"/>
              </a:lnSpc>
              <a:spcBef>
                <a:spcPts val="0"/>
              </a:spcBef>
              <a:spcAft>
                <a:spcPts val="0"/>
              </a:spcAft>
              <a:buClr>
                <a:srgbClr val="ED7D31"/>
              </a:buClr>
              <a:buSzPts val="1500"/>
              <a:buChar char="●"/>
            </a:pPr>
            <a:r>
              <a:rPr lang="fi" sz="1700" dirty="0"/>
              <a:t>Odpowiedni do wzmocnienia </a:t>
            </a:r>
            <a:r>
              <a:rPr lang="fi" sz="1700" b="1" dirty="0"/>
              <a:t>istniejącej </a:t>
            </a:r>
            <a:r>
              <a:rPr lang="fi" sz="1700" dirty="0"/>
              <a:t>firmy</a:t>
            </a:r>
            <a:r>
              <a:rPr lang="pl-PL" sz="1700" dirty="0"/>
              <a:t>:</a:t>
            </a:r>
            <a:r>
              <a:rPr lang="fi" sz="1700" dirty="0"/>
              <a:t> </a:t>
            </a:r>
            <a:endParaRPr sz="1700" dirty="0"/>
          </a:p>
          <a:p>
            <a:pPr marL="914400" lvl="1" indent="-323850" algn="l" rtl="0">
              <a:lnSpc>
                <a:spcPct val="115000"/>
              </a:lnSpc>
              <a:spcBef>
                <a:spcPts val="0"/>
              </a:spcBef>
              <a:spcAft>
                <a:spcPts val="0"/>
              </a:spcAft>
              <a:buClr>
                <a:srgbClr val="ED7D31"/>
              </a:buClr>
              <a:buSzPts val="1500"/>
              <a:buChar char="○"/>
            </a:pPr>
            <a:r>
              <a:rPr lang="fi" sz="1700" dirty="0"/>
              <a:t>Kontynuacja marketingu treści</a:t>
            </a:r>
            <a:endParaRPr sz="1700" dirty="0"/>
          </a:p>
          <a:p>
            <a:pPr marL="914400" lvl="1" indent="-323850" algn="l" rtl="0">
              <a:lnSpc>
                <a:spcPct val="115000"/>
              </a:lnSpc>
              <a:spcBef>
                <a:spcPts val="0"/>
              </a:spcBef>
              <a:spcAft>
                <a:spcPts val="0"/>
              </a:spcAft>
              <a:buClr>
                <a:srgbClr val="ED7D31"/>
              </a:buClr>
              <a:buSzPts val="1500"/>
              <a:buChar char="○"/>
            </a:pPr>
            <a:r>
              <a:rPr lang="pl-PL" sz="1700" dirty="0"/>
              <a:t>E</a:t>
            </a:r>
            <a:r>
              <a:rPr lang="fi" sz="1700" dirty="0"/>
              <a:t>-mail</a:t>
            </a:r>
            <a:r>
              <a:rPr lang="pl-PL" sz="1700" dirty="0" err="1"/>
              <a:t>ing</a:t>
            </a:r>
            <a:endParaRPr sz="1700" dirty="0"/>
          </a:p>
          <a:p>
            <a:pPr marL="914400" lvl="1" indent="-323850" algn="l" rtl="0">
              <a:lnSpc>
                <a:spcPct val="115000"/>
              </a:lnSpc>
              <a:spcBef>
                <a:spcPts val="0"/>
              </a:spcBef>
              <a:spcAft>
                <a:spcPts val="0"/>
              </a:spcAft>
              <a:buClr>
                <a:srgbClr val="ED7D31"/>
              </a:buClr>
              <a:buSzPts val="1500"/>
              <a:buChar char="○"/>
            </a:pPr>
            <a:r>
              <a:rPr lang="pl-PL" sz="1700" dirty="0"/>
              <a:t>M</a:t>
            </a:r>
            <a:r>
              <a:rPr lang="fi" sz="1700" dirty="0"/>
              <a:t>arketing konwersacyjny</a:t>
            </a:r>
            <a:endParaRPr sz="1700" dirty="0"/>
          </a:p>
          <a:p>
            <a:pPr marL="914400" lvl="1" indent="-323850" algn="l" rtl="0">
              <a:lnSpc>
                <a:spcPct val="115000"/>
              </a:lnSpc>
              <a:spcBef>
                <a:spcPts val="0"/>
              </a:spcBef>
              <a:spcAft>
                <a:spcPts val="0"/>
              </a:spcAft>
              <a:buClr>
                <a:srgbClr val="ED7D31"/>
              </a:buClr>
              <a:buSzPts val="1500"/>
              <a:buChar char="○"/>
            </a:pPr>
            <a:r>
              <a:rPr lang="fi" sz="1700" dirty="0"/>
              <a:t>CRM</a:t>
            </a:r>
            <a:endParaRPr sz="1700" dirty="0"/>
          </a:p>
          <a:p>
            <a:pPr marL="0" lvl="0" indent="0" algn="l" rtl="0">
              <a:lnSpc>
                <a:spcPct val="115000"/>
              </a:lnSpc>
              <a:spcBef>
                <a:spcPts val="0"/>
              </a:spcBef>
              <a:spcAft>
                <a:spcPts val="0"/>
              </a:spcAft>
              <a:buClr>
                <a:srgbClr val="161249"/>
              </a:buClr>
              <a:buSzPts val="1800"/>
              <a:buNone/>
            </a:pPr>
            <a:endParaRPr sz="1500" dirty="0"/>
          </a:p>
        </p:txBody>
      </p:sp>
      <p:sp>
        <p:nvSpPr>
          <p:cNvPr id="494" name="Google Shape;494;p3"/>
          <p:cNvSpPr txBox="1">
            <a:spLocks noGrp="1"/>
          </p:cNvSpPr>
          <p:nvPr>
            <p:ph type="title" idx="4294967295"/>
          </p:nvPr>
        </p:nvSpPr>
        <p:spPr>
          <a:xfrm>
            <a:off x="500332" y="101125"/>
            <a:ext cx="8521700" cy="571500"/>
          </a:xfrm>
          <a:prstGeom prst="rect">
            <a:avLst/>
          </a:prstGeom>
          <a:noFill/>
          <a:ln>
            <a:noFill/>
          </a:ln>
        </p:spPr>
        <p:txBody>
          <a:bodyPr spcFirstLastPara="1" wrap="square" lIns="91425" tIns="91425" rIns="91425" bIns="91425" anchor="t" anchorCtr="0">
            <a:normAutofit fontScale="90000"/>
          </a:bodyPr>
          <a:lstStyle/>
          <a:p>
            <a:pPr marL="0" lvl="0" indent="0" algn="l" rtl="0">
              <a:lnSpc>
                <a:spcPct val="100000"/>
              </a:lnSpc>
              <a:spcBef>
                <a:spcPts val="0"/>
              </a:spcBef>
              <a:spcAft>
                <a:spcPts val="0"/>
              </a:spcAft>
              <a:buClr>
                <a:srgbClr val="161249"/>
              </a:buClr>
              <a:buSzPct val="111111"/>
              <a:buFont typeface="Arial"/>
              <a:buNone/>
            </a:pPr>
            <a:r>
              <a:rPr lang="fi"/>
              <a:t> Instrumenty dla różnych faz</a:t>
            </a:r>
            <a:endParaRPr/>
          </a:p>
        </p:txBody>
      </p:sp>
      <p:sp>
        <p:nvSpPr>
          <p:cNvPr id="495" name="Google Shape;495;p3"/>
          <p:cNvSpPr txBox="1"/>
          <p:nvPr/>
        </p:nvSpPr>
        <p:spPr>
          <a:xfrm>
            <a:off x="3218400" y="4440575"/>
            <a:ext cx="2507700" cy="4002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fi" u="sng">
                <a:solidFill>
                  <a:schemeClr val="hlink"/>
                </a:solidFill>
                <a:hlinkClick r:id="rId4"/>
              </a:rPr>
              <a:t>Więcej informacji</a:t>
            </a:r>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499"/>
        <p:cNvGrpSpPr/>
        <p:nvPr/>
      </p:nvGrpSpPr>
      <p:grpSpPr>
        <a:xfrm>
          <a:off x="0" y="0"/>
          <a:ext cx="0" cy="0"/>
          <a:chOff x="0" y="0"/>
          <a:chExt cx="0" cy="0"/>
        </a:xfrm>
      </p:grpSpPr>
      <p:sp>
        <p:nvSpPr>
          <p:cNvPr id="500" name="Google Shape;500;g23982b51697_0_6"/>
          <p:cNvSpPr txBox="1">
            <a:spLocks noGrp="1"/>
          </p:cNvSpPr>
          <p:nvPr>
            <p:ph type="body" idx="1"/>
          </p:nvPr>
        </p:nvSpPr>
        <p:spPr>
          <a:xfrm>
            <a:off x="848794" y="411515"/>
            <a:ext cx="7289400" cy="665100"/>
          </a:xfrm>
          <a:prstGeom prst="rect">
            <a:avLst/>
          </a:prstGeom>
          <a:noFill/>
          <a:ln>
            <a:noFill/>
          </a:ln>
        </p:spPr>
        <p:txBody>
          <a:bodyPr spcFirstLastPara="1" wrap="square" lIns="0" tIns="0" rIns="0" bIns="0" anchor="t" anchorCtr="0">
            <a:spAutoFit/>
          </a:bodyPr>
          <a:lstStyle/>
          <a:p>
            <a:pPr marL="0" lvl="0" indent="0" algn="l" rtl="0">
              <a:lnSpc>
                <a:spcPct val="90000"/>
              </a:lnSpc>
              <a:spcBef>
                <a:spcPts val="0"/>
              </a:spcBef>
              <a:spcAft>
                <a:spcPts val="0"/>
              </a:spcAft>
              <a:buClr>
                <a:schemeClr val="lt1"/>
              </a:buClr>
              <a:buSzPts val="2400"/>
              <a:buNone/>
            </a:pPr>
            <a:r>
              <a:rPr lang="fi" dirty="0"/>
              <a:t>Ćwiczenie</a:t>
            </a:r>
            <a:r>
              <a:rPr lang="fi" sz="2400" dirty="0">
                <a:solidFill>
                  <a:schemeClr val="lt1"/>
                </a:solidFill>
              </a:rPr>
              <a:t> </a:t>
            </a:r>
            <a:r>
              <a:rPr lang="pl-PL" dirty="0"/>
              <a:t>podczas zajęć - </a:t>
            </a:r>
            <a:r>
              <a:rPr lang="fi" dirty="0"/>
              <a:t>analiz</a:t>
            </a:r>
            <a:r>
              <a:rPr lang="pl-PL" dirty="0"/>
              <a:t>a</a:t>
            </a:r>
            <a:r>
              <a:rPr lang="fi" dirty="0"/>
              <a:t> różnych instrumentów</a:t>
            </a:r>
            <a:r>
              <a:rPr lang="pl-PL" dirty="0"/>
              <a:t>:</a:t>
            </a:r>
            <a:endParaRPr dirty="0"/>
          </a:p>
        </p:txBody>
      </p:sp>
      <p:sp>
        <p:nvSpPr>
          <p:cNvPr id="501" name="Google Shape;501;g23982b51697_0_6"/>
          <p:cNvSpPr txBox="1">
            <a:spLocks noGrp="1"/>
          </p:cNvSpPr>
          <p:nvPr>
            <p:ph type="body" idx="2"/>
          </p:nvPr>
        </p:nvSpPr>
        <p:spPr>
          <a:xfrm>
            <a:off x="848794" y="1267632"/>
            <a:ext cx="6614100" cy="2836200"/>
          </a:xfrm>
          <a:prstGeom prst="rect">
            <a:avLst/>
          </a:prstGeom>
          <a:noFill/>
          <a:ln>
            <a:noFill/>
          </a:ln>
        </p:spPr>
        <p:txBody>
          <a:bodyPr spcFirstLastPara="1" wrap="square" lIns="0" tIns="0" rIns="0" bIns="0" anchor="t" anchorCtr="0">
            <a:noAutofit/>
          </a:bodyPr>
          <a:lstStyle/>
          <a:p>
            <a:pPr marL="457200" lvl="0" indent="-330200" algn="l" rtl="0">
              <a:lnSpc>
                <a:spcPct val="100000"/>
              </a:lnSpc>
              <a:spcBef>
                <a:spcPts val="0"/>
              </a:spcBef>
              <a:spcAft>
                <a:spcPts val="0"/>
              </a:spcAft>
              <a:buSzPts val="1600"/>
              <a:buAutoNum type="arabicPeriod"/>
            </a:pPr>
            <a:r>
              <a:rPr lang="fi" sz="1600" dirty="0"/>
              <a:t>Wróć do kampanii, którą wybrałeś do zastosowania modelu RACE.  </a:t>
            </a:r>
            <a:br>
              <a:rPr lang="fi" sz="1600" dirty="0"/>
            </a:br>
            <a:endParaRPr sz="1600" dirty="0"/>
          </a:p>
          <a:p>
            <a:pPr marL="457200" lvl="0" indent="-330200" algn="l" rtl="0">
              <a:lnSpc>
                <a:spcPct val="100000"/>
              </a:lnSpc>
              <a:spcBef>
                <a:spcPts val="0"/>
              </a:spcBef>
              <a:spcAft>
                <a:spcPts val="0"/>
              </a:spcAft>
              <a:buSzPts val="1600"/>
              <a:buAutoNum type="arabicPeriod"/>
            </a:pPr>
            <a:r>
              <a:rPr lang="fi" sz="1600" dirty="0"/>
              <a:t>Przeanalizuj, które instrumenty są wykorzystywane w tej kampanii na różnych etapach.  </a:t>
            </a:r>
            <a:endParaRPr sz="1600" dirty="0"/>
          </a:p>
          <a:p>
            <a:pPr marL="0" lvl="0" indent="0" algn="l" rtl="0">
              <a:lnSpc>
                <a:spcPct val="100000"/>
              </a:lnSpc>
              <a:spcBef>
                <a:spcPts val="0"/>
              </a:spcBef>
              <a:spcAft>
                <a:spcPts val="0"/>
              </a:spcAft>
              <a:buNone/>
            </a:pPr>
            <a:endParaRPr sz="1600" dirty="0"/>
          </a:p>
          <a:p>
            <a:pPr marL="469900" lvl="0" indent="-342900" algn="l" rtl="0">
              <a:lnSpc>
                <a:spcPct val="100000"/>
              </a:lnSpc>
              <a:spcBef>
                <a:spcPts val="0"/>
              </a:spcBef>
              <a:spcAft>
                <a:spcPts val="0"/>
              </a:spcAft>
              <a:buSzPts val="1600"/>
              <a:buFont typeface="+mj-lt"/>
              <a:buAutoNum type="arabicPeriod" startAt="3"/>
            </a:pPr>
            <a:r>
              <a:rPr lang="fi" sz="1600" dirty="0"/>
              <a:t>Zastanów się, czy uważasz te instrumenty za odpowiednie i wyjaśnij dlaczego. </a:t>
            </a:r>
            <a:endParaRPr sz="1600" dirty="0"/>
          </a:p>
          <a:p>
            <a:pPr marL="0" lvl="0" indent="0" algn="l" rtl="0">
              <a:lnSpc>
                <a:spcPct val="100000"/>
              </a:lnSpc>
              <a:spcBef>
                <a:spcPts val="0"/>
              </a:spcBef>
              <a:spcAft>
                <a:spcPts val="0"/>
              </a:spcAft>
              <a:buClr>
                <a:schemeClr val="lt1"/>
              </a:buClr>
              <a:buSzPts val="1600"/>
              <a:buNone/>
            </a:pPr>
            <a:endParaRPr sz="1600" dirty="0"/>
          </a:p>
          <a:p>
            <a:pPr marL="469900" lvl="0" indent="-342900" algn="l" rtl="0">
              <a:lnSpc>
                <a:spcPct val="100000"/>
              </a:lnSpc>
              <a:spcBef>
                <a:spcPts val="0"/>
              </a:spcBef>
              <a:spcAft>
                <a:spcPts val="0"/>
              </a:spcAft>
              <a:buSzPts val="1600"/>
              <a:buFont typeface="+mj-lt"/>
              <a:buAutoNum type="arabicPeriod" startAt="4"/>
            </a:pPr>
            <a:r>
              <a:rPr lang="fi" sz="1600" dirty="0"/>
              <a:t>Zaprezentuj swój przykład</a:t>
            </a:r>
            <a:r>
              <a:rPr lang="pl-PL" sz="1600" dirty="0"/>
              <a:t>.</a:t>
            </a:r>
            <a:endParaRPr sz="1600" dirty="0"/>
          </a:p>
          <a:p>
            <a:pPr marL="0" lvl="0" indent="0" algn="l" rtl="0">
              <a:lnSpc>
                <a:spcPct val="100000"/>
              </a:lnSpc>
              <a:spcBef>
                <a:spcPts val="0"/>
              </a:spcBef>
              <a:spcAft>
                <a:spcPts val="0"/>
              </a:spcAft>
              <a:buClr>
                <a:schemeClr val="lt1"/>
              </a:buClr>
              <a:buSzPts val="1500"/>
              <a:buNone/>
            </a:pPr>
            <a:endParaRPr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505"/>
        <p:cNvGrpSpPr/>
        <p:nvPr/>
      </p:nvGrpSpPr>
      <p:grpSpPr>
        <a:xfrm>
          <a:off x="0" y="0"/>
          <a:ext cx="0" cy="0"/>
          <a:chOff x="0" y="0"/>
          <a:chExt cx="0" cy="0"/>
        </a:xfrm>
      </p:grpSpPr>
      <p:sp>
        <p:nvSpPr>
          <p:cNvPr id="506" name="Google Shape;506;p32"/>
          <p:cNvSpPr txBox="1">
            <a:spLocks noGrp="1"/>
          </p:cNvSpPr>
          <p:nvPr>
            <p:ph type="title" idx="4294967295"/>
          </p:nvPr>
        </p:nvSpPr>
        <p:spPr>
          <a:xfrm>
            <a:off x="417512" y="2000250"/>
            <a:ext cx="8308975" cy="571500"/>
          </a:xfrm>
          <a:prstGeom prst="rect">
            <a:avLst/>
          </a:prstGeom>
          <a:noFill/>
          <a:ln>
            <a:noFill/>
          </a:ln>
        </p:spPr>
        <p:txBody>
          <a:bodyPr spcFirstLastPara="1" wrap="square" lIns="91425" tIns="91425" rIns="91425" bIns="91425" anchor="t" anchorCtr="0">
            <a:noAutofit/>
          </a:bodyPr>
          <a:lstStyle/>
          <a:p>
            <a:pPr marL="0" lvl="0" indent="0" algn="ctr" rtl="0">
              <a:lnSpc>
                <a:spcPct val="100000"/>
              </a:lnSpc>
              <a:spcBef>
                <a:spcPts val="0"/>
              </a:spcBef>
              <a:spcAft>
                <a:spcPts val="0"/>
              </a:spcAft>
              <a:buClr>
                <a:srgbClr val="161249"/>
              </a:buClr>
              <a:buSzPts val="2800"/>
              <a:buFont typeface="Arial"/>
              <a:buNone/>
            </a:pPr>
            <a:r>
              <a:rPr lang="fi" sz="3620"/>
              <a:t>Cele i środki</a:t>
            </a:r>
            <a:endParaRPr sz="362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510"/>
        <p:cNvGrpSpPr/>
        <p:nvPr/>
      </p:nvGrpSpPr>
      <p:grpSpPr>
        <a:xfrm>
          <a:off x="0" y="0"/>
          <a:ext cx="0" cy="0"/>
          <a:chOff x="0" y="0"/>
          <a:chExt cx="0" cy="0"/>
        </a:xfrm>
      </p:grpSpPr>
      <p:pic>
        <p:nvPicPr>
          <p:cNvPr id="511" name="Google Shape;511;g238a394e843_0_279" descr="https://ad962edbae8ba7b03b7f-d10007df79b5b7a4e475a291e50a08cf.ssl.cf3.rackcdn.com/tam-sam-som/tam-sam-som.png"/>
          <p:cNvPicPr preferRelativeResize="0"/>
          <p:nvPr/>
        </p:nvPicPr>
        <p:blipFill rotWithShape="1">
          <a:blip r:embed="rId3">
            <a:alphaModFix/>
          </a:blip>
          <a:srcRect/>
          <a:stretch/>
        </p:blipFill>
        <p:spPr>
          <a:xfrm>
            <a:off x="5872652" y="577290"/>
            <a:ext cx="983048" cy="999787"/>
          </a:xfrm>
          <a:prstGeom prst="rect">
            <a:avLst/>
          </a:prstGeom>
          <a:noFill/>
          <a:ln>
            <a:noFill/>
          </a:ln>
        </p:spPr>
      </p:pic>
      <p:sp>
        <p:nvSpPr>
          <p:cNvPr id="512" name="Google Shape;512;g238a394e843_0_279"/>
          <p:cNvSpPr txBox="1"/>
          <p:nvPr/>
        </p:nvSpPr>
        <p:spPr>
          <a:xfrm>
            <a:off x="5872652" y="1882453"/>
            <a:ext cx="2793000" cy="1916400"/>
          </a:xfrm>
          <a:prstGeom prst="rect">
            <a:avLst/>
          </a:prstGeom>
          <a:noFill/>
          <a:ln>
            <a:noFill/>
          </a:ln>
        </p:spPr>
        <p:txBody>
          <a:bodyPr spcFirstLastPara="1" wrap="square" lIns="68550" tIns="34275" rIns="68550" bIns="34275" anchor="t" anchorCtr="0">
            <a:spAutoFit/>
          </a:bodyPr>
          <a:lstStyle/>
          <a:p>
            <a:pPr marL="0" marR="0" lvl="0" indent="0" algn="l" rtl="0">
              <a:lnSpc>
                <a:spcPct val="100000"/>
              </a:lnSpc>
              <a:spcBef>
                <a:spcPts val="0"/>
              </a:spcBef>
              <a:spcAft>
                <a:spcPts val="0"/>
              </a:spcAft>
              <a:buClr>
                <a:srgbClr val="000000"/>
              </a:buClr>
              <a:buSzPts val="1200"/>
              <a:buFont typeface="Arial"/>
              <a:buNone/>
            </a:pPr>
            <a:r>
              <a:rPr lang="fi" sz="1200" b="1" i="0" u="none" strike="noStrike" cap="none">
                <a:solidFill>
                  <a:srgbClr val="151149"/>
                </a:solidFill>
                <a:latin typeface="Arial"/>
                <a:ea typeface="Arial"/>
                <a:cs typeface="Arial"/>
                <a:sym typeface="Arial"/>
              </a:rPr>
              <a:t>TAM </a:t>
            </a:r>
            <a:r>
              <a:rPr lang="fi" sz="1200" b="0" i="0" u="none" strike="noStrike" cap="none">
                <a:solidFill>
                  <a:srgbClr val="151149"/>
                </a:solidFill>
                <a:latin typeface="Arial"/>
                <a:ea typeface="Arial"/>
                <a:cs typeface="Arial"/>
                <a:sym typeface="Arial"/>
              </a:rPr>
              <a:t>lub Total Available Market to całkowity popyt rynkowy na produkt lub usługę.</a:t>
            </a:r>
            <a:endParaRPr sz="1350" b="0" i="0" u="none" strike="noStrike" cap="none">
              <a:solidFill>
                <a:srgbClr val="1511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200"/>
              <a:buFont typeface="Arial"/>
              <a:buNone/>
            </a:pPr>
            <a:r>
              <a:rPr lang="fi" sz="1200" b="1" i="0" u="none" strike="noStrike" cap="none">
                <a:solidFill>
                  <a:srgbClr val="151149"/>
                </a:solidFill>
                <a:latin typeface="Arial"/>
                <a:ea typeface="Arial"/>
                <a:cs typeface="Arial"/>
                <a:sym typeface="Arial"/>
              </a:rPr>
              <a:t>SAM </a:t>
            </a:r>
            <a:r>
              <a:rPr lang="fi" sz="1200" b="0" i="0" u="none" strike="noStrike" cap="none">
                <a:solidFill>
                  <a:srgbClr val="151149"/>
                </a:solidFill>
                <a:latin typeface="Arial"/>
                <a:ea typeface="Arial"/>
                <a:cs typeface="Arial"/>
                <a:sym typeface="Arial"/>
              </a:rPr>
              <a:t>lub Serviceable Available Market to segment TAM, do którego kierowane są produkty i usługi, który znajduje się w zasięgu geograficznym.</a:t>
            </a:r>
            <a:endParaRPr sz="1350" b="0" i="0" u="none" strike="noStrike" cap="none">
              <a:solidFill>
                <a:srgbClr val="1511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200"/>
              <a:buFont typeface="Arial"/>
              <a:buNone/>
            </a:pPr>
            <a:r>
              <a:rPr lang="fi" sz="1200" b="1" i="0" u="none" strike="noStrike" cap="none">
                <a:solidFill>
                  <a:srgbClr val="151149"/>
                </a:solidFill>
                <a:latin typeface="Arial"/>
                <a:ea typeface="Arial"/>
                <a:cs typeface="Arial"/>
                <a:sym typeface="Arial"/>
              </a:rPr>
              <a:t>SOM </a:t>
            </a:r>
            <a:r>
              <a:rPr lang="fi" sz="1200" b="0" i="0" u="none" strike="noStrike" cap="none">
                <a:solidFill>
                  <a:srgbClr val="151149"/>
                </a:solidFill>
                <a:latin typeface="Arial"/>
                <a:ea typeface="Arial"/>
                <a:cs typeface="Arial"/>
                <a:sym typeface="Arial"/>
              </a:rPr>
              <a:t>lub Serviceable Obtainable Market to część SAM, którą można zdobyć.</a:t>
            </a:r>
            <a:endParaRPr sz="1350" b="0" i="0" u="none" strike="noStrike" cap="none">
              <a:solidFill>
                <a:srgbClr val="151149"/>
              </a:solidFill>
              <a:latin typeface="Arial"/>
              <a:ea typeface="Arial"/>
              <a:cs typeface="Arial"/>
              <a:sym typeface="Arial"/>
            </a:endParaRPr>
          </a:p>
        </p:txBody>
      </p:sp>
      <p:sp>
        <p:nvSpPr>
          <p:cNvPr id="513" name="Google Shape;513;g238a394e843_0_279"/>
          <p:cNvSpPr txBox="1"/>
          <p:nvPr/>
        </p:nvSpPr>
        <p:spPr>
          <a:xfrm>
            <a:off x="5872652" y="3865004"/>
            <a:ext cx="2460300" cy="438600"/>
          </a:xfrm>
          <a:prstGeom prst="rect">
            <a:avLst/>
          </a:prstGeom>
          <a:noFill/>
          <a:ln>
            <a:noFill/>
          </a:ln>
        </p:spPr>
        <p:txBody>
          <a:bodyPr spcFirstLastPara="1" wrap="square" lIns="68550" tIns="34275" rIns="68550" bIns="34275" anchor="t" anchorCtr="0">
            <a:spAutoFit/>
          </a:bodyPr>
          <a:lstStyle/>
          <a:p>
            <a:pPr marL="0" marR="0" lvl="0" indent="0" algn="l" rtl="0">
              <a:lnSpc>
                <a:spcPct val="100000"/>
              </a:lnSpc>
              <a:spcBef>
                <a:spcPts val="0"/>
              </a:spcBef>
              <a:spcAft>
                <a:spcPts val="0"/>
              </a:spcAft>
              <a:buClr>
                <a:srgbClr val="000000"/>
              </a:buClr>
              <a:buSzPts val="1200"/>
              <a:buFont typeface="Arial"/>
              <a:buNone/>
            </a:pPr>
            <a:r>
              <a:rPr lang="fi" sz="1200" b="0" i="0" u="none" strike="noStrike" cap="none">
                <a:solidFill>
                  <a:srgbClr val="151149"/>
                </a:solidFill>
                <a:latin typeface="Arial"/>
                <a:ea typeface="Arial"/>
                <a:cs typeface="Arial"/>
                <a:sym typeface="Arial"/>
              </a:rPr>
              <a:t>NPbT= znormalizowany zysk przed opodatkowaniem</a:t>
            </a:r>
            <a:endParaRPr sz="1200" b="0" i="0" u="none" strike="noStrike" cap="none">
              <a:solidFill>
                <a:srgbClr val="151149"/>
              </a:solidFill>
              <a:latin typeface="Arial"/>
              <a:ea typeface="Arial"/>
              <a:cs typeface="Arial"/>
              <a:sym typeface="Arial"/>
            </a:endParaRPr>
          </a:p>
        </p:txBody>
      </p:sp>
      <p:pic>
        <p:nvPicPr>
          <p:cNvPr id="514" name="Google Shape;514;g238a394e843_0_279"/>
          <p:cNvPicPr preferRelativeResize="0"/>
          <p:nvPr/>
        </p:nvPicPr>
        <p:blipFill rotWithShape="1">
          <a:blip r:embed="rId4">
            <a:alphaModFix/>
          </a:blip>
          <a:srcRect/>
          <a:stretch/>
        </p:blipFill>
        <p:spPr>
          <a:xfrm>
            <a:off x="371731" y="1259187"/>
            <a:ext cx="5225100" cy="2856506"/>
          </a:xfrm>
          <a:prstGeom prst="rect">
            <a:avLst/>
          </a:prstGeom>
          <a:noFill/>
          <a:ln>
            <a:noFill/>
          </a:ln>
          <a:effectLst>
            <a:outerShdw blurRad="63500" sx="102000" sy="102000" algn="ctr" rotWithShape="0">
              <a:srgbClr val="000000">
                <a:alpha val="40000"/>
              </a:srgbClr>
            </a:outerShdw>
          </a:effectLst>
        </p:spPr>
      </p:pic>
      <p:sp>
        <p:nvSpPr>
          <p:cNvPr id="515" name="Google Shape;515;g238a394e843_0_279"/>
          <p:cNvSpPr txBox="1"/>
          <p:nvPr/>
        </p:nvSpPr>
        <p:spPr>
          <a:xfrm>
            <a:off x="444155" y="304847"/>
            <a:ext cx="5225100" cy="572700"/>
          </a:xfrm>
          <a:prstGeom prst="rect">
            <a:avLst/>
          </a:prstGeom>
          <a:no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3000"/>
              <a:buFont typeface="Arial"/>
              <a:buNone/>
            </a:pPr>
            <a:r>
              <a:rPr lang="fi" sz="3600" b="1" i="0" u="none" strike="noStrike" cap="none">
                <a:solidFill>
                  <a:srgbClr val="151149"/>
                </a:solidFill>
                <a:latin typeface="Arial"/>
                <a:ea typeface="Arial"/>
                <a:cs typeface="Arial"/>
                <a:sym typeface="Arial"/>
              </a:rPr>
              <a:t>Poziomy celów</a:t>
            </a:r>
            <a:endParaRPr sz="1800" b="0" i="0" u="none" strike="noStrike" cap="none">
              <a:solidFill>
                <a:srgbClr val="151149"/>
              </a:solidFill>
              <a:latin typeface="Arial"/>
              <a:ea typeface="Arial"/>
              <a:cs typeface="Arial"/>
              <a:sym typeface="Arial"/>
            </a:endParaRPr>
          </a:p>
        </p:txBody>
      </p:sp>
      <p:sp>
        <p:nvSpPr>
          <p:cNvPr id="516" name="Google Shape;516;g238a394e843_0_279"/>
          <p:cNvSpPr txBox="1"/>
          <p:nvPr/>
        </p:nvSpPr>
        <p:spPr>
          <a:xfrm>
            <a:off x="2286000" y="2423577"/>
            <a:ext cx="4572000" cy="3078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400" b="0" i="0" u="none" strike="noStrike" cap="none">
                <a:solidFill>
                  <a:srgbClr val="000000"/>
                </a:solidFill>
                <a:latin typeface="Arial"/>
                <a:ea typeface="Arial"/>
                <a:cs typeface="Arial"/>
                <a:sym typeface="Arial"/>
              </a:rPr>
              <a:t> </a:t>
            </a:r>
            <a:endParaRPr sz="1400" b="0" i="0" u="none" strike="noStrike" cap="none">
              <a:solidFill>
                <a:srgbClr val="000000"/>
              </a:solidFill>
              <a:latin typeface="Arial"/>
              <a:ea typeface="Arial"/>
              <a:cs typeface="Arial"/>
              <a:sym typeface="Arial"/>
            </a:endParaRPr>
          </a:p>
        </p:txBody>
      </p:sp>
      <p:sp>
        <p:nvSpPr>
          <p:cNvPr id="517" name="Google Shape;517;g238a394e843_0_279"/>
          <p:cNvSpPr txBox="1"/>
          <p:nvPr/>
        </p:nvSpPr>
        <p:spPr>
          <a:xfrm>
            <a:off x="2286000" y="2423577"/>
            <a:ext cx="4572000" cy="3078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400" b="0" i="0" u="none" strike="noStrike" cap="none">
                <a:solidFill>
                  <a:srgbClr val="000000"/>
                </a:solidFill>
                <a:latin typeface="Arial"/>
                <a:ea typeface="Arial"/>
                <a:cs typeface="Arial"/>
                <a:sym typeface="Arial"/>
              </a:rPr>
              <a:t> </a:t>
            </a:r>
            <a:endParaRPr sz="1400" b="0" i="0" u="none" strike="noStrike" cap="none">
              <a:solidFill>
                <a:srgbClr val="000000"/>
              </a:solidFill>
              <a:latin typeface="Arial"/>
              <a:ea typeface="Arial"/>
              <a:cs typeface="Arial"/>
              <a:sym typeface="Arial"/>
            </a:endParaRPr>
          </a:p>
        </p:txBody>
      </p:sp>
      <p:sp>
        <p:nvSpPr>
          <p:cNvPr id="518" name="Google Shape;518;g238a394e843_0_279"/>
          <p:cNvSpPr txBox="1"/>
          <p:nvPr/>
        </p:nvSpPr>
        <p:spPr>
          <a:xfrm>
            <a:off x="371731" y="4176617"/>
            <a:ext cx="2216100" cy="2538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050"/>
              <a:buFont typeface="Arial"/>
              <a:buNone/>
            </a:pPr>
            <a:r>
              <a:rPr lang="fi" sz="1050" b="0" i="0" u="none" strike="noStrike" cap="none">
                <a:solidFill>
                  <a:srgbClr val="151149"/>
                </a:solidFill>
                <a:latin typeface="Arial"/>
                <a:ea typeface="Arial"/>
                <a:cs typeface="Arial"/>
                <a:sym typeface="Arial"/>
              </a:rPr>
              <a:t>Źródło: Barker i in., 2017, s. 34.</a:t>
            </a:r>
            <a:endParaRPr sz="1050" b="0" i="0" u="none" strike="noStrike" cap="none">
              <a:solidFill>
                <a:srgbClr val="151149"/>
              </a:solidFill>
              <a:latin typeface="Arial"/>
              <a:ea typeface="Arial"/>
              <a:cs typeface="Arial"/>
              <a:sym typeface="Arial"/>
            </a:endParaRPr>
          </a:p>
        </p:txBody>
      </p:sp>
      <p:sp>
        <p:nvSpPr>
          <p:cNvPr id="519" name="Google Shape;519;g238a394e843_0_279"/>
          <p:cNvSpPr txBox="1"/>
          <p:nvPr/>
        </p:nvSpPr>
        <p:spPr>
          <a:xfrm>
            <a:off x="6855700" y="1283345"/>
            <a:ext cx="2216100" cy="2307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050"/>
              <a:buFont typeface="Arial"/>
              <a:buNone/>
            </a:pPr>
            <a:r>
              <a:rPr lang="fi" sz="900" b="0" i="0" u="none" strike="noStrike" cap="none">
                <a:solidFill>
                  <a:srgbClr val="151149"/>
                </a:solidFill>
                <a:latin typeface="Arial"/>
                <a:ea typeface="Arial"/>
                <a:cs typeface="Arial"/>
                <a:sym typeface="Arial"/>
              </a:rPr>
              <a:t>Źródło: Dostosowane z HubSpot</a:t>
            </a:r>
            <a:endParaRPr sz="900" b="0" i="0" u="none" strike="noStrike" cap="none">
              <a:solidFill>
                <a:srgbClr val="151149"/>
              </a:solidFill>
              <a:latin typeface="Arial"/>
              <a:ea typeface="Arial"/>
              <a:cs typeface="Arial"/>
              <a:sym typeface="Arial"/>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523"/>
        <p:cNvGrpSpPr/>
        <p:nvPr/>
      </p:nvGrpSpPr>
      <p:grpSpPr>
        <a:xfrm>
          <a:off x="0" y="0"/>
          <a:ext cx="0" cy="0"/>
          <a:chOff x="0" y="0"/>
          <a:chExt cx="0" cy="0"/>
        </a:xfrm>
      </p:grpSpPr>
      <p:sp>
        <p:nvSpPr>
          <p:cNvPr id="524" name="Google Shape;524;p5"/>
          <p:cNvSpPr txBox="1">
            <a:spLocks noGrp="1"/>
          </p:cNvSpPr>
          <p:nvPr>
            <p:ph type="body" idx="4294967295"/>
          </p:nvPr>
        </p:nvSpPr>
        <p:spPr>
          <a:xfrm>
            <a:off x="266700" y="1040382"/>
            <a:ext cx="4533900" cy="3416300"/>
          </a:xfrm>
          <a:prstGeom prst="rect">
            <a:avLst/>
          </a:prstGeom>
          <a:noFill/>
          <a:ln>
            <a:noFill/>
          </a:ln>
        </p:spPr>
        <p:txBody>
          <a:bodyPr spcFirstLastPara="1" wrap="square" lIns="91425" tIns="91425" rIns="91425" bIns="91425" anchor="t" anchorCtr="0">
            <a:normAutofit fontScale="92500" lnSpcReduction="10000"/>
          </a:bodyPr>
          <a:lstStyle/>
          <a:p>
            <a:pPr marL="0" lvl="0" indent="0" algn="l" rtl="0">
              <a:lnSpc>
                <a:spcPct val="115000"/>
              </a:lnSpc>
              <a:spcBef>
                <a:spcPts val="0"/>
              </a:spcBef>
              <a:spcAft>
                <a:spcPts val="0"/>
              </a:spcAft>
              <a:buClr>
                <a:srgbClr val="161249"/>
              </a:buClr>
              <a:buSzPts val="1400"/>
              <a:buNone/>
            </a:pPr>
            <a:endParaRPr dirty="0">
              <a:solidFill>
                <a:schemeClr val="dk1"/>
              </a:solidFill>
            </a:endParaRPr>
          </a:p>
          <a:p>
            <a:pPr marL="457200" lvl="0" indent="-317500" algn="l" rtl="0">
              <a:lnSpc>
                <a:spcPct val="115000"/>
              </a:lnSpc>
              <a:spcBef>
                <a:spcPts val="0"/>
              </a:spcBef>
              <a:spcAft>
                <a:spcPts val="0"/>
              </a:spcAft>
              <a:buClr>
                <a:srgbClr val="ED7D31"/>
              </a:buClr>
              <a:buSzPts val="1400"/>
              <a:buChar char="●"/>
            </a:pPr>
            <a:r>
              <a:rPr lang="fi" dirty="0">
                <a:solidFill>
                  <a:schemeClr val="dk1"/>
                </a:solidFill>
              </a:rPr>
              <a:t>dostarczanie informacji o produktach</a:t>
            </a:r>
            <a:endParaRPr dirty="0">
              <a:solidFill>
                <a:schemeClr val="dk1"/>
              </a:solidFill>
            </a:endParaRPr>
          </a:p>
          <a:p>
            <a:pPr marL="457200" lvl="0" indent="-317500" algn="l" rtl="0">
              <a:lnSpc>
                <a:spcPct val="115000"/>
              </a:lnSpc>
              <a:spcBef>
                <a:spcPts val="0"/>
              </a:spcBef>
              <a:spcAft>
                <a:spcPts val="0"/>
              </a:spcAft>
              <a:buClr>
                <a:srgbClr val="ED7D31"/>
              </a:buClr>
              <a:buSzPts val="1400"/>
              <a:buChar char="●"/>
            </a:pPr>
            <a:r>
              <a:rPr lang="fi" dirty="0">
                <a:solidFill>
                  <a:schemeClr val="dk1"/>
                </a:solidFill>
              </a:rPr>
              <a:t>zwiększenie świadomości</a:t>
            </a:r>
            <a:endParaRPr dirty="0">
              <a:solidFill>
                <a:schemeClr val="dk1"/>
              </a:solidFill>
            </a:endParaRPr>
          </a:p>
          <a:p>
            <a:pPr marL="457200" lvl="0" indent="-317500" algn="l" rtl="0">
              <a:lnSpc>
                <a:spcPct val="115000"/>
              </a:lnSpc>
              <a:spcBef>
                <a:spcPts val="0"/>
              </a:spcBef>
              <a:spcAft>
                <a:spcPts val="0"/>
              </a:spcAft>
              <a:buClr>
                <a:srgbClr val="ED7D31"/>
              </a:buClr>
              <a:buSzPts val="1400"/>
              <a:buChar char="●"/>
            </a:pPr>
            <a:r>
              <a:rPr lang="fi" dirty="0">
                <a:solidFill>
                  <a:schemeClr val="dk1"/>
                </a:solidFill>
              </a:rPr>
              <a:t>kierowanie ruchu do witryny</a:t>
            </a:r>
            <a:endParaRPr dirty="0">
              <a:solidFill>
                <a:schemeClr val="dk1"/>
              </a:solidFill>
            </a:endParaRPr>
          </a:p>
          <a:p>
            <a:pPr marL="457200" lvl="0" indent="-317500" algn="l" rtl="0">
              <a:lnSpc>
                <a:spcPct val="115000"/>
              </a:lnSpc>
              <a:spcBef>
                <a:spcPts val="0"/>
              </a:spcBef>
              <a:spcAft>
                <a:spcPts val="0"/>
              </a:spcAft>
              <a:buClr>
                <a:srgbClr val="ED7D31"/>
              </a:buClr>
              <a:buSzPts val="1400"/>
              <a:buChar char="●"/>
            </a:pPr>
            <a:r>
              <a:rPr lang="fi" dirty="0">
                <a:solidFill>
                  <a:schemeClr val="dk1"/>
                </a:solidFill>
              </a:rPr>
              <a:t>tworzenie sprzedaży</a:t>
            </a:r>
            <a:endParaRPr dirty="0">
              <a:solidFill>
                <a:schemeClr val="dk1"/>
              </a:solidFill>
            </a:endParaRPr>
          </a:p>
          <a:p>
            <a:pPr marL="457200" lvl="0" indent="-317500" algn="l" rtl="0">
              <a:lnSpc>
                <a:spcPct val="115000"/>
              </a:lnSpc>
              <a:spcBef>
                <a:spcPts val="0"/>
              </a:spcBef>
              <a:spcAft>
                <a:spcPts val="0"/>
              </a:spcAft>
              <a:buClr>
                <a:srgbClr val="ED7D31"/>
              </a:buClr>
              <a:buSzPts val="1400"/>
              <a:buChar char="●"/>
            </a:pPr>
            <a:r>
              <a:rPr lang="fi" dirty="0">
                <a:solidFill>
                  <a:schemeClr val="dk1"/>
                </a:solidFill>
              </a:rPr>
              <a:t>budować społeczność </a:t>
            </a:r>
            <a:endParaRPr dirty="0">
              <a:solidFill>
                <a:schemeClr val="dk1"/>
              </a:solidFill>
            </a:endParaRPr>
          </a:p>
          <a:p>
            <a:pPr marL="457200" lvl="0" indent="-317500" algn="l" rtl="0">
              <a:lnSpc>
                <a:spcPct val="115000"/>
              </a:lnSpc>
              <a:spcBef>
                <a:spcPts val="0"/>
              </a:spcBef>
              <a:spcAft>
                <a:spcPts val="0"/>
              </a:spcAft>
              <a:buClr>
                <a:srgbClr val="ED7D31"/>
              </a:buClr>
              <a:buSzPts val="1400"/>
              <a:buChar char="●"/>
            </a:pPr>
            <a:r>
              <a:rPr lang="pl-PL" dirty="0">
                <a:solidFill>
                  <a:schemeClr val="dk1"/>
                </a:solidFill>
              </a:rPr>
              <a:t>a</a:t>
            </a:r>
            <a:r>
              <a:rPr lang="fi" dirty="0">
                <a:solidFill>
                  <a:schemeClr val="dk1"/>
                </a:solidFill>
              </a:rPr>
              <a:t>ngażowanie klientów do powrotu</a:t>
            </a:r>
            <a:endParaRPr dirty="0">
              <a:solidFill>
                <a:schemeClr val="dk1"/>
              </a:solidFill>
            </a:endParaRPr>
          </a:p>
          <a:p>
            <a:pPr marL="457200" lvl="0" indent="-317500" algn="l" rtl="0">
              <a:lnSpc>
                <a:spcPct val="115000"/>
              </a:lnSpc>
              <a:spcBef>
                <a:spcPts val="0"/>
              </a:spcBef>
              <a:spcAft>
                <a:spcPts val="0"/>
              </a:spcAft>
              <a:buClr>
                <a:srgbClr val="ED7D31"/>
              </a:buClr>
              <a:buSzPts val="1400"/>
              <a:buChar char="●"/>
            </a:pPr>
            <a:r>
              <a:rPr lang="fi" dirty="0">
                <a:solidFill>
                  <a:schemeClr val="dk1"/>
                </a:solidFill>
              </a:rPr>
              <a:t>wzmocnienie profilu eksperckiego</a:t>
            </a:r>
            <a:endParaRPr dirty="0">
              <a:solidFill>
                <a:schemeClr val="dk1"/>
              </a:solidFill>
            </a:endParaRPr>
          </a:p>
          <a:p>
            <a:pPr marL="457200" lvl="0" indent="-317500" algn="l" rtl="0">
              <a:lnSpc>
                <a:spcPct val="115000"/>
              </a:lnSpc>
              <a:spcBef>
                <a:spcPts val="0"/>
              </a:spcBef>
              <a:spcAft>
                <a:spcPts val="0"/>
              </a:spcAft>
              <a:buClr>
                <a:srgbClr val="ED7D31"/>
              </a:buClr>
              <a:buSzPts val="1400"/>
              <a:buChar char="●"/>
            </a:pPr>
            <a:r>
              <a:rPr lang="fi" dirty="0">
                <a:solidFill>
                  <a:schemeClr val="dk1"/>
                </a:solidFill>
              </a:rPr>
              <a:t>wzmocnienie marki firmy </a:t>
            </a:r>
            <a:endParaRPr dirty="0">
              <a:solidFill>
                <a:schemeClr val="dk1"/>
              </a:solidFill>
            </a:endParaRPr>
          </a:p>
          <a:p>
            <a:pPr marL="0" lvl="0" indent="0" algn="l" rtl="0">
              <a:lnSpc>
                <a:spcPct val="115000"/>
              </a:lnSpc>
              <a:spcBef>
                <a:spcPts val="0"/>
              </a:spcBef>
              <a:spcAft>
                <a:spcPts val="0"/>
              </a:spcAft>
              <a:buClr>
                <a:srgbClr val="161249"/>
              </a:buClr>
              <a:buSzPts val="1400"/>
              <a:buNone/>
            </a:pPr>
            <a:endParaRPr dirty="0"/>
          </a:p>
          <a:p>
            <a:pPr marL="0" lvl="0" indent="0" algn="l" rtl="0">
              <a:lnSpc>
                <a:spcPct val="115000"/>
              </a:lnSpc>
              <a:spcBef>
                <a:spcPts val="0"/>
              </a:spcBef>
              <a:spcAft>
                <a:spcPts val="0"/>
              </a:spcAft>
              <a:buClr>
                <a:srgbClr val="161249"/>
              </a:buClr>
              <a:buSzPts val="1400"/>
              <a:buNone/>
            </a:pPr>
            <a:endParaRPr dirty="0"/>
          </a:p>
          <a:p>
            <a:pPr marL="0" lvl="0" indent="0" algn="l" rtl="0">
              <a:lnSpc>
                <a:spcPct val="115000"/>
              </a:lnSpc>
              <a:spcBef>
                <a:spcPts val="0"/>
              </a:spcBef>
              <a:spcAft>
                <a:spcPts val="0"/>
              </a:spcAft>
              <a:buClr>
                <a:srgbClr val="161249"/>
              </a:buClr>
              <a:buSzPts val="1400"/>
              <a:buNone/>
            </a:pPr>
            <a:endParaRPr dirty="0"/>
          </a:p>
        </p:txBody>
      </p:sp>
      <p:sp>
        <p:nvSpPr>
          <p:cNvPr id="525" name="Google Shape;525;p5"/>
          <p:cNvSpPr txBox="1">
            <a:spLocks noGrp="1"/>
          </p:cNvSpPr>
          <p:nvPr>
            <p:ph type="title" idx="4294967295"/>
          </p:nvPr>
        </p:nvSpPr>
        <p:spPr>
          <a:xfrm>
            <a:off x="571502" y="558889"/>
            <a:ext cx="8521700" cy="573088"/>
          </a:xfrm>
          <a:prstGeom prst="rect">
            <a:avLst/>
          </a:prstGeom>
          <a:noFill/>
          <a:ln>
            <a:noFill/>
          </a:ln>
        </p:spPr>
        <p:txBody>
          <a:bodyPr spcFirstLastPara="1" wrap="square" lIns="91425" tIns="91425" rIns="91425" bIns="91425" anchor="t" anchorCtr="0">
            <a:normAutofit fontScale="90000"/>
          </a:bodyPr>
          <a:lstStyle/>
          <a:p>
            <a:pPr marL="0" lvl="0" indent="0" algn="l" rtl="0">
              <a:lnSpc>
                <a:spcPct val="100000"/>
              </a:lnSpc>
              <a:spcBef>
                <a:spcPts val="0"/>
              </a:spcBef>
              <a:spcAft>
                <a:spcPts val="0"/>
              </a:spcAft>
              <a:buClr>
                <a:srgbClr val="161249"/>
              </a:buClr>
              <a:buSzPct val="111111"/>
              <a:buFont typeface="Arial"/>
              <a:buNone/>
            </a:pPr>
            <a:r>
              <a:rPr lang="fi"/>
              <a:t>Przykład celów... i wskaźników KPI</a:t>
            </a:r>
            <a:endParaRPr/>
          </a:p>
        </p:txBody>
      </p:sp>
      <p:sp>
        <p:nvSpPr>
          <p:cNvPr id="526" name="Google Shape;526;p5"/>
          <p:cNvSpPr txBox="1">
            <a:spLocks noGrp="1"/>
          </p:cNvSpPr>
          <p:nvPr>
            <p:ph type="body" idx="4294967295"/>
          </p:nvPr>
        </p:nvSpPr>
        <p:spPr>
          <a:xfrm>
            <a:off x="4495800" y="1258888"/>
            <a:ext cx="4775200" cy="3416300"/>
          </a:xfrm>
          <a:prstGeom prst="rect">
            <a:avLst/>
          </a:prstGeom>
          <a:noFill/>
          <a:ln>
            <a:noFill/>
          </a:ln>
        </p:spPr>
        <p:txBody>
          <a:bodyPr spcFirstLastPara="1" wrap="square" lIns="91425" tIns="91425" rIns="91425" bIns="91425" anchor="t" anchorCtr="0">
            <a:noAutofit/>
          </a:bodyPr>
          <a:lstStyle/>
          <a:p>
            <a:pPr marL="457200" lvl="0" indent="-317522" algn="l" rtl="0">
              <a:lnSpc>
                <a:spcPct val="115000"/>
              </a:lnSpc>
              <a:spcBef>
                <a:spcPts val="0"/>
              </a:spcBef>
              <a:spcAft>
                <a:spcPts val="0"/>
              </a:spcAft>
              <a:buClr>
                <a:srgbClr val="ED7D31"/>
              </a:buClr>
              <a:buSzPct val="72072"/>
              <a:buChar char="➢"/>
            </a:pPr>
            <a:r>
              <a:rPr lang="fi" sz="1800" dirty="0">
                <a:solidFill>
                  <a:schemeClr val="dk1"/>
                </a:solidFill>
              </a:rPr>
              <a:t>liczba kontaktów z klientami</a:t>
            </a:r>
            <a:endParaRPr sz="1800" dirty="0">
              <a:solidFill>
                <a:schemeClr val="dk1"/>
              </a:solidFill>
            </a:endParaRPr>
          </a:p>
          <a:p>
            <a:pPr marL="457200" lvl="0" indent="-317522" algn="l" rtl="0">
              <a:lnSpc>
                <a:spcPct val="115000"/>
              </a:lnSpc>
              <a:spcBef>
                <a:spcPts val="0"/>
              </a:spcBef>
              <a:spcAft>
                <a:spcPts val="0"/>
              </a:spcAft>
              <a:buClr>
                <a:srgbClr val="ED7D31"/>
              </a:buClr>
              <a:buSzPct val="72072"/>
              <a:buChar char="➢"/>
            </a:pPr>
            <a:r>
              <a:rPr lang="fi" sz="1800" dirty="0">
                <a:solidFill>
                  <a:schemeClr val="dk1"/>
                </a:solidFill>
              </a:rPr>
              <a:t>świadomość %</a:t>
            </a:r>
            <a:endParaRPr sz="1800" dirty="0">
              <a:solidFill>
                <a:schemeClr val="dk1"/>
              </a:solidFill>
            </a:endParaRPr>
          </a:p>
          <a:p>
            <a:pPr marL="457200" lvl="0" indent="-317522" algn="l" rtl="0">
              <a:lnSpc>
                <a:spcPct val="115000"/>
              </a:lnSpc>
              <a:spcBef>
                <a:spcPts val="0"/>
              </a:spcBef>
              <a:spcAft>
                <a:spcPts val="0"/>
              </a:spcAft>
              <a:buClr>
                <a:srgbClr val="ED7D31"/>
              </a:buClr>
              <a:buSzPct val="72072"/>
              <a:buChar char="➢"/>
            </a:pPr>
            <a:r>
              <a:rPr lang="fi" sz="1800" dirty="0">
                <a:solidFill>
                  <a:schemeClr val="dk1"/>
                </a:solidFill>
              </a:rPr>
              <a:t>wskaźniki odwiedzin na stronie internetowej</a:t>
            </a:r>
            <a:endParaRPr sz="1800" dirty="0">
              <a:solidFill>
                <a:schemeClr val="dk1"/>
              </a:solidFill>
            </a:endParaRPr>
          </a:p>
          <a:p>
            <a:pPr marL="457200" lvl="0" indent="-317522" algn="l" rtl="0">
              <a:lnSpc>
                <a:spcPct val="115000"/>
              </a:lnSpc>
              <a:spcBef>
                <a:spcPts val="0"/>
              </a:spcBef>
              <a:spcAft>
                <a:spcPts val="0"/>
              </a:spcAft>
              <a:buClr>
                <a:srgbClr val="ED7D31"/>
              </a:buClr>
              <a:buSzPct val="72072"/>
              <a:buChar char="➢"/>
            </a:pPr>
            <a:r>
              <a:rPr lang="fi" sz="1800" dirty="0">
                <a:solidFill>
                  <a:schemeClr val="dk1"/>
                </a:solidFill>
              </a:rPr>
              <a:t>sprzedaż €</a:t>
            </a:r>
            <a:endParaRPr sz="1800" dirty="0">
              <a:solidFill>
                <a:schemeClr val="dk1"/>
              </a:solidFill>
            </a:endParaRPr>
          </a:p>
          <a:p>
            <a:pPr marL="457200" lvl="0" indent="-317522" algn="l" rtl="0">
              <a:lnSpc>
                <a:spcPct val="115000"/>
              </a:lnSpc>
              <a:spcBef>
                <a:spcPts val="0"/>
              </a:spcBef>
              <a:spcAft>
                <a:spcPts val="0"/>
              </a:spcAft>
              <a:buClr>
                <a:srgbClr val="ED7D31"/>
              </a:buClr>
              <a:buSzPct val="72072"/>
              <a:buChar char="➢"/>
            </a:pPr>
            <a:r>
              <a:rPr lang="fi" sz="1800" dirty="0">
                <a:solidFill>
                  <a:schemeClr val="dk1"/>
                </a:solidFill>
              </a:rPr>
              <a:t>członkowie społeczności mediów społecznościowych</a:t>
            </a:r>
            <a:endParaRPr sz="1800" dirty="0">
              <a:solidFill>
                <a:schemeClr val="dk1"/>
              </a:solidFill>
            </a:endParaRPr>
          </a:p>
          <a:p>
            <a:pPr marL="457200" lvl="0" indent="-317522" algn="l" rtl="0">
              <a:lnSpc>
                <a:spcPct val="115000"/>
              </a:lnSpc>
              <a:spcBef>
                <a:spcPts val="0"/>
              </a:spcBef>
              <a:spcAft>
                <a:spcPts val="0"/>
              </a:spcAft>
              <a:buClr>
                <a:srgbClr val="ED7D31"/>
              </a:buClr>
              <a:buSzPct val="72072"/>
              <a:buChar char="➢"/>
            </a:pPr>
            <a:r>
              <a:rPr lang="fi" sz="1800" dirty="0">
                <a:solidFill>
                  <a:schemeClr val="dk1"/>
                </a:solidFill>
              </a:rPr>
              <a:t>odsetek powracających odwiedzających, czas spędzony na stronie</a:t>
            </a:r>
            <a:endParaRPr sz="1800" dirty="0">
              <a:solidFill>
                <a:schemeClr val="dk1"/>
              </a:solidFill>
            </a:endParaRPr>
          </a:p>
          <a:p>
            <a:pPr marL="457200" lvl="0" indent="-317522" algn="l" rtl="0">
              <a:lnSpc>
                <a:spcPct val="115000"/>
              </a:lnSpc>
              <a:spcBef>
                <a:spcPts val="0"/>
              </a:spcBef>
              <a:spcAft>
                <a:spcPts val="0"/>
              </a:spcAft>
              <a:buClr>
                <a:srgbClr val="ED7D31"/>
              </a:buClr>
              <a:buSzPct val="72072"/>
              <a:buChar char="➢"/>
            </a:pPr>
            <a:r>
              <a:rPr lang="fi" sz="1800" dirty="0">
                <a:solidFill>
                  <a:schemeClr val="dk1"/>
                </a:solidFill>
              </a:rPr>
              <a:t>ankiety dotyczące marki i lojalności, NPS</a:t>
            </a:r>
            <a:endParaRPr sz="1800" dirty="0">
              <a:solidFill>
                <a:schemeClr val="dk1"/>
              </a:solidFill>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530"/>
        <p:cNvGrpSpPr/>
        <p:nvPr/>
      </p:nvGrpSpPr>
      <p:grpSpPr>
        <a:xfrm>
          <a:off x="0" y="0"/>
          <a:ext cx="0" cy="0"/>
          <a:chOff x="0" y="0"/>
          <a:chExt cx="0" cy="0"/>
        </a:xfrm>
      </p:grpSpPr>
      <p:pic>
        <p:nvPicPr>
          <p:cNvPr id="531" name="Google Shape;531;g19922e704ba_0_0"/>
          <p:cNvPicPr preferRelativeResize="0"/>
          <p:nvPr/>
        </p:nvPicPr>
        <p:blipFill rotWithShape="1">
          <a:blip r:embed="rId3">
            <a:alphaModFix/>
          </a:blip>
          <a:srcRect l="6623" r="9002" b="7062"/>
          <a:stretch/>
        </p:blipFill>
        <p:spPr>
          <a:xfrm>
            <a:off x="6019800" y="971550"/>
            <a:ext cx="2904100" cy="1746250"/>
          </a:xfrm>
          <a:prstGeom prst="rect">
            <a:avLst/>
          </a:prstGeom>
          <a:noFill/>
          <a:ln>
            <a:noFill/>
          </a:ln>
        </p:spPr>
      </p:pic>
      <p:sp>
        <p:nvSpPr>
          <p:cNvPr id="532" name="Google Shape;532;g19922e704ba_0_0"/>
          <p:cNvSpPr txBox="1">
            <a:spLocks noGrp="1"/>
          </p:cNvSpPr>
          <p:nvPr>
            <p:ph type="title"/>
          </p:nvPr>
        </p:nvSpPr>
        <p:spPr>
          <a:xfrm>
            <a:off x="334115" y="174920"/>
            <a:ext cx="4067175" cy="994172"/>
          </a:xfrm>
          <a:prstGeom prst="rect">
            <a:avLst/>
          </a:prstGeom>
          <a:noFill/>
          <a:ln>
            <a:noFill/>
          </a:ln>
        </p:spPr>
        <p:txBody>
          <a:bodyPr spcFirstLastPara="1" wrap="square" lIns="91425" tIns="91425" rIns="91425" bIns="91425" anchor="t" anchorCtr="0">
            <a:normAutofit/>
          </a:bodyPr>
          <a:lstStyle/>
          <a:p>
            <a:pPr marL="0" lvl="0" indent="0" algn="l" rtl="0">
              <a:lnSpc>
                <a:spcPct val="100000"/>
              </a:lnSpc>
              <a:spcBef>
                <a:spcPts val="0"/>
              </a:spcBef>
              <a:spcAft>
                <a:spcPts val="0"/>
              </a:spcAft>
              <a:buClr>
                <a:srgbClr val="161249"/>
              </a:buClr>
              <a:buSzPts val="3333"/>
              <a:buFont typeface="Arial"/>
              <a:buNone/>
            </a:pPr>
            <a:r>
              <a:rPr lang="fi" sz="3000"/>
              <a:t>Analityka cyfrowa</a:t>
            </a:r>
            <a:endParaRPr sz="3000"/>
          </a:p>
        </p:txBody>
      </p:sp>
      <p:sp>
        <p:nvSpPr>
          <p:cNvPr id="533" name="Google Shape;533;g19922e704ba_0_0"/>
          <p:cNvSpPr txBox="1"/>
          <p:nvPr/>
        </p:nvSpPr>
        <p:spPr>
          <a:xfrm>
            <a:off x="334114" y="684706"/>
            <a:ext cx="7552585" cy="249296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500"/>
              <a:buFont typeface="Arial"/>
              <a:buNone/>
            </a:pPr>
            <a:r>
              <a:rPr lang="fi" sz="1500" b="1" i="0" u="none" strike="noStrike" cap="none" dirty="0">
                <a:solidFill>
                  <a:srgbClr val="161249"/>
                </a:solidFill>
                <a:latin typeface="Arial"/>
                <a:ea typeface="Arial"/>
                <a:cs typeface="Arial"/>
                <a:sym typeface="Arial"/>
              </a:rPr>
              <a:t>Co i dlaczego?</a:t>
            </a:r>
            <a:endParaRPr sz="1500" b="1" i="0" u="none" strike="noStrike" cap="none" dirty="0">
              <a:solidFill>
                <a:srgbClr val="161249"/>
              </a:solidFill>
              <a:latin typeface="Arial"/>
              <a:ea typeface="Arial"/>
              <a:cs typeface="Arial"/>
              <a:sym typeface="Arial"/>
            </a:endParaRPr>
          </a:p>
          <a:p>
            <a:pPr marL="457200" marR="0" lvl="0" indent="-323850" algn="l" rtl="0">
              <a:lnSpc>
                <a:spcPct val="100000"/>
              </a:lnSpc>
              <a:spcBef>
                <a:spcPts val="0"/>
              </a:spcBef>
              <a:spcAft>
                <a:spcPts val="0"/>
              </a:spcAft>
              <a:buClr>
                <a:srgbClr val="ED7D31"/>
              </a:buClr>
              <a:buSzPts val="1500"/>
              <a:buFont typeface="Arial"/>
              <a:buChar char="●"/>
            </a:pPr>
            <a:r>
              <a:rPr lang="fi" sz="1500" b="0" i="0" u="none" strike="noStrike" cap="none" dirty="0">
                <a:solidFill>
                  <a:srgbClr val="161249"/>
                </a:solidFill>
                <a:latin typeface="Arial"/>
                <a:ea typeface="Arial"/>
                <a:cs typeface="Arial"/>
                <a:sym typeface="Arial"/>
              </a:rPr>
              <a:t>Platformy cyfrowe pozwalają mierzyć ich wydajność, </a:t>
            </a:r>
            <a:br>
              <a:rPr lang="fi" sz="1500" b="0" i="0" u="none" strike="noStrike" cap="none" dirty="0">
                <a:solidFill>
                  <a:srgbClr val="161249"/>
                </a:solidFill>
                <a:latin typeface="Arial"/>
                <a:ea typeface="Arial"/>
                <a:cs typeface="Arial"/>
                <a:sym typeface="Arial"/>
              </a:rPr>
            </a:br>
            <a:r>
              <a:rPr lang="fi" sz="1500" b="0" i="0" u="none" strike="noStrike" cap="none" dirty="0">
                <a:solidFill>
                  <a:srgbClr val="161249"/>
                </a:solidFill>
                <a:latin typeface="Arial"/>
                <a:ea typeface="Arial"/>
                <a:cs typeface="Arial"/>
                <a:sym typeface="Arial"/>
              </a:rPr>
              <a:t>działania i zachowania odwiedzających.</a:t>
            </a:r>
            <a:endParaRPr sz="1500" b="0" i="0" u="none" strike="noStrike" cap="none" dirty="0">
              <a:solidFill>
                <a:srgbClr val="161249"/>
              </a:solidFill>
              <a:latin typeface="Arial"/>
              <a:ea typeface="Arial"/>
              <a:cs typeface="Arial"/>
              <a:sym typeface="Arial"/>
            </a:endParaRPr>
          </a:p>
          <a:p>
            <a:pPr marL="457200" lvl="0" indent="-323850">
              <a:buClr>
                <a:srgbClr val="ED7D31"/>
              </a:buClr>
              <a:buSzPts val="1500"/>
              <a:buFont typeface="Arial"/>
              <a:buChar char="●"/>
            </a:pPr>
            <a:r>
              <a:rPr lang="fi" sz="1500" b="0" i="0" u="none" strike="noStrike" cap="none" dirty="0">
                <a:solidFill>
                  <a:srgbClr val="161249"/>
                </a:solidFill>
                <a:latin typeface="Arial"/>
                <a:ea typeface="Arial"/>
                <a:cs typeface="Arial"/>
                <a:sym typeface="Arial"/>
              </a:rPr>
              <a:t>Procesy gromadzenia, raportowania i analizy takich danych </a:t>
            </a:r>
            <a:br>
              <a:rPr lang="pl-PL" sz="1500" b="0" i="0" u="none" strike="noStrike" cap="none" dirty="0">
                <a:solidFill>
                  <a:srgbClr val="161249"/>
                </a:solidFill>
                <a:latin typeface="Arial"/>
                <a:ea typeface="Arial"/>
                <a:cs typeface="Arial"/>
                <a:sym typeface="Arial"/>
              </a:rPr>
            </a:br>
            <a:r>
              <a:rPr lang="fi" sz="1500" b="0" i="0" u="none" strike="noStrike" cap="none" dirty="0">
                <a:solidFill>
                  <a:srgbClr val="161249"/>
                </a:solidFill>
                <a:latin typeface="Arial"/>
                <a:ea typeface="Arial"/>
                <a:cs typeface="Arial"/>
                <a:sym typeface="Arial"/>
              </a:rPr>
              <a:t>nazywane są analityką internetową</a:t>
            </a:r>
            <a:r>
              <a:rPr lang="pl-PL" sz="1500" dirty="0">
                <a:solidFill>
                  <a:srgbClr val="161249"/>
                </a:solidFill>
              </a:rPr>
              <a:t> (</a:t>
            </a:r>
            <a:r>
              <a:rPr lang="fi" sz="1500" i="1" dirty="0">
                <a:solidFill>
                  <a:srgbClr val="161249"/>
                </a:solidFill>
              </a:rPr>
              <a:t>web analytics)</a:t>
            </a:r>
            <a:r>
              <a:rPr lang="pl-PL" sz="1500" i="1" dirty="0">
                <a:solidFill>
                  <a:srgbClr val="161249"/>
                </a:solidFill>
              </a:rPr>
              <a:t>.</a:t>
            </a:r>
            <a:endParaRPr lang="pl-PL" sz="1500" b="0" i="0" u="none" strike="noStrike" cap="none" dirty="0">
              <a:solidFill>
                <a:srgbClr val="161249"/>
              </a:solidFill>
              <a:latin typeface="Arial"/>
              <a:ea typeface="Arial"/>
              <a:cs typeface="Arial"/>
              <a:sym typeface="Arial"/>
            </a:endParaRPr>
          </a:p>
          <a:p>
            <a:pPr marL="457200" marR="0" lvl="0" indent="-323850" algn="l" rtl="0">
              <a:lnSpc>
                <a:spcPct val="100000"/>
              </a:lnSpc>
              <a:spcBef>
                <a:spcPts val="0"/>
              </a:spcBef>
              <a:spcAft>
                <a:spcPts val="0"/>
              </a:spcAft>
              <a:buClr>
                <a:srgbClr val="ED7D31"/>
              </a:buClr>
              <a:buSzPts val="1500"/>
              <a:buFont typeface="Arial"/>
              <a:buChar char="●"/>
            </a:pPr>
            <a:r>
              <a:rPr lang="fi" sz="1500" b="0" i="0" u="none" strike="noStrike" cap="none" dirty="0">
                <a:solidFill>
                  <a:srgbClr val="161249"/>
                </a:solidFill>
                <a:latin typeface="Arial"/>
                <a:ea typeface="Arial"/>
                <a:cs typeface="Arial"/>
                <a:sym typeface="Arial"/>
              </a:rPr>
              <a:t>Wszechstronne dane można uzyskać np. ze stron </a:t>
            </a:r>
            <a:r>
              <a:rPr lang="pl-PL" sz="1500" b="0" i="0" u="none" strike="noStrike" cap="none" dirty="0">
                <a:solidFill>
                  <a:srgbClr val="161249"/>
                </a:solidFill>
                <a:latin typeface="Arial"/>
                <a:ea typeface="Arial"/>
                <a:cs typeface="Arial"/>
                <a:sym typeface="Arial"/>
              </a:rPr>
              <a:t>www</a:t>
            </a:r>
            <a:r>
              <a:rPr lang="fi" sz="1500" b="0" i="0" u="none" strike="noStrike" cap="none" dirty="0">
                <a:solidFill>
                  <a:srgbClr val="161249"/>
                </a:solidFill>
                <a:latin typeface="Arial"/>
                <a:ea typeface="Arial"/>
                <a:cs typeface="Arial"/>
                <a:sym typeface="Arial"/>
              </a:rPr>
              <a:t>, </a:t>
            </a:r>
            <a:br>
              <a:rPr lang="fi" sz="1500" b="0" i="0" u="none" strike="noStrike" cap="none" dirty="0">
                <a:solidFill>
                  <a:srgbClr val="161249"/>
                </a:solidFill>
                <a:latin typeface="Arial"/>
                <a:ea typeface="Arial"/>
                <a:cs typeface="Arial"/>
                <a:sym typeface="Arial"/>
              </a:rPr>
            </a:br>
            <a:r>
              <a:rPr lang="fi" sz="1500" b="0" i="0" u="none" strike="noStrike" cap="none" dirty="0">
                <a:solidFill>
                  <a:srgbClr val="161249"/>
                </a:solidFill>
                <a:latin typeface="Arial"/>
                <a:ea typeface="Arial"/>
                <a:cs typeface="Arial"/>
                <a:sym typeface="Arial"/>
              </a:rPr>
              <a:t>Facebooka i IG, blogów, reklam i kampanii banerowych itp. </a:t>
            </a:r>
            <a:endParaRPr lang="pl-PL" sz="1500" dirty="0">
              <a:solidFill>
                <a:srgbClr val="161249"/>
              </a:solidFill>
            </a:endParaRPr>
          </a:p>
          <a:p>
            <a:pPr marL="457200" marR="0" lvl="0" indent="-323850" algn="l" rtl="0">
              <a:lnSpc>
                <a:spcPct val="100000"/>
              </a:lnSpc>
              <a:spcBef>
                <a:spcPts val="0"/>
              </a:spcBef>
              <a:spcAft>
                <a:spcPts val="0"/>
              </a:spcAft>
              <a:buClr>
                <a:srgbClr val="ED7D31"/>
              </a:buClr>
              <a:buSzPts val="1500"/>
              <a:buFont typeface="Arial"/>
              <a:buChar char="●"/>
            </a:pPr>
            <a:r>
              <a:rPr lang="fi" sz="1500" b="0" i="0" u="none" strike="noStrike" cap="none" dirty="0">
                <a:solidFill>
                  <a:srgbClr val="161249"/>
                </a:solidFill>
                <a:latin typeface="Arial"/>
                <a:ea typeface="Arial"/>
                <a:cs typeface="Arial"/>
                <a:sym typeface="Arial"/>
              </a:rPr>
              <a:t>Dane te pomagają praktycznie w uruchamianiu bardziej </a:t>
            </a:r>
            <a:br>
              <a:rPr lang="pl-PL" sz="1500" b="0" i="0" u="none" strike="noStrike" cap="none" dirty="0">
                <a:solidFill>
                  <a:srgbClr val="161249"/>
                </a:solidFill>
                <a:latin typeface="Arial"/>
                <a:ea typeface="Arial"/>
                <a:cs typeface="Arial"/>
                <a:sym typeface="Arial"/>
              </a:rPr>
            </a:br>
            <a:r>
              <a:rPr lang="fi" sz="1500" b="0" i="0" u="none" strike="noStrike" cap="none" dirty="0">
                <a:solidFill>
                  <a:srgbClr val="161249"/>
                </a:solidFill>
                <a:latin typeface="Arial"/>
                <a:ea typeface="Arial"/>
                <a:cs typeface="Arial"/>
                <a:sym typeface="Arial"/>
              </a:rPr>
              <a:t>skutecznych kampanii i poprawie jakości obsługi klienta</a:t>
            </a:r>
            <a:r>
              <a:rPr lang="pl-PL" sz="1500" b="0" i="0" u="none" strike="noStrike" cap="none" dirty="0">
                <a:solidFill>
                  <a:srgbClr val="161249"/>
                </a:solidFill>
                <a:latin typeface="Arial"/>
                <a:ea typeface="Arial"/>
                <a:cs typeface="Arial"/>
                <a:sym typeface="Arial"/>
              </a:rPr>
              <a:t>.</a:t>
            </a:r>
            <a:r>
              <a:rPr lang="fi" sz="1500" b="0" i="0" u="none" strike="noStrike" cap="none" dirty="0">
                <a:solidFill>
                  <a:srgbClr val="161249"/>
                </a:solidFill>
                <a:latin typeface="Arial"/>
                <a:ea typeface="Arial"/>
                <a:cs typeface="Arial"/>
                <a:sym typeface="Arial"/>
              </a:rPr>
              <a:t> </a:t>
            </a:r>
            <a:endParaRPr sz="1500" b="0" i="0" u="none" strike="noStrike" cap="none" dirty="0">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500"/>
              <a:buFont typeface="Arial"/>
              <a:buNone/>
            </a:pPr>
            <a:endParaRPr sz="1500" b="0" i="0" u="none" strike="noStrike" cap="none" dirty="0">
              <a:solidFill>
                <a:srgbClr val="161249"/>
              </a:solidFill>
              <a:latin typeface="Arial"/>
              <a:ea typeface="Arial"/>
              <a:cs typeface="Arial"/>
              <a:sym typeface="Arial"/>
            </a:endParaRPr>
          </a:p>
        </p:txBody>
      </p:sp>
      <p:sp>
        <p:nvSpPr>
          <p:cNvPr id="534" name="Google Shape;534;g19922e704ba_0_0"/>
          <p:cNvSpPr txBox="1"/>
          <p:nvPr/>
        </p:nvSpPr>
        <p:spPr>
          <a:xfrm>
            <a:off x="7442009" y="3011524"/>
            <a:ext cx="2860241" cy="369302"/>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200" b="0" i="0" u="none" strike="noStrike" cap="none">
                <a:solidFill>
                  <a:srgbClr val="000000"/>
                </a:solidFill>
                <a:latin typeface="Arial"/>
                <a:ea typeface="Arial"/>
                <a:cs typeface="Arial"/>
                <a:sym typeface="Arial"/>
              </a:rPr>
              <a:t>Źródło: </a:t>
            </a:r>
            <a:r>
              <a:rPr lang="fi" sz="1200" b="0" i="0" u="sng" strike="noStrike" cap="none">
                <a:solidFill>
                  <a:schemeClr val="hlink"/>
                </a:solidFill>
                <a:latin typeface="Arial"/>
                <a:ea typeface="Arial"/>
                <a:cs typeface="Arial"/>
                <a:sym typeface="Arial"/>
                <a:hlinkClick r:id="rId4"/>
              </a:rPr>
              <a:t>Simplilearn</a:t>
            </a:r>
            <a:endParaRPr sz="1200" b="0" i="0" u="none" strike="noStrike" cap="none">
              <a:solidFill>
                <a:srgbClr val="000000"/>
              </a:solidFill>
              <a:latin typeface="Arial"/>
              <a:ea typeface="Arial"/>
              <a:cs typeface="Arial"/>
              <a:sym typeface="Arial"/>
            </a:endParaRPr>
          </a:p>
        </p:txBody>
      </p:sp>
      <p:sp>
        <p:nvSpPr>
          <p:cNvPr id="535" name="Google Shape;535;g19922e704ba_0_0"/>
          <p:cNvSpPr txBox="1"/>
          <p:nvPr/>
        </p:nvSpPr>
        <p:spPr>
          <a:xfrm>
            <a:off x="334115" y="3149161"/>
            <a:ext cx="8409835" cy="1246495"/>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500"/>
              <a:buFont typeface="Arial"/>
              <a:buNone/>
            </a:pPr>
            <a:r>
              <a:rPr lang="fi" sz="1500" b="1" i="0" u="none" strike="noStrike" cap="none" dirty="0">
                <a:solidFill>
                  <a:srgbClr val="161249"/>
                </a:solidFill>
                <a:latin typeface="Arial"/>
                <a:ea typeface="Arial"/>
                <a:cs typeface="Arial"/>
                <a:sym typeface="Arial"/>
              </a:rPr>
              <a:t>Jak?</a:t>
            </a:r>
            <a:endParaRPr sz="1400" b="0" i="0" u="none" strike="noStrike" cap="none" dirty="0">
              <a:solidFill>
                <a:srgbClr val="000000"/>
              </a:solidFill>
              <a:latin typeface="Arial"/>
              <a:ea typeface="Arial"/>
              <a:cs typeface="Arial"/>
              <a:sym typeface="Arial"/>
            </a:endParaRPr>
          </a:p>
          <a:p>
            <a:pPr marL="457200" marR="0" lvl="0" indent="-323850" algn="l" rtl="0">
              <a:lnSpc>
                <a:spcPct val="100000"/>
              </a:lnSpc>
              <a:spcBef>
                <a:spcPts val="0"/>
              </a:spcBef>
              <a:spcAft>
                <a:spcPts val="0"/>
              </a:spcAft>
              <a:buClr>
                <a:srgbClr val="ED7D31"/>
              </a:buClr>
              <a:buSzPts val="1500"/>
              <a:buFont typeface="Arial"/>
              <a:buChar char="●"/>
            </a:pPr>
            <a:r>
              <a:rPr lang="fi" sz="1500" b="0" i="0" u="none" strike="noStrike" cap="none" dirty="0">
                <a:solidFill>
                  <a:srgbClr val="161249"/>
                </a:solidFill>
                <a:latin typeface="Arial"/>
                <a:ea typeface="Arial"/>
                <a:cs typeface="Arial"/>
                <a:sym typeface="Arial"/>
              </a:rPr>
              <a:t>Zacznij od swoich celów i wskaźników KPI oraz działań, które są istotne dla ich pomiaru.</a:t>
            </a:r>
            <a:endParaRPr sz="1400" b="0" i="0" u="none" strike="noStrike" cap="none" dirty="0">
              <a:solidFill>
                <a:srgbClr val="000000"/>
              </a:solidFill>
              <a:latin typeface="Arial"/>
              <a:ea typeface="Arial"/>
              <a:cs typeface="Arial"/>
              <a:sym typeface="Arial"/>
            </a:endParaRPr>
          </a:p>
          <a:p>
            <a:pPr marL="457200" marR="0" lvl="0" indent="-323850" algn="l" rtl="0">
              <a:lnSpc>
                <a:spcPct val="100000"/>
              </a:lnSpc>
              <a:spcBef>
                <a:spcPts val="0"/>
              </a:spcBef>
              <a:spcAft>
                <a:spcPts val="0"/>
              </a:spcAft>
              <a:buClr>
                <a:srgbClr val="ED7D31"/>
              </a:buClr>
              <a:buSzPts val="1500"/>
              <a:buFont typeface="Arial"/>
              <a:buChar char="●"/>
            </a:pPr>
            <a:r>
              <a:rPr lang="fi" sz="1500" b="0" i="0" u="none" strike="noStrike" cap="none" dirty="0">
                <a:solidFill>
                  <a:srgbClr val="161249"/>
                </a:solidFill>
                <a:latin typeface="Arial"/>
                <a:ea typeface="Arial"/>
                <a:cs typeface="Arial"/>
                <a:sym typeface="Arial"/>
              </a:rPr>
              <a:t>Uwzględni</a:t>
            </a:r>
            <a:r>
              <a:rPr lang="pl-PL" sz="1500" b="0" i="0" u="none" strike="noStrike" cap="none" dirty="0">
                <a:solidFill>
                  <a:srgbClr val="161249"/>
                </a:solidFill>
                <a:latin typeface="Arial"/>
                <a:ea typeface="Arial"/>
                <a:cs typeface="Arial"/>
                <a:sym typeface="Arial"/>
              </a:rPr>
              <a:t>j </a:t>
            </a:r>
            <a:r>
              <a:rPr lang="fi" sz="1500" b="0" i="0" u="none" strike="noStrike" cap="none" dirty="0">
                <a:solidFill>
                  <a:srgbClr val="161249"/>
                </a:solidFill>
                <a:latin typeface="Arial"/>
                <a:ea typeface="Arial"/>
                <a:cs typeface="Arial"/>
                <a:sym typeface="Arial"/>
              </a:rPr>
              <a:t>wymagan</a:t>
            </a:r>
            <a:r>
              <a:rPr lang="pl-PL" sz="1500" b="0" i="0" u="none" strike="noStrike" cap="none" dirty="0">
                <a:solidFill>
                  <a:srgbClr val="161249"/>
                </a:solidFill>
                <a:latin typeface="Arial"/>
                <a:ea typeface="Arial"/>
                <a:cs typeface="Arial"/>
                <a:sym typeface="Arial"/>
              </a:rPr>
              <a:t>e</a:t>
            </a:r>
            <a:r>
              <a:rPr lang="fi" sz="1500" b="0" i="0" u="none" strike="noStrike" cap="none" dirty="0">
                <a:solidFill>
                  <a:srgbClr val="161249"/>
                </a:solidFill>
                <a:latin typeface="Arial"/>
                <a:ea typeface="Arial"/>
                <a:cs typeface="Arial"/>
                <a:sym typeface="Arial"/>
              </a:rPr>
              <a:t> element</a:t>
            </a:r>
            <a:r>
              <a:rPr lang="pl-PL" sz="1500" b="0" i="0" u="none" strike="noStrike" cap="none" dirty="0">
                <a:solidFill>
                  <a:srgbClr val="161249"/>
                </a:solidFill>
                <a:latin typeface="Arial"/>
                <a:ea typeface="Arial"/>
                <a:cs typeface="Arial"/>
                <a:sym typeface="Arial"/>
              </a:rPr>
              <a:t>y</a:t>
            </a:r>
            <a:r>
              <a:rPr lang="fi" sz="1500" b="0" i="0" u="none" strike="noStrike" cap="none" dirty="0">
                <a:solidFill>
                  <a:srgbClr val="161249"/>
                </a:solidFill>
                <a:latin typeface="Arial"/>
                <a:ea typeface="Arial"/>
                <a:cs typeface="Arial"/>
                <a:sym typeface="Arial"/>
              </a:rPr>
              <a:t> analityczn</a:t>
            </a:r>
            <a:r>
              <a:rPr lang="pl-PL" sz="1500" b="0" i="0" u="none" strike="noStrike" cap="none" dirty="0">
                <a:solidFill>
                  <a:srgbClr val="161249"/>
                </a:solidFill>
                <a:latin typeface="Arial"/>
                <a:ea typeface="Arial"/>
                <a:cs typeface="Arial"/>
                <a:sym typeface="Arial"/>
              </a:rPr>
              <a:t>e</a:t>
            </a:r>
            <a:r>
              <a:rPr lang="fi" sz="1500" b="0" i="0" u="none" strike="noStrike" cap="none" dirty="0">
                <a:solidFill>
                  <a:srgbClr val="161249"/>
                </a:solidFill>
                <a:latin typeface="Arial"/>
                <a:ea typeface="Arial"/>
                <a:cs typeface="Arial"/>
                <a:sym typeface="Arial"/>
              </a:rPr>
              <a:t> w kodzie witryny</a:t>
            </a:r>
            <a:r>
              <a:rPr lang="pl-PL" sz="1500" b="0" i="0" u="none" strike="noStrike" cap="none" dirty="0">
                <a:solidFill>
                  <a:srgbClr val="161249"/>
                </a:solidFill>
                <a:latin typeface="Arial"/>
                <a:ea typeface="Arial"/>
                <a:cs typeface="Arial"/>
                <a:sym typeface="Arial"/>
              </a:rPr>
              <a:t>.</a:t>
            </a:r>
            <a:endParaRPr sz="1400" b="0" i="0" u="none" strike="noStrike" cap="none" dirty="0">
              <a:solidFill>
                <a:srgbClr val="000000"/>
              </a:solidFill>
              <a:latin typeface="Arial"/>
              <a:ea typeface="Arial"/>
              <a:cs typeface="Arial"/>
              <a:sym typeface="Arial"/>
            </a:endParaRPr>
          </a:p>
          <a:p>
            <a:pPr marL="457200" lvl="0" indent="-323850">
              <a:buClr>
                <a:srgbClr val="ED7D31"/>
              </a:buClr>
              <a:buSzPts val="1500"/>
              <a:buFont typeface="Arial"/>
              <a:buChar char="●"/>
            </a:pPr>
            <a:r>
              <a:rPr lang="fi" sz="1500" b="0" i="0" u="none" strike="noStrike" cap="none" dirty="0">
                <a:solidFill>
                  <a:srgbClr val="161249"/>
                </a:solidFill>
                <a:latin typeface="Arial"/>
                <a:ea typeface="Arial"/>
                <a:cs typeface="Arial"/>
                <a:sym typeface="Arial"/>
              </a:rPr>
              <a:t>Jako narzędzi można użyć Google Analytics lub szerokiej gamy innych </a:t>
            </a:r>
            <a:r>
              <a:rPr lang="fi" sz="1500" dirty="0">
                <a:solidFill>
                  <a:srgbClr val="161249"/>
                </a:solidFill>
              </a:rPr>
              <a:t>opartych na algorytmach</a:t>
            </a:r>
            <a:r>
              <a:rPr lang="pl-PL" sz="1500" dirty="0">
                <a:solidFill>
                  <a:srgbClr val="161249"/>
                </a:solidFill>
              </a:rPr>
              <a:t> </a:t>
            </a:r>
            <a:r>
              <a:rPr lang="fi" sz="1500" b="0" i="0" u="none" strike="noStrike" cap="none" dirty="0">
                <a:solidFill>
                  <a:srgbClr val="161249"/>
                </a:solidFill>
                <a:latin typeface="Arial"/>
                <a:ea typeface="Arial"/>
                <a:cs typeface="Arial"/>
                <a:sym typeface="Arial"/>
              </a:rPr>
              <a:t>narzędzi analitycznych</a:t>
            </a:r>
            <a:r>
              <a:rPr lang="pl-PL" sz="1500" b="0" u="none" strike="noStrike" cap="none" dirty="0">
                <a:solidFill>
                  <a:srgbClr val="161249"/>
                </a:solidFill>
                <a:latin typeface="Arial"/>
                <a:ea typeface="Arial"/>
                <a:cs typeface="Arial"/>
                <a:sym typeface="Arial"/>
              </a:rPr>
              <a:t>.</a:t>
            </a:r>
            <a:r>
              <a:rPr lang="fi" sz="1500" b="0" u="none" strike="noStrike" cap="none" dirty="0">
                <a:solidFill>
                  <a:srgbClr val="161249"/>
                </a:solidFill>
                <a:latin typeface="Arial"/>
                <a:ea typeface="Arial"/>
                <a:cs typeface="Arial"/>
                <a:sym typeface="Arial"/>
              </a:rPr>
              <a:t> </a:t>
            </a:r>
            <a:endParaRPr sz="1500" b="1" u="none" strike="noStrike" cap="none" dirty="0">
              <a:solidFill>
                <a:srgbClr val="161249"/>
              </a:solidFill>
              <a:latin typeface="Arial"/>
              <a:ea typeface="Arial"/>
              <a:cs typeface="Arial"/>
              <a:sym typeface="Arial"/>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539"/>
        <p:cNvGrpSpPr/>
        <p:nvPr/>
      </p:nvGrpSpPr>
      <p:grpSpPr>
        <a:xfrm>
          <a:off x="0" y="0"/>
          <a:ext cx="0" cy="0"/>
          <a:chOff x="0" y="0"/>
          <a:chExt cx="0" cy="0"/>
        </a:xfrm>
      </p:grpSpPr>
      <p:sp>
        <p:nvSpPr>
          <p:cNvPr id="540" name="Google Shape;540;p7"/>
          <p:cNvSpPr/>
          <p:nvPr/>
        </p:nvSpPr>
        <p:spPr>
          <a:xfrm>
            <a:off x="2806709" y="2449329"/>
            <a:ext cx="1419900" cy="946500"/>
          </a:xfrm>
          <a:prstGeom prst="roundRect">
            <a:avLst>
              <a:gd name="adj" fmla="val 16667"/>
            </a:avLst>
          </a:prstGeom>
          <a:solidFill>
            <a:srgbClr val="ED7D31"/>
          </a:solidFill>
          <a:ln w="12700" cap="flat" cmpd="sng">
            <a:solidFill>
              <a:srgbClr val="004641"/>
            </a:solidFill>
            <a:prstDash val="solid"/>
            <a:miter lim="800000"/>
            <a:headEnd type="none" w="sm" len="sm"/>
            <a:tailEnd type="none" w="sm" len="sm"/>
          </a:ln>
        </p:spPr>
        <p:txBody>
          <a:bodyPr spcFirstLastPara="1" wrap="square" lIns="68575" tIns="34275" rIns="68575" bIns="34275" anchor="ctr" anchorCtr="0">
            <a:noAutofit/>
          </a:bodyPr>
          <a:lstStyle/>
          <a:p>
            <a:pPr marL="0" marR="0" lvl="0" indent="0" algn="ctr" rtl="0">
              <a:lnSpc>
                <a:spcPct val="100000"/>
              </a:lnSpc>
              <a:spcBef>
                <a:spcPts val="0"/>
              </a:spcBef>
              <a:spcAft>
                <a:spcPts val="0"/>
              </a:spcAft>
              <a:buClr>
                <a:srgbClr val="000000"/>
              </a:buClr>
              <a:buSzPts val="1400"/>
              <a:buFont typeface="Arial"/>
              <a:buNone/>
            </a:pPr>
            <a:r>
              <a:rPr lang="fi" sz="1400" b="0" i="0" u="none" strike="noStrike" cap="none">
                <a:solidFill>
                  <a:schemeClr val="lt1"/>
                </a:solidFill>
                <a:latin typeface="PT Sans"/>
                <a:ea typeface="PT Sans"/>
                <a:cs typeface="PT Sans"/>
                <a:sym typeface="PT Sans"/>
              </a:rPr>
              <a:t>Strona internetowa firmy</a:t>
            </a:r>
            <a:endParaRPr sz="1400" b="0" i="0" u="none" strike="noStrike" cap="none">
              <a:solidFill>
                <a:schemeClr val="lt1"/>
              </a:solidFill>
              <a:latin typeface="PT Sans"/>
              <a:ea typeface="PT Sans"/>
              <a:cs typeface="PT Sans"/>
              <a:sym typeface="PT Sans"/>
            </a:endParaRPr>
          </a:p>
        </p:txBody>
      </p:sp>
      <p:sp>
        <p:nvSpPr>
          <p:cNvPr id="541" name="Google Shape;541;p7"/>
          <p:cNvSpPr/>
          <p:nvPr/>
        </p:nvSpPr>
        <p:spPr>
          <a:xfrm>
            <a:off x="410946" y="1576229"/>
            <a:ext cx="1387750" cy="774967"/>
          </a:xfrm>
          <a:prstGeom prst="roundRect">
            <a:avLst>
              <a:gd name="adj" fmla="val 16667"/>
            </a:avLst>
          </a:prstGeom>
          <a:solidFill>
            <a:schemeClr val="accent1"/>
          </a:solidFill>
          <a:ln w="12700" cap="flat" cmpd="sng">
            <a:solidFill>
              <a:srgbClr val="004641"/>
            </a:solidFill>
            <a:prstDash val="solid"/>
            <a:miter lim="800000"/>
            <a:headEnd type="none" w="sm" len="sm"/>
            <a:tailEnd type="none" w="sm" len="sm"/>
          </a:ln>
        </p:spPr>
        <p:txBody>
          <a:bodyPr spcFirstLastPara="1" wrap="square" lIns="68575" tIns="34275" rIns="68575" bIns="34275" anchor="ctr" anchorCtr="0">
            <a:noAutofit/>
          </a:bodyPr>
          <a:lstStyle/>
          <a:p>
            <a:pPr marL="0" marR="0" lvl="0" indent="0" algn="ctr" rtl="0">
              <a:lnSpc>
                <a:spcPct val="100000"/>
              </a:lnSpc>
              <a:spcBef>
                <a:spcPts val="0"/>
              </a:spcBef>
              <a:spcAft>
                <a:spcPts val="0"/>
              </a:spcAft>
              <a:buClr>
                <a:srgbClr val="000000"/>
              </a:buClr>
              <a:buSzPts val="1400"/>
              <a:buFont typeface="Arial"/>
              <a:buNone/>
            </a:pPr>
            <a:r>
              <a:rPr lang="fi" sz="1400" b="0" i="0" u="none" strike="noStrike" cap="none" dirty="0">
                <a:solidFill>
                  <a:schemeClr val="lt1"/>
                </a:solidFill>
                <a:latin typeface="PT Sans"/>
                <a:ea typeface="PT Sans"/>
                <a:cs typeface="PT Sans"/>
                <a:sym typeface="PT Sans"/>
              </a:rPr>
              <a:t>Wyszukiwarki </a:t>
            </a:r>
            <a:endParaRPr sz="1100" b="0" i="0" u="none" strike="noStrike" cap="none" dirty="0">
              <a:solidFill>
                <a:srgbClr val="000000"/>
              </a:solidFill>
              <a:latin typeface="Arial"/>
              <a:ea typeface="Arial"/>
              <a:cs typeface="Arial"/>
              <a:sym typeface="Arial"/>
            </a:endParaRPr>
          </a:p>
        </p:txBody>
      </p:sp>
      <p:sp>
        <p:nvSpPr>
          <p:cNvPr id="542" name="Google Shape;542;p7"/>
          <p:cNvSpPr/>
          <p:nvPr/>
        </p:nvSpPr>
        <p:spPr>
          <a:xfrm>
            <a:off x="1676400" y="4009408"/>
            <a:ext cx="1500051" cy="594091"/>
          </a:xfrm>
          <a:prstGeom prst="roundRect">
            <a:avLst>
              <a:gd name="adj" fmla="val 16667"/>
            </a:avLst>
          </a:prstGeom>
          <a:solidFill>
            <a:schemeClr val="accent1"/>
          </a:solidFill>
          <a:ln w="12700" cap="flat" cmpd="sng">
            <a:solidFill>
              <a:srgbClr val="004641"/>
            </a:solidFill>
            <a:prstDash val="solid"/>
            <a:miter lim="800000"/>
            <a:headEnd type="none" w="sm" len="sm"/>
            <a:tailEnd type="none" w="sm" len="sm"/>
          </a:ln>
        </p:spPr>
        <p:txBody>
          <a:bodyPr spcFirstLastPara="1" wrap="square" lIns="68575" tIns="34275" rIns="68575" bIns="34275" anchor="ctr" anchorCtr="0">
            <a:noAutofit/>
          </a:bodyPr>
          <a:lstStyle/>
          <a:p>
            <a:pPr marL="0" marR="0" lvl="0" indent="0" algn="ctr" rtl="0">
              <a:lnSpc>
                <a:spcPct val="100000"/>
              </a:lnSpc>
              <a:spcBef>
                <a:spcPts val="0"/>
              </a:spcBef>
              <a:spcAft>
                <a:spcPts val="0"/>
              </a:spcAft>
              <a:buClr>
                <a:srgbClr val="000000"/>
              </a:buClr>
              <a:buSzPts val="1400"/>
              <a:buFont typeface="Arial"/>
              <a:buNone/>
            </a:pPr>
            <a:r>
              <a:rPr lang="fi" sz="1400" b="0" i="0" u="none" strike="noStrike" cap="none" dirty="0">
                <a:solidFill>
                  <a:schemeClr val="lt1"/>
                </a:solidFill>
                <a:latin typeface="PT Sans"/>
                <a:ea typeface="PT Sans"/>
                <a:cs typeface="PT Sans"/>
                <a:sym typeface="PT Sans"/>
              </a:rPr>
              <a:t>Strony </a:t>
            </a:r>
            <a:r>
              <a:rPr lang="pl-PL" sz="1400" b="0" i="0" u="none" strike="noStrike" cap="none" dirty="0">
                <a:solidFill>
                  <a:schemeClr val="lt1"/>
                </a:solidFill>
                <a:latin typeface="PT Sans"/>
                <a:ea typeface="PT Sans"/>
                <a:cs typeface="PT Sans"/>
                <a:sym typeface="PT Sans"/>
              </a:rPr>
              <a:t>odsyłające</a:t>
            </a:r>
            <a:endParaRPr sz="1100" b="0" i="0" u="none" strike="noStrike" cap="none" dirty="0">
              <a:solidFill>
                <a:srgbClr val="000000"/>
              </a:solidFill>
              <a:latin typeface="Arial"/>
              <a:ea typeface="Arial"/>
              <a:cs typeface="Arial"/>
              <a:sym typeface="Arial"/>
            </a:endParaRPr>
          </a:p>
        </p:txBody>
      </p:sp>
      <p:sp>
        <p:nvSpPr>
          <p:cNvPr id="543" name="Google Shape;543;p7"/>
          <p:cNvSpPr/>
          <p:nvPr/>
        </p:nvSpPr>
        <p:spPr>
          <a:xfrm>
            <a:off x="1549400" y="614597"/>
            <a:ext cx="1627051" cy="723812"/>
          </a:xfrm>
          <a:prstGeom prst="roundRect">
            <a:avLst>
              <a:gd name="adj" fmla="val 16667"/>
            </a:avLst>
          </a:prstGeom>
          <a:solidFill>
            <a:schemeClr val="accent1"/>
          </a:solidFill>
          <a:ln w="12700" cap="flat" cmpd="sng">
            <a:solidFill>
              <a:srgbClr val="004641"/>
            </a:solidFill>
            <a:prstDash val="solid"/>
            <a:miter lim="800000"/>
            <a:headEnd type="none" w="sm" len="sm"/>
            <a:tailEnd type="none" w="sm" len="sm"/>
          </a:ln>
        </p:spPr>
        <p:txBody>
          <a:bodyPr spcFirstLastPara="1" wrap="square" lIns="68575" tIns="34275" rIns="68575" bIns="34275" anchor="ctr" anchorCtr="0">
            <a:noAutofit/>
          </a:bodyPr>
          <a:lstStyle/>
          <a:p>
            <a:pPr marL="0" marR="0" lvl="0" indent="0" algn="ctr" rtl="0">
              <a:lnSpc>
                <a:spcPct val="100000"/>
              </a:lnSpc>
              <a:spcBef>
                <a:spcPts val="0"/>
              </a:spcBef>
              <a:spcAft>
                <a:spcPts val="0"/>
              </a:spcAft>
              <a:buClr>
                <a:srgbClr val="000000"/>
              </a:buClr>
              <a:buSzPts val="1400"/>
              <a:buFont typeface="Arial"/>
              <a:buNone/>
            </a:pPr>
            <a:r>
              <a:rPr lang="fi" sz="1400" b="0" i="0" u="none" strike="noStrike" cap="none" dirty="0">
                <a:solidFill>
                  <a:schemeClr val="lt1"/>
                </a:solidFill>
                <a:latin typeface="PT Sans"/>
                <a:ea typeface="PT Sans"/>
                <a:cs typeface="PT Sans"/>
                <a:sym typeface="PT Sans"/>
              </a:rPr>
              <a:t>Media społecznościowe </a:t>
            </a:r>
            <a:endParaRPr sz="1100" b="0" i="0" u="none" strike="noStrike" cap="none" dirty="0">
              <a:solidFill>
                <a:srgbClr val="000000"/>
              </a:solidFill>
              <a:latin typeface="Arial"/>
              <a:ea typeface="Arial"/>
              <a:cs typeface="Arial"/>
              <a:sym typeface="Arial"/>
            </a:endParaRPr>
          </a:p>
        </p:txBody>
      </p:sp>
      <p:sp>
        <p:nvSpPr>
          <p:cNvPr id="544" name="Google Shape;544;p7"/>
          <p:cNvSpPr/>
          <p:nvPr/>
        </p:nvSpPr>
        <p:spPr>
          <a:xfrm>
            <a:off x="3511218" y="4154629"/>
            <a:ext cx="1035300" cy="448870"/>
          </a:xfrm>
          <a:prstGeom prst="roundRect">
            <a:avLst>
              <a:gd name="adj" fmla="val 16667"/>
            </a:avLst>
          </a:prstGeom>
          <a:solidFill>
            <a:schemeClr val="accent1"/>
          </a:solidFill>
          <a:ln w="12700" cap="flat" cmpd="sng">
            <a:solidFill>
              <a:srgbClr val="004641"/>
            </a:solidFill>
            <a:prstDash val="solid"/>
            <a:miter lim="800000"/>
            <a:headEnd type="none" w="sm" len="sm"/>
            <a:tailEnd type="none" w="sm" len="sm"/>
          </a:ln>
        </p:spPr>
        <p:txBody>
          <a:bodyPr spcFirstLastPara="1" wrap="square" lIns="68575" tIns="34275" rIns="68575" bIns="34275" anchor="ctr" anchorCtr="0">
            <a:noAutofit/>
          </a:bodyPr>
          <a:lstStyle/>
          <a:p>
            <a:pPr marL="0" marR="0" lvl="0" indent="0" algn="ctr" rtl="0">
              <a:lnSpc>
                <a:spcPct val="100000"/>
              </a:lnSpc>
              <a:spcBef>
                <a:spcPts val="0"/>
              </a:spcBef>
              <a:spcAft>
                <a:spcPts val="0"/>
              </a:spcAft>
              <a:buClr>
                <a:srgbClr val="000000"/>
              </a:buClr>
              <a:buSzPts val="1400"/>
              <a:buFont typeface="Arial"/>
              <a:buNone/>
            </a:pPr>
            <a:r>
              <a:rPr lang="fi" sz="1400" b="0" i="0" u="none" strike="noStrike" cap="none" dirty="0">
                <a:solidFill>
                  <a:schemeClr val="lt1"/>
                </a:solidFill>
                <a:latin typeface="PT Sans"/>
                <a:ea typeface="PT Sans"/>
                <a:cs typeface="PT Sans"/>
                <a:sym typeface="PT Sans"/>
              </a:rPr>
              <a:t>E-mail </a:t>
            </a:r>
            <a:endParaRPr sz="1100" b="0" i="0" u="none" strike="noStrike" cap="none" dirty="0">
              <a:solidFill>
                <a:srgbClr val="000000"/>
              </a:solidFill>
              <a:latin typeface="Arial"/>
              <a:ea typeface="Arial"/>
              <a:cs typeface="Arial"/>
              <a:sym typeface="Arial"/>
            </a:endParaRPr>
          </a:p>
        </p:txBody>
      </p:sp>
      <p:sp>
        <p:nvSpPr>
          <p:cNvPr id="545" name="Google Shape;545;p7"/>
          <p:cNvSpPr/>
          <p:nvPr/>
        </p:nvSpPr>
        <p:spPr>
          <a:xfrm>
            <a:off x="569600" y="3125550"/>
            <a:ext cx="1217400" cy="615600"/>
          </a:xfrm>
          <a:prstGeom prst="roundRect">
            <a:avLst>
              <a:gd name="adj" fmla="val 16667"/>
            </a:avLst>
          </a:prstGeom>
          <a:solidFill>
            <a:schemeClr val="accent1"/>
          </a:solidFill>
          <a:ln w="12700" cap="flat" cmpd="sng">
            <a:solidFill>
              <a:srgbClr val="004641"/>
            </a:solidFill>
            <a:prstDash val="solid"/>
            <a:miter lim="800000"/>
            <a:headEnd type="none" w="sm" len="sm"/>
            <a:tailEnd type="none" w="sm" len="sm"/>
          </a:ln>
        </p:spPr>
        <p:txBody>
          <a:bodyPr spcFirstLastPara="1" wrap="square" lIns="68575" tIns="34275" rIns="68575" bIns="34275" anchor="ctr" anchorCtr="0">
            <a:noAutofit/>
          </a:bodyPr>
          <a:lstStyle/>
          <a:p>
            <a:pPr marL="0" marR="0" lvl="0" indent="0" algn="ctr" rtl="0">
              <a:lnSpc>
                <a:spcPct val="100000"/>
              </a:lnSpc>
              <a:spcBef>
                <a:spcPts val="0"/>
              </a:spcBef>
              <a:spcAft>
                <a:spcPts val="0"/>
              </a:spcAft>
              <a:buClr>
                <a:srgbClr val="000000"/>
              </a:buClr>
              <a:buSzPts val="1400"/>
              <a:buFont typeface="Arial"/>
              <a:buNone/>
            </a:pPr>
            <a:r>
              <a:rPr lang="fi" sz="1400" b="0" i="0" u="none" strike="noStrike" cap="none">
                <a:solidFill>
                  <a:schemeClr val="lt1"/>
                </a:solidFill>
                <a:latin typeface="PT Sans"/>
                <a:ea typeface="PT Sans"/>
                <a:cs typeface="PT Sans"/>
                <a:sym typeface="PT Sans"/>
              </a:rPr>
              <a:t>Kampanie </a:t>
            </a:r>
            <a:endParaRPr sz="1100" b="0" i="0" u="none" strike="noStrike" cap="none">
              <a:solidFill>
                <a:srgbClr val="000000"/>
              </a:solidFill>
              <a:latin typeface="Arial"/>
              <a:ea typeface="Arial"/>
              <a:cs typeface="Arial"/>
              <a:sym typeface="Arial"/>
            </a:endParaRPr>
          </a:p>
        </p:txBody>
      </p:sp>
      <p:sp>
        <p:nvSpPr>
          <p:cNvPr id="546" name="Google Shape;546;p7"/>
          <p:cNvSpPr/>
          <p:nvPr/>
        </p:nvSpPr>
        <p:spPr>
          <a:xfrm>
            <a:off x="3488671" y="765737"/>
            <a:ext cx="1284579" cy="946500"/>
          </a:xfrm>
          <a:prstGeom prst="roundRect">
            <a:avLst>
              <a:gd name="adj" fmla="val 16667"/>
            </a:avLst>
          </a:prstGeom>
          <a:solidFill>
            <a:schemeClr val="accent1"/>
          </a:solidFill>
          <a:ln w="12700" cap="flat" cmpd="sng">
            <a:solidFill>
              <a:srgbClr val="004641"/>
            </a:solidFill>
            <a:prstDash val="solid"/>
            <a:miter lim="800000"/>
            <a:headEnd type="none" w="sm" len="sm"/>
            <a:tailEnd type="none" w="sm" len="sm"/>
          </a:ln>
        </p:spPr>
        <p:txBody>
          <a:bodyPr spcFirstLastPara="1" wrap="square" lIns="68575" tIns="34275" rIns="68575" bIns="34275" anchor="ctr" anchorCtr="0">
            <a:noAutofit/>
          </a:bodyPr>
          <a:lstStyle/>
          <a:p>
            <a:pPr marL="0" marR="0" lvl="0" indent="0" algn="ctr" rtl="0">
              <a:lnSpc>
                <a:spcPct val="100000"/>
              </a:lnSpc>
              <a:spcBef>
                <a:spcPts val="0"/>
              </a:spcBef>
              <a:spcAft>
                <a:spcPts val="0"/>
              </a:spcAft>
              <a:buClr>
                <a:srgbClr val="000000"/>
              </a:buClr>
              <a:buSzPts val="1400"/>
              <a:buFont typeface="Arial"/>
              <a:buNone/>
            </a:pPr>
            <a:r>
              <a:rPr lang="fi" sz="1400" b="0" i="0" u="none" strike="noStrike" cap="none" dirty="0">
                <a:solidFill>
                  <a:schemeClr val="lt1"/>
                </a:solidFill>
                <a:latin typeface="PT Sans"/>
                <a:ea typeface="PT Sans"/>
                <a:cs typeface="PT Sans"/>
                <a:sym typeface="PT Sans"/>
              </a:rPr>
              <a:t>Ruch</a:t>
            </a:r>
            <a:r>
              <a:rPr lang="fi" dirty="0">
                <a:solidFill>
                  <a:schemeClr val="lt1"/>
                </a:solidFill>
                <a:latin typeface="PT Sans"/>
                <a:ea typeface="PT Sans"/>
                <a:cs typeface="PT Sans"/>
                <a:sym typeface="PT Sans"/>
              </a:rPr>
              <a:t> bezpośredni </a:t>
            </a:r>
            <a:endParaRPr sz="1100" b="0" i="0" u="none" strike="noStrike" cap="none" dirty="0">
              <a:solidFill>
                <a:srgbClr val="000000"/>
              </a:solidFill>
              <a:latin typeface="Arial"/>
              <a:ea typeface="Arial"/>
              <a:cs typeface="Arial"/>
              <a:sym typeface="Arial"/>
            </a:endParaRPr>
          </a:p>
        </p:txBody>
      </p:sp>
      <p:sp>
        <p:nvSpPr>
          <p:cNvPr id="547" name="Google Shape;547;p7"/>
          <p:cNvSpPr/>
          <p:nvPr/>
        </p:nvSpPr>
        <p:spPr>
          <a:xfrm rot="1228548">
            <a:off x="1941128" y="2236915"/>
            <a:ext cx="720111" cy="351896"/>
          </a:xfrm>
          <a:prstGeom prst="rightArrow">
            <a:avLst>
              <a:gd name="adj1" fmla="val 50000"/>
              <a:gd name="adj2" fmla="val 50000"/>
            </a:avLst>
          </a:prstGeom>
          <a:solidFill>
            <a:schemeClr val="accent1"/>
          </a:solidFill>
          <a:ln w="12700" cap="flat" cmpd="sng">
            <a:solidFill>
              <a:srgbClr val="004641"/>
            </a:solidFill>
            <a:prstDash val="solid"/>
            <a:miter lim="800000"/>
            <a:headEnd type="none" w="sm" len="sm"/>
            <a:tailEnd type="none" w="sm" len="sm"/>
          </a:ln>
        </p:spPr>
        <p:txBody>
          <a:bodyPr spcFirstLastPara="1" wrap="square" lIns="68575" tIns="34275" rIns="68575" bIns="3427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PT Sans"/>
              <a:ea typeface="PT Sans"/>
              <a:cs typeface="PT Sans"/>
              <a:sym typeface="PT Sans"/>
            </a:endParaRPr>
          </a:p>
        </p:txBody>
      </p:sp>
      <p:sp>
        <p:nvSpPr>
          <p:cNvPr id="548" name="Google Shape;548;p7"/>
          <p:cNvSpPr/>
          <p:nvPr/>
        </p:nvSpPr>
        <p:spPr>
          <a:xfrm rot="6642631">
            <a:off x="3618246" y="1960696"/>
            <a:ext cx="513139" cy="351763"/>
          </a:xfrm>
          <a:prstGeom prst="rightArrow">
            <a:avLst>
              <a:gd name="adj1" fmla="val 50000"/>
              <a:gd name="adj2" fmla="val 50000"/>
            </a:avLst>
          </a:prstGeom>
          <a:solidFill>
            <a:schemeClr val="accent1"/>
          </a:solidFill>
          <a:ln w="12700" cap="flat" cmpd="sng">
            <a:solidFill>
              <a:srgbClr val="004641"/>
            </a:solidFill>
            <a:prstDash val="solid"/>
            <a:miter lim="800000"/>
            <a:headEnd type="none" w="sm" len="sm"/>
            <a:tailEnd type="none" w="sm" len="sm"/>
          </a:ln>
        </p:spPr>
        <p:txBody>
          <a:bodyPr spcFirstLastPara="1" wrap="square" lIns="68575" tIns="34275" rIns="68575" bIns="3427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PT Sans"/>
              <a:ea typeface="PT Sans"/>
              <a:cs typeface="PT Sans"/>
              <a:sym typeface="PT Sans"/>
            </a:endParaRPr>
          </a:p>
        </p:txBody>
      </p:sp>
      <p:sp>
        <p:nvSpPr>
          <p:cNvPr id="549" name="Google Shape;549;p7"/>
          <p:cNvSpPr/>
          <p:nvPr/>
        </p:nvSpPr>
        <p:spPr>
          <a:xfrm rot="-2484950">
            <a:off x="2877227" y="3526740"/>
            <a:ext cx="386837" cy="351758"/>
          </a:xfrm>
          <a:prstGeom prst="rightArrow">
            <a:avLst>
              <a:gd name="adj1" fmla="val 50000"/>
              <a:gd name="adj2" fmla="val 50000"/>
            </a:avLst>
          </a:prstGeom>
          <a:solidFill>
            <a:schemeClr val="accent1"/>
          </a:solidFill>
          <a:ln w="12700" cap="flat" cmpd="sng">
            <a:solidFill>
              <a:srgbClr val="004641"/>
            </a:solidFill>
            <a:prstDash val="solid"/>
            <a:miter lim="800000"/>
            <a:headEnd type="none" w="sm" len="sm"/>
            <a:tailEnd type="none" w="sm" len="sm"/>
          </a:ln>
        </p:spPr>
        <p:txBody>
          <a:bodyPr spcFirstLastPara="1" wrap="square" lIns="68575" tIns="34275" rIns="68575" bIns="3427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PT Sans"/>
              <a:ea typeface="PT Sans"/>
              <a:cs typeface="PT Sans"/>
              <a:sym typeface="PT Sans"/>
            </a:endParaRPr>
          </a:p>
        </p:txBody>
      </p:sp>
      <p:sp>
        <p:nvSpPr>
          <p:cNvPr id="550" name="Google Shape;550;p7"/>
          <p:cNvSpPr/>
          <p:nvPr/>
        </p:nvSpPr>
        <p:spPr>
          <a:xfrm rot="-651779">
            <a:off x="2083824" y="3129371"/>
            <a:ext cx="633553" cy="351607"/>
          </a:xfrm>
          <a:prstGeom prst="rightArrow">
            <a:avLst>
              <a:gd name="adj1" fmla="val 50000"/>
              <a:gd name="adj2" fmla="val 50000"/>
            </a:avLst>
          </a:prstGeom>
          <a:solidFill>
            <a:schemeClr val="accent1"/>
          </a:solidFill>
          <a:ln w="12700" cap="flat" cmpd="sng">
            <a:solidFill>
              <a:srgbClr val="004641"/>
            </a:solidFill>
            <a:prstDash val="solid"/>
            <a:miter lim="800000"/>
            <a:headEnd type="none" w="sm" len="sm"/>
            <a:tailEnd type="none" w="sm" len="sm"/>
          </a:ln>
        </p:spPr>
        <p:txBody>
          <a:bodyPr spcFirstLastPara="1" wrap="square" lIns="68575" tIns="34275" rIns="68575" bIns="3427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PT Sans"/>
              <a:ea typeface="PT Sans"/>
              <a:cs typeface="PT Sans"/>
              <a:sym typeface="PT Sans"/>
            </a:endParaRPr>
          </a:p>
        </p:txBody>
      </p:sp>
      <p:sp>
        <p:nvSpPr>
          <p:cNvPr id="551" name="Google Shape;551;p7"/>
          <p:cNvSpPr/>
          <p:nvPr/>
        </p:nvSpPr>
        <p:spPr>
          <a:xfrm rot="-5949094">
            <a:off x="3542302" y="3587809"/>
            <a:ext cx="481864" cy="351557"/>
          </a:xfrm>
          <a:prstGeom prst="rightArrow">
            <a:avLst>
              <a:gd name="adj1" fmla="val 50000"/>
              <a:gd name="adj2" fmla="val 50000"/>
            </a:avLst>
          </a:prstGeom>
          <a:solidFill>
            <a:schemeClr val="accent1"/>
          </a:solidFill>
          <a:ln w="12700" cap="flat" cmpd="sng">
            <a:solidFill>
              <a:srgbClr val="004641"/>
            </a:solidFill>
            <a:prstDash val="solid"/>
            <a:miter lim="800000"/>
            <a:headEnd type="none" w="sm" len="sm"/>
            <a:tailEnd type="none" w="sm" len="sm"/>
          </a:ln>
        </p:spPr>
        <p:txBody>
          <a:bodyPr spcFirstLastPara="1" wrap="square" lIns="68575" tIns="34275" rIns="68575" bIns="3427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PT Sans"/>
              <a:ea typeface="PT Sans"/>
              <a:cs typeface="PT Sans"/>
              <a:sym typeface="PT Sans"/>
            </a:endParaRPr>
          </a:p>
        </p:txBody>
      </p:sp>
      <p:sp>
        <p:nvSpPr>
          <p:cNvPr id="552" name="Google Shape;552;p7"/>
          <p:cNvSpPr/>
          <p:nvPr/>
        </p:nvSpPr>
        <p:spPr>
          <a:xfrm rot="4262848">
            <a:off x="2681103" y="1805693"/>
            <a:ext cx="653142" cy="351503"/>
          </a:xfrm>
          <a:prstGeom prst="rightArrow">
            <a:avLst>
              <a:gd name="adj1" fmla="val 50000"/>
              <a:gd name="adj2" fmla="val 50000"/>
            </a:avLst>
          </a:prstGeom>
          <a:solidFill>
            <a:schemeClr val="accent1"/>
          </a:solidFill>
          <a:ln w="12700" cap="flat" cmpd="sng">
            <a:solidFill>
              <a:srgbClr val="004641"/>
            </a:solidFill>
            <a:prstDash val="solid"/>
            <a:miter lim="800000"/>
            <a:headEnd type="none" w="sm" len="sm"/>
            <a:tailEnd type="none" w="sm" len="sm"/>
          </a:ln>
        </p:spPr>
        <p:txBody>
          <a:bodyPr spcFirstLastPara="1" wrap="square" lIns="68575" tIns="34275" rIns="68575" bIns="3427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PT Sans"/>
              <a:ea typeface="PT Sans"/>
              <a:cs typeface="PT Sans"/>
              <a:sym typeface="PT Sans"/>
            </a:endParaRPr>
          </a:p>
        </p:txBody>
      </p:sp>
      <p:sp>
        <p:nvSpPr>
          <p:cNvPr id="553" name="Google Shape;553;p7"/>
          <p:cNvSpPr txBox="1">
            <a:spLocks noGrp="1"/>
          </p:cNvSpPr>
          <p:nvPr>
            <p:ph type="title" idx="4294967295"/>
          </p:nvPr>
        </p:nvSpPr>
        <p:spPr>
          <a:xfrm>
            <a:off x="477350" y="82469"/>
            <a:ext cx="7886700" cy="651000"/>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chemeClr val="dk1"/>
              </a:buClr>
              <a:buSzPts val="2700"/>
              <a:buFont typeface="PT Sans"/>
              <a:buNone/>
            </a:pPr>
            <a:r>
              <a:rPr lang="fi" sz="2400"/>
              <a:t>Jakie są źródła ruchu na naszej stronie?</a:t>
            </a:r>
            <a:endParaRPr sz="3200"/>
          </a:p>
        </p:txBody>
      </p:sp>
      <p:sp>
        <p:nvSpPr>
          <p:cNvPr id="554" name="Google Shape;554;p7"/>
          <p:cNvSpPr txBox="1"/>
          <p:nvPr/>
        </p:nvSpPr>
        <p:spPr>
          <a:xfrm>
            <a:off x="5338900" y="750100"/>
            <a:ext cx="3422700" cy="10467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endParaRPr/>
          </a:p>
          <a:p>
            <a:pPr marL="0" lvl="0" indent="0" algn="l" rtl="0">
              <a:spcBef>
                <a:spcPts val="0"/>
              </a:spcBef>
              <a:spcAft>
                <a:spcPts val="0"/>
              </a:spcAft>
              <a:buNone/>
            </a:pPr>
            <a:endParaRPr/>
          </a:p>
          <a:p>
            <a:pPr marL="0" lvl="0" indent="0" algn="l" rtl="0">
              <a:spcBef>
                <a:spcPts val="0"/>
              </a:spcBef>
              <a:spcAft>
                <a:spcPts val="0"/>
              </a:spcAft>
              <a:buNone/>
            </a:pPr>
            <a:endParaRPr/>
          </a:p>
          <a:p>
            <a:pPr marL="0" lvl="0" indent="0" algn="l" rtl="0">
              <a:spcBef>
                <a:spcPts val="0"/>
              </a:spcBef>
              <a:spcAft>
                <a:spcPts val="0"/>
              </a:spcAft>
              <a:buNone/>
            </a:pPr>
            <a:endParaRPr/>
          </a:p>
        </p:txBody>
      </p:sp>
      <p:sp>
        <p:nvSpPr>
          <p:cNvPr id="555" name="Google Shape;555;p7"/>
          <p:cNvSpPr txBox="1"/>
          <p:nvPr/>
        </p:nvSpPr>
        <p:spPr>
          <a:xfrm>
            <a:off x="5781519" y="4743421"/>
            <a:ext cx="5484074" cy="400079"/>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fi" dirty="0"/>
              <a:t>Więcej informacji: </a:t>
            </a:r>
            <a:r>
              <a:rPr lang="fi" u="sng" dirty="0">
                <a:solidFill>
                  <a:schemeClr val="hlink"/>
                </a:solidFill>
                <a:hlinkClick r:id="rId3"/>
              </a:rPr>
              <a:t>Laire digital</a:t>
            </a:r>
            <a:r>
              <a:rPr lang="fi" dirty="0"/>
              <a:t>; </a:t>
            </a:r>
            <a:r>
              <a:rPr lang="fi" u="sng" dirty="0">
                <a:solidFill>
                  <a:schemeClr val="hlink"/>
                </a:solidFill>
                <a:hlinkClick r:id="rId4"/>
              </a:rPr>
              <a:t>Arimetrics</a:t>
            </a:r>
            <a:endParaRPr dirty="0"/>
          </a:p>
        </p:txBody>
      </p:sp>
      <p:sp>
        <p:nvSpPr>
          <p:cNvPr id="556" name="Google Shape;556;p7"/>
          <p:cNvSpPr txBox="1"/>
          <p:nvPr/>
        </p:nvSpPr>
        <p:spPr>
          <a:xfrm>
            <a:off x="4866426" y="755400"/>
            <a:ext cx="4277574" cy="4154953"/>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fi" b="1" dirty="0"/>
              <a:t>Wyszukiwarki</a:t>
            </a:r>
            <a:r>
              <a:rPr lang="fi" dirty="0"/>
              <a:t>: Odwiedzający, którzy odkrywają witrynę z wyszukiwarki.</a:t>
            </a:r>
            <a:endParaRPr dirty="0"/>
          </a:p>
          <a:p>
            <a:pPr marL="0" lvl="0" indent="0" algn="l" rtl="0">
              <a:spcBef>
                <a:spcPts val="0"/>
              </a:spcBef>
              <a:spcAft>
                <a:spcPts val="0"/>
              </a:spcAft>
              <a:buNone/>
            </a:pPr>
            <a:endParaRPr sz="1100" dirty="0"/>
          </a:p>
          <a:p>
            <a:pPr marL="0" lvl="0" indent="0" algn="l" rtl="0">
              <a:spcBef>
                <a:spcPts val="0"/>
              </a:spcBef>
              <a:spcAft>
                <a:spcPts val="0"/>
              </a:spcAft>
              <a:buNone/>
            </a:pPr>
            <a:r>
              <a:rPr lang="fi" b="1" dirty="0"/>
              <a:t>Ruch bezpośredni:</a:t>
            </a:r>
            <a:r>
              <a:rPr lang="fi" dirty="0"/>
              <a:t> Użytkownicy, którzy odwiedzają witrynę, wpisując jej adres URL </a:t>
            </a:r>
            <a:br>
              <a:rPr lang="pl-PL" dirty="0"/>
            </a:br>
            <a:r>
              <a:rPr lang="fi" dirty="0"/>
              <a:t>w przeglądarce.</a:t>
            </a:r>
            <a:endParaRPr dirty="0"/>
          </a:p>
          <a:p>
            <a:pPr marL="0" lvl="0" indent="0" algn="l" rtl="0">
              <a:spcBef>
                <a:spcPts val="0"/>
              </a:spcBef>
              <a:spcAft>
                <a:spcPts val="0"/>
              </a:spcAft>
              <a:buNone/>
            </a:pPr>
            <a:endParaRPr sz="1100" dirty="0"/>
          </a:p>
          <a:p>
            <a:pPr marL="0" lvl="0" indent="0" algn="l" rtl="0">
              <a:spcBef>
                <a:spcPts val="0"/>
              </a:spcBef>
              <a:spcAft>
                <a:spcPts val="0"/>
              </a:spcAft>
              <a:buNone/>
            </a:pPr>
            <a:r>
              <a:rPr lang="fi" b="1" dirty="0"/>
              <a:t>Media społecznościowe: </a:t>
            </a:r>
            <a:r>
              <a:rPr lang="fi" dirty="0"/>
              <a:t>Użytkownicy, którzy kliknęli link w postach lub reklamach w mediach społecznościowych.</a:t>
            </a:r>
            <a:endParaRPr dirty="0"/>
          </a:p>
          <a:p>
            <a:pPr marL="0" lvl="0" indent="0" algn="l" rtl="0">
              <a:spcBef>
                <a:spcPts val="0"/>
              </a:spcBef>
              <a:spcAft>
                <a:spcPts val="0"/>
              </a:spcAft>
              <a:buNone/>
            </a:pPr>
            <a:endParaRPr sz="1100" dirty="0"/>
          </a:p>
          <a:p>
            <a:pPr marL="0" lvl="0" indent="0" algn="l" rtl="0">
              <a:spcBef>
                <a:spcPts val="0"/>
              </a:spcBef>
              <a:spcAft>
                <a:spcPts val="0"/>
              </a:spcAft>
              <a:buNone/>
            </a:pPr>
            <a:r>
              <a:rPr lang="fi" b="1" dirty="0"/>
              <a:t>Kampanie:</a:t>
            </a:r>
            <a:r>
              <a:rPr lang="fi" dirty="0"/>
              <a:t> Reklamy w innych witrynach lub wyszukiwarkach.</a:t>
            </a:r>
            <a:endParaRPr dirty="0"/>
          </a:p>
          <a:p>
            <a:pPr marL="0" lvl="0" indent="0" algn="l" rtl="0">
              <a:spcBef>
                <a:spcPts val="0"/>
              </a:spcBef>
              <a:spcAft>
                <a:spcPts val="0"/>
              </a:spcAft>
              <a:buNone/>
            </a:pPr>
            <a:endParaRPr sz="1100" dirty="0"/>
          </a:p>
          <a:p>
            <a:pPr marL="0" lvl="0" indent="0" algn="l" rtl="0">
              <a:spcBef>
                <a:spcPts val="0"/>
              </a:spcBef>
              <a:spcAft>
                <a:spcPts val="0"/>
              </a:spcAft>
              <a:buNone/>
            </a:pPr>
            <a:r>
              <a:rPr lang="fi" b="1" dirty="0"/>
              <a:t>E-mail:</a:t>
            </a:r>
            <a:r>
              <a:rPr lang="fi" dirty="0"/>
              <a:t> Link kliknięty w wiadomości e-mail</a:t>
            </a:r>
            <a:endParaRPr dirty="0"/>
          </a:p>
          <a:p>
            <a:pPr marL="0" lvl="0" indent="0" algn="l" rtl="0">
              <a:spcBef>
                <a:spcPts val="0"/>
              </a:spcBef>
              <a:spcAft>
                <a:spcPts val="0"/>
              </a:spcAft>
              <a:buNone/>
            </a:pPr>
            <a:br>
              <a:rPr lang="fi" b="1" dirty="0"/>
            </a:br>
            <a:r>
              <a:rPr lang="fi" b="1" dirty="0"/>
              <a:t>Strony odsyłające</a:t>
            </a:r>
            <a:r>
              <a:rPr lang="fi" dirty="0"/>
              <a:t>: Użytkownicy, którzy odwiedzają Twoją witrynę, klikając adres URL </a:t>
            </a:r>
            <a:br>
              <a:rPr lang="pl-PL" dirty="0"/>
            </a:br>
            <a:r>
              <a:rPr lang="fi" dirty="0"/>
              <a:t>w innej witrynie.</a:t>
            </a:r>
            <a:endParaRPr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560"/>
        <p:cNvGrpSpPr/>
        <p:nvPr/>
      </p:nvGrpSpPr>
      <p:grpSpPr>
        <a:xfrm>
          <a:off x="0" y="0"/>
          <a:ext cx="0" cy="0"/>
          <a:chOff x="0" y="0"/>
          <a:chExt cx="0" cy="0"/>
        </a:xfrm>
      </p:grpSpPr>
      <p:cxnSp>
        <p:nvCxnSpPr>
          <p:cNvPr id="561" name="Google Shape;561;p9"/>
          <p:cNvCxnSpPr/>
          <p:nvPr/>
        </p:nvCxnSpPr>
        <p:spPr>
          <a:xfrm flipH="1">
            <a:off x="2848088" y="2215094"/>
            <a:ext cx="3590181" cy="1989278"/>
          </a:xfrm>
          <a:prstGeom prst="straightConnector1">
            <a:avLst/>
          </a:prstGeom>
          <a:noFill/>
          <a:ln w="28575" cap="flat" cmpd="sng">
            <a:solidFill>
              <a:srgbClr val="ED7D31"/>
            </a:solidFill>
            <a:prstDash val="solid"/>
            <a:miter lim="800000"/>
            <a:headEnd type="none" w="sm" len="sm"/>
            <a:tailEnd type="triangle" w="med" len="med"/>
          </a:ln>
        </p:spPr>
      </p:cxnSp>
      <p:cxnSp>
        <p:nvCxnSpPr>
          <p:cNvPr id="562" name="Google Shape;562;p9"/>
          <p:cNvCxnSpPr/>
          <p:nvPr/>
        </p:nvCxnSpPr>
        <p:spPr>
          <a:xfrm flipH="1">
            <a:off x="4613931" y="2285628"/>
            <a:ext cx="2132368" cy="1909388"/>
          </a:xfrm>
          <a:prstGeom prst="straightConnector1">
            <a:avLst/>
          </a:prstGeom>
          <a:noFill/>
          <a:ln w="28575" cap="flat" cmpd="sng">
            <a:solidFill>
              <a:srgbClr val="ED7D31"/>
            </a:solidFill>
            <a:prstDash val="solid"/>
            <a:miter lim="800000"/>
            <a:headEnd type="none" w="sm" len="sm"/>
            <a:tailEnd type="triangle" w="med" len="med"/>
          </a:ln>
        </p:spPr>
      </p:cxnSp>
      <p:cxnSp>
        <p:nvCxnSpPr>
          <p:cNvPr id="563" name="Google Shape;563;p9"/>
          <p:cNvCxnSpPr>
            <a:endCxn id="564" idx="0"/>
          </p:cNvCxnSpPr>
          <p:nvPr/>
        </p:nvCxnSpPr>
        <p:spPr>
          <a:xfrm flipH="1">
            <a:off x="6379590" y="2236228"/>
            <a:ext cx="1027032" cy="2009100"/>
          </a:xfrm>
          <a:prstGeom prst="straightConnector1">
            <a:avLst/>
          </a:prstGeom>
          <a:noFill/>
          <a:ln w="28575" cap="flat" cmpd="sng">
            <a:solidFill>
              <a:srgbClr val="ED7D31"/>
            </a:solidFill>
            <a:prstDash val="solid"/>
            <a:miter lim="800000"/>
            <a:headEnd type="none" w="sm" len="sm"/>
            <a:tailEnd type="triangle" w="med" len="med"/>
          </a:ln>
        </p:spPr>
      </p:cxnSp>
      <p:cxnSp>
        <p:nvCxnSpPr>
          <p:cNvPr id="565" name="Google Shape;565;p9"/>
          <p:cNvCxnSpPr/>
          <p:nvPr/>
        </p:nvCxnSpPr>
        <p:spPr>
          <a:xfrm>
            <a:off x="7565043" y="2377234"/>
            <a:ext cx="500620" cy="1817782"/>
          </a:xfrm>
          <a:prstGeom prst="straightConnector1">
            <a:avLst/>
          </a:prstGeom>
          <a:noFill/>
          <a:ln w="28575" cap="flat" cmpd="sng">
            <a:solidFill>
              <a:srgbClr val="ED7D31"/>
            </a:solidFill>
            <a:prstDash val="solid"/>
            <a:miter lim="800000"/>
            <a:headEnd type="none" w="sm" len="sm"/>
            <a:tailEnd type="triangle" w="med" len="med"/>
          </a:ln>
        </p:spPr>
      </p:cxnSp>
      <p:sp>
        <p:nvSpPr>
          <p:cNvPr id="566" name="Google Shape;566;p9"/>
          <p:cNvSpPr/>
          <p:nvPr/>
        </p:nvSpPr>
        <p:spPr>
          <a:xfrm>
            <a:off x="5764075" y="694388"/>
            <a:ext cx="3254799" cy="1773765"/>
          </a:xfrm>
          <a:prstGeom prst="cloudCallout">
            <a:avLst>
              <a:gd name="adj1" fmla="val -20833"/>
              <a:gd name="adj2" fmla="val 62500"/>
            </a:avLst>
          </a:prstGeom>
          <a:solidFill>
            <a:srgbClr val="B6DDE7"/>
          </a:solidFill>
          <a:ln w="12700" cap="flat" cmpd="sng">
            <a:solidFill>
              <a:srgbClr val="395E89"/>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500"/>
              <a:buFont typeface="Arial"/>
              <a:buNone/>
            </a:pPr>
            <a:r>
              <a:rPr lang="fi" sz="1600" b="1" i="0" u="none" strike="noStrike" cap="none">
                <a:solidFill>
                  <a:srgbClr val="161249"/>
                </a:solidFill>
                <a:latin typeface="Arial"/>
                <a:ea typeface="Arial"/>
                <a:cs typeface="Arial"/>
                <a:sym typeface="Arial"/>
              </a:rPr>
              <a:t>Co można zrobić, aby poprawić wskaźniki </a:t>
            </a:r>
            <a:r>
              <a:rPr lang="fi" sz="1600" b="1">
                <a:solidFill>
                  <a:srgbClr val="161249"/>
                </a:solidFill>
              </a:rPr>
              <a:t>("konwersję")?</a:t>
            </a:r>
            <a:endParaRPr sz="1100" b="1" i="0" u="none" strike="noStrike" cap="none">
              <a:solidFill>
                <a:srgbClr val="161249"/>
              </a:solidFill>
              <a:latin typeface="Arial"/>
              <a:ea typeface="Arial"/>
              <a:cs typeface="Arial"/>
              <a:sym typeface="Arial"/>
            </a:endParaRPr>
          </a:p>
        </p:txBody>
      </p:sp>
      <p:sp>
        <p:nvSpPr>
          <p:cNvPr id="567" name="Google Shape;567;p9"/>
          <p:cNvSpPr txBox="1"/>
          <p:nvPr/>
        </p:nvSpPr>
        <p:spPr>
          <a:xfrm>
            <a:off x="771840" y="164905"/>
            <a:ext cx="6897300" cy="531000"/>
          </a:xfrm>
          <a:prstGeom prst="rect">
            <a:avLst/>
          </a:prstGeom>
          <a:noFill/>
          <a:ln>
            <a:noFill/>
          </a:ln>
        </p:spPr>
        <p:txBody>
          <a:bodyPr spcFirstLastPara="1" wrap="square" lIns="68575" tIns="34275" rIns="68575" bIns="34275" anchor="t" anchorCtr="0">
            <a:spAutoFit/>
          </a:bodyPr>
          <a:lstStyle/>
          <a:p>
            <a:pPr marL="0" marR="0" lvl="0" indent="0" algn="l" rtl="0">
              <a:lnSpc>
                <a:spcPct val="100000"/>
              </a:lnSpc>
              <a:spcBef>
                <a:spcPts val="0"/>
              </a:spcBef>
              <a:spcAft>
                <a:spcPts val="0"/>
              </a:spcAft>
              <a:buClr>
                <a:srgbClr val="000000"/>
              </a:buClr>
              <a:buSzPts val="3000"/>
              <a:buFont typeface="Arial"/>
              <a:buNone/>
            </a:pPr>
            <a:r>
              <a:rPr lang="fi" sz="3000" b="1" i="0" u="none" strike="noStrike" cap="none">
                <a:solidFill>
                  <a:srgbClr val="161249"/>
                </a:solidFill>
                <a:latin typeface="Arial"/>
                <a:ea typeface="Arial"/>
                <a:cs typeface="Arial"/>
                <a:sym typeface="Arial"/>
              </a:rPr>
              <a:t>Co dzieje się po "kliknięciu"? </a:t>
            </a:r>
            <a:endParaRPr sz="1100" b="1" i="0" u="none" strike="noStrike" cap="none">
              <a:solidFill>
                <a:srgbClr val="161249"/>
              </a:solidFill>
              <a:latin typeface="Arial"/>
              <a:ea typeface="Arial"/>
              <a:cs typeface="Arial"/>
              <a:sym typeface="Arial"/>
            </a:endParaRPr>
          </a:p>
        </p:txBody>
      </p:sp>
      <p:sp>
        <p:nvSpPr>
          <p:cNvPr id="568" name="Google Shape;568;p9"/>
          <p:cNvSpPr txBox="1"/>
          <p:nvPr/>
        </p:nvSpPr>
        <p:spPr>
          <a:xfrm>
            <a:off x="662870" y="3184658"/>
            <a:ext cx="1285100" cy="500107"/>
          </a:xfrm>
          <a:prstGeom prst="rect">
            <a:avLst/>
          </a:prstGeom>
          <a:solidFill>
            <a:srgbClr val="FABF8E"/>
          </a:solidFill>
          <a:ln w="9525" cap="flat" cmpd="sng">
            <a:solidFill>
              <a:schemeClr val="dk1"/>
            </a:solidFill>
            <a:prstDash val="solid"/>
            <a:round/>
            <a:headEnd type="none" w="sm" len="sm"/>
            <a:tailEnd type="none" w="sm" len="sm"/>
          </a:ln>
        </p:spPr>
        <p:txBody>
          <a:bodyPr spcFirstLastPara="1" wrap="square" lIns="68575" tIns="34275" rIns="68575" bIns="3427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400" b="0" i="0" u="none" strike="noStrike" cap="none" dirty="0">
                <a:solidFill>
                  <a:schemeClr val="dk1"/>
                </a:solidFill>
                <a:latin typeface="Arial"/>
                <a:ea typeface="Arial"/>
                <a:cs typeface="Arial"/>
                <a:sym typeface="Arial"/>
              </a:rPr>
              <a:t>100.000 </a:t>
            </a:r>
            <a:r>
              <a:rPr lang="pl-PL" sz="1400" b="0" i="0" u="none" strike="noStrike" cap="none" dirty="0">
                <a:solidFill>
                  <a:schemeClr val="dk1"/>
                </a:solidFill>
                <a:latin typeface="Arial"/>
                <a:ea typeface="Arial"/>
                <a:cs typeface="Arial"/>
                <a:sym typeface="Arial"/>
              </a:rPr>
              <a:t>wyświetleń</a:t>
            </a:r>
            <a:endParaRPr sz="1100" b="0" i="0" u="none" strike="noStrike" cap="none" dirty="0">
              <a:solidFill>
                <a:srgbClr val="000000"/>
              </a:solidFill>
              <a:latin typeface="Arial"/>
              <a:ea typeface="Arial"/>
              <a:cs typeface="Arial"/>
              <a:sym typeface="Arial"/>
            </a:endParaRPr>
          </a:p>
        </p:txBody>
      </p:sp>
      <p:sp>
        <p:nvSpPr>
          <p:cNvPr id="569" name="Google Shape;569;p9"/>
          <p:cNvSpPr txBox="1"/>
          <p:nvPr/>
        </p:nvSpPr>
        <p:spPr>
          <a:xfrm>
            <a:off x="1879667" y="2556514"/>
            <a:ext cx="860244" cy="284700"/>
          </a:xfrm>
          <a:prstGeom prst="rect">
            <a:avLst/>
          </a:prstGeom>
          <a:solidFill>
            <a:srgbClr val="DAEEF3"/>
          </a:solidFill>
          <a:ln w="9525" cap="flat" cmpd="sng">
            <a:solidFill>
              <a:schemeClr val="dk1"/>
            </a:solidFill>
            <a:prstDash val="solid"/>
            <a:round/>
            <a:headEnd type="none" w="sm" len="sm"/>
            <a:tailEnd type="none" w="sm" len="sm"/>
          </a:ln>
        </p:spPr>
        <p:txBody>
          <a:bodyPr spcFirstLastPara="1" wrap="square" lIns="68575" tIns="34275" rIns="68575" bIns="3427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400" b="1" i="0" u="none" strike="noStrike" cap="none">
                <a:solidFill>
                  <a:schemeClr val="dk1"/>
                </a:solidFill>
                <a:latin typeface="Arial"/>
                <a:ea typeface="Arial"/>
                <a:cs typeface="Arial"/>
                <a:sym typeface="Arial"/>
              </a:rPr>
              <a:t>CTR 5%</a:t>
            </a:r>
            <a:endParaRPr sz="1100" b="1" i="0" u="none" strike="noStrike" cap="none">
              <a:solidFill>
                <a:srgbClr val="000000"/>
              </a:solidFill>
              <a:latin typeface="Arial"/>
              <a:ea typeface="Arial"/>
              <a:cs typeface="Arial"/>
              <a:sym typeface="Arial"/>
            </a:endParaRPr>
          </a:p>
        </p:txBody>
      </p:sp>
      <p:sp>
        <p:nvSpPr>
          <p:cNvPr id="570" name="Google Shape;570;p9"/>
          <p:cNvSpPr txBox="1"/>
          <p:nvPr/>
        </p:nvSpPr>
        <p:spPr>
          <a:xfrm>
            <a:off x="3060701" y="2571750"/>
            <a:ext cx="1690867" cy="500107"/>
          </a:xfrm>
          <a:prstGeom prst="rect">
            <a:avLst/>
          </a:prstGeom>
          <a:solidFill>
            <a:srgbClr val="DAEEF3"/>
          </a:solidFill>
          <a:ln w="9525" cap="flat" cmpd="sng">
            <a:solidFill>
              <a:schemeClr val="dk1"/>
            </a:solidFill>
            <a:prstDash val="solid"/>
            <a:round/>
            <a:headEnd type="none" w="sm" len="sm"/>
            <a:tailEnd type="none" w="sm" len="sm"/>
          </a:ln>
        </p:spPr>
        <p:txBody>
          <a:bodyPr spcFirstLastPara="1" wrap="square" lIns="68575" tIns="34275" rIns="68575" bIns="3427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400" b="1" i="0" u="none" strike="noStrike" cap="none" dirty="0">
                <a:solidFill>
                  <a:schemeClr val="dk1"/>
                </a:solidFill>
                <a:latin typeface="Arial"/>
                <a:ea typeface="Arial"/>
                <a:cs typeface="Arial"/>
                <a:sym typeface="Arial"/>
              </a:rPr>
              <a:t>współczynnik odrzuceń 70%</a:t>
            </a:r>
            <a:endParaRPr sz="1100" b="1" i="0" u="none" strike="noStrike" cap="none" dirty="0">
              <a:solidFill>
                <a:srgbClr val="000000"/>
              </a:solidFill>
              <a:latin typeface="Arial"/>
              <a:ea typeface="Arial"/>
              <a:cs typeface="Arial"/>
              <a:sym typeface="Arial"/>
            </a:endParaRPr>
          </a:p>
        </p:txBody>
      </p:sp>
      <p:sp>
        <p:nvSpPr>
          <p:cNvPr id="571" name="Google Shape;571;p9"/>
          <p:cNvSpPr txBox="1"/>
          <p:nvPr/>
        </p:nvSpPr>
        <p:spPr>
          <a:xfrm>
            <a:off x="1249734" y="4228389"/>
            <a:ext cx="1908000" cy="284663"/>
          </a:xfrm>
          <a:prstGeom prst="rect">
            <a:avLst/>
          </a:prstGeom>
          <a:solidFill>
            <a:srgbClr val="E36C09"/>
          </a:solidFill>
          <a:ln w="9525" cap="flat" cmpd="sng">
            <a:solidFill>
              <a:schemeClr val="dk1"/>
            </a:solidFill>
            <a:prstDash val="solid"/>
            <a:round/>
            <a:headEnd type="none" w="sm" len="sm"/>
            <a:tailEnd type="none" w="sm" len="sm"/>
          </a:ln>
        </p:spPr>
        <p:txBody>
          <a:bodyPr spcFirstLastPara="1" wrap="square" lIns="68575" tIns="34275" rIns="68575" bIns="3427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400" b="1" i="0" u="none" strike="noStrike" cap="none">
                <a:solidFill>
                  <a:schemeClr val="dk1"/>
                </a:solidFill>
                <a:latin typeface="Arial"/>
                <a:ea typeface="Arial"/>
                <a:cs typeface="Arial"/>
                <a:sym typeface="Arial"/>
              </a:rPr>
              <a:t>95.000 nie klika...</a:t>
            </a:r>
            <a:endParaRPr sz="1100" b="1" i="0" u="none" strike="noStrike" cap="none">
              <a:solidFill>
                <a:schemeClr val="dk1"/>
              </a:solidFill>
              <a:latin typeface="Arial"/>
              <a:ea typeface="Arial"/>
              <a:cs typeface="Arial"/>
              <a:sym typeface="Arial"/>
            </a:endParaRPr>
          </a:p>
        </p:txBody>
      </p:sp>
      <p:sp>
        <p:nvSpPr>
          <p:cNvPr id="572" name="Google Shape;572;p9"/>
          <p:cNvSpPr txBox="1"/>
          <p:nvPr/>
        </p:nvSpPr>
        <p:spPr>
          <a:xfrm>
            <a:off x="3560988" y="4226674"/>
            <a:ext cx="1632900" cy="500100"/>
          </a:xfrm>
          <a:prstGeom prst="rect">
            <a:avLst/>
          </a:prstGeom>
          <a:solidFill>
            <a:srgbClr val="E36C09"/>
          </a:solidFill>
          <a:ln w="9525" cap="flat" cmpd="sng">
            <a:solidFill>
              <a:schemeClr val="dk1"/>
            </a:solidFill>
            <a:prstDash val="solid"/>
            <a:round/>
            <a:headEnd type="none" w="sm" len="sm"/>
            <a:tailEnd type="none" w="sm" len="sm"/>
          </a:ln>
        </p:spPr>
        <p:txBody>
          <a:bodyPr spcFirstLastPara="1" wrap="square" lIns="68575" tIns="34275" rIns="68575" bIns="3427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400" b="1" i="0" u="none" strike="noStrike" cap="none">
                <a:solidFill>
                  <a:schemeClr val="dk1"/>
                </a:solidFill>
                <a:latin typeface="Arial"/>
                <a:ea typeface="Arial"/>
                <a:cs typeface="Arial"/>
                <a:sym typeface="Arial"/>
              </a:rPr>
              <a:t>3.500 odejść natychmiast...</a:t>
            </a:r>
            <a:endParaRPr sz="1100" b="1" i="0" u="none" strike="noStrike" cap="none">
              <a:solidFill>
                <a:schemeClr val="dk1"/>
              </a:solidFill>
              <a:latin typeface="Arial"/>
              <a:ea typeface="Arial"/>
              <a:cs typeface="Arial"/>
              <a:sym typeface="Arial"/>
            </a:endParaRPr>
          </a:p>
        </p:txBody>
      </p:sp>
      <p:sp>
        <p:nvSpPr>
          <p:cNvPr id="564" name="Google Shape;564;p9"/>
          <p:cNvSpPr txBox="1"/>
          <p:nvPr/>
        </p:nvSpPr>
        <p:spPr>
          <a:xfrm>
            <a:off x="5514581" y="4245328"/>
            <a:ext cx="1730018" cy="284663"/>
          </a:xfrm>
          <a:prstGeom prst="rect">
            <a:avLst/>
          </a:prstGeom>
          <a:solidFill>
            <a:srgbClr val="E36C09"/>
          </a:solidFill>
          <a:ln w="9525" cap="flat" cmpd="sng">
            <a:solidFill>
              <a:schemeClr val="dk1"/>
            </a:solidFill>
            <a:prstDash val="solid"/>
            <a:round/>
            <a:headEnd type="none" w="sm" len="sm"/>
            <a:tailEnd type="none" w="sm" len="sm"/>
          </a:ln>
        </p:spPr>
        <p:txBody>
          <a:bodyPr spcFirstLastPara="1" wrap="square" lIns="68575" tIns="34275" rIns="68575" bIns="3427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400" b="1" i="0" u="none" strike="noStrike" cap="none" dirty="0">
                <a:solidFill>
                  <a:schemeClr val="dk1"/>
                </a:solidFill>
                <a:latin typeface="Arial"/>
                <a:ea typeface="Arial"/>
                <a:cs typeface="Arial"/>
                <a:sym typeface="Arial"/>
              </a:rPr>
              <a:t>1.200 nie wró</a:t>
            </a:r>
            <a:r>
              <a:rPr lang="pl-PL" sz="1400" b="1" i="0" u="none" strike="noStrike" cap="none" dirty="0">
                <a:solidFill>
                  <a:schemeClr val="dk1"/>
                </a:solidFill>
                <a:latin typeface="Arial"/>
                <a:ea typeface="Arial"/>
                <a:cs typeface="Arial"/>
                <a:sym typeface="Arial"/>
              </a:rPr>
              <a:t>ci</a:t>
            </a:r>
            <a:r>
              <a:rPr lang="fi" sz="1400" b="1" i="0" u="none" strike="noStrike" cap="none" dirty="0">
                <a:solidFill>
                  <a:schemeClr val="dk1"/>
                </a:solidFill>
                <a:latin typeface="Arial"/>
                <a:ea typeface="Arial"/>
                <a:cs typeface="Arial"/>
                <a:sym typeface="Arial"/>
              </a:rPr>
              <a:t>...</a:t>
            </a:r>
            <a:endParaRPr sz="1100" b="1" i="0" u="none" strike="noStrike" cap="none" dirty="0">
              <a:solidFill>
                <a:schemeClr val="dk1"/>
              </a:solidFill>
              <a:latin typeface="Arial"/>
              <a:ea typeface="Arial"/>
              <a:cs typeface="Arial"/>
              <a:sym typeface="Arial"/>
            </a:endParaRPr>
          </a:p>
        </p:txBody>
      </p:sp>
      <p:sp>
        <p:nvSpPr>
          <p:cNvPr id="573" name="Google Shape;573;p9"/>
          <p:cNvSpPr txBox="1"/>
          <p:nvPr/>
        </p:nvSpPr>
        <p:spPr>
          <a:xfrm>
            <a:off x="7415970" y="4199058"/>
            <a:ext cx="1618674" cy="284663"/>
          </a:xfrm>
          <a:prstGeom prst="rect">
            <a:avLst/>
          </a:prstGeom>
          <a:solidFill>
            <a:srgbClr val="E36C09"/>
          </a:solidFill>
          <a:ln w="9525" cap="flat" cmpd="sng">
            <a:solidFill>
              <a:schemeClr val="dk1"/>
            </a:solidFill>
            <a:prstDash val="solid"/>
            <a:round/>
            <a:headEnd type="none" w="sm" len="sm"/>
            <a:tailEnd type="none" w="sm" len="sm"/>
          </a:ln>
        </p:spPr>
        <p:txBody>
          <a:bodyPr spcFirstLastPara="1" wrap="square" lIns="68575" tIns="34275" rIns="68575" bIns="3427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400" b="1" i="0" u="none" strike="noStrike" cap="none" dirty="0">
                <a:solidFill>
                  <a:schemeClr val="dk1"/>
                </a:solidFill>
                <a:latin typeface="Arial"/>
                <a:ea typeface="Arial"/>
                <a:cs typeface="Arial"/>
                <a:sym typeface="Arial"/>
              </a:rPr>
              <a:t>250 nie</a:t>
            </a:r>
            <a:r>
              <a:rPr lang="pl-PL" dirty="0"/>
              <a:t> </a:t>
            </a:r>
            <a:r>
              <a:rPr lang="fi" sz="1400" b="1" i="0" u="none" strike="noStrike" cap="none" dirty="0">
                <a:solidFill>
                  <a:schemeClr val="dk1"/>
                </a:solidFill>
                <a:latin typeface="Arial"/>
                <a:ea typeface="Arial"/>
                <a:cs typeface="Arial"/>
                <a:sym typeface="Arial"/>
              </a:rPr>
              <a:t>kupi...</a:t>
            </a:r>
            <a:endParaRPr sz="1100" b="1" i="0" u="none" strike="noStrike" cap="none" dirty="0">
              <a:solidFill>
                <a:schemeClr val="dk1"/>
              </a:solidFill>
              <a:latin typeface="Arial"/>
              <a:ea typeface="Arial"/>
              <a:cs typeface="Arial"/>
              <a:sym typeface="Arial"/>
            </a:endParaRPr>
          </a:p>
        </p:txBody>
      </p:sp>
      <p:sp>
        <p:nvSpPr>
          <p:cNvPr id="574" name="Google Shape;574;p9"/>
          <p:cNvSpPr/>
          <p:nvPr/>
        </p:nvSpPr>
        <p:spPr>
          <a:xfrm>
            <a:off x="357005" y="892645"/>
            <a:ext cx="2382906" cy="627257"/>
          </a:xfrm>
          <a:prstGeom prst="wedgeRectCallout">
            <a:avLst>
              <a:gd name="adj1" fmla="val -19780"/>
              <a:gd name="adj2" fmla="val 75516"/>
            </a:avLst>
          </a:prstGeom>
          <a:solidFill>
            <a:srgbClr val="4F81BD"/>
          </a:solidFill>
          <a:ln w="9525" cap="flat" cmpd="sng">
            <a:solidFill>
              <a:schemeClr val="dk1"/>
            </a:solidFill>
            <a:prstDash val="solid"/>
            <a:miter lim="800000"/>
            <a:headEnd type="none" w="sm" len="sm"/>
            <a:tailEnd type="none" w="sm" len="sm"/>
          </a:ln>
        </p:spPr>
        <p:txBody>
          <a:bodyPr spcFirstLastPara="1" wrap="square" lIns="68575" tIns="34275" rIns="68575" bIns="34275" anchor="ctr" anchorCtr="0">
            <a:noAutofit/>
          </a:bodyPr>
          <a:lstStyle/>
          <a:p>
            <a:pPr marL="0" marR="0" lvl="0" indent="0" algn="ctr" rtl="0">
              <a:lnSpc>
                <a:spcPct val="100000"/>
              </a:lnSpc>
              <a:spcBef>
                <a:spcPts val="0"/>
              </a:spcBef>
              <a:spcAft>
                <a:spcPts val="0"/>
              </a:spcAft>
              <a:buClr>
                <a:srgbClr val="000000"/>
              </a:buClr>
              <a:buSzPts val="1100"/>
              <a:buFont typeface="Arial"/>
              <a:buNone/>
            </a:pPr>
            <a:r>
              <a:rPr lang="fi" sz="1600" b="1" i="0" u="none" strike="noStrike" cap="none">
                <a:solidFill>
                  <a:schemeClr val="lt1"/>
                </a:solidFill>
                <a:latin typeface="Arial"/>
                <a:ea typeface="Arial"/>
                <a:cs typeface="Arial"/>
                <a:sym typeface="Arial"/>
              </a:rPr>
              <a:t>Na przykład baner reklamowy:</a:t>
            </a:r>
            <a:endParaRPr sz="1600" b="1" i="0" u="none" strike="noStrike" cap="none">
              <a:solidFill>
                <a:schemeClr val="lt1"/>
              </a:solidFill>
              <a:latin typeface="Arial"/>
              <a:ea typeface="Arial"/>
              <a:cs typeface="Arial"/>
              <a:sym typeface="Arial"/>
            </a:endParaRPr>
          </a:p>
        </p:txBody>
      </p:sp>
      <p:pic>
        <p:nvPicPr>
          <p:cNvPr id="575" name="Google Shape;575;p9" descr="What is a Banner Ad? [+4 Tips for Creating Stunning Banner Ads]"/>
          <p:cNvPicPr preferRelativeResize="0"/>
          <p:nvPr/>
        </p:nvPicPr>
        <p:blipFill rotWithShape="1">
          <a:blip r:embed="rId3">
            <a:alphaModFix/>
          </a:blip>
          <a:srcRect/>
          <a:stretch/>
        </p:blipFill>
        <p:spPr>
          <a:xfrm>
            <a:off x="357004" y="1803242"/>
            <a:ext cx="4566060" cy="593589"/>
          </a:xfrm>
          <a:prstGeom prst="rect">
            <a:avLst/>
          </a:prstGeom>
          <a:noFill/>
          <a:ln w="28575" cap="flat" cmpd="sng">
            <a:solidFill>
              <a:srgbClr val="ED7D31"/>
            </a:solidFill>
            <a:prstDash val="solid"/>
            <a:round/>
            <a:headEnd type="none" w="sm" len="sm"/>
            <a:tailEnd type="none" w="sm" len="sm"/>
          </a:ln>
        </p:spPr>
      </p:pic>
      <p:sp>
        <p:nvSpPr>
          <p:cNvPr id="576" name="Google Shape;576;p9"/>
          <p:cNvSpPr txBox="1"/>
          <p:nvPr/>
        </p:nvSpPr>
        <p:spPr>
          <a:xfrm>
            <a:off x="2275123" y="3207458"/>
            <a:ext cx="1475348" cy="500107"/>
          </a:xfrm>
          <a:prstGeom prst="rect">
            <a:avLst/>
          </a:prstGeom>
          <a:solidFill>
            <a:srgbClr val="FABF8E"/>
          </a:solidFill>
          <a:ln w="9525" cap="flat" cmpd="sng">
            <a:solidFill>
              <a:schemeClr val="dk1"/>
            </a:solidFill>
            <a:prstDash val="solid"/>
            <a:round/>
            <a:headEnd type="none" w="sm" len="sm"/>
            <a:tailEnd type="none" w="sm" len="sm"/>
          </a:ln>
        </p:spPr>
        <p:txBody>
          <a:bodyPr spcFirstLastPara="1" wrap="square" lIns="68575" tIns="34275" rIns="68575" bIns="3427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400" b="0" i="0" u="none" strike="noStrike" cap="none" dirty="0">
                <a:solidFill>
                  <a:schemeClr val="dk1"/>
                </a:solidFill>
                <a:latin typeface="Arial"/>
                <a:ea typeface="Arial"/>
                <a:cs typeface="Arial"/>
                <a:sym typeface="Arial"/>
              </a:rPr>
              <a:t>5.000 kliknięć </a:t>
            </a:r>
            <a:br>
              <a:rPr lang="pl-PL" sz="1400" b="0" i="0" u="none" strike="noStrike" cap="none" dirty="0">
                <a:solidFill>
                  <a:schemeClr val="dk1"/>
                </a:solidFill>
                <a:latin typeface="Arial"/>
                <a:ea typeface="Arial"/>
                <a:cs typeface="Arial"/>
                <a:sym typeface="Arial"/>
              </a:rPr>
            </a:br>
            <a:r>
              <a:rPr lang="fi" sz="1400" b="0" i="0" u="none" strike="noStrike" cap="none" dirty="0">
                <a:solidFill>
                  <a:schemeClr val="dk1"/>
                </a:solidFill>
                <a:latin typeface="Arial"/>
                <a:ea typeface="Arial"/>
                <a:cs typeface="Arial"/>
                <a:sym typeface="Arial"/>
              </a:rPr>
              <a:t>do witryny</a:t>
            </a:r>
            <a:endParaRPr sz="1400" b="0" i="0" u="none" strike="noStrike" cap="none" dirty="0">
              <a:solidFill>
                <a:schemeClr val="dk1"/>
              </a:solidFill>
              <a:latin typeface="Arial"/>
              <a:ea typeface="Arial"/>
              <a:cs typeface="Arial"/>
              <a:sym typeface="Arial"/>
            </a:endParaRPr>
          </a:p>
        </p:txBody>
      </p:sp>
      <p:sp>
        <p:nvSpPr>
          <p:cNvPr id="577" name="Google Shape;577;p9"/>
          <p:cNvSpPr txBox="1"/>
          <p:nvPr/>
        </p:nvSpPr>
        <p:spPr>
          <a:xfrm>
            <a:off x="4058501" y="3222836"/>
            <a:ext cx="1839162" cy="500107"/>
          </a:xfrm>
          <a:prstGeom prst="rect">
            <a:avLst/>
          </a:prstGeom>
          <a:solidFill>
            <a:srgbClr val="FABF8E"/>
          </a:solidFill>
          <a:ln w="9525" cap="flat" cmpd="sng">
            <a:solidFill>
              <a:schemeClr val="dk1"/>
            </a:solidFill>
            <a:prstDash val="solid"/>
            <a:round/>
            <a:headEnd type="none" w="sm" len="sm"/>
            <a:tailEnd type="none" w="sm" len="sm"/>
          </a:ln>
        </p:spPr>
        <p:txBody>
          <a:bodyPr spcFirstLastPara="1" wrap="square" lIns="68575" tIns="34275" rIns="68575" bIns="3427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400" b="0" i="0" u="none" strike="noStrike" cap="none" dirty="0">
                <a:solidFill>
                  <a:schemeClr val="dk1"/>
                </a:solidFill>
                <a:latin typeface="Arial"/>
                <a:ea typeface="Arial"/>
                <a:cs typeface="Arial"/>
                <a:sym typeface="Arial"/>
              </a:rPr>
              <a:t> 1.500 z</a:t>
            </a:r>
            <a:r>
              <a:rPr lang="pl-PL" sz="1400" b="0" i="0" u="none" strike="noStrike" cap="none" dirty="0" err="1">
                <a:solidFill>
                  <a:schemeClr val="dk1"/>
                </a:solidFill>
                <a:latin typeface="Arial"/>
                <a:ea typeface="Arial"/>
                <a:cs typeface="Arial"/>
                <a:sym typeface="Arial"/>
              </a:rPr>
              <a:t>atrzymania</a:t>
            </a:r>
            <a:r>
              <a:rPr lang="fi" sz="1400" b="0" i="0" u="none" strike="noStrike" cap="none" dirty="0">
                <a:solidFill>
                  <a:schemeClr val="dk1"/>
                </a:solidFill>
                <a:latin typeface="Arial"/>
                <a:ea typeface="Arial"/>
                <a:cs typeface="Arial"/>
                <a:sym typeface="Arial"/>
              </a:rPr>
              <a:t> </a:t>
            </a:r>
            <a:br>
              <a:rPr lang="pl-PL" sz="1400" b="0" i="0" u="none" strike="noStrike" cap="none" dirty="0">
                <a:solidFill>
                  <a:schemeClr val="dk1"/>
                </a:solidFill>
                <a:latin typeface="Arial"/>
                <a:ea typeface="Arial"/>
                <a:cs typeface="Arial"/>
                <a:sym typeface="Arial"/>
              </a:rPr>
            </a:br>
            <a:r>
              <a:rPr lang="fi" sz="1400" b="0" i="0" u="none" strike="noStrike" cap="none" dirty="0">
                <a:solidFill>
                  <a:schemeClr val="dk1"/>
                </a:solidFill>
                <a:latin typeface="Arial"/>
                <a:ea typeface="Arial"/>
                <a:cs typeface="Arial"/>
                <a:sym typeface="Arial"/>
              </a:rPr>
              <a:t>i </a:t>
            </a:r>
            <a:r>
              <a:rPr lang="pl-PL" dirty="0">
                <a:solidFill>
                  <a:schemeClr val="dk1"/>
                </a:solidFill>
              </a:rPr>
              <a:t>prze</a:t>
            </a:r>
            <a:r>
              <a:rPr lang="fi" sz="1400" b="0" i="0" u="none" strike="noStrike" cap="none" dirty="0">
                <a:solidFill>
                  <a:schemeClr val="dk1"/>
                </a:solidFill>
                <a:latin typeface="Arial"/>
                <a:ea typeface="Arial"/>
                <a:cs typeface="Arial"/>
                <a:sym typeface="Arial"/>
              </a:rPr>
              <a:t>czyta</a:t>
            </a:r>
            <a:r>
              <a:rPr lang="pl-PL" sz="1400" b="0" i="0" u="none" strike="noStrike" cap="none" dirty="0" err="1">
                <a:solidFill>
                  <a:schemeClr val="dk1"/>
                </a:solidFill>
                <a:latin typeface="Arial"/>
                <a:ea typeface="Arial"/>
                <a:cs typeface="Arial"/>
                <a:sym typeface="Arial"/>
              </a:rPr>
              <a:t>nia</a:t>
            </a:r>
            <a:endParaRPr sz="1400" b="0" i="0" u="none" strike="noStrike" cap="none" dirty="0">
              <a:solidFill>
                <a:schemeClr val="dk1"/>
              </a:solidFill>
              <a:latin typeface="Arial"/>
              <a:ea typeface="Arial"/>
              <a:cs typeface="Arial"/>
              <a:sym typeface="Arial"/>
            </a:endParaRPr>
          </a:p>
        </p:txBody>
      </p:sp>
      <p:sp>
        <p:nvSpPr>
          <p:cNvPr id="578" name="Google Shape;578;p9"/>
          <p:cNvSpPr txBox="1"/>
          <p:nvPr/>
        </p:nvSpPr>
        <p:spPr>
          <a:xfrm>
            <a:off x="6418843" y="3217194"/>
            <a:ext cx="1054319" cy="715550"/>
          </a:xfrm>
          <a:prstGeom prst="rect">
            <a:avLst/>
          </a:prstGeom>
          <a:solidFill>
            <a:srgbClr val="FABF8E"/>
          </a:solidFill>
          <a:ln w="9525" cap="flat" cmpd="sng">
            <a:solidFill>
              <a:schemeClr val="dk1"/>
            </a:solidFill>
            <a:prstDash val="solid"/>
            <a:round/>
            <a:headEnd type="none" w="sm" len="sm"/>
            <a:tailEnd type="none" w="sm" len="sm"/>
          </a:ln>
        </p:spPr>
        <p:txBody>
          <a:bodyPr spcFirstLastPara="1" wrap="square" lIns="68575" tIns="34275" rIns="68575" bIns="3427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400" b="0" i="0" u="none" strike="noStrike" cap="none" dirty="0">
                <a:solidFill>
                  <a:schemeClr val="dk1"/>
                </a:solidFill>
                <a:latin typeface="Arial"/>
                <a:ea typeface="Arial"/>
                <a:cs typeface="Arial"/>
                <a:sym typeface="Arial"/>
              </a:rPr>
              <a:t>300 </a:t>
            </a:r>
            <a:r>
              <a:rPr lang="pl-PL" sz="1400" b="0" i="0" u="none" strike="noStrike" cap="none" dirty="0">
                <a:solidFill>
                  <a:schemeClr val="dk1"/>
                </a:solidFill>
                <a:latin typeface="Arial"/>
                <a:ea typeface="Arial"/>
                <a:cs typeface="Arial"/>
                <a:sym typeface="Arial"/>
              </a:rPr>
              <a:t>ponownego wejścia</a:t>
            </a:r>
            <a:endParaRPr sz="1100" b="0" i="0" u="none" strike="noStrike" cap="none" dirty="0">
              <a:solidFill>
                <a:srgbClr val="000000"/>
              </a:solidFill>
              <a:latin typeface="Arial"/>
              <a:ea typeface="Arial"/>
              <a:cs typeface="Arial"/>
              <a:sym typeface="Arial"/>
            </a:endParaRPr>
          </a:p>
        </p:txBody>
      </p:sp>
      <p:sp>
        <p:nvSpPr>
          <p:cNvPr id="579" name="Google Shape;579;p9"/>
          <p:cNvSpPr txBox="1"/>
          <p:nvPr/>
        </p:nvSpPr>
        <p:spPr>
          <a:xfrm>
            <a:off x="7747145" y="3217194"/>
            <a:ext cx="1010099" cy="500107"/>
          </a:xfrm>
          <a:prstGeom prst="rect">
            <a:avLst/>
          </a:prstGeom>
          <a:solidFill>
            <a:srgbClr val="FABF8E"/>
          </a:solidFill>
          <a:ln w="9525" cap="flat" cmpd="sng">
            <a:solidFill>
              <a:schemeClr val="dk1"/>
            </a:solidFill>
            <a:prstDash val="solid"/>
            <a:round/>
            <a:headEnd type="none" w="sm" len="sm"/>
            <a:tailEnd type="none" w="sm" len="sm"/>
          </a:ln>
        </p:spPr>
        <p:txBody>
          <a:bodyPr spcFirstLastPara="1" wrap="square" lIns="68575" tIns="34275" rIns="68575" bIns="3427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400" b="0" i="0" u="none" strike="noStrike" cap="none" dirty="0">
                <a:solidFill>
                  <a:schemeClr val="dk1"/>
                </a:solidFill>
                <a:latin typeface="Arial"/>
                <a:ea typeface="Arial"/>
                <a:cs typeface="Arial"/>
                <a:sym typeface="Arial"/>
              </a:rPr>
              <a:t>50 </a:t>
            </a:r>
            <a:r>
              <a:rPr lang="pl-PL" sz="1400" b="0" i="0" u="none" strike="noStrike" cap="none" dirty="0">
                <a:solidFill>
                  <a:schemeClr val="dk1"/>
                </a:solidFill>
                <a:latin typeface="Arial"/>
                <a:ea typeface="Arial"/>
                <a:cs typeface="Arial"/>
                <a:sym typeface="Arial"/>
              </a:rPr>
              <a:t>zakupów</a:t>
            </a:r>
            <a:endParaRPr sz="1400" b="0" i="0" u="none" strike="noStrike" cap="none" dirty="0">
              <a:solidFill>
                <a:schemeClr val="dk1"/>
              </a:solidFill>
              <a:latin typeface="Arial"/>
              <a:ea typeface="Arial"/>
              <a:cs typeface="Arial"/>
              <a:sym typeface="Arial"/>
            </a:endParaRPr>
          </a:p>
        </p:txBody>
      </p:sp>
      <p:sp>
        <p:nvSpPr>
          <p:cNvPr id="580" name="Google Shape;580;p9"/>
          <p:cNvSpPr/>
          <p:nvPr/>
        </p:nvSpPr>
        <p:spPr>
          <a:xfrm rot="3591182">
            <a:off x="1698439" y="3589301"/>
            <a:ext cx="676348" cy="523522"/>
          </a:xfrm>
          <a:prstGeom prst="stripedRightArrow">
            <a:avLst>
              <a:gd name="adj1" fmla="val 50000"/>
              <a:gd name="adj2" fmla="val 50000"/>
            </a:avLst>
          </a:prstGeom>
          <a:solidFill>
            <a:schemeClr val="accent1"/>
          </a:solidFill>
          <a:ln w="12700" cap="flat" cmpd="sng">
            <a:solidFill>
              <a:srgbClr val="395E89"/>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Arial"/>
              <a:ea typeface="Arial"/>
              <a:cs typeface="Arial"/>
              <a:sym typeface="Arial"/>
            </a:endParaRPr>
          </a:p>
        </p:txBody>
      </p:sp>
      <p:sp>
        <p:nvSpPr>
          <p:cNvPr id="581" name="Google Shape;581;p9"/>
          <p:cNvSpPr/>
          <p:nvPr/>
        </p:nvSpPr>
        <p:spPr>
          <a:xfrm rot="3591182">
            <a:off x="3640443" y="3578746"/>
            <a:ext cx="718260" cy="523522"/>
          </a:xfrm>
          <a:prstGeom prst="stripedRightArrow">
            <a:avLst>
              <a:gd name="adj1" fmla="val 50000"/>
              <a:gd name="adj2" fmla="val 50000"/>
            </a:avLst>
          </a:prstGeom>
          <a:solidFill>
            <a:schemeClr val="accent1"/>
          </a:solidFill>
          <a:ln w="12700" cap="flat" cmpd="sng">
            <a:solidFill>
              <a:srgbClr val="395E89"/>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Arial"/>
              <a:ea typeface="Arial"/>
              <a:cs typeface="Arial"/>
              <a:sym typeface="Arial"/>
            </a:endParaRPr>
          </a:p>
        </p:txBody>
      </p:sp>
      <p:sp>
        <p:nvSpPr>
          <p:cNvPr id="582" name="Google Shape;582;p9"/>
          <p:cNvSpPr/>
          <p:nvPr/>
        </p:nvSpPr>
        <p:spPr>
          <a:xfrm rot="3591182">
            <a:off x="5693244" y="3605528"/>
            <a:ext cx="699798" cy="523522"/>
          </a:xfrm>
          <a:prstGeom prst="stripedRightArrow">
            <a:avLst>
              <a:gd name="adj1" fmla="val 50000"/>
              <a:gd name="adj2" fmla="val 50000"/>
            </a:avLst>
          </a:prstGeom>
          <a:solidFill>
            <a:schemeClr val="accent1"/>
          </a:solidFill>
          <a:ln w="12700" cap="flat" cmpd="sng">
            <a:solidFill>
              <a:srgbClr val="395E89"/>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Arial"/>
              <a:ea typeface="Arial"/>
              <a:cs typeface="Arial"/>
              <a:sym typeface="Arial"/>
            </a:endParaRPr>
          </a:p>
        </p:txBody>
      </p:sp>
      <p:sp>
        <p:nvSpPr>
          <p:cNvPr id="583" name="Google Shape;583;p9"/>
          <p:cNvSpPr/>
          <p:nvPr/>
        </p:nvSpPr>
        <p:spPr>
          <a:xfrm rot="3591182">
            <a:off x="8064044" y="3617249"/>
            <a:ext cx="644123" cy="523522"/>
          </a:xfrm>
          <a:prstGeom prst="stripedRightArrow">
            <a:avLst>
              <a:gd name="adj1" fmla="val 50000"/>
              <a:gd name="adj2" fmla="val 50000"/>
            </a:avLst>
          </a:prstGeom>
          <a:solidFill>
            <a:schemeClr val="accent1"/>
          </a:solidFill>
          <a:ln w="12700" cap="flat" cmpd="sng">
            <a:solidFill>
              <a:srgbClr val="395E89"/>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Arial"/>
              <a:ea typeface="Arial"/>
              <a:cs typeface="Arial"/>
              <a:sym typeface="Arial"/>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588"/>
        <p:cNvGrpSpPr/>
        <p:nvPr/>
      </p:nvGrpSpPr>
      <p:grpSpPr>
        <a:xfrm>
          <a:off x="0" y="0"/>
          <a:ext cx="0" cy="0"/>
          <a:chOff x="0" y="0"/>
          <a:chExt cx="0" cy="0"/>
        </a:xfrm>
      </p:grpSpPr>
      <p:pic>
        <p:nvPicPr>
          <p:cNvPr id="589" name="Google Shape;589;g19922e704ba_0_16" descr="Image"/>
          <p:cNvPicPr preferRelativeResize="0"/>
          <p:nvPr/>
        </p:nvPicPr>
        <p:blipFill rotWithShape="1">
          <a:blip r:embed="rId3">
            <a:alphaModFix/>
          </a:blip>
          <a:srcRect/>
          <a:stretch/>
        </p:blipFill>
        <p:spPr>
          <a:xfrm>
            <a:off x="4295774" y="1363286"/>
            <a:ext cx="4632124" cy="2886031"/>
          </a:xfrm>
          <a:prstGeom prst="rect">
            <a:avLst/>
          </a:prstGeom>
          <a:noFill/>
          <a:ln>
            <a:noFill/>
          </a:ln>
        </p:spPr>
      </p:pic>
      <p:sp>
        <p:nvSpPr>
          <p:cNvPr id="590" name="Google Shape;590;g19922e704ba_0_16"/>
          <p:cNvSpPr txBox="1">
            <a:spLocks noGrp="1"/>
          </p:cNvSpPr>
          <p:nvPr>
            <p:ph type="sldNum" idx="4294967295"/>
          </p:nvPr>
        </p:nvSpPr>
        <p:spPr>
          <a:xfrm>
            <a:off x="8869363" y="4767263"/>
            <a:ext cx="274637" cy="274637"/>
          </a:xfrm>
          <a:prstGeom prst="rect">
            <a:avLst/>
          </a:prstGeom>
          <a:noFill/>
          <a:ln>
            <a:noFill/>
          </a:ln>
        </p:spPr>
        <p:txBody>
          <a:bodyPr spcFirstLastPara="1" wrap="square" lIns="68575" tIns="34275" rIns="68575" bIns="34275" anchor="ctr" anchorCtr="0">
            <a:normAutofit fontScale="62500" lnSpcReduction="20000"/>
          </a:bodyPr>
          <a:lstStyle/>
          <a:p>
            <a:pPr marL="0" marR="0" lvl="0" indent="0" algn="r" rtl="0">
              <a:lnSpc>
                <a:spcPct val="100000"/>
              </a:lnSpc>
              <a:spcBef>
                <a:spcPts val="0"/>
              </a:spcBef>
              <a:spcAft>
                <a:spcPts val="0"/>
              </a:spcAft>
              <a:buClr>
                <a:srgbClr val="000000"/>
              </a:buClr>
              <a:buSzPct val="108107"/>
              <a:buFont typeface="Arial"/>
              <a:buNone/>
            </a:pPr>
            <a:fld id="{00000000-1234-1234-1234-123412341234}" type="slidenum">
              <a:rPr lang="fi" sz="1400" b="0" i="0" u="none" strike="noStrike" cap="none">
                <a:solidFill>
                  <a:srgbClr val="000000"/>
                </a:solidFill>
                <a:latin typeface="Arial"/>
                <a:ea typeface="Arial"/>
                <a:cs typeface="Arial"/>
                <a:sym typeface="Arial"/>
              </a:rPr>
              <a:t>19</a:t>
            </a:fld>
            <a:endParaRPr sz="1400" b="0" i="0" u="none" strike="noStrike" cap="none">
              <a:solidFill>
                <a:srgbClr val="000000"/>
              </a:solidFill>
              <a:latin typeface="Arial"/>
              <a:ea typeface="Arial"/>
              <a:cs typeface="Arial"/>
              <a:sym typeface="Arial"/>
            </a:endParaRPr>
          </a:p>
        </p:txBody>
      </p:sp>
      <p:sp>
        <p:nvSpPr>
          <p:cNvPr id="591" name="Google Shape;591;g19922e704ba_0_16"/>
          <p:cNvSpPr txBox="1">
            <a:spLocks noGrp="1"/>
          </p:cNvSpPr>
          <p:nvPr>
            <p:ph type="body" idx="4294967295"/>
          </p:nvPr>
        </p:nvSpPr>
        <p:spPr>
          <a:xfrm>
            <a:off x="610986" y="843140"/>
            <a:ext cx="5256414" cy="3433763"/>
          </a:xfrm>
          <a:prstGeom prst="rect">
            <a:avLst/>
          </a:prstGeom>
          <a:noFill/>
          <a:ln>
            <a:noFill/>
          </a:ln>
        </p:spPr>
        <p:txBody>
          <a:bodyPr spcFirstLastPara="1" wrap="square" lIns="0" tIns="34275" rIns="68575" bIns="34275" anchor="t" anchorCtr="0">
            <a:noAutofit/>
          </a:bodyPr>
          <a:lstStyle/>
          <a:p>
            <a:pPr marL="215900" lvl="0" indent="-202952" algn="l" rtl="0">
              <a:lnSpc>
                <a:spcPct val="100000"/>
              </a:lnSpc>
              <a:spcBef>
                <a:spcPts val="0"/>
              </a:spcBef>
              <a:spcAft>
                <a:spcPts val="0"/>
              </a:spcAft>
              <a:buClr>
                <a:srgbClr val="ED7D31"/>
              </a:buClr>
              <a:buSzPts val="2259"/>
              <a:buFont typeface="Arial"/>
              <a:buChar char="•"/>
            </a:pPr>
            <a:r>
              <a:rPr lang="fi" sz="1506" dirty="0"/>
              <a:t>Wraz z wykładniczym wzrostem ilości danych cyfrowych, istnieje potrzeba strukturyzowania tych danych </a:t>
            </a:r>
            <a:br>
              <a:rPr lang="pl-PL" sz="1506" dirty="0"/>
            </a:br>
            <a:r>
              <a:rPr lang="fi" sz="1506" dirty="0"/>
              <a:t>i sortowania ich za pomocą algorytmów, aby stały się użyteczne</a:t>
            </a:r>
            <a:r>
              <a:rPr lang="pl-PL" sz="1506" dirty="0"/>
              <a:t>.</a:t>
            </a:r>
            <a:r>
              <a:rPr lang="fi" sz="1506" dirty="0"/>
              <a:t> </a:t>
            </a:r>
            <a:endParaRPr sz="1506" dirty="0"/>
          </a:p>
          <a:p>
            <a:pPr marL="0" lvl="0" indent="0" algn="l" rtl="0">
              <a:lnSpc>
                <a:spcPct val="100000"/>
              </a:lnSpc>
              <a:spcBef>
                <a:spcPts val="0"/>
              </a:spcBef>
              <a:spcAft>
                <a:spcPts val="0"/>
              </a:spcAft>
              <a:buClr>
                <a:srgbClr val="002060"/>
              </a:buClr>
              <a:buSzPts val="1506"/>
              <a:buNone/>
            </a:pPr>
            <a:endParaRPr sz="1506" dirty="0"/>
          </a:p>
          <a:p>
            <a:pPr marL="285750" lvl="1" indent="-285750" algn="l" rtl="0">
              <a:lnSpc>
                <a:spcPct val="100000"/>
              </a:lnSpc>
              <a:spcBef>
                <a:spcPts val="0"/>
              </a:spcBef>
              <a:spcAft>
                <a:spcPts val="0"/>
              </a:spcAft>
              <a:buClr>
                <a:srgbClr val="ED7D31"/>
              </a:buClr>
              <a:buSzPts val="1500"/>
              <a:buFont typeface="Courier New"/>
              <a:buChar char="o"/>
            </a:pPr>
            <a:r>
              <a:rPr lang="fi" sz="1500" b="1" dirty="0"/>
              <a:t>Algorytm </a:t>
            </a:r>
            <a:r>
              <a:rPr lang="fi" sz="1500" dirty="0"/>
              <a:t>to formuła matematyczna, która zawiera czynniki, które są postrzegane jako istotne w zjawisku</a:t>
            </a:r>
            <a:r>
              <a:rPr lang="pl-PL" sz="1500" dirty="0"/>
              <a:t>.</a:t>
            </a:r>
            <a:endParaRPr sz="1500" dirty="0"/>
          </a:p>
          <a:p>
            <a:pPr marL="203200" lvl="1" indent="-107950" algn="l" rtl="0">
              <a:lnSpc>
                <a:spcPct val="100000"/>
              </a:lnSpc>
              <a:spcBef>
                <a:spcPts val="0"/>
              </a:spcBef>
              <a:spcAft>
                <a:spcPts val="0"/>
              </a:spcAft>
              <a:buClr>
                <a:srgbClr val="002060"/>
              </a:buClr>
              <a:buSzPts val="1500"/>
              <a:buNone/>
            </a:pPr>
            <a:endParaRPr sz="1500" dirty="0"/>
          </a:p>
          <a:p>
            <a:pPr marL="0" lvl="0" indent="0" algn="l" rtl="0">
              <a:lnSpc>
                <a:spcPct val="100000"/>
              </a:lnSpc>
              <a:spcBef>
                <a:spcPts val="0"/>
              </a:spcBef>
              <a:spcAft>
                <a:spcPts val="0"/>
              </a:spcAft>
              <a:buClr>
                <a:srgbClr val="161249"/>
              </a:buClr>
              <a:buSzPts val="1400"/>
              <a:buNone/>
            </a:pPr>
            <a:r>
              <a:rPr lang="fi" sz="1500" dirty="0"/>
              <a:t>Na przykład w analityce stron internetowych: liczba odwiedzających, czas spędzony na stronie, liczba słów kluczowych, ... </a:t>
            </a:r>
            <a:endParaRPr sz="1500" dirty="0"/>
          </a:p>
          <a:p>
            <a:pPr marL="0" lvl="0" indent="0" algn="l" rtl="0">
              <a:lnSpc>
                <a:spcPct val="100000"/>
              </a:lnSpc>
              <a:spcBef>
                <a:spcPts val="0"/>
              </a:spcBef>
              <a:spcAft>
                <a:spcPts val="0"/>
              </a:spcAft>
              <a:buClr>
                <a:srgbClr val="161249"/>
              </a:buClr>
              <a:buSzPts val="605"/>
              <a:buNone/>
            </a:pPr>
            <a:endParaRPr sz="1506" dirty="0"/>
          </a:p>
          <a:p>
            <a:pPr marL="285750" lvl="1" indent="-285750" algn="l" rtl="0">
              <a:lnSpc>
                <a:spcPct val="100000"/>
              </a:lnSpc>
              <a:spcBef>
                <a:spcPts val="0"/>
              </a:spcBef>
              <a:spcAft>
                <a:spcPts val="0"/>
              </a:spcAft>
              <a:buClr>
                <a:srgbClr val="ED7D31"/>
              </a:buClr>
              <a:buSzPts val="1506"/>
              <a:buFont typeface="Courier New"/>
              <a:buChar char="o"/>
            </a:pPr>
            <a:r>
              <a:rPr lang="fi" sz="1506" dirty="0"/>
              <a:t>W ten sposób interakcje społeczne, kulturowe i społeczne są przekładane na czytelne dane</a:t>
            </a:r>
            <a:r>
              <a:rPr lang="pl-PL" sz="1506" dirty="0"/>
              <a:t>.</a:t>
            </a:r>
            <a:r>
              <a:rPr lang="fi" sz="1506" dirty="0"/>
              <a:t> </a:t>
            </a:r>
            <a:endParaRPr sz="1506" dirty="0"/>
          </a:p>
          <a:p>
            <a:pPr marL="0" lvl="0" indent="0" algn="l" rtl="0">
              <a:lnSpc>
                <a:spcPct val="100000"/>
              </a:lnSpc>
              <a:spcBef>
                <a:spcPts val="500"/>
              </a:spcBef>
              <a:spcAft>
                <a:spcPts val="0"/>
              </a:spcAft>
              <a:buClr>
                <a:srgbClr val="161249"/>
              </a:buClr>
              <a:buSzPts val="770"/>
              <a:buNone/>
            </a:pPr>
            <a:endParaRPr sz="1190" dirty="0"/>
          </a:p>
        </p:txBody>
      </p:sp>
      <p:sp>
        <p:nvSpPr>
          <p:cNvPr id="592" name="Google Shape;592;g19922e704ba_0_16"/>
          <p:cNvSpPr txBox="1">
            <a:spLocks noGrp="1"/>
          </p:cNvSpPr>
          <p:nvPr>
            <p:ph type="title" idx="4294967295"/>
          </p:nvPr>
        </p:nvSpPr>
        <p:spPr>
          <a:xfrm>
            <a:off x="610986" y="247775"/>
            <a:ext cx="8316912" cy="603250"/>
          </a:xfrm>
          <a:prstGeom prst="rect">
            <a:avLst/>
          </a:prstGeom>
          <a:noFill/>
          <a:ln>
            <a:noFill/>
          </a:ln>
        </p:spPr>
        <p:txBody>
          <a:bodyPr spcFirstLastPara="1" wrap="square" lIns="0" tIns="34275" rIns="68575" bIns="34275" anchor="t" anchorCtr="0">
            <a:normAutofit fontScale="90000"/>
          </a:bodyPr>
          <a:lstStyle/>
          <a:p>
            <a:pPr marL="0" lvl="0" indent="0" algn="l" rtl="0">
              <a:lnSpc>
                <a:spcPct val="90000"/>
              </a:lnSpc>
              <a:spcBef>
                <a:spcPts val="0"/>
              </a:spcBef>
              <a:spcAft>
                <a:spcPts val="0"/>
              </a:spcAft>
              <a:buClr>
                <a:srgbClr val="0099D4"/>
              </a:buClr>
              <a:buSzPct val="117857"/>
              <a:buFont typeface="Arial"/>
              <a:buNone/>
            </a:pPr>
            <a:r>
              <a:rPr lang="fi"/>
              <a:t>Podstawa analityki: algorytmy</a:t>
            </a:r>
            <a:br>
              <a:rPr lang="fi"/>
            </a:br>
            <a:endParaRPr/>
          </a:p>
        </p:txBody>
      </p:sp>
      <p:sp>
        <p:nvSpPr>
          <p:cNvPr id="593" name="Google Shape;593;g19922e704ba_0_16"/>
          <p:cNvSpPr txBox="1"/>
          <p:nvPr/>
        </p:nvSpPr>
        <p:spPr>
          <a:xfrm>
            <a:off x="7992864" y="4360866"/>
            <a:ext cx="1080300" cy="183300"/>
          </a:xfrm>
          <a:prstGeom prst="rect">
            <a:avLst/>
          </a:prstGeom>
          <a:noFill/>
          <a:ln>
            <a:noFill/>
          </a:ln>
        </p:spPr>
        <p:txBody>
          <a:bodyPr spcFirstLastPara="1" wrap="square" lIns="0" tIns="34275" rIns="68575" bIns="34275" anchor="t" anchorCtr="0">
            <a:normAutofit fontScale="62500" lnSpcReduction="20000"/>
          </a:bodyPr>
          <a:lstStyle/>
          <a:p>
            <a:pPr marL="0" marR="0" lvl="0" indent="0" algn="l" rtl="0">
              <a:lnSpc>
                <a:spcPct val="100000"/>
              </a:lnSpc>
              <a:spcBef>
                <a:spcPts val="0"/>
              </a:spcBef>
              <a:spcAft>
                <a:spcPts val="0"/>
              </a:spcAft>
              <a:buClr>
                <a:srgbClr val="000000"/>
              </a:buClr>
              <a:buSzPct val="100000"/>
              <a:buFont typeface="Arial"/>
              <a:buNone/>
            </a:pPr>
            <a:r>
              <a:rPr lang="fi" sz="1400" b="0" i="0" u="none" strike="noStrike" cap="none">
                <a:solidFill>
                  <a:srgbClr val="002060"/>
                </a:solidFill>
                <a:latin typeface="Arial"/>
                <a:ea typeface="Arial"/>
                <a:cs typeface="Arial"/>
                <a:sym typeface="Arial"/>
              </a:rPr>
              <a:t>(Urricchio, 2011)</a:t>
            </a:r>
            <a:endParaRPr sz="11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ct val="100000"/>
              <a:buFont typeface="Arial"/>
              <a:buNone/>
            </a:pPr>
            <a:endParaRPr sz="1400" b="0" i="0" u="none" strike="noStrike" cap="none">
              <a:solidFill>
                <a:schemeClr val="dk1"/>
              </a:solidFill>
              <a:latin typeface="Arial"/>
              <a:ea typeface="Arial"/>
              <a:cs typeface="Arial"/>
              <a:sym typeface="Arial"/>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597"/>
        <p:cNvGrpSpPr/>
        <p:nvPr/>
      </p:nvGrpSpPr>
      <p:grpSpPr>
        <a:xfrm>
          <a:off x="0" y="0"/>
          <a:ext cx="0" cy="0"/>
          <a:chOff x="0" y="0"/>
          <a:chExt cx="0" cy="0"/>
        </a:xfrm>
      </p:grpSpPr>
      <p:sp>
        <p:nvSpPr>
          <p:cNvPr id="598" name="Google Shape;598;g23982b51697_0_11"/>
          <p:cNvSpPr txBox="1">
            <a:spLocks noGrp="1"/>
          </p:cNvSpPr>
          <p:nvPr>
            <p:ph type="body" idx="1"/>
          </p:nvPr>
        </p:nvSpPr>
        <p:spPr>
          <a:xfrm>
            <a:off x="848794" y="411515"/>
            <a:ext cx="7289400" cy="664797"/>
          </a:xfrm>
          <a:prstGeom prst="rect">
            <a:avLst/>
          </a:prstGeom>
          <a:noFill/>
          <a:ln>
            <a:noFill/>
          </a:ln>
        </p:spPr>
        <p:txBody>
          <a:bodyPr spcFirstLastPara="1" wrap="square" lIns="0" tIns="0" rIns="0" bIns="0" anchor="t" anchorCtr="0">
            <a:spAutoFit/>
          </a:bodyPr>
          <a:lstStyle/>
          <a:p>
            <a:pPr marL="0" lvl="0" indent="0" algn="l" rtl="0">
              <a:lnSpc>
                <a:spcPct val="90000"/>
              </a:lnSpc>
              <a:spcBef>
                <a:spcPts val="0"/>
              </a:spcBef>
              <a:spcAft>
                <a:spcPts val="0"/>
              </a:spcAft>
              <a:buClr>
                <a:schemeClr val="lt1"/>
              </a:buClr>
              <a:buSzPts val="2400"/>
              <a:buNone/>
            </a:pPr>
            <a:r>
              <a:rPr lang="fi" dirty="0"/>
              <a:t>Ćwiczenie</a:t>
            </a:r>
            <a:r>
              <a:rPr lang="fi" sz="2400" dirty="0">
                <a:solidFill>
                  <a:schemeClr val="lt1"/>
                </a:solidFill>
              </a:rPr>
              <a:t> </a:t>
            </a:r>
            <a:r>
              <a:rPr lang="pl-PL" sz="2400" dirty="0">
                <a:solidFill>
                  <a:schemeClr val="lt1"/>
                </a:solidFill>
              </a:rPr>
              <a:t>- </a:t>
            </a:r>
            <a:r>
              <a:rPr lang="fi" sz="2400" dirty="0">
                <a:solidFill>
                  <a:schemeClr val="lt1"/>
                </a:solidFill>
              </a:rPr>
              <a:t>ustaleni</a:t>
            </a:r>
            <a:r>
              <a:rPr lang="pl-PL" sz="2400" dirty="0">
                <a:solidFill>
                  <a:schemeClr val="lt1"/>
                </a:solidFill>
              </a:rPr>
              <a:t>e</a:t>
            </a:r>
            <a:r>
              <a:rPr lang="fi" sz="2400" dirty="0">
                <a:solidFill>
                  <a:schemeClr val="lt1"/>
                </a:solidFill>
              </a:rPr>
              <a:t> celów </a:t>
            </a:r>
            <a:r>
              <a:rPr lang="pl-PL" sz="2400" dirty="0">
                <a:solidFill>
                  <a:schemeClr val="lt1"/>
                </a:solidFill>
              </a:rPr>
              <a:t>do </a:t>
            </a:r>
            <a:r>
              <a:rPr lang="fi" dirty="0"/>
              <a:t>monitorowania </a:t>
            </a:r>
            <a:br>
              <a:rPr lang="pl-PL" dirty="0"/>
            </a:br>
            <a:r>
              <a:rPr lang="fi" dirty="0"/>
              <a:t>i oceny różnych instrumentów lub kanałów. </a:t>
            </a:r>
            <a:endParaRPr dirty="0"/>
          </a:p>
        </p:txBody>
      </p:sp>
      <p:sp>
        <p:nvSpPr>
          <p:cNvPr id="599" name="Google Shape;599;g23982b51697_0_11"/>
          <p:cNvSpPr txBox="1">
            <a:spLocks noGrp="1"/>
          </p:cNvSpPr>
          <p:nvPr>
            <p:ph type="body" idx="2"/>
          </p:nvPr>
        </p:nvSpPr>
        <p:spPr>
          <a:xfrm>
            <a:off x="848794" y="1531792"/>
            <a:ext cx="6614100" cy="2836200"/>
          </a:xfrm>
          <a:prstGeom prst="rect">
            <a:avLst/>
          </a:prstGeom>
          <a:noFill/>
          <a:ln>
            <a:noFill/>
          </a:ln>
        </p:spPr>
        <p:txBody>
          <a:bodyPr spcFirstLastPara="1" wrap="square" lIns="0" tIns="0" rIns="0" bIns="0" anchor="t" anchorCtr="0">
            <a:noAutofit/>
          </a:bodyPr>
          <a:lstStyle/>
          <a:p>
            <a:pPr marL="457200" lvl="0" indent="-330200" algn="l" rtl="0">
              <a:lnSpc>
                <a:spcPct val="100000"/>
              </a:lnSpc>
              <a:spcBef>
                <a:spcPts val="0"/>
              </a:spcBef>
              <a:spcAft>
                <a:spcPts val="0"/>
              </a:spcAft>
              <a:buSzPts val="1600"/>
              <a:buAutoNum type="arabicPeriod"/>
            </a:pPr>
            <a:r>
              <a:rPr lang="fi" sz="1600" dirty="0"/>
              <a:t>Wróć do różnych instrumentów, których użyłbyś w analizowanej kampanii. </a:t>
            </a:r>
            <a:endParaRPr sz="1600" dirty="0"/>
          </a:p>
          <a:p>
            <a:pPr marL="457200" lvl="0" indent="0" algn="l" rtl="0">
              <a:lnSpc>
                <a:spcPct val="100000"/>
              </a:lnSpc>
              <a:spcBef>
                <a:spcPts val="0"/>
              </a:spcBef>
              <a:spcAft>
                <a:spcPts val="0"/>
              </a:spcAft>
              <a:buNone/>
            </a:pPr>
            <a:endParaRPr sz="1600" dirty="0"/>
          </a:p>
          <a:p>
            <a:pPr marL="469900" lvl="0" indent="-342900" algn="l" rtl="0">
              <a:lnSpc>
                <a:spcPct val="100000"/>
              </a:lnSpc>
              <a:spcBef>
                <a:spcPts val="0"/>
              </a:spcBef>
              <a:spcAft>
                <a:spcPts val="0"/>
              </a:spcAft>
              <a:buSzPts val="1600"/>
              <a:buFont typeface="+mj-lt"/>
              <a:buAutoNum type="arabicPeriod" startAt="2"/>
            </a:pPr>
            <a:r>
              <a:rPr lang="fi" sz="1600" dirty="0"/>
              <a:t>Zdefiniuj różne cele i wskaźniki </a:t>
            </a:r>
            <a:r>
              <a:rPr lang="pl-PL" sz="1600" dirty="0"/>
              <a:t>KPI</a:t>
            </a:r>
            <a:r>
              <a:rPr lang="fi" sz="1600" dirty="0"/>
              <a:t>, których możesz użyć do monitorowania i oceny sukcesu różnych instrumentów. </a:t>
            </a:r>
            <a:endParaRPr sz="1600" dirty="0"/>
          </a:p>
          <a:p>
            <a:pPr marL="0" lvl="0" indent="0" algn="l" rtl="0">
              <a:lnSpc>
                <a:spcPct val="100000"/>
              </a:lnSpc>
              <a:spcBef>
                <a:spcPts val="0"/>
              </a:spcBef>
              <a:spcAft>
                <a:spcPts val="0"/>
              </a:spcAft>
              <a:buNone/>
            </a:pPr>
            <a:endParaRPr sz="1600" dirty="0"/>
          </a:p>
          <a:p>
            <a:pPr marL="469900" lvl="0" indent="-342900" algn="l" rtl="0">
              <a:lnSpc>
                <a:spcPct val="100000"/>
              </a:lnSpc>
              <a:spcBef>
                <a:spcPts val="0"/>
              </a:spcBef>
              <a:spcAft>
                <a:spcPts val="0"/>
              </a:spcAft>
              <a:buSzPts val="1600"/>
              <a:buFont typeface="+mj-lt"/>
              <a:buAutoNum type="arabicPeriod" startAt="3"/>
            </a:pPr>
            <a:r>
              <a:rPr lang="fi" sz="1600" dirty="0"/>
              <a:t>Wyjaśnij, w jaki sposób te cele i KPI przyczyniają się do realizacji celów biznesowych i marketingowych.</a:t>
            </a:r>
            <a:br>
              <a:rPr lang="fi" sz="1600" dirty="0"/>
            </a:br>
            <a:endParaRPr sz="1600" dirty="0"/>
          </a:p>
          <a:p>
            <a:pPr marL="457200" lvl="0" indent="-330200" algn="l" rtl="0">
              <a:lnSpc>
                <a:spcPct val="100000"/>
              </a:lnSpc>
              <a:spcBef>
                <a:spcPts val="0"/>
              </a:spcBef>
              <a:spcAft>
                <a:spcPts val="0"/>
              </a:spcAft>
              <a:buSzPts val="1600"/>
              <a:buAutoNum type="arabicPeriod" startAt="3"/>
            </a:pPr>
            <a:r>
              <a:rPr lang="fi" sz="1600" dirty="0"/>
              <a:t>Zaprezentuj swój przykład. </a:t>
            </a:r>
            <a:endParaRPr sz="1600" dirty="0"/>
          </a:p>
          <a:p>
            <a:pPr marL="457200" lvl="0" indent="0" algn="l" rtl="0">
              <a:lnSpc>
                <a:spcPct val="100000"/>
              </a:lnSpc>
              <a:spcBef>
                <a:spcPts val="0"/>
              </a:spcBef>
              <a:spcAft>
                <a:spcPts val="0"/>
              </a:spcAft>
              <a:buNone/>
            </a:pPr>
            <a:endParaRPr sz="1600" dirty="0"/>
          </a:p>
          <a:p>
            <a:pPr marL="0" lvl="0" indent="0" algn="l" rtl="0">
              <a:lnSpc>
                <a:spcPct val="100000"/>
              </a:lnSpc>
              <a:spcBef>
                <a:spcPts val="0"/>
              </a:spcBef>
              <a:spcAft>
                <a:spcPts val="0"/>
              </a:spcAft>
              <a:buClr>
                <a:schemeClr val="lt1"/>
              </a:buClr>
              <a:buSzPts val="1600"/>
              <a:buNone/>
            </a:pPr>
            <a:endParaRPr sz="1600" dirty="0"/>
          </a:p>
          <a:p>
            <a:pPr marL="0" lvl="0" indent="0" algn="l" rtl="0">
              <a:lnSpc>
                <a:spcPct val="100000"/>
              </a:lnSpc>
              <a:spcBef>
                <a:spcPts val="0"/>
              </a:spcBef>
              <a:spcAft>
                <a:spcPts val="0"/>
              </a:spcAft>
              <a:buClr>
                <a:schemeClr val="lt1"/>
              </a:buClr>
              <a:buSzPts val="1500"/>
              <a:buNone/>
            </a:pPr>
            <a:endParaRPr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603"/>
        <p:cNvGrpSpPr/>
        <p:nvPr/>
      </p:nvGrpSpPr>
      <p:grpSpPr>
        <a:xfrm>
          <a:off x="0" y="0"/>
          <a:ext cx="0" cy="0"/>
          <a:chOff x="0" y="0"/>
          <a:chExt cx="0" cy="0"/>
        </a:xfrm>
      </p:grpSpPr>
      <p:sp>
        <p:nvSpPr>
          <p:cNvPr id="604" name="Google Shape;604;p46"/>
          <p:cNvSpPr txBox="1">
            <a:spLocks noGrp="1"/>
          </p:cNvSpPr>
          <p:nvPr>
            <p:ph type="body" idx="1"/>
          </p:nvPr>
        </p:nvSpPr>
        <p:spPr>
          <a:xfrm>
            <a:off x="863071" y="318192"/>
            <a:ext cx="7751741" cy="332399"/>
          </a:xfrm>
          <a:prstGeom prst="rect">
            <a:avLst/>
          </a:prstGeom>
          <a:noFill/>
          <a:ln>
            <a:noFill/>
          </a:ln>
        </p:spPr>
        <p:txBody>
          <a:bodyPr spcFirstLastPara="1" wrap="square" lIns="0" tIns="0" rIns="0" bIns="0" anchor="t" anchorCtr="0">
            <a:spAutoFit/>
          </a:bodyPr>
          <a:lstStyle/>
          <a:p>
            <a:pPr marL="0" lvl="0" indent="0" algn="l" rtl="0">
              <a:lnSpc>
                <a:spcPct val="90000"/>
              </a:lnSpc>
              <a:spcBef>
                <a:spcPts val="0"/>
              </a:spcBef>
              <a:spcAft>
                <a:spcPts val="0"/>
              </a:spcAft>
              <a:buClr>
                <a:schemeClr val="lt1"/>
              </a:buClr>
              <a:buSzPts val="2400"/>
              <a:buNone/>
            </a:pPr>
            <a:r>
              <a:rPr lang="fi" dirty="0"/>
              <a:t>Zadanie </a:t>
            </a:r>
            <a:r>
              <a:rPr lang="pl-PL" dirty="0"/>
              <a:t>- </a:t>
            </a:r>
            <a:r>
              <a:rPr lang="fi" dirty="0"/>
              <a:t>Wybór cyfrowych kanałów marketingowych</a:t>
            </a:r>
            <a:endParaRPr dirty="0"/>
          </a:p>
        </p:txBody>
      </p:sp>
      <p:sp>
        <p:nvSpPr>
          <p:cNvPr id="605" name="Google Shape;605;p46"/>
          <p:cNvSpPr txBox="1">
            <a:spLocks noGrp="1"/>
          </p:cNvSpPr>
          <p:nvPr>
            <p:ph type="body" idx="2"/>
          </p:nvPr>
        </p:nvSpPr>
        <p:spPr>
          <a:xfrm>
            <a:off x="863071" y="982989"/>
            <a:ext cx="7332000" cy="3880800"/>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chemeClr val="lt1"/>
              </a:buClr>
              <a:buSzPts val="1500"/>
              <a:buNone/>
            </a:pPr>
            <a:r>
              <a:rPr lang="fi" sz="1600" b="1" dirty="0"/>
              <a:t>Praca w grupach </a:t>
            </a:r>
            <a:br>
              <a:rPr lang="pl-PL" sz="1600" b="1" dirty="0"/>
            </a:br>
            <a:r>
              <a:rPr lang="fi" sz="1600" b="1" dirty="0"/>
              <a:t>Samodzielnie wybrany przypadek (studenci mogą wybrać firmę)</a:t>
            </a:r>
            <a:endParaRPr dirty="0"/>
          </a:p>
          <a:p>
            <a:pPr marL="0" lvl="0" indent="0" algn="l" rtl="0">
              <a:lnSpc>
                <a:spcPct val="100000"/>
              </a:lnSpc>
              <a:spcBef>
                <a:spcPts val="0"/>
              </a:spcBef>
              <a:spcAft>
                <a:spcPts val="0"/>
              </a:spcAft>
              <a:buClr>
                <a:schemeClr val="lt1"/>
              </a:buClr>
              <a:buSzPts val="1500"/>
              <a:buNone/>
            </a:pPr>
            <a:endParaRPr dirty="0"/>
          </a:p>
          <a:p>
            <a:pPr marL="0" indent="0">
              <a:lnSpc>
                <a:spcPct val="100000"/>
              </a:lnSpc>
            </a:pPr>
            <a:r>
              <a:rPr lang="fi" dirty="0"/>
              <a:t>Twoja firma działa od kilku lat na rynku dóbr konsumpcyjnych. Chcesz zwiększyć sprzedaż i zaplanować kampanię marketingową w mediach cyfrowych. Stwórz plan dla każdego etapu zakupu (A-C-P-R-A) stosując </a:t>
            </a:r>
            <a:r>
              <a:rPr lang="pl-PL" dirty="0"/>
              <a:t>CJ </a:t>
            </a:r>
            <a:r>
              <a:rPr lang="en-US" dirty="0"/>
              <a:t>(</a:t>
            </a:r>
            <a:r>
              <a:rPr lang="pl-PL" dirty="0"/>
              <a:t>podróż klienta</a:t>
            </a:r>
            <a:r>
              <a:rPr lang="en-US" dirty="0"/>
              <a:t>)</a:t>
            </a:r>
            <a:r>
              <a:rPr lang="pl-PL" dirty="0"/>
              <a:t>. </a:t>
            </a:r>
            <a:r>
              <a:rPr lang="fi" dirty="0"/>
              <a:t>Skorzystaj </a:t>
            </a:r>
            <a:br>
              <a:rPr lang="pl-PL" dirty="0"/>
            </a:br>
            <a:r>
              <a:rPr lang="fi" dirty="0"/>
              <a:t>z materiałów szkoleniowych i źródeł internetowych.</a:t>
            </a:r>
            <a:endParaRPr dirty="0"/>
          </a:p>
          <a:p>
            <a:pPr marL="0" lvl="0" indent="0" algn="l" rtl="0">
              <a:lnSpc>
                <a:spcPct val="100000"/>
              </a:lnSpc>
              <a:spcBef>
                <a:spcPts val="0"/>
              </a:spcBef>
              <a:spcAft>
                <a:spcPts val="0"/>
              </a:spcAft>
              <a:buClr>
                <a:schemeClr val="lt1"/>
              </a:buClr>
              <a:buSzPts val="1500"/>
              <a:buNone/>
            </a:pPr>
            <a:endParaRPr dirty="0"/>
          </a:p>
          <a:p>
            <a:pPr marL="457200" lvl="0" indent="-323850" algn="l" rtl="0">
              <a:lnSpc>
                <a:spcPct val="100000"/>
              </a:lnSpc>
              <a:spcBef>
                <a:spcPts val="0"/>
              </a:spcBef>
              <a:spcAft>
                <a:spcPts val="0"/>
              </a:spcAft>
              <a:buClr>
                <a:schemeClr val="lt1"/>
              </a:buClr>
              <a:buSzPts val="1500"/>
              <a:buAutoNum type="arabicPeriod"/>
            </a:pPr>
            <a:r>
              <a:rPr lang="fi" dirty="0"/>
              <a:t>Wybierz firmę i zapoznaj się z nią, korzystając z jej strony internetowej (również Q&amp;A). </a:t>
            </a:r>
            <a:endParaRPr dirty="0"/>
          </a:p>
          <a:p>
            <a:pPr marL="457200" lvl="0" indent="-323850" algn="l" rtl="0">
              <a:lnSpc>
                <a:spcPct val="100000"/>
              </a:lnSpc>
              <a:spcBef>
                <a:spcPts val="0"/>
              </a:spcBef>
              <a:spcAft>
                <a:spcPts val="0"/>
              </a:spcAft>
              <a:buClr>
                <a:schemeClr val="lt1"/>
              </a:buClr>
              <a:buSzPts val="1500"/>
              <a:buAutoNum type="arabicPeriod"/>
            </a:pPr>
            <a:r>
              <a:rPr lang="fi" dirty="0"/>
              <a:t>Zdefiniuj 3-4 grupy docelowe. Wyobraź sobie, że znajdują się oni na różnych etapach podróży zakupowej.</a:t>
            </a:r>
            <a:endParaRPr dirty="0"/>
          </a:p>
          <a:p>
            <a:pPr marL="457200" lvl="0" indent="-323850" algn="l" rtl="0">
              <a:lnSpc>
                <a:spcPct val="100000"/>
              </a:lnSpc>
              <a:spcBef>
                <a:spcPts val="0"/>
              </a:spcBef>
              <a:spcAft>
                <a:spcPts val="0"/>
              </a:spcAft>
              <a:buSzPts val="1500"/>
              <a:buAutoNum type="arabicPeriod"/>
            </a:pPr>
            <a:r>
              <a:rPr lang="fi" dirty="0"/>
              <a:t>Stwórz persony dla każdej grupy docelowej. </a:t>
            </a:r>
            <a:endParaRPr dirty="0"/>
          </a:p>
          <a:p>
            <a:pPr marL="457200" lvl="0" indent="-323850" algn="l" rtl="0">
              <a:lnSpc>
                <a:spcPct val="100000"/>
              </a:lnSpc>
              <a:spcBef>
                <a:spcPts val="0"/>
              </a:spcBef>
              <a:spcAft>
                <a:spcPts val="0"/>
              </a:spcAft>
              <a:buSzPts val="1500"/>
              <a:buAutoNum type="arabicPeriod"/>
            </a:pPr>
            <a:r>
              <a:rPr lang="fi" dirty="0"/>
              <a:t>Wypełnij mapę podróży klienta i dowiedz się, jakie są doświadczenia z punktu widzenia klienta. </a:t>
            </a:r>
            <a:endParaRPr dirty="0"/>
          </a:p>
          <a:p>
            <a:pPr marL="457200" lvl="0" indent="-323850" algn="l" rtl="0">
              <a:lnSpc>
                <a:spcPct val="100000"/>
              </a:lnSpc>
              <a:spcBef>
                <a:spcPts val="0"/>
              </a:spcBef>
              <a:spcAft>
                <a:spcPts val="0"/>
              </a:spcAft>
              <a:buSzPts val="1500"/>
              <a:buAutoNum type="arabicPeriod"/>
            </a:pPr>
            <a:r>
              <a:rPr lang="fi" dirty="0"/>
              <a:t>Opierając się na swoim spojrzeniu na biznes, zaplanuj główne przesłanie (3-4 zdania) dla każdej grupy, zachęcając ich do dalszego procesu zakupu. </a:t>
            </a:r>
            <a:endParaRPr dirty="0"/>
          </a:p>
          <a:p>
            <a:pPr marL="0" lvl="0" indent="0" algn="l" rtl="0">
              <a:lnSpc>
                <a:spcPct val="100000"/>
              </a:lnSpc>
              <a:spcBef>
                <a:spcPts val="0"/>
              </a:spcBef>
              <a:spcAft>
                <a:spcPts val="0"/>
              </a:spcAft>
              <a:buClr>
                <a:schemeClr val="lt1"/>
              </a:buClr>
              <a:buSzPts val="1500"/>
              <a:buNone/>
            </a:pPr>
            <a:endParaRPr sz="1400" dirty="0"/>
          </a:p>
          <a:p>
            <a:pPr marL="457200" lvl="0" indent="-228600" algn="l" rtl="0">
              <a:lnSpc>
                <a:spcPct val="100000"/>
              </a:lnSpc>
              <a:spcBef>
                <a:spcPts val="0"/>
              </a:spcBef>
              <a:spcAft>
                <a:spcPts val="0"/>
              </a:spcAft>
              <a:buClr>
                <a:schemeClr val="lt1"/>
              </a:buClr>
              <a:buSzPts val="1800"/>
              <a:buNone/>
            </a:pPr>
            <a:endParaRPr sz="1400" dirty="0"/>
          </a:p>
          <a:p>
            <a:pPr marL="0" lvl="0" indent="0" algn="l" rtl="0">
              <a:lnSpc>
                <a:spcPct val="100000"/>
              </a:lnSpc>
              <a:spcBef>
                <a:spcPts val="0"/>
              </a:spcBef>
              <a:spcAft>
                <a:spcPts val="0"/>
              </a:spcAft>
              <a:buClr>
                <a:schemeClr val="lt1"/>
              </a:buClr>
              <a:buSzPts val="1500"/>
              <a:buNone/>
            </a:pPr>
            <a:endParaRPr sz="1400" dirty="0"/>
          </a:p>
          <a:p>
            <a:pPr marL="0" lvl="0" indent="0" algn="l" rtl="0">
              <a:lnSpc>
                <a:spcPct val="115714"/>
              </a:lnSpc>
              <a:spcBef>
                <a:spcPts val="0"/>
              </a:spcBef>
              <a:spcAft>
                <a:spcPts val="0"/>
              </a:spcAft>
              <a:buClr>
                <a:schemeClr val="lt1"/>
              </a:buClr>
              <a:buSzPts val="1400"/>
              <a:buNone/>
            </a:pPr>
            <a:endParaRPr sz="1400"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609"/>
        <p:cNvGrpSpPr/>
        <p:nvPr/>
      </p:nvGrpSpPr>
      <p:grpSpPr>
        <a:xfrm>
          <a:off x="0" y="0"/>
          <a:ext cx="0" cy="0"/>
          <a:chOff x="0" y="0"/>
          <a:chExt cx="0" cy="0"/>
        </a:xfrm>
      </p:grpSpPr>
      <p:sp>
        <p:nvSpPr>
          <p:cNvPr id="611" name="Google Shape;611;g22e50a1ae58_0_137"/>
          <p:cNvSpPr txBox="1">
            <a:spLocks noGrp="1"/>
          </p:cNvSpPr>
          <p:nvPr>
            <p:ph type="body" idx="2"/>
          </p:nvPr>
        </p:nvSpPr>
        <p:spPr>
          <a:xfrm>
            <a:off x="863071" y="951512"/>
            <a:ext cx="7332000" cy="4151700"/>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chemeClr val="lt1"/>
              </a:buClr>
              <a:buSzPts val="1500"/>
              <a:buNone/>
            </a:pPr>
            <a:endParaRPr dirty="0"/>
          </a:p>
          <a:p>
            <a:pPr marL="0" lvl="0" indent="0" algn="l" rtl="0">
              <a:lnSpc>
                <a:spcPct val="100000"/>
              </a:lnSpc>
              <a:spcBef>
                <a:spcPts val="0"/>
              </a:spcBef>
              <a:spcAft>
                <a:spcPts val="0"/>
              </a:spcAft>
              <a:buNone/>
            </a:pPr>
            <a:endParaRPr dirty="0"/>
          </a:p>
          <a:p>
            <a:pPr marL="0" lvl="0" indent="0" algn="l" rtl="0">
              <a:lnSpc>
                <a:spcPct val="100000"/>
              </a:lnSpc>
              <a:spcBef>
                <a:spcPts val="0"/>
              </a:spcBef>
              <a:spcAft>
                <a:spcPts val="0"/>
              </a:spcAft>
              <a:buNone/>
            </a:pPr>
            <a:r>
              <a:rPr lang="fi" dirty="0"/>
              <a:t>6. Zdefini</a:t>
            </a:r>
            <a:r>
              <a:rPr lang="pl-PL" dirty="0" err="1"/>
              <a:t>uj</a:t>
            </a:r>
            <a:r>
              <a:rPr lang="fi" dirty="0"/>
              <a:t> medi</a:t>
            </a:r>
            <a:r>
              <a:rPr lang="pl-PL" dirty="0"/>
              <a:t>a</a:t>
            </a:r>
            <a:r>
              <a:rPr lang="fi" dirty="0"/>
              <a:t> cyfrow</a:t>
            </a:r>
            <a:r>
              <a:rPr lang="pl-PL" dirty="0"/>
              <a:t>e</a:t>
            </a:r>
            <a:r>
              <a:rPr lang="fi" dirty="0"/>
              <a:t> i kanał</a:t>
            </a:r>
            <a:r>
              <a:rPr lang="pl-PL" dirty="0"/>
              <a:t>y</a:t>
            </a:r>
            <a:r>
              <a:rPr lang="fi" dirty="0"/>
              <a:t> dotarcia do grup docelowych (dla każdej wiadomości).</a:t>
            </a:r>
            <a:endParaRPr dirty="0"/>
          </a:p>
          <a:p>
            <a:pPr marL="0" lvl="0" indent="0" algn="l" rtl="0">
              <a:lnSpc>
                <a:spcPct val="100000"/>
              </a:lnSpc>
              <a:spcBef>
                <a:spcPts val="0"/>
              </a:spcBef>
              <a:spcAft>
                <a:spcPts val="0"/>
              </a:spcAft>
              <a:buNone/>
            </a:pPr>
            <a:r>
              <a:rPr lang="fi" dirty="0"/>
              <a:t>7. Ustal cele i wskaźniki </a:t>
            </a:r>
            <a:r>
              <a:rPr lang="pl-PL" dirty="0"/>
              <a:t>KPI </a:t>
            </a:r>
            <a:r>
              <a:rPr lang="fi" dirty="0"/>
              <a:t>dla tych mediów cyfrowych i kanałów, korzystając z różnych etapów lejka marketingu cyfrowego. </a:t>
            </a:r>
            <a:endParaRPr dirty="0"/>
          </a:p>
          <a:p>
            <a:pPr marL="0" lvl="0" indent="0" algn="l" rtl="0">
              <a:lnSpc>
                <a:spcPct val="100000"/>
              </a:lnSpc>
              <a:spcBef>
                <a:spcPts val="0"/>
              </a:spcBef>
              <a:spcAft>
                <a:spcPts val="0"/>
              </a:spcAft>
              <a:buNone/>
            </a:pPr>
            <a:r>
              <a:rPr lang="fi" dirty="0"/>
              <a:t>8. Określ, w jaki sposób będziesz monitorować, mierzyć i oceniać działania mające na celu uczenie się i doskonalenie. </a:t>
            </a:r>
            <a:endParaRPr dirty="0"/>
          </a:p>
          <a:p>
            <a:pPr marL="0" lvl="0" indent="0" algn="l" rtl="0">
              <a:lnSpc>
                <a:spcPct val="100000"/>
              </a:lnSpc>
              <a:spcBef>
                <a:spcPts val="0"/>
              </a:spcBef>
              <a:spcAft>
                <a:spcPts val="0"/>
              </a:spcAft>
              <a:buNone/>
            </a:pPr>
            <a:r>
              <a:rPr lang="fi" dirty="0"/>
              <a:t>9. Prezentacja w 12-15 slajdach ppt. Zanotuj 7-8 wykorzystanych źródeł (dla argumentacji </a:t>
            </a:r>
            <a:r>
              <a:rPr lang="pl-PL" dirty="0"/>
              <a:t>punktów </a:t>
            </a:r>
            <a:r>
              <a:rPr lang="fi" dirty="0"/>
              <a:t>1-4).</a:t>
            </a:r>
            <a:endParaRPr dirty="0"/>
          </a:p>
          <a:p>
            <a:pPr marL="0" lvl="0" indent="0" algn="l" rtl="0">
              <a:lnSpc>
                <a:spcPct val="100000"/>
              </a:lnSpc>
              <a:spcBef>
                <a:spcPts val="0"/>
              </a:spcBef>
              <a:spcAft>
                <a:spcPts val="0"/>
              </a:spcAft>
              <a:buNone/>
            </a:pPr>
            <a:endParaRPr dirty="0"/>
          </a:p>
          <a:p>
            <a:pPr marL="0" lvl="0" indent="0" algn="l" rtl="0">
              <a:lnSpc>
                <a:spcPct val="100000"/>
              </a:lnSpc>
              <a:spcBef>
                <a:spcPts val="0"/>
              </a:spcBef>
              <a:spcAft>
                <a:spcPts val="0"/>
              </a:spcAft>
              <a:buClr>
                <a:schemeClr val="lt1"/>
              </a:buClr>
              <a:buSzPts val="1500"/>
              <a:buNone/>
            </a:pPr>
            <a:endParaRPr sz="1400" dirty="0"/>
          </a:p>
          <a:p>
            <a:pPr marL="457200" lvl="0" indent="-228600" algn="l" rtl="0">
              <a:lnSpc>
                <a:spcPct val="100000"/>
              </a:lnSpc>
              <a:spcBef>
                <a:spcPts val="0"/>
              </a:spcBef>
              <a:spcAft>
                <a:spcPts val="0"/>
              </a:spcAft>
              <a:buClr>
                <a:schemeClr val="lt1"/>
              </a:buClr>
              <a:buSzPts val="1800"/>
              <a:buNone/>
            </a:pPr>
            <a:endParaRPr sz="1400" dirty="0"/>
          </a:p>
          <a:p>
            <a:pPr marL="0" lvl="0" indent="0" algn="l" rtl="0">
              <a:lnSpc>
                <a:spcPct val="100000"/>
              </a:lnSpc>
              <a:spcBef>
                <a:spcPts val="0"/>
              </a:spcBef>
              <a:spcAft>
                <a:spcPts val="0"/>
              </a:spcAft>
              <a:buClr>
                <a:schemeClr val="lt1"/>
              </a:buClr>
              <a:buSzPts val="1500"/>
              <a:buNone/>
            </a:pPr>
            <a:endParaRPr sz="1400" dirty="0"/>
          </a:p>
          <a:p>
            <a:pPr marL="0" lvl="0" indent="0" algn="l" rtl="0">
              <a:lnSpc>
                <a:spcPct val="115714"/>
              </a:lnSpc>
              <a:spcBef>
                <a:spcPts val="0"/>
              </a:spcBef>
              <a:spcAft>
                <a:spcPts val="0"/>
              </a:spcAft>
              <a:buClr>
                <a:schemeClr val="lt1"/>
              </a:buClr>
              <a:buSzPts val="1400"/>
              <a:buNone/>
            </a:pPr>
            <a:endParaRPr sz="1400" dirty="0"/>
          </a:p>
        </p:txBody>
      </p:sp>
      <p:sp>
        <p:nvSpPr>
          <p:cNvPr id="5" name="Google Shape;604;p46"/>
          <p:cNvSpPr txBox="1">
            <a:spLocks/>
          </p:cNvSpPr>
          <p:nvPr/>
        </p:nvSpPr>
        <p:spPr>
          <a:xfrm>
            <a:off x="863071" y="318192"/>
            <a:ext cx="7751741" cy="332399"/>
          </a:xfrm>
          <a:prstGeom prst="rect">
            <a:avLst/>
          </a:prstGeom>
          <a:noFill/>
          <a:ln>
            <a:noFill/>
          </a:ln>
        </p:spPr>
        <p:txBody>
          <a:bodyPr spcFirstLastPara="1" wrap="square" lIns="0" tIns="0" rIns="0" bIns="0" anchor="t" anchorCtr="0">
            <a:spAutoFit/>
          </a:bodyPr>
          <a:lstStyle>
            <a:defPPr marR="0" lvl="0" algn="l" rtl="0">
              <a:lnSpc>
                <a:spcPct val="100000"/>
              </a:lnSpc>
              <a:spcBef>
                <a:spcPts val="0"/>
              </a:spcBef>
              <a:spcAft>
                <a:spcPts val="0"/>
              </a:spcAft>
            </a:defPPr>
            <a:lvl1pPr marL="457200" marR="0" lvl="0" indent="-228600" algn="l" rtl="0">
              <a:lnSpc>
                <a:spcPct val="90000"/>
              </a:lnSpc>
              <a:spcBef>
                <a:spcPts val="750"/>
              </a:spcBef>
              <a:spcAft>
                <a:spcPts val="0"/>
              </a:spcAft>
              <a:buClr>
                <a:schemeClr val="lt1"/>
              </a:buClr>
              <a:buSzPts val="2400"/>
              <a:buFont typeface="Arial"/>
              <a:buNone/>
              <a:defRPr sz="2400" b="1" i="0" u="none" strike="noStrike" cap="none">
                <a:solidFill>
                  <a:schemeClr val="lt1"/>
                </a:solidFill>
                <a:latin typeface="Arial"/>
                <a:ea typeface="Arial"/>
                <a:cs typeface="Arial"/>
                <a:sym typeface="Arial"/>
              </a:defRPr>
            </a:lvl1pPr>
            <a:lvl2pPr marL="914400" marR="0" lvl="1" indent="-228600" algn="l" rtl="0">
              <a:lnSpc>
                <a:spcPct val="90000"/>
              </a:lnSpc>
              <a:spcBef>
                <a:spcPts val="375"/>
              </a:spcBef>
              <a:spcAft>
                <a:spcPts val="0"/>
              </a:spcAft>
              <a:buClr>
                <a:srgbClr val="161249"/>
              </a:buClr>
              <a:buSzPts val="1500"/>
              <a:buFont typeface="Arial"/>
              <a:buNone/>
              <a:defRPr sz="1500" b="1" i="0" u="none" strike="noStrike" cap="none">
                <a:solidFill>
                  <a:srgbClr val="161249"/>
                </a:solidFill>
                <a:latin typeface="Arial"/>
                <a:ea typeface="Arial"/>
                <a:cs typeface="Arial"/>
                <a:sym typeface="Arial"/>
              </a:defRPr>
            </a:lvl2pPr>
            <a:lvl3pPr marL="1371600" marR="0" lvl="2" indent="-228600" algn="l" rtl="0">
              <a:lnSpc>
                <a:spcPct val="90000"/>
              </a:lnSpc>
              <a:spcBef>
                <a:spcPts val="375"/>
              </a:spcBef>
              <a:spcAft>
                <a:spcPts val="0"/>
              </a:spcAft>
              <a:buClr>
                <a:srgbClr val="161249"/>
              </a:buClr>
              <a:buSzPts val="1350"/>
              <a:buFont typeface="Arial"/>
              <a:buNone/>
              <a:defRPr sz="1350" b="1" i="0" u="none" strike="noStrike" cap="none">
                <a:solidFill>
                  <a:srgbClr val="161249"/>
                </a:solidFill>
                <a:latin typeface="Arial"/>
                <a:ea typeface="Arial"/>
                <a:cs typeface="Arial"/>
                <a:sym typeface="Arial"/>
              </a:defRPr>
            </a:lvl3pPr>
            <a:lvl4pPr marL="1828800" marR="0" lvl="3" indent="-228600" algn="l" rtl="0">
              <a:lnSpc>
                <a:spcPct val="90000"/>
              </a:lnSpc>
              <a:spcBef>
                <a:spcPts val="375"/>
              </a:spcBef>
              <a:spcAft>
                <a:spcPts val="0"/>
              </a:spcAft>
              <a:buClr>
                <a:srgbClr val="161249"/>
              </a:buClr>
              <a:buSzPts val="1200"/>
              <a:buFont typeface="Arial"/>
              <a:buNone/>
              <a:defRPr sz="1200" b="1" i="0" u="none" strike="noStrike" cap="none">
                <a:solidFill>
                  <a:srgbClr val="161249"/>
                </a:solidFill>
                <a:latin typeface="Arial"/>
                <a:ea typeface="Arial"/>
                <a:cs typeface="Arial"/>
                <a:sym typeface="Arial"/>
              </a:defRPr>
            </a:lvl4pPr>
            <a:lvl5pPr marL="2286000" marR="0" lvl="4" indent="-228600" algn="l" rtl="0">
              <a:lnSpc>
                <a:spcPct val="90000"/>
              </a:lnSpc>
              <a:spcBef>
                <a:spcPts val="375"/>
              </a:spcBef>
              <a:spcAft>
                <a:spcPts val="0"/>
              </a:spcAft>
              <a:buClr>
                <a:srgbClr val="161249"/>
              </a:buClr>
              <a:buSzPts val="1200"/>
              <a:buFont typeface="Arial"/>
              <a:buNone/>
              <a:defRPr sz="1200" b="1" i="0" u="none" strike="noStrike" cap="none">
                <a:solidFill>
                  <a:srgbClr val="161249"/>
                </a:solidFill>
                <a:latin typeface="Arial"/>
                <a:ea typeface="Arial"/>
                <a:cs typeface="Arial"/>
                <a:sym typeface="Arial"/>
              </a:defRPr>
            </a:lvl5pPr>
            <a:lvl6pPr marL="2743200" marR="0" lvl="5" indent="-228600" algn="l" rtl="0">
              <a:lnSpc>
                <a:spcPct val="90000"/>
              </a:lnSpc>
              <a:spcBef>
                <a:spcPts val="375"/>
              </a:spcBef>
              <a:spcAft>
                <a:spcPts val="0"/>
              </a:spcAft>
              <a:buClr>
                <a:schemeClr val="dk1"/>
              </a:buClr>
              <a:buSzPts val="1200"/>
              <a:buFont typeface="Arial"/>
              <a:buNone/>
              <a:defRPr sz="1200" b="1" i="0" u="none" strike="noStrike" cap="none">
                <a:solidFill>
                  <a:schemeClr val="dk1"/>
                </a:solidFill>
                <a:latin typeface="Calibri"/>
                <a:ea typeface="Calibri"/>
                <a:cs typeface="Calibri"/>
                <a:sym typeface="Calibri"/>
              </a:defRPr>
            </a:lvl6pPr>
            <a:lvl7pPr marL="3200400" marR="0" lvl="6" indent="-228600" algn="l" rtl="0">
              <a:lnSpc>
                <a:spcPct val="90000"/>
              </a:lnSpc>
              <a:spcBef>
                <a:spcPts val="375"/>
              </a:spcBef>
              <a:spcAft>
                <a:spcPts val="0"/>
              </a:spcAft>
              <a:buClr>
                <a:schemeClr val="dk1"/>
              </a:buClr>
              <a:buSzPts val="1200"/>
              <a:buFont typeface="Arial"/>
              <a:buNone/>
              <a:defRPr sz="1200" b="1" i="0" u="none" strike="noStrike" cap="none">
                <a:solidFill>
                  <a:schemeClr val="dk1"/>
                </a:solidFill>
                <a:latin typeface="Calibri"/>
                <a:ea typeface="Calibri"/>
                <a:cs typeface="Calibri"/>
                <a:sym typeface="Calibri"/>
              </a:defRPr>
            </a:lvl7pPr>
            <a:lvl8pPr marL="3657600" marR="0" lvl="7" indent="-228600" algn="l" rtl="0">
              <a:lnSpc>
                <a:spcPct val="90000"/>
              </a:lnSpc>
              <a:spcBef>
                <a:spcPts val="375"/>
              </a:spcBef>
              <a:spcAft>
                <a:spcPts val="0"/>
              </a:spcAft>
              <a:buClr>
                <a:schemeClr val="dk1"/>
              </a:buClr>
              <a:buSzPts val="1200"/>
              <a:buFont typeface="Arial"/>
              <a:buNone/>
              <a:defRPr sz="1200" b="1" i="0" u="none" strike="noStrike" cap="none">
                <a:solidFill>
                  <a:schemeClr val="dk1"/>
                </a:solidFill>
                <a:latin typeface="Calibri"/>
                <a:ea typeface="Calibri"/>
                <a:cs typeface="Calibri"/>
                <a:sym typeface="Calibri"/>
              </a:defRPr>
            </a:lvl8pPr>
            <a:lvl9pPr marL="4114800" marR="0" lvl="8" indent="-228600" algn="l" rtl="0">
              <a:lnSpc>
                <a:spcPct val="90000"/>
              </a:lnSpc>
              <a:spcBef>
                <a:spcPts val="375"/>
              </a:spcBef>
              <a:spcAft>
                <a:spcPts val="0"/>
              </a:spcAft>
              <a:buClr>
                <a:schemeClr val="dk1"/>
              </a:buClr>
              <a:buSzPts val="1200"/>
              <a:buFont typeface="Arial"/>
              <a:buNone/>
              <a:defRPr sz="1200" b="1" i="0" u="none" strike="noStrike" cap="none">
                <a:solidFill>
                  <a:schemeClr val="dk1"/>
                </a:solidFill>
                <a:latin typeface="Calibri"/>
                <a:ea typeface="Calibri"/>
                <a:cs typeface="Calibri"/>
                <a:sym typeface="Calibri"/>
              </a:defRPr>
            </a:lvl9pPr>
          </a:lstStyle>
          <a:p>
            <a:pPr marL="0" indent="0">
              <a:spcBef>
                <a:spcPts val="0"/>
              </a:spcBef>
            </a:pPr>
            <a:r>
              <a:rPr lang="pl-PL"/>
              <a:t>Zadanie - Wybór cyfrowych kanałów marketingowych</a:t>
            </a:r>
            <a:endParaRPr lang="pl-PL"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615"/>
        <p:cNvGrpSpPr/>
        <p:nvPr/>
      </p:nvGrpSpPr>
      <p:grpSpPr>
        <a:xfrm>
          <a:off x="0" y="0"/>
          <a:ext cx="0" cy="0"/>
          <a:chOff x="0" y="0"/>
          <a:chExt cx="0" cy="0"/>
        </a:xfrm>
      </p:grpSpPr>
      <p:sp>
        <p:nvSpPr>
          <p:cNvPr id="616" name="Google Shape;616;g198c4f39775_0_10"/>
          <p:cNvSpPr txBox="1">
            <a:spLocks noGrp="1"/>
          </p:cNvSpPr>
          <p:nvPr>
            <p:ph type="title"/>
          </p:nvPr>
        </p:nvSpPr>
        <p:spPr>
          <a:xfrm>
            <a:off x="628650" y="273844"/>
            <a:ext cx="7886700" cy="994172"/>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rgbClr val="161249"/>
              </a:buClr>
              <a:buSzPts val="2700"/>
              <a:buFont typeface="Arial"/>
              <a:buNone/>
            </a:pPr>
            <a:r>
              <a:rPr lang="pl-PL" dirty="0"/>
              <a:t>Źródła:</a:t>
            </a:r>
            <a:endParaRPr sz="2400" dirty="0"/>
          </a:p>
        </p:txBody>
      </p:sp>
      <p:sp>
        <p:nvSpPr>
          <p:cNvPr id="617" name="Google Shape;617;g198c4f39775_0_10"/>
          <p:cNvSpPr txBox="1">
            <a:spLocks noGrp="1"/>
          </p:cNvSpPr>
          <p:nvPr>
            <p:ph type="body" idx="1"/>
          </p:nvPr>
        </p:nvSpPr>
        <p:spPr>
          <a:xfrm>
            <a:off x="647700" y="807300"/>
            <a:ext cx="7886700" cy="3720900"/>
          </a:xfrm>
          <a:prstGeom prst="rect">
            <a:avLst/>
          </a:prstGeom>
          <a:noFill/>
          <a:ln>
            <a:noFill/>
          </a:ln>
        </p:spPr>
        <p:txBody>
          <a:bodyPr spcFirstLastPara="1" wrap="square" lIns="0" tIns="0" rIns="0" bIns="0" anchor="t" anchorCtr="0">
            <a:noAutofit/>
          </a:bodyPr>
          <a:lstStyle/>
          <a:p>
            <a:pPr marL="0" lvl="0" indent="0" algn="just" rtl="0">
              <a:lnSpc>
                <a:spcPct val="100000"/>
              </a:lnSpc>
              <a:spcBef>
                <a:spcPts val="0"/>
              </a:spcBef>
              <a:spcAft>
                <a:spcPts val="0"/>
              </a:spcAft>
              <a:buNone/>
            </a:pPr>
            <a:r>
              <a:rPr lang="fi" sz="1400">
                <a:solidFill>
                  <a:srgbClr val="151149"/>
                </a:solidFill>
              </a:rPr>
              <a:t>Barker, M. S., Barker, D. I., Bormann, N. F., Roberts, M. L., &amp; Zahay, D. (2017). </a:t>
            </a:r>
            <a:r>
              <a:rPr lang="fi" sz="1400" i="1">
                <a:solidFill>
                  <a:srgbClr val="151149"/>
                </a:solidFill>
              </a:rPr>
              <a:t>Social Media Marketing: a Strategic Approach</a:t>
            </a:r>
            <a:r>
              <a:rPr lang="fi" sz="1400">
                <a:solidFill>
                  <a:srgbClr val="151149"/>
                </a:solidFill>
              </a:rPr>
              <a:t> (2</a:t>
            </a:r>
            <a:r>
              <a:rPr lang="fi" sz="1400" baseline="30000">
                <a:solidFill>
                  <a:srgbClr val="151149"/>
                </a:solidFill>
              </a:rPr>
              <a:t>nd </a:t>
            </a:r>
            <a:r>
              <a:rPr lang="fi" sz="1400">
                <a:solidFill>
                  <a:srgbClr val="151149"/>
                </a:solidFill>
              </a:rPr>
              <a:t>ed.). Cengage Learning</a:t>
            </a:r>
            <a:endParaRPr sz="1400">
              <a:solidFill>
                <a:srgbClr val="151149"/>
              </a:solidFill>
            </a:endParaRPr>
          </a:p>
          <a:p>
            <a:pPr marL="0" lvl="0" indent="0" algn="l" rtl="0">
              <a:lnSpc>
                <a:spcPct val="100000"/>
              </a:lnSpc>
              <a:spcBef>
                <a:spcPts val="1000"/>
              </a:spcBef>
              <a:spcAft>
                <a:spcPts val="0"/>
              </a:spcAft>
              <a:buNone/>
            </a:pPr>
            <a:r>
              <a:rPr lang="fi" sz="1400">
                <a:solidFill>
                  <a:srgbClr val="151149"/>
                </a:solidFill>
              </a:rPr>
              <a:t>Chaffey, D., &amp; Ellis-Chadwick, F. (2016). </a:t>
            </a:r>
            <a:r>
              <a:rPr lang="fi" sz="1400" i="1">
                <a:solidFill>
                  <a:srgbClr val="151149"/>
                </a:solidFill>
              </a:rPr>
              <a:t>Digital marketing: strategy, implementation and practice </a:t>
            </a:r>
            <a:r>
              <a:rPr lang="fi" sz="1400">
                <a:solidFill>
                  <a:srgbClr val="151149"/>
                </a:solidFill>
              </a:rPr>
              <a:t>(6</a:t>
            </a:r>
            <a:r>
              <a:rPr lang="fi" sz="1400" baseline="30000">
                <a:solidFill>
                  <a:srgbClr val="151149"/>
                </a:solidFill>
              </a:rPr>
              <a:t>th</a:t>
            </a:r>
            <a:r>
              <a:rPr lang="fi" sz="1400">
                <a:solidFill>
                  <a:srgbClr val="151149"/>
                </a:solidFill>
              </a:rPr>
              <a:t> ed). Pearson Education Limited.</a:t>
            </a:r>
            <a:endParaRPr sz="1400">
              <a:solidFill>
                <a:srgbClr val="151149"/>
              </a:solidFill>
            </a:endParaRPr>
          </a:p>
          <a:p>
            <a:pPr marL="0" lvl="0" indent="0" algn="l" rtl="0">
              <a:lnSpc>
                <a:spcPct val="100000"/>
              </a:lnSpc>
              <a:spcBef>
                <a:spcPts val="1000"/>
              </a:spcBef>
              <a:spcAft>
                <a:spcPts val="0"/>
              </a:spcAft>
              <a:buClr>
                <a:schemeClr val="dk1"/>
              </a:buClr>
              <a:buSzPts val="1100"/>
              <a:buFont typeface="Arial"/>
              <a:buNone/>
            </a:pPr>
            <a:r>
              <a:rPr lang="fi" sz="1400">
                <a:solidFill>
                  <a:srgbClr val="151149"/>
                </a:solidFill>
              </a:rPr>
              <a:t>Chaffey, D., &amp; Smith, PR (2017). </a:t>
            </a:r>
            <a:r>
              <a:rPr lang="fi" sz="1400" i="1">
                <a:solidFill>
                  <a:srgbClr val="151149"/>
                </a:solidFill>
              </a:rPr>
              <a:t>Digital Marketing Excellence </a:t>
            </a:r>
            <a:r>
              <a:rPr lang="fi" sz="1400">
                <a:solidFill>
                  <a:srgbClr val="151149"/>
                </a:solidFill>
              </a:rPr>
              <a:t>(5</a:t>
            </a:r>
            <a:r>
              <a:rPr lang="fi" sz="1400" baseline="30000">
                <a:solidFill>
                  <a:srgbClr val="151149"/>
                </a:solidFill>
              </a:rPr>
              <a:t>th</a:t>
            </a:r>
            <a:r>
              <a:rPr lang="fi" sz="1400">
                <a:solidFill>
                  <a:srgbClr val="151149"/>
                </a:solidFill>
              </a:rPr>
              <a:t> ed.). Routledge</a:t>
            </a:r>
            <a:endParaRPr sz="1400">
              <a:solidFill>
                <a:srgbClr val="151149"/>
              </a:solidFill>
            </a:endParaRPr>
          </a:p>
          <a:p>
            <a:pPr marL="0" lvl="0" indent="0" algn="l" rtl="0">
              <a:spcBef>
                <a:spcPts val="1200"/>
              </a:spcBef>
              <a:spcAft>
                <a:spcPts val="0"/>
              </a:spcAft>
              <a:buClr>
                <a:srgbClr val="161249"/>
              </a:buClr>
              <a:buSzPts val="2100"/>
              <a:buFont typeface="Arial"/>
              <a:buNone/>
            </a:pPr>
            <a:r>
              <a:rPr lang="fi" sz="1400"/>
              <a:t>Chaffey (2012): </a:t>
            </a:r>
            <a:r>
              <a:rPr lang="fi" sz="1400" i="1"/>
              <a:t>Digital Marketing - Strategy, Implementation and Practice</a:t>
            </a:r>
            <a:endParaRPr sz="1400" i="1"/>
          </a:p>
          <a:p>
            <a:pPr marL="0" lvl="0" indent="0" algn="l" rtl="0">
              <a:lnSpc>
                <a:spcPct val="100000"/>
              </a:lnSpc>
              <a:spcBef>
                <a:spcPts val="0"/>
              </a:spcBef>
              <a:spcAft>
                <a:spcPts val="0"/>
              </a:spcAft>
              <a:buNone/>
            </a:pPr>
            <a:br>
              <a:rPr lang="fi" sz="1400">
                <a:solidFill>
                  <a:srgbClr val="151149"/>
                </a:solidFill>
              </a:rPr>
            </a:br>
            <a:r>
              <a:rPr lang="fi" sz="1400">
                <a:solidFill>
                  <a:srgbClr val="151149"/>
                </a:solidFill>
              </a:rPr>
              <a:t>Chaffey, D. (2020, July 8). </a:t>
            </a:r>
            <a:r>
              <a:rPr lang="fi" sz="1400" i="1">
                <a:solidFill>
                  <a:srgbClr val="151149"/>
                </a:solidFill>
              </a:rPr>
              <a:t>Customer journey map, </a:t>
            </a:r>
            <a:br>
              <a:rPr lang="fi" sz="1400">
                <a:solidFill>
                  <a:srgbClr val="151149"/>
                </a:solidFill>
              </a:rPr>
            </a:br>
            <a:r>
              <a:rPr lang="fi" sz="1400" u="sng">
                <a:solidFill>
                  <a:schemeClr val="hlink"/>
                </a:solidFill>
                <a:hlinkClick r:id="rId3"/>
              </a:rPr>
              <a:t>Customer journey map definition and examples - What is? - Digital marketing Glossary (davechaffey.com)</a:t>
            </a:r>
            <a:endParaRPr sz="1400">
              <a:solidFill>
                <a:srgbClr val="151149"/>
              </a:solidFill>
            </a:endParaRPr>
          </a:p>
          <a:p>
            <a:pPr marL="0" lvl="0" indent="0" algn="l" rtl="0">
              <a:lnSpc>
                <a:spcPct val="100000"/>
              </a:lnSpc>
              <a:spcBef>
                <a:spcPts val="1000"/>
              </a:spcBef>
              <a:spcAft>
                <a:spcPts val="0"/>
              </a:spcAft>
              <a:buNone/>
            </a:pPr>
            <a:r>
              <a:rPr lang="fi" sz="1400">
                <a:solidFill>
                  <a:srgbClr val="151149"/>
                </a:solidFill>
              </a:rPr>
              <a:t>Digital Floats (2018, July 28) </a:t>
            </a:r>
            <a:r>
              <a:rPr lang="fi" sz="1400" i="1">
                <a:solidFill>
                  <a:srgbClr val="151149"/>
                </a:solidFill>
              </a:rPr>
              <a:t>Top Strategies for Targeting Audience in Digital Marketing, </a:t>
            </a:r>
            <a:br>
              <a:rPr lang="fi" sz="1400" i="1">
                <a:solidFill>
                  <a:srgbClr val="151149"/>
                </a:solidFill>
              </a:rPr>
            </a:br>
            <a:r>
              <a:rPr lang="fi" sz="1400" u="sng">
                <a:solidFill>
                  <a:schemeClr val="hlink"/>
                </a:solidFill>
                <a:hlinkClick r:id="rId4"/>
              </a:rPr>
              <a:t>Top Strategies for Targeting Audience in Digital Marketing | Digital Floats</a:t>
            </a:r>
            <a:endParaRPr sz="1400" i="1">
              <a:solidFill>
                <a:srgbClr val="151149"/>
              </a:solidFill>
            </a:endParaRPr>
          </a:p>
          <a:p>
            <a:pPr marL="0" lvl="0" indent="0" algn="l" rtl="0">
              <a:lnSpc>
                <a:spcPct val="100000"/>
              </a:lnSpc>
              <a:spcBef>
                <a:spcPts val="1000"/>
              </a:spcBef>
              <a:spcAft>
                <a:spcPts val="0"/>
              </a:spcAft>
              <a:buClr>
                <a:schemeClr val="dk1"/>
              </a:buClr>
              <a:buSzPts val="1100"/>
              <a:buFont typeface="Arial"/>
              <a:buNone/>
            </a:pPr>
            <a:r>
              <a:rPr lang="fi" sz="1400">
                <a:solidFill>
                  <a:srgbClr val="151149"/>
                </a:solidFill>
              </a:rPr>
              <a:t>Laura Laire (2021, December 31) </a:t>
            </a:r>
            <a:r>
              <a:rPr lang="fi" sz="1400" i="1">
                <a:solidFill>
                  <a:srgbClr val="151149"/>
                </a:solidFill>
              </a:rPr>
              <a:t>Website Traffic Sources Breakdown: What’s the Difference?</a:t>
            </a:r>
            <a:br>
              <a:rPr lang="fi" sz="1400" i="1">
                <a:solidFill>
                  <a:srgbClr val="151149"/>
                </a:solidFill>
              </a:rPr>
            </a:br>
            <a:r>
              <a:rPr lang="fi" sz="1400" u="sng">
                <a:solidFill>
                  <a:schemeClr val="hlink"/>
                </a:solidFill>
                <a:hlinkClick r:id="rId5"/>
              </a:rPr>
              <a:t>Website Traffic Sources Breakdown: What’s the Difference? (lairedigital.com)</a:t>
            </a:r>
            <a:endParaRPr sz="1400" i="1">
              <a:solidFill>
                <a:srgbClr val="151149"/>
              </a:solidFill>
            </a:endParaRPr>
          </a:p>
          <a:p>
            <a:pPr marL="0" lvl="0" indent="0" algn="l" rtl="0">
              <a:lnSpc>
                <a:spcPct val="100000"/>
              </a:lnSpc>
              <a:spcBef>
                <a:spcPts val="1000"/>
              </a:spcBef>
              <a:spcAft>
                <a:spcPts val="0"/>
              </a:spcAft>
              <a:buNone/>
            </a:pPr>
            <a:endParaRPr sz="1400">
              <a:solidFill>
                <a:srgbClr val="151149"/>
              </a:solidFill>
            </a:endParaRPr>
          </a:p>
          <a:p>
            <a:pPr marL="0" lvl="0" indent="0" algn="l" rtl="0">
              <a:lnSpc>
                <a:spcPct val="100000"/>
              </a:lnSpc>
              <a:spcBef>
                <a:spcPts val="1000"/>
              </a:spcBef>
              <a:spcAft>
                <a:spcPts val="0"/>
              </a:spcAft>
              <a:buNone/>
            </a:pPr>
            <a:endParaRPr sz="1400" i="1">
              <a:solidFill>
                <a:srgbClr val="151149"/>
              </a:solidFill>
            </a:endParaRPr>
          </a:p>
          <a:p>
            <a:pPr marL="0" lvl="0" indent="0" algn="l" rtl="0">
              <a:lnSpc>
                <a:spcPct val="100000"/>
              </a:lnSpc>
              <a:spcBef>
                <a:spcPts val="1000"/>
              </a:spcBef>
              <a:spcAft>
                <a:spcPts val="0"/>
              </a:spcAft>
              <a:buNone/>
            </a:pPr>
            <a:endParaRPr sz="1400">
              <a:solidFill>
                <a:srgbClr val="151149"/>
              </a:solidFill>
            </a:endParaRPr>
          </a:p>
          <a:p>
            <a:pPr marL="0" lvl="0" indent="0" algn="just" rtl="0">
              <a:lnSpc>
                <a:spcPct val="100000"/>
              </a:lnSpc>
              <a:spcBef>
                <a:spcPts val="1000"/>
              </a:spcBef>
              <a:spcAft>
                <a:spcPts val="1000"/>
              </a:spcAft>
              <a:buClr>
                <a:schemeClr val="dk1"/>
              </a:buClr>
              <a:buSzPts val="1600"/>
              <a:buFont typeface="Arial"/>
              <a:buNone/>
            </a:pPr>
            <a:endParaRPr sz="1400">
              <a:solidFill>
                <a:srgbClr val="151149"/>
              </a:solidFill>
            </a:endParaRPr>
          </a:p>
        </p:txBody>
      </p:sp>
    </p:spTree>
    <p:extLst>
      <p:ext uri="{BB962C8B-B14F-4D97-AF65-F5344CB8AC3E}">
        <p14:creationId xmlns:p14="http://schemas.microsoft.com/office/powerpoint/2010/main" val="103592287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621"/>
        <p:cNvGrpSpPr/>
        <p:nvPr/>
      </p:nvGrpSpPr>
      <p:grpSpPr>
        <a:xfrm>
          <a:off x="0" y="0"/>
          <a:ext cx="0" cy="0"/>
          <a:chOff x="0" y="0"/>
          <a:chExt cx="0" cy="0"/>
        </a:xfrm>
      </p:grpSpPr>
      <p:sp>
        <p:nvSpPr>
          <p:cNvPr id="622" name="Google Shape;622;g238a394e843_0_274"/>
          <p:cNvSpPr txBox="1">
            <a:spLocks noGrp="1"/>
          </p:cNvSpPr>
          <p:nvPr>
            <p:ph type="title"/>
          </p:nvPr>
        </p:nvSpPr>
        <p:spPr>
          <a:xfrm>
            <a:off x="628650" y="273844"/>
            <a:ext cx="7886700" cy="994200"/>
          </a:xfrm>
          <a:prstGeom prst="rect">
            <a:avLst/>
          </a:prstGeom>
          <a:noFill/>
          <a:ln>
            <a:noFill/>
          </a:ln>
        </p:spPr>
        <p:txBody>
          <a:bodyPr spcFirstLastPara="1" wrap="square" lIns="0" tIns="0" rIns="0" bIns="0" anchor="t" anchorCtr="0">
            <a:noAutofit/>
          </a:bodyPr>
          <a:lstStyle/>
          <a:p>
            <a:pPr lvl="0">
              <a:lnSpc>
                <a:spcPct val="100000"/>
              </a:lnSpc>
              <a:buSzPts val="2700"/>
            </a:pPr>
            <a:r>
              <a:rPr lang="pl-PL" sz="2400" dirty="0"/>
              <a:t>Źródła:</a:t>
            </a:r>
            <a:endParaRPr sz="2400" dirty="0"/>
          </a:p>
        </p:txBody>
      </p:sp>
      <p:sp>
        <p:nvSpPr>
          <p:cNvPr id="623" name="Google Shape;623;g238a394e843_0_274"/>
          <p:cNvSpPr txBox="1">
            <a:spLocks noGrp="1"/>
          </p:cNvSpPr>
          <p:nvPr>
            <p:ph type="body" idx="1"/>
          </p:nvPr>
        </p:nvSpPr>
        <p:spPr>
          <a:xfrm>
            <a:off x="647700" y="807300"/>
            <a:ext cx="7886700" cy="3720900"/>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None/>
            </a:pPr>
            <a:r>
              <a:rPr lang="fi" sz="1400">
                <a:solidFill>
                  <a:srgbClr val="151149"/>
                </a:solidFill>
              </a:rPr>
              <a:t>Needle, F. (2021, December 15) </a:t>
            </a:r>
            <a:r>
              <a:rPr lang="fi" sz="1400" i="1">
                <a:solidFill>
                  <a:srgbClr val="151149"/>
                </a:solidFill>
              </a:rPr>
              <a:t>How To Identify Your Core Marketing Message,  </a:t>
            </a:r>
            <a:r>
              <a:rPr lang="fi" sz="1400">
                <a:solidFill>
                  <a:srgbClr val="151149"/>
                </a:solidFill>
              </a:rPr>
              <a:t> </a:t>
            </a:r>
            <a:r>
              <a:rPr lang="fi" sz="1400" u="sng">
                <a:solidFill>
                  <a:schemeClr val="hlink"/>
                </a:solidFill>
                <a:hlinkClick r:id="rId3"/>
              </a:rPr>
              <a:t>https://blog.hubspot.com/marketing/marketing-message</a:t>
            </a:r>
            <a:endParaRPr sz="1400">
              <a:solidFill>
                <a:schemeClr val="dk1"/>
              </a:solidFill>
              <a:highlight>
                <a:srgbClr val="FFFFFF"/>
              </a:highlight>
            </a:endParaRPr>
          </a:p>
          <a:p>
            <a:pPr marL="0" lvl="0" indent="0" algn="l" rtl="0">
              <a:lnSpc>
                <a:spcPct val="100000"/>
              </a:lnSpc>
              <a:spcBef>
                <a:spcPts val="1000"/>
              </a:spcBef>
              <a:spcAft>
                <a:spcPts val="0"/>
              </a:spcAft>
              <a:buNone/>
            </a:pPr>
            <a:r>
              <a:rPr lang="fi" sz="1400">
                <a:solidFill>
                  <a:schemeClr val="dk1"/>
                </a:solidFill>
                <a:highlight>
                  <a:srgbClr val="FFFFFF"/>
                </a:highlight>
                <a:latin typeface="Roboto"/>
                <a:ea typeface="Roboto"/>
                <a:cs typeface="Roboto"/>
                <a:sym typeface="Roboto"/>
              </a:rPr>
              <a:t>Neher, K. (2019)</a:t>
            </a:r>
            <a:r>
              <a:rPr lang="fi" sz="1400" i="1">
                <a:solidFill>
                  <a:schemeClr val="dk1"/>
                </a:solidFill>
                <a:highlight>
                  <a:srgbClr val="FFFFFF"/>
                </a:highlight>
                <a:latin typeface="Roboto"/>
                <a:ea typeface="Roboto"/>
                <a:cs typeface="Roboto"/>
                <a:sym typeface="Roboto"/>
              </a:rPr>
              <a:t> </a:t>
            </a:r>
            <a:r>
              <a:rPr lang="fi" sz="1400" i="1">
                <a:solidFill>
                  <a:schemeClr val="dk1"/>
                </a:solidFill>
                <a:highlight>
                  <a:srgbClr val="FFFFFF"/>
                </a:highlight>
              </a:rPr>
              <a:t>Digital Marketing That Actually Works</a:t>
            </a:r>
            <a:endParaRPr sz="1400" i="1">
              <a:solidFill>
                <a:schemeClr val="dk1"/>
              </a:solidFill>
              <a:highlight>
                <a:srgbClr val="FFFFFF"/>
              </a:highlight>
              <a:latin typeface="Roboto"/>
              <a:ea typeface="Roboto"/>
              <a:cs typeface="Roboto"/>
              <a:sym typeface="Roboto"/>
            </a:endParaRPr>
          </a:p>
          <a:p>
            <a:pPr marL="0" lvl="0" indent="0" algn="l" rtl="0">
              <a:lnSpc>
                <a:spcPct val="100000"/>
              </a:lnSpc>
              <a:spcBef>
                <a:spcPts val="1000"/>
              </a:spcBef>
              <a:spcAft>
                <a:spcPts val="0"/>
              </a:spcAft>
              <a:buNone/>
            </a:pPr>
            <a:r>
              <a:rPr lang="fi" sz="1400">
                <a:solidFill>
                  <a:schemeClr val="dk1"/>
                </a:solidFill>
                <a:highlight>
                  <a:srgbClr val="FFFFFF"/>
                </a:highlight>
              </a:rPr>
              <a:t>Shepetyuk, I. (2023, March 14) </a:t>
            </a:r>
            <a:r>
              <a:rPr lang="fi" sz="1400" i="1">
                <a:solidFill>
                  <a:schemeClr val="dk1"/>
                </a:solidFill>
                <a:highlight>
                  <a:srgbClr val="FFFFFF"/>
                </a:highlight>
              </a:rPr>
              <a:t>What is the average marketing budget by industry?</a:t>
            </a:r>
            <a:r>
              <a:rPr lang="fi" sz="1400">
                <a:solidFill>
                  <a:schemeClr val="dk1"/>
                </a:solidFill>
                <a:highlight>
                  <a:srgbClr val="FFFFFF"/>
                </a:highlight>
              </a:rPr>
              <a:t> </a:t>
            </a:r>
            <a:br>
              <a:rPr lang="fi" sz="1400">
                <a:solidFill>
                  <a:schemeClr val="dk1"/>
                </a:solidFill>
                <a:highlight>
                  <a:srgbClr val="FFFFFF"/>
                </a:highlight>
              </a:rPr>
            </a:br>
            <a:r>
              <a:rPr lang="fi" sz="1400" u="sng">
                <a:solidFill>
                  <a:schemeClr val="hlink"/>
                </a:solidFill>
                <a:hlinkClick r:id="rId4"/>
              </a:rPr>
              <a:t>What is the Average Marketing Budget by Industry? - Merehead</a:t>
            </a:r>
            <a:endParaRPr sz="1400" i="1">
              <a:solidFill>
                <a:schemeClr val="dk1"/>
              </a:solidFill>
            </a:endParaRPr>
          </a:p>
          <a:p>
            <a:pPr marL="0" lvl="0" indent="0" algn="l" rtl="0">
              <a:lnSpc>
                <a:spcPct val="100000"/>
              </a:lnSpc>
              <a:spcBef>
                <a:spcPts val="1000"/>
              </a:spcBef>
              <a:spcAft>
                <a:spcPts val="0"/>
              </a:spcAft>
              <a:buNone/>
            </a:pPr>
            <a:r>
              <a:rPr lang="fi" sz="1400">
                <a:solidFill>
                  <a:srgbClr val="151149"/>
                </a:solidFill>
              </a:rPr>
              <a:t>Wísnik, M. (2021, February 11) </a:t>
            </a:r>
            <a:r>
              <a:rPr lang="fi" sz="1400" i="1">
                <a:solidFill>
                  <a:srgbClr val="151149"/>
                </a:solidFill>
              </a:rPr>
              <a:t>How to improve the customer journey using digital tools,</a:t>
            </a:r>
            <a:br>
              <a:rPr lang="fi" sz="1400" i="1">
                <a:solidFill>
                  <a:srgbClr val="151149"/>
                </a:solidFill>
              </a:rPr>
            </a:br>
            <a:r>
              <a:rPr lang="fi" sz="1400" u="sng">
                <a:solidFill>
                  <a:schemeClr val="hlink"/>
                </a:solidFill>
                <a:hlinkClick r:id="rId5"/>
              </a:rPr>
              <a:t>How to improve the customer journey using digital tools (deviniti.com)</a:t>
            </a:r>
            <a:endParaRPr sz="1400" i="1">
              <a:solidFill>
                <a:schemeClr val="dk1"/>
              </a:solidFill>
            </a:endParaRPr>
          </a:p>
          <a:p>
            <a:pPr marL="0" lvl="0" indent="0" algn="l" rtl="0">
              <a:lnSpc>
                <a:spcPct val="100000"/>
              </a:lnSpc>
              <a:spcBef>
                <a:spcPts val="1000"/>
              </a:spcBef>
              <a:spcAft>
                <a:spcPts val="0"/>
              </a:spcAft>
              <a:buClr>
                <a:schemeClr val="dk1"/>
              </a:buClr>
              <a:buSzPts val="1100"/>
              <a:buFont typeface="Arial"/>
              <a:buNone/>
            </a:pPr>
            <a:endParaRPr sz="1400">
              <a:solidFill>
                <a:schemeClr val="dk1"/>
              </a:solidFill>
            </a:endParaRPr>
          </a:p>
          <a:p>
            <a:pPr marL="0" lvl="0" indent="0" algn="just" rtl="0">
              <a:lnSpc>
                <a:spcPct val="100000"/>
              </a:lnSpc>
              <a:spcBef>
                <a:spcPts val="1000"/>
              </a:spcBef>
              <a:spcAft>
                <a:spcPts val="1000"/>
              </a:spcAft>
              <a:buNone/>
            </a:pPr>
            <a:endParaRPr sz="1400">
              <a:solidFill>
                <a:srgbClr val="151149"/>
              </a:solidFill>
            </a:endParaRPr>
          </a:p>
        </p:txBody>
      </p:sp>
    </p:spTree>
    <p:extLst>
      <p:ext uri="{BB962C8B-B14F-4D97-AF65-F5344CB8AC3E}">
        <p14:creationId xmlns:p14="http://schemas.microsoft.com/office/powerpoint/2010/main" val="104107461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653"/>
        <p:cNvGrpSpPr/>
        <p:nvPr/>
      </p:nvGrpSpPr>
      <p:grpSpPr>
        <a:xfrm>
          <a:off x="0" y="0"/>
          <a:ext cx="0" cy="0"/>
          <a:chOff x="0" y="0"/>
          <a:chExt cx="0" cy="0"/>
        </a:xfrm>
      </p:grpSpPr>
      <p:sp>
        <p:nvSpPr>
          <p:cNvPr id="654" name="Google Shape;654;p54"/>
          <p:cNvSpPr txBox="1">
            <a:spLocks noGrp="1"/>
          </p:cNvSpPr>
          <p:nvPr>
            <p:ph type="body" idx="1"/>
          </p:nvPr>
        </p:nvSpPr>
        <p:spPr>
          <a:xfrm>
            <a:off x="628650" y="655325"/>
            <a:ext cx="5391000" cy="3009900"/>
          </a:xfrm>
          <a:prstGeom prst="rect">
            <a:avLst/>
          </a:prstGeom>
          <a:noFill/>
          <a:ln>
            <a:noFill/>
          </a:ln>
        </p:spPr>
        <p:txBody>
          <a:bodyPr spcFirstLastPara="1" wrap="square" lIns="91425" tIns="45700" rIns="91425" bIns="45700" anchor="t" anchorCtr="0">
            <a:normAutofit lnSpcReduction="10000"/>
          </a:bodyPr>
          <a:lstStyle/>
          <a:p>
            <a:pPr marL="0" lvl="0" indent="0" algn="l" rtl="0">
              <a:lnSpc>
                <a:spcPct val="90000"/>
              </a:lnSpc>
              <a:spcBef>
                <a:spcPts val="750"/>
              </a:spcBef>
              <a:spcAft>
                <a:spcPts val="0"/>
              </a:spcAft>
              <a:buClr>
                <a:srgbClr val="FFFFFF"/>
              </a:buClr>
              <a:buSzPts val="1500"/>
              <a:buNone/>
            </a:pPr>
            <a:r>
              <a:rPr lang="fi" dirty="0">
                <a:solidFill>
                  <a:srgbClr val="FFFFFF"/>
                </a:solidFill>
              </a:rPr>
              <a:t>Materiał DEMS ma na celu zwiększenie umiejętności marketingu cyfrowego w szkolnictwie wyższym, odpowiadając na potrzeby biznesu i organizacji. Użytkownicy mają dostęp do obszernych zestawów slajdów z ćwiczeniami i zadaniami, a także do szczegółowych instrukcji dla nauczycieli. Możesz swobodnie korzystać z części lub całości dostępnych materiałów.</a:t>
            </a:r>
            <a:endParaRPr dirty="0">
              <a:solidFill>
                <a:srgbClr val="FFFFFF"/>
              </a:solidFill>
            </a:endParaRPr>
          </a:p>
          <a:p>
            <a:pPr marL="0" lvl="0" indent="0" algn="l" rtl="0">
              <a:lnSpc>
                <a:spcPct val="90000"/>
              </a:lnSpc>
              <a:spcBef>
                <a:spcPts val="750"/>
              </a:spcBef>
              <a:spcAft>
                <a:spcPts val="0"/>
              </a:spcAft>
              <a:buClr>
                <a:srgbClr val="FFFFFF"/>
              </a:buClr>
              <a:buSzPts val="1500"/>
              <a:buNone/>
            </a:pPr>
            <a:endParaRPr dirty="0">
              <a:solidFill>
                <a:srgbClr val="FFFFFF"/>
              </a:solidFill>
            </a:endParaRPr>
          </a:p>
          <a:p>
            <a:pPr marL="0" lvl="0" indent="0" algn="l" rtl="0">
              <a:lnSpc>
                <a:spcPct val="90000"/>
              </a:lnSpc>
              <a:spcBef>
                <a:spcPts val="750"/>
              </a:spcBef>
              <a:spcAft>
                <a:spcPts val="0"/>
              </a:spcAft>
              <a:buClr>
                <a:srgbClr val="FFFFFF"/>
              </a:buClr>
              <a:buSzPts val="1500"/>
              <a:buNone/>
            </a:pPr>
            <a:r>
              <a:rPr lang="fi" dirty="0">
                <a:solidFill>
                  <a:srgbClr val="FFFFFF"/>
                </a:solidFill>
              </a:rPr>
              <a:t>Materiał zawiera treści i dane liczbowe pobrane z Internetu </a:t>
            </a:r>
            <a:br>
              <a:rPr lang="pl-PL" dirty="0">
                <a:solidFill>
                  <a:srgbClr val="FFFFFF"/>
                </a:solidFill>
              </a:rPr>
            </a:br>
            <a:r>
              <a:rPr lang="fi" dirty="0">
                <a:solidFill>
                  <a:srgbClr val="FFFFFF"/>
                </a:solidFill>
              </a:rPr>
              <a:t>i w związku z tym może ulec zmianie. Źródła zostały podane zgodnie z zasadami dozwolonego użytku. Cały materiał można obejrzeć i pobrać ze strony </a:t>
            </a:r>
            <a:r>
              <a:rPr lang="fi" dirty="0">
                <a:solidFill>
                  <a:srgbClr val="FFFFFF"/>
                </a:solidFill>
                <a:hlinkClick r:id="rId3"/>
              </a:rPr>
              <a:t>www.dems.pro</a:t>
            </a:r>
            <a:r>
              <a:rPr lang="fi" dirty="0">
                <a:solidFill>
                  <a:srgbClr val="FFFFFF"/>
                </a:solidFill>
              </a:rPr>
              <a:t>.</a:t>
            </a:r>
            <a:r>
              <a:rPr lang="pl-PL" dirty="0">
                <a:solidFill>
                  <a:srgbClr val="FFFFFF"/>
                </a:solidFill>
              </a:rPr>
              <a:t> </a:t>
            </a:r>
            <a:r>
              <a:rPr lang="fi" dirty="0">
                <a:solidFill>
                  <a:srgbClr val="FFFFFF"/>
                </a:solidFill>
              </a:rPr>
              <a:t> Wszystkie materiały są przeznaczone do otwartego użytku </a:t>
            </a:r>
            <a:br>
              <a:rPr lang="pl-PL" dirty="0">
                <a:solidFill>
                  <a:srgbClr val="FFFFFF"/>
                </a:solidFill>
              </a:rPr>
            </a:br>
            <a:r>
              <a:rPr lang="fi" dirty="0">
                <a:solidFill>
                  <a:srgbClr val="FFFFFF"/>
                </a:solidFill>
              </a:rPr>
              <a:t>i współfinansowane przez program Erasmus +.</a:t>
            </a:r>
            <a:endParaRPr dirty="0">
              <a:solidFill>
                <a:srgbClr val="FFFFFF"/>
              </a:solidFill>
            </a:endParaRPr>
          </a:p>
        </p:txBody>
      </p:sp>
    </p:spTree>
    <p:extLst>
      <p:ext uri="{BB962C8B-B14F-4D97-AF65-F5344CB8AC3E}">
        <p14:creationId xmlns:p14="http://schemas.microsoft.com/office/powerpoint/2010/main" val="2750048267"/>
      </p:ext>
    </p:extLst>
  </p:cSld>
  <p:clrMapOvr>
    <a:masterClrMapping/>
  </p:clrMapOvr>
</p:sld>
</file>

<file path=ppt/theme/theme1.xml><?xml version="1.0" encoding="utf-8"?>
<a:theme xmlns:a="http://schemas.openxmlformats.org/drawingml/2006/main" name="DEMS NEW">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202</TotalTime>
  <Words>3738</Words>
  <Application>Microsoft Office PowerPoint</Application>
  <PresentationFormat>On-screen Show (16:9)</PresentationFormat>
  <Paragraphs>280</Paragraphs>
  <Slides>25</Slides>
  <Notes>25</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25</vt:i4>
      </vt:variant>
    </vt:vector>
  </HeadingPairs>
  <TitlesOfParts>
    <vt:vector size="32" baseType="lpstr">
      <vt:lpstr>Courier New</vt:lpstr>
      <vt:lpstr>Noto Sans Symbols</vt:lpstr>
      <vt:lpstr>PT Sans</vt:lpstr>
      <vt:lpstr>Arial</vt:lpstr>
      <vt:lpstr>Calibri</vt:lpstr>
      <vt:lpstr>Roboto</vt:lpstr>
      <vt:lpstr>DEMS NEW</vt:lpstr>
      <vt:lpstr>Media i kanały cyfrowe </vt:lpstr>
      <vt:lpstr>Media i kanały cyfrowe  </vt:lpstr>
      <vt:lpstr>Media tradycyjne - media cyfrowe?</vt:lpstr>
      <vt:lpstr>Niektóre branże promują więcej niż inne</vt:lpstr>
      <vt:lpstr>Media społecznościowe  </vt:lpstr>
      <vt:lpstr>Strona internetowa </vt:lpstr>
      <vt:lpstr>SEO (search engine optimization) </vt:lpstr>
      <vt:lpstr>Reklama cyfrowa </vt:lpstr>
      <vt:lpstr>Marketing treści</vt:lpstr>
      <vt:lpstr>E-mail marketing</vt:lpstr>
      <vt:lpstr> Instrumenty dla różnych faz</vt:lpstr>
      <vt:lpstr>PowerPoint Presentation</vt:lpstr>
      <vt:lpstr>Cele i środki</vt:lpstr>
      <vt:lpstr>PowerPoint Presentation</vt:lpstr>
      <vt:lpstr>Przykład celów... i wskaźników KPI</vt:lpstr>
      <vt:lpstr>Analityka cyfrowa</vt:lpstr>
      <vt:lpstr>Jakie są źródła ruchu na naszej stronie?</vt:lpstr>
      <vt:lpstr>PowerPoint Presentation</vt:lpstr>
      <vt:lpstr>Podstawa analityki: algorytmy </vt:lpstr>
      <vt:lpstr>PowerPoint Presentation</vt:lpstr>
      <vt:lpstr>PowerPoint Presentation</vt:lpstr>
      <vt:lpstr>PowerPoint Presentation</vt:lpstr>
      <vt:lpstr>Źródła:</vt:lpstr>
      <vt:lpstr>Źródła:</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Introduction to Digital Marketing  2. Setting a strategy</dc:title>
  <dc:creator>a20160391@pbs.up.pt</dc:creator>
  <cp:keywords>, docId:1F22A8F3E6081BACC856FC93847A59BA</cp:keywords>
  <cp:lastModifiedBy>Koskimies-Chiba Sanni</cp:lastModifiedBy>
  <cp:revision>22</cp:revision>
  <dcterms:modified xsi:type="dcterms:W3CDTF">2023-12-22T07:20:28Z</dcterms:modified>
</cp:coreProperties>
</file>