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5" r:id="rId2"/>
  </p:sldMasterIdLst>
  <p:notesMasterIdLst>
    <p:notesMasterId r:id="rId30"/>
  </p:notesMasterIdLst>
  <p:sldIdLst>
    <p:sldId id="282" r:id="rId3"/>
    <p:sldId id="283" r:id="rId4"/>
    <p:sldId id="284" r:id="rId5"/>
    <p:sldId id="285" r:id="rId6"/>
    <p:sldId id="286" r:id="rId7"/>
    <p:sldId id="287" r:id="rId8"/>
    <p:sldId id="288" r:id="rId9"/>
    <p:sldId id="289" r:id="rId10"/>
    <p:sldId id="290" r:id="rId11"/>
    <p:sldId id="291" r:id="rId12"/>
    <p:sldId id="292" r:id="rId13"/>
    <p:sldId id="293" r:id="rId14"/>
    <p:sldId id="294" r:id="rId15"/>
    <p:sldId id="295" r:id="rId16"/>
    <p:sldId id="296" r:id="rId17"/>
    <p:sldId id="297" r:id="rId18"/>
    <p:sldId id="298" r:id="rId19"/>
    <p:sldId id="299" r:id="rId20"/>
    <p:sldId id="300" r:id="rId21"/>
    <p:sldId id="301" r:id="rId22"/>
    <p:sldId id="302" r:id="rId23"/>
    <p:sldId id="303" r:id="rId24"/>
    <p:sldId id="304" r:id="rId25"/>
    <p:sldId id="305" r:id="rId26"/>
    <p:sldId id="306" r:id="rId27"/>
    <p:sldId id="307" r:id="rId28"/>
    <p:sldId id="308" r:id="rId29"/>
  </p:sldIdLst>
  <p:sldSz cx="9144000" cy="5143500" type="screen16x9"/>
  <p:notesSz cx="6858000" cy="9144000"/>
  <p:embeddedFontLst>
    <p:embeddedFont>
      <p:font typeface="Calibri" panose="020F0502020204030204" pitchFamily="34" charset="0"/>
      <p:regular r:id="rId31"/>
      <p:bold r:id="rId32"/>
      <p:italic r:id="rId33"/>
      <p:boldItalic r:id="rId34"/>
    </p:embeddedFont>
    <p:embeddedFont>
      <p:font typeface="PT Sans" panose="020B0503020203020204" pitchFamily="3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hQeO4TZgZciMUIvsLRu1ClDz0Ps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86F2A25-A2C2-4AC1-A4A5-A427AB804696}">
  <a:tblStyle styleId="{286F2A25-A2C2-4AC1-A4A5-A427AB804696}"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a:tcStyle>
        <a:tcBdr/>
        <a:fill>
          <a:solidFill>
            <a:srgbClr val="FFE8CA"/>
          </a:solidFill>
        </a:fill>
      </a:tcStyle>
    </a:band1H>
    <a:band2H>
      <a:tcTxStyle/>
      <a:tcStyle>
        <a:tcBdr/>
      </a:tcStyle>
    </a:band2H>
    <a:band1V>
      <a:tcTxStyle/>
      <a:tcStyle>
        <a:tcBdr/>
        <a:fill>
          <a:solidFill>
            <a:srgbClr val="FFE8CA"/>
          </a:solidFill>
        </a:fill>
      </a:tcStyle>
    </a:band1V>
    <a:band2V>
      <a:tcTxStyle/>
      <a:tcStyle>
        <a:tcBdr/>
      </a:tcStyle>
    </a:band2V>
    <a:lastCol>
      <a:tcTxStyle b="on" i="off">
        <a:font>
          <a:latin typeface="Arial"/>
          <a:ea typeface="Arial"/>
          <a:cs typeface="Arial"/>
        </a:font>
        <a:schemeClr val="lt1"/>
      </a:tcTxStyle>
      <a:tcStyle>
        <a:tcBdr/>
        <a:fill>
          <a:solidFill>
            <a:schemeClr val="accent4"/>
          </a:solidFill>
        </a:fill>
      </a:tcStyle>
    </a:lastCol>
    <a:firstCol>
      <a:tcTxStyle b="on" i="off">
        <a:font>
          <a:latin typeface="Arial"/>
          <a:ea typeface="Arial"/>
          <a:cs typeface="Arial"/>
        </a:font>
        <a:schemeClr val="lt1"/>
      </a:tcTxStyle>
      <a:tcStyle>
        <a:tcBdr/>
        <a:fill>
          <a:solidFill>
            <a:schemeClr val="accent4"/>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4"/>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4"/>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899" autoAdjust="0"/>
  </p:normalViewPr>
  <p:slideViewPr>
    <p:cSldViewPr snapToGrid="0">
      <p:cViewPr varScale="1">
        <p:scale>
          <a:sx n="102" d="100"/>
          <a:sy n="102" d="100"/>
        </p:scale>
        <p:origin x="180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font" Target="fonts/font4.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font" Target="fonts/font7.fntdata"/><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65"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font" Target="fonts/font5.fntdata"/><Relationship Id="rId69"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font" Target="fonts/font8.fntdata"/><Relationship Id="rId6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168629040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nl.pinterest.com/pin/137008013642682982/"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odiv.nl/paid-earned-shared-owned/"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3: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 rzeczywistości cyfryzacja i sieć WWW to ogromne kroki. Cyfryzacja na tak dużą skalę stała się możliwa dzięki technologii tranzystorowej, która umożliwia łatwe przechowywanie i przesyłanie ogromnych ilości danych. Wraz ze światową siecią (www) nasze nawyki konsumpcyjne są coraz bardziej zlokalizowane w Internecie. </a:t>
            </a:r>
            <a:endParaRPr/>
          </a:p>
          <a:p>
            <a:pPr marL="0" lvl="0" indent="0" algn="l" rtl="0">
              <a:lnSpc>
                <a:spcPct val="100000"/>
              </a:lnSpc>
              <a:spcBef>
                <a:spcPts val="0"/>
              </a:spcBef>
              <a:spcAft>
                <a:spcPts val="0"/>
              </a:spcAft>
              <a:buSzPts val="1100"/>
              <a:buNone/>
            </a:pPr>
            <a:r>
              <a:rPr lang="fi"/>
              <a:t>Ponieważ większość dzisiejszych studentów urodziła się w 2000 roku, nie są oni świadomi tego rozwoju. Dlatego jest to dobry moment na dyskusję. Ponadto można wskazać, że proces ten trwa nieustannie. Rozwijają się kanały transferu danych, interfejsy użytkownika itd. Oznacza to, że również "marketing cyfrowy" cały czas znajduje nowe formy.</a:t>
            </a:r>
            <a:endParaRPr/>
          </a:p>
        </p:txBody>
      </p:sp>
      <p:sp>
        <p:nvSpPr>
          <p:cNvPr id="437" name="Google Shape;43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1291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9" name="Google Shape;44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Aktywność konsumentów jest ściśle związana z rynkiem B2C (business-to-customer). Przede wszystkim tego rodzaju dane pokazują trendy w zachowaniach konsumentów w Internecie. Po drugie, jest to interesujące dla organizacji, których celem jest dotarcie do konsumentów w środowiskach cyfrowych. Dla firmy podkreśla to również znaczenie obecności w Internecie. </a:t>
            </a:r>
            <a:endParaRPr/>
          </a:p>
        </p:txBody>
      </p:sp>
    </p:spTree>
    <p:extLst>
      <p:ext uri="{BB962C8B-B14F-4D97-AF65-F5344CB8AC3E}">
        <p14:creationId xmlns:p14="http://schemas.microsoft.com/office/powerpoint/2010/main" val="140130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W tym badaniu przeanalizowano różne procesy wyszukiwania. Nieuchronnie wydaje się, że wszystkie procesy zakupowe rozpoczynają się głównie w Internecie, poprzez wyszukiwanie. Jest to poważny powód, dla którego prawie* każda firma powinna inwestować w stronę internetową, jej zawartość i wyszukiwalność w wyszukiwarkach internetowych.  </a:t>
            </a:r>
            <a:endParaRPr dirty="0"/>
          </a:p>
          <a:p>
            <a:pPr marL="0" lvl="0" indent="0" algn="l" rtl="0">
              <a:lnSpc>
                <a:spcPct val="100000"/>
              </a:lnSpc>
              <a:spcBef>
                <a:spcPts val="0"/>
              </a:spcBef>
              <a:spcAft>
                <a:spcPts val="0"/>
              </a:spcAft>
              <a:buSzPts val="1100"/>
              <a:buNone/>
            </a:pPr>
            <a:r>
              <a:rPr lang="pl-PL" dirty="0"/>
              <a:t>*</a:t>
            </a:r>
            <a:r>
              <a:rPr lang="fi" dirty="0"/>
              <a:t>(z wyjątkiem tych nielicznych firm, które nie są wyszukiwane w Internecie, takich jak niektóre lokalne usługi lub codzienne niedrogie produkty).</a:t>
            </a:r>
            <a:endParaRPr dirty="0"/>
          </a:p>
        </p:txBody>
      </p:sp>
    </p:spTree>
    <p:extLst>
      <p:ext uri="{BB962C8B-B14F-4D97-AF65-F5344CB8AC3E}">
        <p14:creationId xmlns:p14="http://schemas.microsoft.com/office/powerpoint/2010/main" val="2200878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Ludzie otrzymują informacje i inspiracje za pośrednictwem platform mediów społecznościowych, stąd wiele procesów zakupowych rozpoczyna się właśnie na nich. </a:t>
            </a:r>
            <a:endParaRPr/>
          </a:p>
        </p:txBody>
      </p:sp>
    </p:spTree>
    <p:extLst>
      <p:ext uri="{BB962C8B-B14F-4D97-AF65-F5344CB8AC3E}">
        <p14:creationId xmlns:p14="http://schemas.microsoft.com/office/powerpoint/2010/main" val="3574341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0" name="Google Shape;47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B2B odnosi się do "biznesu dla biznesu" - obejmuje biznes między producentami, brutto i detalistami. Ten slajd potwierdza, że w B2B procesy zakupowe rozpoczynają się głównie od wyszukiwania informacji w Internecie.</a:t>
            </a:r>
            <a:endParaRPr dirty="0"/>
          </a:p>
        </p:txBody>
      </p:sp>
    </p:spTree>
    <p:extLst>
      <p:ext uri="{BB962C8B-B14F-4D97-AF65-F5344CB8AC3E}">
        <p14:creationId xmlns:p14="http://schemas.microsoft.com/office/powerpoint/2010/main" val="1202797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Kanały cyfrowe umożliwiają personalizację, która może prowadzić do dobrego doświadczenia klienta.</a:t>
            </a:r>
            <a:endParaRPr dirty="0"/>
          </a:p>
        </p:txBody>
      </p:sp>
    </p:spTree>
    <p:extLst>
      <p:ext uri="{BB962C8B-B14F-4D97-AF65-F5344CB8AC3E}">
        <p14:creationId xmlns:p14="http://schemas.microsoft.com/office/powerpoint/2010/main" val="3918714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230a88bf6b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g230a88bf6b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121126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dirty="0"/>
              <a:t>Może być używany jako ćwiczenie w klasie lub zadanie grupowe jako praca domowa. Jako praca domowa raport powinien być bardziej kompleksowy. </a:t>
            </a:r>
            <a:endParaRPr dirty="0"/>
          </a:p>
          <a:p>
            <a:pPr marL="457200" marR="0" lvl="0" indent="-298450" algn="l" rtl="0">
              <a:lnSpc>
                <a:spcPct val="100000"/>
              </a:lnSpc>
              <a:spcBef>
                <a:spcPts val="0"/>
              </a:spcBef>
              <a:spcAft>
                <a:spcPts val="0"/>
              </a:spcAft>
              <a:buClr>
                <a:srgbClr val="000000"/>
              </a:buClr>
              <a:buSzPts val="1100"/>
              <a:buFont typeface="Arial"/>
              <a:buChar char="●"/>
            </a:pPr>
            <a:r>
              <a:rPr lang="fi" dirty="0"/>
              <a:t>Prezentacja: 1-3 grupy mogą zaprezentować się klasie. Aktywuj klasę, prosząc ich o uzupełnienie i zasugerowanie możliwych alternatywnych mediów/kanałów.  </a:t>
            </a:r>
            <a:endParaRPr dirty="0"/>
          </a:p>
          <a:p>
            <a:pPr marL="457200" lvl="0" indent="-22860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86745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632585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4" name="Google Shape;50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Jakie produkty/usługi są wyszukiwane? Kto je wyszukuje? Jakie urządzenia są używane?  Przed rozpoczęciem kampanii marketingowych należy upewnić się, jak działają grupy docelowe.</a:t>
            </a:r>
            <a:endParaRPr dirty="0"/>
          </a:p>
        </p:txBody>
      </p:sp>
    </p:spTree>
    <p:extLst>
      <p:ext uri="{BB962C8B-B14F-4D97-AF65-F5344CB8AC3E}">
        <p14:creationId xmlns:p14="http://schemas.microsoft.com/office/powerpoint/2010/main" val="1040842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2" name="Google Shape;51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Jednym z głównych celów tego modułu jest umiejętność znajdowania odpowiedzi w Internecie (a do tego potrzebna jest znajomość słów kluczowych - patrz nasze zadanie wstępne). Tutaj przedstawiamy tylko kilka interesujących źródeł - są ich tysiące. Niektóre z nich mają nawet narzędzia i testery do darmowego wypróbowania. Najlepszym sposobem na bycie na bieżąco jest eksperymentowanie ze słowami kluczowymi😀</a:t>
            </a:r>
            <a:endParaRPr dirty="0"/>
          </a:p>
        </p:txBody>
      </p:sp>
    </p:spTree>
    <p:extLst>
      <p:ext uri="{BB962C8B-B14F-4D97-AF65-F5344CB8AC3E}">
        <p14:creationId xmlns:p14="http://schemas.microsoft.com/office/powerpoint/2010/main" val="33617828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Jako nauczyciel skorzystasz na wcześniejszym sprawdzeniu tych miejsc. </a:t>
            </a:r>
            <a:endParaRPr/>
          </a:p>
        </p:txBody>
      </p:sp>
      <p:sp>
        <p:nvSpPr>
          <p:cNvPr id="518" name="Google Shape;51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456615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Jakie rodzaje organizacji korzystają z tradycyjnych kanałów medialnych? Na przykład: lokalne sklepy i firmy usługowe.</a:t>
            </a:r>
            <a:endParaRPr/>
          </a:p>
          <a:p>
            <a:pPr marL="0" lvl="0" indent="0" algn="l" rtl="0">
              <a:lnSpc>
                <a:spcPct val="100000"/>
              </a:lnSpc>
              <a:spcBef>
                <a:spcPts val="0"/>
              </a:spcBef>
              <a:spcAft>
                <a:spcPts val="0"/>
              </a:spcAft>
              <a:buSzPts val="1100"/>
              <a:buNone/>
            </a:pPr>
            <a:r>
              <a:rPr lang="fi"/>
              <a:t>Kto wyróżnia się w mediach cyfrowych? Na przykład: firmy eCommerce. Jednak udział mediów cyfrowych stale rośnie.</a:t>
            </a:r>
            <a:endParaRPr/>
          </a:p>
          <a:p>
            <a:pPr marL="0" lvl="0" indent="0" algn="l" rtl="0">
              <a:lnSpc>
                <a:spcPct val="100000"/>
              </a:lnSpc>
              <a:spcBef>
                <a:spcPts val="0"/>
              </a:spcBef>
              <a:spcAft>
                <a:spcPts val="0"/>
              </a:spcAft>
              <a:buSzPts val="1100"/>
              <a:buNone/>
            </a:pPr>
            <a:r>
              <a:rPr lang="fi"/>
              <a:t>Oczywiście większość organizacji korzysta zarówno z mediów tradycyjnych, jak i cyfrowych (marketing wielokanałowy) </a:t>
            </a:r>
            <a:endParaRPr/>
          </a:p>
        </p:txBody>
      </p:sp>
    </p:spTree>
    <p:extLst>
      <p:ext uri="{BB962C8B-B14F-4D97-AF65-F5344CB8AC3E}">
        <p14:creationId xmlns:p14="http://schemas.microsoft.com/office/powerpoint/2010/main" val="4106665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3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Wraz z rozwojem marketingu cyfrowego, większość organizacji potrzebuje coraz więcej marketerów z umiejętnościami marketingu cyfrowego. Slajd pokazuje kilka profili roboczych. </a:t>
            </a:r>
            <a:endParaRPr/>
          </a:p>
        </p:txBody>
      </p:sp>
      <p:sp>
        <p:nvSpPr>
          <p:cNvPr id="532" name="Google Shape;53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449080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 jaki sposób kanały cyfrowe wymuszają działania marketingowe? Jaki jest wpływ na odwiedzających i klientów?</a:t>
            </a:r>
            <a:endParaRPr/>
          </a:p>
        </p:txBody>
      </p:sp>
    </p:spTree>
    <p:extLst>
      <p:ext uri="{BB962C8B-B14F-4D97-AF65-F5344CB8AC3E}">
        <p14:creationId xmlns:p14="http://schemas.microsoft.com/office/powerpoint/2010/main" val="21320635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6" name="Google Shape;546;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094003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Aby pogłębić temat, możesz poprosić uczniów o podanie przykładów marketingu przychodzącego i wychodzącego, z którymi spotkali się w ostatnim czasie. Oczywiście oba są stosowane, ponieważ firmy starają się znaleźć najlepsze kanały dotarcia do swoich klientów.</a:t>
            </a:r>
            <a:endParaRPr dirty="0"/>
          </a:p>
        </p:txBody>
      </p:sp>
    </p:spTree>
    <p:extLst>
      <p:ext uri="{BB962C8B-B14F-4D97-AF65-F5344CB8AC3E}">
        <p14:creationId xmlns:p14="http://schemas.microsoft.com/office/powerpoint/2010/main" val="7866287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2" name="Google Shape;562;p43: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i" sz="1100" b="1" dirty="0">
                <a:solidFill>
                  <a:srgbClr val="002060"/>
                </a:solidFill>
              </a:rPr>
              <a:t>Model</a:t>
            </a:r>
            <a:r>
              <a:rPr lang="fi" sz="1100" dirty="0">
                <a:solidFill>
                  <a:srgbClr val="002060"/>
                </a:solidFill>
              </a:rPr>
              <a:t> PESO </a:t>
            </a:r>
            <a:r>
              <a:rPr lang="pl-PL" sz="1100" dirty="0">
                <a:solidFill>
                  <a:srgbClr val="002060"/>
                </a:solidFill>
              </a:rPr>
              <a:t>(</a:t>
            </a:r>
            <a:r>
              <a:rPr lang="pl-PL" sz="1100" b="1" i="0" u="none" strike="noStrike" cap="none" dirty="0" err="1">
                <a:solidFill>
                  <a:srgbClr val="161249"/>
                </a:solidFill>
                <a:latin typeface="Arial"/>
                <a:ea typeface="Arial"/>
                <a:cs typeface="Arial"/>
                <a:sym typeface="Arial"/>
              </a:rPr>
              <a:t>Paid</a:t>
            </a:r>
            <a:r>
              <a:rPr lang="pl-PL" sz="1100" b="1" i="0" u="none" strike="noStrike" cap="none" dirty="0">
                <a:solidFill>
                  <a:srgbClr val="161249"/>
                </a:solidFill>
                <a:latin typeface="Arial"/>
                <a:ea typeface="Arial"/>
                <a:cs typeface="Arial"/>
                <a:sym typeface="Arial"/>
              </a:rPr>
              <a:t> media,</a:t>
            </a:r>
            <a:r>
              <a:rPr lang="pl-PL" sz="1100" b="1" i="0" u="none" strike="noStrike" cap="none" baseline="0" dirty="0">
                <a:solidFill>
                  <a:srgbClr val="161249"/>
                </a:solidFill>
                <a:latin typeface="Arial"/>
                <a:ea typeface="Arial"/>
                <a:cs typeface="Arial"/>
                <a:sym typeface="Arial"/>
              </a:rPr>
              <a:t> </a:t>
            </a:r>
            <a:r>
              <a:rPr lang="pl-PL" sz="1100" b="1" i="0" u="none" strike="noStrike" cap="none" dirty="0" err="1">
                <a:solidFill>
                  <a:srgbClr val="161249"/>
                </a:solidFill>
                <a:latin typeface="Arial"/>
                <a:ea typeface="Arial"/>
                <a:cs typeface="Arial"/>
                <a:sym typeface="Arial"/>
              </a:rPr>
              <a:t>Earned</a:t>
            </a:r>
            <a:r>
              <a:rPr lang="pl-PL" sz="1100" b="1" i="0" u="none" strike="noStrike" cap="none" dirty="0">
                <a:solidFill>
                  <a:srgbClr val="161249"/>
                </a:solidFill>
                <a:latin typeface="Arial"/>
                <a:ea typeface="Arial"/>
                <a:cs typeface="Arial"/>
                <a:sym typeface="Arial"/>
              </a:rPr>
              <a:t> media,</a:t>
            </a:r>
            <a:r>
              <a:rPr lang="pl-PL" sz="1100" b="1" i="0" u="none" strike="noStrike" cap="none" baseline="0" dirty="0">
                <a:solidFill>
                  <a:srgbClr val="161249"/>
                </a:solidFill>
                <a:latin typeface="Arial"/>
                <a:ea typeface="Arial"/>
                <a:cs typeface="Arial"/>
                <a:sym typeface="Arial"/>
              </a:rPr>
              <a:t> </a:t>
            </a:r>
            <a:r>
              <a:rPr lang="pl-PL" sz="1100" b="1" dirty="0" err="1">
                <a:solidFill>
                  <a:srgbClr val="161249"/>
                </a:solidFill>
              </a:rPr>
              <a:t>Shared</a:t>
            </a:r>
            <a:r>
              <a:rPr lang="pl-PL" sz="1100" b="1" dirty="0">
                <a:solidFill>
                  <a:srgbClr val="161249"/>
                </a:solidFill>
              </a:rPr>
              <a:t> media, </a:t>
            </a:r>
            <a:r>
              <a:rPr lang="pl-PL" sz="1100" b="1" i="0" u="none" strike="noStrike" cap="none" dirty="0" err="1">
                <a:solidFill>
                  <a:srgbClr val="161249"/>
                </a:solidFill>
                <a:latin typeface="Arial"/>
                <a:ea typeface="Arial"/>
                <a:cs typeface="Arial"/>
                <a:sym typeface="Arial"/>
              </a:rPr>
              <a:t>Owned</a:t>
            </a:r>
            <a:r>
              <a:rPr lang="pl-PL" sz="1100" b="1" i="0" u="none" strike="noStrike" cap="none" dirty="0">
                <a:solidFill>
                  <a:srgbClr val="161249"/>
                </a:solidFill>
                <a:latin typeface="Arial"/>
                <a:ea typeface="Arial"/>
                <a:cs typeface="Arial"/>
                <a:sym typeface="Arial"/>
              </a:rPr>
              <a:t> media)</a:t>
            </a:r>
            <a:endParaRPr lang="pl-PL" sz="1100" b="1" dirty="0">
              <a:solidFill>
                <a:srgbClr val="161249"/>
              </a:solidFill>
            </a:endParaRP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pl-PL" dirty="0"/>
          </a:p>
          <a:p>
            <a:pPr marL="0" lvl="0" indent="0" algn="l" rtl="0">
              <a:lnSpc>
                <a:spcPct val="100000"/>
              </a:lnSpc>
              <a:spcBef>
                <a:spcPts val="0"/>
              </a:spcBef>
              <a:spcAft>
                <a:spcPts val="0"/>
              </a:spcAft>
              <a:buSzPts val="1100"/>
              <a:buNone/>
            </a:pPr>
            <a:r>
              <a:rPr lang="fi" dirty="0"/>
              <a:t>Płatne media są często kierowane do dużych mas w celu budowania świadomości, podczas gdy media własne docierają do osób, które już miały kontakt z firmą. "Earned media" zasadniczo opierają się na fanach, którzy celowo mówią o firmie i jej produktach.</a:t>
            </a:r>
            <a:endParaRPr dirty="0"/>
          </a:p>
          <a:p>
            <a:pPr marL="0" lvl="0" indent="0" algn="l" rtl="0">
              <a:lnSpc>
                <a:spcPct val="100000"/>
              </a:lnSpc>
              <a:spcBef>
                <a:spcPts val="0"/>
              </a:spcBef>
              <a:spcAft>
                <a:spcPts val="0"/>
              </a:spcAft>
              <a:buSzPts val="1100"/>
              <a:buNone/>
            </a:pPr>
            <a:r>
              <a:rPr lang="fi" dirty="0"/>
              <a:t>Podczas gdy rola płatnych mediów była tradycyjnie znacząca, środowiska cyfrowe kładą nacisk na media własne i zarobione. Jednym z powodów jest to, że treści tworzone cyfrowo mogą być udostępniane łatwo i ekonomicznie.</a:t>
            </a:r>
            <a:endParaRPr dirty="0"/>
          </a:p>
        </p:txBody>
      </p:sp>
      <p:sp>
        <p:nvSpPr>
          <p:cNvPr id="563" name="Google Shape;563;p43: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fi" sz="1300" b="0" i="0" u="none" strike="noStrike" cap="none">
                <a:solidFill>
                  <a:srgbClr val="000000"/>
                </a:solidFill>
                <a:latin typeface="Arial"/>
                <a:ea typeface="Arial"/>
                <a:cs typeface="Arial"/>
                <a:sym typeface="Arial"/>
              </a:rPr>
              <a:t>18</a:t>
            </a:fld>
            <a:endParaRPr sz="13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663295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73" name="Google Shape;573;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dirty="0"/>
              <a:t>Płatne media: organizacja płaci za reklamę: billboard, reklama, czas antenowy w radiu/telewizji, sponsoring.</a:t>
            </a:r>
            <a:endParaRPr dirty="0"/>
          </a:p>
          <a:p>
            <a:pPr marL="0" lvl="0" indent="0" algn="l" rtl="0">
              <a:lnSpc>
                <a:spcPct val="100000"/>
              </a:lnSpc>
              <a:spcBef>
                <a:spcPts val="360"/>
              </a:spcBef>
              <a:spcAft>
                <a:spcPts val="0"/>
              </a:spcAft>
              <a:buClr>
                <a:schemeClr val="dk1"/>
              </a:buClr>
              <a:buSzPts val="1100"/>
              <a:buFont typeface="Arial"/>
              <a:buNone/>
            </a:pPr>
            <a:r>
              <a:rPr lang="pl-PL" dirty="0"/>
              <a:t>Pozyskane </a:t>
            </a:r>
            <a:r>
              <a:rPr lang="fi" dirty="0"/>
              <a:t>media: inni mówią o tobie; atrakcyjna treść, staje się wirusowa. Darmowy rozgłos. Wartość ustna, recenzje i </a:t>
            </a:r>
            <a:r>
              <a:rPr lang="pl-PL" dirty="0"/>
              <a:t>‚</a:t>
            </a:r>
            <a:r>
              <a:rPr lang="fi" dirty="0"/>
              <a:t>wirusy</a:t>
            </a:r>
            <a:r>
              <a:rPr lang="pl-PL" dirty="0"/>
              <a:t>’</a:t>
            </a:r>
            <a:r>
              <a:rPr lang="fi" dirty="0"/>
              <a:t>.</a:t>
            </a:r>
            <a:endParaRPr dirty="0"/>
          </a:p>
          <a:p>
            <a:pPr marL="0" lvl="0" indent="0" algn="l" rtl="0">
              <a:lnSpc>
                <a:spcPct val="100000"/>
              </a:lnSpc>
              <a:spcBef>
                <a:spcPts val="360"/>
              </a:spcBef>
              <a:spcAft>
                <a:spcPts val="0"/>
              </a:spcAft>
              <a:buClr>
                <a:schemeClr val="dk1"/>
              </a:buClr>
              <a:buSzPts val="1100"/>
              <a:buFont typeface="Arial"/>
              <a:buNone/>
            </a:pPr>
            <a:r>
              <a:rPr lang="fi" dirty="0"/>
              <a:t>Wspólne media: partnerstwa, FB, Twitter, networking.</a:t>
            </a:r>
            <a:endParaRPr dirty="0"/>
          </a:p>
          <a:p>
            <a:pPr marL="0" lvl="0" indent="0" algn="l" rtl="0">
              <a:lnSpc>
                <a:spcPct val="100000"/>
              </a:lnSpc>
              <a:spcBef>
                <a:spcPts val="360"/>
              </a:spcBef>
              <a:spcAft>
                <a:spcPts val="0"/>
              </a:spcAft>
              <a:buSzPts val="1100"/>
              <a:buNone/>
            </a:pPr>
            <a:endParaRPr dirty="0"/>
          </a:p>
          <a:p>
            <a:pPr marL="0" marR="0" lvl="0" indent="0" algn="l" rtl="0">
              <a:lnSpc>
                <a:spcPct val="100000"/>
              </a:lnSpc>
              <a:spcBef>
                <a:spcPts val="0"/>
              </a:spcBef>
              <a:spcAft>
                <a:spcPts val="0"/>
              </a:spcAft>
              <a:buClr>
                <a:schemeClr val="dk1"/>
              </a:buClr>
              <a:buSzPts val="1200"/>
              <a:buFont typeface="Calibri"/>
              <a:buNone/>
            </a:pPr>
            <a:r>
              <a:rPr lang="fi" sz="1200" u="sng" dirty="0">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https://nl.pinterest.com/pin/137008013642682982/</a:t>
            </a:r>
            <a:endParaRPr sz="12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dirty="0"/>
          </a:p>
          <a:p>
            <a:pPr marL="0" marR="0" lvl="0" indent="0" algn="l" rtl="0">
              <a:lnSpc>
                <a:spcPct val="100000"/>
              </a:lnSpc>
              <a:spcBef>
                <a:spcPts val="0"/>
              </a:spcBef>
              <a:spcAft>
                <a:spcPts val="0"/>
              </a:spcAft>
              <a:buClr>
                <a:schemeClr val="dk1"/>
              </a:buClr>
              <a:buSzPts val="1200"/>
              <a:buFont typeface="Calibri"/>
              <a:buNone/>
            </a:pPr>
            <a:r>
              <a:rPr lang="fi" sz="12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https://odiv.nl/paid-earned-shared-owned/</a:t>
            </a:r>
            <a:endParaRPr sz="12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dirty="0"/>
          </a:p>
          <a:p>
            <a:pPr marL="0" lvl="0" indent="0" algn="l" rtl="0">
              <a:lnSpc>
                <a:spcPct val="100000"/>
              </a:lnSpc>
              <a:spcBef>
                <a:spcPts val="360"/>
              </a:spcBef>
              <a:spcAft>
                <a:spcPts val="0"/>
              </a:spcAft>
              <a:buSzPts val="1100"/>
              <a:buNone/>
            </a:pPr>
            <a:r>
              <a:rPr lang="fi" b="0" i="0" dirty="0">
                <a:solidFill>
                  <a:srgbClr val="000000"/>
                </a:solidFill>
                <a:latin typeface="Arial"/>
                <a:ea typeface="Arial"/>
                <a:cs typeface="Arial"/>
                <a:sym typeface="Arial"/>
              </a:rPr>
              <a:t>Za pośrednictwem mediów społecznościowych można zwiększać liczbę postów, a dzięki mediom płatnym można zwiększać liczbę pobrań aplikacji. Media zarobione (earned </a:t>
            </a:r>
            <a:r>
              <a:rPr lang="pl-PL" b="0" i="0" dirty="0">
                <a:solidFill>
                  <a:srgbClr val="000000"/>
                </a:solidFill>
                <a:latin typeface="Arial"/>
                <a:ea typeface="Arial"/>
                <a:cs typeface="Arial"/>
                <a:sym typeface="Arial"/>
              </a:rPr>
              <a:t>media</a:t>
            </a:r>
            <a:r>
              <a:rPr lang="fi" b="0" i="0" dirty="0">
                <a:solidFill>
                  <a:srgbClr val="000000"/>
                </a:solidFill>
                <a:latin typeface="Arial"/>
                <a:ea typeface="Arial"/>
                <a:cs typeface="Arial"/>
                <a:sym typeface="Arial"/>
              </a:rPr>
              <a:t>) mają największy wpływ, ale ich rozgłos jest bardzo trudny do zrealizowania i wymaga jedynie początkowego, niewielkiego "zaangażowania", w przeciwieństwie do mediów płatnych. Zacznij od mediów własnych (własne kanały), mediów zarobionych i mediów współdzielonych (w skrócie: interesariusze jako podmioty zaangażowane w osiąganie celów).</a:t>
            </a:r>
            <a:endParaRPr dirty="0"/>
          </a:p>
          <a:p>
            <a:pPr marL="0" lvl="0" indent="0" algn="l" rtl="0">
              <a:lnSpc>
                <a:spcPct val="100000"/>
              </a:lnSpc>
              <a:spcBef>
                <a:spcPts val="360"/>
              </a:spcBef>
              <a:spcAft>
                <a:spcPts val="0"/>
              </a:spcAft>
              <a:buSzPts val="1100"/>
              <a:buNone/>
            </a:pPr>
            <a:endParaRPr b="0" i="0" dirty="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b="0" i="0" dirty="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dirty="0"/>
          </a:p>
        </p:txBody>
      </p:sp>
      <p:sp>
        <p:nvSpPr>
          <p:cNvPr id="574" name="Google Shape;574;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497219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1" name="Google Shape;581;p4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dirty="0"/>
              <a:t>Przykład: Organizacja "Alzheimer's Netherlands" pokazuje ogólne wytyczne dotyczące publikacji w różnych kanałach.  Długość i struktura różnią się w zależności od mediów - strona internetowa pozwala na najdłuższe treści, podczas gdy posty w mediach społecznościowych są krótsze. W aplikacji wiadomość ma najmniej miejsca.</a:t>
            </a:r>
            <a:endParaRPr dirty="0"/>
          </a:p>
          <a:p>
            <a:pPr marL="0" lvl="0" indent="0" algn="l" rtl="0">
              <a:lnSpc>
                <a:spcPct val="100000"/>
              </a:lnSpc>
              <a:spcBef>
                <a:spcPts val="360"/>
              </a:spcBef>
              <a:spcAft>
                <a:spcPts val="0"/>
              </a:spcAft>
              <a:buClr>
                <a:schemeClr val="dk1"/>
              </a:buClr>
              <a:buSzPts val="1100"/>
              <a:buFont typeface="Arial"/>
              <a:buNone/>
            </a:pPr>
            <a:endParaRPr dirty="0"/>
          </a:p>
          <a:p>
            <a:pPr marL="0" lvl="0" indent="0" algn="l" rtl="0">
              <a:lnSpc>
                <a:spcPct val="100000"/>
              </a:lnSpc>
              <a:spcBef>
                <a:spcPts val="360"/>
              </a:spcBef>
              <a:spcAft>
                <a:spcPts val="0"/>
              </a:spcAft>
              <a:buSzPts val="1100"/>
              <a:buNone/>
            </a:pPr>
            <a:endParaRPr dirty="0"/>
          </a:p>
          <a:p>
            <a:pPr marL="0" lvl="0" indent="0" algn="l" rtl="0">
              <a:lnSpc>
                <a:spcPct val="100000"/>
              </a:lnSpc>
              <a:spcBef>
                <a:spcPts val="360"/>
              </a:spcBef>
              <a:spcAft>
                <a:spcPts val="0"/>
              </a:spcAft>
              <a:buSzPts val="1100"/>
              <a:buNone/>
            </a:pPr>
            <a:endParaRPr dirty="0"/>
          </a:p>
        </p:txBody>
      </p:sp>
      <p:sp>
        <p:nvSpPr>
          <p:cNvPr id="582" name="Google Shape;582;p46: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583" name="Google Shape;583;p46: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584" name="Google Shape;584;p46: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a:t>
            </a:r>
            <a:endParaRPr sz="1400" b="0" i="0" u="none" strike="noStrike" cap="none">
              <a:solidFill>
                <a:srgbClr val="000000"/>
              </a:solidFill>
              <a:latin typeface="Arial"/>
              <a:ea typeface="Arial"/>
              <a:cs typeface="Arial"/>
              <a:sym typeface="Arial"/>
            </a:endParaRPr>
          </a:p>
        </p:txBody>
      </p:sp>
      <p:sp>
        <p:nvSpPr>
          <p:cNvPr id="585" name="Google Shape;585;p4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20</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082844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"Płatne media" odnoszą się głównie do reklam (np. Google Ads, reklamy displayowe). Cały obraz "reklamy cyfrowej" można znaleźć w module 4.</a:t>
            </a:r>
            <a:endParaRPr/>
          </a:p>
        </p:txBody>
      </p:sp>
      <p:sp>
        <p:nvSpPr>
          <p:cNvPr id="604" name="Google Shape;60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96306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1" name="Google Shape;611;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dirty="0"/>
              <a:t>Kopia internetowa sama w sobie jest własnością, ale kiedy znajdziesz się wysoko w wynikach wyszukiwania Google, staje się </a:t>
            </a:r>
            <a:r>
              <a:rPr lang="pl-PL" dirty="0"/>
              <a:t>pozyskana/zarobiona (</a:t>
            </a:r>
            <a:r>
              <a:rPr lang="pl-PL" sz="1100" b="1" dirty="0">
                <a:solidFill>
                  <a:srgbClr val="161249"/>
                </a:solidFill>
              </a:rPr>
              <a:t>e</a:t>
            </a:r>
            <a:r>
              <a:rPr lang="fi" sz="1100" b="1" dirty="0">
                <a:solidFill>
                  <a:srgbClr val="161249"/>
                </a:solidFill>
              </a:rPr>
              <a:t>arned</a:t>
            </a:r>
            <a:r>
              <a:rPr lang="pl-PL" sz="1100" b="1" dirty="0">
                <a:solidFill>
                  <a:srgbClr val="161249"/>
                </a:solidFill>
              </a:rPr>
              <a:t>)</a:t>
            </a:r>
            <a:r>
              <a:rPr lang="fi" dirty="0"/>
              <a:t>. Podobnie jest z publikacjami w mediach społecznościowych (posty na Facebooku, Instagramie, blogi): kiedy ludzie zaczynają je udostępniać, zyskujesz rozgłos - często bardzo niskim kosztem. Nazywa się to również efektem "wirusowym".</a:t>
            </a:r>
            <a:endParaRPr dirty="0"/>
          </a:p>
        </p:txBody>
      </p:sp>
      <p:sp>
        <p:nvSpPr>
          <p:cNvPr id="612" name="Google Shape;612;p48: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613" name="Google Shape;613;p48: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614" name="Google Shape;614;p48: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a:t>
            </a:r>
            <a:endParaRPr sz="1400" b="0" i="0" u="none" strike="noStrike" cap="none">
              <a:solidFill>
                <a:srgbClr val="000000"/>
              </a:solidFill>
              <a:latin typeface="Arial"/>
              <a:ea typeface="Arial"/>
              <a:cs typeface="Arial"/>
              <a:sym typeface="Arial"/>
            </a:endParaRPr>
          </a:p>
        </p:txBody>
      </p:sp>
      <p:sp>
        <p:nvSpPr>
          <p:cNvPr id="615" name="Google Shape;615;p4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22</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5738452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To ćwiczenie najlepiej wykonywać w parach. Potrzebny czas około 30 minut. Prezentacja: 2-3 grupy prezentują swoją pracę. Następnie odbywa się dyskusja.</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312361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3" name="Google Shape;633;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3021296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9" name="Google Shape;639;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Działania w zakresie marketingu cyfrowego muszą być zgodne z całościową strategią organizacji. Strategia to plan zorientowany na przyszłość, który stara się przewidzieć okoliczności wpływające na zachowanie organizacji. Większość organizacji posiada strategię, jednak mniejszym może jej brakować.</a:t>
            </a:r>
            <a:endParaRPr/>
          </a:p>
        </p:txBody>
      </p:sp>
    </p:spTree>
    <p:extLst>
      <p:ext uri="{BB962C8B-B14F-4D97-AF65-F5344CB8AC3E}">
        <p14:creationId xmlns:p14="http://schemas.microsoft.com/office/powerpoint/2010/main" val="27604863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6" name="Google Shape;646;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020863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312975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12.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Master" Target="../slideMasters/slideMaster2.xml"/><Relationship Id="rId5" Type="http://schemas.openxmlformats.org/officeDocument/2006/relationships/image" Target="../media/image12.png"/><Relationship Id="rId4"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6.png"/><Relationship Id="rId7"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Master" Target="../slideMasters/slideMaster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8"/>
        <p:cNvGrpSpPr/>
        <p:nvPr/>
      </p:nvGrpSpPr>
      <p:grpSpPr>
        <a:xfrm>
          <a:off x="0" y="0"/>
          <a:ext cx="0" cy="0"/>
          <a:chOff x="0" y="0"/>
          <a:chExt cx="0" cy="0"/>
        </a:xfrm>
      </p:grpSpPr>
      <p:sp>
        <p:nvSpPr>
          <p:cNvPr id="19" name="Google Shape;19;p85"/>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85"/>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1" name="Google Shape;21;p8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2"/>
        <p:cNvGrpSpPr/>
        <p:nvPr/>
      </p:nvGrpSpPr>
      <p:grpSpPr>
        <a:xfrm>
          <a:off x="0" y="0"/>
          <a:ext cx="0" cy="0"/>
          <a:chOff x="0" y="0"/>
          <a:chExt cx="0" cy="0"/>
        </a:xfrm>
      </p:grpSpPr>
      <p:sp>
        <p:nvSpPr>
          <p:cNvPr id="23" name="Google Shape;23;p8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8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 name="Google Shape;25;p8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26" name="Google Shape;26;p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7" name="Google Shape;27;p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8" name="Google Shape;28;p8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9" name="Google Shape;29;p8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0" name="Google Shape;30;p8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1" name="Google Shape;31;p8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2" name="Google Shape;32;p8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3"/>
        <p:cNvGrpSpPr/>
        <p:nvPr/>
      </p:nvGrpSpPr>
      <p:grpSpPr>
        <a:xfrm>
          <a:off x="0" y="0"/>
          <a:ext cx="0" cy="0"/>
          <a:chOff x="0" y="0"/>
          <a:chExt cx="0" cy="0"/>
        </a:xfrm>
      </p:grpSpPr>
      <p:sp>
        <p:nvSpPr>
          <p:cNvPr id="34" name="Google Shape;34;p8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35" name="Google Shape;35;p8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6" name="Google Shape;36;p8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7"/>
        <p:cNvGrpSpPr/>
        <p:nvPr/>
      </p:nvGrpSpPr>
      <p:grpSpPr>
        <a:xfrm>
          <a:off x="0" y="0"/>
          <a:ext cx="0" cy="0"/>
          <a:chOff x="0" y="0"/>
          <a:chExt cx="0" cy="0"/>
        </a:xfrm>
      </p:grpSpPr>
      <p:sp>
        <p:nvSpPr>
          <p:cNvPr id="38" name="Google Shape;38;p8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8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0" name="Google Shape;40;p8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42" name="Google Shape;42;p8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43" name="Google Shape;43;p8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44" name="Google Shape;44;p8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45" name="Google Shape;45;p8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46" name="Google Shape;46;p8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47" name="Google Shape;47;p8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48" name="Google Shape;48;p8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8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8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8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54" name="Google Shape;54;p8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55" name="Google Shape;55;p8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56" name="Google Shape;56;p8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57" name="Google Shape;57;p8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58" name="Google Shape;58;p8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59" name="Google Shape;59;p8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0" name="Google Shape;60;p8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1"/>
        <p:cNvGrpSpPr/>
        <p:nvPr/>
      </p:nvGrpSpPr>
      <p:grpSpPr>
        <a:xfrm>
          <a:off x="0" y="0"/>
          <a:ext cx="0" cy="0"/>
          <a:chOff x="0" y="0"/>
          <a:chExt cx="0" cy="0"/>
        </a:xfrm>
      </p:grpSpPr>
      <p:sp>
        <p:nvSpPr>
          <p:cNvPr id="62" name="Google Shape;62;p9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9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9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9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66" name="Google Shape;66;p9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67" name="Google Shape;67;p9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8" name="Google Shape;68;p9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9" name="Google Shape;69;p9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0" name="Google Shape;70;p9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1" name="Google Shape;71;p9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2" name="Google Shape;72;p9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3"/>
        <p:cNvGrpSpPr/>
        <p:nvPr/>
      </p:nvGrpSpPr>
      <p:grpSpPr>
        <a:xfrm>
          <a:off x="0" y="0"/>
          <a:ext cx="0" cy="0"/>
          <a:chOff x="0" y="0"/>
          <a:chExt cx="0" cy="0"/>
        </a:xfrm>
      </p:grpSpPr>
      <p:sp>
        <p:nvSpPr>
          <p:cNvPr id="74" name="Google Shape;74;p9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9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9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77" name="Google Shape;77;p9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79" name="Google Shape;79;p9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9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9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83" name="Google Shape;83;p9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84" name="Google Shape;84;p9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85" name="Google Shape;85;p9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86" name="Google Shape;86;p9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cxnSp>
        <p:nvCxnSpPr>
          <p:cNvPr id="88" name="Google Shape;88;p93"/>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89" name="Google Shape;89;p9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9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9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92" name="Google Shape;92;p9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3" name="Google Shape;93;p9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94"/>
        <p:cNvGrpSpPr/>
        <p:nvPr/>
      </p:nvGrpSpPr>
      <p:grpSpPr>
        <a:xfrm>
          <a:off x="0" y="0"/>
          <a:ext cx="0" cy="0"/>
          <a:chOff x="0" y="0"/>
          <a:chExt cx="0" cy="0"/>
        </a:xfrm>
      </p:grpSpPr>
      <p:pic>
        <p:nvPicPr>
          <p:cNvPr id="95" name="Google Shape;95;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96" name="Google Shape;96;p9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9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98" name="Google Shape;98;p9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99" name="Google Shape;99;p9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0"/>
        <p:cNvGrpSpPr/>
        <p:nvPr/>
      </p:nvGrpSpPr>
      <p:grpSpPr>
        <a:xfrm>
          <a:off x="0" y="0"/>
          <a:ext cx="0" cy="0"/>
          <a:chOff x="0" y="0"/>
          <a:chExt cx="0" cy="0"/>
        </a:xfrm>
      </p:grpSpPr>
      <p:pic>
        <p:nvPicPr>
          <p:cNvPr id="101" name="Google Shape;101;p95"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02" name="Google Shape;102;p9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03" name="Google Shape;103;p9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9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05" name="Google Shape;105;p9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6" name="Google Shape;106;p9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9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9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9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9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9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9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97"/>
          <p:cNvSpPr>
            <a:spLocks noGrp="1"/>
          </p:cNvSpPr>
          <p:nvPr>
            <p:ph type="pic" idx="2"/>
          </p:nvPr>
        </p:nvSpPr>
        <p:spPr>
          <a:xfrm>
            <a:off x="0" y="1"/>
            <a:ext cx="9144000" cy="2571749"/>
          </a:xfrm>
          <a:prstGeom prst="rect">
            <a:avLst/>
          </a:prstGeom>
          <a:solidFill>
            <a:srgbClr val="D3EEEF"/>
          </a:solidFill>
          <a:ln>
            <a:noFill/>
          </a:ln>
        </p:spPr>
      </p:sp>
      <p:sp>
        <p:nvSpPr>
          <p:cNvPr id="116" name="Google Shape;116;p9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9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9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9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9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1"/>
        <p:cNvGrpSpPr/>
        <p:nvPr/>
      </p:nvGrpSpPr>
      <p:grpSpPr>
        <a:xfrm>
          <a:off x="0" y="0"/>
          <a:ext cx="0" cy="0"/>
          <a:chOff x="0" y="0"/>
          <a:chExt cx="0" cy="0"/>
        </a:xfrm>
      </p:grpSpPr>
      <p:pic>
        <p:nvPicPr>
          <p:cNvPr id="122" name="Google Shape;122;p9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23" name="Google Shape;123;p9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4" name="Google Shape;124;p9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5"/>
        <p:cNvGrpSpPr/>
        <p:nvPr/>
      </p:nvGrpSpPr>
      <p:grpSpPr>
        <a:xfrm>
          <a:off x="0" y="0"/>
          <a:ext cx="0" cy="0"/>
          <a:chOff x="0" y="0"/>
          <a:chExt cx="0" cy="0"/>
        </a:xfrm>
      </p:grpSpPr>
      <p:sp>
        <p:nvSpPr>
          <p:cNvPr id="126" name="Google Shape;126;p9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27" name="Google Shape;127;p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8" name="Google Shape;128;p9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9" name="Google Shape;129;p9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0" name="Google Shape;130;p9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1" name="Google Shape;131;p9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9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3" name="Google Shape;133;p9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37"/>
        <p:cNvGrpSpPr/>
        <p:nvPr/>
      </p:nvGrpSpPr>
      <p:grpSpPr>
        <a:xfrm>
          <a:off x="0" y="0"/>
          <a:ext cx="0" cy="0"/>
          <a:chOff x="0" y="0"/>
          <a:chExt cx="0" cy="0"/>
        </a:xfrm>
      </p:grpSpPr>
      <p:pic>
        <p:nvPicPr>
          <p:cNvPr id="138" name="Google Shape;138;p5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39" name="Google Shape;139;p5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58"/>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42" name="Google Shape;142;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54"/>
        <p:cNvGrpSpPr/>
        <p:nvPr/>
      </p:nvGrpSpPr>
      <p:grpSpPr>
        <a:xfrm>
          <a:off x="0" y="0"/>
          <a:ext cx="0" cy="0"/>
          <a:chOff x="0" y="0"/>
          <a:chExt cx="0" cy="0"/>
        </a:xfrm>
      </p:grpSpPr>
      <p:sp>
        <p:nvSpPr>
          <p:cNvPr id="155" name="Google Shape;155;p60"/>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56" name="Google Shape;156;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7" name="Google Shape;157;p60"/>
          <p:cNvSpPr/>
          <p:nvPr/>
        </p:nvSpPr>
        <p:spPr>
          <a:xfrm rot="10800000" flipH="1">
            <a:off x="0" y="4376066"/>
            <a:ext cx="9144000" cy="84313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58" name="Google Shape;158;p60"/>
          <p:cNvCxnSpPr/>
          <p:nvPr/>
        </p:nvCxnSpPr>
        <p:spPr>
          <a:xfrm rot="10800000">
            <a:off x="840583" y="76743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159" name="Google Shape;159;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160" name="Google Shape;160;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0" y="4595281"/>
            <a:ext cx="1756648" cy="388902"/>
          </a:xfrm>
          <a:prstGeom prst="rect">
            <a:avLst/>
          </a:prstGeom>
          <a:noFill/>
          <a:ln>
            <a:noFill/>
          </a:ln>
        </p:spPr>
      </p:pic>
      <p:sp>
        <p:nvSpPr>
          <p:cNvPr id="161" name="Google Shape;161;p60"/>
          <p:cNvSpPr/>
          <p:nvPr/>
        </p:nvSpPr>
        <p:spPr>
          <a:xfrm rot="10800000" flipH="1">
            <a:off x="-1440" y="4376065"/>
            <a:ext cx="9144000" cy="8349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62" name="Google Shape;16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579634" y="4522038"/>
            <a:ext cx="1274218" cy="488417"/>
          </a:xfrm>
          <a:prstGeom prst="rect">
            <a:avLst/>
          </a:prstGeom>
          <a:noFill/>
          <a:ln>
            <a:noFill/>
          </a:ln>
        </p:spPr>
      </p:pic>
      <p:pic>
        <p:nvPicPr>
          <p:cNvPr id="163" name="Google Shape;163;p6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46759" y="4511935"/>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64"/>
        <p:cNvGrpSpPr/>
        <p:nvPr/>
      </p:nvGrpSpPr>
      <p:grpSpPr>
        <a:xfrm>
          <a:off x="0" y="0"/>
          <a:ext cx="0" cy="0"/>
          <a:chOff x="0" y="0"/>
          <a:chExt cx="0" cy="0"/>
        </a:xfrm>
      </p:grpSpPr>
      <p:sp>
        <p:nvSpPr>
          <p:cNvPr id="165" name="Google Shape;165;p63"/>
          <p:cNvSpPr>
            <a:spLocks noGrp="1"/>
          </p:cNvSpPr>
          <p:nvPr>
            <p:ph type="pic" idx="2"/>
          </p:nvPr>
        </p:nvSpPr>
        <p:spPr>
          <a:xfrm>
            <a:off x="0" y="1"/>
            <a:ext cx="9144000" cy="2571749"/>
          </a:xfrm>
          <a:prstGeom prst="rect">
            <a:avLst/>
          </a:prstGeom>
          <a:solidFill>
            <a:srgbClr val="D3EEEF"/>
          </a:solidFill>
          <a:ln>
            <a:noFill/>
          </a:ln>
        </p:spPr>
      </p:sp>
      <p:sp>
        <p:nvSpPr>
          <p:cNvPr id="166" name="Google Shape;166;p6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6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68" name="Google Shape;168;p6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69" name="Google Shape;169;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0" name="Google Shape;170;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71"/>
        <p:cNvGrpSpPr/>
        <p:nvPr/>
      </p:nvGrpSpPr>
      <p:grpSpPr>
        <a:xfrm>
          <a:off x="0" y="0"/>
          <a:ext cx="0" cy="0"/>
          <a:chOff x="0" y="0"/>
          <a:chExt cx="0" cy="0"/>
        </a:xfrm>
      </p:grpSpPr>
      <p:pic>
        <p:nvPicPr>
          <p:cNvPr id="172" name="Google Shape;172;p62"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73" name="Google Shape;173;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74" name="Google Shape;174;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5" name="Google Shape;175;p6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76" name="Google Shape;176;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7" name="Google Shape;177;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78"/>
        <p:cNvGrpSpPr/>
        <p:nvPr/>
      </p:nvGrpSpPr>
      <p:grpSpPr>
        <a:xfrm>
          <a:off x="0" y="0"/>
          <a:ext cx="0" cy="0"/>
          <a:chOff x="0" y="0"/>
          <a:chExt cx="0" cy="0"/>
        </a:xfrm>
      </p:grpSpPr>
      <p:pic>
        <p:nvPicPr>
          <p:cNvPr id="179" name="Google Shape;179;p6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80" name="Google Shape;180;p6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1" name="Google Shape;181;p6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82" name="Google Shape;182;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3" name="Google Shape;183;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4"/>
        <p:cNvGrpSpPr/>
        <p:nvPr/>
      </p:nvGrpSpPr>
      <p:grpSpPr>
        <a:xfrm>
          <a:off x="0" y="0"/>
          <a:ext cx="0" cy="0"/>
          <a:chOff x="0" y="0"/>
          <a:chExt cx="0" cy="0"/>
        </a:xfrm>
      </p:grpSpPr>
      <p:pic>
        <p:nvPicPr>
          <p:cNvPr id="185" name="Google Shape;185;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86" name="Google Shape;186;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7" name="Google Shape;187;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04"/>
        <p:cNvGrpSpPr/>
        <p:nvPr/>
      </p:nvGrpSpPr>
      <p:grpSpPr>
        <a:xfrm>
          <a:off x="0" y="0"/>
          <a:ext cx="0" cy="0"/>
          <a:chOff x="0" y="0"/>
          <a:chExt cx="0" cy="0"/>
        </a:xfrm>
      </p:grpSpPr>
      <p:sp>
        <p:nvSpPr>
          <p:cNvPr id="205" name="Google Shape;205;p7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06" name="Google Shape;206;p7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207" name="Google Shape;207;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208" name="Google Shape;208;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09" name="Google Shape;209;p7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210" name="Google Shape;210;p7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11" name="Google Shape;211;p7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12" name="Google Shape;212;p7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13" name="Google Shape;213;p7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usta">
  <p:cSld name="tausta">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4"/>
        <p:cNvGrpSpPr/>
        <p:nvPr/>
      </p:nvGrpSpPr>
      <p:grpSpPr>
        <a:xfrm>
          <a:off x="0" y="0"/>
          <a:ext cx="0" cy="0"/>
          <a:chOff x="0" y="0"/>
          <a:chExt cx="0" cy="0"/>
        </a:xfrm>
      </p:grpSpPr>
      <p:sp>
        <p:nvSpPr>
          <p:cNvPr id="215" name="Google Shape;215;p78"/>
          <p:cNvSpPr/>
          <p:nvPr/>
        </p:nvSpPr>
        <p:spPr>
          <a:xfrm rot="10800000" flipH="1">
            <a:off x="0" y="4655082"/>
            <a:ext cx="9144000" cy="5641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16" name="Google Shape;216;p7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6753" y="4703400"/>
            <a:ext cx="1987904" cy="440100"/>
          </a:xfrm>
          <a:prstGeom prst="rect">
            <a:avLst/>
          </a:prstGeom>
          <a:noFill/>
          <a:ln>
            <a:noFill/>
          </a:ln>
        </p:spPr>
      </p:pic>
      <p:pic>
        <p:nvPicPr>
          <p:cNvPr id="217" name="Google Shape;217;p7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753029" y="4679241"/>
            <a:ext cx="1274218" cy="488417"/>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8"/>
        <p:cNvGrpSpPr/>
        <p:nvPr/>
      </p:nvGrpSpPr>
      <p:grpSpPr>
        <a:xfrm>
          <a:off x="0" y="0"/>
          <a:ext cx="0" cy="0"/>
          <a:chOff x="0" y="0"/>
          <a:chExt cx="0" cy="0"/>
        </a:xfrm>
      </p:grpSpPr>
      <p:sp>
        <p:nvSpPr>
          <p:cNvPr id="219" name="Google Shape;219;p7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7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21" name="Google Shape;221;p7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2" name="Google Shape;222;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23" name="Google Shape;223;p79"/>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224" name="Google Shape;224;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25" name="Google Shape;225;p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26" name="Google Shape;226;p7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27" name="Google Shape;227;p7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28" name="Google Shape;228;p7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29" name="Google Shape;229;p7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30"/>
        <p:cNvGrpSpPr/>
        <p:nvPr/>
      </p:nvGrpSpPr>
      <p:grpSpPr>
        <a:xfrm>
          <a:off x="0" y="0"/>
          <a:ext cx="0" cy="0"/>
          <a:chOff x="0" y="0"/>
          <a:chExt cx="0" cy="0"/>
        </a:xfrm>
      </p:grpSpPr>
      <p:sp>
        <p:nvSpPr>
          <p:cNvPr id="231" name="Google Shape;231;p8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8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3" name="Google Shape;233;p8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4" name="Google Shape;234;p8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5" name="Google Shape;235;p8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36" name="Google Shape;236;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37" name="Google Shape;237;p8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38" name="Google Shape;238;p8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39" name="Google Shape;239;p8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40" name="Google Shape;240;p8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41" name="Google Shape;241;p8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2"/>
        <p:cNvGrpSpPr/>
        <p:nvPr/>
      </p:nvGrpSpPr>
      <p:grpSpPr>
        <a:xfrm>
          <a:off x="0" y="0"/>
          <a:ext cx="0" cy="0"/>
          <a:chOff x="0" y="0"/>
          <a:chExt cx="0" cy="0"/>
        </a:xfrm>
      </p:grpSpPr>
      <p:sp>
        <p:nvSpPr>
          <p:cNvPr id="243" name="Google Shape;24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4" name="Google Shape;24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45" name="Google Shape;24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6" name="Google Shape;24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47" name="Google Shape;247;p8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8" name="Google Shape;248;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49" name="Google Shape;249;p8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50" name="Google Shape;250;p8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51" name="Google Shape;251;p8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52" name="Google Shape;252;p8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53" name="Google Shape;253;p8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8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
        <p:cNvGrpSpPr/>
        <p:nvPr/>
      </p:nvGrpSpPr>
      <p:grpSpPr>
        <a:xfrm>
          <a:off x="0" y="0"/>
          <a:ext cx="0" cy="0"/>
          <a:chOff x="0" y="0"/>
          <a:chExt cx="0" cy="0"/>
        </a:xfrm>
      </p:grpSpPr>
      <p:sp>
        <p:nvSpPr>
          <p:cNvPr id="135" name="Google Shape;135;p5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6" name="Google Shape;136;p5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6" r:id="rId1"/>
    <p:sldLayoutId id="2147483668" r:id="rId2"/>
    <p:sldLayoutId id="2147483669" r:id="rId3"/>
    <p:sldLayoutId id="2147483670" r:id="rId4"/>
    <p:sldLayoutId id="2147483671" r:id="rId5"/>
    <p:sldLayoutId id="2147483672" r:id="rId6"/>
    <p:sldLayoutId id="2147483674" r:id="rId7"/>
    <p:sldLayoutId id="2147483675" r:id="rId8"/>
    <p:sldLayoutId id="2147483676" r:id="rId9"/>
    <p:sldLayoutId id="2147483677" r:id="rId10"/>
    <p:sldLayoutId id="2147483678" r:id="rId11"/>
    <p:sldLayoutId id="214748367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1.xml"/><Relationship Id="rId5" Type="http://schemas.openxmlformats.org/officeDocument/2006/relationships/image" Target="../media/image19.jpeg"/><Relationship Id="rId4" Type="http://schemas.openxmlformats.org/officeDocument/2006/relationships/image" Target="../media/image18.jpeg"/></Relationships>
</file>

<file path=ppt/slides/_rels/slide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hyperlink" Target="https://blog.hootsuite.com/simon-kemp-social-medi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hyperlink" Target="https://www.invoca.com/blog/retail-marketing-statistic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20.xml"/><Relationship Id="rId4" Type="http://schemas.openxmlformats.org/officeDocument/2006/relationships/hyperlink" Target="https://www.gartner.com/en/sales/insights/b2b-buying-journey"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retailnext.net/en/blog/10-amazing-statistics-to-boost-your-omnichannel-marketing-strategy/" TargetMode="External"/><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19.xml"/><Relationship Id="rId4" Type="http://schemas.openxmlformats.org/officeDocument/2006/relationships/hyperlink" Target="http://ec.europa.eu/justice/data-protection/index_en.htm"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1.xml"/><Relationship Id="rId4" Type="http://schemas.openxmlformats.org/officeDocument/2006/relationships/hyperlink" Target="https://www.mckinsey.com/capabilities/mckinsey-digital/our-insights/digital-resilience-consumer-survey-finds-ample-scope-for-growth"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statista.com/" TargetMode="External"/><Relationship Id="rId2" Type="http://schemas.openxmlformats.org/officeDocument/2006/relationships/notesSlide" Target="../notesSlides/notesSlide11.xml"/><Relationship Id="rId1" Type="http://schemas.openxmlformats.org/officeDocument/2006/relationships/slideLayout" Target="../slideLayouts/slideLayout19.xml"/><Relationship Id="rId5" Type="http://schemas.openxmlformats.org/officeDocument/2006/relationships/hyperlink" Target="https://trends.google.com/trends/?geo=FI" TargetMode="External"/><Relationship Id="rId4" Type="http://schemas.openxmlformats.org/officeDocument/2006/relationships/hyperlink" Target="https://localiq.com/blog/what-happens-in-an-internet-minute/"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0.xml"/><Relationship Id="rId4" Type="http://schemas.openxmlformats.org/officeDocument/2006/relationships/hyperlink" Target="https://blog.hubspot.com/marketing/what-is-digital-marketing#marketer"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21.xml"/><Relationship Id="rId4" Type="http://schemas.openxmlformats.org/officeDocument/2006/relationships/hyperlink" Target="https://digitaconnect.com/shifting-outbound-marketing-inbound-marketin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9.xml"/><Relationship Id="rId1" Type="http://schemas.openxmlformats.org/officeDocument/2006/relationships/slideLayout" Target="../slideLayouts/slideLayout21.xml"/><Relationship Id="rId4" Type="http://schemas.openxmlformats.org/officeDocument/2006/relationships/hyperlink" Target="https://www.brandpoint.com/blog/earned-owned-paid-media/"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21.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jpeg"/><Relationship Id="rId9"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1.xml"/><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21.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3"/>
          <p:cNvSpPr txBox="1">
            <a:spLocks noGrp="1"/>
          </p:cNvSpPr>
          <p:nvPr>
            <p:ph type="title" idx="4294967295"/>
          </p:nvPr>
        </p:nvSpPr>
        <p:spPr>
          <a:xfrm>
            <a:off x="249380" y="258923"/>
            <a:ext cx="7886700"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a:t>Co sprawiło, że marketing cyfrowy stał się możliwy?</a:t>
            </a:r>
            <a:endParaRPr sz="2800"/>
          </a:p>
        </p:txBody>
      </p:sp>
      <p:sp>
        <p:nvSpPr>
          <p:cNvPr id="440" name="Google Shape;440;p23"/>
          <p:cNvSpPr txBox="1">
            <a:spLocks noGrp="1"/>
          </p:cNvSpPr>
          <p:nvPr>
            <p:ph type="body" idx="4294967295"/>
          </p:nvPr>
        </p:nvSpPr>
        <p:spPr>
          <a:xfrm>
            <a:off x="0" y="1368425"/>
            <a:ext cx="7886700" cy="142081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dk1"/>
              </a:buClr>
              <a:buSzPts val="1800"/>
              <a:buNone/>
            </a:pPr>
            <a:endParaRPr sz="1800"/>
          </a:p>
          <a:p>
            <a:pPr marL="0" lvl="0" indent="0" algn="l" rtl="0">
              <a:lnSpc>
                <a:spcPct val="100000"/>
              </a:lnSpc>
              <a:spcBef>
                <a:spcPts val="0"/>
              </a:spcBef>
              <a:spcAft>
                <a:spcPts val="0"/>
              </a:spcAft>
              <a:buClr>
                <a:schemeClr val="dk1"/>
              </a:buClr>
              <a:buSzPts val="1800"/>
              <a:buNone/>
            </a:pPr>
            <a:endParaRPr sz="18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pic>
        <p:nvPicPr>
          <p:cNvPr id="441" name="Google Shape;441;p23" descr="Printed Circuit Board, Circuit Board, Cpu, Compute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1924" y="1908607"/>
            <a:ext cx="2962640" cy="1975093"/>
          </a:xfrm>
          <a:prstGeom prst="rect">
            <a:avLst/>
          </a:prstGeom>
          <a:noFill/>
          <a:ln>
            <a:noFill/>
          </a:ln>
        </p:spPr>
      </p:pic>
      <p:pic>
        <p:nvPicPr>
          <p:cNvPr id="442" name="Google Shape;442;p23" descr="Binary, Code, Privacy Policy, Brain, View, Profil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37893" y="952575"/>
            <a:ext cx="2756329" cy="1837559"/>
          </a:xfrm>
          <a:prstGeom prst="rect">
            <a:avLst/>
          </a:prstGeom>
          <a:noFill/>
          <a:ln>
            <a:noFill/>
          </a:ln>
        </p:spPr>
      </p:pic>
      <p:pic>
        <p:nvPicPr>
          <p:cNvPr id="443" name="Google Shape;443;p23" descr="Things, Together, Communication"/>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164248" y="1086355"/>
            <a:ext cx="2491188" cy="2211488"/>
          </a:xfrm>
          <a:prstGeom prst="rect">
            <a:avLst/>
          </a:prstGeom>
          <a:noFill/>
          <a:ln>
            <a:noFill/>
          </a:ln>
        </p:spPr>
      </p:pic>
      <p:sp>
        <p:nvSpPr>
          <p:cNvPr id="444" name="Google Shape;444;p23"/>
          <p:cNvSpPr txBox="1"/>
          <p:nvPr/>
        </p:nvSpPr>
        <p:spPr>
          <a:xfrm>
            <a:off x="3443841" y="3097003"/>
            <a:ext cx="5060700" cy="1761991"/>
          </a:xfrm>
          <a:prstGeom prst="rect">
            <a:avLst/>
          </a:prstGeom>
          <a:noFill/>
          <a:ln>
            <a:noFill/>
          </a:ln>
        </p:spPr>
        <p:txBody>
          <a:bodyPr spcFirstLastPara="1" wrap="square" lIns="68575" tIns="34275" rIns="68575" bIns="34275" anchor="t" anchorCtr="0">
            <a:spAutoFit/>
          </a:bodyPr>
          <a:lstStyle/>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Techniczna możliwość przechowywania danych </a:t>
            </a:r>
            <a:br>
              <a:rPr lang="pl-PL"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w coraz mniejszych jednostkach</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Wynalezienie światowej sieci internetowej</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Stale ewoluujące cyfrowe interfejsy użytkownika </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Niedrogi transfer danych </a:t>
            </a:r>
            <a:endParaRPr b="0" i="0" u="none" strike="noStrike" cap="none" dirty="0">
              <a:solidFill>
                <a:srgbClr val="161249"/>
              </a:solidFill>
              <a:latin typeface="Arial"/>
              <a:ea typeface="Arial"/>
              <a:cs typeface="Arial"/>
              <a:sym typeface="Arial"/>
            </a:endParaRPr>
          </a:p>
        </p:txBody>
      </p:sp>
      <p:sp>
        <p:nvSpPr>
          <p:cNvPr id="445" name="Google Shape;445;p23"/>
          <p:cNvSpPr/>
          <p:nvPr/>
        </p:nvSpPr>
        <p:spPr>
          <a:xfrm>
            <a:off x="2191417" y="1427387"/>
            <a:ext cx="552900" cy="384300"/>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6" name="Google Shape;446;p23"/>
          <p:cNvSpPr/>
          <p:nvPr/>
        </p:nvSpPr>
        <p:spPr>
          <a:xfrm rot="3036207">
            <a:off x="5831583" y="1308957"/>
            <a:ext cx="552884" cy="384169"/>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24"/>
          <p:cNvSpPr txBox="1"/>
          <p:nvPr/>
        </p:nvSpPr>
        <p:spPr>
          <a:xfrm>
            <a:off x="0" y="19118"/>
            <a:ext cx="81222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 sz="2800" b="1" i="0" u="none" strike="noStrike" cap="none" dirty="0">
                <a:solidFill>
                  <a:srgbClr val="161249"/>
                </a:solidFill>
                <a:latin typeface="Arial"/>
                <a:ea typeface="Arial"/>
                <a:cs typeface="Arial"/>
                <a:sym typeface="Arial"/>
              </a:rPr>
              <a:t>Aktywność konsumentów w Internecie (B2C)</a:t>
            </a:r>
            <a:endParaRPr sz="2800" b="1" i="0" u="none" strike="noStrike" cap="none" dirty="0">
              <a:solidFill>
                <a:srgbClr val="161249"/>
              </a:solidFill>
              <a:latin typeface="Arial"/>
              <a:ea typeface="Arial"/>
              <a:cs typeface="Arial"/>
              <a:sym typeface="Arial"/>
            </a:endParaRPr>
          </a:p>
        </p:txBody>
      </p:sp>
      <p:pic>
        <p:nvPicPr>
          <p:cNvPr id="452" name="Google Shape;452;p2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795405" y="708578"/>
            <a:ext cx="6531390" cy="3673910"/>
          </a:xfrm>
          <a:prstGeom prst="rect">
            <a:avLst/>
          </a:prstGeom>
          <a:noFill/>
          <a:ln>
            <a:noFill/>
          </a:ln>
        </p:spPr>
      </p:pic>
      <p:sp>
        <p:nvSpPr>
          <p:cNvPr id="453" name="Google Shape;453;p24"/>
          <p:cNvSpPr txBox="1"/>
          <p:nvPr/>
        </p:nvSpPr>
        <p:spPr>
          <a:xfrm>
            <a:off x="4572000" y="4456425"/>
            <a:ext cx="26664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Źródło: </a:t>
            </a:r>
            <a:r>
              <a:rPr lang="fi" u="sng">
                <a:solidFill>
                  <a:schemeClr val="hlink"/>
                </a:solidFill>
                <a:hlinkClick r:id="rId4"/>
              </a:rPr>
              <a:t>Hootsuit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2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610742" y="1195431"/>
            <a:ext cx="5705285" cy="3198147"/>
          </a:xfrm>
          <a:prstGeom prst="rect">
            <a:avLst/>
          </a:prstGeom>
          <a:noFill/>
          <a:ln>
            <a:noFill/>
          </a:ln>
          <a:effectLst>
            <a:outerShdw blurRad="63500" sx="102000" sy="102000" algn="ctr" rotWithShape="0">
              <a:srgbClr val="000000">
                <a:alpha val="40000"/>
              </a:srgbClr>
            </a:outerShdw>
          </a:effectLst>
        </p:spPr>
      </p:pic>
      <p:sp>
        <p:nvSpPr>
          <p:cNvPr id="459" name="Google Shape;459;p25"/>
          <p:cNvSpPr txBox="1">
            <a:spLocks noGrp="1"/>
          </p:cNvSpPr>
          <p:nvPr>
            <p:ph type="title"/>
          </p:nvPr>
        </p:nvSpPr>
        <p:spPr>
          <a:xfrm>
            <a:off x="628650" y="201259"/>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800"/>
              <a:buFont typeface="Arial"/>
              <a:buNone/>
            </a:pPr>
            <a:r>
              <a:rPr lang="fi" sz="2800" dirty="0"/>
              <a:t>Większość procesów zakupowych </a:t>
            </a:r>
            <a:br>
              <a:rPr lang="pl-PL" sz="2800" dirty="0"/>
            </a:br>
            <a:r>
              <a:rPr lang="fi" sz="2800" dirty="0"/>
              <a:t>rozpoczyna się w wyszukiwarkach </a:t>
            </a:r>
            <a:endParaRPr sz="2800" dirty="0"/>
          </a:p>
        </p:txBody>
      </p:sp>
      <p:sp>
        <p:nvSpPr>
          <p:cNvPr id="460" name="Google Shape;460;p25"/>
          <p:cNvSpPr txBox="1"/>
          <p:nvPr/>
        </p:nvSpPr>
        <p:spPr>
          <a:xfrm>
            <a:off x="4790350" y="4608400"/>
            <a:ext cx="39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Źródło: </a:t>
            </a:r>
            <a:r>
              <a:rPr lang="fi" sz="1400" b="0" i="0" u="sng" strike="noStrike" cap="none">
                <a:solidFill>
                  <a:schemeClr val="hlink"/>
                </a:solidFill>
                <a:latin typeface="Arial"/>
                <a:ea typeface="Arial"/>
                <a:cs typeface="Arial"/>
                <a:sym typeface="Arial"/>
                <a:hlinkClick r:id="rId4"/>
              </a:rPr>
              <a:t>Invoca.com </a:t>
            </a:r>
            <a:r>
              <a:rPr lang="fi" sz="1400" b="0" i="0" u="none" strike="noStrike" cap="none">
                <a:solidFill>
                  <a:srgbClr val="000000"/>
                </a:solidFill>
                <a:latin typeface="Arial"/>
                <a:ea typeface="Arial"/>
                <a:cs typeface="Arial"/>
                <a:sym typeface="Arial"/>
              </a:rPr>
              <a:t>(2022)</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26"/>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800" dirty="0"/>
              <a:t>... </a:t>
            </a:r>
            <a:r>
              <a:rPr lang="pl-PL" sz="2800" dirty="0"/>
              <a:t>l</a:t>
            </a:r>
            <a:r>
              <a:rPr lang="fi" sz="2800" dirty="0"/>
              <a:t>ub</a:t>
            </a:r>
            <a:r>
              <a:rPr lang="pl-PL" sz="2800" dirty="0"/>
              <a:t> w</a:t>
            </a:r>
            <a:r>
              <a:rPr lang="fi" sz="2800" dirty="0"/>
              <a:t> media</a:t>
            </a:r>
            <a:r>
              <a:rPr lang="pl-PL" sz="2800" dirty="0" err="1"/>
              <a:t>ch</a:t>
            </a:r>
            <a:r>
              <a:rPr lang="fi" sz="2800" dirty="0"/>
              <a:t> społecznościow</a:t>
            </a:r>
            <a:r>
              <a:rPr lang="pl-PL" sz="2800" dirty="0" err="1"/>
              <a:t>ych</a:t>
            </a:r>
            <a:r>
              <a:rPr lang="fi" sz="2800" dirty="0"/>
              <a:t> </a:t>
            </a:r>
            <a:endParaRPr sz="2800" dirty="0"/>
          </a:p>
        </p:txBody>
      </p:sp>
      <p:pic>
        <p:nvPicPr>
          <p:cNvPr id="466" name="Google Shape;466;p2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8650" y="714062"/>
            <a:ext cx="6618817" cy="3789353"/>
          </a:xfrm>
          <a:prstGeom prst="rect">
            <a:avLst/>
          </a:prstGeom>
          <a:noFill/>
          <a:ln>
            <a:noFill/>
          </a:ln>
        </p:spPr>
      </p:pic>
      <p:sp>
        <p:nvSpPr>
          <p:cNvPr id="467" name="Google Shape;467;p26"/>
          <p:cNvSpPr txBox="1"/>
          <p:nvPr/>
        </p:nvSpPr>
        <p:spPr>
          <a:xfrm>
            <a:off x="5469975" y="4503425"/>
            <a:ext cx="1777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Źródło: Hootsuite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27"/>
          <p:cNvSpPr txBox="1">
            <a:spLocks noGrp="1"/>
          </p:cNvSpPr>
          <p:nvPr>
            <p:ph type="title"/>
          </p:nvPr>
        </p:nvSpPr>
        <p:spPr>
          <a:xfrm>
            <a:off x="628650" y="271008"/>
            <a:ext cx="4067175"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800" dirty="0"/>
              <a:t>Działalność biznesowa (B2B) w Internecie</a:t>
            </a:r>
            <a:endParaRPr sz="2800" dirty="0"/>
          </a:p>
        </p:txBody>
      </p:sp>
      <p:sp>
        <p:nvSpPr>
          <p:cNvPr id="473" name="Google Shape;473;p27"/>
          <p:cNvSpPr txBox="1">
            <a:spLocks noGrp="1"/>
          </p:cNvSpPr>
          <p:nvPr>
            <p:ph type="body" idx="1"/>
          </p:nvPr>
        </p:nvSpPr>
        <p:spPr>
          <a:xfrm>
            <a:off x="453710" y="1265180"/>
            <a:ext cx="5077227" cy="2240756"/>
          </a:xfrm>
          <a:prstGeom prst="rect">
            <a:avLst/>
          </a:prstGeom>
          <a:noFill/>
          <a:ln>
            <a:noFill/>
          </a:ln>
        </p:spPr>
        <p:txBody>
          <a:bodyPr spcFirstLastPara="1" wrap="square" lIns="0" tIns="0" rIns="0" bIns="0" anchor="t" anchorCtr="0">
            <a:noAutofit/>
          </a:bodyPr>
          <a:lstStyle/>
          <a:p>
            <a:pPr marL="254000" lvl="0" indent="-249555" algn="l" rtl="0">
              <a:lnSpc>
                <a:spcPct val="90000"/>
              </a:lnSpc>
              <a:spcBef>
                <a:spcPts val="0"/>
              </a:spcBef>
              <a:spcAft>
                <a:spcPts val="0"/>
              </a:spcAft>
              <a:buClr>
                <a:srgbClr val="F39200"/>
              </a:buClr>
              <a:buSzPts val="1600"/>
              <a:buFont typeface="Noto Sans Symbols"/>
              <a:buChar char="●"/>
            </a:pPr>
            <a:r>
              <a:rPr lang="fi" sz="1600" dirty="0"/>
              <a:t>nawet nabywcy B2B rozpoczynają zakupy od skorzystania z wyszukiwarki</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kupujący nie życzą sobie, aby sprzedający kontaktował się z nimi podczas procesu wyszukiwania</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media cyfrowe pozwalają na szeroką prezentację firmy i jej produktów</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pl-PL" sz="1600" dirty="0"/>
              <a:t>na rynku </a:t>
            </a:r>
            <a:r>
              <a:rPr lang="fi" sz="1600" dirty="0"/>
              <a:t>B2B eCommerce rośnie o 10-20% rocznie</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marketer</a:t>
            </a:r>
            <a:r>
              <a:rPr lang="pl-PL" sz="1600" dirty="0" err="1"/>
              <a:t>zy</a:t>
            </a:r>
            <a:r>
              <a:rPr lang="fi" sz="1600" dirty="0"/>
              <a:t> wydaj</a:t>
            </a:r>
            <a:r>
              <a:rPr lang="pl-PL" sz="1600" dirty="0"/>
              <a:t>ą</a:t>
            </a:r>
            <a:r>
              <a:rPr lang="fi" sz="1600" dirty="0"/>
              <a:t> więcej pieniędzy na media cyfrowe</a:t>
            </a:r>
            <a:endParaRPr sz="1600" dirty="0"/>
          </a:p>
          <a:p>
            <a:pPr marL="342900" lvl="0" indent="-241300" algn="l" rtl="0">
              <a:lnSpc>
                <a:spcPct val="100000"/>
              </a:lnSpc>
              <a:spcBef>
                <a:spcPts val="1200"/>
              </a:spcBef>
              <a:spcAft>
                <a:spcPts val="1200"/>
              </a:spcAft>
              <a:buClr>
                <a:srgbClr val="161249"/>
              </a:buClr>
              <a:buSzPts val="1600"/>
              <a:buFont typeface="Noto Sans Symbols"/>
              <a:buNone/>
            </a:pPr>
            <a:endParaRPr sz="1600" dirty="0"/>
          </a:p>
        </p:txBody>
      </p:sp>
      <p:pic>
        <p:nvPicPr>
          <p:cNvPr id="474" name="Google Shape;474;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705877" y="335084"/>
            <a:ext cx="3240416" cy="3984119"/>
          </a:xfrm>
          <a:prstGeom prst="rect">
            <a:avLst/>
          </a:prstGeom>
          <a:noFill/>
          <a:ln>
            <a:noFill/>
          </a:ln>
        </p:spPr>
      </p:pic>
      <p:sp>
        <p:nvSpPr>
          <p:cNvPr id="475" name="Google Shape;475;p27"/>
          <p:cNvSpPr txBox="1"/>
          <p:nvPr/>
        </p:nvSpPr>
        <p:spPr>
          <a:xfrm>
            <a:off x="5530937" y="4408216"/>
            <a:ext cx="2395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Gartner, 2019 r.</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8"/>
          <p:cNvSpPr txBox="1">
            <a:spLocks noGrp="1"/>
          </p:cNvSpPr>
          <p:nvPr>
            <p:ph type="title"/>
          </p:nvPr>
        </p:nvSpPr>
        <p:spPr>
          <a:xfrm>
            <a:off x="628650" y="273848"/>
            <a:ext cx="7886700" cy="608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400" dirty="0"/>
              <a:t>Technologia cyfrowa umożliwia personalizację</a:t>
            </a:r>
            <a:endParaRPr sz="2400" dirty="0"/>
          </a:p>
        </p:txBody>
      </p:sp>
      <p:sp>
        <p:nvSpPr>
          <p:cNvPr id="481" name="Google Shape;481;p28"/>
          <p:cNvSpPr txBox="1">
            <a:spLocks noGrp="1"/>
          </p:cNvSpPr>
          <p:nvPr>
            <p:ph type="body" idx="1"/>
          </p:nvPr>
        </p:nvSpPr>
        <p:spPr>
          <a:xfrm>
            <a:off x="628650" y="769000"/>
            <a:ext cx="8076300" cy="3506100"/>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SzPts val="1400"/>
              <a:buChar char="●"/>
            </a:pPr>
            <a:r>
              <a:rPr lang="fi" sz="1400" dirty="0">
                <a:highlight>
                  <a:srgbClr val="FFFFFF"/>
                </a:highlight>
              </a:rPr>
              <a:t>Personalizacja to na przykład: spersonalizowana zawartość, odnosząca się do tematów, które Cię interesują, wykorzystująca Twoje imię i nazwisko</a:t>
            </a:r>
            <a:endParaRPr sz="1400" dirty="0">
              <a:highlight>
                <a:srgbClr val="FFFFFF"/>
              </a:highlight>
            </a:endParaRPr>
          </a:p>
          <a:p>
            <a:pPr marL="457200" lvl="0" indent="-317500" algn="l" rtl="0">
              <a:lnSpc>
                <a:spcPct val="100000"/>
              </a:lnSpc>
              <a:spcBef>
                <a:spcPts val="0"/>
              </a:spcBef>
              <a:spcAft>
                <a:spcPts val="0"/>
              </a:spcAft>
              <a:buSzPts val="1400"/>
              <a:buChar char="●"/>
            </a:pPr>
            <a:endParaRPr sz="1400" dirty="0">
              <a:highlight>
                <a:srgbClr val="FFFFFF"/>
              </a:highlight>
            </a:endParaRPr>
          </a:p>
          <a:p>
            <a:pPr marL="457200" lvl="0" indent="-317500" algn="l" rtl="0">
              <a:lnSpc>
                <a:spcPct val="100000"/>
              </a:lnSpc>
              <a:spcBef>
                <a:spcPts val="0"/>
              </a:spcBef>
              <a:spcAft>
                <a:spcPts val="0"/>
              </a:spcAft>
              <a:buSzPts val="1400"/>
              <a:buChar char="●"/>
            </a:pPr>
            <a:r>
              <a:rPr lang="fi" sz="1400" dirty="0">
                <a:highlight>
                  <a:srgbClr val="FFFFFF"/>
                </a:highlight>
              </a:rPr>
              <a:t>Jest wspierany przez wykorzystanie sztucznej inteligencji </a:t>
            </a:r>
            <a:endParaRPr sz="1400" dirty="0">
              <a:highlight>
                <a:srgbClr val="FFFFFF"/>
              </a:highlight>
            </a:endParaRPr>
          </a:p>
          <a:p>
            <a:pPr marL="457200" lvl="0" indent="-317500" algn="l" rtl="0">
              <a:lnSpc>
                <a:spcPct val="100000"/>
              </a:lnSpc>
              <a:spcBef>
                <a:spcPts val="0"/>
              </a:spcBef>
              <a:spcAft>
                <a:spcPts val="0"/>
              </a:spcAft>
              <a:buSzPts val="1400"/>
              <a:buChar char="●"/>
            </a:pPr>
            <a:endParaRPr sz="1400" dirty="0">
              <a:highlight>
                <a:srgbClr val="FFFFFF"/>
              </a:highlight>
            </a:endParaRPr>
          </a:p>
          <a:p>
            <a:pPr marL="457200" lvl="0" indent="-317500" algn="l" rtl="0">
              <a:lnSpc>
                <a:spcPct val="100000"/>
              </a:lnSpc>
              <a:spcBef>
                <a:spcPts val="0"/>
              </a:spcBef>
              <a:spcAft>
                <a:spcPts val="0"/>
              </a:spcAft>
              <a:buSzPts val="1400"/>
              <a:buChar char="●"/>
            </a:pPr>
            <a:r>
              <a:rPr lang="fi" sz="1400" dirty="0">
                <a:highlight>
                  <a:srgbClr val="FFFFFF"/>
                </a:highlight>
              </a:rPr>
              <a:t>40% konsumentów kupuje więcej od sprzedawców detalicznych, którzy zapewniają spersonalizowane doświadczenia zakupowe we wszystkich kanałach (Źródło: </a:t>
            </a:r>
            <a:r>
              <a:rPr lang="fi" sz="1400" u="sng" dirty="0">
                <a:solidFill>
                  <a:schemeClr val="hlink"/>
                </a:solidFill>
                <a:highlight>
                  <a:srgbClr val="FFFFFF"/>
                </a:highlight>
                <a:hlinkClick r:id="rId3"/>
              </a:rPr>
              <a:t>RetailNext</a:t>
            </a:r>
            <a:r>
              <a:rPr lang="fi" sz="1400" dirty="0">
                <a:highlight>
                  <a:srgbClr val="FFFFFF"/>
                </a:highlight>
              </a:rPr>
              <a:t>).</a:t>
            </a:r>
            <a:endParaRPr sz="1400" dirty="0"/>
          </a:p>
        </p:txBody>
      </p:sp>
      <p:pic>
        <p:nvPicPr>
          <p:cNvPr id="482" name="Google Shape;482;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375308" y="2351256"/>
            <a:ext cx="6393384" cy="20758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g230a88bf6bc_0_24"/>
          <p:cNvSpPr txBox="1">
            <a:spLocks noGrp="1"/>
          </p:cNvSpPr>
          <p:nvPr>
            <p:ph type="title"/>
          </p:nvPr>
        </p:nvSpPr>
        <p:spPr>
          <a:xfrm>
            <a:off x="314325" y="126887"/>
            <a:ext cx="7886700" cy="994200"/>
          </a:xfrm>
          <a:prstGeom prst="rect">
            <a:avLst/>
          </a:prstGeom>
          <a:noFill/>
          <a:ln>
            <a:noFill/>
          </a:ln>
        </p:spPr>
        <p:txBody>
          <a:bodyPr spcFirstLastPara="1" wrap="square" lIns="68575" tIns="34275" rIns="68575" bIns="34275" anchor="ctr" anchorCtr="0">
            <a:normAutofit fontScale="90000"/>
          </a:bodyPr>
          <a:lstStyle/>
          <a:p>
            <a:pPr marL="0" lvl="0" indent="0" algn="l" rtl="0">
              <a:lnSpc>
                <a:spcPct val="115000"/>
              </a:lnSpc>
              <a:spcBef>
                <a:spcPts val="900"/>
              </a:spcBef>
              <a:spcAft>
                <a:spcPts val="900"/>
              </a:spcAft>
              <a:buClr>
                <a:schemeClr val="dk1"/>
              </a:buClr>
              <a:buSzPts val="800"/>
              <a:buFont typeface="Arial"/>
              <a:buNone/>
            </a:pPr>
            <a:r>
              <a:rPr lang="fi" sz="3200" dirty="0"/>
              <a:t>Rozporządzenie w sprawie marketingu cyfrowego - RODO</a:t>
            </a:r>
            <a:endParaRPr sz="3200" dirty="0"/>
          </a:p>
        </p:txBody>
      </p:sp>
      <p:sp>
        <p:nvSpPr>
          <p:cNvPr id="488" name="Google Shape;488;g230a88bf6bc_0_24"/>
          <p:cNvSpPr txBox="1">
            <a:spLocks noGrp="1"/>
          </p:cNvSpPr>
          <p:nvPr>
            <p:ph type="body" idx="1"/>
          </p:nvPr>
        </p:nvSpPr>
        <p:spPr>
          <a:xfrm>
            <a:off x="571500" y="623973"/>
            <a:ext cx="5029200" cy="1419300"/>
          </a:xfrm>
          <a:prstGeom prst="rect">
            <a:avLst/>
          </a:prstGeom>
          <a:noFill/>
          <a:ln>
            <a:noFill/>
          </a:ln>
        </p:spPr>
        <p:txBody>
          <a:bodyPr spcFirstLastPara="1" wrap="square" lIns="68575" tIns="34275" rIns="68575" bIns="34275" anchor="t" anchorCtr="0">
            <a:noAutofit/>
          </a:bodyPr>
          <a:lstStyle/>
          <a:p>
            <a:pPr marL="0" lvl="0" indent="0" algn="l" rtl="0">
              <a:lnSpc>
                <a:spcPct val="115000"/>
              </a:lnSpc>
              <a:spcBef>
                <a:spcPts val="900"/>
              </a:spcBef>
              <a:spcAft>
                <a:spcPts val="0"/>
              </a:spcAft>
              <a:buClr>
                <a:schemeClr val="dk1"/>
              </a:buClr>
              <a:buSzPts val="800"/>
              <a:buFont typeface="Arial"/>
              <a:buNone/>
            </a:pPr>
            <a:endParaRPr sz="1400" dirty="0">
              <a:latin typeface="Arial"/>
              <a:ea typeface="Arial"/>
              <a:cs typeface="Arial"/>
              <a:sym typeface="Arial"/>
            </a:endParaRPr>
          </a:p>
          <a:p>
            <a:pPr marL="457200" lvl="0" indent="-304800" algn="l" rtl="0">
              <a:lnSpc>
                <a:spcPct val="100000"/>
              </a:lnSpc>
              <a:spcBef>
                <a:spcPts val="900"/>
              </a:spcBef>
              <a:spcAft>
                <a:spcPts val="0"/>
              </a:spcAft>
              <a:buClr>
                <a:srgbClr val="F39200"/>
              </a:buClr>
              <a:buSzPts val="2100"/>
              <a:buFont typeface="Arial"/>
              <a:buChar char="•"/>
            </a:pPr>
            <a:r>
              <a:rPr lang="fi" sz="1400" dirty="0"/>
              <a:t>RODO to ramy prawne mające na celu zapewnienie bezpieczeństwa danych osobowych wszystkich osób poprzez wymaganie od firm stosowania bezpiecznych procesów przetwarzania i przechowywania danych osobowych</a:t>
            </a:r>
            <a:r>
              <a:rPr lang="pl-PL" sz="1400" dirty="0"/>
              <a:t>.</a:t>
            </a:r>
            <a:br>
              <a:rPr lang="fi" sz="1400" dirty="0"/>
            </a:br>
            <a:endParaRPr sz="1400" dirty="0"/>
          </a:p>
          <a:p>
            <a:pPr marL="457200" lvl="0" indent="-304800" algn="l" rtl="0">
              <a:lnSpc>
                <a:spcPct val="100000"/>
              </a:lnSpc>
              <a:spcBef>
                <a:spcPts val="0"/>
              </a:spcBef>
              <a:spcAft>
                <a:spcPts val="0"/>
              </a:spcAft>
              <a:buClr>
                <a:srgbClr val="F39200"/>
              </a:buClr>
              <a:buSzPts val="2100"/>
              <a:buFont typeface="Arial"/>
              <a:buChar char="•"/>
            </a:pPr>
            <a:r>
              <a:rPr lang="fi" sz="1400" dirty="0"/>
              <a:t>Organizacje mogą kontaktować się z konsumentami tylko za ich wyraźną zgodą.</a:t>
            </a:r>
            <a:br>
              <a:rPr lang="fi" sz="1400" dirty="0"/>
            </a:br>
            <a:endParaRPr sz="1400" dirty="0"/>
          </a:p>
          <a:p>
            <a:pPr marL="457200" lvl="0" indent="-304800" algn="l" rtl="0">
              <a:lnSpc>
                <a:spcPct val="100000"/>
              </a:lnSpc>
              <a:spcBef>
                <a:spcPts val="0"/>
              </a:spcBef>
              <a:spcAft>
                <a:spcPts val="0"/>
              </a:spcAft>
              <a:buClr>
                <a:srgbClr val="F39200"/>
              </a:buClr>
              <a:buSzPts val="2100"/>
              <a:buFont typeface="Arial"/>
              <a:buChar char="•"/>
            </a:pPr>
            <a:r>
              <a:rPr lang="fi" sz="1400" dirty="0"/>
              <a:t>Prawo zezwala użytkownikom na żądanie usunięcia, edycji lub przeniesienia ich danych osobowych.</a:t>
            </a:r>
            <a:br>
              <a:rPr lang="fi" sz="1400" dirty="0"/>
            </a:br>
            <a:endParaRPr sz="1400" dirty="0"/>
          </a:p>
          <a:p>
            <a:pPr marL="457200" lvl="0" indent="-304800" algn="l" rtl="0">
              <a:lnSpc>
                <a:spcPct val="100000"/>
              </a:lnSpc>
              <a:spcBef>
                <a:spcPts val="0"/>
              </a:spcBef>
              <a:spcAft>
                <a:spcPts val="0"/>
              </a:spcAft>
              <a:buClr>
                <a:srgbClr val="F39200"/>
              </a:buClr>
              <a:buSzPts val="2100"/>
              <a:buFont typeface="Arial"/>
              <a:buChar char="•"/>
            </a:pPr>
            <a:r>
              <a:rPr lang="fi" sz="1400" dirty="0"/>
              <a:t>Organizacje muszą w przejrzysty sposób informować </a:t>
            </a:r>
            <a:br>
              <a:rPr lang="pl-PL" sz="1400" dirty="0"/>
            </a:br>
            <a:r>
              <a:rPr lang="fi" sz="1400" dirty="0"/>
              <a:t>o tym, w jaki sposób przetwarzają dane osobowe użytkowników.</a:t>
            </a:r>
            <a:br>
              <a:rPr lang="fi" sz="1400" dirty="0"/>
            </a:br>
            <a:endParaRPr sz="1400" dirty="0"/>
          </a:p>
        </p:txBody>
      </p:sp>
      <p:pic>
        <p:nvPicPr>
          <p:cNvPr id="489" name="Google Shape;489;g230a88bf6bc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00700" y="1157407"/>
            <a:ext cx="3231351" cy="1771857"/>
          </a:xfrm>
          <a:prstGeom prst="rect">
            <a:avLst/>
          </a:prstGeom>
          <a:noFill/>
          <a:ln>
            <a:noFill/>
          </a:ln>
          <a:effectLst>
            <a:outerShdw blurRad="63500" sx="102000" sy="102000" algn="ctr" rotWithShape="0">
              <a:srgbClr val="000000">
                <a:alpha val="40000"/>
              </a:srgbClr>
            </a:outerShdw>
          </a:effectLst>
        </p:spPr>
      </p:pic>
      <p:sp>
        <p:nvSpPr>
          <p:cNvPr id="2" name="Prostokąt 1"/>
          <p:cNvSpPr/>
          <p:nvPr/>
        </p:nvSpPr>
        <p:spPr>
          <a:xfrm>
            <a:off x="5351318" y="4218264"/>
            <a:ext cx="4572000" cy="738664"/>
          </a:xfrm>
          <a:prstGeom prst="rect">
            <a:avLst/>
          </a:prstGeom>
        </p:spPr>
        <p:txBody>
          <a:bodyPr>
            <a:spAutoFit/>
          </a:bodyPr>
          <a:lstStyle/>
          <a:p>
            <a:pPr marL="152400" lvl="0">
              <a:buClr>
                <a:srgbClr val="F39200"/>
              </a:buClr>
              <a:buSzPts val="2100"/>
            </a:pPr>
            <a:r>
              <a:rPr lang="pl-PL" dirty="0"/>
              <a:t>Więcej informacji: Komisja Europejska </a:t>
            </a:r>
            <a:r>
              <a:rPr lang="pl-PL" dirty="0">
                <a:hlinkClick r:id="rId4"/>
              </a:rPr>
              <a:t>http://ec.europa.eu/justice/data-protection/index_en.htm</a:t>
            </a:r>
            <a:r>
              <a:rPr lang="pl-PL" dirty="0"/>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34"/>
          <p:cNvSpPr txBox="1">
            <a:spLocks noGrp="1"/>
          </p:cNvSpPr>
          <p:nvPr>
            <p:ph type="body" idx="1"/>
          </p:nvPr>
        </p:nvSpPr>
        <p:spPr>
          <a:xfrm>
            <a:off x="848795" y="411515"/>
            <a:ext cx="787317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dirty="0">
                <a:solidFill>
                  <a:schemeClr val="lt1"/>
                </a:solidFill>
              </a:rPr>
              <a:t>Aktywność </a:t>
            </a:r>
            <a:r>
              <a:rPr lang="pl-PL" sz="2400" dirty="0">
                <a:solidFill>
                  <a:schemeClr val="lt1"/>
                </a:solidFill>
              </a:rPr>
              <a:t>podczas zajęć </a:t>
            </a:r>
            <a:r>
              <a:rPr lang="fi" sz="2400" dirty="0">
                <a:solidFill>
                  <a:schemeClr val="lt1"/>
                </a:solidFill>
              </a:rPr>
              <a:t>lub zadanie grupowe</a:t>
            </a:r>
            <a:endParaRPr dirty="0"/>
          </a:p>
        </p:txBody>
      </p:sp>
      <p:sp>
        <p:nvSpPr>
          <p:cNvPr id="495" name="Google Shape;495;p34"/>
          <p:cNvSpPr txBox="1">
            <a:spLocks noGrp="1"/>
          </p:cNvSpPr>
          <p:nvPr>
            <p:ph type="body" idx="2"/>
          </p:nvPr>
        </p:nvSpPr>
        <p:spPr>
          <a:xfrm>
            <a:off x="848795" y="934563"/>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dirty="0"/>
              <a:t>Oczywiście cyfrowe kanały marketingowe mogą oferować wszechstronne korzyści - ale tylko wtedy, gdy można je wybrać odpowiednio do grupy docelowej. </a:t>
            </a:r>
            <a:endParaRPr dirty="0"/>
          </a:p>
          <a:p>
            <a:pPr marL="36150" lvl="0" indent="0" algn="l" rtl="0">
              <a:lnSpc>
                <a:spcPct val="100000"/>
              </a:lnSpc>
              <a:spcBef>
                <a:spcPts val="0"/>
              </a:spcBef>
              <a:spcAft>
                <a:spcPts val="0"/>
              </a:spcAft>
              <a:buClr>
                <a:srgbClr val="F39200"/>
              </a:buClr>
              <a:buSzPts val="1500"/>
            </a:pPr>
            <a:r>
              <a:rPr lang="pl-PL" dirty="0"/>
              <a:t>1. </a:t>
            </a:r>
            <a:r>
              <a:rPr lang="fi" dirty="0"/>
              <a:t>Wybierz biznes, który Cię interesuje. </a:t>
            </a:r>
            <a:endParaRPr dirty="0"/>
          </a:p>
          <a:p>
            <a:pPr marL="360000" lvl="0" indent="-228600" algn="l" rtl="0">
              <a:lnSpc>
                <a:spcPct val="100000"/>
              </a:lnSpc>
              <a:spcBef>
                <a:spcPts val="0"/>
              </a:spcBef>
              <a:spcAft>
                <a:spcPts val="0"/>
              </a:spcAft>
              <a:buClr>
                <a:srgbClr val="F39200"/>
              </a:buClr>
              <a:buSzPts val="1500"/>
              <a:buNone/>
            </a:pPr>
            <a:endParaRPr dirty="0"/>
          </a:p>
          <a:p>
            <a:pPr marL="36150" lvl="0" indent="0" algn="l" rtl="0">
              <a:lnSpc>
                <a:spcPct val="100000"/>
              </a:lnSpc>
              <a:spcBef>
                <a:spcPts val="0"/>
              </a:spcBef>
              <a:spcAft>
                <a:spcPts val="0"/>
              </a:spcAft>
              <a:buClr>
                <a:srgbClr val="F39200"/>
              </a:buClr>
              <a:buSzPts val="1500"/>
            </a:pPr>
            <a:r>
              <a:rPr lang="pl-PL" dirty="0"/>
              <a:t>2. </a:t>
            </a:r>
            <a:r>
              <a:rPr lang="fi" dirty="0"/>
              <a:t>Spróbuj zdefiniować ich docelowych odbiorców (osoby i grupy, które są potencjalnymi klientami/użytkownikami Twojego produktu). </a:t>
            </a:r>
            <a:endParaRPr dirty="0"/>
          </a:p>
          <a:p>
            <a:pPr marL="360000" lvl="0" indent="-228600" algn="l" rtl="0">
              <a:lnSpc>
                <a:spcPct val="100000"/>
              </a:lnSpc>
              <a:spcBef>
                <a:spcPts val="0"/>
              </a:spcBef>
              <a:spcAft>
                <a:spcPts val="0"/>
              </a:spcAft>
              <a:buClr>
                <a:srgbClr val="F39200"/>
              </a:buClr>
              <a:buSzPts val="1500"/>
              <a:buNone/>
            </a:pPr>
            <a:endParaRPr dirty="0"/>
          </a:p>
          <a:p>
            <a:pPr marL="36150" lvl="0" indent="0" algn="l" rtl="0">
              <a:lnSpc>
                <a:spcPct val="100000"/>
              </a:lnSpc>
              <a:spcBef>
                <a:spcPts val="0"/>
              </a:spcBef>
              <a:spcAft>
                <a:spcPts val="0"/>
              </a:spcAft>
              <a:buClr>
                <a:srgbClr val="F39200"/>
              </a:buClr>
              <a:buSzPts val="1500"/>
            </a:pPr>
            <a:r>
              <a:rPr lang="pl-PL" dirty="0"/>
              <a:t>3. </a:t>
            </a:r>
            <a:r>
              <a:rPr lang="fi" dirty="0"/>
              <a:t>Po sporządzeniu listy 3-4 docelowych odbiorców (potencjalnych grup klientów), wymień 2-3 kanały cyfrowe, w których docelowi odbiorcy prawdopodobnie spędzają czas. Wymień również 2-3 kanały tradycyjne.</a:t>
            </a:r>
            <a:endParaRPr dirty="0"/>
          </a:p>
          <a:p>
            <a:pPr marL="0" lvl="0" indent="0" algn="l" rtl="0">
              <a:lnSpc>
                <a:spcPct val="100000"/>
              </a:lnSpc>
              <a:spcBef>
                <a:spcPts val="1200"/>
              </a:spcBef>
              <a:spcAft>
                <a:spcPts val="0"/>
              </a:spcAft>
              <a:buClr>
                <a:schemeClr val="lt1"/>
              </a:buClr>
              <a:buSzPts val="1500"/>
              <a:buNone/>
            </a:pPr>
            <a:r>
              <a:rPr lang="pl-PL" dirty="0"/>
              <a:t>Zadanie m</a:t>
            </a:r>
            <a:r>
              <a:rPr lang="fi" dirty="0"/>
              <a:t>oże być wykonywan</a:t>
            </a:r>
            <a:r>
              <a:rPr lang="pl-PL" dirty="0"/>
              <a:t>e</a:t>
            </a:r>
            <a:r>
              <a:rPr lang="fi" dirty="0"/>
              <a:t> indywidualnie lub w małych 2-3 osobowych grupach. Zalecany czas: 30-45 minut</a:t>
            </a: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30" descr="Graphical user interface&#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501" name="Google Shape;501;p30"/>
          <p:cNvSpPr txBox="1">
            <a:spLocks noGrp="1"/>
          </p:cNvSpPr>
          <p:nvPr>
            <p:ph type="title"/>
          </p:nvPr>
        </p:nvSpPr>
        <p:spPr>
          <a:xfrm>
            <a:off x="619125" y="3097831"/>
            <a:ext cx="7905750" cy="628148"/>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sz="3600"/>
              <a:t>Trendy i perspektywy</a:t>
            </a:r>
            <a:br>
              <a:rPr lang="fi" sz="3600"/>
            </a:b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pic>
        <p:nvPicPr>
          <p:cNvPr id="506" name="Google Shape;506;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330442" y="865037"/>
            <a:ext cx="5174450" cy="3867256"/>
          </a:xfrm>
          <a:prstGeom prst="rect">
            <a:avLst/>
          </a:prstGeom>
          <a:noFill/>
          <a:ln>
            <a:noFill/>
          </a:ln>
          <a:effectLst>
            <a:outerShdw blurRad="63500" sx="102000" sy="102000" algn="ctr" rotWithShape="0">
              <a:srgbClr val="000000">
                <a:alpha val="40000"/>
              </a:srgbClr>
            </a:outerShdw>
          </a:effectLst>
        </p:spPr>
      </p:pic>
      <p:sp>
        <p:nvSpPr>
          <p:cNvPr id="507" name="Google Shape;507;p31"/>
          <p:cNvSpPr txBox="1"/>
          <p:nvPr/>
        </p:nvSpPr>
        <p:spPr>
          <a:xfrm>
            <a:off x="7466822" y="4785725"/>
            <a:ext cx="156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200" b="0" i="0" u="sng" strike="noStrike" cap="none">
                <a:solidFill>
                  <a:schemeClr val="hlink"/>
                </a:solidFill>
                <a:latin typeface="Arial"/>
                <a:ea typeface="Arial"/>
                <a:cs typeface="Arial"/>
                <a:sym typeface="Arial"/>
                <a:hlinkClick r:id="rId4"/>
              </a:rPr>
              <a:t>McKinsey, 2022 r.</a:t>
            </a:r>
            <a:endParaRPr sz="1200" b="0" i="0" u="none" strike="noStrike" cap="none">
              <a:solidFill>
                <a:srgbClr val="000000"/>
              </a:solidFill>
              <a:latin typeface="Arial"/>
              <a:ea typeface="Arial"/>
              <a:cs typeface="Arial"/>
              <a:sym typeface="Arial"/>
            </a:endParaRPr>
          </a:p>
        </p:txBody>
      </p:sp>
      <p:sp>
        <p:nvSpPr>
          <p:cNvPr id="508" name="Google Shape;508;p31"/>
          <p:cNvSpPr txBox="1">
            <a:spLocks noGrp="1"/>
          </p:cNvSpPr>
          <p:nvPr>
            <p:ph type="title" idx="4294967295"/>
          </p:nvPr>
        </p:nvSpPr>
        <p:spPr>
          <a:xfrm>
            <a:off x="220664" y="107875"/>
            <a:ext cx="8480425" cy="993776"/>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2400"/>
              <a:buFont typeface="Arial"/>
              <a:buNone/>
            </a:pPr>
            <a:r>
              <a:rPr lang="fi" sz="2400" dirty="0"/>
              <a:t>Jakie środki cyfrowe są wykorzystywane </a:t>
            </a:r>
            <a:br>
              <a:rPr lang="pl-PL" sz="2400" dirty="0"/>
            </a:br>
            <a:r>
              <a:rPr lang="fi" sz="2400" dirty="0"/>
              <a:t>do uzyskiwania dostępu do usług?</a:t>
            </a:r>
            <a:br>
              <a:rPr lang="fi" sz="2800" dirty="0"/>
            </a:br>
            <a:endParaRPr sz="2800" dirty="0"/>
          </a:p>
        </p:txBody>
      </p:sp>
      <p:sp>
        <p:nvSpPr>
          <p:cNvPr id="509" name="Google Shape;509;p31"/>
          <p:cNvSpPr txBox="1">
            <a:spLocks noGrp="1"/>
          </p:cNvSpPr>
          <p:nvPr>
            <p:ph type="body" idx="4294967295"/>
          </p:nvPr>
        </p:nvSpPr>
        <p:spPr>
          <a:xfrm>
            <a:off x="178320" y="774700"/>
            <a:ext cx="2955925" cy="3720978"/>
          </a:xfrm>
          <a:prstGeom prst="rect">
            <a:avLst/>
          </a:prstGeom>
          <a:noFill/>
          <a:ln>
            <a:noFill/>
          </a:ln>
        </p:spPr>
        <p:txBody>
          <a:bodyPr spcFirstLastPara="1" wrap="square" lIns="91425" tIns="45700" rIns="91425" bIns="45700" anchor="t" anchorCtr="0">
            <a:spAutoFit/>
          </a:bodyPr>
          <a:lstStyle/>
          <a:p>
            <a:pPr marL="290195" lvl="0" indent="-285750" algn="l" rtl="0">
              <a:lnSpc>
                <a:spcPct val="90000"/>
              </a:lnSpc>
              <a:spcBef>
                <a:spcPts val="0"/>
              </a:spcBef>
              <a:spcAft>
                <a:spcPts val="0"/>
              </a:spcAft>
              <a:buClr>
                <a:srgbClr val="F39200"/>
              </a:buClr>
              <a:buSzPts val="2400"/>
              <a:buFont typeface="Arial"/>
              <a:buChar char="•"/>
            </a:pPr>
            <a:r>
              <a:rPr lang="fi" sz="1600" dirty="0"/>
              <a:t>Europejczycy wolą strony internetowe, podczas gdy Afrykanie używają aplikacji</a:t>
            </a:r>
            <a:r>
              <a:rPr lang="pl-PL" sz="1600" dirty="0"/>
              <a:t>.</a:t>
            </a:r>
            <a:endParaRPr dirty="0"/>
          </a:p>
          <a:p>
            <a:pPr marL="391795" lvl="0" indent="-133350" algn="l" rtl="0">
              <a:lnSpc>
                <a:spcPct val="90000"/>
              </a:lnSpc>
              <a:spcBef>
                <a:spcPts val="0"/>
              </a:spcBef>
              <a:spcAft>
                <a:spcPts val="0"/>
              </a:spcAft>
              <a:buClr>
                <a:srgbClr val="F39200"/>
              </a:buClr>
              <a:buSzPts val="2400"/>
              <a:buFont typeface="Arial"/>
              <a:buNone/>
            </a:pPr>
            <a:endParaRPr sz="1600" dirty="0"/>
          </a:p>
          <a:p>
            <a:pPr marL="290195" lvl="0" indent="-285750" algn="l" rtl="0">
              <a:lnSpc>
                <a:spcPct val="90000"/>
              </a:lnSpc>
              <a:spcBef>
                <a:spcPts val="0"/>
              </a:spcBef>
              <a:spcAft>
                <a:spcPts val="0"/>
              </a:spcAft>
              <a:buClr>
                <a:srgbClr val="F39200"/>
              </a:buClr>
              <a:buSzPts val="2400"/>
              <a:buFont typeface="Arial"/>
              <a:buChar char="•"/>
            </a:pPr>
            <a:r>
              <a:rPr lang="fi" sz="1600" dirty="0"/>
              <a:t>Trend zmierza w kierunku aplikacji mobilnych; młode pokolenie preferuje urządzenia mobilne.</a:t>
            </a:r>
            <a:endParaRPr dirty="0"/>
          </a:p>
          <a:p>
            <a:pPr marL="391795" lvl="0" indent="-133350" algn="l" rtl="0">
              <a:lnSpc>
                <a:spcPct val="90000"/>
              </a:lnSpc>
              <a:spcBef>
                <a:spcPts val="0"/>
              </a:spcBef>
              <a:spcAft>
                <a:spcPts val="0"/>
              </a:spcAft>
              <a:buClr>
                <a:srgbClr val="F39200"/>
              </a:buClr>
              <a:buSzPts val="2400"/>
              <a:buFont typeface="Arial"/>
              <a:buNone/>
            </a:pPr>
            <a:endParaRPr sz="1600" dirty="0"/>
          </a:p>
          <a:p>
            <a:pPr marL="290195" lvl="0" indent="-285750" algn="l" rtl="0">
              <a:lnSpc>
                <a:spcPct val="90000"/>
              </a:lnSpc>
              <a:spcBef>
                <a:spcPts val="0"/>
              </a:spcBef>
              <a:spcAft>
                <a:spcPts val="0"/>
              </a:spcAft>
              <a:buClr>
                <a:srgbClr val="F39200"/>
              </a:buClr>
              <a:buSzPts val="2400"/>
              <a:buFont typeface="Arial"/>
              <a:buChar char="•"/>
            </a:pPr>
            <a:r>
              <a:rPr lang="fi" sz="1600" dirty="0"/>
              <a:t>Różnice między obszarami usług/produktów </a:t>
            </a:r>
            <a:br>
              <a:rPr lang="pl-PL" sz="1600" dirty="0"/>
            </a:br>
            <a:r>
              <a:rPr lang="fi" sz="1200" dirty="0"/>
              <a:t>(na przykład usługi edukacyjne są wprowadzane za pośrednictwem stron internetowych, podczas gdy wiele gier jest używanych za pośrednictwem aplikacji mobilnych itp.) </a:t>
            </a:r>
            <a:endParaRPr sz="1200" dirty="0"/>
          </a:p>
          <a:p>
            <a:pPr marL="285750" lvl="0" indent="-196850" algn="l" rtl="0">
              <a:lnSpc>
                <a:spcPct val="90000"/>
              </a:lnSpc>
              <a:spcBef>
                <a:spcPts val="0"/>
              </a:spcBef>
              <a:spcAft>
                <a:spcPts val="0"/>
              </a:spcAft>
              <a:buClr>
                <a:srgbClr val="161249"/>
              </a:buClr>
              <a:buSzPts val="1400"/>
              <a:buFont typeface="Arial"/>
              <a:buNone/>
            </a:pPr>
            <a:endParaRPr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3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2800"/>
              <a:buFont typeface="Arial"/>
              <a:buNone/>
            </a:pPr>
            <a:r>
              <a:rPr lang="fi" sz="2800" dirty="0"/>
              <a:t>Dane dotyczące trendów i ruchu </a:t>
            </a:r>
            <a:br>
              <a:rPr lang="pl-PL" sz="2800" dirty="0"/>
            </a:br>
            <a:r>
              <a:rPr lang="fi" sz="2800" dirty="0"/>
              <a:t>na stronach internetowych; źródła</a:t>
            </a:r>
            <a:endParaRPr sz="2800" dirty="0"/>
          </a:p>
        </p:txBody>
      </p:sp>
      <p:sp>
        <p:nvSpPr>
          <p:cNvPr id="515" name="Google Shape;515;p32"/>
          <p:cNvSpPr txBox="1">
            <a:spLocks noGrp="1"/>
          </p:cNvSpPr>
          <p:nvPr>
            <p:ph type="body" idx="1"/>
          </p:nvPr>
        </p:nvSpPr>
        <p:spPr>
          <a:xfrm>
            <a:off x="628650" y="1268025"/>
            <a:ext cx="7886700" cy="3508612"/>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1200"/>
              </a:spcBef>
              <a:spcAft>
                <a:spcPts val="0"/>
              </a:spcAft>
              <a:buClr>
                <a:srgbClr val="161249"/>
              </a:buClr>
              <a:buSzPts val="1800"/>
              <a:buFont typeface="Arial"/>
              <a:buNone/>
            </a:pPr>
            <a:r>
              <a:rPr lang="fi" sz="1800" b="1" dirty="0">
                <a:solidFill>
                  <a:srgbClr val="F39200"/>
                </a:solidFill>
              </a:rPr>
              <a:t>Kluczowe pojęcia i terminy marketingu cyfrowego</a:t>
            </a:r>
            <a:endParaRPr dirty="0"/>
          </a:p>
          <a:p>
            <a:pPr lvl="0" indent="-323850">
              <a:spcBef>
                <a:spcPts val="1200"/>
              </a:spcBef>
              <a:buClr>
                <a:srgbClr val="000000"/>
              </a:buClr>
              <a:buSzPts val="1514"/>
              <a:buFont typeface="Arial"/>
              <a:buChar char="-"/>
            </a:pPr>
            <a:r>
              <a:rPr lang="fi" sz="1400" b="0" i="0" u="none" strike="noStrike" cap="none" dirty="0">
                <a:solidFill>
                  <a:srgbClr val="161249"/>
                </a:solidFill>
                <a:latin typeface="Arial"/>
                <a:ea typeface="Arial"/>
                <a:cs typeface="Arial"/>
                <a:sym typeface="Arial"/>
              </a:rPr>
              <a:t>użyj wyszukiwanego hasła "pojęcia/terminy/słownictwo z zakresu marketingu cyfrowego" (również w języku</a:t>
            </a:r>
            <a:r>
              <a:rPr lang="pl-PL" sz="1400" b="0" i="0" u="none" strike="noStrike" cap="none" dirty="0">
                <a:solidFill>
                  <a:srgbClr val="161249"/>
                </a:solidFill>
                <a:latin typeface="Arial"/>
                <a:ea typeface="Arial"/>
                <a:cs typeface="Arial"/>
                <a:sym typeface="Arial"/>
              </a:rPr>
              <a:t> angielskim: </a:t>
            </a:r>
            <a:r>
              <a:rPr lang="fi" sz="1400" dirty="0"/>
              <a:t>digital marketing concepts/terms/vocabulary</a:t>
            </a:r>
            <a:r>
              <a:rPr lang="fi" sz="1400" b="0" i="0" u="none" strike="noStrike" cap="none" dirty="0">
                <a:solidFill>
                  <a:srgbClr val="161249"/>
                </a:solidFill>
                <a:latin typeface="Arial"/>
                <a:ea typeface="Arial"/>
                <a:cs typeface="Arial"/>
                <a:sym typeface="Arial"/>
              </a:rPr>
              <a:t>)</a:t>
            </a:r>
            <a:endParaRPr dirty="0"/>
          </a:p>
          <a:p>
            <a:pPr marL="0" marR="0" lvl="0" indent="0" algn="l" rtl="0">
              <a:lnSpc>
                <a:spcPct val="90000"/>
              </a:lnSpc>
              <a:spcBef>
                <a:spcPts val="1200"/>
              </a:spcBef>
              <a:spcAft>
                <a:spcPts val="0"/>
              </a:spcAft>
              <a:buClr>
                <a:srgbClr val="161249"/>
              </a:buClr>
              <a:buSzPts val="1800"/>
              <a:buFont typeface="Arial"/>
              <a:buNone/>
            </a:pPr>
            <a:r>
              <a:rPr lang="fi" sz="1800" b="1" dirty="0">
                <a:solidFill>
                  <a:srgbClr val="F39200"/>
                </a:solidFill>
              </a:rPr>
              <a:t>Co dzieje się w Internecie</a:t>
            </a:r>
            <a:r>
              <a:rPr lang="fi" sz="1400" b="0" i="0" u="none" strike="noStrike" cap="none" dirty="0">
                <a:solidFill>
                  <a:srgbClr val="161249"/>
                </a:solidFill>
                <a:latin typeface="Arial"/>
                <a:ea typeface="Arial"/>
                <a:cs typeface="Arial"/>
                <a:sym typeface="Arial"/>
              </a:rPr>
              <a:t>? </a:t>
            </a:r>
            <a:r>
              <a:rPr lang="fi" sz="1400" b="1" u="sng" dirty="0">
                <a:solidFill>
                  <a:schemeClr val="hlink"/>
                </a:solidFill>
                <a:hlinkClick r:id="rId3"/>
              </a:rPr>
              <a:t>https://www.statista.com/ </a:t>
            </a:r>
            <a:r>
              <a:rPr lang="fi" sz="1400" b="1" dirty="0">
                <a:solidFill>
                  <a:srgbClr val="000000"/>
                </a:solidFill>
              </a:rPr>
              <a:t>; </a:t>
            </a:r>
            <a:r>
              <a:rPr lang="fi" sz="1400" b="1" u="sng" dirty="0">
                <a:solidFill>
                  <a:srgbClr val="0563C1"/>
                </a:solidFill>
                <a:hlinkClick r:id="rId4">
                  <a:extLst>
                    <a:ext uri="{A12FA001-AC4F-418D-AE19-62706E023703}">
                      <ahyp:hlinkClr xmlns:ahyp="http://schemas.microsoft.com/office/drawing/2018/hyperlinkcolor" val="tx"/>
                    </a:ext>
                  </a:extLst>
                </a:hlinkClick>
              </a:rPr>
              <a:t>Localiq.com</a:t>
            </a:r>
            <a:r>
              <a:rPr lang="fi" sz="1400" b="1" dirty="0">
                <a:solidFill>
                  <a:srgbClr val="000000"/>
                </a:solidFill>
              </a:rPr>
              <a:t>; </a:t>
            </a:r>
            <a:endParaRPr sz="1400" b="1" i="0" u="none" strike="noStrike" cap="none" dirty="0">
              <a:solidFill>
                <a:srgbClr val="000000"/>
              </a:solidFill>
              <a:latin typeface="Arial"/>
              <a:ea typeface="Arial"/>
              <a:cs typeface="Arial"/>
              <a:sym typeface="Arial"/>
            </a:endParaRPr>
          </a:p>
          <a:p>
            <a:pPr marL="457200" marR="0" lvl="0" indent="-323850" algn="l" rtl="0">
              <a:lnSpc>
                <a:spcPct val="90000"/>
              </a:lnSpc>
              <a:spcBef>
                <a:spcPts val="1200"/>
              </a:spcBef>
              <a:spcAft>
                <a:spcPts val="0"/>
              </a:spcAft>
              <a:buClr>
                <a:srgbClr val="000000"/>
              </a:buClr>
              <a:buSzPts val="1514"/>
              <a:buFont typeface="Arial"/>
              <a:buChar char="-"/>
            </a:pPr>
            <a:r>
              <a:rPr lang="pl-PL" sz="1400" dirty="0"/>
              <a:t>liczba </a:t>
            </a:r>
            <a:r>
              <a:rPr lang="fi" sz="1400" dirty="0"/>
              <a:t>wyszukiwań, </a:t>
            </a:r>
            <a:r>
              <a:rPr lang="fi" sz="1400" b="0" i="0" u="none" strike="noStrike" cap="none" dirty="0">
                <a:solidFill>
                  <a:srgbClr val="161249"/>
                </a:solidFill>
                <a:latin typeface="Arial"/>
                <a:ea typeface="Arial"/>
                <a:cs typeface="Arial"/>
                <a:sym typeface="Arial"/>
              </a:rPr>
              <a:t>zachowanie w sieci, zakupy itp.</a:t>
            </a:r>
            <a:endParaRPr sz="1400" b="1" i="0" u="none" strike="noStrike" cap="none" dirty="0">
              <a:solidFill>
                <a:srgbClr val="161249"/>
              </a:solidFill>
              <a:latin typeface="Arial"/>
              <a:ea typeface="Arial"/>
              <a:cs typeface="Arial"/>
              <a:sym typeface="Arial"/>
            </a:endParaRPr>
          </a:p>
          <a:p>
            <a:pPr marL="0" marR="0" lvl="0" indent="0" algn="l" rtl="0">
              <a:lnSpc>
                <a:spcPct val="90000"/>
              </a:lnSpc>
              <a:spcBef>
                <a:spcPts val="1200"/>
              </a:spcBef>
              <a:spcAft>
                <a:spcPts val="0"/>
              </a:spcAft>
              <a:buClr>
                <a:srgbClr val="161249"/>
              </a:buClr>
              <a:buSzPts val="1800"/>
              <a:buFont typeface="Arial"/>
              <a:buNone/>
            </a:pPr>
            <a:r>
              <a:rPr lang="fi" sz="1800" b="1" i="0" u="none" strike="noStrike" cap="none" dirty="0">
                <a:solidFill>
                  <a:srgbClr val="F39200"/>
                </a:solidFill>
                <a:latin typeface="Arial"/>
                <a:ea typeface="Arial"/>
                <a:cs typeface="Arial"/>
                <a:sym typeface="Arial"/>
              </a:rPr>
              <a:t> Jakie tematy i strony internetowe są wyszukiwane</a:t>
            </a:r>
            <a:r>
              <a:rPr lang="fi" sz="1400" dirty="0"/>
              <a:t>?  </a:t>
            </a:r>
            <a:r>
              <a:rPr lang="fi" sz="1400" b="1" i="0" u="none" strike="noStrike" cap="none" dirty="0">
                <a:solidFill>
                  <a:srgbClr val="000000"/>
                </a:solidFill>
                <a:latin typeface="Arial"/>
                <a:ea typeface="Arial"/>
                <a:cs typeface="Arial"/>
                <a:sym typeface="Arial"/>
              </a:rPr>
              <a:t>Trendy</a:t>
            </a:r>
            <a:r>
              <a:rPr lang="fi" sz="1400" b="1" i="0" u="sng" strike="noStrike" cap="none" dirty="0">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 Google </a:t>
            </a:r>
            <a:endParaRPr dirty="0"/>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Liczba wyszukiwanych słów w danym kraju lub regionie</a:t>
            </a:r>
            <a:endParaRPr dirty="0"/>
          </a:p>
          <a:p>
            <a:pPr marL="457200" marR="0" lvl="0" indent="-323850" algn="l" rtl="0">
              <a:lnSpc>
                <a:spcPct val="90000"/>
              </a:lnSpc>
              <a:spcBef>
                <a:spcPts val="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Trendy dla dowolnego wyszukiwanego słowa </a:t>
            </a:r>
            <a:endParaRPr dirty="0"/>
          </a:p>
          <a:p>
            <a:pPr marL="457200" marR="0" lvl="0" indent="-323849" algn="l" rtl="0">
              <a:lnSpc>
                <a:spcPct val="90000"/>
              </a:lnSpc>
              <a:spcBef>
                <a:spcPts val="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Trendy w tematach i zagadnieniach</a:t>
            </a:r>
            <a:endParaRPr sz="1400" b="0" i="0" u="none" strike="noStrike" cap="none" dirty="0">
              <a:solidFill>
                <a:srgbClr val="161249"/>
              </a:solidFill>
              <a:latin typeface="Arial"/>
              <a:ea typeface="Arial"/>
              <a:cs typeface="Arial"/>
              <a:sym typeface="Arial"/>
            </a:endParaRPr>
          </a:p>
          <a:p>
            <a:pPr marL="457200" marR="0" lvl="0" indent="0" algn="l" rtl="0">
              <a:lnSpc>
                <a:spcPct val="90000"/>
              </a:lnSpc>
              <a:spcBef>
                <a:spcPts val="0"/>
              </a:spcBef>
              <a:spcAft>
                <a:spcPts val="0"/>
              </a:spcAft>
              <a:buNone/>
            </a:pPr>
            <a:endParaRPr sz="1400" dirty="0"/>
          </a:p>
          <a:p>
            <a:pPr marL="0" lvl="0" indent="0" algn="r" rtl="0">
              <a:spcBef>
                <a:spcPts val="0"/>
              </a:spcBef>
              <a:spcAft>
                <a:spcPts val="0"/>
              </a:spcAft>
              <a:buNone/>
            </a:pPr>
            <a:r>
              <a:rPr lang="fi" sz="1400" dirty="0"/>
              <a:t>Uwaga! Istnieje wielu dostawców przydatnych danych i spostrzeżeń na temat rynku cyfrowego. Niektórzy z nich mają narzędzia i testery do bezpłatnego wypróbowania</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3"/>
          <p:cNvSpPr txBox="1">
            <a:spLocks noGrp="1"/>
          </p:cNvSpPr>
          <p:nvPr>
            <p:ph type="body" idx="1"/>
          </p:nvPr>
        </p:nvSpPr>
        <p:spPr>
          <a:xfrm>
            <a:off x="848794" y="411515"/>
            <a:ext cx="8184673" cy="664797"/>
          </a:xfrm>
          <a:prstGeom prst="rect">
            <a:avLst/>
          </a:prstGeom>
          <a:noFill/>
          <a:ln>
            <a:noFill/>
          </a:ln>
        </p:spPr>
        <p:txBody>
          <a:bodyPr spcFirstLastPara="1" wrap="square" lIns="0" tIns="0" rIns="0" bIns="0" anchor="t" anchorCtr="0">
            <a:spAutoFit/>
          </a:bodyPr>
          <a:lstStyle/>
          <a:p>
            <a:pPr marL="0" lvl="0" indent="0">
              <a:spcBef>
                <a:spcPts val="0"/>
              </a:spcBef>
            </a:pPr>
            <a:r>
              <a:rPr lang="fi" dirty="0"/>
              <a:t>Aktywność </a:t>
            </a:r>
            <a:r>
              <a:rPr lang="pl-PL" dirty="0"/>
              <a:t>podczas zajęć</a:t>
            </a:r>
            <a:r>
              <a:rPr lang="fi" sz="2400" b="1" dirty="0">
                <a:solidFill>
                  <a:schemeClr val="lt1"/>
                </a:solidFill>
              </a:rPr>
              <a:t>: Zachowanie w sieci i trendy </a:t>
            </a:r>
            <a:br>
              <a:rPr lang="fi" sz="2800" b="1" dirty="0">
                <a:solidFill>
                  <a:schemeClr val="lt1"/>
                </a:solidFill>
              </a:rPr>
            </a:br>
            <a:endParaRPr dirty="0"/>
          </a:p>
        </p:txBody>
      </p:sp>
      <p:sp>
        <p:nvSpPr>
          <p:cNvPr id="521" name="Google Shape;521;p33"/>
          <p:cNvSpPr txBox="1">
            <a:spLocks noGrp="1"/>
          </p:cNvSpPr>
          <p:nvPr>
            <p:ph type="body" idx="2"/>
          </p:nvPr>
        </p:nvSpPr>
        <p:spPr>
          <a:xfrm>
            <a:off x="848795" y="869196"/>
            <a:ext cx="6614054" cy="2836283"/>
          </a:xfrm>
          <a:prstGeom prst="rect">
            <a:avLst/>
          </a:prstGeom>
          <a:noFill/>
          <a:ln>
            <a:noFill/>
          </a:ln>
        </p:spPr>
        <p:txBody>
          <a:bodyPr spcFirstLastPara="1" wrap="square" lIns="0" tIns="0" rIns="0" bIns="0" anchor="t" anchorCtr="0">
            <a:noAutofit/>
          </a:bodyPr>
          <a:lstStyle/>
          <a:p>
            <a:pPr marL="0" lvl="0" indent="0">
              <a:lnSpc>
                <a:spcPct val="100000"/>
              </a:lnSpc>
              <a:buSzPts val="1400"/>
            </a:pPr>
            <a:r>
              <a:rPr lang="fi" sz="1600" b="1" dirty="0">
                <a:solidFill>
                  <a:srgbClr val="F39200"/>
                </a:solidFill>
              </a:rPr>
              <a:t>Ćwiczenie 1: Ewolucja zachowań w sieci</a:t>
            </a:r>
            <a:br>
              <a:rPr lang="fi" sz="1200" b="1" dirty="0"/>
            </a:br>
            <a:r>
              <a:rPr lang="fi" sz="1200" dirty="0"/>
              <a:t>Przejdź do Localiq.com (możesz również wyszukać "co dzieje się w Internecie" lub "zachowanie w sieci", aby uzyskać więcej źródeł). Zapoznaj się z artykułem </a:t>
            </a:r>
            <a:br>
              <a:rPr lang="pl-PL" sz="1200" dirty="0"/>
            </a:br>
            <a:r>
              <a:rPr lang="fi" sz="1200" dirty="0"/>
              <a:t>i rysunkiem. Jak ewoluuje "zachowanie w sieci"</a:t>
            </a:r>
            <a:r>
              <a:rPr lang="pl-PL" sz="1200" dirty="0"/>
              <a:t> (</a:t>
            </a:r>
            <a:r>
              <a:rPr lang="fi" sz="1200" i="1" dirty="0"/>
              <a:t>web behaviour</a:t>
            </a:r>
            <a:r>
              <a:rPr lang="pl-PL" sz="1200" dirty="0"/>
              <a:t>)</a:t>
            </a:r>
            <a:r>
              <a:rPr lang="fi" sz="1200" dirty="0"/>
              <a:t>? Co wzrośnie/spadnie w ciągu najbliższych 3 lat/5 lat?</a:t>
            </a:r>
            <a:endParaRPr sz="1200" b="1" dirty="0"/>
          </a:p>
          <a:p>
            <a:pPr marL="0" lvl="0" indent="0" algn="l" rtl="0">
              <a:lnSpc>
                <a:spcPct val="100000"/>
              </a:lnSpc>
              <a:spcBef>
                <a:spcPts val="1200"/>
              </a:spcBef>
              <a:spcAft>
                <a:spcPts val="0"/>
              </a:spcAft>
              <a:buClr>
                <a:schemeClr val="lt1"/>
              </a:buClr>
              <a:buSzPts val="1400"/>
              <a:buNone/>
            </a:pPr>
            <a:r>
              <a:rPr lang="fi" sz="1600" b="1" dirty="0">
                <a:solidFill>
                  <a:srgbClr val="F39200"/>
                </a:solidFill>
              </a:rPr>
              <a:t>Ćwiczenie 2: Trendy w wyszukiwaniach internetowych</a:t>
            </a:r>
            <a:br>
              <a:rPr lang="fi" sz="1200" b="1" dirty="0"/>
            </a:br>
            <a:r>
              <a:rPr lang="fi" sz="1200" dirty="0"/>
              <a:t>Wybierz słowo, które uważasz za interesujące. Przejdź do </a:t>
            </a:r>
            <a:r>
              <a:rPr lang="fi" sz="1200" b="1" dirty="0"/>
              <a:t>trendów Google </a:t>
            </a:r>
            <a:r>
              <a:rPr lang="fi" sz="1200" dirty="0"/>
              <a:t>(znajdziesz je łatwo poprzez wyszukiwa</a:t>
            </a:r>
            <a:r>
              <a:rPr lang="pl-PL" sz="1200" dirty="0" err="1"/>
              <a:t>rkę</a:t>
            </a:r>
            <a:r>
              <a:rPr lang="fi" sz="1200" dirty="0"/>
              <a:t>). Poświęć 5-10 minut na zapoznanie się z platformą. </a:t>
            </a:r>
            <a:endParaRPr sz="1200" dirty="0"/>
          </a:p>
          <a:p>
            <a:pPr marL="457200" lvl="0" indent="-312261" algn="l" rtl="0">
              <a:lnSpc>
                <a:spcPct val="100000"/>
              </a:lnSpc>
              <a:spcBef>
                <a:spcPts val="1200"/>
              </a:spcBef>
              <a:spcAft>
                <a:spcPts val="0"/>
              </a:spcAft>
              <a:buClr>
                <a:schemeClr val="lt1"/>
              </a:buClr>
              <a:buSzPts val="1400"/>
              <a:buChar char="-"/>
            </a:pPr>
            <a:r>
              <a:rPr lang="fi" sz="1200" dirty="0"/>
              <a:t>Wpisz swoje słowo (Uwaga: musi mieć wystarczającą </a:t>
            </a:r>
            <a:r>
              <a:rPr lang="pl-PL" sz="1200" dirty="0"/>
              <a:t>wielkość</a:t>
            </a:r>
            <a:r>
              <a:rPr lang="fi" sz="1200" dirty="0"/>
              <a:t>, aby istnieć w G.T.).</a:t>
            </a:r>
            <a:endParaRPr sz="1200" dirty="0"/>
          </a:p>
          <a:p>
            <a:pPr marL="457200" lvl="0" indent="-312261" algn="l" rtl="0">
              <a:lnSpc>
                <a:spcPct val="100000"/>
              </a:lnSpc>
              <a:spcBef>
                <a:spcPts val="0"/>
              </a:spcBef>
              <a:spcAft>
                <a:spcPts val="0"/>
              </a:spcAft>
              <a:buClr>
                <a:schemeClr val="lt1"/>
              </a:buClr>
              <a:buSzPts val="1400"/>
              <a:buChar char="-"/>
            </a:pPr>
            <a:r>
              <a:rPr lang="fi" sz="1200" dirty="0"/>
              <a:t>Znajdź trendy dotyczące wyszukiwanego słowa i szerszego tematu </a:t>
            </a:r>
            <a:endParaRPr sz="1200" dirty="0"/>
          </a:p>
          <a:p>
            <a:pPr marL="914400" lvl="1" indent="-312260" algn="l" rtl="0">
              <a:lnSpc>
                <a:spcPct val="100000"/>
              </a:lnSpc>
              <a:spcBef>
                <a:spcPts val="0"/>
              </a:spcBef>
              <a:spcAft>
                <a:spcPts val="0"/>
              </a:spcAft>
              <a:buClr>
                <a:schemeClr val="lt1"/>
              </a:buClr>
              <a:buSzPts val="1400"/>
              <a:buChar char="-"/>
            </a:pPr>
            <a:r>
              <a:rPr lang="fi" sz="1200" dirty="0"/>
              <a:t>ich rozwój w czasie</a:t>
            </a:r>
            <a:endParaRPr sz="1200" dirty="0"/>
          </a:p>
          <a:p>
            <a:pPr marL="914400" lvl="1" indent="-312260" algn="l" rtl="0">
              <a:lnSpc>
                <a:spcPct val="100000"/>
              </a:lnSpc>
              <a:spcBef>
                <a:spcPts val="0"/>
              </a:spcBef>
              <a:spcAft>
                <a:spcPts val="0"/>
              </a:spcAft>
              <a:buClr>
                <a:schemeClr val="lt1"/>
              </a:buClr>
              <a:buSzPts val="1400"/>
              <a:buChar char="-"/>
            </a:pPr>
            <a:r>
              <a:rPr lang="fi" sz="1200" dirty="0"/>
              <a:t>inne sugerowane słowa wyszukiwania?</a:t>
            </a:r>
            <a:endParaRPr sz="1200" dirty="0"/>
          </a:p>
          <a:p>
            <a:pPr marL="0" lvl="0" indent="0" algn="l" rtl="0">
              <a:lnSpc>
                <a:spcPct val="100000"/>
              </a:lnSpc>
              <a:spcBef>
                <a:spcPts val="1200"/>
              </a:spcBef>
              <a:spcAft>
                <a:spcPts val="0"/>
              </a:spcAft>
              <a:buClr>
                <a:schemeClr val="lt1"/>
              </a:buClr>
              <a:buSzPts val="1400"/>
              <a:buNone/>
            </a:pPr>
            <a:r>
              <a:rPr lang="fi" sz="1200" dirty="0"/>
              <a:t>Jakie mogą być przyczyny tego rozwoju i zmian w czasie? Możliwe wskazania?  </a:t>
            </a:r>
            <a:endParaRPr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5"/>
          <p:cNvSpPr txBox="1">
            <a:spLocks noGrp="1"/>
          </p:cNvSpPr>
          <p:nvPr>
            <p:ph type="title"/>
          </p:nvPr>
        </p:nvSpPr>
        <p:spPr>
          <a:xfrm>
            <a:off x="240711" y="248478"/>
            <a:ext cx="841815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dirty="0"/>
              <a:t>Marketerzy coraz częściej korzystają </a:t>
            </a:r>
            <a:br>
              <a:rPr lang="pl-PL" dirty="0"/>
            </a:br>
            <a:r>
              <a:rPr lang="fi" dirty="0"/>
              <a:t>z mediów cyfrowych</a:t>
            </a:r>
            <a:endParaRPr dirty="0"/>
          </a:p>
        </p:txBody>
      </p:sp>
      <p:sp>
        <p:nvSpPr>
          <p:cNvPr id="527" name="Google Shape;527;p35"/>
          <p:cNvSpPr txBox="1">
            <a:spLocks noGrp="1"/>
          </p:cNvSpPr>
          <p:nvPr>
            <p:ph type="body" idx="1"/>
          </p:nvPr>
        </p:nvSpPr>
        <p:spPr>
          <a:xfrm>
            <a:off x="284846" y="1242650"/>
            <a:ext cx="2659824" cy="4090670"/>
          </a:xfrm>
          <a:prstGeom prst="rect">
            <a:avLst/>
          </a:prstGeom>
          <a:noFill/>
          <a:ln>
            <a:noFill/>
          </a:ln>
        </p:spPr>
        <p:txBody>
          <a:bodyPr spcFirstLastPara="1" wrap="square" lIns="0" tIns="0" rIns="0" bIns="0" anchor="t" anchorCtr="0">
            <a:noAutofit/>
          </a:bodyPr>
          <a:lstStyle/>
          <a:p>
            <a:pPr marL="285750" lvl="0" indent="-285750">
              <a:spcBef>
                <a:spcPts val="1200"/>
              </a:spcBef>
              <a:buClr>
                <a:srgbClr val="F39200"/>
              </a:buClr>
              <a:buSzPts val="2400"/>
              <a:buFont typeface="Arial"/>
              <a:buChar char="•"/>
            </a:pPr>
            <a:r>
              <a:rPr lang="fi" sz="1600" dirty="0"/>
              <a:t>Udział mediów cyfrowych rośnie, ale tradycyjne media marketingowe są nadal w dużej mierze wykorzystywane</a:t>
            </a:r>
            <a:r>
              <a:rPr lang="pl-PL" sz="1600" dirty="0"/>
              <a:t>.</a:t>
            </a:r>
            <a:endParaRPr sz="1600" dirty="0"/>
          </a:p>
          <a:p>
            <a:pPr marL="285750" lvl="0" indent="-285750" algn="l" rtl="0">
              <a:lnSpc>
                <a:spcPct val="90000"/>
              </a:lnSpc>
              <a:spcBef>
                <a:spcPts val="1200"/>
              </a:spcBef>
              <a:spcAft>
                <a:spcPts val="0"/>
              </a:spcAft>
              <a:buClr>
                <a:srgbClr val="F39200"/>
              </a:buClr>
              <a:buSzPts val="2400"/>
              <a:buFont typeface="Arial"/>
              <a:buChar char="•"/>
            </a:pPr>
            <a:r>
              <a:rPr lang="fi" sz="1600" dirty="0"/>
              <a:t>Wykres przedstawia średnią wszystkich reklamodawców</a:t>
            </a:r>
            <a:r>
              <a:rPr lang="pl-PL" sz="1600" dirty="0"/>
              <a:t>.</a:t>
            </a:r>
            <a:endParaRPr sz="1600" dirty="0"/>
          </a:p>
          <a:p>
            <a:pPr marL="285750" lvl="0" indent="-285750" algn="l" rtl="0">
              <a:lnSpc>
                <a:spcPct val="90000"/>
              </a:lnSpc>
              <a:spcBef>
                <a:spcPts val="1200"/>
              </a:spcBef>
              <a:spcAft>
                <a:spcPts val="0"/>
              </a:spcAft>
              <a:buClr>
                <a:srgbClr val="F39200"/>
              </a:buClr>
              <a:buSzPts val="2400"/>
              <a:buFont typeface="Arial"/>
              <a:buChar char="•"/>
            </a:pPr>
            <a:r>
              <a:rPr lang="fi" sz="1600" dirty="0"/>
              <a:t>Istnieją rozsądne różnice między różnymi typami organizacji</a:t>
            </a:r>
            <a:r>
              <a:rPr lang="pl-PL" sz="1600" dirty="0"/>
              <a:t>.</a:t>
            </a:r>
            <a:endParaRPr sz="1600" dirty="0"/>
          </a:p>
          <a:p>
            <a:pPr marL="0" lvl="0" indent="0" algn="l" rtl="0">
              <a:lnSpc>
                <a:spcPct val="90000"/>
              </a:lnSpc>
              <a:spcBef>
                <a:spcPts val="1200"/>
              </a:spcBef>
              <a:spcAft>
                <a:spcPts val="1200"/>
              </a:spcAft>
              <a:buClr>
                <a:srgbClr val="161249"/>
              </a:buClr>
              <a:buSzPts val="1600"/>
              <a:buNone/>
            </a:pPr>
            <a:endParaRPr sz="1600" dirty="0"/>
          </a:p>
        </p:txBody>
      </p:sp>
      <p:sp>
        <p:nvSpPr>
          <p:cNvPr id="528" name="Google Shape;528;p35"/>
          <p:cNvSpPr txBox="1"/>
          <p:nvPr/>
        </p:nvSpPr>
        <p:spPr>
          <a:xfrm>
            <a:off x="3915200" y="4222275"/>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Źródło: Statista (2022)</a:t>
            </a:r>
            <a:endParaRPr sz="1400" b="0" i="0" u="none" strike="noStrike" cap="none">
              <a:solidFill>
                <a:srgbClr val="000000"/>
              </a:solidFill>
              <a:latin typeface="Arial"/>
              <a:ea typeface="Arial"/>
              <a:cs typeface="Arial"/>
              <a:sym typeface="Arial"/>
            </a:endParaRPr>
          </a:p>
        </p:txBody>
      </p:sp>
      <p:pic>
        <p:nvPicPr>
          <p:cNvPr id="529" name="Google Shape;529;p3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57550" y="1242650"/>
            <a:ext cx="5714191" cy="295343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37"/>
          <p:cNvSpPr txBox="1">
            <a:spLocks noGrp="1"/>
          </p:cNvSpPr>
          <p:nvPr>
            <p:ph type="title"/>
          </p:nvPr>
        </p:nvSpPr>
        <p:spPr>
          <a:xfrm>
            <a:off x="227927" y="163692"/>
            <a:ext cx="892869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b="1" dirty="0">
                <a:solidFill>
                  <a:srgbClr val="161249"/>
                </a:solidFill>
                <a:latin typeface="Arial"/>
                <a:ea typeface="Arial"/>
                <a:cs typeface="Arial"/>
                <a:sym typeface="Arial"/>
              </a:rPr>
              <a:t>Kto wykonuje zadania marketingu cyfrowego </a:t>
            </a:r>
            <a:br>
              <a:rPr lang="pl-PL" sz="2800" b="1" dirty="0">
                <a:solidFill>
                  <a:srgbClr val="161249"/>
                </a:solidFill>
                <a:latin typeface="Arial"/>
                <a:ea typeface="Arial"/>
                <a:cs typeface="Arial"/>
                <a:sym typeface="Arial"/>
              </a:rPr>
            </a:br>
            <a:r>
              <a:rPr lang="fi" sz="2800" b="1" dirty="0">
                <a:solidFill>
                  <a:srgbClr val="161249"/>
                </a:solidFill>
                <a:latin typeface="Arial"/>
                <a:ea typeface="Arial"/>
                <a:cs typeface="Arial"/>
                <a:sym typeface="Arial"/>
              </a:rPr>
              <a:t>w organizacjach?</a:t>
            </a:r>
            <a:endParaRPr sz="2800" b="1" dirty="0">
              <a:solidFill>
                <a:srgbClr val="161249"/>
              </a:solidFill>
              <a:latin typeface="Arial"/>
              <a:ea typeface="Arial"/>
              <a:cs typeface="Arial"/>
              <a:sym typeface="Arial"/>
            </a:endParaRPr>
          </a:p>
        </p:txBody>
      </p:sp>
      <p:pic>
        <p:nvPicPr>
          <p:cNvPr id="535" name="Google Shape;535;p37" descr="Digital Marketing Roles | Top 9 Different Roles of Digital Marketin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4091232" y="1262933"/>
            <a:ext cx="4784553" cy="2668092"/>
          </a:xfrm>
          <a:prstGeom prst="rect">
            <a:avLst/>
          </a:prstGeom>
          <a:noFill/>
          <a:ln>
            <a:noFill/>
          </a:ln>
          <a:effectLst>
            <a:outerShdw blurRad="63500" sx="102000" sy="102000" algn="ctr" rotWithShape="0">
              <a:srgbClr val="000000">
                <a:alpha val="40000"/>
              </a:srgbClr>
            </a:outerShdw>
          </a:effectLst>
        </p:spPr>
      </p:pic>
      <p:sp>
        <p:nvSpPr>
          <p:cNvPr id="536" name="Google Shape;536;p37"/>
          <p:cNvSpPr txBox="1"/>
          <p:nvPr/>
        </p:nvSpPr>
        <p:spPr>
          <a:xfrm>
            <a:off x="7433825" y="3931025"/>
            <a:ext cx="1554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Źródło: </a:t>
            </a:r>
            <a:r>
              <a:rPr lang="fi" sz="1400" b="0" i="0" u="sng" strike="noStrike" cap="none">
                <a:solidFill>
                  <a:schemeClr val="hlink"/>
                </a:solidFill>
                <a:latin typeface="Arial"/>
                <a:ea typeface="Arial"/>
                <a:cs typeface="Arial"/>
                <a:sym typeface="Arial"/>
                <a:hlinkClick r:id="rId4"/>
              </a:rPr>
              <a:t>Hubspot</a:t>
            </a:r>
            <a:endParaRPr sz="1400" b="0" i="0" u="none" strike="noStrike" cap="none">
              <a:solidFill>
                <a:srgbClr val="000000"/>
              </a:solidFill>
              <a:latin typeface="Arial"/>
              <a:ea typeface="Arial"/>
              <a:cs typeface="Arial"/>
              <a:sym typeface="Arial"/>
            </a:endParaRPr>
          </a:p>
        </p:txBody>
      </p:sp>
      <p:sp>
        <p:nvSpPr>
          <p:cNvPr id="537" name="Google Shape;537;p37"/>
          <p:cNvSpPr txBox="1"/>
          <p:nvPr/>
        </p:nvSpPr>
        <p:spPr>
          <a:xfrm>
            <a:off x="0" y="1166423"/>
            <a:ext cx="3902400" cy="3385512"/>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dirty="0">
                <a:solidFill>
                  <a:srgbClr val="161249"/>
                </a:solidFill>
                <a:latin typeface="Arial"/>
                <a:ea typeface="Arial"/>
                <a:cs typeface="Arial"/>
                <a:sym typeface="Arial"/>
              </a:rPr>
              <a:t>W mniejszych organizacjach jest zazwyczaj kilka wszechstronnych osób</a:t>
            </a:r>
            <a:r>
              <a:rPr lang="pl-PL" sz="1600" b="0" i="0" u="none" strike="noStrike" cap="none" dirty="0">
                <a:solidFill>
                  <a:srgbClr val="161249"/>
                </a:solidFill>
                <a:latin typeface="Arial"/>
                <a:ea typeface="Arial"/>
                <a:cs typeface="Arial"/>
                <a:sym typeface="Arial"/>
              </a:rPr>
              <a:t>.</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dirty="0">
                <a:solidFill>
                  <a:srgbClr val="161249"/>
                </a:solidFill>
                <a:latin typeface="Arial"/>
                <a:ea typeface="Arial"/>
                <a:cs typeface="Arial"/>
                <a:sym typeface="Arial"/>
              </a:rPr>
              <a:t>Większe organizacje mają więcej pracowników o określonych profilach</a:t>
            </a:r>
            <a:r>
              <a:rPr lang="pl-PL" sz="1600" b="0" i="0" u="none" strike="noStrike" cap="none" dirty="0">
                <a:solidFill>
                  <a:srgbClr val="161249"/>
                </a:solidFill>
                <a:latin typeface="Arial"/>
                <a:ea typeface="Arial"/>
                <a:cs typeface="Arial"/>
                <a:sym typeface="Arial"/>
              </a:rPr>
              <a:t>.</a:t>
            </a:r>
            <a:r>
              <a:rPr lang="fi" sz="1600" b="0" i="0" u="none" strike="noStrike" cap="none" dirty="0">
                <a:solidFill>
                  <a:srgbClr val="161249"/>
                </a:solidFill>
                <a:latin typeface="Arial"/>
                <a:ea typeface="Arial"/>
                <a:cs typeface="Arial"/>
                <a:sym typeface="Arial"/>
              </a:rPr>
              <a:t> </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dirty="0">
                <a:solidFill>
                  <a:srgbClr val="161249"/>
                </a:solidFill>
                <a:latin typeface="Arial"/>
                <a:ea typeface="Arial"/>
                <a:cs typeface="Arial"/>
                <a:sym typeface="Arial"/>
              </a:rPr>
              <a:t>Niektóre organizacje outsourcują  usługę lub jej część.</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dirty="0">
                <a:solidFill>
                  <a:srgbClr val="161249"/>
                </a:solidFill>
                <a:latin typeface="Arial"/>
                <a:ea typeface="Arial"/>
                <a:cs typeface="Arial"/>
                <a:sym typeface="Arial"/>
              </a:rPr>
              <a:t>Marketing cyfrowy to zazwyczaj dziedzina młodych profesjonalistów</a:t>
            </a:r>
            <a:r>
              <a:rPr lang="pl-PL" sz="1600" b="0" i="0" u="none" strike="noStrike" cap="none" dirty="0">
                <a:solidFill>
                  <a:srgbClr val="161249"/>
                </a:solidFill>
                <a:latin typeface="Arial"/>
                <a:ea typeface="Arial"/>
                <a:cs typeface="Arial"/>
                <a:sym typeface="Arial"/>
              </a:rPr>
              <a:t>.</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dirty="0">
                <a:solidFill>
                  <a:srgbClr val="161249"/>
                </a:solidFill>
              </a:rPr>
              <a:t>Ogólnie rzecz biorąc, brakuje </a:t>
            </a:r>
            <a:r>
              <a:rPr lang="fi" sz="1600" b="0" i="0" u="none" strike="noStrike" cap="none" dirty="0">
                <a:solidFill>
                  <a:srgbClr val="161249"/>
                </a:solidFill>
                <a:latin typeface="Arial"/>
                <a:ea typeface="Arial"/>
                <a:cs typeface="Arial"/>
                <a:sym typeface="Arial"/>
              </a:rPr>
              <a:t>specjalistów od marketingu cyfrowego</a:t>
            </a:r>
            <a:r>
              <a:rPr lang="pl-PL" sz="1600" b="0" i="0" u="none" strike="noStrike" cap="none" dirty="0">
                <a:solidFill>
                  <a:srgbClr val="161249"/>
                </a:solidFill>
                <a:latin typeface="Arial"/>
                <a:ea typeface="Arial"/>
                <a:cs typeface="Arial"/>
                <a:sym typeface="Arial"/>
              </a:rPr>
              <a:t>.</a:t>
            </a:r>
            <a:endParaRPr sz="1600" b="0" i="0" u="none" strike="noStrike" cap="none" dirty="0">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8" descr="Map&#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l="-104"/>
          <a:stretch/>
        </p:blipFill>
        <p:spPr>
          <a:xfrm>
            <a:off x="0" y="1"/>
            <a:ext cx="9144000" cy="2571749"/>
          </a:xfrm>
          <a:prstGeom prst="rect">
            <a:avLst/>
          </a:prstGeom>
          <a:solidFill>
            <a:srgbClr val="D3EEEF"/>
          </a:solidFill>
          <a:ln>
            <a:noFill/>
          </a:ln>
        </p:spPr>
      </p:pic>
      <p:sp>
        <p:nvSpPr>
          <p:cNvPr id="543" name="Google Shape;543;p38"/>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Co można osiągnąć na poziomie użytkownika?</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39"/>
          <p:cNvSpPr txBox="1">
            <a:spLocks noGrp="1"/>
          </p:cNvSpPr>
          <p:nvPr>
            <p:ph type="body" idx="4294967295"/>
          </p:nvPr>
        </p:nvSpPr>
        <p:spPr>
          <a:xfrm>
            <a:off x="83375" y="213825"/>
            <a:ext cx="4820700" cy="4158300"/>
          </a:xfrm>
          <a:prstGeom prst="rect">
            <a:avLst/>
          </a:prstGeom>
          <a:noFill/>
          <a:ln>
            <a:noFill/>
          </a:ln>
        </p:spPr>
        <p:txBody>
          <a:bodyPr spcFirstLastPara="1" wrap="square" lIns="91425" tIns="91425" rIns="91425" bIns="91425" anchor="t" anchorCtr="0">
            <a:normAutofit lnSpcReduction="10000"/>
          </a:bodyPr>
          <a:lstStyle/>
          <a:p>
            <a:pPr marL="0" lvl="0" indent="0" algn="l" rtl="0">
              <a:lnSpc>
                <a:spcPct val="110000"/>
              </a:lnSpc>
              <a:spcBef>
                <a:spcPts val="0"/>
              </a:spcBef>
              <a:spcAft>
                <a:spcPts val="0"/>
              </a:spcAft>
              <a:buClr>
                <a:srgbClr val="161249"/>
              </a:buClr>
              <a:buSzPts val="1700"/>
              <a:buNone/>
            </a:pPr>
            <a:r>
              <a:rPr lang="fi" sz="1700" b="1" dirty="0"/>
              <a:t>Marketing w kanałach cyfrowych jest wyjątkowy, ponieważ</a:t>
            </a:r>
            <a:r>
              <a:rPr lang="pl-PL" sz="1700" b="1" dirty="0"/>
              <a:t>:</a:t>
            </a:r>
            <a:endParaRPr sz="1700" b="1" dirty="0"/>
          </a:p>
          <a:p>
            <a:pPr marL="0" lvl="0" indent="0" algn="l" rtl="0">
              <a:lnSpc>
                <a:spcPct val="110000"/>
              </a:lnSpc>
              <a:spcBef>
                <a:spcPts val="0"/>
              </a:spcBef>
              <a:spcAft>
                <a:spcPts val="0"/>
              </a:spcAft>
              <a:buClr>
                <a:srgbClr val="161249"/>
              </a:buClr>
              <a:buSzPts val="1700"/>
              <a:buNone/>
            </a:pPr>
            <a:endParaRPr sz="1700" dirty="0"/>
          </a:p>
          <a:p>
            <a:pPr marL="0" lvl="0" indent="0" algn="l" rtl="0">
              <a:lnSpc>
                <a:spcPct val="110000"/>
              </a:lnSpc>
              <a:spcBef>
                <a:spcPts val="0"/>
              </a:spcBef>
              <a:spcAft>
                <a:spcPts val="0"/>
              </a:spcAft>
              <a:buClr>
                <a:srgbClr val="161249"/>
              </a:buClr>
              <a:buSzPts val="1700"/>
              <a:buNone/>
            </a:pPr>
            <a:endParaRPr sz="1700" dirty="0"/>
          </a:p>
          <a:p>
            <a:pPr marL="457200" lvl="0" indent="-361950" algn="l" rtl="0">
              <a:lnSpc>
                <a:spcPct val="110000"/>
              </a:lnSpc>
              <a:spcBef>
                <a:spcPts val="0"/>
              </a:spcBef>
              <a:spcAft>
                <a:spcPts val="0"/>
              </a:spcAft>
              <a:buSzPts val="2100"/>
              <a:buChar char="-"/>
            </a:pPr>
            <a:r>
              <a:rPr lang="fi" sz="1700" dirty="0"/>
              <a:t>umożliwia </a:t>
            </a:r>
            <a:r>
              <a:rPr lang="fi" sz="1600" b="1" dirty="0"/>
              <a:t>interakcję z odwiedzającymi witrynę </a:t>
            </a:r>
            <a:r>
              <a:rPr lang="fi" sz="1600" dirty="0"/>
              <a:t>(lepsze ich poznanie, bycie świadomym ich życzeń i komunikowanie się </a:t>
            </a:r>
            <a:br>
              <a:rPr lang="pl-PL" sz="1600" dirty="0"/>
            </a:br>
            <a:r>
              <a:rPr lang="fi" sz="1600" dirty="0"/>
              <a:t>z nimi). </a:t>
            </a:r>
            <a:endParaRPr sz="1600" dirty="0"/>
          </a:p>
          <a:p>
            <a:pPr marL="457200" lvl="0" indent="-330200" algn="l" rtl="0">
              <a:lnSpc>
                <a:spcPct val="110000"/>
              </a:lnSpc>
              <a:spcBef>
                <a:spcPts val="0"/>
              </a:spcBef>
              <a:spcAft>
                <a:spcPts val="0"/>
              </a:spcAft>
              <a:buSzPts val="1600"/>
              <a:buChar char="-"/>
            </a:pPr>
            <a:endParaRPr sz="1600" dirty="0"/>
          </a:p>
          <a:p>
            <a:pPr lvl="0" indent="-330200">
              <a:lnSpc>
                <a:spcPct val="110000"/>
              </a:lnSpc>
              <a:spcBef>
                <a:spcPts val="0"/>
              </a:spcBef>
              <a:buSzPts val="1600"/>
              <a:buChar char="-"/>
            </a:pPr>
            <a:r>
              <a:rPr lang="fi" sz="1600" dirty="0"/>
              <a:t>pozwala na </a:t>
            </a:r>
            <a:r>
              <a:rPr lang="fi" sz="1600" b="1" dirty="0"/>
              <a:t>przychodzącą </a:t>
            </a:r>
            <a:r>
              <a:rPr lang="fi" sz="1600" dirty="0"/>
              <a:t>komunikację z klientami</a:t>
            </a:r>
            <a:r>
              <a:rPr lang="pl-PL" sz="1600" dirty="0"/>
              <a:t> </a:t>
            </a:r>
            <a:r>
              <a:rPr lang="pl-PL" sz="1600" i="1" dirty="0"/>
              <a:t>(</a:t>
            </a:r>
            <a:r>
              <a:rPr lang="fi" sz="1600" b="1" i="1" dirty="0"/>
              <a:t>inbound</a:t>
            </a:r>
            <a:r>
              <a:rPr lang="fi" sz="1600" i="1" dirty="0"/>
              <a:t> customer communication</a:t>
            </a:r>
            <a:r>
              <a:rPr lang="pl-PL" sz="1600" i="1" dirty="0"/>
              <a:t>).</a:t>
            </a:r>
            <a:endParaRPr sz="1600" i="1" dirty="0"/>
          </a:p>
          <a:p>
            <a:pPr marL="0" lvl="0" indent="0" algn="l" rtl="0">
              <a:lnSpc>
                <a:spcPct val="110000"/>
              </a:lnSpc>
              <a:spcBef>
                <a:spcPts val="0"/>
              </a:spcBef>
              <a:spcAft>
                <a:spcPts val="0"/>
              </a:spcAft>
              <a:buNone/>
            </a:pPr>
            <a:endParaRPr sz="1600" dirty="0"/>
          </a:p>
          <a:p>
            <a:pPr lvl="0" indent="-330200">
              <a:lnSpc>
                <a:spcPct val="110000"/>
              </a:lnSpc>
              <a:spcBef>
                <a:spcPts val="0"/>
              </a:spcBef>
              <a:buSzPts val="1600"/>
              <a:buChar char="-"/>
            </a:pPr>
            <a:r>
              <a:rPr lang="fi" sz="1600" dirty="0"/>
              <a:t>umożliwia firmom czerpanie coraz większych korzyści z </a:t>
            </a:r>
            <a:r>
              <a:rPr lang="fi" sz="1600" b="1" dirty="0"/>
              <a:t>zarobionego rozgłosu </a:t>
            </a:r>
            <a:r>
              <a:rPr lang="pl-PL" sz="1600" b="1" i="1" dirty="0"/>
              <a:t>(</a:t>
            </a:r>
            <a:r>
              <a:rPr lang="fi" sz="1600" b="1" i="1" dirty="0"/>
              <a:t>earned publicity</a:t>
            </a:r>
            <a:r>
              <a:rPr lang="pl-PL" sz="1600" b="1" i="1" dirty="0"/>
              <a:t>)</a:t>
            </a:r>
            <a:r>
              <a:rPr lang="pl-PL" sz="1600" i="1" dirty="0"/>
              <a:t> </a:t>
            </a:r>
            <a:r>
              <a:rPr lang="fi" sz="1600" dirty="0"/>
              <a:t>zamiast płatnego</a:t>
            </a:r>
            <a:r>
              <a:rPr lang="pl-PL" sz="1600" dirty="0"/>
              <a:t>.</a:t>
            </a:r>
            <a:endParaRPr sz="1700" dirty="0"/>
          </a:p>
        </p:txBody>
      </p:sp>
      <p:sp>
        <p:nvSpPr>
          <p:cNvPr id="549" name="Google Shape;549;p39"/>
          <p:cNvSpPr txBox="1"/>
          <p:nvPr/>
        </p:nvSpPr>
        <p:spPr>
          <a:xfrm>
            <a:off x="6740300" y="1995975"/>
            <a:ext cx="2441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50" name="Google Shape;550;p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995300" y="974812"/>
            <a:ext cx="3663788" cy="244252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874129" y="934778"/>
            <a:ext cx="5013215" cy="3342143"/>
          </a:xfrm>
          <a:prstGeom prst="rect">
            <a:avLst/>
          </a:prstGeom>
          <a:noFill/>
          <a:ln>
            <a:noFill/>
          </a:ln>
        </p:spPr>
      </p:pic>
      <p:sp>
        <p:nvSpPr>
          <p:cNvPr id="556" name="Google Shape;556;p41"/>
          <p:cNvSpPr txBox="1"/>
          <p:nvPr/>
        </p:nvSpPr>
        <p:spPr>
          <a:xfrm>
            <a:off x="214950" y="4222275"/>
            <a:ext cx="8843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7" name="Google Shape;557;p41"/>
          <p:cNvSpPr txBox="1"/>
          <p:nvPr/>
        </p:nvSpPr>
        <p:spPr>
          <a:xfrm>
            <a:off x="85424" y="755403"/>
            <a:ext cx="3617400" cy="4124176"/>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600"/>
              <a:buFont typeface="Arial"/>
              <a:buChar char="●"/>
            </a:pPr>
            <a:r>
              <a:rPr lang="fi" sz="1600" b="0" i="0" u="none" strike="noStrike" cap="none" dirty="0">
                <a:solidFill>
                  <a:srgbClr val="161249"/>
                </a:solidFill>
                <a:latin typeface="Arial"/>
                <a:ea typeface="Arial"/>
                <a:cs typeface="Arial"/>
                <a:sym typeface="Arial"/>
              </a:rPr>
              <a:t>Marketing cyfrowy </a:t>
            </a:r>
            <a:r>
              <a:rPr lang="fi" sz="1600" dirty="0">
                <a:solidFill>
                  <a:srgbClr val="161249"/>
                </a:solidFill>
              </a:rPr>
              <a:t>umożliwia </a:t>
            </a:r>
            <a:r>
              <a:rPr lang="fi" sz="1600" b="0" i="0" u="none" strike="noStrike" cap="none" dirty="0">
                <a:solidFill>
                  <a:srgbClr val="161249"/>
                </a:solidFill>
                <a:latin typeface="Arial"/>
                <a:ea typeface="Arial"/>
                <a:cs typeface="Arial"/>
                <a:sym typeface="Arial"/>
              </a:rPr>
              <a:t>"</a:t>
            </a:r>
            <a:r>
              <a:rPr lang="fi" sz="1600" b="1" i="0" u="none" strike="noStrike" cap="none" dirty="0">
                <a:solidFill>
                  <a:srgbClr val="161249"/>
                </a:solidFill>
              </a:rPr>
              <a:t>marketing przychodzący</a:t>
            </a:r>
            <a:r>
              <a:rPr lang="fi" sz="1600" b="0" i="0" u="none" strike="noStrike" cap="none" dirty="0">
                <a:solidFill>
                  <a:srgbClr val="161249"/>
                </a:solidFill>
                <a:latin typeface="Arial"/>
                <a:ea typeface="Arial"/>
                <a:cs typeface="Arial"/>
                <a:sym typeface="Arial"/>
              </a:rPr>
              <a:t>" (podczas gdy tradycyjny marketing </a:t>
            </a:r>
            <a:r>
              <a:rPr lang="fi" sz="1600" dirty="0">
                <a:solidFill>
                  <a:srgbClr val="161249"/>
                </a:solidFill>
              </a:rPr>
              <a:t>reprezentuje </a:t>
            </a:r>
            <a:r>
              <a:rPr lang="fi" sz="1600" b="0" i="0" u="none" strike="noStrike" cap="none" dirty="0">
                <a:solidFill>
                  <a:srgbClr val="161249"/>
                </a:solidFill>
                <a:latin typeface="Arial"/>
                <a:ea typeface="Arial"/>
                <a:cs typeface="Arial"/>
                <a:sym typeface="Arial"/>
              </a:rPr>
              <a:t>"marketing wychodzący").</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600"/>
              <a:buChar char="●"/>
            </a:pPr>
            <a:endParaRPr sz="1600" dirty="0">
              <a:solidFill>
                <a:srgbClr val="161249"/>
              </a:solidFill>
            </a:endParaRPr>
          </a:p>
          <a:p>
            <a:pPr marL="457200" marR="0" lvl="0" indent="-317500" algn="l" rtl="0">
              <a:lnSpc>
                <a:spcPct val="100000"/>
              </a:lnSpc>
              <a:spcBef>
                <a:spcPts val="0"/>
              </a:spcBef>
              <a:spcAft>
                <a:spcPts val="0"/>
              </a:spcAft>
              <a:buClr>
                <a:srgbClr val="161249"/>
              </a:buClr>
              <a:buSzPts val="1600"/>
              <a:buChar char="●"/>
            </a:pPr>
            <a:r>
              <a:rPr lang="fi" sz="1600" dirty="0">
                <a:solidFill>
                  <a:srgbClr val="161249"/>
                </a:solidFill>
              </a:rPr>
              <a:t>Kanały wychodzące (po prawej) są zazwyczaj mniej wydajne</a:t>
            </a:r>
            <a:endParaRPr sz="1600" dirty="0">
              <a:solidFill>
                <a:srgbClr val="161249"/>
              </a:solidFill>
            </a:endParaRPr>
          </a:p>
          <a:p>
            <a:pPr marL="457200" marR="0" lvl="0" indent="0" algn="l" rtl="0">
              <a:lnSpc>
                <a:spcPct val="100000"/>
              </a:lnSpc>
              <a:spcBef>
                <a:spcPts val="0"/>
              </a:spcBef>
              <a:spcAft>
                <a:spcPts val="0"/>
              </a:spcAft>
              <a:buNone/>
            </a:pPr>
            <a:endParaRPr sz="1600" dirty="0">
              <a:solidFill>
                <a:srgbClr val="161249"/>
              </a:solidFill>
            </a:endParaRPr>
          </a:p>
          <a:p>
            <a:pPr marL="457200" marR="0" lvl="0" indent="-317500" algn="l" rtl="0">
              <a:lnSpc>
                <a:spcPct val="100000"/>
              </a:lnSpc>
              <a:spcBef>
                <a:spcPts val="0"/>
              </a:spcBef>
              <a:spcAft>
                <a:spcPts val="0"/>
              </a:spcAft>
              <a:buClr>
                <a:srgbClr val="F39200"/>
              </a:buClr>
              <a:buSzPts val="1600"/>
              <a:buFont typeface="Arial"/>
              <a:buChar char="●"/>
            </a:pPr>
            <a:r>
              <a:rPr lang="fi" sz="1600" dirty="0">
                <a:solidFill>
                  <a:srgbClr val="161249"/>
                </a:solidFill>
              </a:rPr>
              <a:t>Dwukierunkowa komunikacja (przychodząca) pozwala na zrozumienie klienta </a:t>
            </a:r>
            <a:br>
              <a:rPr lang="pl-PL" sz="1600" dirty="0">
                <a:solidFill>
                  <a:srgbClr val="161249"/>
                </a:solidFill>
              </a:rPr>
            </a:br>
            <a:r>
              <a:rPr lang="fi" sz="1600" dirty="0">
                <a:solidFill>
                  <a:srgbClr val="161249"/>
                </a:solidFill>
              </a:rPr>
              <a:t>i</a:t>
            </a:r>
            <a:r>
              <a:rPr lang="pl-PL" sz="1600" dirty="0">
                <a:solidFill>
                  <a:srgbClr val="161249"/>
                </a:solidFill>
              </a:rPr>
              <a:t> </a:t>
            </a:r>
            <a:r>
              <a:rPr lang="fi" sz="1600" dirty="0">
                <a:solidFill>
                  <a:srgbClr val="161249"/>
                </a:solidFill>
              </a:rPr>
              <a:t>dostosowanie wiadomości do jego potrzeb</a:t>
            </a:r>
            <a:r>
              <a:rPr lang="pl-PL" sz="1600" dirty="0">
                <a:solidFill>
                  <a:srgbClr val="161249"/>
                </a:solidFill>
              </a:rPr>
              <a:t> </a:t>
            </a:r>
            <a:r>
              <a:rPr lang="fi" sz="1600" dirty="0">
                <a:solidFill>
                  <a:srgbClr val="161249"/>
                </a:solidFill>
              </a:rPr>
              <a:t>i tworzenie zaangażowania</a:t>
            </a:r>
            <a:r>
              <a:rPr lang="pl-PL" sz="1600" dirty="0">
                <a:solidFill>
                  <a:srgbClr val="161249"/>
                </a:solidFill>
              </a:rPr>
              <a:t>.</a:t>
            </a:r>
            <a:endParaRPr sz="1600" dirty="0">
              <a:solidFill>
                <a:srgbClr val="161249"/>
              </a:solidFill>
            </a:endParaRPr>
          </a:p>
          <a:p>
            <a:pPr marL="457200" marR="0" lvl="0" indent="0" algn="l" rtl="0">
              <a:lnSpc>
                <a:spcPct val="100000"/>
              </a:lnSpc>
              <a:spcBef>
                <a:spcPts val="0"/>
              </a:spcBef>
              <a:spcAft>
                <a:spcPts val="0"/>
              </a:spcAft>
              <a:buNone/>
            </a:pPr>
            <a:endParaRPr sz="1600" b="0" i="0" u="none" strike="noStrike" cap="none" dirty="0">
              <a:solidFill>
                <a:srgbClr val="161249"/>
              </a:solidFill>
              <a:latin typeface="Arial"/>
              <a:ea typeface="Arial"/>
              <a:cs typeface="Arial"/>
              <a:sym typeface="Arial"/>
            </a:endParaRPr>
          </a:p>
        </p:txBody>
      </p:sp>
      <p:sp>
        <p:nvSpPr>
          <p:cNvPr id="558" name="Google Shape;558;p41"/>
          <p:cNvSpPr txBox="1"/>
          <p:nvPr/>
        </p:nvSpPr>
        <p:spPr>
          <a:xfrm>
            <a:off x="7078435" y="4276921"/>
            <a:ext cx="2336172"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źródło: </a:t>
            </a:r>
            <a:r>
              <a:rPr lang="fi" sz="1400" b="0" i="0" u="sng" strike="noStrike" cap="none">
                <a:solidFill>
                  <a:schemeClr val="hlink"/>
                </a:solidFill>
                <a:latin typeface="Arial"/>
                <a:ea typeface="Arial"/>
                <a:cs typeface="Arial"/>
                <a:sym typeface="Arial"/>
                <a:hlinkClick r:id="rId4"/>
              </a:rPr>
              <a:t>DigitalConnect</a:t>
            </a:r>
            <a:endParaRPr sz="1400" b="0" i="0" u="none" strike="noStrike" cap="none">
              <a:solidFill>
                <a:srgbClr val="000000"/>
              </a:solidFill>
              <a:latin typeface="Arial"/>
              <a:ea typeface="Arial"/>
              <a:cs typeface="Arial"/>
              <a:sym typeface="Arial"/>
            </a:endParaRPr>
          </a:p>
        </p:txBody>
      </p:sp>
      <p:sp>
        <p:nvSpPr>
          <p:cNvPr id="559" name="Google Shape;559;p41"/>
          <p:cNvSpPr txBox="1"/>
          <p:nvPr/>
        </p:nvSpPr>
        <p:spPr>
          <a:xfrm>
            <a:off x="411700" y="88600"/>
            <a:ext cx="80465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3200" dirty="0"/>
              <a:t>Przychodząc</a:t>
            </a:r>
            <a:r>
              <a:rPr lang="pl-PL" sz="3200" dirty="0"/>
              <a:t>y</a:t>
            </a:r>
            <a:r>
              <a:rPr lang="fi" sz="3200" dirty="0"/>
              <a:t> - Wychodząc</a:t>
            </a:r>
            <a:r>
              <a:rPr lang="pl-PL" sz="3200" dirty="0"/>
              <a:t>y</a:t>
            </a:r>
            <a:endParaRPr sz="3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43"/>
          <p:cNvSpPr txBox="1">
            <a:spLocks noGrp="1"/>
          </p:cNvSpPr>
          <p:nvPr>
            <p:ph type="title"/>
          </p:nvPr>
        </p:nvSpPr>
        <p:spPr>
          <a:xfrm>
            <a:off x="260925" y="147179"/>
            <a:ext cx="5672100" cy="558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200" b="1" dirty="0">
                <a:solidFill>
                  <a:srgbClr val="002060"/>
                </a:solidFill>
              </a:rPr>
              <a:t>Model</a:t>
            </a:r>
            <a:r>
              <a:rPr lang="fi" sz="3200" dirty="0">
                <a:solidFill>
                  <a:srgbClr val="002060"/>
                </a:solidFill>
              </a:rPr>
              <a:t> PESO </a:t>
            </a:r>
            <a:endParaRPr sz="3200" dirty="0">
              <a:solidFill>
                <a:srgbClr val="002060"/>
              </a:solidFill>
            </a:endParaRPr>
          </a:p>
        </p:txBody>
      </p:sp>
      <p:sp>
        <p:nvSpPr>
          <p:cNvPr id="566" name="Google Shape;566;p43"/>
          <p:cNvSpPr txBox="1"/>
          <p:nvPr/>
        </p:nvSpPr>
        <p:spPr>
          <a:xfrm>
            <a:off x="7022027" y="710034"/>
            <a:ext cx="1739700" cy="3762538"/>
          </a:xfrm>
          <a:prstGeom prst="rect">
            <a:avLst/>
          </a:prstGeom>
          <a:solidFill>
            <a:srgbClr val="EAD3F1"/>
          </a:solidFill>
          <a:ln w="19050" cap="flat" cmpd="sng">
            <a:solidFill>
              <a:srgbClr val="8E37AA"/>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600" b="1" i="0" u="none" strike="noStrike" cap="none" dirty="0">
                <a:solidFill>
                  <a:srgbClr val="161249"/>
                </a:solidFill>
                <a:latin typeface="Arial"/>
                <a:ea typeface="Arial"/>
                <a:cs typeface="Arial"/>
                <a:sym typeface="Arial"/>
              </a:rPr>
              <a:t>Własne media</a:t>
            </a:r>
            <a:endParaRPr sz="16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dirty="0">
                <a:solidFill>
                  <a:srgbClr val="161249"/>
                </a:solidFill>
                <a:latin typeface="Arial"/>
                <a:ea typeface="Arial"/>
                <a:cs typeface="Arial"/>
                <a:sym typeface="Arial"/>
              </a:rPr>
              <a:t>Kanały posiadane </a:t>
            </a:r>
            <a:br>
              <a:rPr lang="pl-PL" sz="1400" b="0" i="0" u="none" strike="noStrike" cap="none" dirty="0">
                <a:solidFill>
                  <a:srgbClr val="161249"/>
                </a:solidFill>
                <a:latin typeface="Arial"/>
                <a:ea typeface="Arial"/>
                <a:cs typeface="Arial"/>
                <a:sym typeface="Arial"/>
              </a:rPr>
            </a:br>
            <a:r>
              <a:rPr lang="fi" sz="1400" b="0" i="0" u="none" strike="noStrike" cap="none" dirty="0">
                <a:solidFill>
                  <a:srgbClr val="161249"/>
                </a:solidFill>
                <a:latin typeface="Arial"/>
                <a:ea typeface="Arial"/>
                <a:cs typeface="Arial"/>
                <a:sym typeface="Arial"/>
              </a:rPr>
              <a:t>i kontrolowane przez organizację </a:t>
            </a:r>
            <a:endParaRPr sz="1400" b="0" i="0" u="none" strike="noStrike" cap="none" dirty="0">
              <a:solidFill>
                <a:srgbClr val="161249"/>
              </a:solidFill>
              <a:latin typeface="Arial"/>
              <a:ea typeface="Arial"/>
              <a:cs typeface="Arial"/>
              <a:sym typeface="Arial"/>
            </a:endParaRPr>
          </a:p>
          <a:p>
            <a:pPr marL="342900" lvl="0" indent="-342900">
              <a:buClr>
                <a:srgbClr val="8E37AA"/>
              </a:buClr>
              <a:buSzPts val="1680"/>
              <a:buFont typeface="Arial"/>
              <a:buChar char="•"/>
            </a:pPr>
            <a:r>
              <a:rPr lang="fi" sz="1400" b="0" i="0" u="none" strike="noStrike" cap="none" dirty="0">
                <a:solidFill>
                  <a:srgbClr val="161249"/>
                </a:solidFill>
                <a:latin typeface="Arial"/>
                <a:ea typeface="Arial"/>
                <a:cs typeface="Arial"/>
                <a:sym typeface="Arial"/>
              </a:rPr>
              <a:t>Offline: materiały drukowane, informacje na miejscu</a:t>
            </a:r>
            <a:r>
              <a:rPr lang="pl-PL" dirty="0">
                <a:solidFill>
                  <a:srgbClr val="161249"/>
                </a:solidFill>
              </a:rPr>
              <a:t> (</a:t>
            </a:r>
            <a:r>
              <a:rPr lang="fi" dirty="0">
                <a:solidFill>
                  <a:srgbClr val="161249"/>
                </a:solidFill>
              </a:rPr>
              <a:t>on-site information</a:t>
            </a:r>
            <a:r>
              <a:rPr lang="pl-PL" dirty="0">
                <a:solidFill>
                  <a:srgbClr val="161249"/>
                </a:solidFill>
              </a:rPr>
              <a:t>)</a:t>
            </a:r>
            <a:endParaRPr sz="1400" b="0" i="0" u="none" strike="noStrike" cap="none" dirty="0">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dirty="0">
                <a:solidFill>
                  <a:srgbClr val="161249"/>
                </a:solidFill>
                <a:latin typeface="Arial"/>
                <a:ea typeface="Arial"/>
                <a:cs typeface="Arial"/>
                <a:sym typeface="Arial"/>
              </a:rPr>
              <a:t>Online: </a:t>
            </a:r>
            <a:br>
              <a:rPr lang="pl-PL" dirty="0">
                <a:solidFill>
                  <a:srgbClr val="161249"/>
                </a:solidFill>
              </a:rPr>
            </a:br>
            <a:r>
              <a:rPr lang="fi" dirty="0">
                <a:solidFill>
                  <a:srgbClr val="161249"/>
                </a:solidFill>
              </a:rPr>
              <a:t>treści na stronie internetowej</a:t>
            </a:r>
            <a:r>
              <a:rPr lang="pl-PL" dirty="0">
                <a:solidFill>
                  <a:srgbClr val="161249"/>
                </a:solidFill>
              </a:rPr>
              <a:t>.</a:t>
            </a:r>
          </a:p>
          <a:p>
            <a:pPr marL="342900" marR="0" lvl="0" indent="-342900" algn="l" rtl="0">
              <a:lnSpc>
                <a:spcPct val="100000"/>
              </a:lnSpc>
              <a:spcBef>
                <a:spcPts val="0"/>
              </a:spcBef>
              <a:spcAft>
                <a:spcPts val="0"/>
              </a:spcAft>
              <a:buClr>
                <a:srgbClr val="8E37AA"/>
              </a:buClr>
              <a:buSzPts val="1680"/>
              <a:buFont typeface="Arial"/>
              <a:buChar char="•"/>
            </a:pPr>
            <a:endParaRPr lang="pl-PL" dirty="0">
              <a:solidFill>
                <a:srgbClr val="161249"/>
              </a:solidFill>
            </a:endParaRPr>
          </a:p>
          <a:p>
            <a:pPr marL="342900" marR="0" lvl="0" indent="-342900" algn="l" rtl="0">
              <a:lnSpc>
                <a:spcPct val="100000"/>
              </a:lnSpc>
              <a:spcBef>
                <a:spcPts val="0"/>
              </a:spcBef>
              <a:spcAft>
                <a:spcPts val="0"/>
              </a:spcAft>
              <a:buClr>
                <a:srgbClr val="8E37AA"/>
              </a:buClr>
              <a:buSzPts val="1680"/>
              <a:buFont typeface="Arial"/>
              <a:buChar char="•"/>
            </a:pPr>
            <a:endParaRPr lang="pl-PL" dirty="0">
              <a:solidFill>
                <a:srgbClr val="161249"/>
              </a:solidFill>
            </a:endParaRPr>
          </a:p>
          <a:p>
            <a:pPr marL="342900" marR="0" lvl="0" indent="-342900" algn="l" rtl="0">
              <a:lnSpc>
                <a:spcPct val="100000"/>
              </a:lnSpc>
              <a:spcBef>
                <a:spcPts val="0"/>
              </a:spcBef>
              <a:spcAft>
                <a:spcPts val="0"/>
              </a:spcAft>
              <a:buClr>
                <a:srgbClr val="8E37AA"/>
              </a:buClr>
              <a:buSzPts val="1680"/>
              <a:buFont typeface="Arial"/>
              <a:buChar char="•"/>
            </a:pPr>
            <a:endParaRPr dirty="0">
              <a:solidFill>
                <a:srgbClr val="161249"/>
              </a:solidFill>
            </a:endParaRPr>
          </a:p>
          <a:p>
            <a:pPr marL="342900" marR="0" lvl="0" indent="-325120" algn="l" rtl="0">
              <a:lnSpc>
                <a:spcPct val="100000"/>
              </a:lnSpc>
              <a:spcBef>
                <a:spcPts val="0"/>
              </a:spcBef>
              <a:spcAft>
                <a:spcPts val="0"/>
              </a:spcAft>
              <a:buClr>
                <a:srgbClr val="161249"/>
              </a:buClr>
              <a:buSzPts val="1400"/>
              <a:buChar char="•"/>
            </a:pPr>
            <a:endParaRPr dirty="0">
              <a:solidFill>
                <a:srgbClr val="161249"/>
              </a:solidFill>
            </a:endParaRPr>
          </a:p>
        </p:txBody>
      </p:sp>
      <p:sp>
        <p:nvSpPr>
          <p:cNvPr id="567" name="Google Shape;567;p43"/>
          <p:cNvSpPr txBox="1"/>
          <p:nvPr/>
        </p:nvSpPr>
        <p:spPr>
          <a:xfrm>
            <a:off x="260924" y="711654"/>
            <a:ext cx="2127900" cy="3547095"/>
          </a:xfrm>
          <a:prstGeom prst="rect">
            <a:avLst/>
          </a:prstGeom>
          <a:solidFill>
            <a:srgbClr val="C1FBED"/>
          </a:solidFill>
          <a:ln w="19050" cap="flat" cmpd="sng">
            <a:solidFill>
              <a:srgbClr val="0CAC87"/>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600" b="1" i="0" u="none" strike="noStrike" cap="none" dirty="0">
                <a:solidFill>
                  <a:srgbClr val="161249"/>
                </a:solidFill>
                <a:latin typeface="Arial"/>
                <a:ea typeface="Arial"/>
                <a:cs typeface="Arial"/>
                <a:sym typeface="Arial"/>
              </a:rPr>
              <a:t>Płatne media</a:t>
            </a:r>
            <a:endParaRPr sz="1600" b="1" i="0" u="none" strike="noStrike" cap="none" dirty="0">
              <a:solidFill>
                <a:srgbClr val="161249"/>
              </a:solidFill>
              <a:latin typeface="Arial"/>
              <a:ea typeface="Arial"/>
              <a:cs typeface="Arial"/>
              <a:sym typeface="Arial"/>
            </a:endParaRPr>
          </a:p>
          <a:p>
            <a:pPr marL="0" lvl="0" indent="0" algn="l" rtl="0">
              <a:spcBef>
                <a:spcPts val="0"/>
              </a:spcBef>
              <a:spcAft>
                <a:spcPts val="0"/>
              </a:spcAft>
              <a:buNone/>
            </a:pPr>
            <a:r>
              <a:rPr lang="fi" dirty="0">
                <a:solidFill>
                  <a:srgbClr val="161249"/>
                </a:solidFill>
              </a:rPr>
              <a:t>Kanały zewnętrzne</a:t>
            </a:r>
            <a:endParaRPr dirty="0">
              <a:solidFill>
                <a:srgbClr val="161249"/>
              </a:solidFill>
            </a:endParaRPr>
          </a:p>
          <a:p>
            <a:pPr marL="457200" lvl="0" indent="-335280" algn="l" rtl="0">
              <a:spcBef>
                <a:spcPts val="0"/>
              </a:spcBef>
              <a:spcAft>
                <a:spcPts val="0"/>
              </a:spcAft>
              <a:buClr>
                <a:srgbClr val="0CAC87"/>
              </a:buClr>
              <a:buSzPts val="1680"/>
              <a:buChar char="•"/>
            </a:pPr>
            <a:r>
              <a:rPr lang="fi" dirty="0">
                <a:solidFill>
                  <a:srgbClr val="161249"/>
                </a:solidFill>
              </a:rPr>
              <a:t>Offline: media drukowane, billboardy, wydarzenia</a:t>
            </a:r>
            <a:endParaRPr dirty="0">
              <a:solidFill>
                <a:srgbClr val="161249"/>
              </a:solidFill>
            </a:endParaRPr>
          </a:p>
          <a:p>
            <a:pPr marL="285750" marR="0" lvl="0" indent="-285750" algn="l" rtl="0">
              <a:lnSpc>
                <a:spcPct val="100000"/>
              </a:lnSpc>
              <a:spcBef>
                <a:spcPts val="0"/>
              </a:spcBef>
              <a:spcAft>
                <a:spcPts val="0"/>
              </a:spcAft>
              <a:buClr>
                <a:srgbClr val="0CAC87"/>
              </a:buClr>
              <a:buSzPts val="1680"/>
              <a:buFont typeface="Arial"/>
              <a:buChar char="•"/>
            </a:pPr>
            <a:r>
              <a:rPr lang="fi" dirty="0">
                <a:solidFill>
                  <a:srgbClr val="161249"/>
                </a:solidFill>
              </a:rPr>
              <a:t>Online: Reklamy w wyszukiwarkach, reklamy displayowe, reklamy na Fb</a:t>
            </a:r>
            <a:r>
              <a:rPr lang="pl-PL" dirty="0">
                <a:solidFill>
                  <a:srgbClr val="161249"/>
                </a:solidFill>
              </a:rPr>
              <a:t>, </a:t>
            </a:r>
            <a:r>
              <a:rPr lang="fi" dirty="0">
                <a:solidFill>
                  <a:srgbClr val="161249"/>
                </a:solidFill>
              </a:rPr>
              <a:t>IG</a:t>
            </a:r>
            <a:r>
              <a:rPr lang="pl-PL" dirty="0">
                <a:solidFill>
                  <a:srgbClr val="161249"/>
                </a:solidFill>
              </a:rPr>
              <a:t>,…</a:t>
            </a:r>
            <a:r>
              <a:rPr lang="fi" dirty="0">
                <a:solidFill>
                  <a:srgbClr val="161249"/>
                </a:solidFill>
              </a:rPr>
              <a:t>)</a:t>
            </a:r>
            <a:endParaRPr dirty="0">
              <a:solidFill>
                <a:srgbClr val="161249"/>
              </a:solidFill>
            </a:endParaRPr>
          </a:p>
          <a:p>
            <a:pPr marL="457200" marR="0" lvl="0" indent="0" algn="l" rtl="0">
              <a:lnSpc>
                <a:spcPct val="100000"/>
              </a:lnSpc>
              <a:spcBef>
                <a:spcPts val="0"/>
              </a:spcBef>
              <a:spcAft>
                <a:spcPts val="0"/>
              </a:spcAft>
              <a:buNone/>
            </a:pP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dirty="0">
                <a:solidFill>
                  <a:srgbClr val="161249"/>
                </a:solidFill>
                <a:latin typeface="Arial"/>
                <a:ea typeface="Arial"/>
                <a:cs typeface="Arial"/>
                <a:sym typeface="Arial"/>
              </a:rPr>
              <a:t>Opłata za widoczność oparta na wolumenie</a:t>
            </a: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endParaRPr dirty="0">
              <a:solidFill>
                <a:srgbClr val="161249"/>
              </a:solidFill>
            </a:endParaRPr>
          </a:p>
          <a:p>
            <a:pPr marL="0" marR="0" lvl="0" indent="0" algn="l" rtl="0">
              <a:lnSpc>
                <a:spcPct val="100000"/>
              </a:lnSpc>
              <a:spcBef>
                <a:spcPts val="0"/>
              </a:spcBef>
              <a:spcAft>
                <a:spcPts val="0"/>
              </a:spcAft>
              <a:buNone/>
            </a:pPr>
            <a:endParaRPr dirty="0">
              <a:solidFill>
                <a:srgbClr val="161249"/>
              </a:solidFill>
            </a:endParaRPr>
          </a:p>
          <a:p>
            <a:pPr marL="0" marR="0" lvl="0" indent="0" algn="l" rtl="0">
              <a:lnSpc>
                <a:spcPct val="100000"/>
              </a:lnSpc>
              <a:spcBef>
                <a:spcPts val="0"/>
              </a:spcBef>
              <a:spcAft>
                <a:spcPts val="0"/>
              </a:spcAft>
              <a:buNone/>
            </a:pPr>
            <a:endParaRPr dirty="0">
              <a:solidFill>
                <a:srgbClr val="161249"/>
              </a:solidFill>
            </a:endParaRPr>
          </a:p>
        </p:txBody>
      </p:sp>
      <p:sp>
        <p:nvSpPr>
          <p:cNvPr id="568" name="Google Shape;568;p43"/>
          <p:cNvSpPr txBox="1"/>
          <p:nvPr/>
        </p:nvSpPr>
        <p:spPr>
          <a:xfrm>
            <a:off x="2388825" y="705779"/>
            <a:ext cx="2463730" cy="3516317"/>
          </a:xfrm>
          <a:prstGeom prst="rect">
            <a:avLst/>
          </a:prstGeom>
          <a:solidFill>
            <a:srgbClr val="FFF2CC"/>
          </a:solidFill>
          <a:ln w="19050" cap="flat" cmpd="sng">
            <a:solidFill>
              <a:schemeClr val="accent4"/>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pl-PL" sz="1600" b="1" i="0" u="none" strike="noStrike" cap="none" dirty="0">
                <a:solidFill>
                  <a:srgbClr val="161249"/>
                </a:solidFill>
                <a:latin typeface="Arial"/>
                <a:ea typeface="Arial"/>
                <a:cs typeface="Arial"/>
                <a:sym typeface="Arial"/>
              </a:rPr>
              <a:t>Pozyskane </a:t>
            </a:r>
            <a:r>
              <a:rPr lang="fi" sz="1600" b="1" i="0" u="none" strike="noStrike" cap="none" dirty="0">
                <a:solidFill>
                  <a:srgbClr val="161249"/>
                </a:solidFill>
                <a:latin typeface="Arial"/>
                <a:ea typeface="Arial"/>
                <a:cs typeface="Arial"/>
                <a:sym typeface="Arial"/>
              </a:rPr>
              <a:t>media</a:t>
            </a:r>
            <a:endParaRPr sz="16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pl-PL" dirty="0">
                <a:solidFill>
                  <a:srgbClr val="161249"/>
                </a:solidFill>
              </a:rPr>
              <a:t>U</a:t>
            </a:r>
            <a:r>
              <a:rPr lang="fi" dirty="0">
                <a:solidFill>
                  <a:srgbClr val="161249"/>
                </a:solidFill>
              </a:rPr>
              <a:t>dostępni</a:t>
            </a:r>
            <a:r>
              <a:rPr lang="pl-PL" dirty="0">
                <a:solidFill>
                  <a:srgbClr val="161249"/>
                </a:solidFill>
              </a:rPr>
              <a:t>o</a:t>
            </a:r>
            <a:r>
              <a:rPr lang="fi" dirty="0">
                <a:solidFill>
                  <a:srgbClr val="161249"/>
                </a:solidFill>
              </a:rPr>
              <a:t>ne treści</a:t>
            </a:r>
            <a:r>
              <a:rPr lang="pl-PL" dirty="0">
                <a:solidFill>
                  <a:srgbClr val="161249"/>
                </a:solidFill>
              </a:rPr>
              <a:t>, bezpłatne współprace </a:t>
            </a:r>
            <a:r>
              <a:rPr lang="pl-PL" dirty="0" err="1">
                <a:solidFill>
                  <a:srgbClr val="161249"/>
                </a:solidFill>
              </a:rPr>
              <a:t>mediowe</a:t>
            </a:r>
            <a:r>
              <a:rPr lang="fi" dirty="0">
                <a:solidFill>
                  <a:srgbClr val="161249"/>
                </a:solidFill>
              </a:rPr>
              <a:t> </a:t>
            </a:r>
            <a:r>
              <a:rPr lang="fi" sz="1400" b="0" i="0" u="none" strike="noStrike" cap="none" dirty="0">
                <a:solidFill>
                  <a:srgbClr val="161249"/>
                </a:solidFill>
                <a:latin typeface="Arial"/>
                <a:ea typeface="Arial"/>
                <a:cs typeface="Arial"/>
                <a:sym typeface="Arial"/>
              </a:rPr>
              <a:t>i </a:t>
            </a:r>
            <a:r>
              <a:rPr lang="pl-PL" sz="1400" b="0" i="0" u="none" strike="noStrike" cap="none" dirty="0">
                <a:solidFill>
                  <a:srgbClr val="161249"/>
                </a:solidFill>
                <a:latin typeface="Arial"/>
                <a:ea typeface="Arial"/>
                <a:cs typeface="Arial"/>
                <a:sym typeface="Arial"/>
              </a:rPr>
              <a:t>rozpoznawalność</a:t>
            </a:r>
            <a:r>
              <a:rPr lang="fi" sz="1400" b="0" i="0" u="none" strike="noStrike" cap="none" dirty="0">
                <a:solidFill>
                  <a:srgbClr val="161249"/>
                </a:solidFill>
                <a:latin typeface="Arial"/>
                <a:ea typeface="Arial"/>
                <a:cs typeface="Arial"/>
                <a:sym typeface="Arial"/>
              </a:rPr>
              <a:t> (reklama, działania)</a:t>
            </a:r>
            <a:endParaRPr sz="1400" b="0" i="0" u="none" strike="noStrike" cap="none" dirty="0">
              <a:solidFill>
                <a:srgbClr val="161249"/>
              </a:solidFill>
              <a:latin typeface="Arial"/>
              <a:ea typeface="Arial"/>
              <a:cs typeface="Arial"/>
              <a:sym typeface="Arial"/>
            </a:endParaRPr>
          </a:p>
          <a:p>
            <a:pPr marL="285750" lvl="0" indent="-285750">
              <a:buClr>
                <a:schemeClr val="accent4"/>
              </a:buClr>
              <a:buSzPts val="1680"/>
              <a:buFont typeface="Arial"/>
              <a:buChar char="•"/>
            </a:pPr>
            <a:r>
              <a:rPr lang="fi" sz="1400" b="0" i="0" u="none" strike="noStrike" cap="none" dirty="0">
                <a:solidFill>
                  <a:srgbClr val="161249"/>
                </a:solidFill>
                <a:latin typeface="Arial"/>
                <a:ea typeface="Arial"/>
                <a:cs typeface="Arial"/>
                <a:sym typeface="Arial"/>
              </a:rPr>
              <a:t>Udostępni</a:t>
            </a:r>
            <a:r>
              <a:rPr lang="pl-PL" sz="1400" b="0" i="0" u="none" strike="noStrike" cap="none" dirty="0">
                <a:solidFill>
                  <a:srgbClr val="161249"/>
                </a:solidFill>
                <a:latin typeface="Arial"/>
                <a:ea typeface="Arial"/>
                <a:cs typeface="Arial"/>
                <a:sym typeface="Arial"/>
              </a:rPr>
              <a:t>e</a:t>
            </a:r>
            <a:r>
              <a:rPr lang="fi" sz="1400" b="0" i="0" u="none" strike="noStrike" cap="none" dirty="0">
                <a:solidFill>
                  <a:srgbClr val="161249"/>
                </a:solidFill>
                <a:latin typeface="Arial"/>
                <a:ea typeface="Arial"/>
                <a:cs typeface="Arial"/>
                <a:sym typeface="Arial"/>
              </a:rPr>
              <a:t>ni</a:t>
            </a:r>
            <a:r>
              <a:rPr lang="pl-PL" sz="1400" b="0" i="0" u="none" strike="noStrike" cap="none" dirty="0">
                <a:solidFill>
                  <a:srgbClr val="161249"/>
                </a:solidFill>
                <a:latin typeface="Arial"/>
                <a:ea typeface="Arial"/>
                <a:cs typeface="Arial"/>
                <a:sym typeface="Arial"/>
              </a:rPr>
              <a:t>a</a:t>
            </a:r>
            <a:r>
              <a:rPr lang="fi" sz="1400" b="0" i="0" u="none" strike="noStrike" cap="none" dirty="0">
                <a:solidFill>
                  <a:srgbClr val="161249"/>
                </a:solidFill>
                <a:latin typeface="Arial"/>
                <a:ea typeface="Arial"/>
                <a:cs typeface="Arial"/>
                <a:sym typeface="Arial"/>
              </a:rPr>
              <a:t> i poczta pantoflowa </a:t>
            </a:r>
            <a:r>
              <a:rPr lang="pl-PL" sz="1400" b="0" i="0" u="none" strike="noStrike" cap="none" dirty="0">
                <a:solidFill>
                  <a:srgbClr val="161249"/>
                </a:solidFill>
                <a:latin typeface="Arial"/>
                <a:ea typeface="Arial"/>
                <a:cs typeface="Arial"/>
                <a:sym typeface="Arial"/>
              </a:rPr>
              <a:t>(</a:t>
            </a:r>
            <a:r>
              <a:rPr lang="fi" dirty="0">
                <a:solidFill>
                  <a:srgbClr val="161249"/>
                </a:solidFill>
              </a:rPr>
              <a:t>word-of-mouth</a:t>
            </a:r>
            <a:r>
              <a:rPr lang="pl-PL" dirty="0">
                <a:solidFill>
                  <a:srgbClr val="161249"/>
                </a:solidFill>
              </a:rPr>
              <a:t>) </a:t>
            </a:r>
            <a:r>
              <a:rPr lang="fi" dirty="0">
                <a:solidFill>
                  <a:srgbClr val="161249"/>
                </a:solidFill>
              </a:rPr>
              <a:t>są </a:t>
            </a:r>
            <a:r>
              <a:rPr lang="fi" sz="1400" b="0" i="0" u="none" strike="noStrike" cap="none" dirty="0">
                <a:solidFill>
                  <a:srgbClr val="161249"/>
                </a:solidFill>
                <a:latin typeface="Arial"/>
                <a:ea typeface="Arial"/>
                <a:cs typeface="Arial"/>
                <a:sym typeface="Arial"/>
              </a:rPr>
              <a:t>zazwyczaj niskokosztowe</a:t>
            </a:r>
            <a:endParaRPr sz="14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dirty="0">
                <a:solidFill>
                  <a:srgbClr val="161249"/>
                </a:solidFill>
              </a:rPr>
              <a:t>Kanały cyfrowe doskonale </a:t>
            </a:r>
            <a:r>
              <a:rPr lang="fi" sz="1400" b="0" i="0" u="none" strike="noStrike" cap="none" dirty="0">
                <a:solidFill>
                  <a:srgbClr val="161249"/>
                </a:solidFill>
                <a:latin typeface="Arial"/>
                <a:ea typeface="Arial"/>
                <a:cs typeface="Arial"/>
                <a:sym typeface="Arial"/>
              </a:rPr>
              <a:t>nadają się do </a:t>
            </a:r>
            <a:r>
              <a:rPr lang="pl-PL" sz="1400" b="0" i="0" u="none" strike="noStrike" cap="none" dirty="0">
                <a:solidFill>
                  <a:srgbClr val="161249"/>
                </a:solidFill>
                <a:latin typeface="Arial"/>
                <a:ea typeface="Arial"/>
                <a:cs typeface="Arial"/>
                <a:sym typeface="Arial"/>
              </a:rPr>
              <a:t>budowania </a:t>
            </a:r>
            <a:r>
              <a:rPr lang="fi" sz="1400" b="0" i="0" u="none" strike="noStrike" cap="none" dirty="0">
                <a:solidFill>
                  <a:srgbClr val="161249"/>
                </a:solidFill>
                <a:latin typeface="Arial"/>
                <a:ea typeface="Arial"/>
                <a:cs typeface="Arial"/>
                <a:sym typeface="Arial"/>
              </a:rPr>
              <a:t>świadomości</a:t>
            </a:r>
            <a:r>
              <a:rPr lang="pl-PL" sz="1400" b="0" i="0" u="none" strike="noStrike" cap="none" dirty="0">
                <a:solidFill>
                  <a:srgbClr val="161249"/>
                </a:solidFill>
                <a:latin typeface="Arial"/>
                <a:ea typeface="Arial"/>
                <a:cs typeface="Arial"/>
                <a:sym typeface="Arial"/>
              </a:rPr>
              <a:t>, rozpoznawalności</a:t>
            </a:r>
            <a:r>
              <a:rPr lang="fi" sz="1400" b="0" i="0" u="none" strike="noStrike" cap="none" dirty="0">
                <a:solidFill>
                  <a:srgbClr val="161249"/>
                </a:solidFill>
                <a:latin typeface="Arial"/>
                <a:ea typeface="Arial"/>
                <a:cs typeface="Arial"/>
                <a:sym typeface="Arial"/>
              </a:rPr>
              <a:t> i reputacji</a:t>
            </a:r>
            <a:r>
              <a:rPr lang="pl-PL" sz="1400" b="0" i="0" u="none" strike="noStrike" cap="none" dirty="0">
                <a:solidFill>
                  <a:srgbClr val="161249"/>
                </a:solidFill>
                <a:latin typeface="Arial"/>
                <a:ea typeface="Arial"/>
                <a:cs typeface="Arial"/>
                <a:sym typeface="Arial"/>
              </a:rPr>
              <a:t>.</a:t>
            </a:r>
            <a:endParaRPr sz="1400" b="0" i="0" u="none" strike="noStrike" cap="none" dirty="0">
              <a:solidFill>
                <a:srgbClr val="161249"/>
              </a:solidFill>
              <a:latin typeface="Arial"/>
              <a:ea typeface="Arial"/>
              <a:cs typeface="Arial"/>
              <a:sym typeface="Arial"/>
            </a:endParaRPr>
          </a:p>
          <a:p>
            <a:pPr marL="285750" marR="0" lvl="0" indent="-267970" algn="l" rtl="0">
              <a:lnSpc>
                <a:spcPct val="100000"/>
              </a:lnSpc>
              <a:spcBef>
                <a:spcPts val="0"/>
              </a:spcBef>
              <a:spcAft>
                <a:spcPts val="0"/>
              </a:spcAft>
              <a:buClr>
                <a:srgbClr val="161249"/>
              </a:buClr>
              <a:buSzPts val="1400"/>
              <a:buChar char="•"/>
            </a:pPr>
            <a:endParaRPr dirty="0">
              <a:solidFill>
                <a:srgbClr val="161249"/>
              </a:solidFill>
            </a:endParaRPr>
          </a:p>
          <a:p>
            <a:pPr marL="171450" marR="0" lvl="0" indent="-80010" algn="l" rtl="0">
              <a:lnSpc>
                <a:spcPct val="100000"/>
              </a:lnSpc>
              <a:spcBef>
                <a:spcPts val="0"/>
              </a:spcBef>
              <a:spcAft>
                <a:spcPts val="0"/>
              </a:spcAft>
              <a:buClr>
                <a:srgbClr val="BF9000"/>
              </a:buClr>
              <a:buSzPts val="1440"/>
              <a:buFont typeface="Arial"/>
              <a:buNone/>
            </a:pPr>
            <a:endParaRPr sz="1200" b="0" i="0" u="none" strike="noStrike" cap="none" dirty="0">
              <a:solidFill>
                <a:srgbClr val="595959"/>
              </a:solidFill>
              <a:latin typeface="PT Sans"/>
              <a:ea typeface="PT Sans"/>
              <a:cs typeface="PT Sans"/>
              <a:sym typeface="PT Sans"/>
            </a:endParaRPr>
          </a:p>
        </p:txBody>
      </p:sp>
      <p:sp>
        <p:nvSpPr>
          <p:cNvPr id="570" name="Google Shape;570;p43"/>
          <p:cNvSpPr txBox="1"/>
          <p:nvPr/>
        </p:nvSpPr>
        <p:spPr>
          <a:xfrm>
            <a:off x="4771725" y="691243"/>
            <a:ext cx="2250300" cy="3662511"/>
          </a:xfrm>
          <a:prstGeom prst="rect">
            <a:avLst/>
          </a:prstGeom>
          <a:solidFill>
            <a:srgbClr val="FF7C80"/>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fi" sz="1600" b="1" dirty="0">
                <a:solidFill>
                  <a:srgbClr val="161249"/>
                </a:solidFill>
              </a:rPr>
              <a:t>Współdzielone media</a:t>
            </a:r>
            <a:endParaRPr sz="1600" b="1" dirty="0">
              <a:solidFill>
                <a:srgbClr val="161249"/>
              </a:solidFill>
            </a:endParaRPr>
          </a:p>
          <a:p>
            <a:pPr marL="0" lvl="0" indent="0" algn="l" rtl="0">
              <a:spcBef>
                <a:spcPts val="0"/>
              </a:spcBef>
              <a:spcAft>
                <a:spcPts val="0"/>
              </a:spcAft>
              <a:buNone/>
            </a:pPr>
            <a:r>
              <a:rPr lang="fi" dirty="0">
                <a:solidFill>
                  <a:srgbClr val="161249"/>
                </a:solidFill>
              </a:rPr>
              <a:t>Publikacje w mediach społecznościowych związane z naszą działalnością</a:t>
            </a:r>
            <a:endParaRPr dirty="0">
              <a:solidFill>
                <a:srgbClr val="161249"/>
              </a:solidFill>
            </a:endParaRPr>
          </a:p>
          <a:p>
            <a:pPr marL="457200" lvl="0" indent="-317500" algn="l" rtl="0">
              <a:spcBef>
                <a:spcPts val="0"/>
              </a:spcBef>
              <a:spcAft>
                <a:spcPts val="0"/>
              </a:spcAft>
              <a:buClr>
                <a:srgbClr val="161249"/>
              </a:buClr>
              <a:buSzPts val="1400"/>
              <a:buChar char="●"/>
            </a:pPr>
            <a:r>
              <a:rPr lang="pl-PL" dirty="0">
                <a:solidFill>
                  <a:srgbClr val="161249"/>
                </a:solidFill>
              </a:rPr>
              <a:t>W</a:t>
            </a:r>
            <a:r>
              <a:rPr lang="fi" dirty="0">
                <a:solidFill>
                  <a:srgbClr val="161249"/>
                </a:solidFill>
              </a:rPr>
              <a:t>łasne publikacje, które stają się wirusowe </a:t>
            </a:r>
            <a:endParaRPr dirty="0">
              <a:solidFill>
                <a:srgbClr val="161249"/>
              </a:solidFill>
            </a:endParaRPr>
          </a:p>
          <a:p>
            <a:pPr marL="457200" lvl="0" indent="-317500" algn="l" rtl="0">
              <a:spcBef>
                <a:spcPts val="0"/>
              </a:spcBef>
              <a:spcAft>
                <a:spcPts val="0"/>
              </a:spcAft>
              <a:buClr>
                <a:srgbClr val="161249"/>
              </a:buClr>
              <a:buSzPts val="1400"/>
              <a:buChar char="●"/>
            </a:pPr>
            <a:r>
              <a:rPr lang="fi" dirty="0">
                <a:solidFill>
                  <a:srgbClr val="161249"/>
                </a:solidFill>
              </a:rPr>
              <a:t>posty i treści publikowane przez naszych klientów, obserwujących </a:t>
            </a:r>
            <a:endParaRPr dirty="0">
              <a:solidFill>
                <a:srgbClr val="161249"/>
              </a:solidFill>
            </a:endParaRPr>
          </a:p>
          <a:p>
            <a:pPr marL="0" lvl="0" indent="0" algn="l" rtl="0">
              <a:spcBef>
                <a:spcPts val="0"/>
              </a:spcBef>
              <a:spcAft>
                <a:spcPts val="0"/>
              </a:spcAft>
              <a:buNone/>
            </a:pPr>
            <a:r>
              <a:rPr lang="fi" sz="1200" dirty="0">
                <a:solidFill>
                  <a:srgbClr val="161249"/>
                </a:solidFill>
              </a:rPr>
              <a:t>Zaleta: ludzie ufają swoim </a:t>
            </a:r>
            <a:r>
              <a:rPr lang="pl-PL" sz="1200" dirty="0">
                <a:solidFill>
                  <a:srgbClr val="161249"/>
                </a:solidFill>
              </a:rPr>
              <a:t>znajomym </a:t>
            </a:r>
            <a:r>
              <a:rPr lang="fi" sz="1200" dirty="0">
                <a:solidFill>
                  <a:srgbClr val="161249"/>
                </a:solidFill>
              </a:rPr>
              <a:t>znacznie bardziej niż reklamom</a:t>
            </a:r>
            <a:r>
              <a:rPr lang="pl-PL" sz="1200" dirty="0">
                <a:solidFill>
                  <a:srgbClr val="161249"/>
                </a:solidFill>
              </a:rPr>
              <a:t>.</a:t>
            </a:r>
            <a:endParaRPr sz="1200" dirty="0">
              <a:solidFill>
                <a:srgbClr val="161249"/>
              </a:solidFill>
            </a:endParaRPr>
          </a:p>
          <a:p>
            <a:pPr marL="0" lvl="0" indent="0" algn="l" rtl="0">
              <a:spcBef>
                <a:spcPts val="0"/>
              </a:spcBef>
              <a:spcAft>
                <a:spcPts val="0"/>
              </a:spcAft>
              <a:buNone/>
            </a:pPr>
            <a:endParaRPr dirty="0">
              <a:solidFill>
                <a:srgbClr val="161249"/>
              </a:solidFill>
            </a:endParaRPr>
          </a:p>
        </p:txBody>
      </p:sp>
      <p:pic>
        <p:nvPicPr>
          <p:cNvPr id="569" name="Google Shape;569;p43"/>
          <p:cNvPicPr preferRelativeResize="0"/>
          <p:nvPr/>
        </p:nvPicPr>
        <p:blipFill>
          <a:blip r:embed="rId3">
            <a:alphaModFix/>
          </a:blip>
          <a:stretch>
            <a:fillRect/>
          </a:stretch>
        </p:blipFill>
        <p:spPr>
          <a:xfrm>
            <a:off x="260925" y="3908975"/>
            <a:ext cx="8500800" cy="9942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44"/>
          <p:cNvSpPr txBox="1"/>
          <p:nvPr/>
        </p:nvSpPr>
        <p:spPr>
          <a:xfrm>
            <a:off x="6671512" y="2551448"/>
            <a:ext cx="1848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577" name="Google Shape;577;p44" descr="Earned Media Definition: 38 Experts Weigh In - Heidi Cohen | Integrated  marketing communications, Paid media, Media relations"/>
          <p:cNvPicPr preferRelativeResize="0"/>
          <p:nvPr/>
        </p:nvPicPr>
        <p:blipFill rotWithShape="1">
          <a:blip r:embed="rId3">
            <a:alphaModFix/>
          </a:blip>
          <a:srcRect/>
          <a:stretch/>
        </p:blipFill>
        <p:spPr>
          <a:xfrm>
            <a:off x="999241" y="383110"/>
            <a:ext cx="6245551" cy="3971489"/>
          </a:xfrm>
          <a:prstGeom prst="rect">
            <a:avLst/>
          </a:prstGeom>
          <a:noFill/>
          <a:ln>
            <a:noFill/>
          </a:ln>
        </p:spPr>
      </p:pic>
      <p:sp>
        <p:nvSpPr>
          <p:cNvPr id="578" name="Google Shape;578;p44"/>
          <p:cNvSpPr txBox="1"/>
          <p:nvPr/>
        </p:nvSpPr>
        <p:spPr>
          <a:xfrm>
            <a:off x="4021725" y="4486575"/>
            <a:ext cx="3548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b="1"/>
              <a:t>Źródło i dalsze informacje: </a:t>
            </a:r>
            <a:r>
              <a:rPr lang="fi" b="1" u="sng">
                <a:solidFill>
                  <a:schemeClr val="hlink"/>
                </a:solidFill>
                <a:hlinkClick r:id="rId4"/>
              </a:rPr>
              <a:t>Brandpoint</a:t>
            </a:r>
            <a:endParaRPr b="1"/>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46"/>
          <p:cNvSpPr txBox="1">
            <a:spLocks noGrp="1"/>
          </p:cNvSpPr>
          <p:nvPr>
            <p:ph type="title" idx="4294967295"/>
          </p:nvPr>
        </p:nvSpPr>
        <p:spPr>
          <a:xfrm>
            <a:off x="550198" y="68467"/>
            <a:ext cx="6172200" cy="506412"/>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Przykład mediów własnych</a:t>
            </a:r>
            <a:endParaRPr/>
          </a:p>
        </p:txBody>
      </p:sp>
      <p:pic>
        <p:nvPicPr>
          <p:cNvPr id="588" name="Google Shape;588;p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8573" y="781669"/>
            <a:ext cx="3038161" cy="2273156"/>
          </a:xfrm>
          <a:prstGeom prst="rect">
            <a:avLst/>
          </a:prstGeom>
          <a:noFill/>
          <a:ln>
            <a:noFill/>
          </a:ln>
          <a:effectLst>
            <a:outerShdw blurRad="63500" sx="102000" sy="102000" algn="ctr" rotWithShape="0">
              <a:srgbClr val="000000">
                <a:alpha val="40000"/>
              </a:srgbClr>
            </a:outerShdw>
          </a:effectLst>
        </p:spPr>
      </p:pic>
      <p:pic>
        <p:nvPicPr>
          <p:cNvPr id="589" name="Google Shape;589;p4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961781" y="682342"/>
            <a:ext cx="1758314" cy="1880535"/>
          </a:xfrm>
          <a:prstGeom prst="rect">
            <a:avLst/>
          </a:prstGeom>
          <a:noFill/>
          <a:ln>
            <a:noFill/>
          </a:ln>
          <a:effectLst>
            <a:outerShdw blurRad="63500" sx="102000" sy="102000" algn="ctr" rotWithShape="0">
              <a:srgbClr val="000000">
                <a:alpha val="40000"/>
              </a:srgbClr>
            </a:outerShdw>
          </a:effectLst>
        </p:spPr>
      </p:pic>
      <p:pic>
        <p:nvPicPr>
          <p:cNvPr id="590" name="Google Shape;590;p4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669183" y="1884932"/>
            <a:ext cx="2083365" cy="1187433"/>
          </a:xfrm>
          <a:prstGeom prst="rect">
            <a:avLst/>
          </a:prstGeom>
          <a:noFill/>
          <a:ln>
            <a:noFill/>
          </a:ln>
          <a:effectLst>
            <a:outerShdw blurRad="63500" sx="102000" sy="102000" algn="ctr" rotWithShape="0">
              <a:srgbClr val="000000">
                <a:alpha val="40000"/>
              </a:srgbClr>
            </a:outerShdw>
          </a:effectLst>
        </p:spPr>
      </p:pic>
      <p:pic>
        <p:nvPicPr>
          <p:cNvPr id="591" name="Google Shape;591;p4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96047">
            <a:off x="1083242" y="3328996"/>
            <a:ext cx="1977992" cy="948858"/>
          </a:xfrm>
          <a:prstGeom prst="rect">
            <a:avLst/>
          </a:prstGeom>
          <a:noFill/>
          <a:ln>
            <a:noFill/>
          </a:ln>
          <a:effectLst>
            <a:outerShdw blurRad="63500" sx="102000" sy="102000" algn="ctr" rotWithShape="0">
              <a:srgbClr val="000000">
                <a:alpha val="40000"/>
              </a:srgbClr>
            </a:outerShdw>
          </a:effectLst>
        </p:spPr>
      </p:pic>
      <p:pic>
        <p:nvPicPr>
          <p:cNvPr id="592" name="Google Shape;592;p4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rot="534797">
            <a:off x="6635517" y="3356954"/>
            <a:ext cx="1387412" cy="1506552"/>
          </a:xfrm>
          <a:prstGeom prst="rect">
            <a:avLst/>
          </a:prstGeom>
          <a:noFill/>
          <a:ln>
            <a:noFill/>
          </a:ln>
          <a:effectLst>
            <a:outerShdw blurRad="63500" sx="102000" sy="102000" algn="ctr" rotWithShape="0">
              <a:srgbClr val="000000">
                <a:alpha val="40000"/>
              </a:srgbClr>
            </a:outerShdw>
          </a:effectLst>
        </p:spPr>
      </p:pic>
      <p:pic>
        <p:nvPicPr>
          <p:cNvPr id="593" name="Google Shape;593;p4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3676923" y="3083691"/>
            <a:ext cx="2090705" cy="1579149"/>
          </a:xfrm>
          <a:prstGeom prst="rect">
            <a:avLst/>
          </a:prstGeom>
          <a:noFill/>
          <a:ln>
            <a:noFill/>
          </a:ln>
          <a:effectLst>
            <a:outerShdw blurRad="63500" sx="102000" sy="102000" algn="ctr" rotWithShape="0">
              <a:srgbClr val="000000">
                <a:alpha val="40000"/>
              </a:srgbClr>
            </a:outerShdw>
          </a:effectLst>
        </p:spPr>
      </p:pic>
      <p:sp>
        <p:nvSpPr>
          <p:cNvPr id="594" name="Google Shape;594;p46"/>
          <p:cNvSpPr txBox="1"/>
          <p:nvPr/>
        </p:nvSpPr>
        <p:spPr>
          <a:xfrm>
            <a:off x="277379" y="3068142"/>
            <a:ext cx="23214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Strona internetowa</a:t>
            </a:r>
            <a:endParaRPr sz="1400" b="1" i="0" u="none" strike="noStrike" cap="none">
              <a:solidFill>
                <a:srgbClr val="F39200"/>
              </a:solidFill>
              <a:latin typeface="Arial"/>
              <a:ea typeface="Arial"/>
              <a:cs typeface="Arial"/>
              <a:sym typeface="Arial"/>
            </a:endParaRPr>
          </a:p>
        </p:txBody>
      </p:sp>
      <p:sp>
        <p:nvSpPr>
          <p:cNvPr id="595" name="Google Shape;595;p46"/>
          <p:cNvSpPr txBox="1"/>
          <p:nvPr/>
        </p:nvSpPr>
        <p:spPr>
          <a:xfrm>
            <a:off x="4359445" y="2634739"/>
            <a:ext cx="12327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Newsletter</a:t>
            </a:r>
            <a:endParaRPr sz="1400" b="1" i="0" u="none" strike="noStrike" cap="none">
              <a:solidFill>
                <a:srgbClr val="F39200"/>
              </a:solidFill>
              <a:latin typeface="Arial"/>
              <a:ea typeface="Arial"/>
              <a:cs typeface="Arial"/>
              <a:sym typeface="Arial"/>
            </a:endParaRPr>
          </a:p>
        </p:txBody>
      </p:sp>
      <p:sp>
        <p:nvSpPr>
          <p:cNvPr id="596" name="Google Shape;596;p46"/>
          <p:cNvSpPr txBox="1"/>
          <p:nvPr/>
        </p:nvSpPr>
        <p:spPr>
          <a:xfrm>
            <a:off x="7883594" y="3064555"/>
            <a:ext cx="16941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Instagram</a:t>
            </a:r>
            <a:endParaRPr sz="1400" b="1" i="0" u="none" strike="noStrike" cap="none">
              <a:solidFill>
                <a:srgbClr val="F39200"/>
              </a:solidFill>
              <a:latin typeface="Arial"/>
              <a:ea typeface="Arial"/>
              <a:cs typeface="Arial"/>
              <a:sym typeface="Arial"/>
            </a:endParaRPr>
          </a:p>
        </p:txBody>
      </p:sp>
      <p:sp>
        <p:nvSpPr>
          <p:cNvPr id="597" name="Google Shape;597;p46"/>
          <p:cNvSpPr txBox="1"/>
          <p:nvPr/>
        </p:nvSpPr>
        <p:spPr>
          <a:xfrm>
            <a:off x="8008219" y="4562847"/>
            <a:ext cx="13089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LinkedIn</a:t>
            </a:r>
            <a:endParaRPr sz="1400" b="1" i="0" u="none" strike="noStrike" cap="none">
              <a:solidFill>
                <a:srgbClr val="F39200"/>
              </a:solidFill>
              <a:latin typeface="Arial"/>
              <a:ea typeface="Arial"/>
              <a:cs typeface="Arial"/>
              <a:sym typeface="Arial"/>
            </a:endParaRPr>
          </a:p>
        </p:txBody>
      </p:sp>
      <p:sp>
        <p:nvSpPr>
          <p:cNvPr id="598" name="Google Shape;598;p46"/>
          <p:cNvSpPr txBox="1"/>
          <p:nvPr/>
        </p:nvSpPr>
        <p:spPr>
          <a:xfrm>
            <a:off x="3500614" y="4662840"/>
            <a:ext cx="27726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YouTube</a:t>
            </a:r>
            <a:endParaRPr sz="1400" b="1" i="0" u="none" strike="noStrike" cap="none">
              <a:solidFill>
                <a:srgbClr val="F39200"/>
              </a:solidFill>
              <a:latin typeface="Arial"/>
              <a:ea typeface="Arial"/>
              <a:cs typeface="Arial"/>
              <a:sym typeface="Arial"/>
            </a:endParaRPr>
          </a:p>
        </p:txBody>
      </p:sp>
      <p:sp>
        <p:nvSpPr>
          <p:cNvPr id="599" name="Google Shape;599;p46"/>
          <p:cNvSpPr txBox="1"/>
          <p:nvPr/>
        </p:nvSpPr>
        <p:spPr>
          <a:xfrm rot="-279000">
            <a:off x="1569155" y="4205167"/>
            <a:ext cx="2612599"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Facebook</a:t>
            </a:r>
            <a:endParaRPr sz="1400" b="1" i="0" u="none" strike="noStrike" cap="none">
              <a:solidFill>
                <a:srgbClr val="F39200"/>
              </a:solidFill>
              <a:latin typeface="Arial"/>
              <a:ea typeface="Arial"/>
              <a:cs typeface="Arial"/>
              <a:sym typeface="Arial"/>
            </a:endParaRPr>
          </a:p>
        </p:txBody>
      </p:sp>
      <p:pic>
        <p:nvPicPr>
          <p:cNvPr id="600" name="Google Shape;600;p4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6313861" y="719083"/>
            <a:ext cx="1574712" cy="770922"/>
          </a:xfrm>
          <a:prstGeom prst="rect">
            <a:avLst/>
          </a:prstGeom>
          <a:noFill/>
          <a:ln>
            <a:noFill/>
          </a:ln>
          <a:effectLst>
            <a:outerShdw blurRad="63500" sx="102000" sy="102000" algn="ctr" rotWithShape="0">
              <a:srgbClr val="000000">
                <a:alpha val="40000"/>
              </a:srgbClr>
            </a:outerShdw>
          </a:effectLst>
        </p:spPr>
      </p:pic>
      <p:sp>
        <p:nvSpPr>
          <p:cNvPr id="601" name="Google Shape;601;p46"/>
          <p:cNvSpPr txBox="1"/>
          <p:nvPr/>
        </p:nvSpPr>
        <p:spPr>
          <a:xfrm>
            <a:off x="6273214" y="1480309"/>
            <a:ext cx="12033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Aplikacja</a:t>
            </a:r>
            <a:endParaRPr sz="1400" b="1" i="0" u="none" strike="noStrike" cap="none">
              <a:solidFill>
                <a:srgbClr val="F392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47"/>
          <p:cNvSpPr txBox="1">
            <a:spLocks noGrp="1"/>
          </p:cNvSpPr>
          <p:nvPr>
            <p:ph type="title" idx="4294967295"/>
          </p:nvPr>
        </p:nvSpPr>
        <p:spPr>
          <a:xfrm>
            <a:off x="689541" y="148847"/>
            <a:ext cx="6865938" cy="549341"/>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dirty="0"/>
              <a:t>Płatne media</a:t>
            </a:r>
            <a:r>
              <a:rPr lang="pl-PL" dirty="0"/>
              <a:t> - przykłady</a:t>
            </a:r>
            <a:endParaRPr dirty="0"/>
          </a:p>
        </p:txBody>
      </p:sp>
      <p:pic>
        <p:nvPicPr>
          <p:cNvPr id="607" name="Google Shape;607;p47"/>
          <p:cNvPicPr preferRelativeResize="0">
            <a:picLocks noGrp="1"/>
          </p:cNvPicPr>
          <p:nvPr>
            <p:ph type="body" idx="4294967295"/>
          </p:nvPr>
        </p:nvPicPr>
        <p:blipFill rotWithShape="1">
          <a:blip r:embed="rId3" cstate="email">
            <a:alphaModFix/>
            <a:extLst>
              <a:ext uri="{28A0092B-C50C-407E-A947-70E740481C1C}">
                <a14:useLocalDpi xmlns:a14="http://schemas.microsoft.com/office/drawing/2010/main"/>
              </a:ext>
            </a:extLst>
          </a:blip>
          <a:srcRect/>
          <a:stretch/>
        </p:blipFill>
        <p:spPr>
          <a:xfrm>
            <a:off x="781424" y="858623"/>
            <a:ext cx="3780065" cy="2399927"/>
          </a:xfrm>
          <a:prstGeom prst="rect">
            <a:avLst/>
          </a:prstGeom>
          <a:noFill/>
          <a:ln>
            <a:noFill/>
          </a:ln>
          <a:effectLst>
            <a:outerShdw blurRad="63500" sx="102000" sy="102000" algn="ctr" rotWithShape="0">
              <a:srgbClr val="000000">
                <a:alpha val="40000"/>
              </a:srgbClr>
            </a:outerShdw>
          </a:effectLst>
        </p:spPr>
      </p:pic>
      <p:pic>
        <p:nvPicPr>
          <p:cNvPr id="608" name="Google Shape;608;p4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702258" y="2134105"/>
            <a:ext cx="3523077" cy="2384779"/>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48"/>
          <p:cNvSpPr txBox="1">
            <a:spLocks noGrp="1"/>
          </p:cNvSpPr>
          <p:nvPr>
            <p:ph type="title" idx="4294967295"/>
          </p:nvPr>
        </p:nvSpPr>
        <p:spPr>
          <a:xfrm>
            <a:off x="933650" y="209529"/>
            <a:ext cx="6865938" cy="549341"/>
          </a:xfrm>
          <a:prstGeom prst="rect">
            <a:avLst/>
          </a:prstGeom>
          <a:noFill/>
          <a:ln>
            <a:noFill/>
          </a:ln>
        </p:spPr>
        <p:txBody>
          <a:bodyPr spcFirstLastPara="1" wrap="square" lIns="91425" tIns="45700" rIns="91425" bIns="45700" anchor="b" anchorCtr="0">
            <a:spAutoFit/>
          </a:bodyPr>
          <a:lstStyle/>
          <a:p>
            <a:pPr lvl="0"/>
            <a:r>
              <a:rPr lang="fi" sz="3300" b="1" dirty="0">
                <a:solidFill>
                  <a:srgbClr val="161249"/>
                </a:solidFill>
              </a:rPr>
              <a:t>Pozyskane media</a:t>
            </a:r>
            <a:r>
              <a:rPr lang="pl-PL" sz="3300" b="1" dirty="0">
                <a:solidFill>
                  <a:srgbClr val="161249"/>
                </a:solidFill>
              </a:rPr>
              <a:t> </a:t>
            </a:r>
            <a:r>
              <a:rPr lang="pl-PL" dirty="0"/>
              <a:t>- przykłady</a:t>
            </a:r>
            <a:endParaRPr sz="3300" b="1" dirty="0">
              <a:solidFill>
                <a:srgbClr val="161249"/>
              </a:solidFill>
            </a:endParaRPr>
          </a:p>
        </p:txBody>
      </p:sp>
      <p:pic>
        <p:nvPicPr>
          <p:cNvPr id="618" name="Google Shape;618;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44095" y="1171727"/>
            <a:ext cx="3182203" cy="716672"/>
          </a:xfrm>
          <a:prstGeom prst="rect">
            <a:avLst/>
          </a:prstGeom>
          <a:noFill/>
          <a:ln>
            <a:noFill/>
          </a:ln>
          <a:effectLst>
            <a:outerShdw blurRad="63500" sx="102000" sy="102000" algn="ctr" rotWithShape="0">
              <a:srgbClr val="000000">
                <a:alpha val="40000"/>
              </a:srgbClr>
            </a:outerShdw>
          </a:effectLst>
        </p:spPr>
      </p:pic>
      <p:pic>
        <p:nvPicPr>
          <p:cNvPr id="619" name="Google Shape;619;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446188" y="3110623"/>
            <a:ext cx="3234764" cy="928981"/>
          </a:xfrm>
          <a:prstGeom prst="rect">
            <a:avLst/>
          </a:prstGeom>
          <a:noFill/>
          <a:ln>
            <a:noFill/>
          </a:ln>
          <a:effectLst>
            <a:outerShdw blurRad="63500" sx="102000" sy="102000" algn="ctr" rotWithShape="0">
              <a:srgbClr val="000000">
                <a:alpha val="40000"/>
              </a:srgbClr>
            </a:outerShdw>
          </a:effectLst>
        </p:spPr>
      </p:pic>
      <p:pic>
        <p:nvPicPr>
          <p:cNvPr id="620" name="Google Shape;620;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559081">
            <a:off x="4461818" y="1054115"/>
            <a:ext cx="2158293" cy="1351825"/>
          </a:xfrm>
          <a:prstGeom prst="rect">
            <a:avLst/>
          </a:prstGeom>
          <a:noFill/>
          <a:ln>
            <a:noFill/>
          </a:ln>
          <a:effectLst>
            <a:outerShdw blurRad="63500" sx="102000" sy="102000" algn="ctr" rotWithShape="0">
              <a:srgbClr val="000000">
                <a:alpha val="40000"/>
              </a:srgbClr>
            </a:outerShdw>
          </a:effectLst>
        </p:spPr>
      </p:pic>
      <p:sp>
        <p:nvSpPr>
          <p:cNvPr id="621" name="Google Shape;621;p48"/>
          <p:cNvSpPr txBox="1"/>
          <p:nvPr/>
        </p:nvSpPr>
        <p:spPr>
          <a:xfrm>
            <a:off x="-835509" y="766298"/>
            <a:ext cx="4158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SEO</a:t>
            </a:r>
            <a:endParaRPr sz="1400" b="1" i="0" u="none" strike="noStrike" cap="none">
              <a:solidFill>
                <a:srgbClr val="F39200"/>
              </a:solidFill>
              <a:latin typeface="Arial"/>
              <a:ea typeface="Arial"/>
              <a:cs typeface="Arial"/>
              <a:sym typeface="Arial"/>
            </a:endParaRPr>
          </a:p>
        </p:txBody>
      </p:sp>
      <p:pic>
        <p:nvPicPr>
          <p:cNvPr id="622" name="Google Shape;622;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06157">
            <a:off x="948405" y="2240542"/>
            <a:ext cx="1965254" cy="2029120"/>
          </a:xfrm>
          <a:prstGeom prst="rect">
            <a:avLst/>
          </a:prstGeom>
          <a:noFill/>
          <a:ln>
            <a:noFill/>
          </a:ln>
          <a:effectLst>
            <a:outerShdw blurRad="63500" sx="102000" sy="102000" algn="ctr" rotWithShape="0">
              <a:srgbClr val="000000">
                <a:alpha val="40000"/>
              </a:srgbClr>
            </a:outerShdw>
          </a:effectLst>
        </p:spPr>
      </p:pic>
      <p:pic>
        <p:nvPicPr>
          <p:cNvPr id="623" name="Google Shape;623;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055631" y="1228135"/>
            <a:ext cx="1654174" cy="2942226"/>
          </a:xfrm>
          <a:prstGeom prst="rect">
            <a:avLst/>
          </a:prstGeom>
          <a:noFill/>
          <a:ln>
            <a:noFill/>
          </a:ln>
          <a:effectLst>
            <a:outerShdw blurRad="63500" sx="102000" sy="102000" algn="ctr" rotWithShape="0">
              <a:srgbClr val="000000">
                <a:alpha val="40000"/>
              </a:srgbClr>
            </a:outerShdw>
          </a:effectLst>
        </p:spPr>
      </p:pic>
      <p:sp>
        <p:nvSpPr>
          <p:cNvPr id="624" name="Google Shape;624;p48"/>
          <p:cNvSpPr txBox="1"/>
          <p:nvPr/>
        </p:nvSpPr>
        <p:spPr>
          <a:xfrm>
            <a:off x="0" y="-37201"/>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p49"/>
          <p:cNvSpPr txBox="1">
            <a:spLocks noGrp="1"/>
          </p:cNvSpPr>
          <p:nvPr>
            <p:ph type="body" idx="1"/>
          </p:nvPr>
        </p:nvSpPr>
        <p:spPr>
          <a:xfrm>
            <a:off x="848793" y="411515"/>
            <a:ext cx="8084191" cy="332400"/>
          </a:xfrm>
          <a:prstGeom prst="rect">
            <a:avLst/>
          </a:prstGeom>
          <a:noFill/>
          <a:ln>
            <a:noFill/>
          </a:ln>
        </p:spPr>
        <p:txBody>
          <a:bodyPr spcFirstLastPara="1" wrap="square" lIns="0" tIns="0" rIns="0" bIns="0" anchor="t" anchorCtr="0">
            <a:spAutoFit/>
          </a:bodyPr>
          <a:lstStyle/>
          <a:p>
            <a:pPr marL="0" lvl="0" indent="0">
              <a:spcBef>
                <a:spcPts val="0"/>
              </a:spcBef>
            </a:pPr>
            <a:r>
              <a:rPr lang="fi" dirty="0"/>
              <a:t>Aktywność </a:t>
            </a:r>
            <a:r>
              <a:rPr lang="pl-PL" dirty="0"/>
              <a:t>podczas zajęć</a:t>
            </a:r>
            <a:r>
              <a:rPr lang="fi" dirty="0"/>
              <a:t>: </a:t>
            </a:r>
            <a:r>
              <a:rPr lang="fi" sz="2400" dirty="0">
                <a:solidFill>
                  <a:schemeClr val="lt1"/>
                </a:solidFill>
              </a:rPr>
              <a:t>zastosowania modelu PESO</a:t>
            </a:r>
            <a:endParaRPr dirty="0"/>
          </a:p>
        </p:txBody>
      </p:sp>
      <p:sp>
        <p:nvSpPr>
          <p:cNvPr id="630" name="Google Shape;630;p49"/>
          <p:cNvSpPr txBox="1">
            <a:spLocks noGrp="1"/>
          </p:cNvSpPr>
          <p:nvPr>
            <p:ph type="body" idx="2"/>
          </p:nvPr>
        </p:nvSpPr>
        <p:spPr>
          <a:xfrm>
            <a:off x="848794" y="996432"/>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dirty="0">
                <a:solidFill>
                  <a:srgbClr val="F39200"/>
                </a:solidFill>
              </a:rPr>
              <a:t>1. </a:t>
            </a:r>
            <a:r>
              <a:rPr lang="fi" sz="1600" dirty="0"/>
              <a:t>Wybierz znaną </a:t>
            </a:r>
            <a:r>
              <a:rPr lang="pl-PL" sz="1600" dirty="0"/>
              <a:t>dużą </a:t>
            </a:r>
            <a:r>
              <a:rPr lang="fi" sz="1600" dirty="0"/>
              <a:t>markę, którą chcesz sprawdzić. </a:t>
            </a:r>
            <a:br>
              <a:rPr lang="fi" sz="1600" dirty="0"/>
            </a:br>
            <a:endParaRPr sz="1600" dirty="0"/>
          </a:p>
          <a:p>
            <a:pPr marL="0" lvl="0" indent="0" algn="l" rtl="0">
              <a:lnSpc>
                <a:spcPct val="100000"/>
              </a:lnSpc>
              <a:spcBef>
                <a:spcPts val="0"/>
              </a:spcBef>
              <a:spcAft>
                <a:spcPts val="0"/>
              </a:spcAft>
              <a:buClr>
                <a:schemeClr val="lt1"/>
              </a:buClr>
              <a:buSzPts val="1600"/>
              <a:buNone/>
            </a:pPr>
            <a:r>
              <a:rPr lang="fi" sz="1600" dirty="0"/>
              <a:t>Przeanalizuj ich media. Które z tych mediów są własnością? Płatne? </a:t>
            </a:r>
            <a:r>
              <a:rPr lang="pl-PL" sz="1600" dirty="0"/>
              <a:t>Pozyskane </a:t>
            </a:r>
            <a:r>
              <a:rPr lang="fi" sz="1600" dirty="0"/>
              <a:t>lub udostępnione? Stwórz infografikę (wizualizację za pomocą obrazów/linków znalezionych w Internecie).</a:t>
            </a:r>
            <a:endParaRPr dirty="0"/>
          </a:p>
          <a:p>
            <a:pPr marL="342900" lvl="0" indent="-241300" algn="l" rtl="0">
              <a:lnSpc>
                <a:spcPct val="100000"/>
              </a:lnSpc>
              <a:spcBef>
                <a:spcPts val="0"/>
              </a:spcBef>
              <a:spcAft>
                <a:spcPts val="0"/>
              </a:spcAft>
              <a:buClr>
                <a:schemeClr val="lt1"/>
              </a:buClr>
              <a:buSzPts val="1600"/>
              <a:buFont typeface="Calibri"/>
              <a:buNone/>
            </a:pPr>
            <a:endParaRPr sz="1600" dirty="0"/>
          </a:p>
          <a:p>
            <a:pPr marL="0" lvl="0" indent="0" algn="l" rtl="0">
              <a:lnSpc>
                <a:spcPct val="100000"/>
              </a:lnSpc>
              <a:spcBef>
                <a:spcPts val="0"/>
              </a:spcBef>
              <a:spcAft>
                <a:spcPts val="0"/>
              </a:spcAft>
              <a:buClr>
                <a:schemeClr val="lt1"/>
              </a:buClr>
              <a:buSzPts val="1600"/>
              <a:buNone/>
            </a:pPr>
            <a:r>
              <a:rPr lang="fi" sz="1600" dirty="0">
                <a:solidFill>
                  <a:srgbClr val="F39200"/>
                </a:solidFill>
              </a:rPr>
              <a:t>2. </a:t>
            </a:r>
            <a:r>
              <a:rPr lang="fi" sz="1600" dirty="0"/>
              <a:t>Wybierz mniejszą markę, którą chcesz sprawdzić.</a:t>
            </a:r>
            <a:br>
              <a:rPr lang="fi" sz="1600" dirty="0"/>
            </a:br>
            <a:endParaRPr sz="1600" dirty="0"/>
          </a:p>
          <a:p>
            <a:pPr marL="0" lvl="0" indent="0" algn="l" rtl="0">
              <a:lnSpc>
                <a:spcPct val="100000"/>
              </a:lnSpc>
              <a:spcBef>
                <a:spcPts val="0"/>
              </a:spcBef>
              <a:spcAft>
                <a:spcPts val="0"/>
              </a:spcAft>
              <a:buClr>
                <a:schemeClr val="lt1"/>
              </a:buClr>
              <a:buSzPts val="1600"/>
              <a:buNone/>
            </a:pPr>
            <a:r>
              <a:rPr lang="fi" sz="1600" dirty="0"/>
              <a:t>Przeanalizuj ich media. Gdzie się pojawiają? Z jakich mediów (własnych, płatnych) powinni korzystać? W jaki sposób mogą osiągnąć media </a:t>
            </a:r>
            <a:r>
              <a:rPr lang="pl-PL" sz="1600" dirty="0"/>
              <a:t>pozyskane </a:t>
            </a:r>
            <a:r>
              <a:rPr lang="fi" sz="1600" dirty="0"/>
              <a:t>i współdzielone?</a:t>
            </a:r>
            <a:endParaRPr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50"/>
          <p:cNvSpPr txBox="1">
            <a:spLocks noGrp="1"/>
          </p:cNvSpPr>
          <p:nvPr>
            <p:ph type="body" idx="1"/>
          </p:nvPr>
        </p:nvSpPr>
        <p:spPr>
          <a:xfrm>
            <a:off x="535781" y="719137"/>
            <a:ext cx="4321969" cy="1419363"/>
          </a:xfrm>
          <a:prstGeom prst="rect">
            <a:avLst/>
          </a:prstGeom>
          <a:noFill/>
          <a:ln>
            <a:noFill/>
          </a:ln>
        </p:spPr>
        <p:txBody>
          <a:bodyPr spcFirstLastPara="1" wrap="square" lIns="68575" tIns="34275" rIns="68575" bIns="34275" anchor="t" anchorCtr="0">
            <a:noAutofit/>
          </a:bodyPr>
          <a:lstStyle/>
          <a:p>
            <a:pPr marL="0" lvl="0" indent="0" algn="l" rtl="0">
              <a:lnSpc>
                <a:spcPct val="90000"/>
              </a:lnSpc>
              <a:spcBef>
                <a:spcPts val="800"/>
              </a:spcBef>
              <a:spcAft>
                <a:spcPts val="0"/>
              </a:spcAft>
              <a:buClr>
                <a:srgbClr val="161249"/>
              </a:buClr>
              <a:buSzPts val="1800"/>
              <a:buNone/>
            </a:pPr>
            <a:r>
              <a:rPr lang="fi" sz="1800" dirty="0"/>
              <a:t>Do tej pory omówiliśmy zmieniający się rynek i zalety marketingu cyfrowego. </a:t>
            </a:r>
            <a:endParaRPr sz="1800" dirty="0"/>
          </a:p>
          <a:p>
            <a:pPr marL="0" lvl="0" indent="0" algn="l" rtl="0">
              <a:lnSpc>
                <a:spcPct val="90000"/>
              </a:lnSpc>
              <a:spcBef>
                <a:spcPts val="1200"/>
              </a:spcBef>
              <a:spcAft>
                <a:spcPts val="0"/>
              </a:spcAft>
              <a:buClr>
                <a:srgbClr val="161249"/>
              </a:buClr>
              <a:buSzPts val="1800"/>
              <a:buNone/>
            </a:pPr>
            <a:r>
              <a:rPr lang="fi" sz="1800" dirty="0"/>
              <a:t>Musimy pamiętać, że marketing ma na celu realizację strategii organizacji i komunikowanie wybranych mocnych stron (7D).</a:t>
            </a:r>
            <a:endParaRPr sz="1800" dirty="0"/>
          </a:p>
          <a:p>
            <a:pPr marL="0" lvl="0" indent="0" algn="l" rtl="0">
              <a:lnSpc>
                <a:spcPct val="90000"/>
              </a:lnSpc>
              <a:spcBef>
                <a:spcPts val="1200"/>
              </a:spcBef>
              <a:spcAft>
                <a:spcPts val="1200"/>
              </a:spcAft>
              <a:buClr>
                <a:srgbClr val="161249"/>
              </a:buClr>
              <a:buSzPts val="1800"/>
              <a:buNone/>
            </a:pPr>
            <a:r>
              <a:rPr lang="fi" sz="1800" dirty="0"/>
              <a:t>Następna sekcja zawiera wytyczne dotyczące tworzenia strategii oraz pomiaru wyników i rezultatów.</a:t>
            </a:r>
            <a:endParaRPr sz="1800" dirty="0"/>
          </a:p>
        </p:txBody>
      </p:sp>
      <p:pic>
        <p:nvPicPr>
          <p:cNvPr id="636" name="Google Shape;636;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97538" y="950383"/>
            <a:ext cx="3787925" cy="240533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pic>
        <p:nvPicPr>
          <p:cNvPr id="641" name="Google Shape;641;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911928" y="1170125"/>
            <a:ext cx="6232072" cy="3116036"/>
          </a:xfrm>
          <a:prstGeom prst="rect">
            <a:avLst/>
          </a:prstGeom>
          <a:noFill/>
          <a:ln>
            <a:noFill/>
          </a:ln>
        </p:spPr>
      </p:pic>
      <p:sp>
        <p:nvSpPr>
          <p:cNvPr id="642" name="Google Shape;642;p52"/>
          <p:cNvSpPr txBox="1">
            <a:spLocks noGrp="1"/>
          </p:cNvSpPr>
          <p:nvPr>
            <p:ph type="title" idx="4294967295"/>
          </p:nvPr>
        </p:nvSpPr>
        <p:spPr>
          <a:xfrm>
            <a:off x="245649" y="154020"/>
            <a:ext cx="85201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dirty="0"/>
              <a:t>Pytania, na które strategia powinna </a:t>
            </a:r>
            <a:br>
              <a:rPr lang="fi" dirty="0"/>
            </a:br>
            <a:r>
              <a:rPr lang="fi" dirty="0"/>
              <a:t>odpowiedzieć</a:t>
            </a:r>
            <a:r>
              <a:rPr lang="pl-PL" dirty="0"/>
              <a:t>:</a:t>
            </a:r>
            <a:endParaRPr dirty="0"/>
          </a:p>
        </p:txBody>
      </p:sp>
      <p:sp>
        <p:nvSpPr>
          <p:cNvPr id="643" name="Google Shape;643;p52"/>
          <p:cNvSpPr txBox="1"/>
          <p:nvPr/>
        </p:nvSpPr>
        <p:spPr>
          <a:xfrm>
            <a:off x="245649" y="1170125"/>
            <a:ext cx="2830800" cy="2939236"/>
          </a:xfrm>
          <a:prstGeom prst="rect">
            <a:avLst/>
          </a:prstGeom>
          <a:noFill/>
          <a:ln>
            <a:noFill/>
          </a:ln>
        </p:spPr>
        <p:txBody>
          <a:bodyPr spcFirstLastPara="1" wrap="square" lIns="91425" tIns="91425" rIns="91425" bIns="91425" anchor="t" anchorCtr="0">
            <a:spAutoFit/>
          </a:bodyPr>
          <a:lstStyle/>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Gdzie jesteśmy teraz (obecna sytuacja)? </a:t>
            </a:r>
            <a:endParaRPr sz="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Jakie są nasze ogólne cele? </a:t>
            </a:r>
            <a:endParaRPr sz="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Co chcemy osiągnąć dzięki naszemu (cyfrowemu) marketingowi?</a:t>
            </a:r>
            <a:endParaRPr lang="pl-PL"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Kim są nasze grupy docelowe?</a:t>
            </a: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Jakie jest nasze przesłanie i gdzie nadajemy?</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53"/>
          <p:cNvSpPr txBox="1">
            <a:spLocks noGrp="1"/>
          </p:cNvSpPr>
          <p:nvPr>
            <p:ph type="title"/>
          </p:nvPr>
        </p:nvSpPr>
        <p:spPr>
          <a:xfrm>
            <a:off x="628650" y="565246"/>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dirty="0"/>
              <a:t>Źródła</a:t>
            </a:r>
            <a:r>
              <a:rPr lang="pl-PL" dirty="0"/>
              <a:t>:</a:t>
            </a:r>
            <a:endParaRPr dirty="0"/>
          </a:p>
        </p:txBody>
      </p:sp>
      <p:sp>
        <p:nvSpPr>
          <p:cNvPr id="6" name="Google Shape;649;p53"/>
          <p:cNvSpPr txBox="1">
            <a:spLocks noGrp="1"/>
          </p:cNvSpPr>
          <p:nvPr>
            <p:ph type="body" idx="1"/>
          </p:nvPr>
        </p:nvSpPr>
        <p:spPr>
          <a:xfrm>
            <a:off x="628650" y="1369219"/>
            <a:ext cx="7886700" cy="2905898"/>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2100"/>
              <a:buNone/>
            </a:pPr>
            <a:r>
              <a:rPr lang="fi" dirty="0"/>
              <a:t>Boomer, B. &amp; Bitner, M.J. (1981) The 7Ps in marketing</a:t>
            </a:r>
            <a:endParaRPr dirty="0"/>
          </a:p>
          <a:p>
            <a:pPr marL="0" lvl="0" indent="0" algn="l" rtl="0">
              <a:lnSpc>
                <a:spcPct val="90000"/>
              </a:lnSpc>
              <a:spcBef>
                <a:spcPts val="1200"/>
              </a:spcBef>
              <a:spcAft>
                <a:spcPts val="0"/>
              </a:spcAft>
              <a:buClr>
                <a:srgbClr val="161249"/>
              </a:buClr>
              <a:buSzPts val="2100"/>
              <a:buNone/>
            </a:pPr>
            <a:r>
              <a:rPr lang="fi" dirty="0"/>
              <a:t>Chaffey (2012): Digital Marketing - Strategy, Implementation and Practice</a:t>
            </a:r>
            <a:endParaRPr dirty="0"/>
          </a:p>
          <a:p>
            <a:pPr marL="0" lvl="0" indent="0" algn="l" rtl="0">
              <a:lnSpc>
                <a:spcPct val="90000"/>
              </a:lnSpc>
              <a:spcBef>
                <a:spcPts val="1200"/>
              </a:spcBef>
              <a:spcAft>
                <a:spcPts val="1200"/>
              </a:spcAft>
              <a:buClr>
                <a:srgbClr val="161249"/>
              </a:buClr>
              <a:buSzPts val="2100"/>
              <a:buNone/>
            </a:pPr>
            <a:r>
              <a:rPr lang="fi" dirty="0"/>
              <a:t>McCarthy, E. Jerome (1960), Basic Marketing: A Managerial Approach. Homewood, IL: Richard D. Irwin, Inc. (1981)</a:t>
            </a: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br>
              <a:rPr lang="pl-PL" dirty="0">
                <a:solidFill>
                  <a:srgbClr val="FFFFFF"/>
                </a:solidFill>
              </a:rPr>
            </a:br>
            <a:r>
              <a:rPr lang="fi" dirty="0">
                <a:solidFill>
                  <a:srgbClr val="FFFFFF"/>
                </a:solidFill>
              </a:rPr>
              <a:t>i 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a:solidFill>
                  <a:srgbClr val="FFFFFF"/>
                </a:solidFill>
              </a:rPr>
              <a:t>.</a:t>
            </a:r>
            <a:r>
              <a:rPr lang="pl-PL" dirty="0">
                <a:solidFill>
                  <a:srgbClr val="FFFFFF"/>
                </a:solidFill>
              </a:rPr>
              <a:t> </a:t>
            </a:r>
            <a:r>
              <a:rPr lang="fi" dirty="0">
                <a:solidFill>
                  <a:srgbClr val="FFFFFF"/>
                </a:solidFill>
              </a:rPr>
              <a:t> Wszystkie materiały są przeznaczone do otwartego użytku </a:t>
            </a:r>
            <a:br>
              <a:rPr lang="pl-PL" dirty="0">
                <a:solidFill>
                  <a:srgbClr val="FFFFFF"/>
                </a:solidFill>
              </a:rPr>
            </a:br>
            <a:r>
              <a:rPr lang="fi" dirty="0">
                <a:solidFill>
                  <a:srgbClr val="FFFFFF"/>
                </a:solidFill>
              </a:rPr>
              <a:t>i współfinansowane przez program Erasmus +.</a:t>
            </a:r>
            <a:endParaRPr dirty="0">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TotalTime>
  <Words>2573</Words>
  <Application>Microsoft Office PowerPoint</Application>
  <PresentationFormat>On-screen Show (16:9)</PresentationFormat>
  <Paragraphs>206</Paragraphs>
  <Slides>27</Slides>
  <Notes>27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27</vt:i4>
      </vt:variant>
    </vt:vector>
  </HeadingPairs>
  <TitlesOfParts>
    <vt:vector size="33" baseType="lpstr">
      <vt:lpstr>Arial</vt:lpstr>
      <vt:lpstr>Calibri</vt:lpstr>
      <vt:lpstr>Noto Sans Symbols</vt:lpstr>
      <vt:lpstr>PT Sans</vt:lpstr>
      <vt:lpstr>DEMS NEW</vt:lpstr>
      <vt:lpstr>Office Theme</vt:lpstr>
      <vt:lpstr>Co sprawiło, że marketing cyfrowy stał się możliwy?</vt:lpstr>
      <vt:lpstr>PowerPoint Presentation</vt:lpstr>
      <vt:lpstr>Większość procesów zakupowych  rozpoczyna się w wyszukiwarkach </vt:lpstr>
      <vt:lpstr>... lub w mediach społecznościowych </vt:lpstr>
      <vt:lpstr>Działalność biznesowa (B2B) w Internecie</vt:lpstr>
      <vt:lpstr>Technologia cyfrowa umożliwia personalizację</vt:lpstr>
      <vt:lpstr>Rozporządzenie w sprawie marketingu cyfrowego - RODO</vt:lpstr>
      <vt:lpstr>PowerPoint Presentation</vt:lpstr>
      <vt:lpstr>Trendy i perspektywy </vt:lpstr>
      <vt:lpstr>Jakie środki cyfrowe są wykorzystywane  do uzyskiwania dostępu do usług? </vt:lpstr>
      <vt:lpstr>Dane dotyczące trendów i ruchu  na stronach internetowych; źródła</vt:lpstr>
      <vt:lpstr>PowerPoint Presentation</vt:lpstr>
      <vt:lpstr>Marketerzy coraz częściej korzystają  z mediów cyfrowych</vt:lpstr>
      <vt:lpstr>Kto wykonuje zadania marketingu cyfrowego  w organizacjach?</vt:lpstr>
      <vt:lpstr>Co można osiągnąć na poziomie użytkownika?</vt:lpstr>
      <vt:lpstr>PowerPoint Presentation</vt:lpstr>
      <vt:lpstr>PowerPoint Presentation</vt:lpstr>
      <vt:lpstr>Model PESO </vt:lpstr>
      <vt:lpstr>PowerPoint Presentation</vt:lpstr>
      <vt:lpstr>Przykład mediów własnych</vt:lpstr>
      <vt:lpstr>Płatne media - przykłady</vt:lpstr>
      <vt:lpstr>Pozyskane media - przykłady</vt:lpstr>
      <vt:lpstr>PowerPoint Presentation</vt:lpstr>
      <vt:lpstr>PowerPoint Presentation</vt:lpstr>
      <vt:lpstr>Pytania, na które strategia powinna  odpowiedzieć:</vt:lpstr>
      <vt:lpstr>Źródła: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Wprowadzenie do marketingu cyfrowego.   Kontekst marketingu cyfrowego</dc:title>
  <dc:creator>Terhi</dc:creator>
  <cp:keywords>, docId:89F0A32601D40EEF5F00ACCEE1894111</cp:keywords>
  <cp:lastModifiedBy>Koskimies-Chiba Sanni</cp:lastModifiedBy>
  <cp:revision>24</cp:revision>
  <dcterms:modified xsi:type="dcterms:W3CDTF">2023-12-22T07:18:47Z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0x0101007679488AABDC1142A2456740B4F4999E</vt:lpwstr>
  </property>
</Properties>
</file>