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65" r:id="rId2"/>
  </p:sldMasterIdLst>
  <p:notesMasterIdLst>
    <p:notesMasterId r:id="rId29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PT Sans" panose="020B0503020203020204" pitchFamily="34" charset="0"/>
      <p:regular r:id="rId34"/>
      <p:bold r:id="rId35"/>
      <p:italic r:id="rId36"/>
      <p:boldItalic r:id="rId3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65" roundtripDataSignature="AMtx7mhQeO4TZgZciMUIvsLRu1ClDz0Ps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C80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86F2A25-A2C2-4AC1-A4A5-A427AB804696}">
  <a:tblStyle styleId="{286F2A25-A2C2-4AC1-A4A5-A427AB804696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4E6"/>
          </a:solidFill>
        </a:fill>
      </a:tcStyle>
    </a:wholeTbl>
    <a:band1H>
      <a:tcTxStyle/>
      <a:tcStyle>
        <a:tcBdr/>
        <a:fill>
          <a:solidFill>
            <a:srgbClr val="FFE8C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FE8C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4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4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0899" autoAdjust="0"/>
  </p:normalViewPr>
  <p:slideViewPr>
    <p:cSldViewPr snapToGrid="0">
      <p:cViewPr varScale="1">
        <p:scale>
          <a:sx n="102" d="100"/>
          <a:sy n="102" d="100"/>
        </p:scale>
        <p:origin x="1806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font" Target="fonts/font5.fntdata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2.fntdata"/><Relationship Id="rId65" Type="http://customschemas.google.com/relationships/presentationmetadata" Target="meta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4.fntdata"/><Relationship Id="rId6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86290407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6" name="Google Shape;25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661914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61" name="Google Shape;26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8127606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66" name="Google Shape;26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7776244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2" name="Google Shape;272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 dirty="0"/>
              <a:t>Uwaga: to zadanie jest korzystne przede wszystkim dla samego ucznia. Pozwala uczniowi zrozumieć, na czym polega marketing cyfrowy, uczestniczyć w profesjonalnych dyskusjach i być na bieżąco z tematami w przyszłości. Dlatego ważne jest, aby zmotywować uczniów, dając im to zadanie wstępne. Będą bardzo zadowoleni pod koniec kursu...!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 dirty="0"/>
              <a:t>Każdy może mieć swoje własne listy (ale zawierają one 60-80% tych samych słów), więc upewnij się, że każdy zrobił swoją listę. Podczas wykładu możesz zapisać niektóre z nich na białej tablicy, a następnie omówić ich znaczenie jeden po drugim z grupą. Wzmocni to proces uczenia się. Poza tym słowa te będą pojawiać się w całym module.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" dirty="0">
                <a:solidFill>
                  <a:schemeClr val="dk1"/>
                </a:solidFill>
              </a:rPr>
              <a:t>Ocena: zaliczony/niezaliczony (Uwaga: jeśli to możliwe, użyj oprogramowania antyplagiatowego, aby wykryć bezpośrednie kopiowanie - nie powinno przekraczać 10%)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46194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" dirty="0"/>
              <a:t>"Marketing" składa się z szerokiej gamy instrumentów, często nazywanych "Marketing Mix". Zostały one pokrótce przedstawione w tej sekcji.</a:t>
            </a:r>
            <a:endParaRPr lang="pl-PL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pl-PL" baseline="0" dirty="0"/>
              <a:t>Można przypomnieć studentom znaczenia słowa marketing („market” – rynek), koncentrując się na zmienionym (</a:t>
            </a:r>
            <a:r>
              <a:rPr lang="pl-PL" baseline="0" dirty="0" err="1"/>
              <a:t>zdigitalizowanym</a:t>
            </a:r>
            <a:r>
              <a:rPr lang="pl-PL" baseline="0" dirty="0"/>
              <a:t>) charakterze rynku, który sprawił że marketing uległ cyfryzacji.</a:t>
            </a:r>
            <a:endParaRPr lang="pl-PL" dirty="0"/>
          </a:p>
        </p:txBody>
      </p:sp>
      <p:sp>
        <p:nvSpPr>
          <p:cNvPr id="278" name="Google Shape;278;p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933457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4" name="Google Shape;284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</a:pPr>
            <a:r>
              <a:rPr lang="fi" dirty="0"/>
              <a:t>Wszystkie funkcje marketingowe, niezależnie od organizacji lub kanałów, mają te same rodzaje celów.  Muszą one być zgodne ze strategią korporacyjną.</a:t>
            </a:r>
            <a:endParaRPr dirty="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686130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2" name="Google Shape;292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</a:pPr>
            <a:r>
              <a:rPr lang="fi" dirty="0"/>
              <a:t>Żadna organizacja nie może być wybitna we wszystkich tych obszarach, co oznacza, że musi wybrać obszary, w których czuje się lub chce być konkurencyjna. Czy jest to wyjątkowy produkt (np. Apple)? Czy cena (np. Lidl)? A może szeroko zakrojona promocja (np. Coca Cola, Red Bull)? A może sposób, w jaki usługi i towary są dostępne i dystrybuowane (fizyczny sklep - lokalizacja? i/lub sklep internetowy)? W większości przypadków jest to kombinacja tych czynników. </a:t>
            </a:r>
            <a:endParaRPr dirty="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475862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9" name="Google Shape;299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</a:pPr>
            <a:r>
              <a:rPr lang="fi" dirty="0">
                <a:solidFill>
                  <a:schemeClr val="dk1"/>
                </a:solidFill>
              </a:rPr>
              <a:t>Teoria 4P McCarthy'ego jest jedną z klasycznych teorii marketingu.</a:t>
            </a:r>
            <a:endParaRPr dirty="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914877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5" name="Google Shape;30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</a:pPr>
            <a:r>
              <a:rPr lang="fi" dirty="0"/>
              <a:t>Uwaga: W module "Wprowadzenie do marketingu cyfrowego" podstawowe koncepcje marketingu zostały przedstawione tylko w takim zakresie, aby rola marketingu cyfrowego jako części wszystkich działań marketingowych stała się jaśniejsza. Więcej wiedzy można znaleźć w podstawowych książkach i kursach marketingowych oraz w Internecie, wyszukując słowa marketing mix 7P itp.  </a:t>
            </a:r>
            <a:endParaRPr dirty="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601972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1" name="Google Shape;311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 dirty="0"/>
              <a:t>Fałsz. Reklama reprezentuje obszar promocji, więc marketing obejmuje więcej niż reklamę (odnosi się do pozostałych 6 P).</a:t>
            </a:r>
            <a:endParaRPr lang="pl-PL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 dirty="0"/>
              <a:t>Przykłady: Cena - Lidl, Aldi, H&amp;M; Miejsce: niektóre firmy są zlokalizowane centralnie w centrach handlowych - ale na przykład sklepy internetowe są niezależne od fizycznego miejsca; Proces - Amazon, Zalando itp. dążą do bardzo szybkiego procesu dostawy.</a:t>
            </a:r>
            <a:endParaRPr dirty="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249024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8" name="Google Shape;318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</a:pPr>
            <a:r>
              <a:rPr lang="fi" dirty="0"/>
              <a:t>To zadanie sprawia, że "P" i Marketing Mix stają się konkretne. Tworzenie mieszanki marketingowej organizacji zawsze wiąże się z wyborami, czas pokaże, na ile są one skuteczne.  Większość organizacji, które odniosły sukces, zainwestowała wiele wysiłku i pieniędzy w opracowanie strategii marketingowej i wprowadzenie jej w życie. </a:t>
            </a:r>
            <a:endParaRPr lang="pl-PL" dirty="0"/>
          </a:p>
          <a:p>
            <a: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</a:pPr>
            <a:r>
              <a:rPr lang="pl-PL" dirty="0"/>
              <a:t>Nauczyciel</a:t>
            </a:r>
            <a:r>
              <a:rPr lang="pl-PL" baseline="0" dirty="0"/>
              <a:t> powinien naprowadzić studentów (o ile sami nie znaleźli) w kierunku przesłanek z zakresu prowadzenia marketingu cyfrowego/działań cyfrowych przez firmy.</a:t>
            </a:r>
            <a:endParaRPr dirty="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740933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Marketing staje się coraz bardziej cyfrowy z wielu powodów. Ta sekcja przedstawia główne powody, zaczynając od tego, jak cyfryzacja przekształciła tradycyjne "7P" w "7D". </a:t>
            </a:r>
            <a:endParaRPr/>
          </a:p>
        </p:txBody>
      </p:sp>
      <p:sp>
        <p:nvSpPr>
          <p:cNvPr id="324" name="Google Shape;32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129933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0" name="Google Shape;330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</a:pPr>
            <a:r>
              <a:rPr lang="fi"/>
              <a:t>Rysunek </a:t>
            </a:r>
            <a:r>
              <a:rPr lang="fi" dirty="0"/>
              <a:t>wskazuje, w jaki sposób "7P", przedstawione wcześniej, można zastosować w Internecie 7D(igital). Na przykład "Miejsce" ma inne znaczenie, ponieważ proces zakupu zwykle rozpoczyna się od wyszukiwania informacji - w Internecie. "Fizyczne dowody" odnoszą się do środowiska cyfrowego, takiego jak elementy na stronie internetowej firmy.  Najważniejszym elementem jest Promocja, odnosząca się do większości komunikacji marketingowej.</a:t>
            </a:r>
            <a:endParaRPr dirty="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354337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1" name="Google Shape;341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l-PL" dirty="0"/>
              <a:t>https://www.davechaffey.com/digital-marketing-definitions/what-is-digital-marketing/ </a:t>
            </a:r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AutoNum type="arabicPeriod"/>
            </a:pPr>
            <a:endParaRPr lang="pl-PL" dirty="0"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AutoNum type="arabicPeriod"/>
            </a:pPr>
            <a:r>
              <a:rPr lang="fi" dirty="0"/>
              <a:t>Ogólnie rzecz biorąc, kanały cyfrowe oferują więcej możliwości komunikacji, informacji zwrotnych i kontaktów niż kanały tradycyjne. Ponadto, media cyfrowe pozwalają na dotarcie do określonych grup klientów.</a:t>
            </a:r>
            <a:endParaRPr dirty="0"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AutoNum type="arabicPeriod"/>
            </a:pPr>
            <a:r>
              <a:rPr lang="fi" dirty="0"/>
              <a:t>Cena: Elastyczny cennik. </a:t>
            </a:r>
            <a:endParaRPr lang="pl-PL" dirty="0"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AutoNum type="arabicPeriod"/>
            </a:pPr>
            <a:r>
              <a:rPr lang="fi" dirty="0"/>
              <a:t>Miejsce: dostępność 24/7. </a:t>
            </a:r>
            <a:endParaRPr lang="pl-PL" dirty="0"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AutoNum type="arabicPeriod"/>
            </a:pPr>
            <a:r>
              <a:rPr lang="fi" dirty="0"/>
              <a:t>Promocja: więcej dostępnych mediów w niedrogi sposób. </a:t>
            </a:r>
            <a:endParaRPr lang="pl-PL" dirty="0"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AutoNum type="arabicPeriod"/>
            </a:pPr>
            <a:r>
              <a:rPr lang="fi" dirty="0"/>
              <a:t>Personel: Istnieje coś, co nazywa się "doświadczeniem klienta" również w Internecie - ważne jest, aby klienci czuli się obsługiwani.</a:t>
            </a:r>
            <a:endParaRPr lang="pl-PL" dirty="0"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AutoNum type="arabicPeriod"/>
            </a:pPr>
            <a:endParaRPr lang="pl-PL" dirty="0"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AutoNum type="arabicPeriod"/>
            </a:pPr>
            <a:r>
              <a:rPr lang="pl-PL" dirty="0"/>
              <a:t>Proces – często sprawniejszy</a:t>
            </a:r>
            <a:r>
              <a:rPr lang="pl-PL" baseline="0" dirty="0"/>
              <a:t> niż tradycyjny sposób</a:t>
            </a:r>
            <a:endParaRPr dirty="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683692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7" name="Google Shape;347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</a:pPr>
            <a:r>
              <a:rPr lang="fi" dirty="0"/>
              <a:t>Ten rysunek przedstawia obszary instrumentów cyfrowych, które są dostępne dla promocji, równoważne z "marketingiem cyfrowym". Każdy z instrumentów zostanie opisany bardziej szczegółowo w obszarze 3 "Operacje i taktyki cyfrowe".  </a:t>
            </a:r>
            <a:r>
              <a:rPr lang="fi" b="1" dirty="0"/>
              <a:t>Ich operacyjne wykorzystanie będzie nauczane w modułach "Reklama cyfrowa" i "Marketing treści i media społecznościowe".</a:t>
            </a:r>
            <a:endParaRPr dirty="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1462377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g22e39cbf2c4_0_11:notes"/>
          <p:cNvSpPr txBox="1">
            <a:spLocks noGrp="1"/>
          </p:cNvSpPr>
          <p:nvPr>
            <p:ph type="body" idx="1"/>
          </p:nvPr>
        </p:nvSpPr>
        <p:spPr>
          <a:xfrm>
            <a:off x="685801" y="4400555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Slajd pokazuje mnogość środowisk cyfrowych. Tak więc marketing cyfrowy to nie tylko "media społecznościowe" czy "sklep internetowy". Na przykład "publikowanie" odnosi się do cyfrowej formy czasopism i gazet. Są one jednymi z najczęściej odwiedzanych stron internetowych w każdym kraju. Dlatego są one potencjalnymi miejscami, w których można dotrzeć do klientów za pomocą reklam i blogów.</a:t>
            </a:r>
            <a:endParaRPr/>
          </a:p>
        </p:txBody>
      </p:sp>
      <p:sp>
        <p:nvSpPr>
          <p:cNvPr id="355" name="Google Shape;355;g22e39cbf2c4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0085107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4" name="Google Shape;364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</a:pPr>
            <a:r>
              <a:rPr lang="fi" dirty="0"/>
              <a:t>Marketing cyfrowy można uznać za potencjalnie nową formę marketingu. Kanały cyfrowe oferują szereg nowoczesnych, efektywnych kosztowo sposobów dotarcia do klientów. Jednym z wyzwań komunikacji marketingowej jest zdefiniowanie najlepszego zakresu kanałów, wykorzystując zarówno "tradycyjne", jak i "cyfrowe". </a:t>
            </a:r>
            <a:endParaRPr dirty="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469261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1" name="Google Shape;371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 dirty="0"/>
              <a:t>Oto kilka niezwykłych definicji "marketingu cyfrowego". Wyszukiwanie w Google dałoby o wiele więcej. Jak zawsze, naturalne jest, że różne definicje obejmują nieco inne punkty widzenia. </a:t>
            </a:r>
            <a:r>
              <a:rPr lang="fi" b="1" dirty="0"/>
              <a:t>Jakie cechy wydają się być wspólne dla tych trzech definicji?</a:t>
            </a:r>
            <a:endParaRPr b="1" dirty="0"/>
          </a:p>
        </p:txBody>
      </p:sp>
    </p:spTree>
    <p:extLst>
      <p:ext uri="{BB962C8B-B14F-4D97-AF65-F5344CB8AC3E}">
        <p14:creationId xmlns:p14="http://schemas.microsoft.com/office/powerpoint/2010/main" val="24743439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0" name="Google Shape;380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 dirty="0"/>
              <a:t>B2C = biznes dla klientów, B2B = biznes dla innych firm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 dirty="0"/>
              <a:t>W tym miejscu można pozwolić </a:t>
            </a:r>
            <a:r>
              <a:rPr lang="pl-PL" dirty="0"/>
              <a:t>studentom</a:t>
            </a:r>
            <a:r>
              <a:rPr lang="pl-PL" baseline="0" dirty="0"/>
              <a:t> </a:t>
            </a:r>
            <a:r>
              <a:rPr lang="fi" dirty="0"/>
              <a:t>przedyskutować (w parach) następujące pytania: Które media są "tradycyjne", a które "cyfrowe"? Wymień kilka różnic między nimi. Wymień zalety marketingu cyfrowego. (następne slajdy będą zawierać odpowiedzi na te pytania).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788801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g230a88bf6bc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6" name="Google Shape;386;g230a88bf6bc_0_7:notes"/>
          <p:cNvSpPr txBox="1">
            <a:spLocks noGrp="1"/>
          </p:cNvSpPr>
          <p:nvPr>
            <p:ph type="body" idx="1"/>
          </p:nvPr>
        </p:nvSpPr>
        <p:spPr>
          <a:xfrm>
            <a:off x="685802" y="4400555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 sz="900" dirty="0">
                <a:solidFill>
                  <a:schemeClr val="dk1"/>
                </a:solidFill>
              </a:rPr>
              <a:t>Tradycyjny marketing (niecyfrowy) jest często nazywany "offline", podczas gdy cyfrowy jest nazywany "online".  </a:t>
            </a:r>
            <a:endParaRPr sz="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387" name="Google Shape;387;g230a88bf6bc_0_7:notes"/>
          <p:cNvSpPr txBox="1">
            <a:spLocks noGrp="1"/>
          </p:cNvSpPr>
          <p:nvPr>
            <p:ph type="sldNum" idx="12"/>
          </p:nvPr>
        </p:nvSpPr>
        <p:spPr>
          <a:xfrm>
            <a:off x="3884620" y="8685225"/>
            <a:ext cx="2971800" cy="45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20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964943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g230a88bf6bc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Dyskusja: Kiedy dobrze jest używać "offline"? Kiedy online?</a:t>
            </a:r>
            <a:endParaRPr/>
          </a:p>
        </p:txBody>
      </p:sp>
      <p:sp>
        <p:nvSpPr>
          <p:cNvPr id="395" name="Google Shape;395;g230a88bf6bc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28792756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4" name="Google Shape;404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Porównanie marketingu tradycyjnego i cyfrowego. Temat do dyskusji: w jaki sposób te różnice pokazują...? Na przykład: statyczny = pozostaje w oryginalnej formie (reklama w czasopiśmie); dynamiczny = może być udostępniany i modyfikowany (post lub reklama w mediach społecznościowych).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05799695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0" name="Google Shape;410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11" name="Google Shape;411;p1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23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3711499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9" name="Google Shape;419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 dirty="0"/>
              <a:t>Chociaż marketing cyfrowy oferuje wiele korzyści, jest przydatny dla niektórych firm, ale nie tak bardzo dla innych.  </a:t>
            </a:r>
            <a:endParaRPr lang="pl-PL" dirty="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pl-PL" dirty="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 dirty="0"/>
              <a:t>Wyszukiwane w Internecie: artykuły specjalne; usługi, sklepy internetowe, .... </a:t>
            </a:r>
            <a:endParaRPr lang="pl-PL" dirty="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 dirty="0"/>
              <a:t>Nie wyszukiwane: Np. zwykłe produkty codziennego użytku</a:t>
            </a:r>
            <a:r>
              <a:rPr lang="pl-PL" dirty="0"/>
              <a:t>.</a:t>
            </a:r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 dirty="0"/>
              <a:t>Często używane: Np. branża usługowa, zwłaszcza duże przedsiębiorstwa. </a:t>
            </a:r>
            <a:endParaRPr lang="pl-PL" dirty="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 dirty="0"/>
              <a:t>Używane w niewielkim stopniu: np. mikro i małe przedsiębiorstwa. Głównym argumentem jest oczywiście to, czy produkt / usługa jest wyszukiwana w Internecie, czy nie?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1728109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5" name="Google Shape;425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 dirty="0"/>
              <a:t>Kryteria oceny. </a:t>
            </a:r>
            <a:endParaRPr lang="pl-PL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 dirty="0"/>
              <a:t>4-5 Dobra struktura, kompleksowe podejście, wystarczająca ilość treści. </a:t>
            </a:r>
            <a:endParaRPr lang="pl-PL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 dirty="0"/>
              <a:t>1-2 Słabe podejście i struktura, brak treści i długości.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5269117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1" name="Google Shape;431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850771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eg"/><Relationship Id="rId7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4.png"/><Relationship Id="rId4" Type="http://schemas.openxmlformats.org/officeDocument/2006/relationships/image" Target="../media/image8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4.png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eg"/><Relationship Id="rId7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3.png"/><Relationship Id="rId4" Type="http://schemas.openxmlformats.org/officeDocument/2006/relationships/image" Target="../media/image14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4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14.png"/><Relationship Id="rId4" Type="http://schemas.openxmlformats.org/officeDocument/2006/relationships/image" Target="../media/image8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4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4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4.png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0.png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84"/>
          <p:cNvSpPr txBox="1">
            <a:spLocks noGrp="1"/>
          </p:cNvSpPr>
          <p:nvPr>
            <p:ph type="ctrTitle"/>
          </p:nvPr>
        </p:nvSpPr>
        <p:spPr>
          <a:xfrm>
            <a:off x="638640" y="1992693"/>
            <a:ext cx="5958908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  <a:defRPr sz="54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0" name="Google Shape;10;p84"/>
          <p:cNvCxnSpPr/>
          <p:nvPr/>
        </p:nvCxnSpPr>
        <p:spPr>
          <a:xfrm rot="10800000">
            <a:off x="638639" y="1555703"/>
            <a:ext cx="432171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1" name="Google Shape;11;p84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000" y="467399"/>
            <a:ext cx="2218858" cy="82408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84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5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" name="Google Shape;13;p84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895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84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84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84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17;p84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85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067175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85"/>
          <p:cNvSpPr txBox="1">
            <a:spLocks noGrp="1"/>
          </p:cNvSpPr>
          <p:nvPr>
            <p:ph type="body" idx="1"/>
          </p:nvPr>
        </p:nvSpPr>
        <p:spPr>
          <a:xfrm>
            <a:off x="628650" y="1778275"/>
            <a:ext cx="4067175" cy="2240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1" name="Google Shape;21;p85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86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86"/>
          <p:cNvSpPr txBox="1">
            <a:spLocks noGrp="1"/>
          </p:cNvSpPr>
          <p:nvPr>
            <p:ph type="body" idx="1"/>
          </p:nvPr>
        </p:nvSpPr>
        <p:spPr>
          <a:xfrm>
            <a:off x="3983426" y="682899"/>
            <a:ext cx="4606283" cy="1149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238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Calibri"/>
              <a:buAutoNum type="arabicPeriod"/>
              <a:defRPr sz="15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1432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Font typeface="Calibri"/>
              <a:buAutoNum type="arabicPeriod"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0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AutoNum type="arabicPeriod"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" name="Google Shape;25;p86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5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" name="Google Shape;26;p86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86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28;p86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Google Shape;29;p86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Google Shape;30;p86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1" name="Google Shape;31;p86"/>
          <p:cNvCxnSpPr/>
          <p:nvPr/>
        </p:nvCxnSpPr>
        <p:spPr>
          <a:xfrm rot="10800000">
            <a:off x="3733312" y="687331"/>
            <a:ext cx="0" cy="3050279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2" name="Google Shape;32;p86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7"/>
          <p:cNvSpPr/>
          <p:nvPr/>
        </p:nvSpPr>
        <p:spPr>
          <a:xfrm rot="10800000" flipH="1">
            <a:off x="0" y="4436706"/>
            <a:ext cx="9144000" cy="78249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5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" name="Google Shape;35;p87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7278" y="4576442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36;p87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92505" y="4552283"/>
            <a:ext cx="1274218" cy="4884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88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88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0" name="Google Shape;40;p88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88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5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2" name="Google Shape;42;p88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43" name="Google Shape;43;p88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Google Shape;44;p88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Google Shape;45;p88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Google Shape;46;p88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Google Shape;47;p88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Google Shape;48;p88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9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9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52" name="Google Shape;52;p89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89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5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54" name="Google Shape;54;p89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55" name="Google Shape;55;p89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89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89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89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89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89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90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90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64" name="Google Shape;64;p90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5" name="Google Shape;65;p90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5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66" name="Google Shape;66;p90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7" name="Google Shape;67;p90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90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90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90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90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90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Green">
  <p:cSld name="In-class activity Green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91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75" name="Google Shape;75;p91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6" name="Google Shape;76;p91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5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77" name="Google Shape;77;p91"/>
          <p:cNvCxnSpPr/>
          <p:nvPr/>
        </p:nvCxnSpPr>
        <p:spPr>
          <a:xfrm rot="10800000">
            <a:off x="840583" y="697937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8" name="Google Shape;78;p91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91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92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82" name="Google Shape;82;p92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83" name="Google Shape;83;p92"/>
          <p:cNvCxnSpPr/>
          <p:nvPr/>
        </p:nvCxnSpPr>
        <p:spPr>
          <a:xfrm rot="10800000">
            <a:off x="840583" y="684304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84" name="Google Shape;84;p92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5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5" name="Google Shape;85;p92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92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8" name="Google Shape;88;p93"/>
          <p:cNvCxnSpPr/>
          <p:nvPr/>
        </p:nvCxnSpPr>
        <p:spPr>
          <a:xfrm rot="10800000">
            <a:off x="840583" y="683941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89" name="Google Shape;89;p93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90" name="Google Shape;90;p93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1" name="Google Shape;91;p93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5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2" name="Google Shape;92;p93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93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 type="obj">
  <p:cSld name="OBJECT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94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94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94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98" name="Google Shape;98;p94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94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>
  <p:cSld name="Title and Content 2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95" descr="A picture containing shape&#10;&#10;Description automatically generated"/>
          <p:cNvPicPr preferRelativeResize="0"/>
          <p:nvPr/>
        </p:nvPicPr>
        <p:blipFill rotWithShape="1">
          <a:blip r:embed="rId2" cstate="screen">
            <a:alphaModFix amt="27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58140" y="2038825"/>
            <a:ext cx="3755545" cy="3437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95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95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95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05" name="Google Shape;105;p95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95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vertical">
  <p:cSld name="Content and Photo vertical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96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47413" y="4437741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96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6863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96"/>
          <p:cNvSpPr txBox="1">
            <a:spLocks noGrp="1"/>
          </p:cNvSpPr>
          <p:nvPr>
            <p:ph type="body" idx="1"/>
          </p:nvPr>
        </p:nvSpPr>
        <p:spPr>
          <a:xfrm>
            <a:off x="628650" y="1778274"/>
            <a:ext cx="46863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1" name="Google Shape;111;p96"/>
          <p:cNvSpPr>
            <a:spLocks noGrp="1"/>
          </p:cNvSpPr>
          <p:nvPr>
            <p:ph type="pic" idx="2"/>
          </p:nvPr>
        </p:nvSpPr>
        <p:spPr>
          <a:xfrm>
            <a:off x="5572125" y="1"/>
            <a:ext cx="3571875" cy="50291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12" name="Google Shape;112;p96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96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97"/>
          <p:cNvSpPr>
            <a:spLocks noGrp="1"/>
          </p:cNvSpPr>
          <p:nvPr>
            <p:ph type="pic" idx="2"/>
          </p:nvPr>
        </p:nvSpPr>
        <p:spPr>
          <a:xfrm>
            <a:off x="0" y="1"/>
            <a:ext cx="9144000" cy="257174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16" name="Google Shape;116;p97"/>
          <p:cNvSpPr txBox="1">
            <a:spLocks noGrp="1"/>
          </p:cNvSpPr>
          <p:nvPr>
            <p:ph type="title"/>
          </p:nvPr>
        </p:nvSpPr>
        <p:spPr>
          <a:xfrm>
            <a:off x="628650" y="2755804"/>
            <a:ext cx="7905750" cy="628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97"/>
          <p:cNvSpPr txBox="1">
            <a:spLocks noGrp="1"/>
          </p:cNvSpPr>
          <p:nvPr>
            <p:ph type="body" idx="1"/>
          </p:nvPr>
        </p:nvSpPr>
        <p:spPr>
          <a:xfrm>
            <a:off x="628650" y="3485155"/>
            <a:ext cx="7905750" cy="5383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18" name="Google Shape;118;p97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97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97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98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98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98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99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5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7" name="Google Shape;127;p99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99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99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99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99"/>
          <p:cNvSpPr txBox="1">
            <a:spLocks noGrp="1"/>
          </p:cNvSpPr>
          <p:nvPr>
            <p:ph type="body" idx="1"/>
          </p:nvPr>
        </p:nvSpPr>
        <p:spPr>
          <a:xfrm>
            <a:off x="628650" y="655321"/>
            <a:ext cx="4385310" cy="3009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2" name="Google Shape;132;p99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99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 type="obj">
  <p:cSld name="OBJECT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58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58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0" name="Google Shape;140;p58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41" name="Google Shape;141;p58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58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59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59"/>
          <p:cNvSpPr txBox="1">
            <a:spLocks noGrp="1"/>
          </p:cNvSpPr>
          <p:nvPr>
            <p:ph type="body" idx="1"/>
          </p:nvPr>
        </p:nvSpPr>
        <p:spPr>
          <a:xfrm>
            <a:off x="3983426" y="682899"/>
            <a:ext cx="4606283" cy="1149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238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Calibri"/>
              <a:buAutoNum type="arabicPeriod"/>
              <a:defRPr sz="15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1432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Font typeface="Calibri"/>
              <a:buAutoNum type="arabicPeriod"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0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AutoNum type="arabicPeriod"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6" name="Google Shape;146;p59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endParaRPr sz="105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7" name="Google Shape;147;p59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59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59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59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59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2" name="Google Shape;152;p59"/>
          <p:cNvCxnSpPr/>
          <p:nvPr/>
        </p:nvCxnSpPr>
        <p:spPr>
          <a:xfrm rot="10800000">
            <a:off x="3733312" y="687331"/>
            <a:ext cx="0" cy="3050279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53" name="Google Shape;153;p59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">
  <p:cSld name="In-class activity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60"/>
          <p:cNvSpPr txBox="1">
            <a:spLocks noGrp="1"/>
          </p:cNvSpPr>
          <p:nvPr>
            <p:ph type="body" idx="1"/>
          </p:nvPr>
        </p:nvSpPr>
        <p:spPr>
          <a:xfrm>
            <a:off x="848795" y="41151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56" name="Google Shape;156;p60"/>
          <p:cNvSpPr txBox="1">
            <a:spLocks noGrp="1"/>
          </p:cNvSpPr>
          <p:nvPr>
            <p:ph type="body" idx="2"/>
          </p:nvPr>
        </p:nvSpPr>
        <p:spPr>
          <a:xfrm>
            <a:off x="863071" y="871741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7" name="Google Shape;157;p60"/>
          <p:cNvSpPr/>
          <p:nvPr/>
        </p:nvSpPr>
        <p:spPr>
          <a:xfrm rot="10800000" flipH="1">
            <a:off x="0" y="4376066"/>
            <a:ext cx="9144000" cy="84313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endParaRPr sz="105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58" name="Google Shape;158;p60"/>
          <p:cNvCxnSpPr/>
          <p:nvPr/>
        </p:nvCxnSpPr>
        <p:spPr>
          <a:xfrm rot="10800000">
            <a:off x="840583" y="767434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59" name="Google Shape;159;p60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54532" y="4703401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60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5250" y="4595281"/>
            <a:ext cx="1756648" cy="388902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60"/>
          <p:cNvSpPr/>
          <p:nvPr/>
        </p:nvSpPr>
        <p:spPr>
          <a:xfrm rot="10800000" flipH="1">
            <a:off x="-1440" y="4376065"/>
            <a:ext cx="9144000" cy="83493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endParaRPr sz="105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2" name="Google Shape;162;p60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79634" y="4522038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60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6759" y="4511935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63"/>
          <p:cNvSpPr>
            <a:spLocks noGrp="1"/>
          </p:cNvSpPr>
          <p:nvPr>
            <p:ph type="pic" idx="2"/>
          </p:nvPr>
        </p:nvSpPr>
        <p:spPr>
          <a:xfrm>
            <a:off x="0" y="1"/>
            <a:ext cx="9144000" cy="257174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66" name="Google Shape;166;p63"/>
          <p:cNvSpPr txBox="1">
            <a:spLocks noGrp="1"/>
          </p:cNvSpPr>
          <p:nvPr>
            <p:ph type="title"/>
          </p:nvPr>
        </p:nvSpPr>
        <p:spPr>
          <a:xfrm>
            <a:off x="628650" y="2755804"/>
            <a:ext cx="7905750" cy="628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7" name="Google Shape;167;p63"/>
          <p:cNvSpPr txBox="1">
            <a:spLocks noGrp="1"/>
          </p:cNvSpPr>
          <p:nvPr>
            <p:ph type="body" idx="1"/>
          </p:nvPr>
        </p:nvSpPr>
        <p:spPr>
          <a:xfrm>
            <a:off x="628650" y="3485155"/>
            <a:ext cx="7905750" cy="5383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68" name="Google Shape;168;p63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63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63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>
  <p:cSld name="Title and Content 2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Google Shape;172;p62" descr="A picture containing shape&#10;&#10;Description automatically generated"/>
          <p:cNvPicPr preferRelativeResize="0"/>
          <p:nvPr/>
        </p:nvPicPr>
        <p:blipFill rotWithShape="1">
          <a:blip r:embed="rId2" cstate="screen">
            <a:alphaModFix amt="27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58140" y="2038825"/>
            <a:ext cx="3755545" cy="3437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62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62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5" name="Google Shape;175;p62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76" name="Google Shape;176;p62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62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Google Shape;179;p64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64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067175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1" name="Google Shape;181;p64"/>
          <p:cNvSpPr txBox="1">
            <a:spLocks noGrp="1"/>
          </p:cNvSpPr>
          <p:nvPr>
            <p:ph type="body" idx="1"/>
          </p:nvPr>
        </p:nvSpPr>
        <p:spPr>
          <a:xfrm>
            <a:off x="628650" y="1778275"/>
            <a:ext cx="4067175" cy="2240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82" name="Google Shape;182;p64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64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Google Shape;185;p65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65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65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vertical">
  <p:cSld name="Content and Photo vertical"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Google Shape;189;p66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47413" y="4437741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66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6863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1" name="Google Shape;191;p66"/>
          <p:cNvSpPr txBox="1">
            <a:spLocks noGrp="1"/>
          </p:cNvSpPr>
          <p:nvPr>
            <p:ph type="body" idx="1"/>
          </p:nvPr>
        </p:nvSpPr>
        <p:spPr>
          <a:xfrm>
            <a:off x="628650" y="1778274"/>
            <a:ext cx="46863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2" name="Google Shape;192;p66"/>
          <p:cNvSpPr>
            <a:spLocks noGrp="1"/>
          </p:cNvSpPr>
          <p:nvPr>
            <p:ph type="pic" idx="2"/>
          </p:nvPr>
        </p:nvSpPr>
        <p:spPr>
          <a:xfrm>
            <a:off x="5572125" y="1"/>
            <a:ext cx="3571875" cy="50291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93" name="Google Shape;193;p66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66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77"/>
          <p:cNvSpPr txBox="1">
            <a:spLocks noGrp="1"/>
          </p:cNvSpPr>
          <p:nvPr>
            <p:ph type="ctrTitle"/>
          </p:nvPr>
        </p:nvSpPr>
        <p:spPr>
          <a:xfrm>
            <a:off x="638640" y="1992693"/>
            <a:ext cx="5958908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  <a:defRPr sz="54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206" name="Google Shape;206;p77"/>
          <p:cNvCxnSpPr/>
          <p:nvPr/>
        </p:nvCxnSpPr>
        <p:spPr>
          <a:xfrm rot="10800000">
            <a:off x="638639" y="1555703"/>
            <a:ext cx="432171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07" name="Google Shape;207;p77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000" y="467399"/>
            <a:ext cx="2218858" cy="824085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77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endParaRPr sz="105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9" name="Google Shape;209;p77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895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77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77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77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77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usta">
  <p:cSld name="tausta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78"/>
          <p:cNvSpPr/>
          <p:nvPr/>
        </p:nvSpPr>
        <p:spPr>
          <a:xfrm rot="10800000" flipH="1">
            <a:off x="0" y="4655082"/>
            <a:ext cx="9144000" cy="56412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endParaRPr sz="105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6" name="Google Shape;216;p78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6753" y="4703400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78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53029" y="4679241"/>
            <a:ext cx="1274218" cy="4884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79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0" name="Google Shape;220;p79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221" name="Google Shape;221;p79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2" name="Google Shape;222;p79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endParaRPr sz="105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23" name="Google Shape;223;p79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24" name="Google Shape;224;p79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79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79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79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79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79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80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2" name="Google Shape;232;p80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233" name="Google Shape;233;p80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4" name="Google Shape;234;p80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endParaRPr sz="105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35" name="Google Shape;235;p80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36" name="Google Shape;236;p80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80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80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Google Shape;239;p80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p80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80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81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4" name="Google Shape;244;p81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245" name="Google Shape;245;p81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6" name="Google Shape;246;p81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endParaRPr sz="105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47" name="Google Shape;247;p81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48" name="Google Shape;248;p81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Google Shape;249;p81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81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81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81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81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83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83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57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6" name="Google Shape;136;p57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5" r:id="rId9"/>
    <p:sldLayoutId id="2147483676" r:id="rId10"/>
    <p:sldLayoutId id="2147483677" r:id="rId11"/>
    <p:sldLayoutId id="2147483678" r:id="rId12"/>
    <p:sldLayoutId id="2147483679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blog.oxfordcollegeofmarketing.com/2020/10/08/understanding-the-7ps-of-the-marketing-mix/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1.xml"/><Relationship Id="rId5" Type="http://schemas.openxmlformats.org/officeDocument/2006/relationships/hyperlink" Target="https://www.smartinsights.com/marketing-planning/marketing-models/how-to-use-the-7ps-marketing-mix/" TargetMode="External"/><Relationship Id="rId4" Type="http://schemas.openxmlformats.org/officeDocument/2006/relationships/hyperlink" Target="https://www.davechaffey.com/digital-marketing-definitions/what-is-digital-marketing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avechaffey.com/digital-marketing-definitions/what-is-digital-marketing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2.xml"/><Relationship Id="rId4" Type="http://schemas.openxmlformats.org/officeDocument/2006/relationships/hyperlink" Target="https://medium.com/@pearlwhitemedia78/top-11-digital-marketing-tools-for-2020-8f3df923ee8d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blog.hubspot.com/marketing/what-is-digital-marketing#whatis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keydifferences.com/difference-between-traditional-marketing-and-digital-marketing.html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2.xml"/><Relationship Id="rId4" Type="http://schemas.openxmlformats.org/officeDocument/2006/relationships/hyperlink" Target="https://images.unsplash.com/photo-1451187580459-43490279c0fa?ixlib=rb-4.0.3&amp;ixid=MnwxMjA3fDB8MHxzZWFyY2h8Nzh8fGRpZ2l0YWwlMjBtYXJrZXRpbmd8ZW58MHx8MHx8&amp;auto=format&amp;fit=crop&amp;w=600&amp;q=60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implilearn.com/digital-marketing-benefits-article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9.xml"/><Relationship Id="rId5" Type="http://schemas.openxmlformats.org/officeDocument/2006/relationships/hyperlink" Target="https://www.theperspective.com/debates/businessandtechnology/the-perspective-on-digital-marketing/" TargetMode="External"/><Relationship Id="rId4" Type="http://schemas.openxmlformats.org/officeDocument/2006/relationships/hyperlink" Target="https://www.educba.com/digital-marketing-advantages-and-disadvantages/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"/>
          <p:cNvSpPr txBox="1">
            <a:spLocks noGrp="1"/>
          </p:cNvSpPr>
          <p:nvPr>
            <p:ph type="ctrTitle"/>
          </p:nvPr>
        </p:nvSpPr>
        <p:spPr>
          <a:xfrm>
            <a:off x="570402" y="1423580"/>
            <a:ext cx="7344238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0" anchor="t" anchorCtr="0">
            <a:noAutofit/>
          </a:bodyPr>
          <a:lstStyle/>
          <a:p>
            <a:pPr lvl="0">
              <a:lnSpc>
                <a:spcPct val="100000"/>
              </a:lnSpc>
              <a:buSzPts val="2800"/>
            </a:pPr>
            <a:r>
              <a:rPr lang="fi" sz="4700" dirty="0"/>
              <a:t>Wprowadzenie do marketingu cyfrowego</a:t>
            </a:r>
            <a:r>
              <a:rPr lang="fi" sz="3200" dirty="0"/>
              <a:t>. </a:t>
            </a:r>
            <a:br>
              <a:rPr lang="pl-PL" sz="2400" dirty="0"/>
            </a:br>
            <a:br>
              <a:rPr lang="pl-PL" sz="2400" dirty="0"/>
            </a:br>
            <a:r>
              <a:rPr lang="pl-PL" sz="2800" dirty="0"/>
              <a:t>1. </a:t>
            </a:r>
            <a:r>
              <a:rPr lang="fi" sz="2800" dirty="0"/>
              <a:t>Kontekst </a:t>
            </a:r>
            <a:r>
              <a:rPr lang="pl-PL" sz="2800" dirty="0"/>
              <a:t>marketingu cyfrowego</a:t>
            </a:r>
            <a:br>
              <a:rPr lang="fi" sz="2400" dirty="0"/>
            </a:br>
            <a:br>
              <a:rPr lang="fi" sz="1800" dirty="0"/>
            </a:br>
            <a:br>
              <a:rPr lang="fi" sz="3600" dirty="0"/>
            </a:br>
            <a:endParaRPr sz="3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2"/>
          <p:cNvSpPr txBox="1">
            <a:spLocks noGrp="1"/>
          </p:cNvSpPr>
          <p:nvPr>
            <p:ph type="body" idx="1"/>
          </p:nvPr>
        </p:nvSpPr>
        <p:spPr>
          <a:xfrm>
            <a:off x="628650" y="354227"/>
            <a:ext cx="7984671" cy="41585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55000" lnSpcReduction="20000"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100000"/>
              <a:buNone/>
            </a:pPr>
            <a:r>
              <a:rPr lang="fi" sz="9800" b="1" dirty="0"/>
              <a:t>Cele nauczania</a:t>
            </a:r>
            <a:endParaRPr dirty="0"/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100000"/>
              <a:buNone/>
            </a:pPr>
            <a:endParaRPr sz="4500" b="1" dirty="0"/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133747"/>
              <a:buNone/>
            </a:pPr>
            <a:r>
              <a:rPr lang="fi" sz="3364" dirty="0">
                <a:latin typeface="Arial"/>
                <a:ea typeface="Arial"/>
                <a:cs typeface="Arial"/>
                <a:sym typeface="Arial"/>
              </a:rPr>
              <a:t>Wymagania wstępne dla studenta: Zalecane są podstawy marketingu.</a:t>
            </a:r>
            <a:endParaRPr sz="3364" dirty="0"/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133747"/>
              <a:buNone/>
            </a:pPr>
            <a:endParaRPr sz="3364" dirty="0"/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133747"/>
              <a:buNone/>
            </a:pPr>
            <a:r>
              <a:rPr lang="fi" sz="3364" b="1" dirty="0">
                <a:latin typeface="Arial"/>
                <a:ea typeface="Arial"/>
                <a:cs typeface="Arial"/>
                <a:sym typeface="Arial"/>
              </a:rPr>
              <a:t>Uczeń potrafi</a:t>
            </a:r>
            <a:r>
              <a:rPr lang="pl-PL" sz="3364" b="1" dirty="0">
                <a:latin typeface="Arial"/>
                <a:ea typeface="Arial"/>
                <a:cs typeface="Arial"/>
                <a:sym typeface="Arial"/>
              </a:rPr>
              <a:t>:</a:t>
            </a:r>
            <a:endParaRPr sz="3364" b="1" dirty="0">
              <a:latin typeface="Arial"/>
              <a:ea typeface="Arial"/>
              <a:cs typeface="Arial"/>
              <a:sym typeface="Arial"/>
            </a:endParaRPr>
          </a:p>
          <a:p>
            <a:pPr marL="647700" lvl="0" indent="-475646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ct val="100000"/>
              <a:buFont typeface="Arial"/>
              <a:buChar char="•"/>
            </a:pPr>
            <a:r>
              <a:rPr lang="fi" sz="3364" dirty="0"/>
              <a:t>Rozpozna</a:t>
            </a:r>
            <a:r>
              <a:rPr lang="pl-PL" sz="3364" dirty="0" err="1"/>
              <a:t>wać</a:t>
            </a:r>
            <a:r>
              <a:rPr lang="fi" sz="3364" dirty="0"/>
              <a:t> specyfik</a:t>
            </a:r>
            <a:r>
              <a:rPr lang="pl-PL" sz="3364" dirty="0"/>
              <a:t>ę</a:t>
            </a:r>
            <a:r>
              <a:rPr lang="fi" sz="3364" dirty="0"/>
              <a:t> rynku cyfrowego i zachowa</a:t>
            </a:r>
            <a:r>
              <a:rPr lang="pl-PL" sz="3364" dirty="0" err="1"/>
              <a:t>nia</a:t>
            </a:r>
            <a:r>
              <a:rPr lang="fi" sz="3364" dirty="0"/>
              <a:t> konsumentów na tym rynku</a:t>
            </a:r>
            <a:endParaRPr sz="3364" dirty="0"/>
          </a:p>
          <a:p>
            <a:pPr marL="647700" lvl="0" indent="-475646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ct val="100000"/>
              <a:buFont typeface="Arial"/>
              <a:buChar char="•"/>
            </a:pPr>
            <a:r>
              <a:rPr lang="fi" sz="3364" dirty="0"/>
              <a:t>Definiowa</a:t>
            </a:r>
            <a:r>
              <a:rPr lang="pl-PL" sz="3364" dirty="0"/>
              <a:t>ć</a:t>
            </a:r>
            <a:r>
              <a:rPr lang="fi" sz="3364" dirty="0"/>
              <a:t> element</a:t>
            </a:r>
            <a:r>
              <a:rPr lang="pl-PL" sz="3364" dirty="0"/>
              <a:t>y</a:t>
            </a:r>
            <a:r>
              <a:rPr lang="fi" sz="3364" dirty="0"/>
              <a:t> cyfrowego marketingu mix (7D)</a:t>
            </a:r>
            <a:endParaRPr sz="3364" dirty="0"/>
          </a:p>
          <a:p>
            <a:pPr marL="647700" lvl="0" indent="-475646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ct val="100000"/>
              <a:buFont typeface="Arial"/>
              <a:buChar char="•"/>
            </a:pPr>
            <a:r>
              <a:rPr lang="fi" sz="3364" dirty="0"/>
              <a:t>Porówn</a:t>
            </a:r>
            <a:r>
              <a:rPr lang="pl-PL" sz="3364" dirty="0" err="1"/>
              <a:t>ywać</a:t>
            </a:r>
            <a:r>
              <a:rPr lang="fi" sz="3364" dirty="0"/>
              <a:t> zalet</a:t>
            </a:r>
            <a:r>
              <a:rPr lang="pl-PL" sz="3364" dirty="0"/>
              <a:t>y</a:t>
            </a:r>
            <a:r>
              <a:rPr lang="fi" sz="3364" dirty="0"/>
              <a:t> marketingu tradycyjnego i cyfrowego</a:t>
            </a:r>
            <a:endParaRPr sz="3364" dirty="0"/>
          </a:p>
          <a:p>
            <a:pPr marL="647700" lvl="0" indent="-475646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fi" sz="3364" dirty="0"/>
              <a:t>Stosowa</a:t>
            </a:r>
            <a:r>
              <a:rPr lang="pl-PL" sz="3364" dirty="0"/>
              <a:t>ć </a:t>
            </a:r>
            <a:r>
              <a:rPr lang="fi" sz="3364" dirty="0"/>
              <a:t>zasady marketingu wielokanałowego </a:t>
            </a:r>
            <a:endParaRPr sz="3364" dirty="0"/>
          </a:p>
          <a:p>
            <a:pPr marL="647700" lvl="0" indent="-475646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ct val="100000"/>
              <a:buFont typeface="Arial"/>
              <a:buChar char="•"/>
            </a:pPr>
            <a:r>
              <a:rPr lang="fi" sz="3364" dirty="0"/>
              <a:t>Wykaz</a:t>
            </a:r>
            <a:r>
              <a:rPr lang="pl-PL" sz="3364" dirty="0" err="1"/>
              <a:t>ywać</a:t>
            </a:r>
            <a:r>
              <a:rPr lang="fi" sz="3364" dirty="0"/>
              <a:t> się znajomością terminologii związanej z dziedziną</a:t>
            </a:r>
            <a:endParaRPr sz="3364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3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</a:pPr>
            <a:r>
              <a:rPr lang="fi"/>
              <a:t>Zawartość</a:t>
            </a:r>
            <a:endParaRPr/>
          </a:p>
        </p:txBody>
      </p:sp>
      <p:sp>
        <p:nvSpPr>
          <p:cNvPr id="269" name="Google Shape;269;p3"/>
          <p:cNvSpPr txBox="1">
            <a:spLocks noGrp="1"/>
          </p:cNvSpPr>
          <p:nvPr>
            <p:ph type="body" idx="1"/>
          </p:nvPr>
        </p:nvSpPr>
        <p:spPr>
          <a:xfrm>
            <a:off x="3983426" y="682899"/>
            <a:ext cx="4929900" cy="31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lang="fi" sz="2000" b="0" i="0" u="none" strike="noStrike" dirty="0">
                <a:latin typeface="Arial"/>
                <a:ea typeface="Arial"/>
                <a:cs typeface="Arial"/>
                <a:sym typeface="Arial"/>
              </a:rPr>
              <a:t>Marketing Mix</a:t>
            </a:r>
            <a:endParaRPr sz="2000" b="0" i="0" u="none" strike="noStrike" dirty="0"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lang="fi" sz="2000" b="0" i="0" u="none" strike="noStrike" dirty="0">
                <a:latin typeface="Arial"/>
                <a:ea typeface="Arial"/>
                <a:cs typeface="Arial"/>
                <a:sym typeface="Arial"/>
              </a:rPr>
              <a:t>Czym różni się marketing cyfrowy?</a:t>
            </a:r>
            <a:endParaRPr sz="2000" b="0" i="0" u="none" strike="noStrike" dirty="0"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lang="fi" sz="2000" b="0" i="0" u="none" strike="noStrike" dirty="0">
                <a:latin typeface="Arial"/>
                <a:ea typeface="Arial"/>
                <a:cs typeface="Arial"/>
                <a:sym typeface="Arial"/>
              </a:rPr>
              <a:t>Cechy rynku cyfrowego</a:t>
            </a:r>
            <a:endParaRPr sz="2000" b="0" i="0" u="none" strike="noStrike" dirty="0"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lang="fi" sz="2000" dirty="0"/>
              <a:t>Co można osiągnąć na poziomie użytkownika?</a:t>
            </a:r>
            <a:endParaRPr sz="2000" b="0" i="0" u="none" strike="noStrike" dirty="0"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lang="fi" sz="2000" b="0" i="0" u="none" strike="noStrike" dirty="0">
                <a:latin typeface="Arial"/>
                <a:ea typeface="Arial"/>
                <a:cs typeface="Arial"/>
                <a:sym typeface="Arial"/>
              </a:rPr>
              <a:t>Dlaczego strategia jest potrzebna?</a:t>
            </a:r>
            <a:endParaRPr sz="2000" b="0" i="0" u="none" strike="noStrike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4"/>
          <p:cNvSpPr txBox="1">
            <a:spLocks noGrp="1"/>
          </p:cNvSpPr>
          <p:nvPr>
            <p:ph type="body" idx="1"/>
          </p:nvPr>
        </p:nvSpPr>
        <p:spPr>
          <a:xfrm>
            <a:off x="848794" y="369950"/>
            <a:ext cx="7156361" cy="360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None/>
            </a:pPr>
            <a:r>
              <a:rPr lang="fi" sz="2600" dirty="0">
                <a:solidFill>
                  <a:schemeClr val="lt1"/>
                </a:solidFill>
              </a:rPr>
              <a:t>Wstępne </a:t>
            </a:r>
            <a:r>
              <a:rPr lang="pl-PL" sz="2600" dirty="0">
                <a:solidFill>
                  <a:schemeClr val="lt1"/>
                </a:solidFill>
              </a:rPr>
              <a:t>zadanie</a:t>
            </a:r>
            <a:r>
              <a:rPr lang="fi" sz="2600" dirty="0">
                <a:solidFill>
                  <a:schemeClr val="lt1"/>
                </a:solidFill>
              </a:rPr>
              <a:t>: Stwórz własne Top-30</a:t>
            </a:r>
            <a:endParaRPr sz="2600" dirty="0"/>
          </a:p>
        </p:txBody>
      </p:sp>
      <p:sp>
        <p:nvSpPr>
          <p:cNvPr id="275" name="Google Shape;275;p4"/>
          <p:cNvSpPr txBox="1">
            <a:spLocks noGrp="1"/>
          </p:cNvSpPr>
          <p:nvPr>
            <p:ph type="body" idx="2"/>
          </p:nvPr>
        </p:nvSpPr>
        <p:spPr>
          <a:xfrm>
            <a:off x="848795" y="80246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lang="fi" dirty="0"/>
              <a:t>W marketingu cyfrowym używany jest szeroki zakres specyficznej terminologii. Opanowanie ich sprawi, że będziesz w </a:t>
            </a:r>
            <a:r>
              <a:rPr lang="fi" dirty="0">
                <a:latin typeface="Arial"/>
                <a:ea typeface="Arial"/>
                <a:cs typeface="Arial"/>
                <a:sym typeface="Arial"/>
              </a:rPr>
              <a:t>stanie </a:t>
            </a:r>
            <a:r>
              <a:rPr lang="fi" dirty="0"/>
              <a:t>śledzić materiały do nauki, </a:t>
            </a:r>
            <a:r>
              <a:rPr lang="fi" dirty="0">
                <a:latin typeface="Arial"/>
                <a:ea typeface="Arial"/>
                <a:cs typeface="Arial"/>
                <a:sym typeface="Arial"/>
              </a:rPr>
              <a:t>uczestniczyć w </a:t>
            </a:r>
            <a:r>
              <a:rPr lang="fi" dirty="0"/>
              <a:t>profesjonalnych dyskusjach i </a:t>
            </a:r>
            <a:r>
              <a:rPr lang="fi" dirty="0">
                <a:latin typeface="Arial"/>
                <a:ea typeface="Arial"/>
                <a:cs typeface="Arial"/>
                <a:sym typeface="Arial"/>
              </a:rPr>
              <a:t>mieć poczucie opanowania tego obszaru. Co więcej, uzyskasz </a:t>
            </a:r>
            <a:r>
              <a:rPr lang="fi" dirty="0"/>
              <a:t>dostęp do przepływu informacji, które pomogą Ci stale aktualizować swoją wiedzę</a:t>
            </a:r>
            <a:r>
              <a:rPr lang="fi" dirty="0">
                <a:latin typeface="Arial"/>
                <a:ea typeface="Arial"/>
                <a:cs typeface="Arial"/>
                <a:sym typeface="Arial"/>
              </a:rPr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r>
              <a:rPr lang="fi" b="1" dirty="0">
                <a:solidFill>
                  <a:srgbClr val="F39200"/>
                </a:solidFill>
              </a:rPr>
              <a:t>Krok 1: Przeszukaj </a:t>
            </a:r>
            <a:r>
              <a:rPr lang="fi" dirty="0"/>
              <a:t>istniejące arkusze słownictwa, używając </a:t>
            </a:r>
            <a:r>
              <a:rPr lang="fi" dirty="0">
                <a:latin typeface="Arial"/>
                <a:ea typeface="Arial"/>
                <a:cs typeface="Arial"/>
                <a:sym typeface="Arial"/>
              </a:rPr>
              <a:t>słów kluczowych </a:t>
            </a:r>
            <a:r>
              <a:rPr lang="pl-PL" dirty="0">
                <a:latin typeface="Arial"/>
                <a:ea typeface="Arial"/>
                <a:cs typeface="Arial"/>
                <a:sym typeface="Arial"/>
              </a:rPr>
              <a:t>(np. </a:t>
            </a:r>
            <a:r>
              <a:rPr lang="fi" dirty="0">
                <a:latin typeface="Arial"/>
                <a:ea typeface="Arial"/>
                <a:cs typeface="Arial"/>
                <a:sym typeface="Arial"/>
              </a:rPr>
              <a:t>"digital marketing </a:t>
            </a:r>
            <a:r>
              <a:rPr lang="pl-PL" dirty="0">
                <a:latin typeface="Arial"/>
                <a:ea typeface="Arial"/>
                <a:cs typeface="Arial"/>
                <a:sym typeface="Arial"/>
              </a:rPr>
              <a:t>słownictwo”/ „marketing cyfrowy terminologia”) </a:t>
            </a:r>
            <a:r>
              <a:rPr lang="fi" dirty="0"/>
              <a:t>i przestudiuj co najmniej trzy z nich. Znajdziesz pewne słowa, które będą się wyróżniać.</a:t>
            </a:r>
            <a:endParaRPr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lang="fi" b="1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Krok 2: Wybierz te, które uważasz za </a:t>
            </a:r>
            <a:r>
              <a:rPr lang="fi" dirty="0"/>
              <a:t>najbardziej istotne i stwórz własną </a:t>
            </a:r>
            <a:r>
              <a:rPr lang="fi" dirty="0">
                <a:latin typeface="Arial"/>
                <a:ea typeface="Arial"/>
                <a:cs typeface="Arial"/>
                <a:sym typeface="Arial"/>
              </a:rPr>
              <a:t>listę </a:t>
            </a:r>
            <a:r>
              <a:rPr lang="fi" b="1" dirty="0">
                <a:latin typeface="Arial"/>
                <a:ea typeface="Arial"/>
                <a:cs typeface="Arial"/>
                <a:sym typeface="Arial"/>
              </a:rPr>
              <a:t>Top-30</a:t>
            </a:r>
            <a:r>
              <a:rPr lang="pl-PL" b="1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fi" b="1" dirty="0">
                <a:latin typeface="Arial"/>
                <a:ea typeface="Arial"/>
                <a:cs typeface="Arial"/>
                <a:sym typeface="Arial"/>
              </a:rPr>
              <a:t>marketingu cyfrowego</a:t>
            </a:r>
            <a:r>
              <a:rPr lang="fi" dirty="0">
                <a:latin typeface="Arial"/>
                <a:ea typeface="Arial"/>
                <a:cs typeface="Arial"/>
                <a:sym typeface="Arial"/>
              </a:rPr>
              <a:t>. Napisz dla nich wyjaśnienia, </a:t>
            </a:r>
            <a:r>
              <a:rPr lang="fi" dirty="0"/>
              <a:t>używając </a:t>
            </a:r>
            <a:r>
              <a:rPr lang="fi" u="sng" dirty="0">
                <a:latin typeface="Arial"/>
                <a:ea typeface="Arial"/>
                <a:cs typeface="Arial"/>
                <a:sym typeface="Arial"/>
              </a:rPr>
              <a:t>własnych słów</a:t>
            </a:r>
            <a:r>
              <a:rPr lang="fi" dirty="0"/>
              <a:t>.</a:t>
            </a:r>
            <a:endParaRPr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endParaRPr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8000"/>
              </a:lnSpc>
              <a:spcBef>
                <a:spcPts val="90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endParaRPr dirty="0"/>
          </a:p>
          <a:p>
            <a:pPr marL="0" lvl="0" indent="0" algn="l" rtl="0">
              <a:lnSpc>
                <a:spcPct val="108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endParaRPr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0" name="Google Shape;280;p82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25" y="1"/>
            <a:ext cx="9144000" cy="257174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pic>
      <p:sp>
        <p:nvSpPr>
          <p:cNvPr id="281" name="Google Shape;281;p82"/>
          <p:cNvSpPr txBox="1">
            <a:spLocks noGrp="1"/>
          </p:cNvSpPr>
          <p:nvPr>
            <p:ph type="title"/>
          </p:nvPr>
        </p:nvSpPr>
        <p:spPr>
          <a:xfrm>
            <a:off x="628650" y="2755804"/>
            <a:ext cx="7905750" cy="628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"/>
              <a:t>Marketing Mix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5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5945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fi" sz="3600"/>
              <a:t>Marketing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5"/>
          <p:cNvSpPr txBox="1">
            <a:spLocks noGrp="1"/>
          </p:cNvSpPr>
          <p:nvPr>
            <p:ph type="body" idx="1"/>
          </p:nvPr>
        </p:nvSpPr>
        <p:spPr>
          <a:xfrm>
            <a:off x="628650" y="9615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</a:pPr>
            <a:r>
              <a:rPr lang="fi"/>
              <a:t>Definicja: "Proces odkrywania, tworzenia i dostarczania wartości w celu zaspokojenia potrzeb rynku docelowego".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</a:pPr>
            <a:r>
              <a:rPr lang="fi"/>
              <a:t>W związku z tym marketing</a:t>
            </a:r>
            <a:endParaRPr/>
          </a:p>
          <a:p>
            <a:pPr marL="342900" lvl="0" indent="-2095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</a:pPr>
            <a:endParaRPr/>
          </a:p>
        </p:txBody>
      </p:sp>
      <p:pic>
        <p:nvPicPr>
          <p:cNvPr id="288" name="Google Shape;288;p5" descr="A picture containing LEGO, toy&#10;&#10;Description automatically generated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43525" y="1641872"/>
            <a:ext cx="4179094" cy="2786063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p5"/>
          <p:cNvSpPr txBox="1"/>
          <p:nvPr/>
        </p:nvSpPr>
        <p:spPr>
          <a:xfrm>
            <a:off x="471488" y="2163209"/>
            <a:ext cx="5593556" cy="23329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107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8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175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800"/>
              <a:buFont typeface="Arial"/>
              <a:buChar char="•"/>
            </a:pPr>
            <a:r>
              <a:rPr lang="fi" sz="14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musi zdefiniować grupę docelową, przekaz i kanały dotarcia do grupy docelowej.</a:t>
            </a:r>
            <a:endParaRPr sz="14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175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800"/>
              <a:buFont typeface="Arial"/>
              <a:buChar char="•"/>
            </a:pPr>
            <a:r>
              <a:rPr lang="fi" sz="14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wykorzystuje kilka kanałów, aby dotrzeć do grup docelowych (tzw. marketing wielokanałowy)</a:t>
            </a:r>
            <a:r>
              <a:rPr lang="pl-PL" sz="14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4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175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800"/>
              <a:buFont typeface="Arial"/>
              <a:buChar char="•"/>
            </a:pPr>
            <a:r>
              <a:rPr lang="fi" sz="14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oczekuje się, że stworzy możliwości sprzedaży i doprowadzi do przepływów pieniężnych</a:t>
            </a:r>
            <a:r>
              <a:rPr lang="pl-PL" sz="14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4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175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800"/>
              <a:buFont typeface="Arial"/>
              <a:buChar char="•"/>
            </a:pPr>
            <a:r>
              <a:rPr lang="fi" sz="14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realizuje strategiczne cele organizacji</a:t>
            </a:r>
            <a:r>
              <a:rPr lang="pl-PL" sz="14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4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4" name="Google Shape;294;p6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49486" y="745604"/>
            <a:ext cx="5037363" cy="3804691"/>
          </a:xfrm>
          <a:prstGeom prst="rect">
            <a:avLst/>
          </a:prstGeom>
          <a:noFill/>
          <a:ln>
            <a:noFill/>
          </a:ln>
        </p:spPr>
      </p:pic>
      <p:sp>
        <p:nvSpPr>
          <p:cNvPr id="295" name="Google Shape;295;p6"/>
          <p:cNvSpPr txBox="1">
            <a:spLocks noGrp="1"/>
          </p:cNvSpPr>
          <p:nvPr>
            <p:ph type="title"/>
          </p:nvPr>
        </p:nvSpPr>
        <p:spPr>
          <a:xfrm>
            <a:off x="235607" y="0"/>
            <a:ext cx="6332561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70707"/>
              <a:buFont typeface="Arial"/>
              <a:buNone/>
            </a:pPr>
            <a:r>
              <a:rPr lang="fi" sz="4400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Marketing Mix - 7P</a:t>
            </a:r>
            <a:endParaRPr sz="4400" b="1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6" name="Google Shape;296;p6"/>
          <p:cNvSpPr txBox="1">
            <a:spLocks noGrp="1"/>
          </p:cNvSpPr>
          <p:nvPr>
            <p:ph type="body" idx="1"/>
          </p:nvPr>
        </p:nvSpPr>
        <p:spPr>
          <a:xfrm>
            <a:off x="156275" y="764891"/>
            <a:ext cx="4653034" cy="2240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25000" lnSpcReduction="20000"/>
          </a:bodyPr>
          <a:lstStyle/>
          <a:p>
            <a:pPr marL="762000" lvl="0" indent="-6858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ct val="200000"/>
              <a:buFont typeface="Arial"/>
              <a:buChar char="•"/>
            </a:pPr>
            <a:r>
              <a:rPr lang="fi" sz="5600" dirty="0">
                <a:solidFill>
                  <a:srgbClr val="161249"/>
                </a:solidFill>
              </a:rPr>
              <a:t>"Marketing Mix" odnosi się do elementów, które pomagają organizacji wyróżnić się na tle konkurencji</a:t>
            </a:r>
            <a:br>
              <a:rPr lang="fi" sz="5600" dirty="0">
                <a:solidFill>
                  <a:srgbClr val="161249"/>
                </a:solidFill>
              </a:rPr>
            </a:br>
            <a:endParaRPr dirty="0"/>
          </a:p>
          <a:p>
            <a:pPr marL="850900" lvl="0" indent="-5080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ct val="200000"/>
              <a:buFont typeface="Arial"/>
              <a:buNone/>
            </a:pPr>
            <a:endParaRPr sz="5600" dirty="0">
              <a:solidFill>
                <a:srgbClr val="161249"/>
              </a:solidFill>
            </a:endParaRPr>
          </a:p>
          <a:p>
            <a:pPr marL="762000" lvl="0" indent="-6858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ct val="200000"/>
              <a:buFont typeface="Arial"/>
              <a:buChar char="•"/>
            </a:pPr>
            <a:r>
              <a:rPr lang="fi" sz="5600" dirty="0"/>
              <a:t>Nie da się być </a:t>
            </a:r>
            <a:r>
              <a:rPr lang="fi" sz="5600" dirty="0">
                <a:solidFill>
                  <a:srgbClr val="161249"/>
                </a:solidFill>
              </a:rPr>
              <a:t>dobrym we wszystkim, organizacje muszą wybrać swoje strategiczne mocne strony </a:t>
            </a:r>
            <a:endParaRPr dirty="0"/>
          </a:p>
          <a:p>
            <a:pPr marL="762000" lvl="0" indent="-685800">
              <a:lnSpc>
                <a:spcPct val="120000"/>
              </a:lnSpc>
              <a:spcBef>
                <a:spcPts val="0"/>
              </a:spcBef>
              <a:buClr>
                <a:srgbClr val="F39200"/>
              </a:buClr>
              <a:buSzPct val="200000"/>
              <a:buFont typeface="Arial"/>
              <a:buChar char="•"/>
            </a:pPr>
            <a:r>
              <a:rPr lang="fi" sz="5600" dirty="0">
                <a:solidFill>
                  <a:srgbClr val="161249"/>
                </a:solidFill>
              </a:rPr>
              <a:t>"Promocja" (</a:t>
            </a:r>
            <a:r>
              <a:rPr lang="pl-PL" sz="5600" dirty="0"/>
              <a:t>⬌</a:t>
            </a:r>
            <a:r>
              <a:rPr lang="pl-PL" sz="800" dirty="0"/>
              <a:t> </a:t>
            </a:r>
            <a:r>
              <a:rPr lang="fi" sz="5600" dirty="0">
                <a:solidFill>
                  <a:srgbClr val="161249"/>
                </a:solidFill>
              </a:rPr>
              <a:t>marketing</a:t>
            </a:r>
            <a:r>
              <a:rPr lang="pl-PL" sz="5600" dirty="0">
                <a:solidFill>
                  <a:srgbClr val="161249"/>
                </a:solidFill>
              </a:rPr>
              <a:t> cyfrowy</a:t>
            </a:r>
            <a:r>
              <a:rPr lang="fi" sz="5600" dirty="0">
                <a:solidFill>
                  <a:srgbClr val="161249"/>
                </a:solidFill>
              </a:rPr>
              <a:t>) jest jednym z wirtualnych elementów marketingu i głównym tematem tego modułu.</a:t>
            </a:r>
            <a:endParaRPr sz="5600" dirty="0">
              <a:solidFill>
                <a:srgbClr val="161249"/>
              </a:solidFill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5600" dirty="0"/>
          </a:p>
          <a:p>
            <a:pPr marL="34290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128571"/>
              <a:buNone/>
            </a:pPr>
            <a:endParaRPr sz="5600" dirty="0">
              <a:solidFill>
                <a:srgbClr val="161249"/>
              </a:solidFill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128571"/>
              <a:buNone/>
            </a:pPr>
            <a:r>
              <a:rPr lang="fi" sz="5600" dirty="0">
                <a:solidFill>
                  <a:srgbClr val="161249"/>
                </a:solidFill>
              </a:rPr>
              <a:t>       Więcej informacji: </a:t>
            </a:r>
            <a:r>
              <a:rPr lang="fi" sz="5600" u="sng" dirty="0">
                <a:solidFill>
                  <a:srgbClr val="161249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Oxford College of Marketing</a:t>
            </a:r>
            <a:endParaRPr sz="5600" dirty="0">
              <a:solidFill>
                <a:srgbClr val="161249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342857"/>
              <a:buNone/>
            </a:pPr>
            <a:endParaRPr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7"/>
          <p:cNvSpPr txBox="1">
            <a:spLocks noGrp="1"/>
          </p:cNvSpPr>
          <p:nvPr>
            <p:ph type="title"/>
          </p:nvPr>
        </p:nvSpPr>
        <p:spPr>
          <a:xfrm>
            <a:off x="628650" y="-118042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fi"/>
              <a:t>Tło dla 4P i 7P</a:t>
            </a:r>
            <a:endParaRPr/>
          </a:p>
        </p:txBody>
      </p:sp>
      <p:sp>
        <p:nvSpPr>
          <p:cNvPr id="302" name="Google Shape;302;p7"/>
          <p:cNvSpPr txBox="1">
            <a:spLocks noGrp="1"/>
          </p:cNvSpPr>
          <p:nvPr>
            <p:ph type="body" idx="1"/>
          </p:nvPr>
        </p:nvSpPr>
        <p:spPr>
          <a:xfrm>
            <a:off x="628650" y="993661"/>
            <a:ext cx="7886700" cy="430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" sz="1600"/>
              <a:t>Tradycyjnie (McCarthy, 1960) elementami marketingu mix były (4P):</a:t>
            </a:r>
            <a:endParaRPr/>
          </a:p>
          <a:p>
            <a:pPr marL="457200" lvl="0" indent="-32385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F39200"/>
              </a:buClr>
              <a:buSzPts val="2400"/>
              <a:buFont typeface="Arial"/>
              <a:buChar char="•"/>
            </a:pPr>
            <a:r>
              <a:rPr lang="fi" sz="1600"/>
              <a:t>Produkt (cechy i warstwy produktu)</a:t>
            </a:r>
            <a:endParaRPr/>
          </a:p>
          <a:p>
            <a:pPr marL="457200" lvl="0" indent="-3238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400"/>
              <a:buFont typeface="Arial"/>
              <a:buChar char="•"/>
            </a:pPr>
            <a:r>
              <a:rPr lang="fi" sz="1600"/>
              <a:t>Cena (związana z jakością i konkurencją)</a:t>
            </a:r>
            <a:endParaRPr/>
          </a:p>
          <a:p>
            <a:pPr marL="457200" lvl="0" indent="-3238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400"/>
              <a:buFont typeface="Arial"/>
              <a:buChar char="•"/>
            </a:pPr>
            <a:r>
              <a:rPr lang="fi" sz="1600"/>
              <a:t>Promocja (działania reklamowe i promocyjne)</a:t>
            </a:r>
            <a:endParaRPr/>
          </a:p>
          <a:p>
            <a:pPr marL="457200" lvl="0" indent="-3238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400"/>
              <a:buFont typeface="Arial"/>
              <a:buChar char="•"/>
            </a:pPr>
            <a:r>
              <a:rPr lang="fi" sz="1600"/>
              <a:t>Miejsce (w jaki sposób produkt/usługa są dostępne dla kupujących)</a:t>
            </a:r>
            <a:endParaRPr/>
          </a:p>
          <a:p>
            <a:pPr marL="4572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</a:pPr>
            <a:endParaRPr sz="1600"/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</a:pPr>
            <a:r>
              <a:rPr lang="fi" sz="1600"/>
              <a:t>Rozwój branży usługowej w latach 80. przyniósł trzy nowe elementy w marketingu mix (Booms &amp; Bitner, 1981)</a:t>
            </a:r>
            <a:endParaRPr/>
          </a:p>
          <a:p>
            <a:pPr marL="457200" lvl="0" indent="-32385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F39200"/>
              </a:buClr>
              <a:buSzPts val="2400"/>
              <a:buFont typeface="Arial"/>
              <a:buChar char="•"/>
            </a:pPr>
            <a:r>
              <a:rPr lang="fi" sz="1600"/>
              <a:t>Ludzie (personel i osoby zaangażowane w procesy klienta)</a:t>
            </a:r>
            <a:endParaRPr/>
          </a:p>
          <a:p>
            <a:pPr marL="457200" lvl="0" indent="-3238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400"/>
              <a:buFont typeface="Arial"/>
              <a:buChar char="•"/>
            </a:pPr>
            <a:r>
              <a:rPr lang="fi" sz="1600"/>
              <a:t>Procesy (sposób dostarczania produktu lub usługi)</a:t>
            </a:r>
            <a:endParaRPr/>
          </a:p>
          <a:p>
            <a:pPr marL="457200" lvl="0" indent="-3238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400"/>
              <a:buFont typeface="Arial"/>
              <a:buChar char="•"/>
            </a:pPr>
            <a:r>
              <a:rPr lang="fi" sz="1600"/>
              <a:t>Dowody fizyczne (jak to wygląda i jak się czuje w pomieszczeniach)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</a:pPr>
            <a:endParaRPr sz="16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8"/>
          <p:cNvSpPr txBox="1">
            <a:spLocks noGrp="1"/>
          </p:cNvSpPr>
          <p:nvPr>
            <p:ph type="title"/>
          </p:nvPr>
        </p:nvSpPr>
        <p:spPr>
          <a:xfrm>
            <a:off x="306160" y="86065"/>
            <a:ext cx="8531679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000"/>
              <a:buFont typeface="Arial"/>
              <a:buNone/>
            </a:pPr>
            <a:r>
              <a:rPr lang="fi" sz="3000"/>
              <a:t>Jak zastosować "Marketing mix 7P" w praktyce?</a:t>
            </a:r>
            <a:endParaRPr sz="30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8"/>
          <p:cNvSpPr txBox="1">
            <a:spLocks noGrp="1"/>
          </p:cNvSpPr>
          <p:nvPr>
            <p:ph type="body" idx="1"/>
          </p:nvPr>
        </p:nvSpPr>
        <p:spPr>
          <a:xfrm>
            <a:off x="408213" y="975462"/>
            <a:ext cx="8327571" cy="3977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40000" lnSpcReduction="20000"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100000"/>
              <a:buNone/>
            </a:pPr>
            <a:r>
              <a:rPr lang="fi" sz="3300"/>
              <a:t>"Marketing Mix to zestaw kontrolowanych zmiennych, które firma może wykorzystać, aby wpłynąć na reakcję kupującego". (Philip Kotler)</a:t>
            </a:r>
            <a:endParaRPr sz="3300"/>
          </a:p>
          <a:p>
            <a:pPr marL="0" lvl="0" indent="0" algn="l" rtl="0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161249"/>
              </a:buClr>
              <a:buSzPct val="100000"/>
              <a:buNone/>
            </a:pPr>
            <a:r>
              <a:rPr lang="fi" sz="3300"/>
              <a:t>Marketing mix musi być określony zgodnie ze specjalnymi cechami produktu/usługi, konkurencją oraz nawykami i oczekiwaniami nabywców:</a:t>
            </a:r>
            <a:endParaRPr sz="3300"/>
          </a:p>
          <a:p>
            <a:pPr marL="476250" lvl="0" indent="-342900" algn="l" rtl="0">
              <a:lnSpc>
                <a:spcPct val="170000"/>
              </a:lnSpc>
              <a:spcBef>
                <a:spcPts val="1200"/>
              </a:spcBef>
              <a:spcAft>
                <a:spcPts val="0"/>
              </a:spcAft>
              <a:buClr>
                <a:srgbClr val="ED7D31"/>
              </a:buClr>
              <a:buSzPct val="129870"/>
              <a:buFont typeface="Noto Sans Symbols"/>
              <a:buChar char="⮚"/>
            </a:pPr>
            <a:r>
              <a:rPr lang="fi" sz="3300">
                <a:highlight>
                  <a:srgbClr val="FFFFFF"/>
                </a:highlight>
              </a:rPr>
              <a:t>Przeanalizuj, w jaki sposób Twój </a:t>
            </a:r>
            <a:r>
              <a:rPr lang="fi" sz="3300" i="1">
                <a:highlight>
                  <a:srgbClr val="FFFFFF"/>
                </a:highlight>
              </a:rPr>
              <a:t>produkt </a:t>
            </a:r>
            <a:r>
              <a:rPr lang="fi" sz="3300">
                <a:highlight>
                  <a:srgbClr val="FFFFFF"/>
                </a:highlight>
              </a:rPr>
              <a:t>zaspokaja potrzeby klientów i odpowiednio go zmodyfikuj.</a:t>
            </a:r>
            <a:endParaRPr sz="3300"/>
          </a:p>
          <a:p>
            <a:pPr marL="476250" lvl="0" indent="-342900" algn="l" rtl="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ct val="129870"/>
              <a:buFont typeface="Noto Sans Symbols"/>
              <a:buChar char="⮚"/>
            </a:pPr>
            <a:r>
              <a:rPr lang="fi" sz="3300">
                <a:highlight>
                  <a:srgbClr val="FFFFFF"/>
                </a:highlight>
              </a:rPr>
              <a:t>Poznaj </a:t>
            </a:r>
            <a:r>
              <a:rPr lang="fi" sz="3300" i="1">
                <a:highlight>
                  <a:srgbClr val="FFFFFF"/>
                </a:highlight>
              </a:rPr>
              <a:t>miejsca, w </a:t>
            </a:r>
            <a:r>
              <a:rPr lang="fi" sz="3300">
                <a:highlight>
                  <a:srgbClr val="FFFFFF"/>
                </a:highlight>
              </a:rPr>
              <a:t>których Twoi docelowi odbiorcy robią zakupy</a:t>
            </a:r>
            <a:endParaRPr sz="3300"/>
          </a:p>
          <a:p>
            <a:pPr marL="476250" lvl="0" indent="-342900" algn="l" rtl="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ct val="129870"/>
              <a:buFont typeface="Noto Sans Symbols"/>
              <a:buChar char="⮚"/>
            </a:pPr>
            <a:r>
              <a:rPr lang="fi" sz="3300">
                <a:highlight>
                  <a:srgbClr val="FFFFFF"/>
                </a:highlight>
              </a:rPr>
              <a:t>Zdefiniuj </a:t>
            </a:r>
            <a:r>
              <a:rPr lang="fi" sz="3300" i="1">
                <a:highlight>
                  <a:srgbClr val="FFFFFF"/>
                </a:highlight>
              </a:rPr>
              <a:t>cenę</a:t>
            </a:r>
            <a:r>
              <a:rPr lang="fi" sz="3300">
                <a:highlight>
                  <a:srgbClr val="FFFFFF"/>
                </a:highlight>
              </a:rPr>
              <a:t>, która ma sens dla odbiorców docelowych i przyczynia się do osiągnięcia dobrego wyniku.</a:t>
            </a:r>
            <a:endParaRPr sz="3300"/>
          </a:p>
          <a:p>
            <a:pPr marL="476250" lvl="0" indent="-342900" algn="l" rtl="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ct val="129870"/>
              <a:buFont typeface="Noto Sans Symbols"/>
              <a:buChar char="⮚"/>
            </a:pPr>
            <a:r>
              <a:rPr lang="fi" sz="3300">
                <a:highlight>
                  <a:srgbClr val="FFFFFF"/>
                </a:highlight>
              </a:rPr>
              <a:t>Rozwijaj koncepcje marketingowe, które będą atrakcyjne dla twojej bazy klientów i komunikuj, w jaki sposób twój produkt im służy </a:t>
            </a:r>
            <a:r>
              <a:rPr lang="fi" sz="3300" i="1">
                <a:highlight>
                  <a:srgbClr val="FFFFFF"/>
                </a:highlight>
              </a:rPr>
              <a:t>(=Promocja).</a:t>
            </a:r>
            <a:endParaRPr sz="3300">
              <a:highlight>
                <a:srgbClr val="FFFFFF"/>
              </a:highlight>
            </a:endParaRPr>
          </a:p>
          <a:p>
            <a:pPr marL="476250" lvl="0" indent="-342900" algn="l" rtl="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ct val="129870"/>
              <a:buFont typeface="Noto Sans Symbols"/>
              <a:buChar char="⮚"/>
            </a:pPr>
            <a:r>
              <a:rPr lang="fi" sz="3300">
                <a:highlight>
                  <a:srgbClr val="FFFFFF"/>
                </a:highlight>
              </a:rPr>
              <a:t>Stwórz różnicę poprzez optymalizację </a:t>
            </a:r>
            <a:r>
              <a:rPr lang="fi" sz="3300" i="1">
                <a:highlight>
                  <a:srgbClr val="FFFFFF"/>
                </a:highlight>
              </a:rPr>
              <a:t>procesu </a:t>
            </a:r>
            <a:r>
              <a:rPr lang="fi" sz="3300">
                <a:highlight>
                  <a:srgbClr val="FFFFFF"/>
                </a:highlight>
              </a:rPr>
              <a:t>dostarczania produktu/usługi</a:t>
            </a:r>
            <a:endParaRPr sz="3300"/>
          </a:p>
          <a:p>
            <a:pPr marL="476250" lvl="0" indent="-342900" algn="l" rtl="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ct val="129870"/>
              <a:buFont typeface="Noto Sans Symbols"/>
              <a:buChar char="⮚"/>
            </a:pPr>
            <a:r>
              <a:rPr lang="fi" sz="3300">
                <a:highlight>
                  <a:srgbClr val="FFFFFF"/>
                </a:highlight>
              </a:rPr>
              <a:t>Upewnij się, że Twoi </a:t>
            </a:r>
            <a:r>
              <a:rPr lang="fi" sz="3300" i="1">
                <a:highlight>
                  <a:srgbClr val="FFFFFF"/>
                </a:highlight>
              </a:rPr>
              <a:t>pracownicy </a:t>
            </a:r>
            <a:r>
              <a:rPr lang="fi" sz="3300">
                <a:highlight>
                  <a:srgbClr val="FFFFFF"/>
                </a:highlight>
              </a:rPr>
              <a:t>wzmacniają wizerunek marki, do którego dążysz.</a:t>
            </a:r>
            <a:endParaRPr sz="3300"/>
          </a:p>
          <a:p>
            <a:pPr marL="476250" lvl="0" indent="-342900" algn="l" rtl="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ct val="129870"/>
              <a:buFont typeface="Noto Sans Symbols"/>
              <a:buChar char="⮚"/>
            </a:pPr>
            <a:r>
              <a:rPr lang="fi" sz="3300">
                <a:highlight>
                  <a:srgbClr val="FFFFFF"/>
                </a:highlight>
              </a:rPr>
              <a:t>Coraz częściej </a:t>
            </a:r>
            <a:r>
              <a:rPr lang="fi" sz="3300" i="1">
                <a:highlight>
                  <a:srgbClr val="FFFFFF"/>
                </a:highlight>
              </a:rPr>
              <a:t>fizyczne dowody są wykorzystywane </a:t>
            </a:r>
            <a:r>
              <a:rPr lang="fi" sz="3300">
                <a:highlight>
                  <a:srgbClr val="FFFFFF"/>
                </a:highlight>
              </a:rPr>
              <a:t>do tworzenia lepszych doświadczeń klientów </a:t>
            </a:r>
            <a:endParaRPr sz="3300"/>
          </a:p>
          <a:p>
            <a:pPr marL="800100" lvl="0" indent="-269557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ED7D31"/>
              </a:buClr>
              <a:buSzPct val="100000"/>
              <a:buFont typeface="Noto Sans Symbols"/>
              <a:buNone/>
            </a:pPr>
            <a:endParaRPr>
              <a:highlight>
                <a:srgbClr val="FFFFFF"/>
              </a:highlight>
            </a:endParaRPr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161249"/>
              </a:buClr>
              <a:buSzPct val="100000"/>
              <a:buNone/>
            </a:pPr>
            <a:endParaRPr>
              <a:highlight>
                <a:srgbClr val="FFFFFF"/>
              </a:highlight>
            </a:endParaRPr>
          </a:p>
          <a:p>
            <a:pPr marL="0" lvl="0" indent="0" algn="l" rtl="0">
              <a:lnSpc>
                <a:spcPct val="90000"/>
              </a:lnSpc>
              <a:spcBef>
                <a:spcPts val="1950"/>
              </a:spcBef>
              <a:spcAft>
                <a:spcPts val="0"/>
              </a:spcAft>
              <a:buClr>
                <a:srgbClr val="161249"/>
              </a:buClr>
              <a:buSzPct val="100000"/>
              <a:buFont typeface="Arial"/>
              <a:buNone/>
            </a:pP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9"/>
          <p:cNvSpPr txBox="1">
            <a:spLocks noGrp="1"/>
          </p:cNvSpPr>
          <p:nvPr>
            <p:ph type="body" idx="1"/>
          </p:nvPr>
        </p:nvSpPr>
        <p:spPr>
          <a:xfrm>
            <a:off x="848795" y="345014"/>
            <a:ext cx="6614054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fi" sz="2800" dirty="0">
                <a:solidFill>
                  <a:schemeClr val="lt1"/>
                </a:solidFill>
              </a:rPr>
              <a:t>Aktywność </a:t>
            </a:r>
            <a:r>
              <a:rPr lang="pl-PL" sz="2800" dirty="0"/>
              <a:t>podczas zajęć</a:t>
            </a:r>
            <a:endParaRPr sz="2800" dirty="0"/>
          </a:p>
        </p:txBody>
      </p:sp>
      <p:sp>
        <p:nvSpPr>
          <p:cNvPr id="314" name="Google Shape;314;p9"/>
          <p:cNvSpPr txBox="1">
            <a:spLocks noGrp="1"/>
          </p:cNvSpPr>
          <p:nvPr>
            <p:ph type="body" idx="2"/>
          </p:nvPr>
        </p:nvSpPr>
        <p:spPr>
          <a:xfrm>
            <a:off x="848795" y="888367"/>
            <a:ext cx="4637605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85750" lvl="0" indent="-16383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20"/>
              <a:buFont typeface="Arial"/>
              <a:buNone/>
            </a:pPr>
            <a:endParaRPr sz="1600" dirty="0"/>
          </a:p>
          <a:p>
            <a:pPr marL="509269" lvl="0" indent="-13334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2400"/>
              <a:buFont typeface="Arial"/>
              <a:buNone/>
            </a:pPr>
            <a:endParaRPr sz="1600" dirty="0"/>
          </a:p>
          <a:p>
            <a:pPr marL="29210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fi" sz="1800" dirty="0"/>
              <a:t>Prawda czy fałsz: marketing = reklama</a:t>
            </a:r>
            <a:endParaRPr dirty="0"/>
          </a:p>
          <a:p>
            <a:pPr marL="524510" lvl="0" indent="-114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None/>
            </a:pPr>
            <a:endParaRPr sz="1800" dirty="0"/>
          </a:p>
          <a:p>
            <a:pPr marL="29210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fi" sz="1800" dirty="0"/>
              <a:t>7P - podaj kilka przykładów "P" (nie patrz na slajdy)</a:t>
            </a:r>
            <a:endParaRPr dirty="0"/>
          </a:p>
          <a:p>
            <a:pPr marL="422910" lvl="0" indent="-114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None/>
            </a:pPr>
            <a:endParaRPr sz="1800" dirty="0"/>
          </a:p>
          <a:p>
            <a:pPr marL="29210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fi" sz="1800" dirty="0"/>
              <a:t>Co oznacza "miejsce" w tradycyjnym marketingu? </a:t>
            </a:r>
            <a:r>
              <a:rPr lang="pl-PL" sz="1800" dirty="0"/>
              <a:t>A w</a:t>
            </a:r>
            <a:r>
              <a:rPr lang="fi" sz="1800" dirty="0"/>
              <a:t> środowisku cyfrowym?</a:t>
            </a:r>
            <a:endParaRPr dirty="0"/>
          </a:p>
          <a:p>
            <a:pPr marL="285750" lvl="0" indent="-1905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Arial"/>
              <a:buNone/>
            </a:pPr>
            <a:endParaRPr dirty="0"/>
          </a:p>
        </p:txBody>
      </p:sp>
      <p:pic>
        <p:nvPicPr>
          <p:cNvPr id="315" name="Google Shape;315;p9" descr="shutterstock_101013772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71000" y="1441680"/>
            <a:ext cx="2832295" cy="18851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10"/>
          <p:cNvSpPr txBox="1">
            <a:spLocks noGrp="1"/>
          </p:cNvSpPr>
          <p:nvPr>
            <p:ph type="body" idx="1"/>
          </p:nvPr>
        </p:nvSpPr>
        <p:spPr>
          <a:xfrm>
            <a:off x="848795" y="386576"/>
            <a:ext cx="6614054" cy="7201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None/>
            </a:pPr>
            <a:r>
              <a:rPr lang="fi" sz="2600" dirty="0">
                <a:solidFill>
                  <a:schemeClr val="lt1"/>
                </a:solidFill>
              </a:rPr>
              <a:t>Aktywność </a:t>
            </a:r>
            <a:r>
              <a:rPr lang="pl-PL" sz="2600" dirty="0">
                <a:solidFill>
                  <a:schemeClr val="lt1"/>
                </a:solidFill>
              </a:rPr>
              <a:t>podczas zajęć</a:t>
            </a:r>
            <a:br>
              <a:rPr lang="pl-PL" sz="2600" dirty="0">
                <a:solidFill>
                  <a:schemeClr val="lt1"/>
                </a:solidFill>
              </a:rPr>
            </a:br>
            <a:r>
              <a:rPr lang="fi" sz="2600" dirty="0">
                <a:solidFill>
                  <a:schemeClr val="lt1"/>
                </a:solidFill>
              </a:rPr>
              <a:t>(zadanie indywidualne lub grupowe)</a:t>
            </a:r>
            <a:endParaRPr sz="2600" dirty="0"/>
          </a:p>
        </p:txBody>
      </p:sp>
      <p:sp>
        <p:nvSpPr>
          <p:cNvPr id="321" name="Google Shape;321;p10"/>
          <p:cNvSpPr txBox="1">
            <a:spLocks noGrp="1"/>
          </p:cNvSpPr>
          <p:nvPr>
            <p:ph type="body" idx="2"/>
          </p:nvPr>
        </p:nvSpPr>
        <p:spPr>
          <a:xfrm>
            <a:off x="848795" y="1193800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fi" sz="1600" dirty="0"/>
              <a:t>Tworząc swoje strategie marketingowe, każda organizacja powinna określić swoje najważniejsze "P", tj. elementy Marketing Mix (przedstawione na poprzednich slajdach), które najlepiej pasują do ich ogólnej strategii. 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fi" sz="1600" dirty="0"/>
              <a:t>Wybierz trzy organizacje (mogą być lokalne/krajowe/międzynarodowe). Poświęć 20-30 minut na zbadanie ich marketingu za pomocą Internetu. Jakie są według Ciebie ich główne "P" (2-3)? Podaj argumenty. 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endParaRPr sz="1600" dirty="0"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fi" sz="1600" dirty="0"/>
              <a:t>Każda grupa</a:t>
            </a:r>
            <a:r>
              <a:rPr lang="pl-PL" sz="1600" dirty="0"/>
              <a:t>/student</a:t>
            </a:r>
            <a:r>
              <a:rPr lang="fi" sz="1600" dirty="0"/>
              <a:t> przedstawia swoje wyniki. </a:t>
            </a:r>
            <a:endParaRPr dirty="0"/>
          </a:p>
          <a:p>
            <a:pPr marL="0" lvl="0" indent="0" algn="l" rtl="0">
              <a:lnSpc>
                <a:spcPct val="108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endParaRPr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6" name="Google Shape;326;p11" descr="Graphical user interface, application&#10;&#10;Description automatically generated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9144000" cy="257174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pic>
      <p:sp>
        <p:nvSpPr>
          <p:cNvPr id="327" name="Google Shape;327;p11"/>
          <p:cNvSpPr txBox="1">
            <a:spLocks noGrp="1"/>
          </p:cNvSpPr>
          <p:nvPr>
            <p:ph type="title"/>
          </p:nvPr>
        </p:nvSpPr>
        <p:spPr>
          <a:xfrm>
            <a:off x="628650" y="2755804"/>
            <a:ext cx="7905750" cy="628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fi"/>
              <a:t>Czym różni się marketing cyfrowy?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2"/>
          <p:cNvSpPr txBox="1">
            <a:spLocks noGrp="1"/>
          </p:cNvSpPr>
          <p:nvPr>
            <p:ph type="title"/>
          </p:nvPr>
        </p:nvSpPr>
        <p:spPr>
          <a:xfrm>
            <a:off x="213009" y="-253460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fi" dirty="0"/>
              <a:t>Cyfrow</a:t>
            </a:r>
            <a:r>
              <a:rPr lang="pl-PL" dirty="0"/>
              <a:t>y</a:t>
            </a:r>
            <a:r>
              <a:rPr lang="fi" dirty="0"/>
              <a:t> mi</a:t>
            </a:r>
            <a:r>
              <a:rPr lang="pl-PL" dirty="0"/>
              <a:t>x</a:t>
            </a:r>
            <a:r>
              <a:rPr lang="fi" dirty="0"/>
              <a:t> marketingow</a:t>
            </a:r>
            <a:r>
              <a:rPr lang="pl-PL" dirty="0"/>
              <a:t>y</a:t>
            </a:r>
            <a:r>
              <a:rPr lang="fi" dirty="0"/>
              <a:t> 7D</a:t>
            </a:r>
            <a:endParaRPr dirty="0"/>
          </a:p>
        </p:txBody>
      </p:sp>
      <p:sp>
        <p:nvSpPr>
          <p:cNvPr id="333" name="Google Shape;333;p12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3831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/>
          </a:p>
        </p:txBody>
      </p:sp>
      <p:pic>
        <p:nvPicPr>
          <p:cNvPr id="334" name="Google Shape;334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400" y="735676"/>
            <a:ext cx="8839199" cy="3129406"/>
          </a:xfrm>
          <a:prstGeom prst="rect">
            <a:avLst/>
          </a:prstGeom>
          <a:noFill/>
          <a:ln>
            <a:noFill/>
          </a:ln>
        </p:spPr>
      </p:pic>
      <p:sp>
        <p:nvSpPr>
          <p:cNvPr id="335" name="Google Shape;335;p12"/>
          <p:cNvSpPr txBox="1"/>
          <p:nvPr/>
        </p:nvSpPr>
        <p:spPr>
          <a:xfrm>
            <a:off x="152400" y="3794042"/>
            <a:ext cx="8140800" cy="3539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fi" sz="1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Z Chaffey (2012): Marketing cyfrowy - strategia, wdrażanie i praktyka</a:t>
            </a:r>
            <a:endParaRPr sz="11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6" name="Google Shape;336;p12"/>
          <p:cNvSpPr txBox="1"/>
          <p:nvPr/>
        </p:nvSpPr>
        <p:spPr>
          <a:xfrm>
            <a:off x="5598299" y="4087152"/>
            <a:ext cx="3393300" cy="6155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fi" sz="1400" b="0" i="0" u="sng" strike="noStrike" cap="none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Zobacz wideo Dave'a Chaffeya na ten temat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7" name="Google Shape;337;p12"/>
          <p:cNvSpPr txBox="1"/>
          <p:nvPr/>
        </p:nvSpPr>
        <p:spPr>
          <a:xfrm>
            <a:off x="152400" y="4093388"/>
            <a:ext cx="4698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fi" sz="14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Czytaj dalej: </a:t>
            </a:r>
            <a:r>
              <a:rPr lang="fi" sz="1400" b="0" i="0" u="sng" strike="noStrike" cap="none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Jak korzystać z cyfrowego marketingu mix?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8" name="Google Shape;338;p12"/>
          <p:cNvSpPr/>
          <p:nvPr/>
        </p:nvSpPr>
        <p:spPr>
          <a:xfrm>
            <a:off x="1152605" y="1167973"/>
            <a:ext cx="1605963" cy="2223128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13"/>
          <p:cNvSpPr txBox="1">
            <a:spLocks noGrp="1"/>
          </p:cNvSpPr>
          <p:nvPr>
            <p:ph type="body" idx="1"/>
          </p:nvPr>
        </p:nvSpPr>
        <p:spPr>
          <a:xfrm>
            <a:off x="848795" y="411515"/>
            <a:ext cx="6614054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fi" sz="2800"/>
              <a:t>Aktywność w klasie </a:t>
            </a:r>
            <a:endParaRPr sz="2800"/>
          </a:p>
        </p:txBody>
      </p:sp>
      <p:sp>
        <p:nvSpPr>
          <p:cNvPr id="344" name="Google Shape;344;p13"/>
          <p:cNvSpPr txBox="1">
            <a:spLocks noGrp="1"/>
          </p:cNvSpPr>
          <p:nvPr>
            <p:ph type="body" idx="2"/>
          </p:nvPr>
        </p:nvSpPr>
        <p:spPr>
          <a:xfrm>
            <a:off x="848800" y="1093000"/>
            <a:ext cx="6872700" cy="30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fi" sz="1600" dirty="0"/>
              <a:t>Po obejrzeniu </a:t>
            </a:r>
            <a:r>
              <a:rPr lang="fi" sz="1600" u="sng" dirty="0">
                <a:solidFill>
                  <a:schemeClr val="hlink"/>
                </a:solidFill>
                <a:hlinkClick r:id="rId3"/>
              </a:rPr>
              <a:t>wideo Chaffeya możesz </a:t>
            </a:r>
            <a:r>
              <a:rPr lang="fi" sz="1600" dirty="0"/>
              <a:t>omówić następujące tematy:</a:t>
            </a:r>
            <a:br>
              <a:rPr lang="fi" sz="1600" dirty="0"/>
            </a:br>
            <a:r>
              <a:rPr lang="fi" sz="1600" dirty="0"/>
              <a:t>Według Chaffeya, jakie są różnice między jego "7D" a tradycyjnym "7P"?</a:t>
            </a:r>
            <a:endParaRPr sz="1600" dirty="0"/>
          </a:p>
          <a:p>
            <a:pPr marL="463550" lvl="0" indent="-3429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F39200"/>
              </a:buClr>
              <a:buSzPts val="1700"/>
              <a:buFont typeface="Arial"/>
              <a:buAutoNum type="arabicPeriod"/>
            </a:pPr>
            <a:r>
              <a:rPr lang="fi" sz="1600" dirty="0"/>
              <a:t>Jako przykłady - jakie możliwości oferują media cyfrowe dla</a:t>
            </a:r>
            <a:endParaRPr dirty="0"/>
          </a:p>
          <a:p>
            <a:pPr marL="92075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400"/>
              <a:buFont typeface="Arial"/>
              <a:buChar char="•"/>
            </a:pPr>
            <a:r>
              <a:rPr lang="fi" sz="1600" dirty="0"/>
              <a:t>'Cena'</a:t>
            </a:r>
            <a:endParaRPr dirty="0"/>
          </a:p>
          <a:p>
            <a:pPr marL="92075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400"/>
              <a:buFont typeface="Arial"/>
              <a:buChar char="•"/>
            </a:pPr>
            <a:r>
              <a:rPr lang="fi" sz="1600" dirty="0"/>
              <a:t>'Miejsce' </a:t>
            </a:r>
            <a:endParaRPr dirty="0"/>
          </a:p>
          <a:p>
            <a:pPr marL="920750" indent="-342900">
              <a:lnSpc>
                <a:spcPct val="100000"/>
              </a:lnSpc>
              <a:buClr>
                <a:srgbClr val="F39200"/>
              </a:buClr>
              <a:buSzPts val="2400"/>
              <a:buFont typeface="Arial"/>
              <a:buChar char="•"/>
            </a:pPr>
            <a:r>
              <a:rPr lang="pl-PL" sz="1600" dirty="0"/>
              <a:t>'</a:t>
            </a:r>
            <a:r>
              <a:rPr lang="fi" sz="1600" dirty="0"/>
              <a:t>Promocja'</a:t>
            </a:r>
            <a:endParaRPr dirty="0"/>
          </a:p>
          <a:p>
            <a:pPr marL="92075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400"/>
              <a:buFont typeface="Arial"/>
              <a:buChar char="•"/>
            </a:pPr>
            <a:r>
              <a:rPr lang="fi" sz="1600" dirty="0"/>
              <a:t>'Personel'</a:t>
            </a:r>
            <a:endParaRPr dirty="0"/>
          </a:p>
          <a:p>
            <a:pPr marL="92075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400"/>
              <a:buFont typeface="Arial"/>
              <a:buChar char="•"/>
            </a:pPr>
            <a:r>
              <a:rPr lang="fi" sz="1600" dirty="0"/>
              <a:t>'Proces'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sz="18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9" name="Google Shape;349;p14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7601" y="724417"/>
            <a:ext cx="4540005" cy="3694666"/>
          </a:xfrm>
          <a:prstGeom prst="rect">
            <a:avLst/>
          </a:prstGeom>
          <a:noFill/>
          <a:ln>
            <a:noFill/>
          </a:ln>
        </p:spPr>
      </p:pic>
      <p:sp>
        <p:nvSpPr>
          <p:cNvPr id="350" name="Google Shape;350;p14"/>
          <p:cNvSpPr txBox="1">
            <a:spLocks noGrp="1"/>
          </p:cNvSpPr>
          <p:nvPr>
            <p:ph type="title"/>
          </p:nvPr>
        </p:nvSpPr>
        <p:spPr>
          <a:xfrm>
            <a:off x="81700" y="107150"/>
            <a:ext cx="8980500" cy="61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fi"/>
              <a:t>"Promocja" w kontekście cyfrowym</a:t>
            </a:r>
            <a:endParaRPr/>
          </a:p>
        </p:txBody>
      </p:sp>
      <p:sp>
        <p:nvSpPr>
          <p:cNvPr id="351" name="Google Shape;351;p14"/>
          <p:cNvSpPr txBox="1">
            <a:spLocks noGrp="1"/>
          </p:cNvSpPr>
          <p:nvPr>
            <p:ph type="body" idx="1"/>
          </p:nvPr>
        </p:nvSpPr>
        <p:spPr>
          <a:xfrm>
            <a:off x="226394" y="740698"/>
            <a:ext cx="4427317" cy="392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62500" lnSpcReduction="20000"/>
          </a:bodyPr>
          <a:lstStyle/>
          <a:p>
            <a:pPr marL="342900" lvl="0" indent="-342900" algn="l" rtl="0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F39200"/>
              </a:buClr>
              <a:buSzPct val="200000"/>
              <a:buFont typeface="Arial"/>
              <a:buChar char="•"/>
            </a:pPr>
            <a:r>
              <a:rPr lang="fi" sz="2500"/>
              <a:t>Obraz przedstawia zakres dostępnych mediów i instrumentów cyfrowych</a:t>
            </a:r>
            <a:endParaRPr sz="2500"/>
          </a:p>
          <a:p>
            <a:pPr marL="342900" lvl="0" indent="-342900" algn="l" rtl="0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F39200"/>
              </a:buClr>
              <a:buSzPct val="200000"/>
              <a:buFont typeface="Arial"/>
              <a:buChar char="•"/>
            </a:pPr>
            <a:r>
              <a:rPr lang="fi" sz="2500"/>
              <a:t>Dzięki nim można dotrzeć do dowolnej grupy docelowej w cyfrowych ekosystemach i środowiskach. </a:t>
            </a:r>
            <a:endParaRPr sz="2500"/>
          </a:p>
          <a:p>
            <a:pPr marL="342900" lvl="0" indent="-342900" algn="l" rtl="0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F39200"/>
              </a:buClr>
              <a:buSzPct val="200000"/>
              <a:buFont typeface="Arial"/>
              <a:buChar char="•"/>
            </a:pPr>
            <a:r>
              <a:rPr lang="fi" sz="2500"/>
              <a:t>Ich wybór i rozmieszczenie są określane zgodnie ze strategią, przekazem i grupami docelowymi </a:t>
            </a:r>
            <a:endParaRPr sz="2400"/>
          </a:p>
          <a:p>
            <a:pPr marL="0" lvl="0" indent="0" algn="l" rtl="0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161249"/>
              </a:buClr>
              <a:buSzPct val="100000"/>
              <a:buNone/>
            </a:pPr>
            <a:r>
              <a:rPr lang="fi" sz="3300" b="1">
                <a:solidFill>
                  <a:srgbClr val="F39200"/>
                </a:solidFill>
              </a:rPr>
              <a:t>Uwaga: </a:t>
            </a:r>
            <a:r>
              <a:rPr lang="fi" sz="2500"/>
              <a:t>Najlepsze wyniki zostaną osiągnięte, gdy instrumenty i media cyfrowe zostaną połączone z tradycyjnymi mediami marketingowymi (marketing wielokanałowy).</a:t>
            </a:r>
            <a:endParaRPr sz="2500"/>
          </a:p>
          <a:p>
            <a:pPr marL="0" lvl="0" indent="0" algn="l" rtl="0">
              <a:lnSpc>
                <a:spcPct val="90000"/>
              </a:lnSpc>
              <a:spcBef>
                <a:spcPts val="1950"/>
              </a:spcBef>
              <a:spcAft>
                <a:spcPts val="0"/>
              </a:spcAft>
              <a:buClr>
                <a:srgbClr val="161249"/>
              </a:buClr>
              <a:buSzPct val="100000"/>
              <a:buNone/>
            </a:pPr>
            <a:endParaRPr/>
          </a:p>
        </p:txBody>
      </p:sp>
      <p:sp>
        <p:nvSpPr>
          <p:cNvPr id="352" name="Google Shape;352;p14"/>
          <p:cNvSpPr txBox="1"/>
          <p:nvPr/>
        </p:nvSpPr>
        <p:spPr>
          <a:xfrm>
            <a:off x="6571782" y="4066062"/>
            <a:ext cx="3807600" cy="369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fi" sz="12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Źródło: </a:t>
            </a:r>
            <a:r>
              <a:rPr lang="fi" sz="1200" b="0" i="0" u="sng" strike="noStrike" cap="non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Pearl White Media</a:t>
            </a:r>
            <a:r>
              <a:rPr lang="fi" sz="12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2020 r.</a:t>
            </a:r>
            <a:endParaRPr sz="12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22e39cbf2c4_0_11"/>
          <p:cNvSpPr txBox="1"/>
          <p:nvPr/>
        </p:nvSpPr>
        <p:spPr>
          <a:xfrm>
            <a:off x="6742276" y="4608250"/>
            <a:ext cx="1766100" cy="25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fi" sz="12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Źródło: blog.infuz.com</a:t>
            </a:r>
            <a:endParaRPr sz="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8" name="Google Shape;358;g22e39cbf2c4_0_11"/>
          <p:cNvSpPr txBox="1"/>
          <p:nvPr/>
        </p:nvSpPr>
        <p:spPr>
          <a:xfrm>
            <a:off x="61425" y="1781025"/>
            <a:ext cx="182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9" name="Google Shape;359;g22e39cbf2c4_0_11"/>
          <p:cNvSpPr txBox="1"/>
          <p:nvPr/>
        </p:nvSpPr>
        <p:spPr>
          <a:xfrm>
            <a:off x="261025" y="1412550"/>
            <a:ext cx="26562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0" name="Google Shape;360;g22e39cbf2c4_0_11"/>
          <p:cNvSpPr txBox="1">
            <a:spLocks noGrp="1"/>
          </p:cNvSpPr>
          <p:nvPr>
            <p:ph type="body" idx="1"/>
          </p:nvPr>
        </p:nvSpPr>
        <p:spPr>
          <a:xfrm>
            <a:off x="276777" y="651121"/>
            <a:ext cx="2624700" cy="346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90195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400"/>
              <a:buFont typeface="Arial"/>
              <a:buChar char="•"/>
            </a:pPr>
            <a:r>
              <a:rPr lang="fi" sz="1600"/>
              <a:t>"Kontekst cyfrowy" składa się z wszechstronnych środowisk cyfrowych </a:t>
            </a:r>
            <a:endParaRPr/>
          </a:p>
          <a:p>
            <a:pPr marL="391795" lvl="0" indent="-133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400"/>
              <a:buFont typeface="Arial"/>
              <a:buNone/>
            </a:pPr>
            <a:endParaRPr sz="1600"/>
          </a:p>
          <a:p>
            <a:pPr marL="290195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400"/>
              <a:buFont typeface="Arial"/>
              <a:buChar char="•"/>
            </a:pPr>
            <a:r>
              <a:rPr lang="fi" sz="1600"/>
              <a:t>Za ich pośrednictwem można dotrzeć do różnych typów odbiorców </a:t>
            </a:r>
            <a:endParaRPr/>
          </a:p>
          <a:p>
            <a:pPr marL="391795" lvl="0" indent="-133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400"/>
              <a:buFont typeface="Arial"/>
              <a:buNone/>
            </a:pPr>
            <a:endParaRPr sz="1600"/>
          </a:p>
          <a:p>
            <a:pPr marL="290195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400"/>
              <a:buFont typeface="Arial"/>
              <a:buChar char="•"/>
            </a:pPr>
            <a:r>
              <a:rPr lang="fi" sz="1600"/>
              <a:t>Środowisko to jest istotne zarówno dla marketingu B2C, jak i B2B</a:t>
            </a:r>
            <a:endParaRPr/>
          </a:p>
          <a:p>
            <a:pPr marL="285750" lvl="0" indent="-1968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400"/>
              <a:buFont typeface="Arial"/>
              <a:buNone/>
            </a:pPr>
            <a:endParaRPr sz="1400"/>
          </a:p>
        </p:txBody>
      </p:sp>
      <p:pic>
        <p:nvPicPr>
          <p:cNvPr id="361" name="Google Shape;361;g22e39cbf2c4_0_11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24" t="5141"/>
          <a:stretch/>
        </p:blipFill>
        <p:spPr>
          <a:xfrm>
            <a:off x="2828925" y="258425"/>
            <a:ext cx="6315074" cy="4770774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6" name="Google Shape;366;p1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14078" y="636606"/>
            <a:ext cx="5556300" cy="3528300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sp>
        <p:nvSpPr>
          <p:cNvPr id="367" name="Google Shape;367;p15"/>
          <p:cNvSpPr txBox="1">
            <a:spLocks noGrp="1"/>
          </p:cNvSpPr>
          <p:nvPr>
            <p:ph type="title"/>
          </p:nvPr>
        </p:nvSpPr>
        <p:spPr>
          <a:xfrm>
            <a:off x="628650" y="0"/>
            <a:ext cx="7886700" cy="63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fi"/>
              <a:t>Marketing wielokanałowy </a:t>
            </a:r>
            <a:endParaRPr/>
          </a:p>
        </p:txBody>
      </p:sp>
      <p:sp>
        <p:nvSpPr>
          <p:cNvPr id="368" name="Google Shape;368;p15"/>
          <p:cNvSpPr txBox="1"/>
          <p:nvPr/>
        </p:nvSpPr>
        <p:spPr>
          <a:xfrm>
            <a:off x="115932" y="1161213"/>
            <a:ext cx="1451611" cy="21236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" dirty="0"/>
              <a:t>W zależności od tego, gdzie można dotrzeć do odbiorców docelowych, wykorzystywane są zarówno kanały cyfrowe, jak i tradycyjne </a:t>
            </a:r>
            <a:endParaRPr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16"/>
          <p:cNvSpPr txBox="1">
            <a:spLocks noGrp="1"/>
          </p:cNvSpPr>
          <p:nvPr>
            <p:ph type="title" idx="4294967295"/>
          </p:nvPr>
        </p:nvSpPr>
        <p:spPr>
          <a:xfrm>
            <a:off x="329514" y="298656"/>
            <a:ext cx="6864350" cy="449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fi" sz="3600"/>
              <a:t>Marketing cyfrowy</a:t>
            </a:r>
            <a:endParaRPr sz="3600"/>
          </a:p>
        </p:txBody>
      </p:sp>
      <p:sp>
        <p:nvSpPr>
          <p:cNvPr id="374" name="Google Shape;374;p16"/>
          <p:cNvSpPr txBox="1"/>
          <p:nvPr/>
        </p:nvSpPr>
        <p:spPr>
          <a:xfrm>
            <a:off x="249700" y="953975"/>
            <a:ext cx="5282400" cy="147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fi" sz="14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Marketing cyfrowy odnosi się do wszystkich działań marketingowych prowadzonych w Internecie. Firmy wykorzystują kanały cyfrowe, takie jak wyszukiwarki, media społecznościowe, e-mail i inne strony internetowe, aby łączyć się z obecnymi i potencjalnymi klientami. Obejmuje to również komunikację za pośrednictwem wiadomości tekstowych lub multimedialnych.</a:t>
            </a:r>
            <a:endParaRPr sz="1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lang="fi" sz="1400" b="0" i="0" u="sng" strike="noStrike" cap="non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Hubspot</a:t>
            </a:r>
            <a:r>
              <a:rPr lang="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5" name="Google Shape;375;p16"/>
          <p:cNvSpPr txBox="1"/>
          <p:nvPr/>
        </p:nvSpPr>
        <p:spPr>
          <a:xfrm>
            <a:off x="5845525" y="1054600"/>
            <a:ext cx="3000000" cy="104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fi" sz="14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Marketing cyfrowy jest również określany jako "marketing online", "marketing internetowy" lub "marketing internetowy".</a:t>
            </a:r>
            <a:endParaRPr sz="1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fi" sz="14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(Wikipedia)</a:t>
            </a:r>
            <a:endParaRPr sz="1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6" name="Google Shape;376;p16"/>
          <p:cNvSpPr/>
          <p:nvPr/>
        </p:nvSpPr>
        <p:spPr>
          <a:xfrm>
            <a:off x="537471" y="2537717"/>
            <a:ext cx="7922473" cy="1849991"/>
          </a:xfrm>
          <a:prstGeom prst="roundRect">
            <a:avLst>
              <a:gd name="adj" fmla="val 16667"/>
            </a:avLst>
          </a:prstGeom>
          <a:solidFill>
            <a:srgbClr val="F4B081">
              <a:alpha val="93333"/>
            </a:srgbClr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fi"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Marketing cyfrowy</a:t>
            </a:r>
            <a:r>
              <a:rPr lang="fi" sz="1500" b="0" i="1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fi"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e-marketing lub marketing internetowy, jest sercem cyfrowego biznesu, który zbliża firmę do klienta, pozwalając mu lepiej go poznać i dodać wartość do produktu, rozszerzając kanały dystrybucji i zwiększając sprzedaż poprzez realizację kampanii marketingowych. Marketing cyfrowy wykorzystuje </a:t>
            </a:r>
            <a:r>
              <a:rPr lang="fi" sz="1500" b="0" i="1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kanały mediów </a:t>
            </a:r>
            <a:r>
              <a:rPr lang="fi"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cyfrowych, takie jak marketing w wyszukiwarkach, reklama online i marketing afiliacyjny.</a:t>
            </a:r>
            <a:endParaRPr sz="11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7" name="Google Shape;377;p16"/>
          <p:cNvSpPr/>
          <p:nvPr/>
        </p:nvSpPr>
        <p:spPr>
          <a:xfrm>
            <a:off x="5419655" y="4313181"/>
            <a:ext cx="3271200" cy="378000"/>
          </a:xfrm>
          <a:prstGeom prst="roundRect">
            <a:avLst>
              <a:gd name="adj" fmla="val 16667"/>
            </a:avLst>
          </a:prstGeom>
          <a:solidFill>
            <a:srgbClr val="F39200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fi" sz="1400" b="1" i="0" u="none" strike="noStrike" cap="none">
                <a:solidFill>
                  <a:schemeClr val="lt1"/>
                </a:solidFill>
                <a:highlight>
                  <a:srgbClr val="ED7D31"/>
                </a:highlight>
                <a:latin typeface="Arial"/>
                <a:ea typeface="Arial"/>
                <a:cs typeface="Arial"/>
                <a:sym typeface="Arial"/>
              </a:rPr>
              <a:t>Chaffey &amp; Smith, 2017, s. 13.</a:t>
            </a:r>
            <a:endParaRPr sz="1400" b="1" i="0" u="none" strike="noStrike" cap="none">
              <a:solidFill>
                <a:schemeClr val="lt1"/>
              </a:solidFill>
              <a:highlight>
                <a:srgbClr val="ED7D31"/>
              </a:highlight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2" name="Google Shape;382;p17" descr="traditional-vs-digital-marketi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4298" y="427540"/>
            <a:ext cx="6533579" cy="291833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sp>
        <p:nvSpPr>
          <p:cNvPr id="383" name="Google Shape;383;p17"/>
          <p:cNvSpPr txBox="1"/>
          <p:nvPr/>
        </p:nvSpPr>
        <p:spPr>
          <a:xfrm>
            <a:off x="1989574" y="3520440"/>
            <a:ext cx="6923314" cy="11695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fi"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Spędzamy coraz więcej czasu z urządzeniami cyfrowymi online, a marketerzy starają się dotrzeć do nas tam, gdzie jesteśmy.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fi"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Obecnie większość procesów zakupowych rozpoczyna się w Internecie (zarówno B2C, jak i B2B)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fi"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Efektywna promocja łączy tradycyjny i cyfrowy ("marketing wielokanałowy").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g230a88bf6bc_0_7"/>
          <p:cNvSpPr txBox="1">
            <a:spLocks noGrp="1"/>
          </p:cNvSpPr>
          <p:nvPr>
            <p:ph type="title"/>
          </p:nvPr>
        </p:nvSpPr>
        <p:spPr>
          <a:xfrm>
            <a:off x="628650" y="249701"/>
            <a:ext cx="40671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T Sans"/>
              <a:buNone/>
            </a:pPr>
            <a:r>
              <a:rPr lang="fi" sz="2800" b="1" dirty="0"/>
              <a:t>Offline </a:t>
            </a:r>
            <a:r>
              <a:rPr lang="pl-PL" sz="2800" dirty="0"/>
              <a:t>-</a:t>
            </a:r>
            <a:r>
              <a:rPr lang="fi" sz="2800" b="1" dirty="0"/>
              <a:t> online</a:t>
            </a:r>
            <a:endParaRPr sz="2800" b="1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T Sans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T Sans"/>
              <a:buNone/>
            </a:pPr>
            <a:endParaRPr dirty="0"/>
          </a:p>
        </p:txBody>
      </p:sp>
      <p:sp>
        <p:nvSpPr>
          <p:cNvPr id="390" name="Google Shape;390;g230a88bf6bc_0_7"/>
          <p:cNvSpPr txBox="1">
            <a:spLocks noGrp="1"/>
          </p:cNvSpPr>
          <p:nvPr>
            <p:ph type="body" idx="1"/>
          </p:nvPr>
        </p:nvSpPr>
        <p:spPr>
          <a:xfrm>
            <a:off x="713433" y="2496864"/>
            <a:ext cx="3587262" cy="2375400"/>
          </a:xfrm>
          <a:prstGeom prst="rect">
            <a:avLst/>
          </a:prstGeom>
          <a:solidFill>
            <a:srgbClr val="49C5FE"/>
          </a:solidFill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45720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endParaRPr sz="2000" b="1" dirty="0"/>
          </a:p>
          <a:p>
            <a:pPr marL="45720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endParaRPr sz="2000" b="1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fi" sz="2300" b="1" dirty="0"/>
              <a:t>Offline (tradycyjny)</a:t>
            </a:r>
            <a:br>
              <a:rPr lang="fi" b="1" dirty="0"/>
            </a:br>
            <a:endParaRPr sz="1400" dirty="0"/>
          </a:p>
          <a:p>
            <a:pPr marL="74295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/>
              <a:buChar char="•"/>
            </a:pPr>
            <a:r>
              <a:rPr lang="fi" sz="1400" dirty="0"/>
              <a:t>Druk (gazety, czasopisma)</a:t>
            </a:r>
            <a:endParaRPr sz="2400" dirty="0"/>
          </a:p>
          <a:p>
            <a:pPr marL="74295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/>
              <a:buChar char="•"/>
            </a:pPr>
            <a:r>
              <a:rPr lang="fi" sz="1400" dirty="0"/>
              <a:t>Radio</a:t>
            </a:r>
            <a:endParaRPr sz="2400" dirty="0"/>
          </a:p>
          <a:p>
            <a:pPr marL="74295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/>
              <a:buChar char="•"/>
            </a:pPr>
            <a:r>
              <a:rPr lang="fi" sz="1400" dirty="0"/>
              <a:t>TV</a:t>
            </a:r>
            <a:endParaRPr sz="2400" dirty="0"/>
          </a:p>
          <a:p>
            <a:pPr marL="742950" lvl="1" indent="-285750">
              <a:lnSpc>
                <a:spcPct val="100000"/>
              </a:lnSpc>
              <a:spcBef>
                <a:spcPts val="0"/>
              </a:spcBef>
              <a:buSzPts val="1400"/>
              <a:buFont typeface="Arial"/>
              <a:buChar char="•"/>
            </a:pPr>
            <a:r>
              <a:rPr lang="fi" sz="1400" dirty="0"/>
              <a:t>OOH (</a:t>
            </a:r>
            <a:r>
              <a:rPr lang="pl-PL" sz="1400" dirty="0"/>
              <a:t>out of </a:t>
            </a:r>
            <a:r>
              <a:rPr lang="pl-PL" sz="1400" dirty="0" err="1"/>
              <a:t>home</a:t>
            </a:r>
            <a:r>
              <a:rPr lang="pl-PL" sz="1400" dirty="0"/>
              <a:t> </a:t>
            </a:r>
            <a:r>
              <a:rPr lang="fi" sz="1400" dirty="0"/>
              <a:t>= poza domem = na zewnątrz)</a:t>
            </a:r>
            <a:endParaRPr sz="2400" dirty="0"/>
          </a:p>
          <a:p>
            <a:pPr marL="74295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/>
              <a:buChar char="•"/>
            </a:pPr>
            <a:r>
              <a:rPr lang="fi" sz="1400" dirty="0"/>
              <a:t>Kino </a:t>
            </a:r>
            <a:endParaRPr sz="2400" dirty="0"/>
          </a:p>
          <a:p>
            <a:pPr marL="74295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/>
              <a:buChar char="•"/>
            </a:pPr>
            <a:r>
              <a:rPr lang="fi" sz="1400" dirty="0"/>
              <a:t>Wydarzenia</a:t>
            </a:r>
            <a:endParaRPr sz="1400" dirty="0"/>
          </a:p>
          <a:p>
            <a:pPr marL="74295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/>
              <a:buChar char="•"/>
            </a:pPr>
            <a:r>
              <a:rPr lang="fi" sz="1400" dirty="0"/>
              <a:t>Targi </a:t>
            </a:r>
            <a:endParaRPr sz="2400" dirty="0"/>
          </a:p>
          <a:p>
            <a:pPr marL="254000" lvl="0" indent="-1524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endParaRPr dirty="0"/>
          </a:p>
          <a:p>
            <a:pPr marL="254000" lvl="0" indent="-15240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500"/>
              <a:buFont typeface="Arial"/>
              <a:buNone/>
            </a:pPr>
            <a:endParaRPr dirty="0"/>
          </a:p>
        </p:txBody>
      </p:sp>
      <p:sp>
        <p:nvSpPr>
          <p:cNvPr id="391" name="Google Shape;391;g230a88bf6bc_0_7"/>
          <p:cNvSpPr txBox="1">
            <a:spLocks noGrp="1"/>
          </p:cNvSpPr>
          <p:nvPr>
            <p:ph type="body" idx="4294967295"/>
          </p:nvPr>
        </p:nvSpPr>
        <p:spPr>
          <a:xfrm>
            <a:off x="4481565" y="1806564"/>
            <a:ext cx="4454257" cy="3065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45720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rPr lang="fi" sz="2000" b="1" dirty="0"/>
              <a:t> </a:t>
            </a:r>
            <a:endParaRPr dirty="0"/>
          </a:p>
          <a:p>
            <a:pPr marL="45720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endParaRPr sz="2000" b="1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rPr lang="fi" sz="2300" b="1" dirty="0"/>
              <a:t>Online (cyfrowy)</a:t>
            </a:r>
            <a:endParaRPr sz="2300" b="1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endParaRPr sz="1200" dirty="0"/>
          </a:p>
          <a:p>
            <a:pPr marL="628650" lvl="1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•"/>
            </a:pPr>
            <a:r>
              <a:rPr lang="fi" sz="1400" dirty="0"/>
              <a:t>Banery reklamowe</a:t>
            </a:r>
            <a:endParaRPr sz="2400" dirty="0"/>
          </a:p>
          <a:p>
            <a:pPr marL="628650" lvl="1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•"/>
            </a:pPr>
            <a:r>
              <a:rPr lang="fi" sz="1400" dirty="0"/>
              <a:t>Wideo</a:t>
            </a:r>
            <a:endParaRPr sz="2400" dirty="0"/>
          </a:p>
          <a:p>
            <a:pPr marL="628650" lvl="1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•"/>
            </a:pPr>
            <a:r>
              <a:rPr lang="fi" sz="1400" dirty="0"/>
              <a:t>SEO</a:t>
            </a:r>
            <a:endParaRPr sz="2400" dirty="0"/>
          </a:p>
          <a:p>
            <a:pPr marL="628650" lvl="1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•"/>
            </a:pPr>
            <a:r>
              <a:rPr lang="fi" sz="1400" dirty="0"/>
              <a:t>SEM</a:t>
            </a:r>
            <a:endParaRPr sz="2400" dirty="0"/>
          </a:p>
          <a:p>
            <a:pPr marL="628650" lvl="1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•"/>
            </a:pPr>
            <a:r>
              <a:rPr lang="fi" sz="1400" dirty="0"/>
              <a:t>Media społecznościowe</a:t>
            </a:r>
            <a:endParaRPr sz="2400" dirty="0"/>
          </a:p>
          <a:p>
            <a:pPr marL="628650" lvl="1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•"/>
            </a:pPr>
            <a:r>
              <a:rPr lang="fi" sz="1400" dirty="0"/>
              <a:t>Blogi</a:t>
            </a:r>
            <a:endParaRPr sz="1400" dirty="0"/>
          </a:p>
          <a:p>
            <a:pPr marL="628650" lvl="1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•"/>
            </a:pPr>
            <a:r>
              <a:rPr lang="pl-PL" sz="1400" dirty="0"/>
              <a:t>White </a:t>
            </a:r>
            <a:r>
              <a:rPr lang="pl-PL" sz="1400" dirty="0" err="1"/>
              <a:t>papers</a:t>
            </a:r>
            <a:r>
              <a:rPr lang="pl-PL" sz="1400" dirty="0"/>
              <a:t> (</a:t>
            </a:r>
            <a:r>
              <a:rPr lang="fi" sz="1400" dirty="0"/>
              <a:t>Białe księgi</a:t>
            </a:r>
            <a:r>
              <a:rPr lang="pl-PL" sz="1400" dirty="0"/>
              <a:t>)</a:t>
            </a:r>
            <a:r>
              <a:rPr lang="fi" sz="1400" dirty="0"/>
              <a:t>, przewodniki itp.</a:t>
            </a:r>
            <a:endParaRPr sz="2400" dirty="0"/>
          </a:p>
          <a:p>
            <a:pPr marL="628650" lvl="1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•"/>
            </a:pPr>
            <a:r>
              <a:rPr lang="fi" sz="1400" dirty="0"/>
              <a:t>E-mail</a:t>
            </a:r>
            <a:endParaRPr sz="2400" dirty="0"/>
          </a:p>
          <a:p>
            <a:pPr marL="628650" lvl="1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•"/>
            </a:pPr>
            <a:r>
              <a:rPr lang="fi" sz="1400" dirty="0"/>
              <a:t>Reklama natywna</a:t>
            </a:r>
            <a:endParaRPr sz="1400" dirty="0"/>
          </a:p>
          <a:p>
            <a:pPr marL="628650" lvl="1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•"/>
            </a:pPr>
            <a:r>
              <a:rPr lang="fi" sz="1400" dirty="0"/>
              <a:t>Influencer marketing</a:t>
            </a:r>
            <a:endParaRPr sz="1400" dirty="0"/>
          </a:p>
          <a:p>
            <a:pPr marL="628650" lvl="1" indent="-171450">
              <a:lnSpc>
                <a:spcPct val="100000"/>
              </a:lnSpc>
              <a:spcBef>
                <a:spcPts val="0"/>
              </a:spcBef>
              <a:buSzPts val="1400"/>
            </a:pPr>
            <a:r>
              <a:rPr lang="fi" sz="1400" dirty="0"/>
              <a:t>DOOH (</a:t>
            </a:r>
            <a:r>
              <a:rPr lang="pl-PL" sz="1400" dirty="0" err="1"/>
              <a:t>digital</a:t>
            </a:r>
            <a:r>
              <a:rPr lang="pl-PL" sz="1400" dirty="0"/>
              <a:t> out of </a:t>
            </a:r>
            <a:r>
              <a:rPr lang="pl-PL" sz="1400" dirty="0" err="1"/>
              <a:t>home</a:t>
            </a:r>
            <a:r>
              <a:rPr lang="pl-PL" sz="1400" dirty="0"/>
              <a:t> </a:t>
            </a:r>
            <a:r>
              <a:rPr lang="fi" sz="1400" dirty="0"/>
              <a:t>=</a:t>
            </a:r>
            <a:r>
              <a:rPr lang="pl-PL" sz="1400" dirty="0"/>
              <a:t> </a:t>
            </a:r>
            <a:r>
              <a:rPr lang="fi" sz="1400" dirty="0"/>
              <a:t>cyfrowe wyjście </a:t>
            </a:r>
            <a:br>
              <a:rPr lang="pl-PL" sz="1400" dirty="0"/>
            </a:br>
            <a:r>
              <a:rPr lang="fi" sz="1400" dirty="0"/>
              <a:t>z domu)</a:t>
            </a:r>
            <a:endParaRPr sz="24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400"/>
              <a:buNone/>
            </a:pPr>
            <a:endParaRPr sz="14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500"/>
              <a:buNone/>
            </a:pPr>
            <a:endParaRPr dirty="0"/>
          </a:p>
        </p:txBody>
      </p:sp>
      <p:sp>
        <p:nvSpPr>
          <p:cNvPr id="392" name="Google Shape;392;g230a88bf6bc_0_7"/>
          <p:cNvSpPr txBox="1"/>
          <p:nvPr/>
        </p:nvSpPr>
        <p:spPr>
          <a:xfrm>
            <a:off x="374649" y="627701"/>
            <a:ext cx="8561173" cy="11695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Arial"/>
              <a:buChar char="●"/>
            </a:pPr>
            <a:r>
              <a:rPr lang="fi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Konsumenci i kupujący coraz częściej korzystają z Internetu -&gt; marketerzy podążają za nimi</a:t>
            </a:r>
            <a:endParaRPr sz="16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Arial"/>
              <a:buChar char="●"/>
            </a:pPr>
            <a:r>
              <a:rPr lang="fi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Budżety marketingowe są w coraz większym stopniu kierowane na media online</a:t>
            </a:r>
            <a:endParaRPr sz="16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Arial"/>
              <a:buChar char="●"/>
            </a:pPr>
            <a:r>
              <a:rPr lang="fi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Można dotrzeć do większości grup klientów zarówno online, jak i offline   </a:t>
            </a:r>
            <a:endParaRPr sz="12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g230a88bf6bc_0_15"/>
          <p:cNvSpPr txBox="1">
            <a:spLocks noGrp="1"/>
          </p:cNvSpPr>
          <p:nvPr>
            <p:ph type="title"/>
          </p:nvPr>
        </p:nvSpPr>
        <p:spPr>
          <a:xfrm>
            <a:off x="562564" y="170026"/>
            <a:ext cx="8581436" cy="535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200"/>
              <a:buFont typeface="Arial"/>
              <a:buNone/>
            </a:pPr>
            <a:r>
              <a:rPr lang="fi" sz="3200" dirty="0"/>
              <a:t>Różnice między</a:t>
            </a:r>
            <a:r>
              <a:rPr lang="pl-PL" sz="3200" dirty="0"/>
              <a:t> online a offline</a:t>
            </a:r>
            <a:endParaRPr sz="3200" dirty="0"/>
          </a:p>
        </p:txBody>
      </p:sp>
      <p:sp>
        <p:nvSpPr>
          <p:cNvPr id="398" name="Google Shape;398;g230a88bf6bc_0_15"/>
          <p:cNvSpPr txBox="1"/>
          <p:nvPr/>
        </p:nvSpPr>
        <p:spPr>
          <a:xfrm>
            <a:off x="482567" y="3216687"/>
            <a:ext cx="4409100" cy="15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fi" sz="20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Offline </a:t>
            </a:r>
            <a:r>
              <a:rPr lang="fi" sz="16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(media drukowane, billboardy itp.) </a:t>
            </a:r>
            <a:endParaRPr sz="16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Arial"/>
              <a:buChar char="●"/>
            </a:pPr>
            <a:r>
              <a:rPr lang="fi" sz="16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Często szeroka grupa docelowa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Arial"/>
              <a:buChar char="●"/>
            </a:pPr>
            <a:r>
              <a:rPr lang="fi" sz="16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Efekt trudny do zmierzenia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Arial"/>
              <a:buChar char="●"/>
            </a:pPr>
            <a:r>
              <a:rPr lang="fi" sz="16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Powolny cykl poprawy</a:t>
            </a:r>
            <a:endParaRPr sz="16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96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96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9" name="Google Shape;399;g230a88bf6bc_0_15"/>
          <p:cNvSpPr txBox="1"/>
          <p:nvPr/>
        </p:nvSpPr>
        <p:spPr>
          <a:xfrm>
            <a:off x="4891667" y="3221686"/>
            <a:ext cx="4680600" cy="15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fi" sz="20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Online </a:t>
            </a:r>
            <a:r>
              <a:rPr lang="fi" sz="16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(media cyfrowe)</a:t>
            </a:r>
            <a:endParaRPr sz="16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Arial"/>
              <a:buChar char="●"/>
            </a:pPr>
            <a:r>
              <a:rPr lang="fi" sz="16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Grupa docelowa może być bardzo specyficzna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Arial"/>
              <a:buChar char="●"/>
            </a:pPr>
            <a:r>
              <a:rPr lang="fi" sz="16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Bardziej wymierny efekt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Arial"/>
              <a:buChar char="●"/>
            </a:pPr>
            <a:r>
              <a:rPr lang="fi" sz="16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Szybki cykl ulepszeń</a:t>
            </a:r>
            <a:endParaRPr sz="16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96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00" name="Google Shape;400;g230a88bf6bc_0_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9209" y="809000"/>
            <a:ext cx="3198946" cy="2304204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401" name="Google Shape;401;g230a88bf6bc_0_15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91667" y="813999"/>
            <a:ext cx="3261734" cy="229920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18"/>
          <p:cNvSpPr txBox="1"/>
          <p:nvPr/>
        </p:nvSpPr>
        <p:spPr>
          <a:xfrm>
            <a:off x="2228370" y="4625788"/>
            <a:ext cx="264330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fi"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Źródło: </a:t>
            </a:r>
            <a:r>
              <a:rPr lang="fi" sz="105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Keydifferences.com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407" name="Google Shape;407;p18"/>
          <p:cNvGraphicFramePr/>
          <p:nvPr>
            <p:extLst>
              <p:ext uri="{D42A27DB-BD31-4B8C-83A1-F6EECF244321}">
                <p14:modId xmlns:p14="http://schemas.microsoft.com/office/powerpoint/2010/main" val="434314176"/>
              </p:ext>
            </p:extLst>
          </p:nvPr>
        </p:nvGraphicFramePr>
        <p:xfrm>
          <a:off x="640512" y="318186"/>
          <a:ext cx="6967275" cy="3941210"/>
        </p:xfrm>
        <a:graphic>
          <a:graphicData uri="http://schemas.openxmlformats.org/drawingml/2006/table">
            <a:tbl>
              <a:tblPr firstRow="1" bandRow="1">
                <a:noFill/>
                <a:tableStyleId>{286F2A25-A2C2-4AC1-A4A5-A427AB804696}</a:tableStyleId>
              </a:tblPr>
              <a:tblGrid>
                <a:gridCol w="2322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22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22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4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400" b="1" u="none" strike="noStrike" cap="none" dirty="0">
                          <a:solidFill>
                            <a:schemeClr val="tx1"/>
                          </a:solidFill>
                        </a:rPr>
                        <a:t>Podstawa porównania </a:t>
                      </a:r>
                      <a:endParaRPr sz="1400" b="1" u="none" strike="noStrike" cap="none"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400" b="1" u="none" strike="noStrike" cap="none" dirty="0">
                          <a:solidFill>
                            <a:schemeClr val="tx1"/>
                          </a:solidFill>
                        </a:rPr>
                        <a:t>Marketing tradycyjny</a:t>
                      </a:r>
                      <a:endParaRPr sz="1400" b="1" u="none" strike="noStrike" cap="none"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400" b="1" u="none" strike="noStrike" cap="none" dirty="0">
                          <a:solidFill>
                            <a:schemeClr val="tx1"/>
                          </a:solidFill>
                        </a:rPr>
                        <a:t>Marketing cyfrowy</a:t>
                      </a:r>
                      <a:endParaRPr sz="1400" b="1" u="none" strike="noStrike" cap="none"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4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400" u="none" strike="noStrike" cap="none"/>
                        <a:t>Kanały/platformy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200" u="none" strike="noStrike" cap="none" dirty="0"/>
                        <a:t>Reklamy drukowane i media</a:t>
                      </a:r>
                      <a:r>
                        <a:rPr lang="pl-PL" sz="1200" u="none" strike="noStrike" cap="none" baseline="0" dirty="0"/>
                        <a:t> tradycyjne</a:t>
                      </a:r>
                      <a:endParaRPr sz="12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200" i="1" u="none" strike="noStrike" cap="none"/>
                        <a:t>Internet i media społecznościowe</a:t>
                      </a:r>
                      <a:endParaRPr sz="1200" i="1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4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l-PL" sz="1400" u="none" strike="noStrike" cap="none" dirty="0"/>
                        <a:t>Charakter</a:t>
                      </a:r>
                      <a:endParaRPr sz="14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200" u="none" strike="noStrike" cap="none" dirty="0"/>
                        <a:t>Statyczny</a:t>
                      </a:r>
                      <a:endParaRPr sz="12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200" i="1" u="none" strike="noStrike" cap="none"/>
                        <a:t>Dynamiczny</a:t>
                      </a:r>
                      <a:endParaRPr sz="1200" i="1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4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400" u="none" strike="noStrike" cap="none"/>
                        <a:t>Zasięg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200" u="none" strike="noStrike" cap="none"/>
                        <a:t>Lokalny</a:t>
                      </a:r>
                      <a:endParaRPr sz="12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200" i="1" u="none" strike="noStrike" cap="none"/>
                        <a:t>Globalny</a:t>
                      </a:r>
                      <a:endParaRPr sz="1200" i="1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4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400" u="none" strike="noStrike" cap="none"/>
                        <a:t>Komunikacja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200" u="none" strike="noStrike" cap="none"/>
                        <a:t>Głównie w jedną stronę</a:t>
                      </a:r>
                      <a:endParaRPr sz="12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200" i="1" u="none" strike="noStrike" cap="none"/>
                        <a:t>Głównie dwukierunkowa</a:t>
                      </a:r>
                      <a:endParaRPr sz="1200" i="1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4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400" u="none" strike="noStrike" cap="none"/>
                        <a:t>Zaangażowanie odbiorcy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200" u="none" strike="noStrike" cap="none"/>
                        <a:t>Niski</a:t>
                      </a:r>
                      <a:endParaRPr sz="12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200" i="1" u="none" strike="noStrike" cap="none"/>
                        <a:t>Stosunkowo wysoki</a:t>
                      </a:r>
                      <a:endParaRPr sz="1200" i="1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4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400" u="none" strike="noStrike" cap="none"/>
                        <a:t>Elastyczność reklam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200" u="none" strike="noStrike" cap="none"/>
                        <a:t>Nie można zmienić</a:t>
                      </a:r>
                      <a:endParaRPr sz="12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200" i="1" u="none" strike="noStrike" cap="none"/>
                        <a:t>Możliwość zmiany online</a:t>
                      </a:r>
                      <a:endParaRPr sz="1200" i="1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4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400" u="none" strike="noStrike" cap="none"/>
                        <a:t>Targetowanie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200" u="none" strike="noStrike" cap="none"/>
                        <a:t>Znormalizowany</a:t>
                      </a:r>
                      <a:endParaRPr sz="12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200" i="1" u="none" strike="noStrike" cap="none"/>
                        <a:t>Dostosowane</a:t>
                      </a:r>
                      <a:endParaRPr sz="1200" i="1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46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400" u="none" strike="noStrike" cap="none"/>
                        <a:t>Śledzenie reakcji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200" u="none" strike="noStrike" cap="none"/>
                        <a:t>Niemożliwe</a:t>
                      </a:r>
                      <a:endParaRPr sz="12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200" i="1" u="none" strike="noStrike" cap="none"/>
                        <a:t>Możliwe</a:t>
                      </a:r>
                      <a:endParaRPr sz="1200" i="1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4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400" u="none" strike="noStrike" cap="none" dirty="0"/>
                        <a:t>Wynik</a:t>
                      </a:r>
                      <a:endParaRPr sz="14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200" u="none" strike="noStrike" cap="none"/>
                        <a:t>Powolny </a:t>
                      </a:r>
                      <a:endParaRPr sz="12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i" sz="1200" u="none" strike="noStrike" cap="none" dirty="0"/>
                        <a:t>Szybki (natychmiastowy)</a:t>
                      </a:r>
                      <a:endParaRPr sz="1200" u="none" strike="noStrike" cap="none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19"/>
          <p:cNvSpPr txBox="1">
            <a:spLocks noGrp="1"/>
          </p:cNvSpPr>
          <p:nvPr>
            <p:ph type="title"/>
          </p:nvPr>
        </p:nvSpPr>
        <p:spPr>
          <a:xfrm>
            <a:off x="628650" y="303080"/>
            <a:ext cx="8850086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34275" rIns="68575" bIns="34275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9D4"/>
              </a:buClr>
              <a:buSzPts val="2700"/>
              <a:buFont typeface="Arial"/>
              <a:buNone/>
            </a:pPr>
            <a:r>
              <a:rPr lang="fi" sz="3200"/>
              <a:t>Zalety marketingu cyfrowego</a:t>
            </a:r>
            <a:endParaRPr sz="3200"/>
          </a:p>
        </p:txBody>
      </p:sp>
      <p:sp>
        <p:nvSpPr>
          <p:cNvPr id="414" name="Google Shape;414;p19"/>
          <p:cNvSpPr txBox="1">
            <a:spLocks noGrp="1"/>
          </p:cNvSpPr>
          <p:nvPr>
            <p:ph type="body" idx="1"/>
          </p:nvPr>
        </p:nvSpPr>
        <p:spPr>
          <a:xfrm>
            <a:off x="628650" y="1191116"/>
            <a:ext cx="4109605" cy="34224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34275" rIns="68575" bIns="34275" anchor="t" anchorCtr="0">
            <a:normAutofit fontScale="25000" lnSpcReduction="20000"/>
          </a:bodyPr>
          <a:lstStyle/>
          <a:p>
            <a:pPr marL="254000" lvl="0" indent="-249555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ct val="100000"/>
              <a:buFont typeface="Noto Sans Symbols"/>
              <a:buChar char="●"/>
            </a:pPr>
            <a:r>
              <a:rPr lang="fi" sz="5600" dirty="0"/>
              <a:t>Osoby, które mają potrzebę (</a:t>
            </a:r>
            <a:r>
              <a:rPr lang="fi" sz="5600" dirty="0">
                <a:sym typeface="Arial"/>
              </a:rPr>
              <a:t>grupy docelowe), </a:t>
            </a:r>
            <a:r>
              <a:rPr lang="fi" sz="5600" dirty="0"/>
              <a:t>mogą zostać </a:t>
            </a:r>
            <a:r>
              <a:rPr lang="fi" sz="5600" dirty="0">
                <a:sym typeface="Arial"/>
              </a:rPr>
              <a:t>zaspokojone we </a:t>
            </a:r>
            <a:r>
              <a:rPr lang="fi" sz="5600" dirty="0"/>
              <a:t>właściwym czasie. </a:t>
            </a:r>
            <a:endParaRPr sz="5600" dirty="0"/>
          </a:p>
          <a:p>
            <a:pPr marL="254000" lvl="0" indent="-249555" algn="l" rtl="0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buClr>
                <a:srgbClr val="F39200"/>
              </a:buClr>
              <a:buSzPct val="100000"/>
              <a:buFont typeface="Noto Sans Symbols"/>
              <a:buChar char="●"/>
            </a:pPr>
            <a:r>
              <a:rPr lang="fi" sz="5600" dirty="0"/>
              <a:t>Dostępny 24/7</a:t>
            </a:r>
            <a:r>
              <a:rPr lang="pl-PL" sz="5600" dirty="0"/>
              <a:t>.</a:t>
            </a:r>
            <a:endParaRPr sz="5600" dirty="0"/>
          </a:p>
          <a:p>
            <a:pPr marL="254000" lvl="0" indent="-249555" algn="l" rtl="0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buClr>
                <a:srgbClr val="F39200"/>
              </a:buClr>
              <a:buSzPct val="100000"/>
              <a:buFont typeface="Noto Sans Symbols"/>
              <a:buChar char="●"/>
            </a:pPr>
            <a:r>
              <a:rPr lang="fi" sz="5600" dirty="0">
                <a:sym typeface="Arial"/>
              </a:rPr>
              <a:t>Informacje mogą być </a:t>
            </a:r>
            <a:r>
              <a:rPr lang="fi" sz="5600" dirty="0"/>
              <a:t>spersonalizowane i dostosowane do typów </a:t>
            </a:r>
            <a:r>
              <a:rPr lang="fi" sz="5600" dirty="0">
                <a:sym typeface="Arial"/>
              </a:rPr>
              <a:t>klientów </a:t>
            </a:r>
            <a:r>
              <a:rPr lang="fi" sz="5600" dirty="0"/>
              <a:t>i ich specyficznych </a:t>
            </a:r>
            <a:r>
              <a:rPr lang="fi" sz="5600" dirty="0">
                <a:sym typeface="Arial"/>
              </a:rPr>
              <a:t>potrzeb.</a:t>
            </a:r>
            <a:endParaRPr sz="5600" dirty="0"/>
          </a:p>
          <a:p>
            <a:pPr marL="254000" lvl="0" indent="-249555" algn="l" rtl="0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buClr>
                <a:srgbClr val="F39200"/>
              </a:buClr>
              <a:buSzPct val="100000"/>
              <a:buFont typeface="Noto Sans Symbols"/>
              <a:buChar char="●"/>
            </a:pPr>
            <a:r>
              <a:rPr lang="fi" sz="5600" dirty="0">
                <a:sym typeface="Arial"/>
              </a:rPr>
              <a:t>Możliwa jest </a:t>
            </a:r>
            <a:r>
              <a:rPr lang="fi" sz="5600" dirty="0"/>
              <a:t>interakcja </a:t>
            </a:r>
            <a:r>
              <a:rPr lang="fi" sz="5600" dirty="0">
                <a:sym typeface="Arial"/>
              </a:rPr>
              <a:t>z grupami docelowymi</a:t>
            </a:r>
            <a:r>
              <a:rPr lang="pl-PL" sz="5600" dirty="0">
                <a:sym typeface="Arial"/>
              </a:rPr>
              <a:t>.</a:t>
            </a:r>
            <a:endParaRPr sz="5600" dirty="0"/>
          </a:p>
          <a:p>
            <a:pPr marL="254000" lvl="0" indent="-249555" algn="l" rtl="0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buClr>
                <a:srgbClr val="F39200"/>
              </a:buClr>
              <a:buSzPct val="100000"/>
              <a:buFont typeface="Noto Sans Symbols"/>
              <a:buChar char="●"/>
            </a:pPr>
            <a:r>
              <a:rPr lang="fi" sz="5600" dirty="0">
                <a:sym typeface="Arial"/>
              </a:rPr>
              <a:t>Informacje o potencjalnych klientach można łatwo gromadzić.</a:t>
            </a:r>
            <a:endParaRPr sz="5600" dirty="0"/>
          </a:p>
          <a:p>
            <a:pPr marL="254000" lvl="0" indent="-249555" algn="l" rtl="0">
              <a:lnSpc>
                <a:spcPct val="110000"/>
              </a:lnSpc>
              <a:spcBef>
                <a:spcPts val="1200"/>
              </a:spcBef>
              <a:spcAft>
                <a:spcPts val="1200"/>
              </a:spcAft>
              <a:buClr>
                <a:srgbClr val="F39200"/>
              </a:buClr>
              <a:buSzPct val="100000"/>
              <a:buFont typeface="Noto Sans Symbols"/>
              <a:buChar char="●"/>
            </a:pPr>
            <a:r>
              <a:rPr lang="fi" sz="5600" dirty="0">
                <a:sym typeface="Arial"/>
              </a:rPr>
              <a:t>Wpływ komunikacji marketingowej za pośrednictwem Internetu na sprzedaż jest łatwo mierzalny.</a:t>
            </a:r>
            <a:br>
              <a:rPr lang="fi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1800" dirty="0"/>
          </a:p>
        </p:txBody>
      </p:sp>
      <p:pic>
        <p:nvPicPr>
          <p:cNvPr id="415" name="Google Shape;415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39331" y="1191125"/>
            <a:ext cx="4152269" cy="2761259"/>
          </a:xfrm>
          <a:prstGeom prst="rect">
            <a:avLst/>
          </a:prstGeom>
          <a:noFill/>
          <a:ln>
            <a:noFill/>
          </a:ln>
        </p:spPr>
      </p:pic>
      <p:sp>
        <p:nvSpPr>
          <p:cNvPr id="416" name="Google Shape;416;p19"/>
          <p:cNvSpPr txBox="1"/>
          <p:nvPr/>
        </p:nvSpPr>
        <p:spPr>
          <a:xfrm>
            <a:off x="8433323" y="3846249"/>
            <a:ext cx="1403565" cy="369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fi" sz="1200" b="0" i="0" u="sng" strike="noStrike" cap="non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źródło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21"/>
          <p:cNvSpPr txBox="1">
            <a:spLocks noGrp="1"/>
          </p:cNvSpPr>
          <p:nvPr>
            <p:ph type="body" idx="1"/>
          </p:nvPr>
        </p:nvSpPr>
        <p:spPr>
          <a:xfrm>
            <a:off x="863071" y="343965"/>
            <a:ext cx="6614054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fi" sz="2800" dirty="0">
                <a:solidFill>
                  <a:schemeClr val="lt1"/>
                </a:solidFill>
              </a:rPr>
              <a:t>Aktywność </a:t>
            </a:r>
            <a:r>
              <a:rPr lang="pl-PL" sz="2800" dirty="0">
                <a:solidFill>
                  <a:schemeClr val="lt1"/>
                </a:solidFill>
              </a:rPr>
              <a:t>podczas zajęć</a:t>
            </a:r>
            <a:endParaRPr sz="2800" dirty="0"/>
          </a:p>
        </p:txBody>
      </p:sp>
      <p:sp>
        <p:nvSpPr>
          <p:cNvPr id="422" name="Google Shape;422;p21"/>
          <p:cNvSpPr txBox="1">
            <a:spLocks noGrp="1"/>
          </p:cNvSpPr>
          <p:nvPr>
            <p:ph type="body" idx="2"/>
          </p:nvPr>
        </p:nvSpPr>
        <p:spPr>
          <a:xfrm>
            <a:off x="848795" y="887600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sz="18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fi" sz="1800" dirty="0"/>
              <a:t>Udział cyfrowego marketingu i reklamy stale rośnie. 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sz="18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fi" sz="1800" dirty="0"/>
              <a:t>Jakie produkty/usługi są wyszukiwane online?</a:t>
            </a:r>
            <a:endParaRPr sz="18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fi" sz="1800" dirty="0"/>
              <a:t>Które rodzaje firm prowadzą większość swoich działań marketingowych w formie cyfrowej? Które używają go mniej lub wcale? Jakie są tego powody?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sz="18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pl-PL" sz="1800" b="1" dirty="0">
                <a:solidFill>
                  <a:schemeClr val="accent2"/>
                </a:solidFill>
              </a:rPr>
              <a:t>Produkty wy</a:t>
            </a:r>
            <a:r>
              <a:rPr lang="fi" sz="1800" b="1" dirty="0">
                <a:solidFill>
                  <a:schemeClr val="accent2"/>
                </a:solidFill>
              </a:rPr>
              <a:t>szukiwane online: </a:t>
            </a:r>
            <a:r>
              <a:rPr lang="pl-PL" sz="1800" b="1" dirty="0">
                <a:solidFill>
                  <a:schemeClr val="accent2"/>
                </a:solidFill>
              </a:rPr>
              <a:t>………………….</a:t>
            </a:r>
            <a:br>
              <a:rPr lang="pl-PL" sz="1800" b="1" dirty="0">
                <a:solidFill>
                  <a:schemeClr val="accent2"/>
                </a:solidFill>
              </a:rPr>
            </a:br>
            <a:r>
              <a:rPr lang="pl-PL" sz="1800" b="1" dirty="0">
                <a:solidFill>
                  <a:schemeClr val="accent2"/>
                </a:solidFill>
              </a:rPr>
              <a:t>Produkty n</a:t>
            </a:r>
            <a:r>
              <a:rPr lang="fi" sz="1800" b="1" dirty="0">
                <a:solidFill>
                  <a:schemeClr val="accent2"/>
                </a:solidFill>
              </a:rPr>
              <a:t>ie</a:t>
            </a:r>
            <a:r>
              <a:rPr lang="pl-PL" sz="1800" b="1" dirty="0">
                <a:solidFill>
                  <a:schemeClr val="accent2"/>
                </a:solidFill>
              </a:rPr>
              <a:t>wy</a:t>
            </a:r>
            <a:r>
              <a:rPr lang="fi" sz="1800" b="1" dirty="0">
                <a:solidFill>
                  <a:schemeClr val="accent2"/>
                </a:solidFill>
              </a:rPr>
              <a:t>szukiwane online: </a:t>
            </a:r>
            <a:r>
              <a:rPr lang="pl-PL" sz="1800" b="1" dirty="0">
                <a:solidFill>
                  <a:schemeClr val="accent2"/>
                </a:solidFill>
              </a:rPr>
              <a:t>………………….</a:t>
            </a:r>
            <a:endParaRPr sz="1800" b="1" dirty="0">
              <a:solidFill>
                <a:schemeClr val="accent2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ts val="1800"/>
              <a:buNone/>
            </a:pPr>
            <a:r>
              <a:rPr lang="pl-PL" sz="1800" b="1" dirty="0">
                <a:solidFill>
                  <a:srgbClr val="F39200"/>
                </a:solidFill>
              </a:rPr>
              <a:t>Firmy, które prowadzą </a:t>
            </a:r>
            <a:r>
              <a:rPr lang="pl-PL" sz="1800" b="1" dirty="0" err="1">
                <a:solidFill>
                  <a:srgbClr val="F39200"/>
                </a:solidFill>
              </a:rPr>
              <a:t>digital</a:t>
            </a:r>
            <a:r>
              <a:rPr lang="pl-PL" sz="1800" b="1" dirty="0">
                <a:solidFill>
                  <a:srgbClr val="F39200"/>
                </a:solidFill>
              </a:rPr>
              <a:t> marketing: ……………………</a:t>
            </a:r>
            <a:br>
              <a:rPr lang="pl-PL" sz="1800" b="1" dirty="0">
                <a:solidFill>
                  <a:srgbClr val="F39200"/>
                </a:solidFill>
              </a:rPr>
            </a:br>
            <a:r>
              <a:rPr lang="pl-PL" sz="1800" b="1" dirty="0">
                <a:solidFill>
                  <a:srgbClr val="F39200"/>
                </a:solidFill>
              </a:rPr>
              <a:t>Firmy, które w małym stopniu </a:t>
            </a:r>
            <a:r>
              <a:rPr lang="fi" sz="1800" b="1" dirty="0">
                <a:solidFill>
                  <a:srgbClr val="F39200"/>
                </a:solidFill>
              </a:rPr>
              <a:t>lub wcale</a:t>
            </a:r>
            <a:r>
              <a:rPr lang="pl-PL" sz="1800" b="1" dirty="0">
                <a:solidFill>
                  <a:srgbClr val="F39200"/>
                </a:solidFill>
              </a:rPr>
              <a:t> go nie prowadzą</a:t>
            </a:r>
            <a:r>
              <a:rPr lang="fi" sz="1800" b="1" dirty="0">
                <a:solidFill>
                  <a:srgbClr val="F39200"/>
                </a:solidFill>
              </a:rPr>
              <a:t>:</a:t>
            </a:r>
            <a:r>
              <a:rPr lang="pl-PL" sz="1800" b="1" dirty="0">
                <a:solidFill>
                  <a:srgbClr val="F39200"/>
                </a:solidFill>
              </a:rPr>
              <a:t> ...</a:t>
            </a:r>
            <a:endParaRPr sz="18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sz="18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20"/>
          <p:cNvSpPr txBox="1">
            <a:spLocks noGrp="1"/>
          </p:cNvSpPr>
          <p:nvPr>
            <p:ph type="body" idx="1"/>
          </p:nvPr>
        </p:nvSpPr>
        <p:spPr>
          <a:xfrm>
            <a:off x="863071" y="341714"/>
            <a:ext cx="6614054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pl-PL" sz="2800" dirty="0"/>
              <a:t>Zadanie do wykonania</a:t>
            </a:r>
            <a:endParaRPr sz="2800" dirty="0"/>
          </a:p>
        </p:txBody>
      </p:sp>
      <p:sp>
        <p:nvSpPr>
          <p:cNvPr id="428" name="Google Shape;428;p20"/>
          <p:cNvSpPr txBox="1">
            <a:spLocks noGrp="1"/>
          </p:cNvSpPr>
          <p:nvPr>
            <p:ph type="body" idx="2"/>
          </p:nvPr>
        </p:nvSpPr>
        <p:spPr>
          <a:xfrm>
            <a:off x="863071" y="871741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rPr lang="fi" sz="1800"/>
              <a:t>Po przeczytaniu poniższych artykułów napisz esej (600 słów) na ten temat: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rPr lang="fi" sz="1800"/>
              <a:t>Jakie są główne zalety marketingu cyfrowego? Co jest potrzebne?  Co można osiągnąć?</a:t>
            </a:r>
            <a:endParaRPr sz="1800"/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</a:pPr>
            <a:endParaRPr sz="1400" u="sng">
              <a:solidFill>
                <a:schemeClr val="dk1"/>
              </a:solidFill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954F72"/>
              </a:buClr>
              <a:buSzPts val="1600"/>
              <a:buNone/>
            </a:pPr>
            <a:r>
              <a:rPr lang="fi" sz="1400" u="sng">
                <a:solidFill>
                  <a:schemeClr val="accent5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https://www.simplilearn.com/digital-marketing-benefits-article 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hlink"/>
              </a:buClr>
              <a:buSzPts val="1600"/>
              <a:buNone/>
            </a:pPr>
            <a:r>
              <a:rPr lang="fi" sz="1400" u="sng">
                <a:solidFill>
                  <a:schemeClr val="accent5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https://www.educba.com/digital-marketing-advantages-and-disadvantages/ </a:t>
            </a:r>
            <a:endParaRPr sz="1400">
              <a:solidFill>
                <a:schemeClr val="accent5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hlink"/>
              </a:buClr>
              <a:buSzPts val="1600"/>
              <a:buNone/>
            </a:pPr>
            <a:r>
              <a:rPr lang="fi" sz="1600" u="sng">
                <a:solidFill>
                  <a:schemeClr val="hlink"/>
                </a:solidFill>
                <a:hlinkClick r:id="rId5"/>
              </a:rPr>
              <a:t>https://www.theperspective.com/debates/businessandtechnology/the-perspective-on-digital-marketing/  </a:t>
            </a:r>
            <a:endParaRPr sz="900">
              <a:solidFill>
                <a:schemeClr val="accent5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hlink"/>
              </a:buClr>
              <a:buSzPts val="1600"/>
              <a:buNone/>
            </a:pPr>
            <a:endParaRPr sz="1400">
              <a:solidFill>
                <a:schemeClr val="accent5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hlink"/>
              </a:buClr>
              <a:buSzPts val="1600"/>
              <a:buNone/>
            </a:pPr>
            <a:endParaRPr sz="1400">
              <a:solidFill>
                <a:schemeClr val="accent5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hlink"/>
              </a:buClr>
              <a:buSzPts val="1600"/>
              <a:buNone/>
            </a:pPr>
            <a:endParaRPr sz="1400">
              <a:solidFill>
                <a:schemeClr val="accent5"/>
              </a:solidFill>
            </a:endParaRPr>
          </a:p>
          <a:p>
            <a:pPr marL="457200" lvl="0" indent="-228600" algn="l" rtl="0">
              <a:lnSpc>
                <a:spcPct val="108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3" name="Google Shape;433;p22" descr="Graphical user interface, application&#10;&#10;Description automatically generated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9144000" cy="257174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pic>
      <p:sp>
        <p:nvSpPr>
          <p:cNvPr id="434" name="Google Shape;434;p22"/>
          <p:cNvSpPr txBox="1">
            <a:spLocks noGrp="1"/>
          </p:cNvSpPr>
          <p:nvPr>
            <p:ph type="title"/>
          </p:nvPr>
        </p:nvSpPr>
        <p:spPr>
          <a:xfrm>
            <a:off x="628650" y="2755804"/>
            <a:ext cx="7905750" cy="628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100000"/>
              <a:buFont typeface="Arial"/>
              <a:buNone/>
            </a:pPr>
            <a:r>
              <a:rPr lang="fi"/>
              <a:t>Cechy rynku cyfrowego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2771</Words>
  <Application>Microsoft Office PowerPoint</Application>
  <PresentationFormat>On-screen Show (16:9)</PresentationFormat>
  <Paragraphs>254</Paragraphs>
  <Slides>26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Noto Sans Symbols</vt:lpstr>
      <vt:lpstr>PT Sans</vt:lpstr>
      <vt:lpstr>Arial</vt:lpstr>
      <vt:lpstr>Calibri</vt:lpstr>
      <vt:lpstr>DEMS NEW</vt:lpstr>
      <vt:lpstr>Office Theme</vt:lpstr>
      <vt:lpstr>Wprowadzenie do marketingu cyfrowego.   1. Kontekst marketingu cyfrowego   </vt:lpstr>
      <vt:lpstr>PowerPoint Presentation</vt:lpstr>
      <vt:lpstr>Zawartość</vt:lpstr>
      <vt:lpstr>PowerPoint Presentation</vt:lpstr>
      <vt:lpstr>Marketing Mix</vt:lpstr>
      <vt:lpstr>Marketing</vt:lpstr>
      <vt:lpstr>Marketing Mix - 7P</vt:lpstr>
      <vt:lpstr>Tło dla 4P i 7P</vt:lpstr>
      <vt:lpstr>Jak zastosować "Marketing mix 7P" w praktyce?</vt:lpstr>
      <vt:lpstr>PowerPoint Presentation</vt:lpstr>
      <vt:lpstr>PowerPoint Presentation</vt:lpstr>
      <vt:lpstr>Czym różni się marketing cyfrowy?</vt:lpstr>
      <vt:lpstr>Cyfrowy mix marketingowy 7D</vt:lpstr>
      <vt:lpstr>PowerPoint Presentation</vt:lpstr>
      <vt:lpstr>"Promocja" w kontekście cyfrowym</vt:lpstr>
      <vt:lpstr>PowerPoint Presentation</vt:lpstr>
      <vt:lpstr>Marketing wielokanałowy </vt:lpstr>
      <vt:lpstr>Marketing cyfrowy</vt:lpstr>
      <vt:lpstr>PowerPoint Presentation</vt:lpstr>
      <vt:lpstr>Offline - online  </vt:lpstr>
      <vt:lpstr>Różnice między online a offline</vt:lpstr>
      <vt:lpstr>PowerPoint Presentation</vt:lpstr>
      <vt:lpstr>Zalety marketingu cyfrowego</vt:lpstr>
      <vt:lpstr>PowerPoint Presentation</vt:lpstr>
      <vt:lpstr>PowerPoint Presentation</vt:lpstr>
      <vt:lpstr>Cechy rynku cyfrowego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Wprowadzenie do marketingu cyfrowego.   Kontekst marketingu cyfrowego</dc:title>
  <dc:creator>Terhi</dc:creator>
  <cp:keywords>, docId:89F0A32601D40EEF5F00ACCEE1894111</cp:keywords>
  <cp:lastModifiedBy>Koskimies-Chiba Sanni</cp:lastModifiedBy>
  <cp:revision>23</cp:revision>
  <dcterms:modified xsi:type="dcterms:W3CDTF">2023-12-22T07:13:01Z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0x0101007679488AABDC1142A2456740B4F4999E</vt:lpwstr>
  </property>
</Properties>
</file>