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8"/>
  </p:notesMasterIdLst>
  <p:sldIdLst>
    <p:sldId id="372" r:id="rId2"/>
    <p:sldId id="373" r:id="rId3"/>
    <p:sldId id="374" r:id="rId4"/>
    <p:sldId id="375" r:id="rId5"/>
    <p:sldId id="376" r:id="rId6"/>
    <p:sldId id="377" r:id="rId7"/>
    <p:sldId id="378" r:id="rId8"/>
    <p:sldId id="379" r:id="rId9"/>
    <p:sldId id="380" r:id="rId10"/>
    <p:sldId id="381" r:id="rId11"/>
    <p:sldId id="382" r:id="rId12"/>
    <p:sldId id="383" r:id="rId13"/>
    <p:sldId id="384" r:id="rId14"/>
    <p:sldId id="385" r:id="rId15"/>
    <p:sldId id="386" r:id="rId16"/>
    <p:sldId id="387" r:id="rId17"/>
  </p:sldIdLst>
  <p:sldSz cx="12192000" cy="6858000"/>
  <p:notesSz cx="6858000" cy="9144000"/>
  <p:embeddedFontLst>
    <p:embeddedFont>
      <p:font typeface="Calibri" panose="020F0502020204030204" pitchFamily="34" charset="0"/>
      <p:regular r:id="rId19"/>
      <p:bold r:id="rId20"/>
      <p:italic r:id="rId21"/>
      <p:boldItalic r:id="rId22"/>
    </p:embeddedFont>
    <p:embeddedFont>
      <p:font typeface="Lucida Handwriting" panose="03010101010101010101" pitchFamily="66" charset="0"/>
      <p:regular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iVUzD6+Ad4I3kwbyaxM55MmOpDl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085" autoAdjust="0"/>
  </p:normalViewPr>
  <p:slideViewPr>
    <p:cSldViewPr snapToGrid="0">
      <p:cViewPr varScale="1">
        <p:scale>
          <a:sx n="85" d="100"/>
          <a:sy n="85" d="100"/>
        </p:scale>
        <p:origin x="14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10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11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108"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11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876335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28608581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722135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g3e481e855a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0" name="Google Shape;50;g3e481e855a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968694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3e481e855a_0_37: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 name="Google Shape;56;g3e481e855a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extLst>
      <p:ext uri="{BB962C8B-B14F-4D97-AF65-F5344CB8AC3E}">
        <p14:creationId xmlns:p14="http://schemas.microsoft.com/office/powerpoint/2010/main" val="2246576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8d191f0c1_0_2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2" name="Google Shape;62;g38d191f0c1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endParaRPr dirty="0"/>
          </a:p>
        </p:txBody>
      </p:sp>
    </p:spTree>
    <p:extLst>
      <p:ext uri="{BB962C8B-B14F-4D97-AF65-F5344CB8AC3E}">
        <p14:creationId xmlns:p14="http://schemas.microsoft.com/office/powerpoint/2010/main" val="4193834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659318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US" dirty="0"/>
              <a:t>Filtrowanie ruchu w analityce internetowej odnosi się do procesu wykluczania niektórych rodzajów ruchu w witrynie z raportów analitycznych. Ma to na celu zapewnienie, że analizowane dane są dokładne i istotne oraz że odzwierciedlają zamierzonych odbiorców i cele witryny.</a:t>
            </a:r>
          </a:p>
          <a:p>
            <a:pPr marL="0" lvl="0" indent="0">
              <a:spcBef>
                <a:spcPts val="0"/>
              </a:spcBef>
              <a:spcAft>
                <a:spcPts val="0"/>
              </a:spcAft>
              <a:buNone/>
            </a:pPr>
            <a:endParaRPr lang="en-US" dirty="0"/>
          </a:p>
          <a:p>
            <a:pPr marL="0" lvl="0" indent="0">
              <a:spcBef>
                <a:spcPts val="0"/>
              </a:spcBef>
              <a:spcAft>
                <a:spcPts val="0"/>
              </a:spcAft>
              <a:buNone/>
            </a:pPr>
            <a:r>
              <a:rPr lang="en-US" dirty="0"/>
              <a:t>Z perspektywy eksperta filtrowanie ruchu jest kluczowym elementem każdej strategii analityki internetowej. Ogromna ilość danych generowanych przez ruch w witrynie może być przytłaczająca i trudna do zinterpretowania, a filtrowanie może pomóc uprościć i wyjaśnić dane. Na przykład firmy mogą chcieć wykluczyć ruch wewnętrzny ze swoich raportów analitycznych, aby uzyskać dokładniejszy obraz swoich zewnętrznych odbiorców. Może to pomóc firmom zrozumieć zachowanie ich docelowych odbiorców i podejmować decyzje oparte na danych, które będą napędzać wzrost i sukces.</a:t>
            </a:r>
          </a:p>
          <a:p>
            <a:pPr marL="0" lvl="0" indent="0">
              <a:spcBef>
                <a:spcPts val="0"/>
              </a:spcBef>
              <a:spcAft>
                <a:spcPts val="0"/>
              </a:spcAft>
              <a:buNone/>
            </a:pPr>
            <a:endParaRPr lang="en-US" dirty="0"/>
          </a:p>
          <a:p>
            <a:pPr marL="0" lvl="0" indent="0">
              <a:spcBef>
                <a:spcPts val="0"/>
              </a:spcBef>
              <a:spcAft>
                <a:spcPts val="0"/>
              </a:spcAft>
              <a:buNone/>
            </a:pPr>
            <a:r>
              <a:rPr lang="en-US" dirty="0"/>
              <a:t>Istnieje kilka rodzajów ruchu, które można filtrować w analityce internetowej, w tym ruch wewnętrzny, ruch botów, spam z odesłań i ruch testowy. Ruch wewnętrzny odnosi się do wizyt pracowników i kontrahentów, którzy mogą uzyskiwać dostęp do witryny w celach testowych, rozwojowych lub administracyjnych. Ruch botów odnosi się do wizyt z automatycznych skryptów i botów, które mogą generować duży ruch, który nie jest odpowiedni dla zamierzonych odbiorców. Spam odsyłający odnosi się do wizyt ze źródeł, które próbują manipulować danymi o ruchu w witrynie do własnych celów. Ruch testowy odnosi się do wizyt osób, które testują witrynę lub jej funkcje.</a:t>
            </a:r>
          </a:p>
          <a:p>
            <a:pPr marL="0" lvl="0" indent="0">
              <a:spcBef>
                <a:spcPts val="0"/>
              </a:spcBef>
              <a:spcAft>
                <a:spcPts val="0"/>
              </a:spcAft>
              <a:buNone/>
            </a:pPr>
            <a:endParaRPr lang="en-US" dirty="0"/>
          </a:p>
          <a:p>
            <a:pPr marL="0" lvl="0" indent="0">
              <a:spcBef>
                <a:spcPts val="0"/>
              </a:spcBef>
              <a:spcAft>
                <a:spcPts val="0"/>
              </a:spcAft>
              <a:buNone/>
            </a:pPr>
            <a:r>
              <a:rPr lang="en-US" dirty="0"/>
              <a:t>Filtrowanie ruchu w analityce internetowej odbywa się zazwyczaj za pomocą filtrów lub reguł wykluczenia na platformie analitycznej. Reguły te pozwalają firmom określić rodzaje ruchu, które powinny zostać wykluczone z raportów analitycznych. Filtrowanie ruchu można również wykonać, modyfikując kod śledzenia na stronie internetowej, co może pomóc w zapobieganiu rejestrowaniu niektórych rodzajów ruchu w danych analitycznych.</a:t>
            </a:r>
          </a:p>
          <a:p>
            <a:pPr marL="0" lvl="0" indent="0">
              <a:spcBef>
                <a:spcPts val="0"/>
              </a:spcBef>
              <a:spcAft>
                <a:spcPts val="0"/>
              </a:spcAft>
              <a:buNone/>
            </a:pPr>
            <a:endParaRPr lang="en-US" dirty="0"/>
          </a:p>
          <a:p>
            <a:pPr marL="0" lvl="0" indent="0">
              <a:spcBef>
                <a:spcPts val="0"/>
              </a:spcBef>
              <a:spcAft>
                <a:spcPts val="0"/>
              </a:spcAft>
              <a:buNone/>
            </a:pPr>
            <a:r>
              <a:rPr lang="en-US" dirty="0"/>
              <a:t>Aby skutecznie filtrować ruch w analityce internetowej, firmy muszą mieć jasne zrozumienie swoich celów i zadań, a także konkretnych rodzajów ruchu, które chcą wykluczyć. Ponadto firmy muszą mieć plan monitorowania i aktualizowania swoich filtrów i reguł wykluczeń na bieżąco, ponieważ wzorce ruchu i źródła mogą się zmieniać w czasie.</a:t>
            </a:r>
          </a:p>
          <a:p>
            <a:pPr marL="0" lvl="0" indent="0">
              <a:spcBef>
                <a:spcPts val="0"/>
              </a:spcBef>
              <a:spcAft>
                <a:spcPts val="0"/>
              </a:spcAft>
              <a:buNone/>
            </a:pPr>
            <a:endParaRPr lang="en-US" dirty="0"/>
          </a:p>
          <a:p>
            <a:pPr marL="0" lvl="0" indent="0">
              <a:spcBef>
                <a:spcPts val="0"/>
              </a:spcBef>
              <a:spcAft>
                <a:spcPts val="0"/>
              </a:spcAft>
              <a:buNone/>
            </a:pPr>
            <a:r>
              <a:rPr lang="en-US" dirty="0"/>
              <a:t>Podsumowując, filtrowanie ruchu w analityce internetowej jest kluczowym narzędziem dla firm, które chcą zapewnić, że analizowane dane są dokładne i istotne. Wykluczając określone rodzaje ruchu, firmy mogą uzyskać dokładniejsze zrozumienie swoich docelowych odbiorców i podejmować decyzje oparte na danych, które będą napędzać wzrost i sukces. W ten sposób firmy mogą poprawić dokładność i przydatność swoich danych analitycznych, a ostatecznie podejmować lepsze decyzje wspierające rozwój i sukces ich działalności.</a:t>
            </a:r>
            <a:endParaRPr dirty="0"/>
          </a:p>
        </p:txBody>
      </p:sp>
    </p:spTree>
    <p:extLst>
      <p:ext uri="{BB962C8B-B14F-4D97-AF65-F5344CB8AC3E}">
        <p14:creationId xmlns:p14="http://schemas.microsoft.com/office/powerpoint/2010/main" val="106881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2921235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dirty="0"/>
              <a:t>Segmentacja w analityce internetowej to proces dzielenia ruchu w witrynie na odrębne grupy w oparciu o określone cechy. Cechy te mogą obejmować informacje demograficzne, lokalizację geograficzną, zachowania lub inne atrybuty. Celem segmentacji jest uzyskanie głębszego zrozumienia określonych grup odbiorców witryny i ich zachowań, w celu podejmowania decyzji opartych na danych i poprawy wydajności witryny.</a:t>
            </a:r>
          </a:p>
          <a:p>
            <a:pPr marL="0" lvl="0" indent="0" rtl="0">
              <a:spcBef>
                <a:spcPts val="0"/>
              </a:spcBef>
              <a:spcAft>
                <a:spcPts val="0"/>
              </a:spcAft>
              <a:buNone/>
            </a:pPr>
            <a:endParaRPr lang="en-US" dirty="0"/>
          </a:p>
          <a:p>
            <a:pPr marL="0" lvl="0" indent="0" rtl="0">
              <a:spcBef>
                <a:spcPts val="0"/>
              </a:spcBef>
              <a:spcAft>
                <a:spcPts val="0"/>
              </a:spcAft>
              <a:buNone/>
            </a:pPr>
            <a:r>
              <a:rPr lang="en-US" dirty="0"/>
              <a:t>Z perspektywy eksperta segmentacja jest kluczowym elementem każdej strategii analityki internetowej. Dzieląc ruch w witrynie na mniejsze, łatwiejsze w zarządzaniu grupy, firmy mogą uzyskać bardziej zniuansowane i praktyczne zrozumienie swoich odbiorców i ich zachowań. To z kolei może informować o kluczowych decyzjach dotyczących projektowania stron internetowych, strategii treści, kampanii marketingowych i innych.</a:t>
            </a:r>
          </a:p>
          <a:p>
            <a:pPr marL="0" lvl="0" indent="0" rtl="0">
              <a:spcBef>
                <a:spcPts val="0"/>
              </a:spcBef>
              <a:spcAft>
                <a:spcPts val="0"/>
              </a:spcAft>
              <a:buNone/>
            </a:pPr>
            <a:endParaRPr lang="en-US" dirty="0"/>
          </a:p>
          <a:p>
            <a:pPr marL="0" lvl="0" indent="0" rtl="0">
              <a:spcBef>
                <a:spcPts val="0"/>
              </a:spcBef>
              <a:spcAft>
                <a:spcPts val="0"/>
              </a:spcAft>
              <a:buNone/>
            </a:pPr>
            <a:r>
              <a:rPr lang="en-US" dirty="0"/>
              <a:t>Istnieje wiele różnych metod i podejść do segmentacji w analityce internetowej, z których każda ma swoje mocne strony i ograniczenia. Niektóre z najpopularniejszych technik segmentacji obejmują segmentację demograficzną, segmentację geograficzną, segmentację opartą na zachowaniu i segmentację niestandardową.</a:t>
            </a:r>
          </a:p>
          <a:p>
            <a:pPr marL="0" lvl="0" indent="0" rtl="0">
              <a:spcBef>
                <a:spcPts val="0"/>
              </a:spcBef>
              <a:spcAft>
                <a:spcPts val="0"/>
              </a:spcAft>
              <a:buNone/>
            </a:pPr>
            <a:endParaRPr lang="en-US" dirty="0"/>
          </a:p>
          <a:p>
            <a:pPr marL="0" lvl="0" indent="0" rtl="0">
              <a:spcBef>
                <a:spcPts val="0"/>
              </a:spcBef>
              <a:spcAft>
                <a:spcPts val="0"/>
              </a:spcAft>
              <a:buNone/>
            </a:pPr>
            <a:r>
              <a:rPr lang="en-US" dirty="0"/>
              <a:t>Segmentacja demograficzna polega na dzieleniu ruchu w witrynie na grupy w oparciu o informacje demograficzne, takie jak wiek, płeć, wykształcenie lub dochody. Ten rodzaj segmentacji może dostarczyć cennych informacji na temat tego, w jaki sposób różne grupy odbiorców witryny korzystają z witryny i jakie rodzaje treści lub doświadczeń są dla nich najbardziej interesujące.</a:t>
            </a:r>
          </a:p>
          <a:p>
            <a:pPr marL="0" lvl="0" indent="0" rtl="0">
              <a:spcBef>
                <a:spcPts val="0"/>
              </a:spcBef>
              <a:spcAft>
                <a:spcPts val="0"/>
              </a:spcAft>
              <a:buNone/>
            </a:pPr>
            <a:endParaRPr lang="en-US" dirty="0"/>
          </a:p>
          <a:p>
            <a:pPr marL="0" lvl="0" indent="0" rtl="0">
              <a:spcBef>
                <a:spcPts val="0"/>
              </a:spcBef>
              <a:spcAft>
                <a:spcPts val="0"/>
              </a:spcAft>
              <a:buNone/>
            </a:pPr>
            <a:r>
              <a:rPr lang="en-US" dirty="0"/>
              <a:t>Segmentacja geograficzna polega na dzieleniu ruchu w witrynie na grupy w oparciu o lokalizację geograficzną, taką jak kraj, region, miasto lub kod pocztowy. Ten rodzaj segmentacji może pomóc firmom zrozumieć rozkład geograficzny ich odbiorców i zidentyfikować regionalne trendy lub różnice w zachowaniu.</a:t>
            </a:r>
          </a:p>
          <a:p>
            <a:pPr marL="0" lvl="0" indent="0" rtl="0">
              <a:spcBef>
                <a:spcPts val="0"/>
              </a:spcBef>
              <a:spcAft>
                <a:spcPts val="0"/>
              </a:spcAft>
              <a:buNone/>
            </a:pPr>
            <a:endParaRPr lang="en-US" dirty="0"/>
          </a:p>
          <a:p>
            <a:pPr marL="0" lvl="0" indent="0" rtl="0">
              <a:spcBef>
                <a:spcPts val="0"/>
              </a:spcBef>
              <a:spcAft>
                <a:spcPts val="0"/>
              </a:spcAft>
              <a:buNone/>
            </a:pPr>
            <a:r>
              <a:rPr lang="en-US" dirty="0"/>
              <a:t>Segmentacja oparta na zachowaniu polega na dzieleniu ruchu w witrynie na grupy w oparciu o zachowanie, takie jak odwiedzane strony, podejmowane działania lub zakupione produkty. Ten rodzaj segmentacji może zapewnić dogłębny wgląd w to, w jaki sposób użytkownicy wchodzą w interakcję z witryną i jakie rodzaje doświadczeń są dla nich najbardziej angażujące lub wartościowe.</a:t>
            </a:r>
          </a:p>
          <a:p>
            <a:pPr marL="0" lvl="0" indent="0" rtl="0">
              <a:spcBef>
                <a:spcPts val="0"/>
              </a:spcBef>
              <a:spcAft>
                <a:spcPts val="0"/>
              </a:spcAft>
              <a:buNone/>
            </a:pPr>
            <a:endParaRPr lang="en-US" dirty="0"/>
          </a:p>
          <a:p>
            <a:pPr marL="0" lvl="0" indent="0" rtl="0">
              <a:spcBef>
                <a:spcPts val="0"/>
              </a:spcBef>
              <a:spcAft>
                <a:spcPts val="0"/>
              </a:spcAft>
              <a:buNone/>
            </a:pPr>
            <a:r>
              <a:rPr lang="en-US" dirty="0"/>
              <a:t>Segmentacja niestandardowa obejmuje tworzenie niestandardowych segmentów w oparciu o określone cele biznesowe. Ten rodzaj segmentacji pozwala firmom tworzyć wysoce dostosowane segmenty, które są bezpośrednio związane z ich konkretnymi celami i zadaniami, a także analizować dane o ruchu w sposób, który jest najbardziej odpowiedni i znaczący dla ich działalności.</a:t>
            </a:r>
          </a:p>
          <a:p>
            <a:pPr marL="0" lvl="0" indent="0" rtl="0">
              <a:spcBef>
                <a:spcPts val="0"/>
              </a:spcBef>
              <a:spcAft>
                <a:spcPts val="0"/>
              </a:spcAft>
              <a:buNone/>
            </a:pPr>
            <a:endParaRPr lang="en-US" dirty="0"/>
          </a:p>
          <a:p>
            <a:pPr marL="0" lvl="0" indent="0" rtl="0">
              <a:spcBef>
                <a:spcPts val="0"/>
              </a:spcBef>
              <a:spcAft>
                <a:spcPts val="0"/>
              </a:spcAft>
              <a:buNone/>
            </a:pPr>
            <a:r>
              <a:rPr lang="en-US" dirty="0"/>
              <a:t>Podsumowując, segmentacja jest potężnym narzędziem w analityce internetowej, które pozwala firmom uzyskać głębsze zrozumienie odbiorców i ich zachowań. Dzieląc ruch w witrynie na mniejsze, łatwiejsze w zarządzaniu grupy, firmy mogą uzyskać praktyczny wgląd w to, w jaki sposób różne grupy odbiorców korzystają z witryny i jakie rodzaje doświadczeń są dla nich najbardziej interesujące. Informacje te mogą wpływać na kluczowe decyzje dotyczące projektowania stron internetowych, strategii treści, kampanii marketingowych i nie tylko, a także pomagać firmom w optymalizacji ich obecności w Internecie oraz napędzaniu wzrostu i sukcesu.</a:t>
            </a:r>
          </a:p>
          <a:p>
            <a:pPr marL="0" lvl="0" indent="0" rtl="0">
              <a:spcBef>
                <a:spcPts val="0"/>
              </a:spcBef>
              <a:spcAft>
                <a:spcPts val="0"/>
              </a:spcAft>
              <a:buNone/>
            </a:pPr>
            <a:endParaRPr dirty="0"/>
          </a:p>
        </p:txBody>
      </p:sp>
    </p:spTree>
    <p:extLst>
      <p:ext uri="{BB962C8B-B14F-4D97-AF65-F5344CB8AC3E}">
        <p14:creationId xmlns:p14="http://schemas.microsoft.com/office/powerpoint/2010/main" val="2865890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US" dirty="0"/>
              <a:t>Najpopularniejsze opcje segmentacji w analityce internetowej obejmują:</a:t>
            </a:r>
          </a:p>
          <a:p>
            <a:pPr marL="158750" indent="0">
              <a:buNone/>
            </a:pPr>
            <a:endParaRPr lang="en-US" dirty="0"/>
          </a:p>
          <a:p>
            <a:pPr marL="387350" indent="-228600">
              <a:buFont typeface="+mj-lt"/>
              <a:buAutoNum type="arabicPeriod"/>
            </a:pPr>
            <a:r>
              <a:rPr lang="en-US" dirty="0"/>
              <a:t>Segmentacja demograficzna: Podział ruchu w witrynie na grupy w oparciu o informacje demograficzne, takie jak wiek, płeć, wykształcenie lub dochód. Ten rodzaj segmentacji jest przydatny do zrozumienia cech różnych grup odbiorców witryny oraz do określenia, które rodzaje treści lub doświadczeń są najbardziej atrakcyjne dla określonych grup demograficznych.</a:t>
            </a:r>
          </a:p>
          <a:p>
            <a:pPr marL="387350" indent="-228600">
              <a:buFont typeface="+mj-lt"/>
              <a:buAutoNum type="arabicPeriod"/>
            </a:pPr>
            <a:endParaRPr lang="en-US" dirty="0"/>
          </a:p>
          <a:p>
            <a:pPr marL="387350" indent="-228600">
              <a:buFont typeface="+mj-lt"/>
              <a:buAutoNum type="arabicPeriod"/>
            </a:pPr>
            <a:r>
              <a:rPr lang="en-US" dirty="0"/>
              <a:t>Segmentacja geograficzna: Podział ruchu w witrynie na grupy w oparciu o lokalizację geograficzną, taką jak kraj, region, miasto lub kod pocztowy. Ten rodzaj segmentacji jest przydatny do zrozumienia rozkładu geograficznego odbiorców witryny oraz do identyfikacji regionalnych trendów lub różnic w zachowaniu.</a:t>
            </a:r>
          </a:p>
          <a:p>
            <a:pPr marL="387350" indent="-228600">
              <a:buFont typeface="+mj-lt"/>
              <a:buAutoNum type="arabicPeriod"/>
            </a:pPr>
            <a:endParaRPr lang="en-US" dirty="0"/>
          </a:p>
          <a:p>
            <a:pPr marL="387350" indent="-228600">
              <a:buFont typeface="+mj-lt"/>
              <a:buAutoNum type="arabicPeriod"/>
            </a:pPr>
            <a:r>
              <a:rPr lang="en-US" dirty="0"/>
              <a:t>Segmentacja behawioralna: Podział ruchu w witrynie na grupy w oparciu o zachowanie, takie jak odwiedzane strony, podejmowane działania lub zakupione produkty. Ten rodzaj segmentacji jest przydatny do zrozumienia, w jaki sposób użytkownicy wchodzą w interakcję z witryną i jakie rodzaje doświadczeń są dla nich najbardziej angażujące lub wartościowe.</a:t>
            </a:r>
          </a:p>
          <a:p>
            <a:pPr marL="387350" indent="-228600">
              <a:buFont typeface="+mj-lt"/>
              <a:buAutoNum type="arabicPeriod"/>
            </a:pPr>
            <a:endParaRPr lang="en-US" dirty="0"/>
          </a:p>
          <a:p>
            <a:pPr marL="387350" indent="-228600">
              <a:buFont typeface="+mj-lt"/>
              <a:buAutoNum type="arabicPeriod"/>
            </a:pPr>
            <a:r>
              <a:rPr lang="en-US" dirty="0"/>
              <a:t>Segmentacja technograficzna: Podział ruchu w witrynie na grupy w oparciu o cechy związane z technologią, takie jak typ urządzenia, system operacyjny lub przeglądarka. Ten rodzaj segmentacji jest przydatny do zrozumienia preferencji technologicznych i nawyków odbiorców witryny oraz do optymalizacji wydajności i użyteczności witryny na różnych urządzeniach i platformach.</a:t>
            </a:r>
          </a:p>
          <a:p>
            <a:pPr marL="387350" indent="-228600">
              <a:buFont typeface="+mj-lt"/>
              <a:buAutoNum type="arabicPeriod"/>
            </a:pPr>
            <a:endParaRPr lang="en-US" dirty="0"/>
          </a:p>
          <a:p>
            <a:pPr marL="387350" indent="-228600">
              <a:buFont typeface="+mj-lt"/>
              <a:buAutoNum type="arabicPeriod"/>
            </a:pPr>
            <a:r>
              <a:rPr lang="en-US" dirty="0"/>
              <a:t>Segmentacja niestandardowa: Tworzenie niestandardowych segmentów w oparciu o konkretne cele biznesowe. Ten rodzaj segmentacji jest przydatny do analizowania danych o ruchu w witrynie w sposób, który jest najbardziej odpowiedni i znaczący dla firmy oraz do identyfikowania możliwości poprawy i optymalizacji.</a:t>
            </a:r>
          </a:p>
          <a:p>
            <a:pPr marL="158750" indent="0">
              <a:buNone/>
            </a:pPr>
            <a:endParaRPr lang="en-US" dirty="0"/>
          </a:p>
          <a:p>
            <a:pPr marL="158750" indent="0">
              <a:buNone/>
            </a:pPr>
            <a:r>
              <a:rPr lang="en-US" dirty="0"/>
              <a:t>Te opcje segmentacji są popularne, ponieważ pozwalają firmom uzyskać głębsze zrozumienie odbiorców i ich zachowań oraz podejmować oparte na danych decyzje dotyczące projektowania stron internetowych, strategii treści, kampanii marketingowych i nie tylko. Dzieląc ruch w witrynie na mniejsze, łatwiejsze w zarządzaniu grupy, firmy mogą uzyskać praktyczny wgląd w to, w jaki sposób różne grupy odbiorców korzystają z witryny i jakie rodzaje doświadczeń są dla nich najbardziej interesujące. Informacje te mogą informować o kluczowych decyzjach i pomagać firmom w optymalizacji ich obecności w Internecie oraz napędzać wzrost i sukces.</a:t>
            </a:r>
            <a:endParaRPr dirty="0"/>
          </a:p>
        </p:txBody>
      </p:sp>
    </p:spTree>
    <p:extLst>
      <p:ext uri="{BB962C8B-B14F-4D97-AF65-F5344CB8AC3E}">
        <p14:creationId xmlns:p14="http://schemas.microsoft.com/office/powerpoint/2010/main" val="2372833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1979187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3e481e855a_0_9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5" name="Google Shape;115;g3e481e855a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extLst>
      <p:ext uri="{BB962C8B-B14F-4D97-AF65-F5344CB8AC3E}">
        <p14:creationId xmlns:p14="http://schemas.microsoft.com/office/powerpoint/2010/main" val="20471648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extLst>
      <p:ext uri="{BB962C8B-B14F-4D97-AF65-F5344CB8AC3E}">
        <p14:creationId xmlns:p14="http://schemas.microsoft.com/office/powerpoint/2010/main" val="3023903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extLst>
      <p:ext uri="{BB962C8B-B14F-4D97-AF65-F5344CB8AC3E}">
        <p14:creationId xmlns:p14="http://schemas.microsoft.com/office/powerpoint/2010/main" val="1193501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extLst>
      <p:ext uri="{BB962C8B-B14F-4D97-AF65-F5344CB8AC3E}">
        <p14:creationId xmlns:p14="http://schemas.microsoft.com/office/powerpoint/2010/main" val="405093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8d191f0c1_0_3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Google Shape;126;g38d191f0c1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endParaRPr dirty="0"/>
          </a:p>
        </p:txBody>
      </p:sp>
    </p:spTree>
    <p:extLst>
      <p:ext uri="{BB962C8B-B14F-4D97-AF65-F5344CB8AC3E}">
        <p14:creationId xmlns:p14="http://schemas.microsoft.com/office/powerpoint/2010/main" val="288536737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16.jpeg"/><Relationship Id="rId4" Type="http://schemas.openxmlformats.org/officeDocument/2006/relationships/image" Target="../media/image1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6.jpeg"/><Relationship Id="rId7"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5.png"/><Relationship Id="rId5" Type="http://schemas.openxmlformats.org/officeDocument/2006/relationships/image" Target="../media/image17.pn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1" name="Google Shape;81;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83" name="Google Shape;83;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4" name="Google Shape;84;p6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5" name="Google Shape;85;p6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6" name="Google Shape;86;p6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7" name="Google Shape;87;p6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88" name="Google Shape;88;p6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89" name="Google Shape;89;p63"/>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5" name="Google Shape;95;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6" name="Google Shape;96;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7" name="Google Shape;97;p6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8" name="Google Shape;98;p6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9" name="Google Shape;99;p6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0" name="Google Shape;100;p64"/>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1" name="Google Shape;101;p64"/>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07" name="Google Shape;107;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8" name="Google Shape;108;p6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09" name="Google Shape;109;p6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10" name="Google Shape;110;p6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11" name="Google Shape;111;p6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12" name="Google Shape;112;p6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13" name="Google Shape;113;p65"/>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21"/>
        <p:cNvGrpSpPr/>
        <p:nvPr/>
      </p:nvGrpSpPr>
      <p:grpSpPr>
        <a:xfrm>
          <a:off x="0" y="0"/>
          <a:ext cx="0" cy="0"/>
          <a:chOff x="0" y="0"/>
          <a:chExt cx="0" cy="0"/>
        </a:xfrm>
      </p:grpSpPr>
      <p:cxnSp>
        <p:nvCxnSpPr>
          <p:cNvPr id="122" name="Google Shape;122;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23" name="Google Shape;123;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4" name="Google Shape;124;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27" name="Google Shape;127;p67"/>
          <p:cNvPicPr preferRelativeResize="0"/>
          <p:nvPr/>
        </p:nvPicPr>
        <p:blipFill rotWithShape="1">
          <a:blip r:embed="rId4" cstate="screen">
            <a:alphaModFix/>
            <a:extLst>
              <a:ext uri="{28A0092B-C50C-407E-A947-70E740481C1C}">
                <a14:useLocalDpi xmlns:a14="http://schemas.microsoft.com/office/drawing/2010/main"/>
              </a:ext>
            </a:extLst>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8"/>
        <p:cNvGrpSpPr/>
        <p:nvPr/>
      </p:nvGrpSpPr>
      <p:grpSpPr>
        <a:xfrm>
          <a:off x="0" y="0"/>
          <a:ext cx="0" cy="0"/>
          <a:chOff x="0" y="0"/>
          <a:chExt cx="0" cy="0"/>
        </a:xfrm>
      </p:grpSpPr>
      <p:pic>
        <p:nvPicPr>
          <p:cNvPr id="129" name="Google Shape;129;p6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30" name="Google Shape;130;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2" name="Google Shape;132;p68"/>
          <p:cNvSpPr>
            <a:spLocks noGrp="1"/>
          </p:cNvSpPr>
          <p:nvPr>
            <p:ph type="pic" idx="2"/>
          </p:nvPr>
        </p:nvSpPr>
        <p:spPr>
          <a:xfrm>
            <a:off x="7429500" y="1"/>
            <a:ext cx="4762500" cy="6705599"/>
          </a:xfrm>
          <a:prstGeom prst="rect">
            <a:avLst/>
          </a:prstGeom>
          <a:solidFill>
            <a:srgbClr val="D3EEEF"/>
          </a:solidFill>
          <a:ln>
            <a:noFill/>
          </a:ln>
        </p:spPr>
      </p:sp>
      <p:pic>
        <p:nvPicPr>
          <p:cNvPr id="133" name="Google Shape;133;p6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4" name="Google Shape;134;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7" name="Google Shape;137;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38" name="Google Shape;138;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39" name="Google Shape;139;p6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40" name="Google Shape;140;p6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41" name="Google Shape;141;p69"/>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2" name="Google Shape;142;p69"/>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43" name="Google Shape;143;p69"/>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44"/>
        <p:cNvGrpSpPr/>
        <p:nvPr/>
      </p:nvGrpSpPr>
      <p:grpSpPr>
        <a:xfrm>
          <a:off x="0" y="0"/>
          <a:ext cx="0" cy="0"/>
          <a:chOff x="0" y="0"/>
          <a:chExt cx="0" cy="0"/>
        </a:xfrm>
      </p:grpSpPr>
      <p:sp>
        <p:nvSpPr>
          <p:cNvPr id="145" name="Google Shape;145;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7" name="Google Shape;147;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8" name="Google Shape;14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9" name="Google Shape;14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0" name="Google Shape;15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51"/>
        <p:cNvGrpSpPr/>
        <p:nvPr/>
      </p:nvGrpSpPr>
      <p:grpSpPr>
        <a:xfrm>
          <a:off x="0" y="0"/>
          <a:ext cx="0" cy="0"/>
          <a:chOff x="0" y="0"/>
          <a:chExt cx="0" cy="0"/>
        </a:xfrm>
      </p:grpSpPr>
      <p:sp>
        <p:nvSpPr>
          <p:cNvPr id="152" name="Google Shape;152;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4" name="Google Shape;154;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5" name="Google Shape;155;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1" type="obj">
  <p:cSld name="Title and Content 1">
    <p:spTree>
      <p:nvGrpSpPr>
        <p:cNvPr id="1" name="Shape 18"/>
        <p:cNvGrpSpPr/>
        <p:nvPr/>
      </p:nvGrpSpPr>
      <p:grpSpPr>
        <a:xfrm>
          <a:off x="0" y="0"/>
          <a:ext cx="0" cy="0"/>
          <a:chOff x="0" y="0"/>
          <a:chExt cx="0" cy="0"/>
        </a:xfrm>
      </p:grpSpPr>
      <p:pic>
        <p:nvPicPr>
          <p:cNvPr id="19" name="Google Shape;19;p35"/>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9" y="270126"/>
            <a:ext cx="1698957" cy="651223"/>
          </a:xfrm>
          <a:prstGeom prst="rect">
            <a:avLst/>
          </a:prstGeom>
          <a:noFill/>
          <a:ln>
            <a:noFill/>
          </a:ln>
        </p:spPr>
      </p:pic>
      <p:sp>
        <p:nvSpPr>
          <p:cNvPr id="20" name="Google Shape;20;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Font typeface="Arial"/>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22" name="Google Shape;22;p35"/>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23" name="Google Shape;23;p3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1559190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1_Hea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DD030-1BC6-1925-3CCA-B50E2FC71232}"/>
              </a:ext>
            </a:extLst>
          </p:cNvPr>
          <p:cNvSpPr>
            <a:spLocks noGrp="1"/>
          </p:cNvSpPr>
          <p:nvPr>
            <p:ph type="ctrTitle" hasCustomPrompt="1"/>
          </p:nvPr>
        </p:nvSpPr>
        <p:spPr>
          <a:xfrm>
            <a:off x="851520" y="2656925"/>
            <a:ext cx="7945211" cy="2512559"/>
          </a:xfrm>
        </p:spPr>
        <p:txBody>
          <a:bodyPr bIns="0" anchor="t" anchorCtr="0">
            <a:noAutofit/>
          </a:bodyPr>
          <a:lstStyle>
            <a:lvl1pPr algn="l">
              <a:defRPr sz="7200" b="1" i="0">
                <a:solidFill>
                  <a:schemeClr val="bg1"/>
                </a:solidFill>
                <a:latin typeface="Arial" panose="020B0604020202020204" pitchFamily="34" charset="0"/>
                <a:cs typeface="Arial" panose="020B0604020202020204" pitchFamily="34" charset="0"/>
              </a:defRPr>
            </a:lvl1pPr>
          </a:lstStyle>
          <a:p>
            <a:r>
              <a:rPr lang="en-GB"/>
              <a:t>Title</a:t>
            </a:r>
            <a:endParaRPr lang="aa-ET"/>
          </a:p>
        </p:txBody>
      </p:sp>
      <p:cxnSp>
        <p:nvCxnSpPr>
          <p:cNvPr id="22" name="Straight Connector 21">
            <a:extLst>
              <a:ext uri="{FF2B5EF4-FFF2-40B4-BE49-F238E27FC236}">
                <a16:creationId xmlns:a16="http://schemas.microsoft.com/office/drawing/2014/main" id="{99580334-6C4F-4E95-FC6E-D6D5F59F8C12}"/>
              </a:ext>
            </a:extLst>
          </p:cNvPr>
          <p:cNvCxnSpPr>
            <a:cxnSpLocks/>
          </p:cNvCxnSpPr>
          <p:nvPr/>
        </p:nvCxnSpPr>
        <p:spPr>
          <a:xfrm flipH="1">
            <a:off x="851519" y="2074271"/>
            <a:ext cx="576228"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3C51BE34-69EE-2F03-0603-65B16B50644D}"/>
              </a:ext>
            </a:extLst>
          </p:cNvPr>
          <p:cNvPicPr>
            <a:picLocks noChangeAspect="1"/>
          </p:cNvPicPr>
          <p:nvPr/>
        </p:nvPicPr>
        <p:blipFill>
          <a:blip r:embed="rId3" cstate="screen">
            <a:extLst>
              <a:ext uri="{28A0092B-C50C-407E-A947-70E740481C1C}">
                <a14:useLocalDpi xmlns:a14="http://schemas.microsoft.com/office/drawing/2010/main"/>
              </a:ext>
            </a:extLst>
          </a:blip>
          <a:srcRect t="2266" b="2266"/>
          <a:stretch/>
        </p:blipFill>
        <p:spPr>
          <a:xfrm>
            <a:off x="628000" y="623199"/>
            <a:ext cx="2958477" cy="1098780"/>
          </a:xfrm>
          <a:prstGeom prst="rect">
            <a:avLst/>
          </a:prstGeom>
        </p:spPr>
      </p:pic>
      <p:sp>
        <p:nvSpPr>
          <p:cNvPr id="24" name="Rectangle 23">
            <a:extLst>
              <a:ext uri="{FF2B5EF4-FFF2-40B4-BE49-F238E27FC236}">
                <a16:creationId xmlns:a16="http://schemas.microsoft.com/office/drawing/2014/main" id="{94D56B92-AB99-EC0D-DFB1-030C3AB49707}"/>
              </a:ext>
            </a:extLst>
          </p:cNvPr>
          <p:cNvSpPr/>
          <p:nvPr/>
        </p:nvSpPr>
        <p:spPr>
          <a:xfrm flipV="1">
            <a:off x="0" y="5664532"/>
            <a:ext cx="12192000" cy="12944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sz="1800"/>
          </a:p>
        </p:txBody>
      </p:sp>
      <p:pic>
        <p:nvPicPr>
          <p:cNvPr id="10" name="Picture 4">
            <a:extLst>
              <a:ext uri="{FF2B5EF4-FFF2-40B4-BE49-F238E27FC236}">
                <a16:creationId xmlns:a16="http://schemas.microsoft.com/office/drawing/2014/main" id="{D69D4E4A-C7C3-6E8E-C9ED-FE0D7E25697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p:blipFill>
        <p:spPr bwMode="auto">
          <a:xfrm>
            <a:off x="433193" y="6037499"/>
            <a:ext cx="2650539" cy="5868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B156F37B-A0AA-27D6-D949-0A743E59F7B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096001" y="5914443"/>
            <a:ext cx="1033876" cy="73017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A555A366-4007-34AB-06EC-D12174B9563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429700" y="6075795"/>
            <a:ext cx="1144197" cy="47059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a:extLst>
              <a:ext uri="{FF2B5EF4-FFF2-40B4-BE49-F238E27FC236}">
                <a16:creationId xmlns:a16="http://schemas.microsoft.com/office/drawing/2014/main" id="{EC435E2D-DE4E-0F0E-9062-DB7CF6771BCE}"/>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967215" y="6079990"/>
            <a:ext cx="1127044" cy="49454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EF447634-E1B6-B349-2CF1-7D8D32537276}"/>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p:blipFill>
        <p:spPr bwMode="auto">
          <a:xfrm>
            <a:off x="10411237" y="5924019"/>
            <a:ext cx="1425031" cy="649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89890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1_Table of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838201" y="910533"/>
            <a:ext cx="3817620" cy="1844608"/>
          </a:xfrm>
        </p:spPr>
        <p:txBody>
          <a:bodyPr anchor="t" anchorCtr="0"/>
          <a:lstStyle>
            <a:lvl1pPr>
              <a:defRPr>
                <a:solidFill>
                  <a:schemeClr val="bg1"/>
                </a:solidFill>
              </a:defRPr>
            </a:lvl1pPr>
          </a:lstStyle>
          <a:p>
            <a:r>
              <a:rPr lang="en-US"/>
              <a:t>Click to edit Master title style</a:t>
            </a:r>
            <a:endParaRPr lang="aa-ET"/>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5311235" y="910533"/>
            <a:ext cx="6141711" cy="1612709"/>
          </a:xfrm>
        </p:spPr>
        <p:txBody>
          <a:bodyPr/>
          <a:lstStyle>
            <a:lvl1pPr marL="514338" indent="-514338">
              <a:buFont typeface="+mj-lt"/>
              <a:buAutoNum type="arabicPeriod"/>
              <a:defRPr sz="2000" b="0">
                <a:solidFill>
                  <a:schemeClr val="bg1"/>
                </a:solidFill>
                <a:latin typeface="Arial" panose="020B0604020202020204" pitchFamily="34" charset="0"/>
                <a:cs typeface="Arial" panose="020B0604020202020204" pitchFamily="34" charset="0"/>
              </a:defRPr>
            </a:lvl1pPr>
            <a:lvl2pPr marL="914377" indent="-457189">
              <a:buFont typeface="+mj-lt"/>
              <a:buAutoNum type="arabicPeriod"/>
              <a:defRPr sz="1800">
                <a:solidFill>
                  <a:schemeClr val="bg1"/>
                </a:solidFill>
                <a:latin typeface="Arial" panose="020B0604020202020204" pitchFamily="34" charset="0"/>
                <a:cs typeface="Arial" panose="020B0604020202020204" pitchFamily="34" charset="0"/>
              </a:defRPr>
            </a:lvl2pPr>
            <a:lvl3pPr marL="1371566" indent="-457189">
              <a:buFont typeface="+mj-lt"/>
              <a:buAutoNum type="arabicPeriod"/>
              <a:defRPr sz="1600">
                <a:solidFill>
                  <a:schemeClr val="bg1"/>
                </a:solidFill>
                <a:latin typeface="Arial" panose="020B0604020202020204" pitchFamily="34" charset="0"/>
                <a:cs typeface="Arial" panose="020B0604020202020204" pitchFamily="34" charset="0"/>
              </a:defRPr>
            </a:lvl3pPr>
            <a:lvl4pPr marL="1714457" indent="-342891">
              <a:buFont typeface="+mj-lt"/>
              <a:buAutoNum type="arabicPeriod"/>
              <a:defRPr sz="1400">
                <a:solidFill>
                  <a:schemeClr val="bg1"/>
                </a:solidFill>
                <a:latin typeface="Arial" panose="020B0604020202020204" pitchFamily="34" charset="0"/>
                <a:cs typeface="Arial" panose="020B0604020202020204" pitchFamily="34" charset="0"/>
              </a:defRPr>
            </a:lvl4pPr>
            <a:lvl5pPr marL="2171646" indent="-342891">
              <a:buFont typeface="+mj-lt"/>
              <a:buAutoNum type="arabicPeriod"/>
              <a:defRPr sz="14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Rectangle 3">
            <a:extLst>
              <a:ext uri="{FF2B5EF4-FFF2-40B4-BE49-F238E27FC236}">
                <a16:creationId xmlns:a16="http://schemas.microsoft.com/office/drawing/2014/main" id="{48D49EA9-591A-91BE-A1D3-158DEC5E5F67}"/>
              </a:ext>
            </a:extLst>
          </p:cNvPr>
          <p:cNvSpPr/>
          <p:nvPr/>
        </p:nvSpPr>
        <p:spPr>
          <a:xfrm flipV="1">
            <a:off x="0" y="5664532"/>
            <a:ext cx="12192000" cy="12944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sz="1800"/>
          </a:p>
        </p:txBody>
      </p:sp>
      <p:pic>
        <p:nvPicPr>
          <p:cNvPr id="5" name="Picture 4">
            <a:extLst>
              <a:ext uri="{FF2B5EF4-FFF2-40B4-BE49-F238E27FC236}">
                <a16:creationId xmlns:a16="http://schemas.microsoft.com/office/drawing/2014/main" id="{C936A541-4AF3-05A3-8586-D894DE1C688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96001" y="5914443"/>
            <a:ext cx="1033876" cy="73017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4129975-5930-8D7B-F3EA-07C0772226F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29700" y="6075795"/>
            <a:ext cx="1144197" cy="47059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944B6CD-4CE3-8A5A-7D86-327FB31B29B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967215" y="6079990"/>
            <a:ext cx="1127044" cy="4945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p:blipFill>
        <p:spPr bwMode="auto">
          <a:xfrm>
            <a:off x="2263456" y="6037499"/>
            <a:ext cx="2650539" cy="5868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282250" y="6005289"/>
            <a:ext cx="1698957" cy="651223"/>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Connector 13">
            <a:extLst>
              <a:ext uri="{FF2B5EF4-FFF2-40B4-BE49-F238E27FC236}">
                <a16:creationId xmlns:a16="http://schemas.microsoft.com/office/drawing/2014/main" id="{0BF39626-2C2F-AB4B-8D92-DF0C4088D2C0}"/>
              </a:ext>
            </a:extLst>
          </p:cNvPr>
          <p:cNvCxnSpPr>
            <a:cxnSpLocks/>
          </p:cNvCxnSpPr>
          <p:nvPr/>
        </p:nvCxnSpPr>
        <p:spPr>
          <a:xfrm flipV="1">
            <a:off x="4977749" y="916442"/>
            <a:ext cx="0" cy="4067039"/>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DD664E38-9478-53A6-3BC3-D97710FFB063}"/>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p:blipFill>
        <p:spPr bwMode="auto">
          <a:xfrm>
            <a:off x="10411237" y="5924019"/>
            <a:ext cx="1425031" cy="649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95082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quot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D49EA9-591A-91BE-A1D3-158DEC5E5F67}"/>
              </a:ext>
            </a:extLst>
          </p:cNvPr>
          <p:cNvSpPr/>
          <p:nvPr/>
        </p:nvSpPr>
        <p:spPr>
          <a:xfrm flipV="1">
            <a:off x="0" y="5915608"/>
            <a:ext cx="12192000" cy="10433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sz="1800"/>
          </a:p>
        </p:txBody>
      </p:sp>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p:blipFill>
        <p:spPr bwMode="auto">
          <a:xfrm>
            <a:off x="236371" y="6101923"/>
            <a:ext cx="2650539" cy="5868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10256674" y="6069711"/>
            <a:ext cx="1698957" cy="651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9246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1_Blank">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0166419" y="270126"/>
            <a:ext cx="1698957" cy="6512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366E2C-385C-3307-2192-C97FCA20F040}"/>
              </a:ext>
            </a:extLst>
          </p:cNvPr>
          <p:cNvPicPr>
            <a:picLocks noChangeAspect="1"/>
          </p:cNvPicPr>
          <p:nvPr/>
        </p:nvPicPr>
        <p:blipFill>
          <a:blip r:embed="rId3"/>
          <a:srcRect/>
          <a:stretch/>
        </p:blipFill>
        <p:spPr>
          <a:xfrm>
            <a:off x="-111760" y="6526663"/>
            <a:ext cx="12405360" cy="507896"/>
          </a:xfrm>
          <a:prstGeom prst="rect">
            <a:avLst/>
          </a:prstGeom>
        </p:spPr>
      </p:pic>
      <p:pic>
        <p:nvPicPr>
          <p:cNvPr id="4" name="Picture 3">
            <a:extLst>
              <a:ext uri="{FF2B5EF4-FFF2-40B4-BE49-F238E27FC236}">
                <a16:creationId xmlns:a16="http://schemas.microsoft.com/office/drawing/2014/main" id="{9F4BC57D-752D-88CB-A545-FAB62BED3D6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p:blipFill>
        <p:spPr bwMode="auto">
          <a:xfrm>
            <a:off x="246624" y="6019779"/>
            <a:ext cx="2342197" cy="51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08772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_Blank">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0166419" y="270126"/>
            <a:ext cx="1698957" cy="6512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366E2C-385C-3307-2192-C97FCA20F040}"/>
              </a:ext>
            </a:extLst>
          </p:cNvPr>
          <p:cNvPicPr>
            <a:picLocks noChangeAspect="1"/>
          </p:cNvPicPr>
          <p:nvPr/>
        </p:nvPicPr>
        <p:blipFill>
          <a:blip r:embed="rId3"/>
          <a:srcRect/>
          <a:stretch/>
        </p:blipFill>
        <p:spPr>
          <a:xfrm>
            <a:off x="-111760" y="6526663"/>
            <a:ext cx="12405360" cy="507896"/>
          </a:xfrm>
          <a:prstGeom prst="rect">
            <a:avLst/>
          </a:prstGeom>
        </p:spPr>
      </p:pic>
      <p:pic>
        <p:nvPicPr>
          <p:cNvPr id="4" name="Picture 3">
            <a:extLst>
              <a:ext uri="{FF2B5EF4-FFF2-40B4-BE49-F238E27FC236}">
                <a16:creationId xmlns:a16="http://schemas.microsoft.com/office/drawing/2014/main" id="{9F4BC57D-752D-88CB-A545-FAB62BED3D6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p:blipFill>
        <p:spPr bwMode="auto">
          <a:xfrm>
            <a:off x="246624" y="6019779"/>
            <a:ext cx="2342197" cy="51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05539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1_Content and Graph">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0246420" y="5916886"/>
            <a:ext cx="1698957" cy="65122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838201" y="910533"/>
            <a:ext cx="5422900" cy="1325563"/>
          </a:xfrm>
        </p:spPr>
        <p:txBody>
          <a:bodyPr/>
          <a:lstStyle/>
          <a:p>
            <a:r>
              <a:rPr lang="en-US"/>
              <a:t>Click to edit Master title style</a:t>
            </a:r>
            <a:endParaRPr lang="aa-ET"/>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838201" y="2371033"/>
            <a:ext cx="5422900" cy="2987675"/>
          </a:xfrm>
        </p:spPr>
        <p:txBody>
          <a:bodyPr>
            <a:normAutofit/>
          </a:bodyPr>
          <a:lstStyle>
            <a:lvl1pPr marL="0" indent="0">
              <a:buNone/>
              <a:defRPr>
                <a:latin typeface="Arial" panose="020B0604020202020204" pitchFamily="34" charset="0"/>
                <a:cs typeface="Arial" panose="020B0604020202020204" pitchFamily="34" charset="0"/>
              </a:defRPr>
            </a:lvl1pPr>
            <a:lvl2pPr marL="457189" indent="0">
              <a:buNone/>
              <a:defRPr>
                <a:latin typeface="Arial" panose="020B0604020202020204" pitchFamily="34" charset="0"/>
                <a:cs typeface="Arial" panose="020B0604020202020204" pitchFamily="34" charset="0"/>
              </a:defRPr>
            </a:lvl2pPr>
            <a:lvl3pPr marL="914377" indent="0">
              <a:buNone/>
              <a:defRPr>
                <a:latin typeface="Arial" panose="020B0604020202020204" pitchFamily="34" charset="0"/>
                <a:cs typeface="Arial" panose="020B0604020202020204" pitchFamily="34" charset="0"/>
              </a:defRPr>
            </a:lvl3pPr>
            <a:lvl4pPr marL="1371566" indent="0">
              <a:buNone/>
              <a:defRPr>
                <a:latin typeface="Arial" panose="020B0604020202020204" pitchFamily="34" charset="0"/>
                <a:cs typeface="Arial" panose="020B0604020202020204" pitchFamily="34" charset="0"/>
              </a:defRPr>
            </a:lvl4pPr>
            <a:lvl5pPr marL="1828754"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dirty="0"/>
          </a:p>
        </p:txBody>
      </p:sp>
      <p:pic>
        <p:nvPicPr>
          <p:cNvPr id="6" name="Picture 5">
            <a:extLst>
              <a:ext uri="{FF2B5EF4-FFF2-40B4-BE49-F238E27FC236}">
                <a16:creationId xmlns:a16="http://schemas.microsoft.com/office/drawing/2014/main" id="{954BF67B-AC7E-08A1-9E29-E5BC890B0E95}"/>
              </a:ext>
            </a:extLst>
          </p:cNvPr>
          <p:cNvPicPr>
            <a:picLocks noChangeAspect="1"/>
          </p:cNvPicPr>
          <p:nvPr/>
        </p:nvPicPr>
        <p:blipFill>
          <a:blip r:embed="rId3"/>
          <a:srcRect/>
          <a:stretch/>
        </p:blipFill>
        <p:spPr>
          <a:xfrm>
            <a:off x="-111760" y="6526663"/>
            <a:ext cx="12405360" cy="507896"/>
          </a:xfrm>
          <a:prstGeom prst="rect">
            <a:avLst/>
          </a:prstGeom>
        </p:spPr>
      </p:pic>
      <p:pic>
        <p:nvPicPr>
          <p:cNvPr id="4" name="Picture 3">
            <a:extLst>
              <a:ext uri="{FF2B5EF4-FFF2-40B4-BE49-F238E27FC236}">
                <a16:creationId xmlns:a16="http://schemas.microsoft.com/office/drawing/2014/main" id="{E67A613F-8A76-C9F7-3B9B-56DE6C4F2EC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p:blipFill>
        <p:spPr bwMode="auto">
          <a:xfrm>
            <a:off x="246624" y="6019779"/>
            <a:ext cx="2342197" cy="51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509122"/>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In-class activity Oran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1120777" y="417327"/>
            <a:ext cx="8818739" cy="571438"/>
          </a:xfrm>
        </p:spPr>
        <p:txBody>
          <a:bodyPr lIns="0" tIns="0" rIns="0" bIns="0" anchor="t" anchorCtr="0"/>
          <a:lstStyle>
            <a:lvl1pPr marL="0" indent="0">
              <a:buNone/>
              <a:defRPr sz="3200" b="1">
                <a:solidFill>
                  <a:schemeClr val="bg1"/>
                </a:solidFill>
                <a:latin typeface="Arial" panose="020B0604020202020204" pitchFamily="34" charset="0"/>
                <a:cs typeface="Arial" panose="020B0604020202020204" pitchFamily="34"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1120777" y="1179731"/>
            <a:ext cx="8818739" cy="3781711"/>
          </a:xfrm>
        </p:spPr>
        <p:txBody>
          <a:bodyPr lIns="0" tIns="0" rIns="0" bIns="0" anchor="t" anchorCtr="0">
            <a:noAutofit/>
          </a:bodyPr>
          <a:lstStyle>
            <a:lvl1pPr marL="0" indent="0">
              <a:lnSpc>
                <a:spcPts val="2160"/>
              </a:lnSpc>
              <a:spcBef>
                <a:spcPts val="0"/>
              </a:spcBef>
              <a:buNone/>
              <a:defRPr sz="2000">
                <a:solidFill>
                  <a:schemeClr val="bg1"/>
                </a:solidFill>
                <a:latin typeface="Arial" panose="020B0604020202020204" pitchFamily="34" charset="0"/>
                <a:cs typeface="Arial" panose="020B0604020202020204" pitchFamily="34" charset="0"/>
              </a:defRPr>
            </a:lvl1pPr>
            <a:lvl2pPr marL="457189" indent="0">
              <a:buNone/>
              <a:defRPr>
                <a:solidFill>
                  <a:schemeClr val="bg1"/>
                </a:solidFill>
                <a:latin typeface="Arial" panose="020B0604020202020204" pitchFamily="34" charset="0"/>
                <a:cs typeface="Arial" panose="020B0604020202020204" pitchFamily="34" charset="0"/>
              </a:defRPr>
            </a:lvl2pPr>
            <a:lvl3pPr marL="914377" indent="0">
              <a:buNone/>
              <a:defRPr>
                <a:solidFill>
                  <a:schemeClr val="bg1"/>
                </a:solidFill>
                <a:latin typeface="Arial" panose="020B0604020202020204" pitchFamily="34" charset="0"/>
                <a:cs typeface="Arial" panose="020B0604020202020204" pitchFamily="34" charset="0"/>
              </a:defRPr>
            </a:lvl3pPr>
            <a:lvl4pPr marL="1371566" indent="0">
              <a:buNone/>
              <a:defRPr>
                <a:solidFill>
                  <a:schemeClr val="bg1"/>
                </a:solidFill>
                <a:latin typeface="Arial" panose="020B0604020202020204" pitchFamily="34" charset="0"/>
                <a:cs typeface="Arial" panose="020B0604020202020204" pitchFamily="34" charset="0"/>
              </a:defRPr>
            </a:lvl4pPr>
            <a:lvl5pPr marL="1828754"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1120778" y="912405"/>
            <a:ext cx="5231151" cy="0"/>
          </a:xfrm>
          <a:prstGeom prst="line">
            <a:avLst/>
          </a:prstGeom>
          <a:ln w="15875">
            <a:solidFill>
              <a:srgbClr val="F39200"/>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21A03D26-793D-D9AE-09B0-D22680D94D35}"/>
              </a:ext>
            </a:extLst>
          </p:cNvPr>
          <p:cNvSpPr/>
          <p:nvPr/>
        </p:nvSpPr>
        <p:spPr>
          <a:xfrm flipV="1">
            <a:off x="0" y="6074229"/>
            <a:ext cx="12192000" cy="8847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sz="1800"/>
          </a:p>
        </p:txBody>
      </p:sp>
      <p:pic>
        <p:nvPicPr>
          <p:cNvPr id="5" name="Picture 4">
            <a:extLst>
              <a:ext uri="{FF2B5EF4-FFF2-40B4-BE49-F238E27FC236}">
                <a16:creationId xmlns:a16="http://schemas.microsoft.com/office/drawing/2014/main" id="{BFFE1669-5AA1-11D8-D091-8D04DEC65F02}"/>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0359312" y="6190973"/>
            <a:ext cx="1698957" cy="6512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F684EEEF-D466-82FB-D96B-83478D0A9A3B}"/>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p:blipFill>
        <p:spPr bwMode="auto">
          <a:xfrm>
            <a:off x="208377" y="6223183"/>
            <a:ext cx="2650539" cy="58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972823"/>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cSld name="3_Blank">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0166419" y="270126"/>
            <a:ext cx="1698957" cy="6512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366E2C-385C-3307-2192-C97FCA20F040}"/>
              </a:ext>
            </a:extLst>
          </p:cNvPr>
          <p:cNvPicPr>
            <a:picLocks noChangeAspect="1"/>
          </p:cNvPicPr>
          <p:nvPr/>
        </p:nvPicPr>
        <p:blipFill>
          <a:blip r:embed="rId3"/>
          <a:srcRect/>
          <a:stretch/>
        </p:blipFill>
        <p:spPr>
          <a:xfrm>
            <a:off x="-111760" y="6526663"/>
            <a:ext cx="12405360" cy="507896"/>
          </a:xfrm>
          <a:prstGeom prst="rect">
            <a:avLst/>
          </a:prstGeom>
        </p:spPr>
      </p:pic>
      <p:pic>
        <p:nvPicPr>
          <p:cNvPr id="4" name="Picture 3">
            <a:extLst>
              <a:ext uri="{FF2B5EF4-FFF2-40B4-BE49-F238E27FC236}">
                <a16:creationId xmlns:a16="http://schemas.microsoft.com/office/drawing/2014/main" id="{9F4BC57D-752D-88CB-A545-FAB62BED3D6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p:blipFill>
        <p:spPr bwMode="auto">
          <a:xfrm>
            <a:off x="246624" y="6019779"/>
            <a:ext cx="2342197" cy="51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164191"/>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_quot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D49EA9-591A-91BE-A1D3-158DEC5E5F67}"/>
              </a:ext>
            </a:extLst>
          </p:cNvPr>
          <p:cNvSpPr/>
          <p:nvPr/>
        </p:nvSpPr>
        <p:spPr>
          <a:xfrm flipV="1">
            <a:off x="0" y="5915608"/>
            <a:ext cx="12192000" cy="10433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sz="1800"/>
          </a:p>
        </p:txBody>
      </p:sp>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p:blipFill>
        <p:spPr bwMode="auto">
          <a:xfrm>
            <a:off x="236371" y="6101923"/>
            <a:ext cx="2650539" cy="5868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10256674" y="6069711"/>
            <a:ext cx="1698957" cy="651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9648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3" r:id="rId4"/>
    <p:sldLayoutId id="2147483664" r:id="rId5"/>
    <p:sldLayoutId id="2147483665" r:id="rId6"/>
    <p:sldLayoutId id="2147483666" r:id="rId7"/>
    <p:sldLayoutId id="2147483667" r:id="rId8"/>
    <p:sldLayoutId id="2147483669"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8C09A-505F-2FF8-5C7F-1C32A6493E6C}"/>
              </a:ext>
            </a:extLst>
          </p:cNvPr>
          <p:cNvSpPr>
            <a:spLocks noGrp="1"/>
          </p:cNvSpPr>
          <p:nvPr>
            <p:ph type="ctrTitle"/>
          </p:nvPr>
        </p:nvSpPr>
        <p:spPr>
          <a:xfrm>
            <a:off x="79507" y="1813836"/>
            <a:ext cx="12032987" cy="1127177"/>
          </a:xfrm>
        </p:spPr>
        <p:txBody>
          <a:bodyPr/>
          <a:lstStyle/>
          <a:p>
            <a:pPr algn="ctr"/>
            <a:r>
              <a:rPr lang="pt-PT" sz="6600" dirty="0"/>
              <a:t>SEGMENTACJA </a:t>
            </a:r>
            <a:br>
              <a:rPr lang="pl-PL" sz="6600" dirty="0"/>
            </a:br>
            <a:r>
              <a:rPr lang="pt-PT" sz="6600" dirty="0"/>
              <a:t>I FILTROWANIE</a:t>
            </a:r>
          </a:p>
        </p:txBody>
      </p:sp>
      <p:sp>
        <p:nvSpPr>
          <p:cNvPr id="3" name="Subtitle 2">
            <a:extLst>
              <a:ext uri="{FF2B5EF4-FFF2-40B4-BE49-F238E27FC236}">
                <a16:creationId xmlns:a16="http://schemas.microsoft.com/office/drawing/2014/main" id="{B107C8FC-1B36-B506-1D86-290A87E054AA}"/>
              </a:ext>
            </a:extLst>
          </p:cNvPr>
          <p:cNvSpPr>
            <a:spLocks noGrp="1"/>
          </p:cNvSpPr>
          <p:nvPr>
            <p:ph type="subTitle" idx="4294967295"/>
          </p:nvPr>
        </p:nvSpPr>
        <p:spPr>
          <a:xfrm>
            <a:off x="1524000" y="4147116"/>
            <a:ext cx="9144000" cy="1015622"/>
          </a:xfrm>
        </p:spPr>
        <p:txBody>
          <a:bodyPr/>
          <a:lstStyle/>
          <a:p>
            <a:pPr marL="0" indent="0" algn="ctr">
              <a:lnSpc>
                <a:spcPct val="100000"/>
              </a:lnSpc>
              <a:spcBef>
                <a:spcPts val="0"/>
              </a:spcBef>
              <a:buClr>
                <a:schemeClr val="lt1"/>
              </a:buClr>
              <a:buSzPts val="1800"/>
              <a:buNone/>
            </a:pPr>
            <a:r>
              <a:rPr lang="pl-PL" sz="1800" dirty="0">
                <a:solidFill>
                  <a:schemeClr val="lt1"/>
                </a:solidFill>
              </a:rPr>
              <a:t>Prowadzący</a:t>
            </a:r>
          </a:p>
          <a:p>
            <a:pPr marL="0" indent="0" algn="ctr">
              <a:lnSpc>
                <a:spcPct val="100000"/>
              </a:lnSpc>
              <a:spcBef>
                <a:spcPts val="0"/>
              </a:spcBef>
              <a:buClr>
                <a:schemeClr val="lt1"/>
              </a:buClr>
              <a:buSzPts val="1800"/>
              <a:buNone/>
            </a:pPr>
            <a:r>
              <a:rPr lang="pl-PL" sz="1800" dirty="0">
                <a:solidFill>
                  <a:schemeClr val="lt1"/>
                </a:solidFill>
              </a:rPr>
              <a:t>POLITECHNIKA GDAŃSKA</a:t>
            </a:r>
          </a:p>
          <a:p>
            <a:pPr marL="0" indent="0" algn="ctr">
              <a:lnSpc>
                <a:spcPct val="100000"/>
              </a:lnSpc>
              <a:spcBef>
                <a:spcPts val="0"/>
              </a:spcBef>
              <a:buClr>
                <a:schemeClr val="lt1"/>
              </a:buClr>
              <a:buSzPts val="1800"/>
              <a:buNone/>
            </a:pPr>
            <a:r>
              <a:rPr lang="pl-PL" sz="2400" dirty="0">
                <a:solidFill>
                  <a:schemeClr val="lt1"/>
                </a:solidFill>
              </a:rPr>
              <a:t>MODUŁ: ANALITYKA CYFROWA I MONITORING</a:t>
            </a:r>
          </a:p>
        </p:txBody>
      </p:sp>
    </p:spTree>
    <p:extLst>
      <p:ext uri="{BB962C8B-B14F-4D97-AF65-F5344CB8AC3E}">
        <p14:creationId xmlns:p14="http://schemas.microsoft.com/office/powerpoint/2010/main" val="1754012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CA" sz="4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637785" y="1683719"/>
            <a:ext cx="11273200" cy="4089399"/>
          </a:xfrm>
          <a:prstGeom prst="rect">
            <a:avLst/>
          </a:prstGeom>
          <a:noFill/>
          <a:ln>
            <a:noFill/>
          </a:ln>
        </p:spPr>
        <p:txBody>
          <a:bodyPr spcFirstLastPara="1" wrap="square" lIns="121900" tIns="121900" rIns="121900" bIns="121900" numCol="1" anchor="t" anchorCtr="0">
            <a:noAutofit/>
          </a:bodyPr>
          <a:lstStyle/>
          <a:p>
            <a:pPr>
              <a:lnSpc>
                <a:spcPct val="115000"/>
              </a:lnSpc>
              <a:spcAft>
                <a:spcPts val="1600"/>
              </a:spcAft>
            </a:pPr>
            <a:endParaRPr lang="pt-PT"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D5C232E8-B4CF-A02F-A6B1-4733618F08C0}"/>
              </a:ext>
            </a:extLst>
          </p:cNvPr>
          <p:cNvSpPr>
            <a:spLocks noGrp="1"/>
          </p:cNvSpPr>
          <p:nvPr>
            <p:ph type="title"/>
          </p:nvPr>
        </p:nvSpPr>
        <p:spPr>
          <a:xfrm>
            <a:off x="838200" y="700552"/>
            <a:ext cx="10515600" cy="816032"/>
          </a:xfrm>
        </p:spPr>
        <p:txBody>
          <a:bodyPr>
            <a:normAutofit/>
          </a:bodyPr>
          <a:lstStyle/>
          <a:p>
            <a:r>
              <a:rPr lang="en-GB" dirty="0"/>
              <a:t>Segmentacja i filtrowanie</a:t>
            </a:r>
          </a:p>
        </p:txBody>
      </p:sp>
      <p:sp>
        <p:nvSpPr>
          <p:cNvPr id="3" name="Content Placeholder 2">
            <a:extLst>
              <a:ext uri="{FF2B5EF4-FFF2-40B4-BE49-F238E27FC236}">
                <a16:creationId xmlns:a16="http://schemas.microsoft.com/office/drawing/2014/main" id="{25230BA6-14E8-15FB-3B51-9029387EAE8A}"/>
              </a:ext>
            </a:extLst>
          </p:cNvPr>
          <p:cNvSpPr>
            <a:spLocks noGrp="1"/>
          </p:cNvSpPr>
          <p:nvPr>
            <p:ph idx="1"/>
          </p:nvPr>
        </p:nvSpPr>
        <p:spPr>
          <a:xfrm>
            <a:off x="838200" y="1683719"/>
            <a:ext cx="10515600" cy="3894960"/>
          </a:xfrm>
        </p:spPr>
        <p:txBody>
          <a:bodyPr>
            <a:normAutofit/>
          </a:bodyPr>
          <a:lstStyle/>
          <a:p>
            <a:pPr lvl="0">
              <a:lnSpc>
                <a:spcPct val="160000"/>
              </a:lnSpc>
              <a:spcAft>
                <a:spcPts val="1600"/>
              </a:spcAft>
            </a:pPr>
            <a:r>
              <a:rPr lang="pl-PL" dirty="0">
                <a:ea typeface="Calibri" panose="020F0502020204030204" pitchFamily="34" charset="0"/>
              </a:rPr>
              <a:t>	</a:t>
            </a:r>
            <a:r>
              <a:rPr lang="en-GB" dirty="0" err="1">
                <a:ea typeface="Calibri" panose="020F0502020204030204" pitchFamily="34" charset="0"/>
              </a:rPr>
              <a:t>Znaczny</a:t>
            </a:r>
            <a:r>
              <a:rPr lang="en-GB" dirty="0">
                <a:ea typeface="Calibri" panose="020F0502020204030204" pitchFamily="34" charset="0"/>
              </a:rPr>
              <a:t> </a:t>
            </a:r>
            <a:r>
              <a:rPr lang="en-GB" dirty="0" err="1">
                <a:ea typeface="Calibri" panose="020F0502020204030204" pitchFamily="34" charset="0"/>
              </a:rPr>
              <a:t>odsetek</a:t>
            </a:r>
            <a:r>
              <a:rPr lang="en-GB" dirty="0">
                <a:ea typeface="Calibri" panose="020F0502020204030204" pitchFamily="34" charset="0"/>
              </a:rPr>
              <a:t> </a:t>
            </a:r>
            <a:r>
              <a:rPr lang="en-GB" dirty="0" err="1">
                <a:ea typeface="Calibri" panose="020F0502020204030204" pitchFamily="34" charset="0"/>
              </a:rPr>
              <a:t>osób</a:t>
            </a:r>
            <a:r>
              <a:rPr lang="en-GB" dirty="0">
                <a:ea typeface="Calibri" panose="020F0502020204030204" pitchFamily="34" charset="0"/>
              </a:rPr>
              <a:t> </a:t>
            </a:r>
            <a:r>
              <a:rPr lang="en-GB" dirty="0" err="1">
                <a:ea typeface="Calibri" panose="020F0502020204030204" pitchFamily="34" charset="0"/>
              </a:rPr>
              <a:t>odwiedzających</a:t>
            </a:r>
            <a:r>
              <a:rPr lang="en-GB" dirty="0">
                <a:ea typeface="Calibri" panose="020F0502020204030204" pitchFamily="34" charset="0"/>
              </a:rPr>
              <a:t> </a:t>
            </a:r>
            <a:r>
              <a:rPr lang="en-GB" dirty="0" err="1">
                <a:ea typeface="Calibri" panose="020F0502020204030204" pitchFamily="34" charset="0"/>
              </a:rPr>
              <a:t>centra</a:t>
            </a:r>
            <a:r>
              <a:rPr lang="en-GB" dirty="0">
                <a:ea typeface="Calibri" panose="020F0502020204030204" pitchFamily="34" charset="0"/>
              </a:rPr>
              <a:t> </a:t>
            </a:r>
            <a:r>
              <a:rPr lang="en-GB" dirty="0" err="1">
                <a:ea typeface="Calibri" panose="020F0502020204030204" pitchFamily="34" charset="0"/>
              </a:rPr>
              <a:t>handlowe</a:t>
            </a:r>
            <a:r>
              <a:rPr lang="en-GB" dirty="0">
                <a:ea typeface="Calibri" panose="020F0502020204030204" pitchFamily="34" charset="0"/>
              </a:rPr>
              <a:t> </a:t>
            </a:r>
            <a:r>
              <a:rPr lang="en-GB" dirty="0" err="1">
                <a:ea typeface="Calibri" panose="020F0502020204030204" pitchFamily="34" charset="0"/>
              </a:rPr>
              <a:t>robi</a:t>
            </a:r>
            <a:r>
              <a:rPr lang="en-GB" dirty="0">
                <a:ea typeface="Calibri" panose="020F0502020204030204" pitchFamily="34" charset="0"/>
              </a:rPr>
              <a:t> to z </a:t>
            </a:r>
            <a:r>
              <a:rPr lang="en-GB" dirty="0" err="1">
                <a:ea typeface="Calibri" panose="020F0502020204030204" pitchFamily="34" charset="0"/>
              </a:rPr>
              <a:t>zamiarem</a:t>
            </a:r>
            <a:r>
              <a:rPr lang="pl-PL" dirty="0">
                <a:ea typeface="Calibri" panose="020F0502020204030204" pitchFamily="34" charset="0"/>
              </a:rPr>
              <a:t> </a:t>
            </a:r>
            <a:r>
              <a:rPr lang="en-GB" dirty="0" err="1">
                <a:ea typeface="Calibri" panose="020F0502020204030204" pitchFamily="34" charset="0"/>
              </a:rPr>
              <a:t>zwykłego</a:t>
            </a:r>
            <a:r>
              <a:rPr lang="en-GB" dirty="0">
                <a:ea typeface="Calibri" panose="020F0502020204030204" pitchFamily="34" charset="0"/>
              </a:rPr>
              <a:t> </a:t>
            </a:r>
            <a:r>
              <a:rPr lang="en-GB" dirty="0" err="1">
                <a:ea typeface="Calibri" panose="020F0502020204030204" pitchFamily="34" charset="0"/>
              </a:rPr>
              <a:t>spaceru</a:t>
            </a:r>
            <a:r>
              <a:rPr lang="en-GB" dirty="0">
                <a:ea typeface="Calibri" panose="020F0502020204030204" pitchFamily="34" charset="0"/>
              </a:rPr>
              <a:t>. Z </a:t>
            </a:r>
            <a:r>
              <a:rPr lang="en-GB" dirty="0" err="1">
                <a:ea typeface="Calibri" panose="020F0502020204030204" pitchFamily="34" charset="0"/>
              </a:rPr>
              <a:t>tego</a:t>
            </a:r>
            <a:r>
              <a:rPr lang="en-GB" dirty="0">
                <a:ea typeface="Calibri" panose="020F0502020204030204" pitchFamily="34" charset="0"/>
              </a:rPr>
              <a:t> </a:t>
            </a:r>
            <a:r>
              <a:rPr lang="en-GB" dirty="0" err="1">
                <a:ea typeface="Calibri" panose="020F0502020204030204" pitchFamily="34" charset="0"/>
              </a:rPr>
              <a:t>powodu</a:t>
            </a:r>
            <a:r>
              <a:rPr lang="en-GB" dirty="0">
                <a:ea typeface="Calibri" panose="020F0502020204030204" pitchFamily="34" charset="0"/>
              </a:rPr>
              <a:t> </a:t>
            </a:r>
            <a:r>
              <a:rPr lang="en-GB" dirty="0" err="1">
                <a:ea typeface="Calibri" panose="020F0502020204030204" pitchFamily="34" charset="0"/>
              </a:rPr>
              <a:t>osoby</a:t>
            </a:r>
            <a:r>
              <a:rPr lang="en-GB" dirty="0">
                <a:ea typeface="Calibri" panose="020F0502020204030204" pitchFamily="34" charset="0"/>
              </a:rPr>
              <a:t> </a:t>
            </a:r>
            <a:r>
              <a:rPr lang="en-GB" dirty="0" err="1">
                <a:ea typeface="Calibri" panose="020F0502020204030204" pitchFamily="34" charset="0"/>
              </a:rPr>
              <a:t>te</a:t>
            </a:r>
            <a:r>
              <a:rPr lang="en-GB" dirty="0">
                <a:ea typeface="Calibri" panose="020F0502020204030204" pitchFamily="34" charset="0"/>
              </a:rPr>
              <a:t> </a:t>
            </a:r>
            <a:r>
              <a:rPr lang="en-GB" dirty="0" err="1">
                <a:ea typeface="Calibri" panose="020F0502020204030204" pitchFamily="34" charset="0"/>
              </a:rPr>
              <a:t>nie</a:t>
            </a:r>
            <a:r>
              <a:rPr lang="en-GB" dirty="0">
                <a:ea typeface="Calibri" panose="020F0502020204030204" pitchFamily="34" charset="0"/>
              </a:rPr>
              <a:t> </a:t>
            </a:r>
            <a:r>
              <a:rPr lang="en-GB" dirty="0" err="1">
                <a:ea typeface="Calibri" panose="020F0502020204030204" pitchFamily="34" charset="0"/>
              </a:rPr>
              <a:t>są</a:t>
            </a:r>
            <a:r>
              <a:rPr lang="en-GB" dirty="0">
                <a:ea typeface="Calibri" panose="020F0502020204030204" pitchFamily="34" charset="0"/>
              </a:rPr>
              <a:t> </a:t>
            </a:r>
            <a:r>
              <a:rPr lang="en-GB" dirty="0" err="1">
                <a:ea typeface="Calibri" panose="020F0502020204030204" pitchFamily="34" charset="0"/>
              </a:rPr>
              <a:t>docelowymi</a:t>
            </a:r>
            <a:r>
              <a:rPr lang="en-GB" dirty="0">
                <a:ea typeface="Calibri" panose="020F0502020204030204" pitchFamily="34" charset="0"/>
              </a:rPr>
              <a:t> </a:t>
            </a:r>
            <a:r>
              <a:rPr lang="en-GB" dirty="0" err="1">
                <a:ea typeface="Calibri" panose="020F0502020204030204" pitchFamily="34" charset="0"/>
              </a:rPr>
              <a:t>segmentami</a:t>
            </a:r>
            <a:r>
              <a:rPr lang="en-GB" dirty="0">
                <a:ea typeface="Calibri" panose="020F0502020204030204" pitchFamily="34" charset="0"/>
              </a:rPr>
              <a:t> </a:t>
            </a:r>
            <a:r>
              <a:rPr lang="en-GB" dirty="0" err="1">
                <a:ea typeface="Calibri" panose="020F0502020204030204" pitchFamily="34" charset="0"/>
              </a:rPr>
              <a:t>sklepów</a:t>
            </a:r>
            <a:r>
              <a:rPr lang="en-GB" dirty="0">
                <a:ea typeface="Calibri" panose="020F0502020204030204" pitchFamily="34" charset="0"/>
              </a:rPr>
              <a:t> </a:t>
            </a:r>
            <a:r>
              <a:rPr lang="en-GB" dirty="0" err="1">
                <a:ea typeface="Calibri" panose="020F0502020204030204" pitchFamily="34" charset="0"/>
              </a:rPr>
              <a:t>lub</a:t>
            </a:r>
            <a:r>
              <a:rPr lang="en-GB" dirty="0">
                <a:ea typeface="Calibri" panose="020F0502020204030204" pitchFamily="34" charset="0"/>
              </a:rPr>
              <a:t> </a:t>
            </a:r>
            <a:r>
              <a:rPr lang="en-GB" dirty="0" err="1">
                <a:ea typeface="Calibri" panose="020F0502020204030204" pitchFamily="34" charset="0"/>
              </a:rPr>
              <a:t>centrów</a:t>
            </a:r>
            <a:r>
              <a:rPr lang="en-GB" dirty="0">
                <a:ea typeface="Calibri" panose="020F0502020204030204" pitchFamily="34" charset="0"/>
              </a:rPr>
              <a:t> </a:t>
            </a:r>
            <a:r>
              <a:rPr lang="en-GB" dirty="0" err="1">
                <a:ea typeface="Calibri" panose="020F0502020204030204" pitchFamily="34" charset="0"/>
              </a:rPr>
              <a:t>handlowych</a:t>
            </a:r>
            <a:r>
              <a:rPr lang="en-GB" dirty="0">
                <a:ea typeface="Calibri" panose="020F0502020204030204" pitchFamily="34" charset="0"/>
              </a:rPr>
              <a:t> </a:t>
            </a:r>
            <a:r>
              <a:rPr lang="en-GB" dirty="0" err="1">
                <a:ea typeface="Calibri" panose="020F0502020204030204" pitchFamily="34" charset="0"/>
              </a:rPr>
              <a:t>i</a:t>
            </a:r>
            <a:r>
              <a:rPr lang="en-GB" dirty="0">
                <a:ea typeface="Calibri" panose="020F0502020204030204" pitchFamily="34" charset="0"/>
              </a:rPr>
              <a:t> </a:t>
            </a:r>
            <a:r>
              <a:rPr lang="en-GB" dirty="0" err="1">
                <a:ea typeface="Calibri" panose="020F0502020204030204" pitchFamily="34" charset="0"/>
              </a:rPr>
              <a:t>nie</a:t>
            </a:r>
            <a:r>
              <a:rPr lang="en-GB" dirty="0">
                <a:ea typeface="Calibri" panose="020F0502020204030204" pitchFamily="34" charset="0"/>
              </a:rPr>
              <a:t> </a:t>
            </a:r>
            <a:r>
              <a:rPr lang="en-GB" dirty="0" err="1">
                <a:ea typeface="Calibri" panose="020F0502020204030204" pitchFamily="34" charset="0"/>
              </a:rPr>
              <a:t>powinny</a:t>
            </a:r>
            <a:r>
              <a:rPr lang="en-GB" dirty="0">
                <a:ea typeface="Calibri" panose="020F0502020204030204" pitchFamily="34" charset="0"/>
              </a:rPr>
              <a:t> </a:t>
            </a:r>
            <a:r>
              <a:rPr lang="en-GB" dirty="0" err="1">
                <a:ea typeface="Calibri" panose="020F0502020204030204" pitchFamily="34" charset="0"/>
              </a:rPr>
              <a:t>być</a:t>
            </a:r>
            <a:r>
              <a:rPr lang="en-GB" dirty="0">
                <a:ea typeface="Calibri" panose="020F0502020204030204" pitchFamily="34" charset="0"/>
              </a:rPr>
              <a:t> </a:t>
            </a:r>
            <a:r>
              <a:rPr lang="en-GB" dirty="0" err="1">
                <a:ea typeface="Calibri" panose="020F0502020204030204" pitchFamily="34" charset="0"/>
              </a:rPr>
              <a:t>wstępnym</a:t>
            </a:r>
            <a:r>
              <a:rPr lang="en-GB" dirty="0">
                <a:ea typeface="Calibri" panose="020F0502020204030204" pitchFamily="34" charset="0"/>
              </a:rPr>
              <a:t> </a:t>
            </a:r>
            <a:r>
              <a:rPr lang="pl-PL" dirty="0">
                <a:ea typeface="Calibri" panose="020F0502020204030204" pitchFamily="34" charset="0"/>
              </a:rPr>
              <a:t>podmiotem</a:t>
            </a:r>
            <a:r>
              <a:rPr lang="en-GB" dirty="0">
                <a:ea typeface="Calibri" panose="020F0502020204030204" pitchFamily="34" charset="0"/>
              </a:rPr>
              <a:t> </a:t>
            </a:r>
            <a:r>
              <a:rPr lang="en-GB" dirty="0" err="1">
                <a:ea typeface="Calibri" panose="020F0502020204030204" pitchFamily="34" charset="0"/>
              </a:rPr>
              <a:t>badań</a:t>
            </a:r>
            <a:r>
              <a:rPr lang="en-GB" dirty="0">
                <a:ea typeface="Calibri" panose="020F0502020204030204" pitchFamily="34" charset="0"/>
              </a:rPr>
              <a:t>. </a:t>
            </a:r>
            <a:r>
              <a:rPr lang="en-GB" dirty="0" err="1">
                <a:ea typeface="Calibri" panose="020F0502020204030204" pitchFamily="34" charset="0"/>
              </a:rPr>
              <a:t>Włączenie</a:t>
            </a:r>
            <a:r>
              <a:rPr lang="en-GB" dirty="0">
                <a:ea typeface="Calibri" panose="020F0502020204030204" pitchFamily="34" charset="0"/>
              </a:rPr>
              <a:t> </a:t>
            </a:r>
            <a:r>
              <a:rPr lang="en-GB" dirty="0" err="1">
                <a:ea typeface="Calibri" panose="020F0502020204030204" pitchFamily="34" charset="0"/>
              </a:rPr>
              <a:t>ich</a:t>
            </a:r>
            <a:r>
              <a:rPr lang="en-GB" dirty="0">
                <a:ea typeface="Calibri" panose="020F0502020204030204" pitchFamily="34" charset="0"/>
              </a:rPr>
              <a:t> do </a:t>
            </a:r>
            <a:r>
              <a:rPr lang="en-GB" dirty="0" err="1">
                <a:ea typeface="Calibri" panose="020F0502020204030204" pitchFamily="34" charset="0"/>
              </a:rPr>
              <a:t>próby</a:t>
            </a:r>
            <a:r>
              <a:rPr lang="en-GB" dirty="0">
                <a:ea typeface="Calibri" panose="020F0502020204030204" pitchFamily="34" charset="0"/>
              </a:rPr>
              <a:t> </a:t>
            </a:r>
            <a:r>
              <a:rPr lang="en-GB" dirty="0" err="1">
                <a:ea typeface="Calibri" panose="020F0502020204030204" pitchFamily="34" charset="0"/>
              </a:rPr>
              <a:t>może</a:t>
            </a:r>
            <a:r>
              <a:rPr lang="en-GB" dirty="0">
                <a:ea typeface="Calibri" panose="020F0502020204030204" pitchFamily="34" charset="0"/>
              </a:rPr>
              <a:t> </a:t>
            </a:r>
            <a:r>
              <a:rPr lang="en-GB" dirty="0" err="1">
                <a:ea typeface="Calibri" panose="020F0502020204030204" pitchFamily="34" charset="0"/>
              </a:rPr>
              <a:t>zafałszować</a:t>
            </a:r>
            <a:r>
              <a:rPr lang="en-GB" dirty="0">
                <a:ea typeface="Calibri" panose="020F0502020204030204" pitchFamily="34" charset="0"/>
              </a:rPr>
              <a:t> </a:t>
            </a:r>
            <a:r>
              <a:rPr lang="en-GB" dirty="0" err="1">
                <a:ea typeface="Calibri" panose="020F0502020204030204" pitchFamily="34" charset="0"/>
              </a:rPr>
              <a:t>wyniki</a:t>
            </a:r>
            <a:r>
              <a:rPr lang="en-GB" dirty="0">
                <a:ea typeface="Calibri" panose="020F0502020204030204" pitchFamily="34" charset="0"/>
              </a:rPr>
              <a:t>.</a:t>
            </a:r>
            <a:endParaRPr lang="pt-PT" dirty="0">
              <a:ea typeface="Calibri" panose="020F0502020204030204" pitchFamily="34" charset="0"/>
            </a:endParaRPr>
          </a:p>
          <a:p>
            <a:pPr>
              <a:lnSpc>
                <a:spcPct val="160000"/>
              </a:lnSpc>
              <a:spcAft>
                <a:spcPts val="1600"/>
              </a:spcAft>
            </a:pPr>
            <a:endParaRPr lang="pt-PT" sz="2667" dirty="0">
              <a:ea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9" name="Google Shape;35;p8">
            <a:extLst>
              <a:ext uri="{FF2B5EF4-FFF2-40B4-BE49-F238E27FC236}">
                <a16:creationId xmlns:a16="http://schemas.microsoft.com/office/drawing/2014/main" id="{AB6FE15F-8341-A840-B300-81E68F4E3AE9}"/>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CA" sz="4000" b="1" dirty="0">
              <a:latin typeface="Arial" panose="020B0604020202020204" pitchFamily="34" charset="0"/>
              <a:ea typeface="Nunito"/>
              <a:cs typeface="Arial" panose="020B0604020202020204" pitchFamily="34" charset="0"/>
              <a:sym typeface="Nunito"/>
            </a:endParaRPr>
          </a:p>
        </p:txBody>
      </p:sp>
      <p:sp>
        <p:nvSpPr>
          <p:cNvPr id="10" name="Google Shape;36;p8">
            <a:extLst>
              <a:ext uri="{FF2B5EF4-FFF2-40B4-BE49-F238E27FC236}">
                <a16:creationId xmlns:a16="http://schemas.microsoft.com/office/drawing/2014/main" id="{4D87E5AB-C54E-3D48-AA12-49E0A849C669}"/>
              </a:ext>
            </a:extLst>
          </p:cNvPr>
          <p:cNvSpPr txBox="1"/>
          <p:nvPr/>
        </p:nvSpPr>
        <p:spPr>
          <a:xfrm>
            <a:off x="637785" y="1683721"/>
            <a:ext cx="11273200" cy="3918815"/>
          </a:xfrm>
          <a:prstGeom prst="rect">
            <a:avLst/>
          </a:prstGeom>
          <a:noFill/>
          <a:ln>
            <a:noFill/>
          </a:ln>
        </p:spPr>
        <p:txBody>
          <a:bodyPr spcFirstLastPara="1" wrap="square" lIns="121900" tIns="121900" rIns="121900" bIns="121900" anchor="t" anchorCtr="0">
            <a:noAutofit/>
          </a:bodyPr>
          <a:lstStyle/>
          <a:p>
            <a:pPr marL="380990" indent="-380990">
              <a:lnSpc>
                <a:spcPct val="115000"/>
              </a:lnSpc>
              <a:spcBef>
                <a:spcPts val="2133"/>
              </a:spcBef>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221684AE-44A8-3AF1-584E-005FD69FE056}"/>
              </a:ext>
            </a:extLst>
          </p:cNvPr>
          <p:cNvSpPr>
            <a:spLocks noGrp="1"/>
          </p:cNvSpPr>
          <p:nvPr>
            <p:ph type="title"/>
          </p:nvPr>
        </p:nvSpPr>
        <p:spPr>
          <a:xfrm>
            <a:off x="1016585" y="846384"/>
            <a:ext cx="10515600" cy="763601"/>
          </a:xfrm>
        </p:spPr>
        <p:txBody>
          <a:bodyPr>
            <a:normAutofit/>
          </a:bodyPr>
          <a:lstStyle/>
          <a:p>
            <a:r>
              <a:rPr lang="en-GB" dirty="0"/>
              <a:t>Cele nauczania</a:t>
            </a:r>
          </a:p>
        </p:txBody>
      </p:sp>
      <p:sp>
        <p:nvSpPr>
          <p:cNvPr id="7" name="Content Placeholder 6">
            <a:extLst>
              <a:ext uri="{FF2B5EF4-FFF2-40B4-BE49-F238E27FC236}">
                <a16:creationId xmlns:a16="http://schemas.microsoft.com/office/drawing/2014/main" id="{01C8B55E-3487-D229-317B-792F34F35006}"/>
              </a:ext>
            </a:extLst>
          </p:cNvPr>
          <p:cNvSpPr>
            <a:spLocks noGrp="1"/>
          </p:cNvSpPr>
          <p:nvPr>
            <p:ph idx="1"/>
          </p:nvPr>
        </p:nvSpPr>
        <p:spPr>
          <a:xfrm>
            <a:off x="1016585" y="1854269"/>
            <a:ext cx="10515600" cy="2053896"/>
          </a:xfrm>
        </p:spPr>
        <p:txBody>
          <a:bodyPr/>
          <a:lstStyle/>
          <a:p>
            <a:pPr marL="457189" indent="-457189">
              <a:lnSpc>
                <a:spcPct val="115000"/>
              </a:lnSpc>
              <a:spcBef>
                <a:spcPts val="2133"/>
              </a:spcBef>
              <a:buClr>
                <a:srgbClr val="F39200"/>
              </a:buClr>
              <a:buFont typeface="Arial" panose="020B0604020202020204" pitchFamily="34" charset="0"/>
              <a:buChar char="●"/>
            </a:pPr>
            <a:r>
              <a:rPr lang="pl-PL" sz="3200" dirty="0">
                <a:ea typeface="Calibri" panose="020F0502020204030204" pitchFamily="34" charset="0"/>
              </a:rPr>
              <a:t>z</a:t>
            </a:r>
            <a:r>
              <a:rPr lang="en-US" sz="3200" dirty="0" err="1">
                <a:ea typeface="Calibri" panose="020F0502020204030204" pitchFamily="34" charset="0"/>
              </a:rPr>
              <a:t>astosowanie</a:t>
            </a:r>
            <a:r>
              <a:rPr lang="en-US" sz="3200" dirty="0">
                <a:ea typeface="Calibri" panose="020F0502020204030204" pitchFamily="34" charset="0"/>
              </a:rPr>
              <a:t> filtrowania do danych</a:t>
            </a:r>
          </a:p>
          <a:p>
            <a:pPr marL="457189" indent="-457189">
              <a:lnSpc>
                <a:spcPct val="115000"/>
              </a:lnSpc>
              <a:spcBef>
                <a:spcPts val="2133"/>
              </a:spcBef>
              <a:buClr>
                <a:srgbClr val="F39200"/>
              </a:buClr>
              <a:buFont typeface="Arial" panose="020B0604020202020204" pitchFamily="34" charset="0"/>
              <a:buChar char="●"/>
            </a:pPr>
            <a:r>
              <a:rPr lang="pl-PL" sz="3200" dirty="0">
                <a:ea typeface="Calibri" panose="020F0502020204030204" pitchFamily="34" charset="0"/>
              </a:rPr>
              <a:t>a</a:t>
            </a:r>
            <a:r>
              <a:rPr lang="en-GB" sz="3200" dirty="0" err="1">
                <a:ea typeface="Calibri" panose="020F0502020204030204" pitchFamily="34" charset="0"/>
              </a:rPr>
              <a:t>naliza</a:t>
            </a:r>
            <a:r>
              <a:rPr lang="en-GB" sz="3200" dirty="0">
                <a:ea typeface="Calibri" panose="020F0502020204030204" pitchFamily="34" charset="0"/>
              </a:rPr>
              <a:t> struktury z segmentami</a:t>
            </a:r>
          </a:p>
          <a:p>
            <a:pPr marL="457189" indent="-457189">
              <a:buClr>
                <a:srgbClr val="F39200"/>
              </a:buClr>
              <a:buFont typeface="Arial" panose="020B0604020202020204" pitchFamily="34" charset="0"/>
              <a:buChar char="●"/>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2" name="Title 1">
            <a:extLst>
              <a:ext uri="{FF2B5EF4-FFF2-40B4-BE49-F238E27FC236}">
                <a16:creationId xmlns:a16="http://schemas.microsoft.com/office/drawing/2014/main" id="{D106D77D-A3B5-D0F7-6A4E-DE284D2D4550}"/>
              </a:ext>
            </a:extLst>
          </p:cNvPr>
          <p:cNvSpPr>
            <a:spLocks noGrp="1"/>
          </p:cNvSpPr>
          <p:nvPr>
            <p:ph type="title"/>
          </p:nvPr>
        </p:nvSpPr>
        <p:spPr>
          <a:xfrm>
            <a:off x="1736521" y="1633804"/>
            <a:ext cx="2712216" cy="774832"/>
          </a:xfrm>
        </p:spPr>
        <p:txBody>
          <a:bodyPr>
            <a:noAutofit/>
          </a:bodyPr>
          <a:lstStyle/>
          <a:p>
            <a:r>
              <a:rPr lang="pl-PL" dirty="0"/>
              <a:t>AGENDA</a:t>
            </a:r>
            <a:endParaRPr lang="en-GB" dirty="0"/>
          </a:p>
        </p:txBody>
      </p:sp>
      <p:sp>
        <p:nvSpPr>
          <p:cNvPr id="3" name="Content Placeholder 2">
            <a:extLst>
              <a:ext uri="{FF2B5EF4-FFF2-40B4-BE49-F238E27FC236}">
                <a16:creationId xmlns:a16="http://schemas.microsoft.com/office/drawing/2014/main" id="{72ABB010-26E4-F400-4782-9944A490274E}"/>
              </a:ext>
            </a:extLst>
          </p:cNvPr>
          <p:cNvSpPr>
            <a:spLocks noGrp="1"/>
          </p:cNvSpPr>
          <p:nvPr>
            <p:ph idx="1"/>
          </p:nvPr>
        </p:nvSpPr>
        <p:spPr>
          <a:xfrm>
            <a:off x="5311235" y="1313717"/>
            <a:ext cx="6141711" cy="1580136"/>
          </a:xfrm>
        </p:spPr>
        <p:txBody>
          <a:bodyPr/>
          <a:lstStyle/>
          <a:p>
            <a:pPr>
              <a:lnSpc>
                <a:spcPct val="150000"/>
              </a:lnSpc>
              <a:buFont typeface="Arial" panose="020B0604020202020204" pitchFamily="34" charset="0"/>
              <a:buChar char="•"/>
            </a:pPr>
            <a:r>
              <a:rPr lang="en-GB" sz="2667" kern="1200" dirty="0"/>
              <a:t>Filtrowanie ruchu</a:t>
            </a:r>
          </a:p>
          <a:p>
            <a:pPr>
              <a:lnSpc>
                <a:spcPct val="150000"/>
              </a:lnSpc>
              <a:buFont typeface="Arial" panose="020B0604020202020204" pitchFamily="34" charset="0"/>
              <a:buChar char="•"/>
            </a:pPr>
            <a:r>
              <a:rPr lang="en-GB" sz="2667" dirty="0"/>
              <a:t>Segmentacja</a:t>
            </a:r>
            <a:endParaRPr lang="en-US" sz="2667"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3"/>
          <p:cNvSpPr txBox="1"/>
          <p:nvPr/>
        </p:nvSpPr>
        <p:spPr>
          <a:xfrm>
            <a:off x="228600" y="1219201"/>
            <a:ext cx="11734800" cy="3400436"/>
          </a:xfrm>
          <a:prstGeom prst="rect">
            <a:avLst/>
          </a:prstGeom>
          <a:noFill/>
          <a:ln>
            <a:noFill/>
          </a:ln>
        </p:spPr>
        <p:txBody>
          <a:bodyPr spcFirstLastPara="1" wrap="square" lIns="121900" tIns="121900" rIns="121900" bIns="121900" anchor="ctr" anchorCtr="0">
            <a:noAutofit/>
          </a:bodyPr>
          <a:lstStyle/>
          <a:p>
            <a:pPr lvl="0" algn="ctr"/>
            <a:r>
              <a:rPr lang="en-US" sz="4000" b="1" dirty="0">
                <a:solidFill>
                  <a:schemeClr val="bg1"/>
                </a:solidFill>
                <a:latin typeface="Arial" panose="020B0604020202020204" pitchFamily="34" charset="0"/>
                <a:ea typeface="Crimson Text"/>
                <a:cs typeface="Arial" panose="020B0604020202020204" pitchFamily="34" charset="0"/>
                <a:sym typeface="Crimson Text"/>
              </a:rPr>
              <a:t>"Błędy przy użyciu nieodpowiednich </a:t>
            </a:r>
            <a:r>
              <a:rPr lang="en-US" sz="4000" b="1" dirty="0" err="1">
                <a:solidFill>
                  <a:schemeClr val="bg1"/>
                </a:solidFill>
                <a:latin typeface="Arial" panose="020B0604020202020204" pitchFamily="34" charset="0"/>
                <a:ea typeface="Crimson Text"/>
                <a:cs typeface="Arial" panose="020B0604020202020204" pitchFamily="34" charset="0"/>
                <a:sym typeface="Crimson Text"/>
              </a:rPr>
              <a:t>danych</a:t>
            </a:r>
            <a:r>
              <a:rPr lang="en-US" sz="4000" b="1" dirty="0">
                <a:solidFill>
                  <a:schemeClr val="bg1"/>
                </a:solidFill>
                <a:latin typeface="Arial" panose="020B0604020202020204" pitchFamily="34" charset="0"/>
                <a:ea typeface="Crimson Text"/>
                <a:cs typeface="Arial" panose="020B0604020202020204" pitchFamily="34" charset="0"/>
                <a:sym typeface="Crimson Text"/>
              </a:rPr>
              <a:t> </a:t>
            </a:r>
            <a:br>
              <a:rPr lang="pl-PL" sz="4000" b="1" dirty="0">
                <a:solidFill>
                  <a:schemeClr val="bg1"/>
                </a:solidFill>
                <a:latin typeface="Arial" panose="020B0604020202020204" pitchFamily="34" charset="0"/>
                <a:ea typeface="Crimson Text"/>
                <a:cs typeface="Arial" panose="020B0604020202020204" pitchFamily="34" charset="0"/>
                <a:sym typeface="Crimson Text"/>
              </a:rPr>
            </a:br>
            <a:r>
              <a:rPr lang="en-US" sz="4000" b="1" dirty="0" err="1">
                <a:solidFill>
                  <a:schemeClr val="bg1"/>
                </a:solidFill>
                <a:latin typeface="Arial" panose="020B0604020202020204" pitchFamily="34" charset="0"/>
                <a:ea typeface="Crimson Text"/>
                <a:cs typeface="Arial" panose="020B0604020202020204" pitchFamily="34" charset="0"/>
                <a:sym typeface="Crimson Text"/>
              </a:rPr>
              <a:t>są</a:t>
            </a:r>
            <a:r>
              <a:rPr lang="en-US" sz="4000" b="1" dirty="0">
                <a:solidFill>
                  <a:schemeClr val="bg1"/>
                </a:solidFill>
                <a:latin typeface="Arial" panose="020B0604020202020204" pitchFamily="34" charset="0"/>
                <a:ea typeface="Crimson Text"/>
                <a:cs typeface="Arial" panose="020B0604020202020204" pitchFamily="34" charset="0"/>
                <a:sym typeface="Crimson Text"/>
              </a:rPr>
              <a:t> znacznie mniejsze niż w </a:t>
            </a:r>
            <a:r>
              <a:rPr lang="en-US" sz="4000" b="1" dirty="0" err="1">
                <a:solidFill>
                  <a:schemeClr val="bg1"/>
                </a:solidFill>
                <a:latin typeface="Arial" panose="020B0604020202020204" pitchFamily="34" charset="0"/>
                <a:ea typeface="Crimson Text"/>
                <a:cs typeface="Arial" panose="020B0604020202020204" pitchFamily="34" charset="0"/>
                <a:sym typeface="Crimson Text"/>
              </a:rPr>
              <a:t>przypadku</a:t>
            </a:r>
            <a:r>
              <a:rPr lang="en-US" sz="4000" b="1" dirty="0">
                <a:solidFill>
                  <a:schemeClr val="bg1"/>
                </a:solidFill>
                <a:latin typeface="Arial" panose="020B0604020202020204" pitchFamily="34" charset="0"/>
                <a:ea typeface="Crimson Text"/>
                <a:cs typeface="Arial" panose="020B0604020202020204" pitchFamily="34" charset="0"/>
                <a:sym typeface="Crimson Text"/>
              </a:rPr>
              <a:t> </a:t>
            </a:r>
            <a:br>
              <a:rPr lang="pl-PL" sz="4000" b="1" dirty="0">
                <a:solidFill>
                  <a:schemeClr val="bg1"/>
                </a:solidFill>
                <a:latin typeface="Arial" panose="020B0604020202020204" pitchFamily="34" charset="0"/>
                <a:ea typeface="Crimson Text"/>
                <a:cs typeface="Arial" panose="020B0604020202020204" pitchFamily="34" charset="0"/>
                <a:sym typeface="Crimson Text"/>
              </a:rPr>
            </a:br>
            <a:r>
              <a:rPr lang="en-US" sz="4000" b="1" dirty="0" err="1">
                <a:solidFill>
                  <a:schemeClr val="bg1"/>
                </a:solidFill>
                <a:latin typeface="Arial" panose="020B0604020202020204" pitchFamily="34" charset="0"/>
                <a:ea typeface="Crimson Text"/>
                <a:cs typeface="Arial" panose="020B0604020202020204" pitchFamily="34" charset="0"/>
                <a:sym typeface="Crimson Text"/>
              </a:rPr>
              <a:t>braku</a:t>
            </a:r>
            <a:r>
              <a:rPr lang="en-US" sz="4000" b="1" dirty="0">
                <a:solidFill>
                  <a:schemeClr val="bg1"/>
                </a:solidFill>
                <a:latin typeface="Arial" panose="020B0604020202020204" pitchFamily="34" charset="0"/>
                <a:ea typeface="Crimson Text"/>
                <a:cs typeface="Arial" panose="020B0604020202020204" pitchFamily="34" charset="0"/>
                <a:sym typeface="Crimson Text"/>
              </a:rPr>
              <a:t> danych".</a:t>
            </a:r>
          </a:p>
          <a:p>
            <a:pPr lvl="0" algn="ctr"/>
            <a:br>
              <a:rPr lang="en-US" sz="2667" b="1" dirty="0">
                <a:solidFill>
                  <a:schemeClr val="bg1"/>
                </a:solidFill>
                <a:latin typeface="Arial" panose="020B0604020202020204" pitchFamily="34" charset="0"/>
                <a:ea typeface="Crimson Text"/>
                <a:cs typeface="Arial" panose="020B0604020202020204" pitchFamily="34" charset="0"/>
                <a:sym typeface="Crimson Text"/>
              </a:rPr>
            </a:br>
            <a:endParaRPr lang="en-US" sz="2667" b="1" dirty="0">
              <a:solidFill>
                <a:schemeClr val="bg1"/>
              </a:solidFill>
              <a:latin typeface="Arial" panose="020B0604020202020204" pitchFamily="34" charset="0"/>
              <a:ea typeface="Crimson Text"/>
              <a:cs typeface="Arial" panose="020B0604020202020204" pitchFamily="34" charset="0"/>
              <a:sym typeface="Crimson Text"/>
            </a:endParaRPr>
          </a:p>
          <a:p>
            <a:pPr lvl="0" algn="r"/>
            <a:r>
              <a:rPr lang="en-CA" sz="3200" i="1" dirty="0">
                <a:solidFill>
                  <a:schemeClr val="bg1"/>
                </a:solidFill>
                <a:latin typeface="Lucida Handwriting" panose="03010101010101010101" pitchFamily="66" charset="0"/>
                <a:ea typeface="Crimson Text"/>
                <a:cs typeface="Arial" panose="020B0604020202020204" pitchFamily="34" charset="0"/>
                <a:sym typeface="Crimson Text"/>
              </a:rPr>
              <a:t> </a:t>
            </a:r>
            <a:r>
              <a:rPr lang="en-CA" sz="2800" i="1" dirty="0">
                <a:solidFill>
                  <a:schemeClr val="bg1"/>
                </a:solidFill>
                <a:latin typeface="Lucida Handwriting" panose="03010101010101010101" pitchFamily="66" charset="0"/>
                <a:ea typeface="Crimson Text"/>
                <a:cs typeface="Arial" panose="020B0604020202020204" pitchFamily="34" charset="0"/>
                <a:sym typeface="Crimson Text"/>
              </a:rPr>
              <a:t>Charles Babbage</a:t>
            </a:r>
            <a:endParaRPr lang="en-CA" sz="4267" i="1" dirty="0">
              <a:solidFill>
                <a:schemeClr val="bg1"/>
              </a:solidFill>
              <a:latin typeface="Lucida Handwriting" panose="03010101010101010101" pitchFamily="66" charset="0"/>
              <a:ea typeface="Crimson Text"/>
              <a:cs typeface="Arial" panose="020B0604020202020204" pitchFamily="34" charset="0"/>
              <a:sym typeface="Crimson Tex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955200" y="1982633"/>
            <a:ext cx="10281600" cy="1495200"/>
          </a:xfrm>
          <a:prstGeom prst="rect">
            <a:avLst/>
          </a:prstGeom>
          <a:noFill/>
          <a:ln>
            <a:noFill/>
          </a:ln>
        </p:spPr>
        <p:txBody>
          <a:bodyPr spcFirstLastPara="1" wrap="square" lIns="121900" tIns="121900" rIns="121900" bIns="121900" anchor="t" anchorCtr="0">
            <a:noAutofit/>
          </a:bodyPr>
          <a:lstStyle/>
          <a:p>
            <a:pPr algn="ctr"/>
            <a:r>
              <a:rPr lang="en" sz="8000" b="1" dirty="0">
                <a:solidFill>
                  <a:srgbClr val="FFFFFF"/>
                </a:solidFill>
                <a:latin typeface="Arial" panose="020B0604020202020204" pitchFamily="34" charset="0"/>
                <a:ea typeface="Crimson Text"/>
                <a:cs typeface="Arial" panose="020B0604020202020204" pitchFamily="34" charset="0"/>
                <a:sym typeface="Crimson Text"/>
              </a:rPr>
              <a:t>Temat 1 </a:t>
            </a:r>
            <a:endParaRPr sz="8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900200" y="2486400"/>
            <a:ext cx="10391600" cy="1885200"/>
          </a:xfrm>
          <a:prstGeom prst="rect">
            <a:avLst/>
          </a:prstGeom>
          <a:noFill/>
          <a:ln>
            <a:noFill/>
          </a:ln>
        </p:spPr>
        <p:txBody>
          <a:bodyPr spcFirstLastPara="1" wrap="square" lIns="121900" tIns="121900" rIns="121900" bIns="121900" anchor="t" anchorCtr="0">
            <a:noAutofit/>
          </a:bodyPr>
          <a:lstStyle/>
          <a:p>
            <a:pPr lvl="0" algn="ctr"/>
            <a:r>
              <a:rPr lang="en-US" sz="4400" b="1" kern="1200" dirty="0">
                <a:solidFill>
                  <a:srgbClr val="161249"/>
                </a:solidFill>
                <a:latin typeface="Arial" panose="020B0604020202020204" pitchFamily="34" charset="0"/>
                <a:cs typeface="Arial" panose="020B0604020202020204" pitchFamily="34" charset="0"/>
              </a:rPr>
              <a:t>Filtrowanie ruchu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CA" sz="4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637786" y="1683719"/>
            <a:ext cx="10639815" cy="4089399"/>
          </a:xfrm>
          <a:prstGeom prst="rect">
            <a:avLst/>
          </a:prstGeom>
          <a:noFill/>
          <a:ln>
            <a:noFill/>
          </a:ln>
        </p:spPr>
        <p:txBody>
          <a:bodyPr spcFirstLastPara="1" wrap="square" lIns="121900" tIns="121900" rIns="121900" bIns="121900" numCol="1" anchor="t" anchorCtr="0">
            <a:noAutofit/>
          </a:bodyPr>
          <a:lstStyle/>
          <a:p>
            <a:pPr>
              <a:lnSpc>
                <a:spcPct val="115000"/>
              </a:lnSpc>
              <a:spcAft>
                <a:spcPts val="1600"/>
              </a:spcAft>
            </a:pPr>
            <a:endParaRPr lang="pt-PT"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BD760257-1A0A-D2B8-83CC-2C6050B23AB1}"/>
              </a:ext>
            </a:extLst>
          </p:cNvPr>
          <p:cNvSpPr>
            <a:spLocks noGrp="1"/>
          </p:cNvSpPr>
          <p:nvPr>
            <p:ph type="title"/>
          </p:nvPr>
        </p:nvSpPr>
        <p:spPr>
          <a:xfrm>
            <a:off x="1148593" y="566619"/>
            <a:ext cx="8087686" cy="759675"/>
          </a:xfrm>
        </p:spPr>
        <p:txBody>
          <a:bodyPr>
            <a:normAutofit/>
          </a:bodyPr>
          <a:lstStyle/>
          <a:p>
            <a:r>
              <a:rPr lang="en-CA" dirty="0">
                <a:latin typeface="Arial" panose="020B0604020202020204" pitchFamily="34" charset="0"/>
                <a:ea typeface="Nunito"/>
                <a:cs typeface="Arial" panose="020B0604020202020204" pitchFamily="34" charset="0"/>
                <a:sym typeface="Nunito"/>
              </a:rPr>
              <a:t>Filtrowanie ruchu</a:t>
            </a:r>
            <a:endParaRPr lang="en-GB" sz="4000" dirty="0"/>
          </a:p>
        </p:txBody>
      </p:sp>
      <p:sp>
        <p:nvSpPr>
          <p:cNvPr id="3" name="Content Placeholder 2">
            <a:extLst>
              <a:ext uri="{FF2B5EF4-FFF2-40B4-BE49-F238E27FC236}">
                <a16:creationId xmlns:a16="http://schemas.microsoft.com/office/drawing/2014/main" id="{5B62168F-6562-CF03-CB71-4C51392A77FD}"/>
              </a:ext>
            </a:extLst>
          </p:cNvPr>
          <p:cNvSpPr>
            <a:spLocks noGrp="1"/>
          </p:cNvSpPr>
          <p:nvPr>
            <p:ph idx="1"/>
          </p:nvPr>
        </p:nvSpPr>
        <p:spPr>
          <a:xfrm>
            <a:off x="545284" y="1567707"/>
            <a:ext cx="10808516" cy="4069695"/>
          </a:xfrm>
        </p:spPr>
        <p:txBody>
          <a:bodyPr>
            <a:normAutofit lnSpcReduction="10000"/>
          </a:bodyPr>
          <a:lstStyle/>
          <a:p>
            <a:pPr>
              <a:lnSpc>
                <a:spcPct val="115000"/>
              </a:lnSpc>
              <a:spcAft>
                <a:spcPts val="1600"/>
              </a:spcAft>
            </a:pPr>
            <a:r>
              <a:rPr lang="pl-PL" dirty="0">
                <a:ea typeface="Calibri" panose="020F0502020204030204" pitchFamily="34" charset="0"/>
              </a:rPr>
              <a:t>	</a:t>
            </a:r>
            <a:r>
              <a:rPr lang="en-GB" dirty="0" err="1">
                <a:ea typeface="Calibri" panose="020F0502020204030204" pitchFamily="34" charset="0"/>
              </a:rPr>
              <a:t>Należy</a:t>
            </a:r>
            <a:r>
              <a:rPr lang="en-GB" dirty="0">
                <a:ea typeface="Calibri" panose="020F0502020204030204" pitchFamily="34" charset="0"/>
              </a:rPr>
              <a:t> filtrować ruch na platformach analitycznych, </a:t>
            </a:r>
            <a:br>
              <a:rPr lang="pl-PL" dirty="0">
                <a:ea typeface="Calibri" panose="020F0502020204030204" pitchFamily="34" charset="0"/>
              </a:rPr>
            </a:br>
            <a:r>
              <a:rPr lang="en-GB" dirty="0">
                <a:ea typeface="Calibri" panose="020F0502020204030204" pitchFamily="34" charset="0"/>
              </a:rPr>
              <a:t>aby </a:t>
            </a:r>
            <a:r>
              <a:rPr lang="en-GB" dirty="0" err="1">
                <a:ea typeface="Calibri" panose="020F0502020204030204" pitchFamily="34" charset="0"/>
              </a:rPr>
              <a:t>dokładniej</a:t>
            </a:r>
            <a:r>
              <a:rPr lang="pl-PL" dirty="0">
                <a:ea typeface="Calibri" panose="020F0502020204030204" pitchFamily="34" charset="0"/>
              </a:rPr>
              <a:t> </a:t>
            </a:r>
            <a:r>
              <a:rPr lang="en-GB" dirty="0" err="1">
                <a:ea typeface="Calibri" panose="020F0502020204030204" pitchFamily="34" charset="0"/>
              </a:rPr>
              <a:t>analizować</a:t>
            </a:r>
            <a:r>
              <a:rPr lang="en-GB" dirty="0">
                <a:ea typeface="Calibri" panose="020F0502020204030204" pitchFamily="34" charset="0"/>
              </a:rPr>
              <a:t> i rozumieć wydajność witryny:</a:t>
            </a:r>
            <a:endParaRPr lang="pt-PT" dirty="0">
              <a:ea typeface="Calibri" panose="020F0502020204030204" pitchFamily="34" charset="0"/>
            </a:endParaRPr>
          </a:p>
          <a:p>
            <a:pPr marL="1066774" lvl="1" indent="-457189">
              <a:lnSpc>
                <a:spcPct val="115000"/>
              </a:lnSpc>
              <a:spcAft>
                <a:spcPts val="1600"/>
              </a:spcAft>
              <a:buClr>
                <a:srgbClr val="F39200"/>
              </a:buClr>
              <a:buFont typeface="Arial" panose="020B0604020202020204" pitchFamily="34" charset="0"/>
              <a:buChar char="●"/>
            </a:pPr>
            <a:r>
              <a:rPr lang="pl-PL" sz="2800" dirty="0">
                <a:ea typeface="Calibri" panose="020F0502020204030204" pitchFamily="34" charset="0"/>
              </a:rPr>
              <a:t>r</a:t>
            </a:r>
            <a:r>
              <a:rPr lang="en-GB" sz="2800" dirty="0" err="1">
                <a:ea typeface="Calibri" panose="020F0502020204030204" pitchFamily="34" charset="0"/>
              </a:rPr>
              <a:t>uch</a:t>
            </a:r>
            <a:r>
              <a:rPr lang="en-GB" sz="2800" dirty="0">
                <a:ea typeface="Calibri" panose="020F0502020204030204" pitchFamily="34" charset="0"/>
              </a:rPr>
              <a:t> wewnętrzny</a:t>
            </a:r>
            <a:endParaRPr lang="pt-PT" sz="2800" dirty="0">
              <a:ea typeface="Calibri" panose="020F0502020204030204" pitchFamily="34" charset="0"/>
            </a:endParaRPr>
          </a:p>
          <a:p>
            <a:pPr marL="1066774" lvl="1" indent="-457189">
              <a:lnSpc>
                <a:spcPct val="115000"/>
              </a:lnSpc>
              <a:spcAft>
                <a:spcPts val="1600"/>
              </a:spcAft>
              <a:buClr>
                <a:srgbClr val="F39200"/>
              </a:buClr>
              <a:buFont typeface="Arial" panose="020B0604020202020204" pitchFamily="34" charset="0"/>
              <a:buChar char="●"/>
            </a:pPr>
            <a:r>
              <a:rPr lang="pl-PL" sz="2800" dirty="0">
                <a:ea typeface="Calibri" panose="020F0502020204030204" pitchFamily="34" charset="0"/>
              </a:rPr>
              <a:t>r</a:t>
            </a:r>
            <a:r>
              <a:rPr lang="en-GB" sz="2800" dirty="0" err="1">
                <a:ea typeface="Calibri" panose="020F0502020204030204" pitchFamily="34" charset="0"/>
              </a:rPr>
              <a:t>uch</a:t>
            </a:r>
            <a:r>
              <a:rPr lang="en-GB" sz="2800" dirty="0">
                <a:ea typeface="Calibri" panose="020F0502020204030204" pitchFamily="34" charset="0"/>
              </a:rPr>
              <a:t> SPAM</a:t>
            </a:r>
            <a:endParaRPr lang="pt-PT" sz="2800" dirty="0">
              <a:ea typeface="Calibri" panose="020F0502020204030204" pitchFamily="34" charset="0"/>
            </a:endParaRPr>
          </a:p>
          <a:p>
            <a:pPr marL="1066774" lvl="1" indent="-457189">
              <a:lnSpc>
                <a:spcPct val="115000"/>
              </a:lnSpc>
              <a:spcAft>
                <a:spcPts val="1600"/>
              </a:spcAft>
              <a:buClr>
                <a:srgbClr val="F39200"/>
              </a:buClr>
              <a:buFont typeface="Arial" panose="020B0604020202020204" pitchFamily="34" charset="0"/>
              <a:buChar char="●"/>
            </a:pPr>
            <a:r>
              <a:rPr lang="pl-PL" sz="2800" dirty="0">
                <a:ea typeface="Calibri" panose="020F0502020204030204" pitchFamily="34" charset="0"/>
              </a:rPr>
              <a:t>b</a:t>
            </a:r>
            <a:r>
              <a:rPr lang="en-GB" sz="2800" dirty="0" err="1">
                <a:ea typeface="Calibri" panose="020F0502020204030204" pitchFamily="34" charset="0"/>
              </a:rPr>
              <a:t>oty</a:t>
            </a:r>
            <a:r>
              <a:rPr lang="en-GB" sz="2800" dirty="0">
                <a:ea typeface="Calibri" panose="020F0502020204030204" pitchFamily="34" charset="0"/>
              </a:rPr>
              <a:t> (</a:t>
            </a:r>
            <a:r>
              <a:rPr lang="en-US" sz="2800" dirty="0">
                <a:ea typeface="Calibri" panose="020F0502020204030204" pitchFamily="34" charset="0"/>
              </a:rPr>
              <a:t>w niektórych witrynach boty </a:t>
            </a:r>
            <a:r>
              <a:rPr lang="en-US" sz="2800" dirty="0" err="1">
                <a:ea typeface="Calibri" panose="020F0502020204030204" pitchFamily="34" charset="0"/>
              </a:rPr>
              <a:t>odpowiadają</a:t>
            </a:r>
            <a:r>
              <a:rPr lang="en-US" sz="2800" dirty="0">
                <a:ea typeface="Calibri" panose="020F0502020204030204" pitchFamily="34" charset="0"/>
              </a:rPr>
              <a:t> </a:t>
            </a:r>
            <a:br>
              <a:rPr lang="pl-PL" sz="2800" dirty="0">
                <a:ea typeface="Calibri" panose="020F0502020204030204" pitchFamily="34" charset="0"/>
              </a:rPr>
            </a:br>
            <a:r>
              <a:rPr lang="en-US" sz="2800" dirty="0" err="1">
                <a:ea typeface="Calibri" panose="020F0502020204030204" pitchFamily="34" charset="0"/>
              </a:rPr>
              <a:t>za</a:t>
            </a:r>
            <a:r>
              <a:rPr lang="en-US" sz="2800" dirty="0">
                <a:ea typeface="Calibri" panose="020F0502020204030204" pitchFamily="34" charset="0"/>
              </a:rPr>
              <a:t> ponad 90% ruchu</a:t>
            </a:r>
            <a:r>
              <a:rPr lang="en-GB" sz="2800" dirty="0">
                <a:ea typeface="Calibri" panose="020F0502020204030204" pitchFamily="34" charset="0"/>
              </a:rPr>
              <a:t>)</a:t>
            </a:r>
            <a:endParaRPr lang="pt-PT" sz="2800" dirty="0">
              <a:ea typeface="Calibri" panose="020F0502020204030204" pitchFamily="34" charset="0"/>
            </a:endParaRPr>
          </a:p>
        </p:txBody>
      </p:sp>
    </p:spTree>
    <p:extLst>
      <p:ext uri="{BB962C8B-B14F-4D97-AF65-F5344CB8AC3E}">
        <p14:creationId xmlns:p14="http://schemas.microsoft.com/office/powerpoint/2010/main" val="272505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955200" y="1982633"/>
            <a:ext cx="10281600" cy="1495200"/>
          </a:xfrm>
          <a:prstGeom prst="rect">
            <a:avLst/>
          </a:prstGeom>
          <a:noFill/>
          <a:ln>
            <a:noFill/>
          </a:ln>
        </p:spPr>
        <p:txBody>
          <a:bodyPr spcFirstLastPara="1" wrap="square" lIns="121900" tIns="121900" rIns="121900" bIns="121900" anchor="t" anchorCtr="0">
            <a:noAutofit/>
          </a:bodyPr>
          <a:lstStyle/>
          <a:p>
            <a:pPr algn="ctr"/>
            <a:r>
              <a:rPr lang="en" sz="8000" b="1" dirty="0">
                <a:solidFill>
                  <a:srgbClr val="FFFFFF"/>
                </a:solidFill>
                <a:latin typeface="Arial" panose="020B0604020202020204" pitchFamily="34" charset="0"/>
                <a:ea typeface="Crimson Text"/>
                <a:cs typeface="Arial" panose="020B0604020202020204" pitchFamily="34" charset="0"/>
                <a:sym typeface="Crimson Text"/>
              </a:rPr>
              <a:t>Temat 1 </a:t>
            </a:r>
            <a:endParaRPr sz="8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900200" y="2486400"/>
            <a:ext cx="10391600" cy="942600"/>
          </a:xfrm>
          <a:prstGeom prst="rect">
            <a:avLst/>
          </a:prstGeom>
          <a:noFill/>
          <a:ln>
            <a:noFill/>
          </a:ln>
        </p:spPr>
        <p:txBody>
          <a:bodyPr spcFirstLastPara="1" wrap="square" lIns="121900" tIns="121900" rIns="121900" bIns="121900" anchor="t" anchorCtr="0">
            <a:noAutofit/>
          </a:bodyPr>
          <a:lstStyle/>
          <a:p>
            <a:pPr lvl="0" algn="ctr"/>
            <a:r>
              <a:rPr lang="en-US" sz="4400" b="1" kern="1200" dirty="0">
                <a:solidFill>
                  <a:srgbClr val="161249"/>
                </a:solidFill>
                <a:latin typeface="Arial" panose="020B0604020202020204" pitchFamily="34" charset="0"/>
                <a:cs typeface="Arial" panose="020B0604020202020204" pitchFamily="34" charset="0"/>
              </a:rPr>
              <a:t>Segmentacja</a:t>
            </a:r>
          </a:p>
        </p:txBody>
      </p:sp>
    </p:spTree>
    <p:extLst>
      <p:ext uri="{BB962C8B-B14F-4D97-AF65-F5344CB8AC3E}">
        <p14:creationId xmlns:p14="http://schemas.microsoft.com/office/powerpoint/2010/main" val="1827236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US" sz="4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637786" y="1683721"/>
            <a:ext cx="11111239" cy="3918815"/>
          </a:xfrm>
          <a:prstGeom prst="rect">
            <a:avLst/>
          </a:prstGeom>
          <a:noFill/>
          <a:ln>
            <a:noFill/>
          </a:ln>
        </p:spPr>
        <p:txBody>
          <a:bodyPr spcFirstLastPara="1" wrap="square" lIns="121900" tIns="121900" rIns="121900" bIns="121900" anchor="t" anchorCtr="0">
            <a:noAutofit/>
          </a:bodyPr>
          <a:lstStyle/>
          <a:p>
            <a:pPr>
              <a:lnSpc>
                <a:spcPct val="115000"/>
              </a:lnSpc>
              <a:spcAft>
                <a:spcPts val="1600"/>
              </a:spcAft>
            </a:pPr>
            <a:endParaRPr lang="pt-PT"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CA587709-76DC-8F70-CC91-127419F41775}"/>
              </a:ext>
            </a:extLst>
          </p:cNvPr>
          <p:cNvSpPr>
            <a:spLocks noGrp="1"/>
          </p:cNvSpPr>
          <p:nvPr>
            <p:ph type="title"/>
          </p:nvPr>
        </p:nvSpPr>
        <p:spPr>
          <a:xfrm>
            <a:off x="1039536" y="476018"/>
            <a:ext cx="7542402" cy="799764"/>
          </a:xfrm>
        </p:spPr>
        <p:txBody>
          <a:bodyPr>
            <a:normAutofit/>
          </a:bodyPr>
          <a:lstStyle/>
          <a:p>
            <a:r>
              <a:rPr lang="en-GB" dirty="0"/>
              <a:t>Segmentacja</a:t>
            </a:r>
          </a:p>
        </p:txBody>
      </p:sp>
      <p:sp>
        <p:nvSpPr>
          <p:cNvPr id="3" name="Content Placeholder 2">
            <a:extLst>
              <a:ext uri="{FF2B5EF4-FFF2-40B4-BE49-F238E27FC236}">
                <a16:creationId xmlns:a16="http://schemas.microsoft.com/office/drawing/2014/main" id="{401A095C-1EC4-E457-B909-71AB29D3373E}"/>
              </a:ext>
            </a:extLst>
          </p:cNvPr>
          <p:cNvSpPr>
            <a:spLocks noGrp="1"/>
          </p:cNvSpPr>
          <p:nvPr>
            <p:ph idx="1"/>
          </p:nvPr>
        </p:nvSpPr>
        <p:spPr>
          <a:xfrm>
            <a:off x="388226" y="1466682"/>
            <a:ext cx="10965574" cy="4195887"/>
          </a:xfrm>
        </p:spPr>
        <p:txBody>
          <a:bodyPr>
            <a:normAutofit lnSpcReduction="10000"/>
          </a:bodyPr>
          <a:lstStyle/>
          <a:p>
            <a:pPr>
              <a:lnSpc>
                <a:spcPct val="150000"/>
              </a:lnSpc>
            </a:pPr>
            <a:r>
              <a:rPr lang="pl-PL" sz="2667" b="1" dirty="0">
                <a:solidFill>
                  <a:srgbClr val="F39200"/>
                </a:solidFill>
                <a:ea typeface="Calibri" panose="020F0502020204030204" pitchFamily="34" charset="0"/>
              </a:rPr>
              <a:t>	</a:t>
            </a:r>
            <a:r>
              <a:rPr lang="en-US" sz="3000" b="1" dirty="0" err="1">
                <a:solidFill>
                  <a:srgbClr val="F39200"/>
                </a:solidFill>
                <a:ea typeface="Calibri" panose="020F0502020204030204" pitchFamily="34" charset="0"/>
              </a:rPr>
              <a:t>Segmentacja</a:t>
            </a:r>
            <a:r>
              <a:rPr lang="en-US" sz="3000" b="1" dirty="0">
                <a:solidFill>
                  <a:srgbClr val="F39200"/>
                </a:solidFill>
                <a:ea typeface="Calibri" panose="020F0502020204030204" pitchFamily="34" charset="0"/>
              </a:rPr>
              <a:t> </a:t>
            </a:r>
            <a:r>
              <a:rPr lang="en-US" sz="3000" dirty="0">
                <a:ea typeface="Calibri" panose="020F0502020204030204" pitchFamily="34" charset="0"/>
              </a:rPr>
              <a:t>w platformach analitycznych to proces dzielenia </a:t>
            </a:r>
            <a:r>
              <a:rPr lang="en-US" sz="3000" dirty="0" err="1">
                <a:ea typeface="Calibri" panose="020F0502020204030204" pitchFamily="34" charset="0"/>
              </a:rPr>
              <a:t>ruchu</a:t>
            </a:r>
            <a:r>
              <a:rPr lang="en-US" sz="3000" dirty="0">
                <a:ea typeface="Calibri" panose="020F0502020204030204" pitchFamily="34" charset="0"/>
              </a:rPr>
              <a:t> w witrynie na mniejsze grupy w </a:t>
            </a:r>
            <a:r>
              <a:rPr lang="en-US" sz="3000" dirty="0" err="1">
                <a:ea typeface="Calibri" panose="020F0502020204030204" pitchFamily="34" charset="0"/>
              </a:rPr>
              <a:t>oparciu</a:t>
            </a:r>
            <a:r>
              <a:rPr lang="en-US" sz="3000" dirty="0">
                <a:ea typeface="Calibri" panose="020F0502020204030204" pitchFamily="34" charset="0"/>
              </a:rPr>
              <a:t> </a:t>
            </a:r>
            <a:br>
              <a:rPr lang="pl-PL" sz="3000" dirty="0">
                <a:ea typeface="Calibri" panose="020F0502020204030204" pitchFamily="34" charset="0"/>
              </a:rPr>
            </a:br>
            <a:r>
              <a:rPr lang="en-US" sz="3000" dirty="0">
                <a:ea typeface="Calibri" panose="020F0502020204030204" pitchFamily="34" charset="0"/>
              </a:rPr>
              <a:t>o określone kryteria, </a:t>
            </a:r>
            <a:r>
              <a:rPr lang="en-US" sz="3000" dirty="0" err="1">
                <a:ea typeface="Calibri" panose="020F0502020204030204" pitchFamily="34" charset="0"/>
              </a:rPr>
              <a:t>takie</a:t>
            </a:r>
            <a:r>
              <a:rPr lang="en-US" sz="3000" dirty="0">
                <a:ea typeface="Calibri" panose="020F0502020204030204" pitchFamily="34" charset="0"/>
              </a:rPr>
              <a:t> jak dane demograficzne, lokalizacja, </a:t>
            </a:r>
            <a:r>
              <a:rPr lang="en-US" sz="3000" dirty="0" err="1">
                <a:ea typeface="Calibri" panose="020F0502020204030204" pitchFamily="34" charset="0"/>
              </a:rPr>
              <a:t>zachowanie</a:t>
            </a:r>
            <a:r>
              <a:rPr lang="en-US" sz="3000" dirty="0">
                <a:ea typeface="Calibri" panose="020F0502020204030204" pitchFamily="34" charset="0"/>
              </a:rPr>
              <a:t> lub inne cechy. Pozwala to na bardziej efektywną analizę i zrozumienie, w jaki sposób różne grupy użytkowników wchodzą w interakcję z witryną.</a:t>
            </a:r>
            <a:endParaRPr lang="pt-PT" sz="3000" dirty="0">
              <a:ea typeface="Calibri" panose="020F0502020204030204" pitchFamily="34" charset="0"/>
            </a:endParaRPr>
          </a:p>
        </p:txBody>
      </p:sp>
    </p:spTree>
    <p:extLst>
      <p:ext uri="{BB962C8B-B14F-4D97-AF65-F5344CB8AC3E}">
        <p14:creationId xmlns:p14="http://schemas.microsoft.com/office/powerpoint/2010/main" val="153171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US" sz="4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637786" y="1683721"/>
            <a:ext cx="11111239" cy="3918815"/>
          </a:xfrm>
          <a:prstGeom prst="rect">
            <a:avLst/>
          </a:prstGeom>
          <a:noFill/>
          <a:ln>
            <a:noFill/>
          </a:ln>
        </p:spPr>
        <p:txBody>
          <a:bodyPr spcFirstLastPara="1" wrap="square" lIns="121900" tIns="121900" rIns="121900" bIns="121900" anchor="t" anchorCtr="0">
            <a:noAutofit/>
          </a:bodyPr>
          <a:lstStyle/>
          <a:p>
            <a:pPr>
              <a:spcAft>
                <a:spcPts val="800"/>
              </a:spcAft>
            </a:pPr>
            <a:endParaRPr lang="pt-PT" sz="1600" dirty="0">
              <a:latin typeface="Calibri" panose="020F0502020204030204" pitchFamily="34" charset="0"/>
              <a:ea typeface="Calibri" panose="020F0502020204030204" pitchFamily="34" charset="0"/>
              <a:cs typeface="Calibri" panose="020F0502020204030204" pitchFamily="34" charset="0"/>
            </a:endParaRPr>
          </a:p>
        </p:txBody>
      </p:sp>
      <p:sp>
        <p:nvSpPr>
          <p:cNvPr id="7" name="Title 6">
            <a:extLst>
              <a:ext uri="{FF2B5EF4-FFF2-40B4-BE49-F238E27FC236}">
                <a16:creationId xmlns:a16="http://schemas.microsoft.com/office/drawing/2014/main" id="{5367DB64-3698-81B6-03B5-C0ED0D8ADFFC}"/>
              </a:ext>
            </a:extLst>
          </p:cNvPr>
          <p:cNvSpPr>
            <a:spLocks noGrp="1"/>
          </p:cNvSpPr>
          <p:nvPr>
            <p:ph type="title"/>
          </p:nvPr>
        </p:nvSpPr>
        <p:spPr>
          <a:xfrm>
            <a:off x="88753" y="174126"/>
            <a:ext cx="12014495" cy="588759"/>
          </a:xfrm>
        </p:spPr>
        <p:txBody>
          <a:bodyPr>
            <a:noAutofit/>
          </a:bodyPr>
          <a:lstStyle/>
          <a:p>
            <a:r>
              <a:rPr lang="en-US" sz="3200" dirty="0">
                <a:solidFill>
                  <a:srgbClr val="F39200"/>
                </a:solidFill>
                <a:ea typeface="Calibri" panose="020F0502020204030204" pitchFamily="34" charset="0"/>
              </a:rPr>
              <a:t>Oto kilka powodów, dla których segmentacja jest ważna:</a:t>
            </a:r>
            <a:endParaRPr lang="en-GB" sz="3200" dirty="0"/>
          </a:p>
        </p:txBody>
      </p:sp>
      <p:sp>
        <p:nvSpPr>
          <p:cNvPr id="3" name="Content Placeholder 2">
            <a:extLst>
              <a:ext uri="{FF2B5EF4-FFF2-40B4-BE49-F238E27FC236}">
                <a16:creationId xmlns:a16="http://schemas.microsoft.com/office/drawing/2014/main" id="{EA1BEB40-B2BA-24A4-0DF3-146EA4A695A6}"/>
              </a:ext>
            </a:extLst>
          </p:cNvPr>
          <p:cNvSpPr>
            <a:spLocks noGrp="1"/>
          </p:cNvSpPr>
          <p:nvPr>
            <p:ph idx="1"/>
          </p:nvPr>
        </p:nvSpPr>
        <p:spPr>
          <a:xfrm>
            <a:off x="442977" y="767924"/>
            <a:ext cx="11111239" cy="5121148"/>
          </a:xfrm>
        </p:spPr>
        <p:txBody>
          <a:bodyPr>
            <a:noAutofit/>
          </a:bodyPr>
          <a:lstStyle/>
          <a:p>
            <a:pPr marL="380990" indent="-380990">
              <a:lnSpc>
                <a:spcPct val="100000"/>
              </a:lnSpc>
              <a:spcBef>
                <a:spcPts val="533"/>
              </a:spcBef>
              <a:buClr>
                <a:srgbClr val="F39200"/>
              </a:buClr>
              <a:buFont typeface="Arial" panose="020B0604020202020204" pitchFamily="34" charset="0"/>
              <a:buChar char="●"/>
            </a:pPr>
            <a:r>
              <a:rPr lang="en-US" sz="1600" b="1" dirty="0">
                <a:ea typeface="Calibri" panose="020F0502020204030204" pitchFamily="34" charset="0"/>
              </a:rPr>
              <a:t>Identyfikacja trendów i wzorców: </a:t>
            </a:r>
            <a:r>
              <a:rPr lang="en-US" sz="1600" dirty="0">
                <a:ea typeface="Calibri" panose="020F0502020204030204" pitchFamily="34" charset="0"/>
              </a:rPr>
              <a:t>Segmentując ruch, można zidentyfikować trendy i wzorce, które mogą nie być od razu widoczne, patrząc na dane jako całość. Na przykład, może się okazać, że określona grupa użytkowników jest bardziej skłonna do konwersji lub wyjścia, lub że określona lokalizacja lub typ urządzenia ma wysoki wskaźnik zaangażowania.</a:t>
            </a:r>
          </a:p>
          <a:p>
            <a:pPr marL="380990" indent="-380990">
              <a:lnSpc>
                <a:spcPct val="100000"/>
              </a:lnSpc>
              <a:spcBef>
                <a:spcPts val="533"/>
              </a:spcBef>
              <a:buClr>
                <a:srgbClr val="F39200"/>
              </a:buClr>
              <a:buFont typeface="Arial" panose="020B0604020202020204" pitchFamily="34" charset="0"/>
              <a:buChar char="●"/>
            </a:pPr>
            <a:r>
              <a:rPr lang="en-US" sz="1600" b="1" dirty="0">
                <a:ea typeface="Calibri" panose="020F0502020204030204" pitchFamily="34" charset="0"/>
              </a:rPr>
              <a:t>Zrozumienie zachowań użytkowników: </a:t>
            </a:r>
            <a:r>
              <a:rPr lang="en-US" sz="1600" dirty="0">
                <a:ea typeface="Calibri" panose="020F0502020204030204" pitchFamily="34" charset="0"/>
              </a:rPr>
              <a:t>Segmentacja danych pozwala lepiej zrozumieć, w jaki sposób różne grupy użytkowników wchodzą w interakcję z witryną, np. jakie strony odwiedzają, jak długo pozostają na stronie i jakie działania podejmują.</a:t>
            </a:r>
          </a:p>
          <a:p>
            <a:pPr marL="380990" indent="-380990">
              <a:lnSpc>
                <a:spcPct val="100000"/>
              </a:lnSpc>
              <a:spcBef>
                <a:spcPts val="533"/>
              </a:spcBef>
              <a:buClr>
                <a:srgbClr val="F39200"/>
              </a:buClr>
              <a:buFont typeface="Arial" panose="020B0604020202020204" pitchFamily="34" charset="0"/>
              <a:buChar char="●"/>
            </a:pPr>
            <a:r>
              <a:rPr lang="en-US" sz="1600" b="1" dirty="0">
                <a:ea typeface="Calibri" panose="020F0502020204030204" pitchFamily="34" charset="0"/>
              </a:rPr>
              <a:t>Optymalizacja działań marketingowych: </a:t>
            </a:r>
            <a:r>
              <a:rPr lang="en-US" sz="1600" dirty="0">
                <a:ea typeface="Calibri" panose="020F0502020204030204" pitchFamily="34" charset="0"/>
              </a:rPr>
              <a:t>Segmentacja może pomóc w określeniu, które kampanie marketingowe są najskuteczniejsze dla różnych grup użytkowników, umożliwiając optymalizację działań i lepsze dotarcie do odbiorców.</a:t>
            </a:r>
          </a:p>
          <a:p>
            <a:pPr marL="380990" indent="-380990">
              <a:lnSpc>
                <a:spcPct val="100000"/>
              </a:lnSpc>
              <a:spcBef>
                <a:spcPts val="533"/>
              </a:spcBef>
              <a:buClr>
                <a:srgbClr val="F39200"/>
              </a:buClr>
              <a:buFont typeface="Arial" panose="020B0604020202020204" pitchFamily="34" charset="0"/>
              <a:buChar char="●"/>
            </a:pPr>
            <a:r>
              <a:rPr lang="en-US" sz="1600" b="1" dirty="0">
                <a:ea typeface="Calibri" panose="020F0502020204030204" pitchFamily="34" charset="0"/>
              </a:rPr>
              <a:t>Identyfikacja obszarów wymagających poprawy: </a:t>
            </a:r>
            <a:r>
              <a:rPr lang="en-US" sz="1600" dirty="0">
                <a:ea typeface="Calibri" panose="020F0502020204030204" pitchFamily="34" charset="0"/>
              </a:rPr>
              <a:t>Segmentacja danych pozwala zidentyfikować obszary witryny, które mogą powodować problemy dla określonych grup użytkowników, takie jak wysoki współczynnik wyjść lub niski współczynnik konwersji.</a:t>
            </a:r>
          </a:p>
          <a:p>
            <a:pPr marL="380990" indent="-380990">
              <a:lnSpc>
                <a:spcPct val="100000"/>
              </a:lnSpc>
              <a:spcBef>
                <a:spcPts val="533"/>
              </a:spcBef>
              <a:buClr>
                <a:srgbClr val="F39200"/>
              </a:buClr>
              <a:buFont typeface="Arial" panose="020B0604020202020204" pitchFamily="34" charset="0"/>
              <a:buChar char="●"/>
            </a:pPr>
            <a:r>
              <a:rPr lang="en-US" sz="1600" b="1" dirty="0">
                <a:ea typeface="Calibri" panose="020F0502020204030204" pitchFamily="34" charset="0"/>
              </a:rPr>
              <a:t>Tworzenie niestandardowych raportów: </a:t>
            </a:r>
            <a:r>
              <a:rPr lang="en-US" sz="1600" dirty="0">
                <a:ea typeface="Calibri" panose="020F0502020204030204" pitchFamily="34" charset="0"/>
              </a:rPr>
              <a:t>Segmenty umożliwiają tworzenie niestandardowych </a:t>
            </a:r>
            <a:r>
              <a:rPr lang="en-US" sz="1600" dirty="0" err="1">
                <a:ea typeface="Calibri" panose="020F0502020204030204" pitchFamily="34" charset="0"/>
              </a:rPr>
              <a:t>raportów</a:t>
            </a:r>
            <a:r>
              <a:rPr lang="en-US" sz="1600" dirty="0">
                <a:ea typeface="Calibri" panose="020F0502020204030204" pitchFamily="34" charset="0"/>
              </a:rPr>
              <a:t> </a:t>
            </a:r>
            <a:br>
              <a:rPr lang="pl-PL" sz="1600" dirty="0">
                <a:ea typeface="Calibri" panose="020F0502020204030204" pitchFamily="34" charset="0"/>
              </a:rPr>
            </a:br>
            <a:r>
              <a:rPr lang="en-US" sz="1600" dirty="0" err="1">
                <a:ea typeface="Calibri" panose="020F0502020204030204" pitchFamily="34" charset="0"/>
              </a:rPr>
              <a:t>i</a:t>
            </a:r>
            <a:r>
              <a:rPr lang="en-US" sz="1600" dirty="0">
                <a:ea typeface="Calibri" panose="020F0502020204030204" pitchFamily="34" charset="0"/>
              </a:rPr>
              <a:t> analizowanie danych w sposób dostosowany do celów biznesowych.</a:t>
            </a:r>
          </a:p>
          <a:p>
            <a:pPr marL="380990" indent="-380990">
              <a:lnSpc>
                <a:spcPct val="100000"/>
              </a:lnSpc>
              <a:spcBef>
                <a:spcPts val="533"/>
              </a:spcBef>
              <a:buClr>
                <a:srgbClr val="F39200"/>
              </a:buClr>
              <a:buFont typeface="Arial" panose="020B0604020202020204" pitchFamily="34" charset="0"/>
              <a:buChar char="●"/>
            </a:pPr>
            <a:r>
              <a:rPr lang="pl-PL" sz="1600" dirty="0">
                <a:ea typeface="Calibri" panose="020F0502020204030204" pitchFamily="34" charset="0"/>
              </a:rPr>
              <a:t>Podsumowując</a:t>
            </a:r>
            <a:r>
              <a:rPr lang="en-US" sz="1600" dirty="0">
                <a:ea typeface="Calibri" panose="020F0502020204030204" pitchFamily="34" charset="0"/>
              </a:rPr>
              <a:t>, segmentacja jest ważnym narzędziem do głębszego zrozumienia wydajności </a:t>
            </a:r>
            <a:r>
              <a:rPr lang="en-US" sz="1600" dirty="0" err="1">
                <a:ea typeface="Calibri" panose="020F0502020204030204" pitchFamily="34" charset="0"/>
              </a:rPr>
              <a:t>witryny</a:t>
            </a:r>
            <a:r>
              <a:rPr lang="en-US" sz="1600" dirty="0">
                <a:ea typeface="Calibri" panose="020F0502020204030204" pitchFamily="34" charset="0"/>
              </a:rPr>
              <a:t> </a:t>
            </a:r>
            <a:r>
              <a:rPr lang="en-US" sz="1600" dirty="0" err="1">
                <a:ea typeface="Calibri" panose="020F0502020204030204" pitchFamily="34" charset="0"/>
              </a:rPr>
              <a:t>i</a:t>
            </a:r>
            <a:r>
              <a:rPr lang="en-US" sz="1600" dirty="0">
                <a:ea typeface="Calibri" panose="020F0502020204030204" pitchFamily="34" charset="0"/>
              </a:rPr>
              <a:t> identyfikacji obszarów wymagających poprawy. Ważne jest, aby pamiętać, że segmentacja nie jest konieczna dla wszystkich stron internetowych, zależy to od konkretnych celów i pytań, na które próbujesz odpowiedzieć za pomocą swoich analiz.</a:t>
            </a:r>
            <a:endParaRPr lang="pt-PT" sz="1600" dirty="0">
              <a:ea typeface="Calibri" panose="020F0502020204030204" pitchFamily="34" charset="0"/>
            </a:endParaRPr>
          </a:p>
        </p:txBody>
      </p:sp>
    </p:spTree>
    <p:extLst>
      <p:ext uri="{BB962C8B-B14F-4D97-AF65-F5344CB8AC3E}">
        <p14:creationId xmlns:p14="http://schemas.microsoft.com/office/powerpoint/2010/main" val="1559966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CA" sz="4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637786" y="1683719"/>
            <a:ext cx="10639815" cy="4089399"/>
          </a:xfrm>
          <a:prstGeom prst="rect">
            <a:avLst/>
          </a:prstGeom>
          <a:noFill/>
          <a:ln>
            <a:noFill/>
          </a:ln>
        </p:spPr>
        <p:txBody>
          <a:bodyPr spcFirstLastPara="1" wrap="square" lIns="121900" tIns="121900" rIns="121900" bIns="121900" numCol="1" anchor="t" anchorCtr="0">
            <a:noAutofit/>
          </a:bodyPr>
          <a:lstStyle/>
          <a:p>
            <a:pPr>
              <a:lnSpc>
                <a:spcPct val="115000"/>
              </a:lnSpc>
              <a:spcAft>
                <a:spcPts val="1600"/>
              </a:spcAft>
            </a:pPr>
            <a:endParaRPr lang="en-US" sz="1867"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555265EF-44BE-A74D-2DF2-017A3DCECCC5}"/>
              </a:ext>
            </a:extLst>
          </p:cNvPr>
          <p:cNvSpPr>
            <a:spLocks noGrp="1"/>
          </p:cNvSpPr>
          <p:nvPr>
            <p:ph type="body" idx="1"/>
          </p:nvPr>
        </p:nvSpPr>
        <p:spPr>
          <a:xfrm>
            <a:off x="1120777" y="268995"/>
            <a:ext cx="8818739" cy="682238"/>
          </a:xfrm>
        </p:spPr>
        <p:txBody>
          <a:bodyPr/>
          <a:lstStyle/>
          <a:p>
            <a:r>
              <a:rPr lang="en-GB" sz="4000" dirty="0"/>
              <a:t>Ocena aktywności</a:t>
            </a:r>
          </a:p>
        </p:txBody>
      </p:sp>
      <p:sp>
        <p:nvSpPr>
          <p:cNvPr id="3" name="Content Placeholder 2">
            <a:extLst>
              <a:ext uri="{FF2B5EF4-FFF2-40B4-BE49-F238E27FC236}">
                <a16:creationId xmlns:a16="http://schemas.microsoft.com/office/drawing/2014/main" id="{C17DD48F-46DE-9FFF-41D6-B1ACFA8CA6C4}"/>
              </a:ext>
            </a:extLst>
          </p:cNvPr>
          <p:cNvSpPr>
            <a:spLocks noGrp="1"/>
          </p:cNvSpPr>
          <p:nvPr>
            <p:ph sz="half" idx="2"/>
          </p:nvPr>
        </p:nvSpPr>
        <p:spPr>
          <a:xfrm>
            <a:off x="1120777" y="995782"/>
            <a:ext cx="8818739" cy="4935235"/>
          </a:xfrm>
        </p:spPr>
        <p:txBody>
          <a:bodyPr/>
          <a:lstStyle/>
          <a:p>
            <a:pPr>
              <a:lnSpc>
                <a:spcPct val="100000"/>
              </a:lnSpc>
              <a:spcBef>
                <a:spcPts val="800"/>
              </a:spcBef>
            </a:pPr>
            <a:r>
              <a:rPr lang="en-US" sz="2133" dirty="0">
                <a:ea typeface="Calibri" panose="020F0502020204030204" pitchFamily="34" charset="0"/>
              </a:rPr>
              <a:t>Wymaga dostępu do platformy Google Analytics. Grupy uzyskują dostęp do demonstracyjnego konta Google Analytics i wybierają właściwość Google Analytics 4: </a:t>
            </a:r>
            <a:r>
              <a:rPr lang="en-US" sz="2133" b="1" dirty="0">
                <a:solidFill>
                  <a:srgbClr val="F39200"/>
                </a:solidFill>
                <a:ea typeface="Calibri" panose="020F0502020204030204" pitchFamily="34" charset="0"/>
              </a:rPr>
              <a:t>Google Merchandise Store</a:t>
            </a:r>
            <a:br>
              <a:rPr lang="en-US" sz="2133" b="1" dirty="0">
                <a:solidFill>
                  <a:srgbClr val="F39200"/>
                </a:solidFill>
                <a:ea typeface="Calibri" panose="020F0502020204030204" pitchFamily="34" charset="0"/>
              </a:rPr>
            </a:br>
            <a:endParaRPr lang="en-US" sz="2133" b="1" dirty="0">
              <a:solidFill>
                <a:srgbClr val="F39200"/>
              </a:solidFill>
              <a:ea typeface="Calibri" panose="020F0502020204030204" pitchFamily="34" charset="0"/>
            </a:endParaRPr>
          </a:p>
          <a:p>
            <a:pPr marL="457189" indent="-457189">
              <a:lnSpc>
                <a:spcPct val="100000"/>
              </a:lnSpc>
              <a:spcBef>
                <a:spcPts val="800"/>
              </a:spcBef>
              <a:buClr>
                <a:srgbClr val="F39200"/>
              </a:buClr>
              <a:buSzPct val="120000"/>
              <a:buFont typeface="+mj-lt"/>
              <a:buAutoNum type="arabicPeriod"/>
            </a:pPr>
            <a:r>
              <a:rPr lang="en-US" sz="1800" b="1" dirty="0">
                <a:solidFill>
                  <a:srgbClr val="F39200"/>
                </a:solidFill>
                <a:effectLst/>
                <a:ea typeface="Calibri" panose="020F0502020204030204" pitchFamily="34" charset="0"/>
              </a:rPr>
              <a:t>Zidentyfikuj </a:t>
            </a:r>
            <a:r>
              <a:rPr lang="en-US" sz="1800" dirty="0">
                <a:effectLst/>
                <a:ea typeface="Calibri" panose="020F0502020204030204" pitchFamily="34" charset="0"/>
              </a:rPr>
              <a:t>różne kanały, które kierują ruch do witryny, takie jak wyszukiwanie organiczne, bezpośrednie, polecane, społecznościowe, e-mail i płatne wyszukiwanie.</a:t>
            </a:r>
          </a:p>
          <a:p>
            <a:pPr marL="457189" indent="-457189">
              <a:lnSpc>
                <a:spcPct val="100000"/>
              </a:lnSpc>
              <a:spcBef>
                <a:spcPts val="800"/>
              </a:spcBef>
              <a:buClr>
                <a:srgbClr val="F39200"/>
              </a:buClr>
              <a:buSzPct val="120000"/>
              <a:buFont typeface="+mj-lt"/>
              <a:buAutoNum type="arabicPeriod"/>
            </a:pPr>
            <a:r>
              <a:rPr lang="en-US" sz="1800" b="1" dirty="0" err="1">
                <a:solidFill>
                  <a:srgbClr val="F39200"/>
                </a:solidFill>
                <a:effectLst/>
                <a:ea typeface="Calibri" panose="020F0502020204030204" pitchFamily="34" charset="0"/>
              </a:rPr>
              <a:t>Analizuj </a:t>
            </a:r>
            <a:r>
              <a:rPr lang="en-US" sz="1800" dirty="0">
                <a:effectLst/>
                <a:ea typeface="Calibri" panose="020F0502020204030204" pitchFamily="34" charset="0"/>
              </a:rPr>
              <a:t>dane, aby określić, które kanały są najskuteczniejsze w pozyskiwaniu nowych użytkowników.</a:t>
            </a:r>
          </a:p>
          <a:p>
            <a:pPr marL="457189" indent="-457189">
              <a:lnSpc>
                <a:spcPct val="100000"/>
              </a:lnSpc>
              <a:spcBef>
                <a:spcPts val="800"/>
              </a:spcBef>
              <a:buClr>
                <a:srgbClr val="F39200"/>
              </a:buClr>
              <a:buSzPct val="120000"/>
              <a:buFont typeface="+mj-lt"/>
              <a:buAutoNum type="arabicPeriod"/>
            </a:pPr>
            <a:r>
              <a:rPr lang="en-US" sz="1800" b="1" dirty="0">
                <a:solidFill>
                  <a:srgbClr val="F39200"/>
                </a:solidFill>
                <a:effectLst/>
                <a:ea typeface="Calibri" panose="020F0502020204030204" pitchFamily="34" charset="0"/>
              </a:rPr>
              <a:t>Utwórz </a:t>
            </a:r>
            <a:r>
              <a:rPr lang="en-US" sz="1800" dirty="0">
                <a:effectLst/>
                <a:ea typeface="Calibri" panose="020F0502020204030204" pitchFamily="34" charset="0"/>
              </a:rPr>
              <a:t>dwa segmenty, aby </a:t>
            </a:r>
            <a:r>
              <a:rPr lang="en-US" sz="1800" dirty="0" err="1">
                <a:effectLst/>
                <a:ea typeface="Calibri" panose="020F0502020204030204" pitchFamily="34" charset="0"/>
              </a:rPr>
              <a:t>przeanalizować zachowanie </a:t>
            </a:r>
            <a:r>
              <a:rPr lang="en-US" sz="1800" dirty="0">
                <a:effectLst/>
                <a:ea typeface="Calibri" panose="020F0502020204030204" pitchFamily="34" charset="0"/>
              </a:rPr>
              <a:t>użytkowników pozyskanych za pośrednictwem określonego kanału (np. wyszukiwania organicznego i bezpośredniego) i porównaj je z ogólnym </a:t>
            </a:r>
            <a:r>
              <a:rPr lang="en-US" sz="1800" dirty="0" err="1">
                <a:effectLst/>
                <a:ea typeface="Calibri" panose="020F0502020204030204" pitchFamily="34" charset="0"/>
              </a:rPr>
              <a:t>zachowaniem</a:t>
            </a:r>
            <a:r>
              <a:rPr lang="en-US" sz="1800" dirty="0">
                <a:effectLst/>
                <a:ea typeface="Calibri" panose="020F0502020204030204" pitchFamily="34" charset="0"/>
              </a:rPr>
              <a:t> </a:t>
            </a:r>
            <a:br>
              <a:rPr lang="pl-PL" sz="1800" dirty="0">
                <a:effectLst/>
                <a:ea typeface="Calibri" panose="020F0502020204030204" pitchFamily="34" charset="0"/>
              </a:rPr>
            </a:br>
            <a:r>
              <a:rPr lang="en-US" sz="1800" dirty="0" err="1">
                <a:effectLst/>
                <a:ea typeface="Calibri" panose="020F0502020204030204" pitchFamily="34" charset="0"/>
              </a:rPr>
              <a:t>wszystkich</a:t>
            </a:r>
            <a:r>
              <a:rPr lang="en-US" sz="1800" dirty="0">
                <a:effectLst/>
                <a:ea typeface="Calibri" panose="020F0502020204030204" pitchFamily="34" charset="0"/>
              </a:rPr>
              <a:t> użytkowników.</a:t>
            </a:r>
          </a:p>
          <a:p>
            <a:pPr marL="457189" indent="-457189">
              <a:lnSpc>
                <a:spcPct val="100000"/>
              </a:lnSpc>
              <a:spcBef>
                <a:spcPts val="800"/>
              </a:spcBef>
              <a:buClr>
                <a:srgbClr val="F39200"/>
              </a:buClr>
              <a:buSzPct val="120000"/>
              <a:buFont typeface="+mj-lt"/>
              <a:buAutoNum type="arabicPeriod"/>
            </a:pPr>
            <a:r>
              <a:rPr lang="en-US" sz="1800" dirty="0">
                <a:effectLst/>
                <a:ea typeface="Calibri" panose="020F0502020204030204" pitchFamily="34" charset="0"/>
              </a:rPr>
              <a:t>Wygeneruj raport podsumowujący swoje ustalenia i zalecenia, w tym wszelkie spostrzeżenia uzyskane z </a:t>
            </a:r>
            <a:r>
              <a:rPr lang="en-US" sz="1800" dirty="0" err="1">
                <a:effectLst/>
                <a:ea typeface="Calibri" panose="020F0502020204030204" pitchFamily="34" charset="0"/>
              </a:rPr>
              <a:t>analizy zachowań </a:t>
            </a:r>
            <a:r>
              <a:rPr lang="en-US" sz="1800" dirty="0">
                <a:effectLst/>
                <a:ea typeface="Calibri" panose="020F0502020204030204" pitchFamily="34" charset="0"/>
              </a:rPr>
              <a:t>użytkowników</a:t>
            </a:r>
            <a:r>
              <a:rPr lang="en-US" dirty="0">
                <a:effectLst/>
                <a:ea typeface="Calibri" panose="020F0502020204030204" pitchFamily="34" charset="0"/>
              </a:rPr>
              <a:t>.</a:t>
            </a:r>
          </a:p>
        </p:txBody>
      </p:sp>
    </p:spTree>
    <p:extLst>
      <p:ext uri="{BB962C8B-B14F-4D97-AF65-F5344CB8AC3E}">
        <p14:creationId xmlns:p14="http://schemas.microsoft.com/office/powerpoint/2010/main" val="1906095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p:nvPr/>
        </p:nvSpPr>
        <p:spPr>
          <a:xfrm>
            <a:off x="0" y="2428765"/>
            <a:ext cx="12192000" cy="1000236"/>
          </a:xfrm>
          <a:prstGeom prst="rect">
            <a:avLst/>
          </a:prstGeom>
          <a:noFill/>
          <a:ln>
            <a:noFill/>
          </a:ln>
        </p:spPr>
        <p:txBody>
          <a:bodyPr spcFirstLastPara="1" wrap="square" lIns="121900" tIns="121900" rIns="121900" bIns="121900" anchor="ctr" anchorCtr="0">
            <a:noAutofit/>
          </a:bodyPr>
          <a:lstStyle/>
          <a:p>
            <a:pPr algn="ctr"/>
            <a:r>
              <a:rPr lang="en" sz="4400" b="1" dirty="0">
                <a:solidFill>
                  <a:srgbClr val="161249"/>
                </a:solidFill>
                <a:latin typeface="Arial" panose="020B0604020202020204" pitchFamily="34" charset="0"/>
                <a:ea typeface="Crimson Text"/>
                <a:cs typeface="Arial" panose="020B0604020202020204" pitchFamily="34" charset="0"/>
                <a:sym typeface="Crimson Text"/>
              </a:rPr>
              <a:t>Działalność konsolidacyjna</a:t>
            </a:r>
            <a:endParaRPr sz="4400" b="1" dirty="0">
              <a:solidFill>
                <a:srgbClr val="161249"/>
              </a:solidFill>
              <a:latin typeface="Arial" panose="020B0604020202020204" pitchFamily="34" charset="0"/>
              <a:ea typeface="Crimson Text"/>
              <a:cs typeface="Arial" panose="020B0604020202020204" pitchFamily="34" charset="0"/>
              <a:sym typeface="Crimson Tex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endParaRPr lang="en-CA" sz="4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637786" y="1683720"/>
            <a:ext cx="11111239" cy="4383832"/>
          </a:xfrm>
          <a:prstGeom prst="rect">
            <a:avLst/>
          </a:prstGeom>
          <a:noFill/>
          <a:ln>
            <a:noFill/>
          </a:ln>
        </p:spPr>
        <p:txBody>
          <a:bodyPr spcFirstLastPara="1" wrap="square" lIns="121900" tIns="121900" rIns="121900" bIns="121900" anchor="t" anchorCtr="0">
            <a:noAutofit/>
          </a:bodyPr>
          <a:lstStyle/>
          <a:p>
            <a:pPr>
              <a:lnSpc>
                <a:spcPct val="115000"/>
              </a:lnSpc>
              <a:spcAft>
                <a:spcPts val="800"/>
              </a:spcAft>
            </a:pPr>
            <a:endParaRPr lang="en-US" sz="1467"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F5ADA6B5-F7A0-401B-F7C9-E15310ADAFB3}"/>
              </a:ext>
            </a:extLst>
          </p:cNvPr>
          <p:cNvSpPr>
            <a:spLocks noGrp="1"/>
          </p:cNvSpPr>
          <p:nvPr>
            <p:ph type="body" idx="1"/>
          </p:nvPr>
        </p:nvSpPr>
        <p:spPr>
          <a:xfrm>
            <a:off x="860719" y="253321"/>
            <a:ext cx="8818739" cy="1253677"/>
          </a:xfrm>
        </p:spPr>
        <p:txBody>
          <a:bodyPr/>
          <a:lstStyle/>
          <a:p>
            <a:r>
              <a:rPr lang="en-GB" sz="4000" dirty="0"/>
              <a:t>Działalność konsolidacyjna</a:t>
            </a:r>
          </a:p>
          <a:p>
            <a:endParaRPr lang="en-GB" dirty="0"/>
          </a:p>
        </p:txBody>
      </p:sp>
      <p:sp>
        <p:nvSpPr>
          <p:cNvPr id="3" name="Content Placeholder 2">
            <a:extLst>
              <a:ext uri="{FF2B5EF4-FFF2-40B4-BE49-F238E27FC236}">
                <a16:creationId xmlns:a16="http://schemas.microsoft.com/office/drawing/2014/main" id="{3BC90A1B-6DDA-E416-1875-8ACB27742AC8}"/>
              </a:ext>
            </a:extLst>
          </p:cNvPr>
          <p:cNvSpPr>
            <a:spLocks noGrp="1"/>
          </p:cNvSpPr>
          <p:nvPr>
            <p:ph sz="half" idx="2"/>
          </p:nvPr>
        </p:nvSpPr>
        <p:spPr>
          <a:xfrm>
            <a:off x="1056917" y="2531767"/>
            <a:ext cx="10628248" cy="3336637"/>
          </a:xfrm>
        </p:spPr>
        <p:txBody>
          <a:bodyPr numCol="2" spcCol="216000"/>
          <a:lstStyle/>
          <a:p>
            <a:pPr marL="304792" indent="-304792">
              <a:lnSpc>
                <a:spcPct val="100000"/>
              </a:lnSpc>
              <a:spcBef>
                <a:spcPts val="400"/>
              </a:spcBef>
              <a:buClr>
                <a:srgbClr val="F39200"/>
              </a:buClr>
              <a:buSzPct val="100000"/>
              <a:buFont typeface="+mj-lt"/>
              <a:buAutoNum type="arabicPeriod"/>
            </a:pPr>
            <a:r>
              <a:rPr lang="en-US" sz="1867" dirty="0">
                <a:ea typeface="Calibri" panose="020F0502020204030204" pitchFamily="34" charset="0"/>
              </a:rPr>
              <a:t>Utwórz nowy segment</a:t>
            </a:r>
          </a:p>
          <a:p>
            <a:pPr marL="304792" indent="-304792">
              <a:lnSpc>
                <a:spcPct val="100000"/>
              </a:lnSpc>
              <a:spcBef>
                <a:spcPts val="400"/>
              </a:spcBef>
              <a:buClr>
                <a:srgbClr val="F39200"/>
              </a:buClr>
              <a:buSzPct val="100000"/>
              <a:buFont typeface="+mj-lt"/>
              <a:buAutoNum type="arabicPeriod"/>
            </a:pPr>
            <a:r>
              <a:rPr lang="en-US" sz="1867" dirty="0">
                <a:ea typeface="Calibri" panose="020F0502020204030204" pitchFamily="34" charset="0"/>
              </a:rPr>
              <a:t>Wybierz kryteria, których chcesz użyć do segmentacji ruchu. Na przykład możesz segmentować według lokalizacji, typu urządzenia lub źródła ruchu.</a:t>
            </a:r>
          </a:p>
          <a:p>
            <a:pPr marL="304792" indent="-304792">
              <a:lnSpc>
                <a:spcPct val="100000"/>
              </a:lnSpc>
              <a:spcBef>
                <a:spcPts val="400"/>
              </a:spcBef>
              <a:buClr>
                <a:srgbClr val="F39200"/>
              </a:buClr>
              <a:buSzPct val="100000"/>
              <a:buFont typeface="+mj-lt"/>
              <a:buAutoNum type="arabicPeriod"/>
            </a:pPr>
            <a:r>
              <a:rPr lang="en-US" sz="1867" dirty="0">
                <a:ea typeface="Calibri" panose="020F0502020204030204" pitchFamily="34" charset="0"/>
              </a:rPr>
              <a:t>Zastosuj wybrane kryteria segmentacji do swoich danych.</a:t>
            </a:r>
          </a:p>
          <a:p>
            <a:pPr marL="304792" indent="-304792">
              <a:lnSpc>
                <a:spcPct val="100000"/>
              </a:lnSpc>
              <a:spcBef>
                <a:spcPts val="400"/>
              </a:spcBef>
              <a:buClr>
                <a:srgbClr val="F39200"/>
              </a:buClr>
              <a:buSzPct val="100000"/>
              <a:buFont typeface="+mj-lt"/>
              <a:buAutoNum type="arabicPeriod"/>
            </a:pPr>
            <a:r>
              <a:rPr lang="en-US" sz="1867" dirty="0" err="1">
                <a:ea typeface="Calibri" panose="020F0502020204030204" pitchFamily="34" charset="0"/>
              </a:rPr>
              <a:t>Przeanalizuj </a:t>
            </a:r>
            <a:r>
              <a:rPr lang="en-US" sz="1867" dirty="0">
                <a:ea typeface="Calibri" panose="020F0502020204030204" pitchFamily="34" charset="0"/>
              </a:rPr>
              <a:t>dane i poczyń obserwacje na temat </a:t>
            </a:r>
            <a:r>
              <a:rPr lang="en-US" sz="1867" dirty="0" err="1">
                <a:ea typeface="Calibri" panose="020F0502020204030204" pitchFamily="34" charset="0"/>
              </a:rPr>
              <a:t>zachowania </a:t>
            </a:r>
            <a:r>
              <a:rPr lang="en-US" sz="1867" dirty="0">
                <a:ea typeface="Calibri" panose="020F0502020204030204" pitchFamily="34" charset="0"/>
              </a:rPr>
              <a:t>segmentowanej grupy. Na przykład, jeśli segmentujesz według lokalizacji i widzisz, że odwiedzający z określonego kraju mają wysoki współczynnik odrzuceń, możesz chcieć zbadać dlaczego i spróbować poprawić wrażenia użytkowników dla tych odwiedzających.</a:t>
            </a:r>
          </a:p>
          <a:p>
            <a:pPr marL="304792" indent="-304792">
              <a:lnSpc>
                <a:spcPct val="100000"/>
              </a:lnSpc>
              <a:spcBef>
                <a:spcPts val="400"/>
              </a:spcBef>
              <a:buClr>
                <a:srgbClr val="F39200"/>
              </a:buClr>
              <a:buSzPct val="100000"/>
              <a:buFont typeface="+mj-lt"/>
              <a:buAutoNum type="arabicPeriod"/>
            </a:pPr>
            <a:r>
              <a:rPr lang="en-US" sz="1867" dirty="0">
                <a:ea typeface="Calibri" panose="020F0502020204030204" pitchFamily="34" charset="0"/>
              </a:rPr>
              <a:t>Powtórz ćwiczenie z różnymi segmentami, aby uzyskać głębsze zrozumienie </a:t>
            </a:r>
            <a:r>
              <a:rPr lang="en-US" sz="1867" dirty="0" err="1">
                <a:ea typeface="Calibri" panose="020F0502020204030204" pitchFamily="34" charset="0"/>
              </a:rPr>
              <a:t>zachowań </a:t>
            </a:r>
            <a:r>
              <a:rPr lang="en-US" sz="1867" dirty="0">
                <a:ea typeface="Calibri" panose="020F0502020204030204" pitchFamily="34" charset="0"/>
              </a:rPr>
              <a:t>różnych grup odwiedzających Twoją witrynę.</a:t>
            </a:r>
          </a:p>
          <a:p>
            <a:pPr marL="304792" indent="-304792">
              <a:lnSpc>
                <a:spcPct val="100000"/>
              </a:lnSpc>
              <a:spcBef>
                <a:spcPts val="400"/>
              </a:spcBef>
              <a:buClr>
                <a:srgbClr val="F39200"/>
              </a:buClr>
              <a:buSzPct val="100000"/>
              <a:buFont typeface="+mj-lt"/>
              <a:buAutoNum type="arabicPeriod"/>
            </a:pPr>
            <a:r>
              <a:rPr lang="en-US" sz="1867" dirty="0">
                <a:ea typeface="Calibri" panose="020F0502020204030204" pitchFamily="34" charset="0"/>
              </a:rPr>
              <a:t>Utwórz inny segment.</a:t>
            </a:r>
          </a:p>
          <a:p>
            <a:pPr marL="304792" indent="-304792">
              <a:lnSpc>
                <a:spcPct val="100000"/>
              </a:lnSpc>
              <a:spcBef>
                <a:spcPts val="400"/>
              </a:spcBef>
              <a:buClr>
                <a:srgbClr val="F39200"/>
              </a:buClr>
              <a:buSzPct val="100000"/>
              <a:buFont typeface="+mj-lt"/>
              <a:buAutoNum type="arabicPeriod"/>
            </a:pPr>
            <a:r>
              <a:rPr lang="en-US" sz="1867" dirty="0">
                <a:ea typeface="Calibri" panose="020F0502020204030204" pitchFamily="34" charset="0"/>
              </a:rPr>
              <a:t>Porównaj różne segmenty.</a:t>
            </a:r>
          </a:p>
          <a:p>
            <a:pPr marL="304792" indent="-304792">
              <a:lnSpc>
                <a:spcPct val="100000"/>
              </a:lnSpc>
              <a:spcBef>
                <a:spcPts val="400"/>
              </a:spcBef>
              <a:buClr>
                <a:srgbClr val="F39200"/>
              </a:buClr>
              <a:buSzPct val="100000"/>
              <a:buFont typeface="+mj-lt"/>
              <a:buAutoNum type="arabicPeriod"/>
            </a:pPr>
            <a:r>
              <a:rPr lang="en-US" sz="1867" dirty="0">
                <a:ea typeface="Calibri" panose="020F0502020204030204" pitchFamily="34" charset="0"/>
              </a:rPr>
              <a:t>Porównaj te dwa segmenty z całkowitymi danymi.</a:t>
            </a:r>
          </a:p>
        </p:txBody>
      </p:sp>
      <p:sp>
        <p:nvSpPr>
          <p:cNvPr id="7" name="TextBox 6">
            <a:extLst>
              <a:ext uri="{FF2B5EF4-FFF2-40B4-BE49-F238E27FC236}">
                <a16:creationId xmlns:a16="http://schemas.microsoft.com/office/drawing/2014/main" id="{A5E08468-0CAA-6DF5-5E85-B148D0D51DBE}"/>
              </a:ext>
            </a:extLst>
          </p:cNvPr>
          <p:cNvSpPr txBox="1"/>
          <p:nvPr/>
        </p:nvSpPr>
        <p:spPr>
          <a:xfrm>
            <a:off x="993059" y="905616"/>
            <a:ext cx="10755965" cy="1426031"/>
          </a:xfrm>
          <a:prstGeom prst="rect">
            <a:avLst/>
          </a:prstGeom>
          <a:noFill/>
        </p:spPr>
        <p:txBody>
          <a:bodyPr wrap="square">
            <a:spAutoFit/>
          </a:bodyPr>
          <a:lstStyle/>
          <a:p>
            <a:pPr>
              <a:spcBef>
                <a:spcPts val="800"/>
              </a:spcBef>
            </a:pPr>
            <a:r>
              <a:rPr lang="en-GB" sz="2000" dirty="0">
                <a:solidFill>
                  <a:schemeClr val="bg1"/>
                </a:solidFill>
                <a:latin typeface="Arial" panose="020B0604020202020204" pitchFamily="34" charset="0"/>
                <a:cs typeface="Arial" panose="020B0604020202020204" pitchFamily="34" charset="0"/>
              </a:rPr>
              <a:t>Grupy uzyskują dostęp do demonstracyjnego konta Google Analytics i wybierają właściwość Google Analytics 4: Google Merchandise Store</a:t>
            </a:r>
          </a:p>
          <a:p>
            <a:pPr>
              <a:spcBef>
                <a:spcPts val="800"/>
              </a:spcBef>
            </a:pPr>
            <a:r>
              <a:rPr lang="en-GB" sz="2000" b="1" dirty="0">
                <a:solidFill>
                  <a:srgbClr val="F39200"/>
                </a:solidFill>
                <a:latin typeface="Arial" panose="020B0604020202020204" pitchFamily="34" charset="0"/>
                <a:cs typeface="Arial" panose="020B0604020202020204" pitchFamily="34" charset="0"/>
              </a:rPr>
              <a:t>Cel: Dowiedzieć się, jak segmentować ruch w witrynie w Google Analytics i uzyskać wgląd w zachowanie różnych grup odwiedzających.</a:t>
            </a:r>
          </a:p>
        </p:txBody>
      </p:sp>
      <p:cxnSp>
        <p:nvCxnSpPr>
          <p:cNvPr id="11" name="Straight Connector 10">
            <a:extLst>
              <a:ext uri="{FF2B5EF4-FFF2-40B4-BE49-F238E27FC236}">
                <a16:creationId xmlns:a16="http://schemas.microsoft.com/office/drawing/2014/main" id="{ED8FC2B7-0F8C-FCB4-5583-9EC0BFC5A860}"/>
              </a:ext>
            </a:extLst>
          </p:cNvPr>
          <p:cNvCxnSpPr/>
          <p:nvPr/>
        </p:nvCxnSpPr>
        <p:spPr>
          <a:xfrm>
            <a:off x="1056918" y="2419191"/>
            <a:ext cx="10766423" cy="0"/>
          </a:xfrm>
          <a:prstGeom prst="line">
            <a:avLst/>
          </a:prstGeom>
          <a:ln w="12700">
            <a:solidFill>
              <a:srgbClr val="F392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0373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CA" sz="4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637785" y="2516697"/>
            <a:ext cx="11273200" cy="3085839"/>
          </a:xfrm>
          <a:prstGeom prst="rect">
            <a:avLst/>
          </a:prstGeom>
          <a:noFill/>
          <a:ln>
            <a:noFill/>
          </a:ln>
        </p:spPr>
        <p:txBody>
          <a:bodyPr spcFirstLastPara="1" wrap="square" lIns="121900" tIns="121900" rIns="121900" bIns="121900" anchor="t" anchorCtr="0">
            <a:noAutofit/>
          </a:bodyPr>
          <a:lstStyle/>
          <a:p>
            <a:pPr>
              <a:lnSpc>
                <a:spcPct val="115000"/>
              </a:lnSpc>
              <a:spcBef>
                <a:spcPts val="2133"/>
              </a:spcBef>
            </a:pPr>
            <a:endParaRPr lang="en-GB" sz="1867"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20E6B390-E7ED-7565-8D63-7E16C4B91B6F}"/>
              </a:ext>
            </a:extLst>
          </p:cNvPr>
          <p:cNvSpPr>
            <a:spLocks noGrp="1"/>
          </p:cNvSpPr>
          <p:nvPr>
            <p:ph type="title"/>
          </p:nvPr>
        </p:nvSpPr>
        <p:spPr>
          <a:xfrm>
            <a:off x="838200" y="1084882"/>
            <a:ext cx="10515600" cy="903310"/>
          </a:xfrm>
        </p:spPr>
        <p:txBody>
          <a:bodyPr>
            <a:normAutofit/>
          </a:bodyPr>
          <a:lstStyle/>
          <a:p>
            <a:r>
              <a:rPr lang="en-GB" dirty="0">
                <a:solidFill>
                  <a:srgbClr val="F39200"/>
                </a:solidFill>
              </a:rPr>
              <a:t>Podsumowanie </a:t>
            </a:r>
            <a:r>
              <a:rPr lang="en-GB" dirty="0" err="1">
                <a:solidFill>
                  <a:srgbClr val="F39200"/>
                </a:solidFill>
              </a:rPr>
              <a:t>celów</a:t>
            </a:r>
            <a:r>
              <a:rPr lang="en-GB" dirty="0">
                <a:solidFill>
                  <a:srgbClr val="F39200"/>
                </a:solidFill>
              </a:rPr>
              <a:t> </a:t>
            </a:r>
            <a:r>
              <a:rPr lang="en-GB" dirty="0" err="1">
                <a:solidFill>
                  <a:srgbClr val="F39200"/>
                </a:solidFill>
              </a:rPr>
              <a:t>nauczania</a:t>
            </a:r>
            <a:endParaRPr lang="en-GB" sz="3600" dirty="0"/>
          </a:p>
        </p:txBody>
      </p:sp>
      <p:sp>
        <p:nvSpPr>
          <p:cNvPr id="3" name="Content Placeholder 2">
            <a:extLst>
              <a:ext uri="{FF2B5EF4-FFF2-40B4-BE49-F238E27FC236}">
                <a16:creationId xmlns:a16="http://schemas.microsoft.com/office/drawing/2014/main" id="{99E4F68B-860C-8BF5-E32B-3F5A678A394A}"/>
              </a:ext>
            </a:extLst>
          </p:cNvPr>
          <p:cNvSpPr>
            <a:spLocks noGrp="1"/>
          </p:cNvSpPr>
          <p:nvPr>
            <p:ph idx="1"/>
          </p:nvPr>
        </p:nvSpPr>
        <p:spPr>
          <a:xfrm>
            <a:off x="838200" y="2447321"/>
            <a:ext cx="10515600" cy="1345583"/>
          </a:xfrm>
        </p:spPr>
        <p:txBody>
          <a:bodyPr>
            <a:normAutofit fontScale="85000" lnSpcReduction="20000"/>
          </a:bodyPr>
          <a:lstStyle/>
          <a:p>
            <a:pPr marL="457189" indent="-457189">
              <a:lnSpc>
                <a:spcPct val="115000"/>
              </a:lnSpc>
              <a:spcBef>
                <a:spcPts val="2133"/>
              </a:spcBef>
              <a:buClr>
                <a:srgbClr val="F39200"/>
              </a:buClr>
              <a:buFont typeface="Wingdings" panose="05000000000000000000" pitchFamily="2" charset="2"/>
              <a:buChar char="Ø"/>
            </a:pPr>
            <a:r>
              <a:rPr lang="en-US" dirty="0">
                <a:latin typeface="Arial" panose="020B0604020202020204" pitchFamily="34" charset="0"/>
                <a:cs typeface="Arial" panose="020B0604020202020204" pitchFamily="34" charset="0"/>
                <a:sym typeface="Nunito"/>
              </a:rPr>
              <a:t>Czy </a:t>
            </a:r>
            <a:r>
              <a:rPr lang="en-US" dirty="0" err="1">
                <a:latin typeface="Arial" panose="020B0604020202020204" pitchFamily="34" charset="0"/>
                <a:cs typeface="Arial" panose="020B0604020202020204" pitchFamily="34" charset="0"/>
                <a:sym typeface="Nunito"/>
              </a:rPr>
              <a:t>można</a:t>
            </a:r>
            <a:r>
              <a:rPr lang="en-US" dirty="0">
                <a:latin typeface="Arial" panose="020B0604020202020204" pitchFamily="34" charset="0"/>
                <a:cs typeface="Arial" panose="020B0604020202020204" pitchFamily="34" charset="0"/>
                <a:sym typeface="Nunito"/>
              </a:rPr>
              <a:t> </a:t>
            </a:r>
            <a:r>
              <a:rPr lang="en-US" dirty="0" err="1">
                <a:latin typeface="Arial" panose="020B0604020202020204" pitchFamily="34" charset="0"/>
                <a:cs typeface="Arial" panose="020B0604020202020204" pitchFamily="34" charset="0"/>
                <a:sym typeface="Nunito"/>
              </a:rPr>
              <a:t>zastosować</a:t>
            </a:r>
            <a:r>
              <a:rPr lang="en-US" dirty="0">
                <a:latin typeface="Arial" panose="020B0604020202020204" pitchFamily="34" charset="0"/>
                <a:cs typeface="Arial" panose="020B0604020202020204" pitchFamily="34" charset="0"/>
                <a:sym typeface="Nunito"/>
              </a:rPr>
              <a:t> </a:t>
            </a:r>
            <a:r>
              <a:rPr lang="en-US" dirty="0" err="1">
                <a:latin typeface="Arial" panose="020B0604020202020204" pitchFamily="34" charset="0"/>
                <a:cs typeface="Arial" panose="020B0604020202020204" pitchFamily="34" charset="0"/>
                <a:sym typeface="Nunito"/>
              </a:rPr>
              <a:t>filtrowanie</a:t>
            </a:r>
            <a:r>
              <a:rPr lang="en-US" dirty="0">
                <a:latin typeface="Arial" panose="020B0604020202020204" pitchFamily="34" charset="0"/>
                <a:cs typeface="Arial" panose="020B0604020202020204" pitchFamily="34" charset="0"/>
                <a:sym typeface="Nunito"/>
              </a:rPr>
              <a:t> danych</a:t>
            </a:r>
            <a:r>
              <a:rPr lang="en-US" dirty="0">
                <a:latin typeface="Arial" panose="020B0604020202020204" pitchFamily="34" charset="0"/>
                <a:cs typeface="Arial" panose="020B0604020202020204" pitchFamily="34" charset="0"/>
              </a:rPr>
              <a:t>?</a:t>
            </a:r>
          </a:p>
          <a:p>
            <a:pPr marL="457189" indent="-457189">
              <a:lnSpc>
                <a:spcPct val="115000"/>
              </a:lnSpc>
              <a:spcBef>
                <a:spcPts val="2133"/>
              </a:spcBef>
              <a:buClr>
                <a:srgbClr val="F39200"/>
              </a:buClr>
              <a:buFont typeface="Wingdings" panose="05000000000000000000" pitchFamily="2" charset="2"/>
              <a:buChar char="Ø"/>
            </a:pPr>
            <a:r>
              <a:rPr lang="en-GB" dirty="0">
                <a:latin typeface="Arial" panose="020B0604020202020204" pitchFamily="34" charset="0"/>
                <a:cs typeface="Arial" panose="020B0604020202020204" pitchFamily="34" charset="0"/>
              </a:rPr>
              <a:t>Czy </a:t>
            </a:r>
            <a:r>
              <a:rPr lang="en-GB" dirty="0" err="1">
                <a:latin typeface="Arial" panose="020B0604020202020204" pitchFamily="34" charset="0"/>
                <a:cs typeface="Arial" panose="020B0604020202020204" pitchFamily="34" charset="0"/>
              </a:rPr>
              <a:t>można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tworzyć</a:t>
            </a:r>
            <a:r>
              <a:rPr lang="en-GB" dirty="0">
                <a:latin typeface="Arial" panose="020B0604020202020204" pitchFamily="34" charset="0"/>
                <a:cs typeface="Arial" panose="020B0604020202020204" pitchFamily="34" charset="0"/>
              </a:rPr>
              <a:t> analizy za pomocą segmentów?</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lvl="0"/>
            <a:endParaRPr lang="en-CA" sz="4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637785" y="2457974"/>
            <a:ext cx="11273200" cy="3144562"/>
          </a:xfrm>
          <a:prstGeom prst="rect">
            <a:avLst/>
          </a:prstGeom>
          <a:noFill/>
          <a:ln>
            <a:noFill/>
          </a:ln>
        </p:spPr>
        <p:txBody>
          <a:bodyPr spcFirstLastPara="1" wrap="square" lIns="121900" tIns="121900" rIns="121900" bIns="121900" anchor="t" anchorCtr="0">
            <a:noAutofit/>
          </a:bodyPr>
          <a:lstStyle/>
          <a:p>
            <a:pPr marL="380990" indent="-380990">
              <a:lnSpc>
                <a:spcPct val="115000"/>
              </a:lnSpc>
              <a:spcAft>
                <a:spcPts val="1600"/>
              </a:spcAft>
              <a:buFont typeface="Arial" panose="020B0604020202020204" pitchFamily="34" charset="0"/>
              <a:buChar char="•"/>
            </a:pPr>
            <a:endParaRPr lang="pt-PT"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423857F7-EABD-7B1B-DCB7-209D06D59438}"/>
              </a:ext>
            </a:extLst>
          </p:cNvPr>
          <p:cNvSpPr>
            <a:spLocks noGrp="1"/>
          </p:cNvSpPr>
          <p:nvPr>
            <p:ph type="title"/>
          </p:nvPr>
        </p:nvSpPr>
        <p:spPr>
          <a:xfrm>
            <a:off x="832486" y="1323843"/>
            <a:ext cx="6433200" cy="719756"/>
          </a:xfrm>
        </p:spPr>
        <p:txBody>
          <a:bodyPr>
            <a:noAutofit/>
          </a:bodyPr>
          <a:lstStyle/>
          <a:p>
            <a:r>
              <a:rPr lang="en-GB" dirty="0" err="1">
                <a:solidFill>
                  <a:srgbClr val="F39200"/>
                </a:solidFill>
              </a:rPr>
              <a:t>Podsumowanie</a:t>
            </a:r>
            <a:r>
              <a:rPr lang="en-GB" dirty="0">
                <a:solidFill>
                  <a:srgbClr val="F39200"/>
                </a:solidFill>
              </a:rPr>
              <a:t> </a:t>
            </a:r>
            <a:r>
              <a:rPr lang="pl-PL" dirty="0">
                <a:solidFill>
                  <a:srgbClr val="F39200"/>
                </a:solidFill>
              </a:rPr>
              <a:t>zajęć</a:t>
            </a:r>
            <a:r>
              <a:rPr lang="en-GB" dirty="0">
                <a:solidFill>
                  <a:srgbClr val="F39200"/>
                </a:solidFill>
              </a:rPr>
              <a:t> </a:t>
            </a:r>
            <a:endParaRPr lang="en-GB" sz="3600" dirty="0"/>
          </a:p>
        </p:txBody>
      </p:sp>
      <p:sp>
        <p:nvSpPr>
          <p:cNvPr id="3" name="Content Placeholder 2">
            <a:extLst>
              <a:ext uri="{FF2B5EF4-FFF2-40B4-BE49-F238E27FC236}">
                <a16:creationId xmlns:a16="http://schemas.microsoft.com/office/drawing/2014/main" id="{BC63968D-683F-0964-F8F8-C66ED1B335B7}"/>
              </a:ext>
            </a:extLst>
          </p:cNvPr>
          <p:cNvSpPr>
            <a:spLocks noGrp="1"/>
          </p:cNvSpPr>
          <p:nvPr>
            <p:ph idx="1"/>
          </p:nvPr>
        </p:nvSpPr>
        <p:spPr>
          <a:xfrm>
            <a:off x="750417" y="2561771"/>
            <a:ext cx="10515600" cy="2120239"/>
          </a:xfrm>
        </p:spPr>
        <p:txBody>
          <a:bodyPr/>
          <a:lstStyle/>
          <a:p>
            <a:pPr marL="457200" indent="-457200">
              <a:lnSpc>
                <a:spcPct val="115000"/>
              </a:lnSpc>
              <a:spcAft>
                <a:spcPts val="1600"/>
              </a:spcAft>
              <a:buClr>
                <a:srgbClr val="F39200"/>
              </a:buClr>
              <a:buFont typeface="Wingdings" panose="05000000000000000000" pitchFamily="2" charset="2"/>
              <a:buChar char="§"/>
            </a:pPr>
            <a:r>
              <a:rPr lang="en-GB" sz="2400" dirty="0">
                <a:ea typeface="Calibri" panose="020F0502020204030204" pitchFamily="34" charset="0"/>
              </a:rPr>
              <a:t>Jakie ważne pomysły wyniosłeś z </a:t>
            </a:r>
            <a:r>
              <a:rPr lang="en-GB" sz="2400" dirty="0" err="1">
                <a:ea typeface="Calibri" panose="020F0502020204030204" pitchFamily="34" charset="0"/>
              </a:rPr>
              <a:t>dzisiejsz</a:t>
            </a:r>
            <a:r>
              <a:rPr lang="pl-PL" sz="2400" dirty="0" err="1">
                <a:ea typeface="Calibri" panose="020F0502020204030204" pitchFamily="34" charset="0"/>
              </a:rPr>
              <a:t>ych</a:t>
            </a:r>
            <a:r>
              <a:rPr lang="pl-PL" sz="2400" dirty="0">
                <a:ea typeface="Calibri" panose="020F0502020204030204" pitchFamily="34" charset="0"/>
              </a:rPr>
              <a:t> zajęć</a:t>
            </a:r>
            <a:r>
              <a:rPr lang="en-GB" sz="2400" dirty="0">
                <a:ea typeface="Calibri" panose="020F0502020204030204" pitchFamily="34" charset="0"/>
              </a:rPr>
              <a:t>?</a:t>
            </a:r>
            <a:endParaRPr lang="pt-PT" sz="2400" dirty="0">
              <a:ea typeface="Calibri" panose="020F0502020204030204" pitchFamily="34" charset="0"/>
            </a:endParaRPr>
          </a:p>
          <a:p>
            <a:pPr marL="457200" indent="-457200">
              <a:lnSpc>
                <a:spcPct val="115000"/>
              </a:lnSpc>
              <a:spcAft>
                <a:spcPts val="1600"/>
              </a:spcAft>
              <a:buClr>
                <a:srgbClr val="F39200"/>
              </a:buClr>
              <a:buFont typeface="Wingdings" panose="05000000000000000000" pitchFamily="2" charset="2"/>
              <a:buChar char="§"/>
            </a:pPr>
            <a:r>
              <a:rPr lang="en-GB" sz="2400" dirty="0">
                <a:ea typeface="Calibri" panose="020F0502020204030204" pitchFamily="34" charset="0"/>
              </a:rPr>
              <a:t>Coś, co naprawdę pomogło mi się dzisiaj nauczyć, to...</a:t>
            </a:r>
            <a:endParaRPr lang="pt-PT" sz="2400" dirty="0">
              <a:ea typeface="Calibri" panose="020F0502020204030204" pitchFamily="34" charset="0"/>
            </a:endParaRPr>
          </a:p>
          <a:p>
            <a:pPr marL="457189" indent="-457189">
              <a:buClr>
                <a:srgbClr val="F39200"/>
              </a:buClr>
              <a:buFont typeface="Arial" panose="020B0604020202020204" pitchFamily="34" charset="0"/>
              <a:buChar char="●"/>
            </a:pPr>
            <a:endParaRPr lang="en-GB" sz="2667" dirty="0"/>
          </a:p>
        </p:txBody>
      </p:sp>
    </p:spTree>
    <p:extLst>
      <p:ext uri="{BB962C8B-B14F-4D97-AF65-F5344CB8AC3E}">
        <p14:creationId xmlns:p14="http://schemas.microsoft.com/office/powerpoint/2010/main" val="2214197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p:nvPr/>
        </p:nvSpPr>
        <p:spPr>
          <a:xfrm>
            <a:off x="630200" y="2133797"/>
            <a:ext cx="10931600" cy="1295203"/>
          </a:xfrm>
          <a:prstGeom prst="rect">
            <a:avLst/>
          </a:prstGeom>
          <a:noFill/>
          <a:ln>
            <a:noFill/>
          </a:ln>
        </p:spPr>
        <p:txBody>
          <a:bodyPr spcFirstLastPara="1" wrap="square" lIns="121900" tIns="121900" rIns="121900" bIns="121900" anchor="ctr" anchorCtr="0">
            <a:noAutofit/>
          </a:bodyPr>
          <a:lstStyle/>
          <a:p>
            <a:pPr algn="ctr">
              <a:buClr>
                <a:schemeClr val="dk1"/>
              </a:buClr>
              <a:buSzPts val="4800"/>
            </a:pPr>
            <a:r>
              <a:rPr lang="pl-PL" sz="6000" b="1" dirty="0">
                <a:solidFill>
                  <a:schemeClr val="lt1"/>
                </a:solidFill>
              </a:rPr>
              <a:t>Proszę o pytania</a:t>
            </a: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TotalTime>
  <Words>2012</Words>
  <Application>Microsoft Office PowerPoint</Application>
  <PresentationFormat>Widescreen</PresentationFormat>
  <Paragraphs>97</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Lucida Handwriting</vt:lpstr>
      <vt:lpstr>Wingdings</vt:lpstr>
      <vt:lpstr>Arial</vt:lpstr>
      <vt:lpstr>Calibri</vt:lpstr>
      <vt:lpstr>DEMS NEW</vt:lpstr>
      <vt:lpstr>SEGMENTACJA  I FILTROWANIE</vt:lpstr>
      <vt:lpstr>Segmentacja i filtrowanie</vt:lpstr>
      <vt:lpstr>Cele nauczania</vt:lpstr>
      <vt:lpstr>AGENDA</vt:lpstr>
      <vt:lpstr>PowerPoint Presentation</vt:lpstr>
      <vt:lpstr>PowerPoint Presentation</vt:lpstr>
      <vt:lpstr>Filtrowanie ruchu</vt:lpstr>
      <vt:lpstr>PowerPoint Presentation</vt:lpstr>
      <vt:lpstr>Segmentacja</vt:lpstr>
      <vt:lpstr>Oto kilka powodów, dla których segmentacja jest ważna:</vt:lpstr>
      <vt:lpstr>PowerPoint Presentation</vt:lpstr>
      <vt:lpstr>PowerPoint Presentation</vt:lpstr>
      <vt:lpstr>PowerPoint Presentation</vt:lpstr>
      <vt:lpstr>Podsumowanie celów nauczania</vt:lpstr>
      <vt:lpstr>Podsumowanie zajęć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Video Marketing  ‘must haves’ for success</dc:title>
  <dc:creator>Merikallio Jaana</dc:creator>
  <cp:keywords>, docId:9402C4E2B533F037CAE405FEA78CBA75</cp:keywords>
  <cp:lastModifiedBy>Koskimies-Chiba Sanni</cp:lastModifiedBy>
  <cp:revision>24</cp:revision>
  <dcterms:created xsi:type="dcterms:W3CDTF">2022-12-14T13:06:16Z</dcterms:created>
  <dcterms:modified xsi:type="dcterms:W3CDTF">2023-12-21T12:41:02Z</dcterms:modified>
</cp:coreProperties>
</file>