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3"/>
  </p:notesMasterIdLst>
  <p:sldIdLst>
    <p:sldId id="281" r:id="rId2"/>
    <p:sldId id="282" r:id="rId3"/>
    <p:sldId id="283" r:id="rId4"/>
    <p:sldId id="284" r:id="rId5"/>
    <p:sldId id="285" r:id="rId6"/>
    <p:sldId id="286" r:id="rId7"/>
    <p:sldId id="311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8" roundtripDataSignature="AMtx7mi9TYr7IsXKMTP4axWgbFFjrqn1V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ara Aarni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AB44DD-285C-4E1E-A20D-62402494B8FB}">
  <a:tblStyle styleId="{ABAB44DD-285C-4E1E-A20D-62402494B8F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97" autoAdjust="0"/>
    <p:restoredTop sz="75926" autoAdjust="0"/>
  </p:normalViewPr>
  <p:slideViewPr>
    <p:cSldViewPr snapToGrid="0">
      <p:cViewPr varScale="1">
        <p:scale>
          <a:sx n="83" d="100"/>
          <a:sy n="83" d="100"/>
        </p:scale>
        <p:origin x="16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133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129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128" Type="http://customschemas.google.com/relationships/presentationmetadata" Target="metadata"/><Relationship Id="rId13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13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99132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martbugmedia.com/blog/3-examples-of-buyer-personas-to-help-you-create-your-own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5588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b="1"/>
          </a:p>
        </p:txBody>
      </p:sp>
    </p:spTree>
    <p:extLst>
      <p:ext uri="{BB962C8B-B14F-4D97-AF65-F5344CB8AC3E}">
        <p14:creationId xmlns:p14="http://schemas.microsoft.com/office/powerpoint/2010/main" val="2703249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5" name="Google Shape;34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b="1"/>
          </a:p>
        </p:txBody>
      </p:sp>
    </p:spTree>
    <p:extLst>
      <p:ext uri="{BB962C8B-B14F-4D97-AF65-F5344CB8AC3E}">
        <p14:creationId xmlns:p14="http://schemas.microsoft.com/office/powerpoint/2010/main" val="1533032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1" name="Google Shape;3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9301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24d18286df6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g24d18286df6_0_1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-FI"/>
              <a:t>Zwróć uwagę na różne rodzaje treści na różnych etapach podróży: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Świadomość: Potencjalny klient staje się świadomy problemu, który musi rozwiązać.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Rozważania: Potencjalny klient jest świadomy, na czym polega problem - teraz szuka rozwiązania.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Decyzja: Potencjalny klient szuka najlepszego produktu/usługi, z najlepszą ofertą.</a:t>
            </a:r>
            <a:endParaRPr/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/>
              <a:t>Rzecznictwo: klienci stają się zwolennikami lub promotorami marki lub produktu. Na tym etapie klienci dokonali już zakupu i mieli pozytywne doświadczenia z marką. </a:t>
            </a:r>
            <a:endParaRPr/>
          </a:p>
        </p:txBody>
      </p:sp>
      <p:sp>
        <p:nvSpPr>
          <p:cNvPr id="357" name="Google Shape;357;g24d18286df6_0_1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62851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4a243be366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" name="Google Shape;367;g24a243be366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Rola stron internetowych w podróży klienta jest kluczowa, ponieważ służą one jako centralne centrum informacji i interakcji między firmą a jej klientami. Zapewniając przyjazną dla użytkownika, informacyjną i angażującą stronę internetową na każdym etapie podróży klienta, firmy mogą skutecznie prowadzić klientów do konwersji i wspierać długoterminowe relacje. (Dowiedz się więcej o podróży klienta/lejku sprzedaży z Modułu 3. Marketing treści i media społecznościowe!)</a:t>
            </a:r>
            <a:endParaRPr dirty="0"/>
          </a:p>
        </p:txBody>
      </p:sp>
      <p:sp>
        <p:nvSpPr>
          <p:cNvPr id="368" name="Google Shape;368;g24a243be366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9917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4a243be366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" name="Google Shape;367;g24a243be366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Rola stron internetowych w podróży klienta jest kluczowa, ponieważ służą one jako centralne centrum informacji i interakcji między firmą a jej klientami. Zapewniając przyjazną dla użytkownika, informacyjną i angażującą stronę internetową na każdym etapie podróży klienta, firmy mogą skutecznie prowadzić klientów do konwersji i wspierać długoterminowe relacje. (Dowiedz się więcej o podróży klienta/lejku sprzedaży z Modułu 3. Marketing treści i media społecznościowe!)</a:t>
            </a:r>
            <a:endParaRPr dirty="0"/>
          </a:p>
        </p:txBody>
      </p:sp>
      <p:sp>
        <p:nvSpPr>
          <p:cNvPr id="368" name="Google Shape;368;g24a243be366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4582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04909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4a243be36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Zanim przejdziemy do wyjaśnienia, w jaki sposób można pomóc klientowi w osiągnięciu konwersji, ważne jest, aby zrozumieć, czym jest konwersja.</a:t>
            </a:r>
            <a:endParaRPr/>
          </a:p>
        </p:txBody>
      </p:sp>
      <p:sp>
        <p:nvSpPr>
          <p:cNvPr id="380" name="Google Shape;380;g24a243be36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68740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415d10eec0_0_10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5" name="Google Shape;385;g2415d10eec0_0_10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g2415d10eec0_0_108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493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2415d10eec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2" name="Google Shape;392;g2415d10eec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Tutaj możesz zobaczyć wszystkie formy konwersji podzielone na trzy kategorie</a:t>
            </a:r>
            <a:br>
              <a:rPr lang="fi-FI"/>
            </a:br>
            <a:r>
              <a:rPr lang="fi-FI"/>
              <a:t>Sprawdź obrazy stron internetowych wokół niego</a:t>
            </a:r>
            <a:br>
              <a:rPr lang="fi-FI"/>
            </a:br>
            <a:r>
              <a:rPr lang="fi-FI"/>
              <a:t>Jaka jest tutaj konwersja?</a:t>
            </a:r>
            <a:br>
              <a:rPr lang="fi-FI"/>
            </a:br>
            <a:r>
              <a:rPr lang="fi-FI"/>
              <a:t>Jaki jest końcowy cel tej firmy/organizacji? I dlaczego tak myślisz?</a:t>
            </a:r>
            <a:br>
              <a:rPr lang="fi-FI"/>
            </a:br>
            <a:r>
              <a:rPr lang="fi-FI"/>
              <a:t>Co znajduje się na stronie internetowej, aby osiągnąć tę konwersję?</a:t>
            </a:r>
            <a:endParaRPr/>
          </a:p>
        </p:txBody>
      </p:sp>
      <p:sp>
        <p:nvSpPr>
          <p:cNvPr id="393" name="Google Shape;393;g2415d10eec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328073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2415d10eec0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5" name="Google Shape;405;g2415d10eec0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>
                <a:latin typeface="Arial"/>
                <a:ea typeface="Arial"/>
                <a:cs typeface="Arial"/>
                <a:sym typeface="Arial"/>
              </a:rPr>
              <a:t>Instrukcje dla nauczycieli.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>
                <a:latin typeface="Arial"/>
                <a:ea typeface="Arial"/>
                <a:cs typeface="Arial"/>
                <a:sym typeface="Arial"/>
              </a:rPr>
              <a:t>Wybierz popularną witrynę/sklep internetowy w swoim kraju.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>
                <a:latin typeface="Arial"/>
                <a:ea typeface="Arial"/>
                <a:cs typeface="Arial"/>
                <a:sym typeface="Arial"/>
              </a:rPr>
              <a:t>Poproś uczniów o znalezienie różnych konwersji, które mogą zidentyfikować na stronie internetowej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>
                <a:latin typeface="Arial"/>
                <a:ea typeface="Arial"/>
                <a:cs typeface="Arial"/>
                <a:sym typeface="Arial"/>
              </a:rPr>
              <a:t>Zapytaj każdą z grup, jakie konwersje udało im się znaleźć.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dirty="0"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Jakie cele chce osiągnąć Coolblue? = Zadanie wykład 1</a:t>
            </a:r>
            <a:endParaRPr sz="4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g2415d10eec0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173441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Zanim przejdziemy do wyjaśnienia, w jaki sposób można pomóc klientowi w osiągnięciu konwersji, ważne jest, aby zrozumieć, czym jest konwersja.</a:t>
            </a:r>
            <a:endParaRPr/>
          </a:p>
        </p:txBody>
      </p:sp>
      <p:sp>
        <p:nvSpPr>
          <p:cNvPr id="416" name="Google Shape;41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77078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9256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28" name="Google Shape;42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9" name="Google Shape;429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886038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1e34f58c467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g1e34f58c467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5" name="Google Shape;435;g1e34f58c467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55812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1e34f58c467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2" name="Google Shape;442;g1e34f58c467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Przegląd niektórych opcji / elementów, które można rozważyć w celu poprawy użyteczności witryny.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l-PL" dirty="0"/>
              <a:t>-&gt; </a:t>
            </a:r>
            <a:r>
              <a:rPr lang="fi-FI" dirty="0"/>
              <a:t>Autorytet można zyskać, gdy inne witryny odwołują się do Twojej witryny</a:t>
            </a:r>
            <a:endParaRPr dirty="0"/>
          </a:p>
        </p:txBody>
      </p:sp>
      <p:sp>
        <p:nvSpPr>
          <p:cNvPr id="443" name="Google Shape;443;g1e34f58c467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08302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51" name="Google Shape;45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46330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7" name="Google Shape;45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Tak, Internet może dotrzeć do "każdego" na świecie, ale nie można wyraźnie zobaczyć, kim jest "każdy".</a:t>
            </a:r>
            <a:endParaRPr/>
          </a:p>
        </p:txBody>
      </p:sp>
      <p:sp>
        <p:nvSpPr>
          <p:cNvPr id="458" name="Google Shape;458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30336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249b0714a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4" name="Google Shape;464;g249b0714a8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5" name="Google Shape;465;g249b0714a8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31376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51abec23f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251abec23f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g251abec23f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0998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9" name="Google Shape;47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-FI" dirty="0">
                <a:highlight>
                  <a:srgbClr val="FFFF00"/>
                </a:highlight>
              </a:rPr>
              <a:t>Moż</a:t>
            </a:r>
            <a:r>
              <a:rPr lang="pl-PL" dirty="0">
                <a:highlight>
                  <a:srgbClr val="FFFF00"/>
                </a:highlight>
              </a:rPr>
              <a:t>na</a:t>
            </a:r>
            <a:r>
              <a:rPr lang="fi-FI" dirty="0">
                <a:highlight>
                  <a:srgbClr val="FFFF00"/>
                </a:highlight>
              </a:rPr>
              <a:t> użyć przykładów stąd: </a:t>
            </a:r>
            <a:r>
              <a:rPr lang="fi-FI" u="sng" dirty="0">
                <a:solidFill>
                  <a:schemeClr val="hlink"/>
                </a:solidFill>
                <a:highlight>
                  <a:srgbClr val="FFFF00"/>
                </a:highlight>
                <a:hlinkClick r:id="rId3"/>
              </a:rPr>
              <a:t>https://www.smartbugmedia.com/blog/3-examples-of-buyer-personas-to-help-you-create-your-own</a:t>
            </a:r>
            <a:endParaRPr dirty="0">
              <a:highlight>
                <a:srgbClr val="FFFF00"/>
              </a:highlight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dirty="0">
              <a:highlight>
                <a:srgbClr val="FFFF00"/>
              </a:highlight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dirty="0">
              <a:highlight>
                <a:srgbClr val="FFFF00"/>
              </a:highlight>
            </a:endParaRPr>
          </a:p>
        </p:txBody>
      </p:sp>
      <p:sp>
        <p:nvSpPr>
          <p:cNvPr id="480" name="Google Shape;480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310662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1e34f58c467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7" name="Google Shape;487;g1e34f58c467_0_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g1e34f58c467_0_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9209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1e34f58c46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g1e34f58c46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5" name="Google Shape;495;g1e34f58c46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045849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249b0714a8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2" name="Google Shape;502;g249b0714a8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W projektowaniu stron internetowych personę kupującego można wykorzystać do stworzenia bardziej zorientowanej na użytkownika i skutecznej strony internetowej. Włączając persony kupujących do procesu projektowania witryny, możesz stworzyć witrynę, która będzie rezonować z docelowymi odbiorcami, poprawi komfort użytkowania i ostatecznie zwiększy liczbę konwersji i rozwój firmy.</a:t>
            </a:r>
            <a:endParaRPr/>
          </a:p>
        </p:txBody>
      </p:sp>
      <p:sp>
        <p:nvSpPr>
          <p:cNvPr id="503" name="Google Shape;503;g249b0714a8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17365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49b0714a81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g249b0714a81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g249b0714a81_0_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7208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6" name="Google Shape;516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17" name="Google Shape;517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27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041558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Co z absolwentem studiów wyższych?</a:t>
            </a:r>
            <a:endParaRPr/>
          </a:p>
        </p:txBody>
      </p:sp>
      <p:sp>
        <p:nvSpPr>
          <p:cNvPr id="531" name="Google Shape;53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96587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251abec23f1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251abec23f1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g251abec23f1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57027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19986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9" name="Google Shape;55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7213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0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70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7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7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70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70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70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70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1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7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7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7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7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2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2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7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72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74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4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7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4" name="Google Shape;64;p77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7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77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77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77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77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77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7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7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7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7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7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7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78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78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8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8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9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9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9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9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Google Shape;105;p81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6" name="Google Shape;106;p8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8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82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8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82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" name="Google Shape;115;p82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6" name="Google Shape;116;p8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82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3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0" name="Google Shape;120;p83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3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3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83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4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4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84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9" name="Google Shape;129;p8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4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8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5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5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8" name="Google Shape;138;p85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5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 1">
  <p:cSld name="Title and Content 1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g24d18286df6_0_37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g24d18286df6_0_37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8" name="Google Shape;328;g24d18286df6_0_37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29" name="Google Shape;329;g24d18286df6_0_378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g24d18286df6_0_378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8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99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72" name="Google Shape;7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9377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5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2" name="Google Shape;62;p7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75"/>
          <p:cNvSpPr/>
          <p:nvPr/>
        </p:nvSpPr>
        <p:spPr>
          <a:xfrm rot="10800000" flipH="1">
            <a:off x="0" y="6167437"/>
            <a:ext cx="12192000" cy="7914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" name="Google Shape;64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5" name="Google Shape;65;p75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9376" y="6271200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7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67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019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6" r:id="rId5"/>
    <p:sldLayoutId id="2147483657" r:id="rId6"/>
    <p:sldLayoutId id="2147483658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insights.newscred.com/" TargetMode="External"/><Relationship Id="rId4" Type="http://schemas.openxmlformats.org/officeDocument/2006/relationships/hyperlink" Target="https://www.crazyegg.com/blog/guides/buyers-journey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ctrTitle"/>
          </p:nvPr>
        </p:nvSpPr>
        <p:spPr>
          <a:xfrm>
            <a:off x="1108710" y="2315685"/>
            <a:ext cx="11928891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dirty="0"/>
              <a:t>Strony internetowe</a:t>
            </a:r>
            <a:endParaRPr sz="6600" dirty="0"/>
          </a:p>
        </p:txBody>
      </p:sp>
      <p:sp>
        <p:nvSpPr>
          <p:cNvPr id="336" name="Google Shape;336;p1"/>
          <p:cNvSpPr txBox="1">
            <a:spLocks noGrp="1"/>
          </p:cNvSpPr>
          <p:nvPr>
            <p:ph type="subTitle" idx="4294967295"/>
          </p:nvPr>
        </p:nvSpPr>
        <p:spPr>
          <a:xfrm>
            <a:off x="-845594" y="3635921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3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2. Wgląd w konwersje i grupy docelowe </a:t>
            </a:r>
            <a:endParaRPr sz="30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Cele nauczania </a:t>
            </a:r>
            <a:endParaRPr/>
          </a:p>
        </p:txBody>
      </p:sp>
      <p:sp>
        <p:nvSpPr>
          <p:cNvPr id="342" name="Google Shape;342;p2"/>
          <p:cNvSpPr txBox="1">
            <a:spLocks noGrp="1"/>
          </p:cNvSpPr>
          <p:nvPr>
            <p:ph type="body" idx="1"/>
          </p:nvPr>
        </p:nvSpPr>
        <p:spPr>
          <a:xfrm>
            <a:off x="838200" y="150783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rPr lang="fi-FI" sz="2400" dirty="0"/>
              <a:t>Wymagania wstępne dla studenta: Zalecane są podstawy marketingu.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r>
              <a:rPr lang="fi-FI" sz="2400" b="0" i="0" u="none" strike="noStrike" cap="none" dirty="0"/>
              <a:t>Uczeń potrafi</a:t>
            </a:r>
            <a:r>
              <a:rPr lang="pl-PL" sz="2400" b="0" i="0" u="none" strike="noStrike" cap="none" dirty="0"/>
              <a:t>: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endParaRPr sz="2400" b="0" i="0" u="none" strike="noStrike" cap="none"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Identyfik</a:t>
            </a:r>
            <a:r>
              <a:rPr lang="pl-PL" sz="2400" dirty="0" err="1"/>
              <a:t>ować</a:t>
            </a:r>
            <a:r>
              <a:rPr lang="fi-FI" sz="2400" dirty="0"/>
              <a:t> różn</a:t>
            </a:r>
            <a:r>
              <a:rPr lang="pl-PL" sz="2400" dirty="0"/>
              <a:t>e</a:t>
            </a:r>
            <a:r>
              <a:rPr lang="fi-FI" sz="2400" dirty="0"/>
              <a:t> rodzaj</a:t>
            </a:r>
            <a:r>
              <a:rPr lang="pl-PL" sz="2400" dirty="0"/>
              <a:t>e</a:t>
            </a:r>
            <a:r>
              <a:rPr lang="fi-FI" sz="2400" dirty="0"/>
              <a:t> konwersji internetowych</a:t>
            </a:r>
            <a:r>
              <a:rPr lang="pl-PL" sz="2400" dirty="0"/>
              <a:t>.</a:t>
            </a:r>
            <a:endParaRPr dirty="0"/>
          </a:p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Zrozumi</a:t>
            </a:r>
            <a:r>
              <a:rPr lang="pl-PL" sz="2400" dirty="0" err="1"/>
              <a:t>eć</a:t>
            </a:r>
            <a:r>
              <a:rPr lang="fi-FI" sz="2400" dirty="0"/>
              <a:t> rol</a:t>
            </a:r>
            <a:r>
              <a:rPr lang="pl-PL" sz="2400" dirty="0"/>
              <a:t>ę</a:t>
            </a:r>
            <a:r>
              <a:rPr lang="fi-FI" sz="2400" dirty="0"/>
              <a:t> strony internetowej w podróży klienta</a:t>
            </a:r>
            <a:r>
              <a:rPr lang="pl-PL" sz="2400" dirty="0"/>
              <a:t>.</a:t>
            </a:r>
            <a:endParaRPr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Zrozumie</a:t>
            </a:r>
            <a:r>
              <a:rPr lang="pl-PL" sz="2400" dirty="0"/>
              <a:t>ć</a:t>
            </a:r>
            <a:r>
              <a:rPr lang="fi-FI" sz="2400" dirty="0"/>
              <a:t> rol</a:t>
            </a:r>
            <a:r>
              <a:rPr lang="pl-PL" sz="2400" dirty="0"/>
              <a:t>ę</a:t>
            </a:r>
            <a:r>
              <a:rPr lang="fi-FI" sz="2400" dirty="0"/>
              <a:t> użyteczności we wspieraniu klienta w osiąganiu konwersji</a:t>
            </a:r>
            <a:r>
              <a:rPr lang="pl-PL" sz="2400" dirty="0"/>
              <a:t>.</a:t>
            </a:r>
            <a:endParaRPr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Oprac</a:t>
            </a:r>
            <a:r>
              <a:rPr lang="pl-PL" sz="2400" dirty="0" err="1"/>
              <a:t>owąć</a:t>
            </a:r>
            <a:r>
              <a:rPr lang="fi-FI" sz="2400" dirty="0"/>
              <a:t> grup</a:t>
            </a:r>
            <a:r>
              <a:rPr lang="pl-PL" sz="2400" dirty="0"/>
              <a:t>ę</a:t>
            </a:r>
            <a:r>
              <a:rPr lang="fi-FI" sz="2400" dirty="0"/>
              <a:t> docelow</a:t>
            </a:r>
            <a:r>
              <a:rPr lang="pl-PL" sz="2400" dirty="0"/>
              <a:t>ą</a:t>
            </a:r>
            <a:r>
              <a:rPr lang="fi-FI" sz="2400" dirty="0"/>
              <a:t> strony internetowej, opisując persony </a:t>
            </a:r>
            <a:br>
              <a:rPr lang="pl-PL" sz="2400" dirty="0"/>
            </a:br>
            <a:r>
              <a:rPr lang="fi-FI" sz="2400" dirty="0"/>
              <a:t>i segmentację.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</a:pPr>
            <a:endParaRPr sz="2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0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"/>
          <p:cNvSpPr txBox="1">
            <a:spLocks noGrp="1"/>
          </p:cNvSpPr>
          <p:nvPr>
            <p:ph type="title"/>
          </p:nvPr>
        </p:nvSpPr>
        <p:spPr>
          <a:xfrm>
            <a:off x="1399515" y="1972931"/>
            <a:ext cx="3489356" cy="9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Tematy</a:t>
            </a:r>
            <a:endParaRPr/>
          </a:p>
        </p:txBody>
      </p:sp>
      <p:sp>
        <p:nvSpPr>
          <p:cNvPr id="348" name="Google Shape;348;p3"/>
          <p:cNvSpPr txBox="1">
            <a:spLocks noGrp="1"/>
          </p:cNvSpPr>
          <p:nvPr>
            <p:ph type="body" idx="1"/>
          </p:nvPr>
        </p:nvSpPr>
        <p:spPr>
          <a:xfrm>
            <a:off x="5387986" y="957288"/>
            <a:ext cx="6141600" cy="28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100" b="0" i="0" u="none" strike="noStrike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lang="fi-FI" sz="2100"/>
              <a:t>Rola stron internetowych w podróży klienta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lang="fi-FI" sz="2100"/>
              <a:t>Definiowanie konwersji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lang="fi-FI" sz="2100"/>
              <a:t>Konwersja i doświadczenie klienta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lang="fi-FI" sz="2100"/>
              <a:t>Wgląd w swoich klientów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lang="fi-FI" sz="2100"/>
              <a:t>Segmentacja klientów i persona kupującego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"/>
          <p:cNvSpPr txBox="1">
            <a:spLocks noGrp="1"/>
          </p:cNvSpPr>
          <p:nvPr>
            <p:ph type="ctrTitle" idx="4294967295"/>
          </p:nvPr>
        </p:nvSpPr>
        <p:spPr>
          <a:xfrm>
            <a:off x="0" y="2308632"/>
            <a:ext cx="12192000" cy="138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Rola stron internetowych </a:t>
            </a:r>
            <a:br>
              <a:rPr lang="pl-PL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 podróży klienta</a:t>
            </a:r>
            <a:endParaRPr sz="6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g24d18286df6_0_195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045" y="1308128"/>
            <a:ext cx="7157948" cy="4241743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g24d18286df6_0_195"/>
          <p:cNvSpPr txBox="1">
            <a:spLocks noGrp="1"/>
          </p:cNvSpPr>
          <p:nvPr>
            <p:ph type="title"/>
          </p:nvPr>
        </p:nvSpPr>
        <p:spPr>
          <a:xfrm>
            <a:off x="385347" y="-60021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</a:pPr>
            <a:r>
              <a:rPr lang="fi-FI" sz="3200" dirty="0"/>
              <a:t>Buyer's Journey (= Customer Journey)</a:t>
            </a:r>
            <a:br>
              <a:rPr lang="fi-FI" sz="3200" dirty="0"/>
            </a:br>
            <a:r>
              <a:rPr lang="fi-FI" sz="1600" dirty="0"/>
              <a:t>= </a:t>
            </a:r>
            <a:r>
              <a:rPr lang="pl-PL" sz="1600" dirty="0"/>
              <a:t>p</a:t>
            </a:r>
            <a:r>
              <a:rPr lang="fi-FI" sz="1600" dirty="0"/>
              <a:t>roces, przez który przechodzą kupujący, aby poznać, rozważyć i zdecydować się na zakup </a:t>
            </a:r>
            <a:br>
              <a:rPr lang="pl-PL" sz="1600" dirty="0"/>
            </a:br>
            <a:r>
              <a:rPr lang="fi-FI" sz="1600" dirty="0"/>
              <a:t>nowego produktu lub usługi.</a:t>
            </a:r>
            <a:endParaRPr sz="1800" dirty="0"/>
          </a:p>
        </p:txBody>
      </p:sp>
      <p:sp>
        <p:nvSpPr>
          <p:cNvPr id="361" name="Google Shape;361;g24d18286df6_0_195"/>
          <p:cNvSpPr txBox="1"/>
          <p:nvPr/>
        </p:nvSpPr>
        <p:spPr>
          <a:xfrm>
            <a:off x="6610036" y="3482284"/>
            <a:ext cx="1341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g24d18286df6_0_195"/>
          <p:cNvSpPr/>
          <p:nvPr/>
        </p:nvSpPr>
        <p:spPr>
          <a:xfrm rot="-5400000">
            <a:off x="3106059" y="3671609"/>
            <a:ext cx="2128645" cy="1418343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gradFill>
            <a:gsLst>
              <a:gs pos="0">
                <a:srgbClr val="306CD7"/>
              </a:gs>
              <a:gs pos="100000">
                <a:srgbClr val="90B0FF"/>
              </a:gs>
            </a:gsLst>
            <a:lin ang="16200038" scaled="0"/>
          </a:gradFill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g24d18286df6_0_195"/>
          <p:cNvSpPr/>
          <p:nvPr/>
        </p:nvSpPr>
        <p:spPr>
          <a:xfrm>
            <a:off x="6627288" y="5912169"/>
            <a:ext cx="52473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fi-FI" sz="1600" b="0" i="0" u="sng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Więcej informacji: https://www.crazyegg.com/blog/guides/buyers-journey/</a:t>
            </a:r>
            <a:endParaRPr sz="1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g24d18286df6_0_195"/>
          <p:cNvSpPr/>
          <p:nvPr/>
        </p:nvSpPr>
        <p:spPr>
          <a:xfrm>
            <a:off x="2651539" y="6171869"/>
            <a:ext cx="63483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Źródło grafiki: </a:t>
            </a:r>
            <a:r>
              <a:rPr lang="fi-FI" sz="12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24a243be366_0_4"/>
          <p:cNvSpPr txBox="1">
            <a:spLocks noGrp="1"/>
          </p:cNvSpPr>
          <p:nvPr>
            <p:ph type="title"/>
          </p:nvPr>
        </p:nvSpPr>
        <p:spPr>
          <a:xfrm>
            <a:off x="707572" y="234497"/>
            <a:ext cx="9511084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4000" dirty="0"/>
              <a:t>Strona internetowa jest zaangażowana w każdy etap podróży klienta</a:t>
            </a:r>
            <a:r>
              <a:rPr lang="pl-PL" sz="4000" dirty="0"/>
              <a:t> (1)</a:t>
            </a:r>
            <a:endParaRPr sz="4000" dirty="0"/>
          </a:p>
        </p:txBody>
      </p:sp>
      <p:sp>
        <p:nvSpPr>
          <p:cNvPr id="371" name="Google Shape;371;g24a243be366_0_4"/>
          <p:cNvSpPr txBox="1">
            <a:spLocks noGrp="1"/>
          </p:cNvSpPr>
          <p:nvPr>
            <p:ph type="body" idx="1"/>
          </p:nvPr>
        </p:nvSpPr>
        <p:spPr>
          <a:xfrm>
            <a:off x="707572" y="1560197"/>
            <a:ext cx="10515600" cy="4398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Świadomość</a:t>
            </a:r>
            <a:r>
              <a:rPr lang="fi-FI" sz="1800" dirty="0"/>
              <a:t>: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Strony internetowe pomagają budować świadomość poprzez dostarczanie odpowiednich </a:t>
            </a:r>
            <a:br>
              <a:rPr lang="pl-PL" sz="1800" dirty="0"/>
            </a:br>
            <a:r>
              <a:rPr lang="fi-FI" sz="1800" dirty="0"/>
              <a:t>i angażujących treści, które przyciągają potencjalnych klientów.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Przedstawiają firmę, jej produkty lub usługi i nawiązują wstępne połączenie.</a:t>
            </a:r>
            <a:endParaRPr sz="18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Rozważania</a:t>
            </a:r>
            <a:r>
              <a:rPr lang="fi-FI" sz="1800" dirty="0"/>
              <a:t>: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pl-PL" sz="1800" dirty="0"/>
              <a:t>D</a:t>
            </a:r>
            <a:r>
              <a:rPr lang="fi-FI" sz="1800" dirty="0"/>
              <a:t>ostarczają szczegółowych informacji na temat oferty biznesowej, funkcji, korzyści i unikalnych propozycji sprzedaży</a:t>
            </a:r>
            <a:r>
              <a:rPr lang="pl-PL" sz="1800" dirty="0"/>
              <a:t>.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Prezentują referencje, recenzje, studia przypadków i porównania, aby pomóc klientom </a:t>
            </a:r>
            <a:br>
              <a:rPr lang="pl-PL" sz="1800" dirty="0"/>
            </a:br>
            <a:r>
              <a:rPr lang="fi-FI" sz="1800" dirty="0"/>
              <a:t>w podejmowaniu świadomych decyzji.</a:t>
            </a:r>
            <a:endParaRPr sz="18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Konwersja</a:t>
            </a:r>
            <a:r>
              <a:rPr lang="fi-FI" sz="1800" dirty="0"/>
              <a:t>: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Strony internetowe odgrywają istotną rolę w przekształcaniu potencjalnych klientów w klientów.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Zapewniają wyraźne wezwania do działania (CTA), które zachęcają odwiedzających do podjęcia pożądanych działań, takich jak dokonanie zakupu, wypełnienie formularza, zapisanie się do newslettera lub poproszenie o demo.</a:t>
            </a:r>
            <a:endParaRPr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24a243be366_0_4"/>
          <p:cNvSpPr txBox="1">
            <a:spLocks noGrp="1"/>
          </p:cNvSpPr>
          <p:nvPr>
            <p:ph type="title"/>
          </p:nvPr>
        </p:nvSpPr>
        <p:spPr>
          <a:xfrm>
            <a:off x="707572" y="234497"/>
            <a:ext cx="9511084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4000" dirty="0"/>
              <a:t>Strona internetowa jest zaangażowana w każdy etap podróży klienta</a:t>
            </a:r>
            <a:r>
              <a:rPr lang="pl-PL" sz="4000" dirty="0"/>
              <a:t> (2)</a:t>
            </a:r>
            <a:endParaRPr sz="4000" dirty="0"/>
          </a:p>
        </p:txBody>
      </p:sp>
      <p:sp>
        <p:nvSpPr>
          <p:cNvPr id="371" name="Google Shape;371;g24a243be366_0_4"/>
          <p:cNvSpPr txBox="1">
            <a:spLocks noGrp="1"/>
          </p:cNvSpPr>
          <p:nvPr>
            <p:ph type="body" idx="1"/>
          </p:nvPr>
        </p:nvSpPr>
        <p:spPr>
          <a:xfrm>
            <a:off x="707572" y="1560197"/>
            <a:ext cx="10515600" cy="4398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Zaangażowanie i budowanie relacji</a:t>
            </a:r>
            <a:r>
              <a:rPr lang="fi-FI" sz="1800" dirty="0"/>
              <a:t>: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Strony internetowe ułatwiają stałe zaangażowanie klientów.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Dostarczają wartościowych treści, artykułów na blogach, zasobów i interaktywnych funkcji, </a:t>
            </a:r>
            <a:br>
              <a:rPr lang="pl-PL" sz="1800" dirty="0"/>
            </a:br>
            <a:r>
              <a:rPr lang="fi-FI" sz="1800" dirty="0"/>
              <a:t>aby utrzymać zaangażowanie klientów i budować relacje w czasie.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Np. spersonalizowane rekomendacje, programy lojalnościowe lub portale dla klientów.</a:t>
            </a:r>
            <a:endParaRPr sz="18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Wsparcie i utrzymanie: </a:t>
            </a:r>
            <a:endParaRPr sz="1800" b="1" dirty="0"/>
          </a:p>
          <a:p>
            <a:pPr marL="457200" lvl="0" indent="-30607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Witryny internetowe służą również jako kanał wsparcia, oferując często zadawane pytania, bazy wiedzy, chatboty lub formularze kontaktowe, w których klienci mogą szukać pomocy. </a:t>
            </a:r>
            <a:endParaRPr sz="1800" dirty="0"/>
          </a:p>
          <a:p>
            <a:pPr marL="457200" lvl="0" indent="-30607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20"/>
              <a:buChar char="●"/>
            </a:pPr>
            <a:r>
              <a:rPr lang="fi-FI" sz="1800" dirty="0"/>
              <a:t>Zapewniają one bezproblemową obsługę obecnym klientom, umożliwiając im dostęp do informacji o koncie, śledzenie zamówień lub szukanie pomocy w razie potrzeby.</a:t>
            </a:r>
            <a:endParaRPr sz="18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endParaRPr sz="1220" dirty="0"/>
          </a:p>
        </p:txBody>
      </p:sp>
    </p:spTree>
    <p:extLst>
      <p:ext uri="{BB962C8B-B14F-4D97-AF65-F5344CB8AC3E}">
        <p14:creationId xmlns:p14="http://schemas.microsoft.com/office/powerpoint/2010/main" val="974511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dirty="0"/>
              <a:t>Główny cel strony internetowej</a:t>
            </a:r>
            <a:endParaRPr dirty="0"/>
          </a:p>
        </p:txBody>
      </p:sp>
      <p:sp>
        <p:nvSpPr>
          <p:cNvPr id="377" name="Google Shape;37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None/>
            </a:pPr>
            <a:r>
              <a:rPr lang="pl-PL" sz="3600" b="1" i="0" dirty="0">
                <a:latin typeface="Arial"/>
                <a:ea typeface="Arial"/>
                <a:cs typeface="Arial"/>
                <a:sym typeface="Arial"/>
              </a:rPr>
              <a:t>Potrzeba </a:t>
            </a:r>
            <a:r>
              <a:rPr lang="fi-FI" sz="3600" b="1" i="0" dirty="0">
                <a:latin typeface="Arial"/>
                <a:ea typeface="Arial"/>
                <a:cs typeface="Arial"/>
                <a:sym typeface="Arial"/>
              </a:rPr>
              <a:t>KONWERSJI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None/>
            </a:pPr>
            <a:endParaRPr b="1" i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200"/>
              <a:buFont typeface="Arial"/>
              <a:buChar char="•"/>
            </a:pP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Każda strona internetowa </a:t>
            </a: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MUSI mieć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cel</a:t>
            </a:r>
            <a:endParaRPr dirty="0"/>
          </a:p>
          <a:p>
            <a:pPr marL="4572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4200"/>
              <a:buFont typeface="Arial"/>
              <a:buChar char="•"/>
            </a:pPr>
            <a:r>
              <a:rPr lang="fi-FI" dirty="0">
                <a:latin typeface="Arial"/>
                <a:ea typeface="Arial"/>
                <a:cs typeface="Arial"/>
                <a:sym typeface="Arial"/>
              </a:rPr>
              <a:t>Jeśli niektóre z twoich stron internetowych nie mają celu - </a:t>
            </a:r>
            <a:r>
              <a:rPr lang="fi-FI" b="1" dirty="0">
                <a:latin typeface="Arial"/>
                <a:ea typeface="Arial"/>
                <a:cs typeface="Arial"/>
                <a:sym typeface="Arial"/>
              </a:rPr>
              <a:t>USUŃ </a:t>
            </a:r>
            <a:r>
              <a:rPr lang="fi-FI" dirty="0">
                <a:latin typeface="Arial"/>
                <a:ea typeface="Arial"/>
                <a:cs typeface="Arial"/>
                <a:sym typeface="Arial"/>
              </a:rPr>
              <a:t>je.</a:t>
            </a:r>
            <a:endParaRPr dirty="0"/>
          </a:p>
          <a:p>
            <a:pPr marL="635000" lvl="0" indent="-210501" algn="l" rtl="0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rgbClr val="D12477"/>
              </a:buClr>
              <a:buSzPts val="42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24a243be366_0_0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Definiowanie konwersji</a:t>
            </a:r>
            <a:endParaRPr sz="6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2415d10eec0_0_108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Czym jest konwersja strony internetowej?</a:t>
            </a:r>
            <a:endParaRPr/>
          </a:p>
        </p:txBody>
      </p:sp>
      <p:sp>
        <p:nvSpPr>
          <p:cNvPr id="389" name="Google Shape;389;g2415d10eec0_0_1080"/>
          <p:cNvSpPr txBox="1">
            <a:spLocks noGrp="1"/>
          </p:cNvSpPr>
          <p:nvPr>
            <p:ph type="body" idx="1"/>
          </p:nvPr>
        </p:nvSpPr>
        <p:spPr>
          <a:xfrm>
            <a:off x="838200" y="17494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480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30"/>
              <a:buChar char="●"/>
            </a:pPr>
            <a:r>
              <a:rPr lang="fi-FI" sz="1829" dirty="0">
                <a:solidFill>
                  <a:schemeClr val="dk1"/>
                </a:solidFill>
              </a:rPr>
              <a:t>Konwersja w witrynie ma miejsce, gdy użytkownik wykona pożądaną akcję w witrynie, np.</a:t>
            </a:r>
            <a:endParaRPr sz="1829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30"/>
              <a:buChar char="○"/>
            </a:pPr>
            <a:r>
              <a:rPr lang="fi-FI" sz="1829" dirty="0">
                <a:solidFill>
                  <a:schemeClr val="dk1"/>
                </a:solidFill>
              </a:rPr>
              <a:t>dokona</a:t>
            </a:r>
            <a:r>
              <a:rPr lang="pl-PL" sz="1829" dirty="0">
                <a:solidFill>
                  <a:schemeClr val="dk1"/>
                </a:solidFill>
              </a:rPr>
              <a:t>nie</a:t>
            </a:r>
            <a:r>
              <a:rPr lang="fi-FI" sz="1829" dirty="0">
                <a:solidFill>
                  <a:schemeClr val="dk1"/>
                </a:solidFill>
              </a:rPr>
              <a:t> zakupu</a:t>
            </a:r>
            <a:r>
              <a:rPr lang="pl-PL" sz="1829" dirty="0">
                <a:solidFill>
                  <a:schemeClr val="dk1"/>
                </a:solidFill>
              </a:rPr>
              <a:t>,</a:t>
            </a:r>
            <a:r>
              <a:rPr lang="fi-FI" sz="1829" dirty="0">
                <a:solidFill>
                  <a:schemeClr val="dk1"/>
                </a:solidFill>
              </a:rPr>
              <a:t> </a:t>
            </a:r>
            <a:endParaRPr sz="1829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30"/>
              <a:buChar char="○"/>
            </a:pPr>
            <a:r>
              <a:rPr lang="fi-FI" sz="1829" dirty="0">
                <a:solidFill>
                  <a:schemeClr val="dk1"/>
                </a:solidFill>
              </a:rPr>
              <a:t>wypełni</a:t>
            </a:r>
            <a:r>
              <a:rPr lang="pl-PL" sz="1829" dirty="0" err="1">
                <a:solidFill>
                  <a:schemeClr val="dk1"/>
                </a:solidFill>
              </a:rPr>
              <a:t>enie</a:t>
            </a:r>
            <a:r>
              <a:rPr lang="fi-FI" sz="1829" dirty="0">
                <a:solidFill>
                  <a:schemeClr val="dk1"/>
                </a:solidFill>
              </a:rPr>
              <a:t> formularz</a:t>
            </a:r>
            <a:r>
              <a:rPr lang="pl-PL" sz="1829" dirty="0">
                <a:solidFill>
                  <a:schemeClr val="dk1"/>
                </a:solidFill>
              </a:rPr>
              <a:t>a</a:t>
            </a:r>
            <a:r>
              <a:rPr lang="fi-FI" sz="1829" dirty="0">
                <a:solidFill>
                  <a:schemeClr val="dk1"/>
                </a:solidFill>
              </a:rPr>
              <a:t> kontaktow</a:t>
            </a:r>
            <a:r>
              <a:rPr lang="pl-PL" sz="1829" dirty="0">
                <a:solidFill>
                  <a:schemeClr val="dk1"/>
                </a:solidFill>
              </a:rPr>
              <a:t>ego</a:t>
            </a:r>
            <a:r>
              <a:rPr lang="fi-FI" sz="1829" dirty="0">
                <a:solidFill>
                  <a:schemeClr val="dk1"/>
                </a:solidFill>
              </a:rPr>
              <a:t>. </a:t>
            </a:r>
            <a:endParaRPr sz="1829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30"/>
              <a:buChar char="●"/>
            </a:pPr>
            <a:r>
              <a:rPr lang="fi-FI" sz="1829" dirty="0">
                <a:solidFill>
                  <a:schemeClr val="dk1"/>
                </a:solidFill>
              </a:rPr>
              <a:t>Każda witryna biznesowa jest tworzona w celu generowania konwersji.</a:t>
            </a:r>
            <a:endParaRPr sz="1829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1829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30"/>
              <a:buChar char="●"/>
            </a:pPr>
            <a:r>
              <a:rPr lang="fi-FI" sz="1829" b="1" dirty="0">
                <a:solidFill>
                  <a:schemeClr val="dk1"/>
                </a:solidFill>
              </a:rPr>
              <a:t>Mikrokonwersje</a:t>
            </a:r>
            <a:endParaRPr sz="1829" b="1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30"/>
              <a:buChar char="○"/>
            </a:pPr>
            <a:r>
              <a:rPr lang="fi-FI" sz="1829" dirty="0">
                <a:solidFill>
                  <a:schemeClr val="dk1"/>
                </a:solidFill>
              </a:rPr>
              <a:t>Mikrokonwersja ma miejsce, gdy osiągnięty zostanie krok w kierunku celu końcowego, takiego jak subskrypcja biuletynu, pobranie e-booka lub obejrzenie filmu o produkcie.</a:t>
            </a:r>
            <a:endParaRPr sz="1829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30"/>
              <a:buChar char="○"/>
            </a:pPr>
            <a:r>
              <a:rPr lang="fi-FI" sz="1829" dirty="0">
                <a:solidFill>
                  <a:schemeClr val="dk1"/>
                </a:solidFill>
              </a:rPr>
              <a:t>Mikrokonwersje to zdarzenia, które występują przed makrokonwersją.</a:t>
            </a:r>
            <a:endParaRPr sz="1829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1829" dirty="0">
              <a:solidFill>
                <a:schemeClr val="dk1"/>
              </a:solidFill>
            </a:endParaRPr>
          </a:p>
          <a:p>
            <a:pPr marL="457200" lvl="0" indent="-34480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30"/>
              <a:buChar char="●"/>
            </a:pPr>
            <a:r>
              <a:rPr lang="fi-FI" sz="1829" b="1" dirty="0">
                <a:solidFill>
                  <a:schemeClr val="dk1"/>
                </a:solidFill>
              </a:rPr>
              <a:t>Makrokonwersje</a:t>
            </a:r>
            <a:endParaRPr sz="1829" b="1" dirty="0">
              <a:solidFill>
                <a:schemeClr val="dk1"/>
              </a:solidFill>
            </a:endParaRPr>
          </a:p>
          <a:p>
            <a:pPr marL="914400" lvl="1" indent="-34480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30"/>
              <a:buChar char="○"/>
            </a:pPr>
            <a:r>
              <a:rPr lang="fi-FI" sz="1829" dirty="0">
                <a:solidFill>
                  <a:schemeClr val="dk1"/>
                </a:solidFill>
              </a:rPr>
              <a:t>Makrokonwersja ma miejsce, gdy osiągnięty zostanie cel końcowy, taki jak sprzedaż, nowy płatny subskrybent lub wypełniony formularz kontaktowy.</a:t>
            </a:r>
            <a:endParaRPr sz="1829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1829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935"/>
              <a:buNone/>
            </a:pPr>
            <a:endParaRPr sz="1829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2415d10eec0_0_0"/>
          <p:cNvSpPr txBox="1">
            <a:spLocks noGrp="1"/>
          </p:cNvSpPr>
          <p:nvPr>
            <p:ph type="title"/>
          </p:nvPr>
        </p:nvSpPr>
        <p:spPr>
          <a:xfrm>
            <a:off x="1132174" y="134313"/>
            <a:ext cx="686431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4400"/>
              <a:buFont typeface="Arial"/>
              <a:buNone/>
            </a:pPr>
            <a:r>
              <a:rPr lang="fi-FI"/>
              <a:t>Możliwe </a:t>
            </a:r>
            <a:r>
              <a:rPr lang="fi-FI">
                <a:latin typeface="Arial"/>
                <a:ea typeface="Arial"/>
                <a:cs typeface="Arial"/>
                <a:sym typeface="Arial"/>
              </a:rPr>
              <a:t>konwersje</a:t>
            </a:r>
            <a:br>
              <a:rPr lang="fi-FI"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396" name="Google Shape;396;g2415d10eec0_0_0"/>
          <p:cNvSpPr txBox="1">
            <a:spLocks noGrp="1"/>
          </p:cNvSpPr>
          <p:nvPr>
            <p:ph type="sldNum" idx="4294967295"/>
          </p:nvPr>
        </p:nvSpPr>
        <p:spPr>
          <a:xfrm>
            <a:off x="11825288" y="6356350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g2415d10eec0_0_0"/>
          <p:cNvSpPr txBox="1"/>
          <p:nvPr/>
        </p:nvSpPr>
        <p:spPr>
          <a:xfrm>
            <a:off x="1132175" y="1129809"/>
            <a:ext cx="2460994" cy="1600398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Interakcj</a:t>
            </a:r>
            <a:r>
              <a:rPr lang="pl-PL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Rozwią</a:t>
            </a:r>
            <a:r>
              <a:rPr lang="pl-PL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zanie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test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Odwied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zenie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stron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 kontaktem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Czas na stronie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Obejrz</a:t>
            </a:r>
            <a:r>
              <a:rPr lang="pl-PL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wideo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g2415d10eec0_0_0"/>
          <p:cNvSpPr txBox="1"/>
          <p:nvPr/>
        </p:nvSpPr>
        <p:spPr>
          <a:xfrm>
            <a:off x="3721403" y="1129809"/>
            <a:ext cx="2589063" cy="1354176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l-PL" sz="1800" b="1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Leady</a:t>
            </a: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Pob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ranie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‚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biał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ej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księg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i’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Działanie z 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e-mail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Zapytanie ofertowe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Podpis</a:t>
            </a:r>
            <a:r>
              <a:rPr lang="pl-PL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anie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petycj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g2415d10eec0_0_0"/>
          <p:cNvSpPr txBox="1"/>
          <p:nvPr/>
        </p:nvSpPr>
        <p:spPr>
          <a:xfrm>
            <a:off x="6438700" y="1121934"/>
            <a:ext cx="2705300" cy="1354176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2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fi-FI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Sprzedaż: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Zakup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Subskrypcja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Rejestracja 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Zarejestr</a:t>
            </a:r>
            <a:r>
              <a:rPr lang="pl-PL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owanie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na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kurs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0" name="Google Shape;400;g2415d10eec0_0_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5937" y="3024463"/>
            <a:ext cx="4080125" cy="2825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g2415d10eec0_0_0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70599" y="3012929"/>
            <a:ext cx="3354689" cy="2837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g2415d10eec0_0_0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181" y="2924766"/>
            <a:ext cx="3227219" cy="29254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415d10eec0_0_19"/>
          <p:cNvSpPr txBox="1">
            <a:spLocks noGrp="1"/>
          </p:cNvSpPr>
          <p:nvPr>
            <p:ph type="title"/>
          </p:nvPr>
        </p:nvSpPr>
        <p:spPr>
          <a:xfrm>
            <a:off x="469675" y="34627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4400"/>
              <a:buFont typeface="Arial"/>
              <a:buNone/>
            </a:pPr>
            <a:r>
              <a:rPr lang="fi-FI"/>
              <a:t>Zadanie: strona internetowa</a:t>
            </a:r>
            <a:br>
              <a:rPr lang="fi-FI"/>
            </a:br>
            <a:endParaRPr/>
          </a:p>
        </p:txBody>
      </p:sp>
      <p:sp>
        <p:nvSpPr>
          <p:cNvPr id="409" name="Google Shape;409;g2415d10eec0_0_19"/>
          <p:cNvSpPr txBox="1">
            <a:spLocks noGrp="1"/>
          </p:cNvSpPr>
          <p:nvPr>
            <p:ph type="sldNum" idx="4294967295"/>
          </p:nvPr>
        </p:nvSpPr>
        <p:spPr>
          <a:xfrm>
            <a:off x="11825288" y="6356350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g2415d10eec0_0_19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8722" y="1376524"/>
            <a:ext cx="6253429" cy="4393035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g2415d10eec0_0_19"/>
          <p:cNvSpPr txBox="1"/>
          <p:nvPr/>
        </p:nvSpPr>
        <p:spPr>
          <a:xfrm>
            <a:off x="7090675" y="1484741"/>
            <a:ext cx="38946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br>
              <a:rPr lang="fi-FI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Jaka jest konwersja na tej stronie?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Przedyskutuj z grupą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i-FI" sz="2400" b="0" i="0" u="none" strike="noStrike" cap="none" dirty="0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Zapisz je.</a:t>
            </a:r>
            <a:endParaRPr sz="2400" b="0" i="0" u="none" strike="noStrike" cap="none" dirty="0">
              <a:solidFill>
                <a:srgbClr val="2E7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2" name="Google Shape;412;g2415d10eec0_0_19" descr="Zandloper 30% silhouet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7810" y="4628049"/>
            <a:ext cx="1141510" cy="1141510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g2415d10eec0_0_19"/>
          <p:cNvSpPr txBox="1"/>
          <p:nvPr/>
        </p:nvSpPr>
        <p:spPr>
          <a:xfrm>
            <a:off x="8161385" y="4915556"/>
            <a:ext cx="21987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fi-FI" sz="2800" b="1" i="0" u="none" strike="noStrike" cap="none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10 minut</a:t>
            </a:r>
            <a:br>
              <a:rPr lang="fi-FI" sz="2800" b="1" i="0" u="none" strike="noStrike" cap="non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</a:br>
            <a:endParaRPr sz="2800" b="1" i="0" u="none" strike="noStrike" cap="non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5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Konwersje </a:t>
            </a:r>
            <a:br>
              <a:rPr lang="pl-PL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 doświadczenie klienta</a:t>
            </a:r>
            <a:endParaRPr sz="6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fi-FI"/>
              <a:t>Znaczenie doświadczenia klienta</a:t>
            </a:r>
            <a:endParaRPr/>
          </a:p>
        </p:txBody>
      </p:sp>
      <p:sp>
        <p:nvSpPr>
          <p:cNvPr id="424" name="Google Shape;424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722097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 sz="2800"/>
              <a:t>Ważna jest nie tylko </a:t>
            </a:r>
            <a:r>
              <a:rPr lang="fi-FI" sz="2800">
                <a:solidFill>
                  <a:schemeClr val="accent1"/>
                </a:solidFill>
              </a:rPr>
              <a:t>konwersja.</a:t>
            </a:r>
            <a:br>
              <a:rPr lang="fi-FI" sz="2800"/>
            </a:br>
            <a:r>
              <a:rPr lang="fi-FI" sz="2800"/>
              <a:t>Aby być skutecznym, klient musi mieć </a:t>
            </a:r>
            <a:r>
              <a:rPr lang="fi-FI" sz="2800">
                <a:solidFill>
                  <a:schemeClr val="accent1"/>
                </a:solidFill>
              </a:rPr>
              <a:t>pozytywne doświadczenia </a:t>
            </a:r>
            <a:r>
              <a:rPr lang="fi-FI" sz="2800"/>
              <a:t>podczas odwiedzania strony </a:t>
            </a:r>
            <a:r>
              <a:rPr lang="fi-FI"/>
              <a:t>internetowej.</a:t>
            </a:r>
            <a:endParaRPr sz="2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</a:pPr>
            <a:r>
              <a:rPr lang="fi-FI" sz="2800"/>
              <a:t>Doświadczenie klienta to suma tego, czego klient doświadcza podczas interakcji z organizacją i </a:t>
            </a:r>
            <a:r>
              <a:rPr lang="fi-FI" sz="2800">
                <a:solidFill>
                  <a:schemeClr val="accent1"/>
                </a:solidFill>
              </a:rPr>
              <a:t>odczuć</a:t>
            </a:r>
            <a:r>
              <a:rPr lang="fi-FI" sz="2800"/>
              <a:t>, jakie to doświadczenie wywołuje. </a:t>
            </a:r>
            <a:br>
              <a:rPr lang="fi-FI" sz="28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2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</a:pPr>
            <a:r>
              <a:rPr lang="fi-FI" sz="2800"/>
              <a:t>Im przyjemniejsze doświadczenie, tym większy wpływ na </a:t>
            </a:r>
            <a:r>
              <a:rPr lang="fi-FI" sz="2800">
                <a:solidFill>
                  <a:schemeClr val="accent1"/>
                </a:solidFill>
              </a:rPr>
              <a:t>konwersję i doświadczenie klienta.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17647"/>
              <a:buFont typeface="Arial"/>
              <a:buNone/>
            </a:pPr>
            <a:endParaRPr/>
          </a:p>
        </p:txBody>
      </p:sp>
      <p:pic>
        <p:nvPicPr>
          <p:cNvPr id="425" name="Google Shape;425;p6" descr="a smiling person watching the screen of his laptop 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0783" y="2102937"/>
            <a:ext cx="3977077" cy="36826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17"/>
          <p:cNvSpPr txBox="1">
            <a:spLocks noGrp="1"/>
          </p:cNvSpPr>
          <p:nvPr>
            <p:ph type="ctrTitle" idx="4294967295"/>
          </p:nvPr>
        </p:nvSpPr>
        <p:spPr>
          <a:xfrm>
            <a:off x="1587795" y="4475653"/>
            <a:ext cx="9144000" cy="1058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3"/>
              <a:buFont typeface="Calibri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Użyteczność strony internetowej</a:t>
            </a:r>
            <a:b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dla projektu witryny zorientowanego na użytkownika</a:t>
            </a:r>
            <a:endParaRPr sz="6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1e34f58c467_0_19"/>
          <p:cNvSpPr txBox="1">
            <a:spLocks noGrp="1"/>
          </p:cNvSpPr>
          <p:nvPr>
            <p:ph type="title"/>
          </p:nvPr>
        </p:nvSpPr>
        <p:spPr>
          <a:xfrm>
            <a:off x="918900" y="37665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Użyteczność strony internetowej</a:t>
            </a:r>
            <a:endParaRPr/>
          </a:p>
        </p:txBody>
      </p:sp>
      <p:sp>
        <p:nvSpPr>
          <p:cNvPr id="438" name="Google Shape;438;g1e34f58c467_0_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900"/>
              <a:buNone/>
            </a:pPr>
            <a:r>
              <a:rPr lang="fi-FI" sz="3000" u="sng" dirty="0">
                <a:solidFill>
                  <a:schemeClr val="accent5"/>
                </a:solidFill>
              </a:rPr>
              <a:t>Definicja użyteczności:</a:t>
            </a:r>
            <a:endParaRPr sz="3000" u="sng" dirty="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900"/>
              <a:buNone/>
            </a:pPr>
            <a:r>
              <a:rPr lang="fi-FI" sz="3000" dirty="0">
                <a:solidFill>
                  <a:schemeClr val="dk1"/>
                </a:solidFill>
                <a:highlight>
                  <a:schemeClr val="lt1"/>
                </a:highlight>
              </a:rPr>
              <a:t>Rzecz jest użyteczna, jeśli osoba o przeciętnych (lub nawet poniżej przeciętnych) umiejętnościach może dowiedzieć się, jak używać tej rzeczy zgodnie z jej przeznaczeniem, bez większego kłopotu niż jest to warte</a:t>
            </a:r>
            <a:r>
              <a:rPr lang="pl-PL" sz="3000" dirty="0">
                <a:solidFill>
                  <a:schemeClr val="dk1"/>
                </a:solidFill>
                <a:highlight>
                  <a:schemeClr val="lt1"/>
                </a:highlight>
              </a:rPr>
              <a:t>.</a:t>
            </a:r>
            <a:endParaRPr sz="3000" dirty="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900"/>
              <a:buNone/>
            </a:pPr>
            <a:r>
              <a:rPr lang="fi-FI" sz="3000" u="sng" dirty="0">
                <a:solidFill>
                  <a:schemeClr val="accent5"/>
                </a:solidFill>
                <a:highlight>
                  <a:schemeClr val="lt1"/>
                </a:highlight>
              </a:rPr>
              <a:t>Użyteczność strony internetowej:</a:t>
            </a:r>
            <a:endParaRPr sz="3000" u="sng" dirty="0">
              <a:solidFill>
                <a:schemeClr val="accent5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900"/>
              <a:buNone/>
            </a:pPr>
            <a:r>
              <a:rPr lang="fi-FI" sz="3000" dirty="0">
                <a:solidFill>
                  <a:schemeClr val="dk1"/>
                </a:solidFill>
                <a:highlight>
                  <a:schemeClr val="lt1"/>
                </a:highlight>
              </a:rPr>
              <a:t>Ogólne doświadczenie użytkownika podczas interakcji z witryną, zwłaszcza pod względem łatwości lub przyjemności korzystania </a:t>
            </a:r>
            <a:br>
              <a:rPr lang="pl-PL" sz="3000" dirty="0">
                <a:solidFill>
                  <a:schemeClr val="dk1"/>
                </a:solidFill>
                <a:highlight>
                  <a:schemeClr val="lt1"/>
                </a:highlight>
              </a:rPr>
            </a:br>
            <a:r>
              <a:rPr lang="fi-FI" sz="3000" dirty="0">
                <a:solidFill>
                  <a:schemeClr val="dk1"/>
                </a:solidFill>
                <a:highlight>
                  <a:schemeClr val="lt1"/>
                </a:highlight>
              </a:rPr>
              <a:t>z niej.</a:t>
            </a:r>
            <a:endParaRPr sz="3000" dirty="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439" name="Google Shape;439;g1e34f58c467_0_19"/>
          <p:cNvSpPr txBox="1"/>
          <p:nvPr/>
        </p:nvSpPr>
        <p:spPr>
          <a:xfrm>
            <a:off x="4910100" y="5924400"/>
            <a:ext cx="6639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1e34f58c467_0_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dirty="0"/>
              <a:t>Użyteczność strony internetowej</a:t>
            </a:r>
            <a:br>
              <a:rPr lang="pl-PL" dirty="0"/>
            </a:br>
            <a:r>
              <a:rPr lang="pl-PL" dirty="0"/>
              <a:t>- </a:t>
            </a:r>
            <a:r>
              <a:rPr lang="fi-FI" dirty="0"/>
              <a:t>na co zwrócić uwagę</a:t>
            </a:r>
            <a:r>
              <a:rPr lang="pl-PL" dirty="0"/>
              <a:t>?</a:t>
            </a:r>
            <a:endParaRPr dirty="0"/>
          </a:p>
        </p:txBody>
      </p:sp>
      <p:sp>
        <p:nvSpPr>
          <p:cNvPr id="446" name="Google Shape;446;g1e34f58c467_0_27"/>
          <p:cNvSpPr txBox="1">
            <a:spLocks noGrp="1"/>
          </p:cNvSpPr>
          <p:nvPr>
            <p:ph type="body" idx="1"/>
          </p:nvPr>
        </p:nvSpPr>
        <p:spPr>
          <a:xfrm>
            <a:off x="838200" y="1824639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dirty="0"/>
              <a:t>Łatwy w użyciu</a:t>
            </a:r>
            <a:endParaRPr dirty="0"/>
          </a:p>
          <a:p>
            <a:pPr marL="2857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600" dirty="0"/>
              <a:t>Nawigacja </a:t>
            </a:r>
            <a:r>
              <a:rPr lang="pl-PL" sz="1600" dirty="0"/>
              <a:t>„</a:t>
            </a:r>
            <a:r>
              <a:rPr lang="fi-FI" sz="1600" dirty="0"/>
              <a:t>po okruszkach chleba</a:t>
            </a:r>
            <a:r>
              <a:rPr lang="pl-PL" sz="1600" dirty="0"/>
              <a:t>”</a:t>
            </a:r>
            <a:endParaRPr sz="1600"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600" dirty="0"/>
              <a:t>Przyciski nawigacyjne u góry</a:t>
            </a:r>
            <a:endParaRPr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600" dirty="0"/>
              <a:t>Przyciski wezwania do </a:t>
            </a:r>
            <a:r>
              <a:rPr lang="fi-FI" sz="1600" dirty="0">
                <a:solidFill>
                  <a:srgbClr val="002060"/>
                </a:solidFill>
              </a:rPr>
              <a:t>działania</a:t>
            </a:r>
            <a:r>
              <a:rPr lang="fi-FI" sz="1600" dirty="0"/>
              <a:t> i przyciski po prawej stronie</a:t>
            </a:r>
            <a:endParaRPr sz="1600" dirty="0"/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600" dirty="0">
                <a:solidFill>
                  <a:srgbClr val="002060"/>
                </a:solidFill>
              </a:rPr>
              <a:t>Pasek wyszukiwania</a:t>
            </a:r>
            <a:endParaRPr sz="1600" dirty="0">
              <a:solidFill>
                <a:srgbClr val="002060"/>
              </a:solidFill>
            </a:endParaRPr>
          </a:p>
          <a:p>
            <a:pPr marL="28575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600" dirty="0">
                <a:solidFill>
                  <a:srgbClr val="002060"/>
                </a:solidFill>
              </a:rPr>
              <a:t>Wielojęzyczn</a:t>
            </a:r>
            <a:r>
              <a:rPr lang="pl-PL" sz="1600" dirty="0">
                <a:solidFill>
                  <a:srgbClr val="002060"/>
                </a:solidFill>
              </a:rPr>
              <a:t>ość</a:t>
            </a:r>
            <a:endParaRPr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sz="1600" dirty="0">
              <a:solidFill>
                <a:schemeClr val="dk1"/>
              </a:solidFill>
            </a:endParaRPr>
          </a:p>
        </p:txBody>
      </p:sp>
      <p:sp>
        <p:nvSpPr>
          <p:cNvPr id="447" name="Google Shape;447;g1e34f58c467_0_27"/>
          <p:cNvSpPr txBox="1"/>
          <p:nvPr/>
        </p:nvSpPr>
        <p:spPr>
          <a:xfrm>
            <a:off x="4341542" y="1809327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2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Wygląd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Klikalny tekst oznaczony kolorem lub podkreśleniem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Wideo</a:t>
            </a:r>
            <a:endParaRPr sz="1600" b="0" i="0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Mobile first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Struktura strony i nawigacja</a:t>
            </a:r>
            <a:endParaRPr dirty="0"/>
          </a:p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g1e34f58c467_0_27"/>
          <p:cNvSpPr txBox="1"/>
          <p:nvPr/>
        </p:nvSpPr>
        <p:spPr>
          <a:xfrm>
            <a:off x="7850458" y="1824639"/>
            <a:ext cx="3240000" cy="3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2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Zaufanie</a:t>
            </a: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Recenzje i opinie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Nazwa domeny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Autorytet</a:t>
            </a:r>
            <a:endParaRPr dirty="0"/>
          </a:p>
          <a:p>
            <a:pPr marL="285750" marR="0" lvl="0" indent="-28575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Aktualna zawartość</a:t>
            </a:r>
            <a:endParaRPr dirty="0"/>
          </a:p>
          <a:p>
            <a:pPr marL="0" marR="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7"/>
          <p:cNvSpPr txBox="1">
            <a:spLocks noGrp="1"/>
          </p:cNvSpPr>
          <p:nvPr>
            <p:ph type="ctrTitle" idx="4294967295"/>
          </p:nvPr>
        </p:nvSpPr>
        <p:spPr>
          <a:xfrm>
            <a:off x="1524000" y="2370407"/>
            <a:ext cx="9144000" cy="1058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2"/>
              <a:buFont typeface="Calibri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sym typeface="Arial"/>
              </a:rPr>
              <a:t>Poznaj swojego klienta: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6363"/>
              <a:buFont typeface="Calibri"/>
              <a:buNone/>
            </a:pPr>
            <a:r>
              <a:rPr lang="fi-FI" sz="6000" dirty="0"/>
              <a:t>Persona i segmentacje</a:t>
            </a:r>
            <a:endParaRPr sz="6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8"/>
          <p:cNvSpPr txBox="1">
            <a:spLocks noGrp="1"/>
          </p:cNvSpPr>
          <p:nvPr>
            <p:ph type="title" idx="4294967295"/>
          </p:nvPr>
        </p:nvSpPr>
        <p:spPr>
          <a:xfrm>
            <a:off x="2417762" y="335334"/>
            <a:ext cx="10985500" cy="933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4000"/>
              <a:t>Do kogo kierujesz reklamy?</a:t>
            </a:r>
            <a:endParaRPr sz="4000"/>
          </a:p>
        </p:txBody>
      </p:sp>
      <p:pic>
        <p:nvPicPr>
          <p:cNvPr id="461" name="Google Shape;461;p18" descr="C:\Users\Timo\AppData\Local\Temp\MP900444217.JPG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9929" y="1508357"/>
            <a:ext cx="6892141" cy="458682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249b0714a81_0_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Persona kupującego</a:t>
            </a:r>
            <a:endParaRPr/>
          </a:p>
        </p:txBody>
      </p:sp>
      <p:sp>
        <p:nvSpPr>
          <p:cNvPr id="468" name="Google Shape;468;g249b0714a81_0_1"/>
          <p:cNvSpPr txBox="1">
            <a:spLocks noGrp="1"/>
          </p:cNvSpPr>
          <p:nvPr>
            <p:ph type="body" idx="1"/>
          </p:nvPr>
        </p:nvSpPr>
        <p:spPr>
          <a:xfrm>
            <a:off x="838200" y="1845600"/>
            <a:ext cx="10515600" cy="42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dirty="0"/>
              <a:t>Persona kupującego to </a:t>
            </a:r>
            <a:r>
              <a:rPr lang="fi-FI" b="1" dirty="0"/>
              <a:t>fikcyjna reprezentacja idealnego klienta </a:t>
            </a:r>
            <a:r>
              <a:rPr lang="fi-FI" dirty="0"/>
              <a:t>oparta na badaniach rynku i rzeczywistych danych o istniejących klientach.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Dane, spostrzeżenia i wyniki badań zyskują ludzką twarz dzięki powiązaniu z nimi pe</a:t>
            </a:r>
            <a:r>
              <a:rPr lang="pl-PL" dirty="0"/>
              <a:t>r</a:t>
            </a:r>
            <a:r>
              <a:rPr lang="fi-FI" dirty="0"/>
              <a:t>sony.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51abec23f1_0_1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</p:spPr>
        <p:txBody>
          <a:bodyPr spcFirstLastPara="1" wrap="square" lIns="0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Persona kupującego</a:t>
            </a:r>
            <a:endParaRPr/>
          </a:p>
        </p:txBody>
      </p:sp>
      <p:sp>
        <p:nvSpPr>
          <p:cNvPr id="475" name="Google Shape;475;g251abec23f1_0_1"/>
          <p:cNvSpPr txBox="1">
            <a:spLocks noGrp="1"/>
          </p:cNvSpPr>
          <p:nvPr>
            <p:ph type="body" idx="1"/>
          </p:nvPr>
        </p:nvSpPr>
        <p:spPr>
          <a:xfrm>
            <a:off x="6376901" y="1486050"/>
            <a:ext cx="5308800" cy="4176600"/>
          </a:xfrm>
          <a:prstGeom prst="rect">
            <a:avLst/>
          </a:prstGeom>
        </p:spPr>
        <p:txBody>
          <a:bodyPr spcFirstLastPara="1" wrap="square" lIns="0" tIns="45700" rIns="91425" bIns="45700" anchor="t" anchorCtr="0">
            <a:normAutofit fontScale="92500"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u="sng"/>
              <a:t>Dlaczego persona to za mało:</a:t>
            </a:r>
            <a:endParaRPr u="sng"/>
          </a:p>
          <a:p>
            <a:pPr marL="457200" marR="0" lvl="0" indent="-39306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●"/>
            </a:pPr>
            <a:r>
              <a:rPr lang="fi-FI"/>
              <a:t>Dobrych person nie tworzy się zza biurka! </a:t>
            </a:r>
            <a:endParaRPr/>
          </a:p>
          <a:p>
            <a:pPr marL="457200" marR="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fi-FI"/>
              <a:t>Analiza danych nie daje wglądu w motywacje zachowań odwiedzających. </a:t>
            </a:r>
            <a:endParaRPr/>
          </a:p>
          <a:p>
            <a:pPr marL="457200" marR="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fi-FI"/>
              <a:t>Dlatego też ważne jest również uzyskanie jakościowych spostrzeżeń, na przykład poprzez ankiety i wywiady.</a:t>
            </a:r>
            <a:endParaRPr/>
          </a:p>
          <a:p>
            <a:pPr marL="4572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g251abec23f1_0_1"/>
          <p:cNvSpPr txBox="1">
            <a:spLocks noGrp="1"/>
          </p:cNvSpPr>
          <p:nvPr>
            <p:ph type="body" idx="2"/>
          </p:nvPr>
        </p:nvSpPr>
        <p:spPr>
          <a:xfrm>
            <a:off x="635377" y="1560463"/>
            <a:ext cx="5040300" cy="4176600"/>
          </a:xfrm>
          <a:prstGeom prst="rect">
            <a:avLst/>
          </a:prstGeom>
        </p:spPr>
        <p:txBody>
          <a:bodyPr spcFirstLastPara="1" wrap="square" lIns="0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fi-FI" u="sng"/>
              <a:t>Dlaczego warto używać persony?</a:t>
            </a:r>
            <a:endParaRPr u="sng"/>
          </a:p>
          <a:p>
            <a:pPr marL="457200" lvl="0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●"/>
            </a:pPr>
            <a:r>
              <a:rPr lang="fi-FI"/>
              <a:t>Pomaga lepiej zrozumieć docelowych odbiorców i dostosować strategie marketingowe do ich konkretnych potrzeb, zachowań i preferencji.</a:t>
            </a:r>
            <a:endParaRPr/>
          </a:p>
          <a:p>
            <a:pPr marL="457200" lvl="0" indent="-406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fi-FI"/>
              <a:t>Wyzwala empatię, dzięki czemu strona internetowa jest tworzona bardziej z perspektywy użytkownika. 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0"/>
          <p:cNvSpPr txBox="1">
            <a:spLocks noGrp="1"/>
          </p:cNvSpPr>
          <p:nvPr>
            <p:ph type="title"/>
          </p:nvPr>
        </p:nvSpPr>
        <p:spPr>
          <a:xfrm>
            <a:off x="717300" y="-131457"/>
            <a:ext cx="9947156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Buyer persona </a:t>
            </a:r>
            <a:r>
              <a:rPr lang="pl-PL" dirty="0"/>
              <a:t>- p</a:t>
            </a:r>
            <a:r>
              <a:rPr lang="fi-FI" dirty="0"/>
              <a:t>rzykład</a:t>
            </a:r>
            <a:endParaRPr dirty="0"/>
          </a:p>
        </p:txBody>
      </p:sp>
      <p:sp>
        <p:nvSpPr>
          <p:cNvPr id="483" name="Google Shape;483;p10"/>
          <p:cNvSpPr txBox="1">
            <a:spLocks noGrp="1"/>
          </p:cNvSpPr>
          <p:nvPr>
            <p:ph type="body" idx="1"/>
          </p:nvPr>
        </p:nvSpPr>
        <p:spPr>
          <a:xfrm>
            <a:off x="838200" y="1286514"/>
            <a:ext cx="6248400" cy="4354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dirty="0"/>
              <a:t>Buyer </a:t>
            </a:r>
            <a:r>
              <a:rPr lang="pl-PL" dirty="0"/>
              <a:t>p</a:t>
            </a:r>
            <a:r>
              <a:rPr lang="fi-FI" dirty="0"/>
              <a:t>ersona często zawiera następujące informacje: </a:t>
            </a:r>
            <a:endParaRPr dirty="0"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Imię i nazwisko oraz zdjęcie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Dane demograficzne osób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Zainteresowania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Używane kanały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Potrzeby / zyski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Frustracje / bóle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fi-FI" dirty="0"/>
              <a:t>Aktualnie stosowane rozwiązania</a:t>
            </a:r>
            <a:endParaRPr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</a:pPr>
            <a:endParaRPr dirty="0"/>
          </a:p>
        </p:txBody>
      </p:sp>
      <p:pic>
        <p:nvPicPr>
          <p:cNvPr id="484" name="Google Shape;484;p10" descr="Template voor een persona als voorbeeld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5700" y="1220323"/>
            <a:ext cx="4742226" cy="430357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1e34f58c467_0_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Segmentacja klientów</a:t>
            </a:r>
            <a:endParaRPr/>
          </a:p>
        </p:txBody>
      </p:sp>
      <p:sp>
        <p:nvSpPr>
          <p:cNvPr id="491" name="Google Shape;491;g1e34f58c467_0_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1900" dirty="0">
                <a:solidFill>
                  <a:schemeClr val="dk1"/>
                </a:solidFill>
              </a:rPr>
              <a:t>Każdy klient jest wyjątkowy. </a:t>
            </a: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1900" dirty="0">
                <a:solidFill>
                  <a:schemeClr val="dk1"/>
                </a:solidFill>
              </a:rPr>
              <a:t>Grupując klientów w różne grupy/segmenty, możemy podzielić grupę docelową i użyć innej persony dla każdego segmentu</a:t>
            </a:r>
            <a:r>
              <a:rPr lang="pl-PL" sz="1900" dirty="0">
                <a:solidFill>
                  <a:schemeClr val="dk1"/>
                </a:solidFill>
              </a:rPr>
              <a:t>.</a:t>
            </a: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1900" dirty="0">
                <a:solidFill>
                  <a:schemeClr val="dk1"/>
                </a:solidFill>
              </a:rPr>
              <a:t>Klienci w jednym segmencie mają wspólne potrzeby, problemy, nastawienie lub inne kwestie. </a:t>
            </a: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1900" dirty="0">
                <a:solidFill>
                  <a:schemeClr val="dk1"/>
                </a:solidFill>
              </a:rPr>
              <a:t>Potrzeby te sprawiają, że konieczne jest zapewnienie różnych ofert.</a:t>
            </a: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1900" dirty="0">
                <a:solidFill>
                  <a:schemeClr val="dk1"/>
                </a:solidFill>
              </a:rPr>
              <a:t>Na tej podstawie można różnicować poszczególne segmenty: </a:t>
            </a:r>
            <a:endParaRPr dirty="0"/>
          </a:p>
          <a:p>
            <a:pPr marL="457200" lvl="0" indent="-3492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1900" dirty="0">
                <a:solidFill>
                  <a:schemeClr val="dk1"/>
                </a:solidFill>
              </a:rPr>
              <a:t>Oferta produktów</a:t>
            </a:r>
            <a:endParaRPr dirty="0"/>
          </a:p>
          <a:p>
            <a:pPr marL="457200" lvl="0" indent="-3492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1900" dirty="0">
                <a:solidFill>
                  <a:schemeClr val="dk1"/>
                </a:solidFill>
              </a:rPr>
              <a:t>Propozycja wartości</a:t>
            </a:r>
            <a:endParaRPr dirty="0"/>
          </a:p>
          <a:p>
            <a:pPr marL="457200" lvl="0" indent="-3492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fi-FI" sz="1900" dirty="0">
                <a:solidFill>
                  <a:schemeClr val="dk1"/>
                </a:solidFill>
              </a:rPr>
              <a:t>Komunikacja (kanały / ton głosu / ...) </a:t>
            </a: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100" b="1" dirty="0">
                <a:solidFill>
                  <a:schemeClr val="dk1"/>
                </a:solidFill>
              </a:rPr>
              <a:t>Zawsze definiuj segmenty klientów i wykorzystuj je w analityce. </a:t>
            </a:r>
            <a:endParaRPr sz="30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1e34f58c467_0_0"/>
          <p:cNvSpPr txBox="1">
            <a:spLocks noGrp="1"/>
          </p:cNvSpPr>
          <p:nvPr>
            <p:ph type="title"/>
          </p:nvPr>
        </p:nvSpPr>
        <p:spPr>
          <a:xfrm>
            <a:off x="743488" y="10595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Segmentacja klientów</a:t>
            </a:r>
            <a:endParaRPr/>
          </a:p>
        </p:txBody>
      </p:sp>
      <p:sp>
        <p:nvSpPr>
          <p:cNvPr id="498" name="Google Shape;498;g1e34f58c467_0_0"/>
          <p:cNvSpPr txBox="1">
            <a:spLocks noGrp="1"/>
          </p:cNvSpPr>
          <p:nvPr>
            <p:ph type="body" idx="1"/>
          </p:nvPr>
        </p:nvSpPr>
        <p:spPr>
          <a:xfrm>
            <a:off x="838200" y="1459986"/>
            <a:ext cx="10515600" cy="41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dirty="0"/>
              <a:t>Buyer Persona pomaga wczuć się w sytuację klienta. </a:t>
            </a:r>
            <a:endParaRPr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dirty="0"/>
              <a:t>A to z kolei pomaga w lepszej segmentacji klientów... Czasami 2 osoby nie wyglądają tak samo z zewnątrz, ale mogą należeć do tej samej segmentacji. </a:t>
            </a:r>
            <a:endParaRPr sz="20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b="1" dirty="0"/>
              <a:t>Pomyślmy na przykład o ekskluzywnej karmie dla psów. </a:t>
            </a:r>
            <a:endParaRPr sz="1000" b="1" dirty="0">
              <a:solidFill>
                <a:srgbClr val="333333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 dirty="0"/>
          </a:p>
        </p:txBody>
      </p:sp>
      <p:pic>
        <p:nvPicPr>
          <p:cNvPr id="499" name="Google Shape;499;g1e34f58c467_0_0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2972317"/>
            <a:ext cx="10128625" cy="365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249b0714a81_0_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93621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Jak wykorzystać segmentację w projektowaniu stron internetowych?</a:t>
            </a:r>
            <a:endParaRPr/>
          </a:p>
        </p:txBody>
      </p:sp>
      <p:sp>
        <p:nvSpPr>
          <p:cNvPr id="506" name="Google Shape;506;g249b0714a81_0_8"/>
          <p:cNvSpPr txBox="1">
            <a:spLocks noGrp="1"/>
          </p:cNvSpPr>
          <p:nvPr>
            <p:ph type="body" idx="1"/>
          </p:nvPr>
        </p:nvSpPr>
        <p:spPr>
          <a:xfrm>
            <a:off x="838200" y="226337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b="1" dirty="0"/>
              <a:t>Identyfikacja kluczowych cech: </a:t>
            </a:r>
            <a:endParaRPr b="1" dirty="0"/>
          </a:p>
          <a:p>
            <a:pPr marL="457200" lvl="0" indent="-36639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Zacznij od zdefiniowania kluczowych danych demograficznych, zainteresowań, celów, wyzwań i punktów bólu odbiorców docelowych.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b="1" dirty="0"/>
              <a:t>Projektowanie doświadczeń użytkownika (UX): </a:t>
            </a:r>
            <a:endParaRPr b="1" dirty="0"/>
          </a:p>
          <a:p>
            <a:pPr marL="457200" lvl="0" indent="-36639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Korzystaj z person kupujących, aby informować o projekcie i układzie swojej witryny. </a:t>
            </a:r>
            <a:endParaRPr dirty="0"/>
          </a:p>
          <a:p>
            <a:pPr marL="457200" lvl="0" indent="-36639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Weź pod uwagę takie czynniki, jak przepływ użytkownika, nawigacja i organizacja treści, aby zapewnić płynne i intuicyjne wrażenia dla docelowych odbiorców.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r>
              <a:rPr lang="fi-FI" b="1" dirty="0"/>
              <a:t>Tworzenie treści: </a:t>
            </a:r>
            <a:endParaRPr b="1" dirty="0"/>
          </a:p>
          <a:p>
            <a:pPr marL="457200" lvl="0" indent="-36639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Opracowuj treści, które współgrają z personami kupujących. Zrozum ich potrzeby, pytania i motywacje, a następnie twórz odpowiednie i angażujące treści, które odnoszą się do ich bolączek i zapewniają rozwiązania.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17647"/>
              <a:buNone/>
            </a:pPr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249b0714a81_0_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93621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/>
              <a:t>Jak wykorzystać segmentację w projektowaniu stron internetowych?</a:t>
            </a:r>
            <a:endParaRPr/>
          </a:p>
        </p:txBody>
      </p:sp>
      <p:sp>
        <p:nvSpPr>
          <p:cNvPr id="513" name="Google Shape;513;g249b0714a81_0_19"/>
          <p:cNvSpPr txBox="1">
            <a:spLocks noGrp="1"/>
          </p:cNvSpPr>
          <p:nvPr>
            <p:ph type="body" idx="1"/>
          </p:nvPr>
        </p:nvSpPr>
        <p:spPr>
          <a:xfrm>
            <a:off x="838200" y="226337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b="1" dirty="0" err="1"/>
              <a:t>Dostosuj</a:t>
            </a:r>
            <a:r>
              <a:rPr lang="fi-FI" b="1" dirty="0"/>
              <a:t> </a:t>
            </a:r>
            <a:r>
              <a:rPr lang="fi-FI" b="1" dirty="0" err="1"/>
              <a:t>komunikaty</a:t>
            </a:r>
            <a:r>
              <a:rPr lang="fi-FI" b="1" dirty="0"/>
              <a:t> i </a:t>
            </a:r>
            <a:r>
              <a:rPr lang="fi-FI" b="1" dirty="0" err="1"/>
              <a:t>ton</a:t>
            </a:r>
            <a:r>
              <a:rPr lang="fi-FI" b="1" dirty="0"/>
              <a:t> </a:t>
            </a:r>
            <a:r>
              <a:rPr lang="fi-FI" b="1" dirty="0" err="1"/>
              <a:t>głosu</a:t>
            </a:r>
            <a:r>
              <a:rPr lang="fi-FI" b="1" dirty="0"/>
              <a:t>: </a:t>
            </a:r>
            <a:endParaRPr b="1" dirty="0"/>
          </a:p>
          <a:p>
            <a:pPr marL="457200" lvl="0" indent="-3530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Używaj</a:t>
            </a:r>
            <a:r>
              <a:rPr lang="fi-FI" dirty="0"/>
              <a:t> </a:t>
            </a:r>
            <a:r>
              <a:rPr lang="fi-FI" dirty="0" err="1"/>
              <a:t>języka</a:t>
            </a:r>
            <a:r>
              <a:rPr lang="fi-FI" dirty="0"/>
              <a:t>, </a:t>
            </a:r>
            <a:r>
              <a:rPr lang="fi-FI" dirty="0" err="1"/>
              <a:t>tonu</a:t>
            </a:r>
            <a:r>
              <a:rPr lang="fi-FI" dirty="0"/>
              <a:t> </a:t>
            </a:r>
            <a:r>
              <a:rPr lang="fi-FI" dirty="0" err="1"/>
              <a:t>głosu</a:t>
            </a:r>
            <a:r>
              <a:rPr lang="fi-FI" dirty="0"/>
              <a:t> i </a:t>
            </a:r>
            <a:r>
              <a:rPr lang="fi-FI" dirty="0" err="1"/>
              <a:t>komunikatów</a:t>
            </a:r>
            <a:r>
              <a:rPr lang="fi-FI" dirty="0"/>
              <a:t>, </a:t>
            </a:r>
            <a:r>
              <a:rPr lang="fi-FI" dirty="0" err="1"/>
              <a:t>które</a:t>
            </a:r>
            <a:r>
              <a:rPr lang="fi-FI" dirty="0"/>
              <a:t> </a:t>
            </a:r>
            <a:r>
              <a:rPr lang="fi-FI" dirty="0" err="1"/>
              <a:t>są</a:t>
            </a:r>
            <a:r>
              <a:rPr lang="fi-FI" dirty="0"/>
              <a:t> </a:t>
            </a:r>
            <a:r>
              <a:rPr lang="fi-FI" dirty="0" err="1"/>
              <a:t>zgodne</a:t>
            </a:r>
            <a:r>
              <a:rPr lang="fi-FI" dirty="0"/>
              <a:t> z </a:t>
            </a:r>
            <a:r>
              <a:rPr lang="fi-FI" dirty="0" err="1"/>
              <a:t>Twoimi</a:t>
            </a:r>
            <a:r>
              <a:rPr lang="fi-FI" dirty="0"/>
              <a:t> personami </a:t>
            </a:r>
            <a:r>
              <a:rPr lang="fi-FI" dirty="0" err="1"/>
              <a:t>kupujących</a:t>
            </a:r>
            <a:r>
              <a:rPr lang="fi-FI" dirty="0"/>
              <a:t>. </a:t>
            </a:r>
            <a:endParaRPr dirty="0"/>
          </a:p>
          <a:p>
            <a:pPr marL="457200" lvl="0" indent="-35306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Mów</a:t>
            </a:r>
            <a:r>
              <a:rPr lang="fi-FI" dirty="0"/>
              <a:t> o </a:t>
            </a:r>
            <a:r>
              <a:rPr lang="fi-FI" dirty="0" err="1"/>
              <a:t>ich</a:t>
            </a:r>
            <a:r>
              <a:rPr lang="fi-FI" dirty="0"/>
              <a:t> </a:t>
            </a:r>
            <a:r>
              <a:rPr lang="fi-FI" dirty="0" err="1"/>
              <a:t>zainteresowaniach</a:t>
            </a:r>
            <a:r>
              <a:rPr lang="fi-FI" dirty="0"/>
              <a:t>, </a:t>
            </a:r>
            <a:r>
              <a:rPr lang="fi-FI" dirty="0" err="1"/>
              <a:t>obawach</a:t>
            </a:r>
            <a:r>
              <a:rPr lang="fi-FI" dirty="0"/>
              <a:t> i </a:t>
            </a:r>
            <a:r>
              <a:rPr lang="fi-FI" dirty="0" err="1"/>
              <a:t>aspiracjach</a:t>
            </a:r>
            <a:r>
              <a:rPr lang="fi-FI" dirty="0"/>
              <a:t>, </a:t>
            </a:r>
            <a:r>
              <a:rPr lang="fi-FI" dirty="0" err="1"/>
              <a:t>aby</a:t>
            </a:r>
            <a:r>
              <a:rPr lang="fi-FI" dirty="0"/>
              <a:t> </a:t>
            </a:r>
            <a:r>
              <a:rPr lang="fi-FI" dirty="0" err="1"/>
              <a:t>nawiązać</a:t>
            </a:r>
            <a:r>
              <a:rPr lang="fi-FI" dirty="0"/>
              <a:t> </a:t>
            </a:r>
            <a:r>
              <a:rPr lang="fi-FI" dirty="0" err="1"/>
              <a:t>kontakt</a:t>
            </a:r>
            <a:r>
              <a:rPr lang="fi-FI" dirty="0"/>
              <a:t> i </a:t>
            </a:r>
            <a:r>
              <a:rPr lang="fi-FI" dirty="0" err="1"/>
              <a:t>zbudować</a:t>
            </a:r>
            <a:r>
              <a:rPr lang="fi-FI" dirty="0"/>
              <a:t> </a:t>
            </a:r>
            <a:r>
              <a:rPr lang="fi-FI" dirty="0" err="1"/>
              <a:t>zaufanie</a:t>
            </a:r>
            <a:r>
              <a:rPr lang="fi-FI" dirty="0"/>
              <a:t>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b="1" dirty="0" err="1"/>
              <a:t>Personalizacja</a:t>
            </a:r>
            <a:r>
              <a:rPr lang="fi-FI" b="1" dirty="0"/>
              <a:t> i </a:t>
            </a:r>
            <a:r>
              <a:rPr lang="fi-FI" b="1" dirty="0" err="1"/>
              <a:t>dostosowywanie</a:t>
            </a:r>
            <a:r>
              <a:rPr lang="fi-FI" b="1" dirty="0"/>
              <a:t>:</a:t>
            </a:r>
            <a:endParaRPr b="1" dirty="0"/>
          </a:p>
          <a:p>
            <a:pPr marL="457200" lvl="0" indent="-3530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Wykorzystaj</a:t>
            </a:r>
            <a:r>
              <a:rPr lang="fi-FI" dirty="0"/>
              <a:t> </a:t>
            </a:r>
            <a:r>
              <a:rPr lang="fi-FI" dirty="0" err="1"/>
              <a:t>personę</a:t>
            </a:r>
            <a:r>
              <a:rPr lang="fi-FI" dirty="0"/>
              <a:t> </a:t>
            </a:r>
            <a:r>
              <a:rPr lang="fi-FI" dirty="0" err="1"/>
              <a:t>kupującego</a:t>
            </a:r>
            <a:r>
              <a:rPr lang="fi-FI" dirty="0"/>
              <a:t>, </a:t>
            </a:r>
            <a:r>
              <a:rPr lang="fi-FI" dirty="0" err="1"/>
              <a:t>aby</a:t>
            </a:r>
            <a:r>
              <a:rPr lang="fi-FI" dirty="0"/>
              <a:t> </a:t>
            </a:r>
            <a:r>
              <a:rPr lang="fi-FI" dirty="0" err="1"/>
              <a:t>zaoferować</a:t>
            </a:r>
            <a:r>
              <a:rPr lang="fi-FI" dirty="0"/>
              <a:t> </a:t>
            </a:r>
            <a:r>
              <a:rPr lang="fi-FI" dirty="0" err="1"/>
              <a:t>spersonalizowane</a:t>
            </a:r>
            <a:r>
              <a:rPr lang="fi-FI" dirty="0"/>
              <a:t> </a:t>
            </a:r>
            <a:r>
              <a:rPr lang="fi-FI" dirty="0" err="1"/>
              <a:t>doświadczenia</a:t>
            </a:r>
            <a:r>
              <a:rPr lang="fi-FI" dirty="0"/>
              <a:t> w </a:t>
            </a:r>
            <a:r>
              <a:rPr lang="fi-FI" dirty="0" err="1"/>
              <a:t>swojej</a:t>
            </a:r>
            <a:r>
              <a:rPr lang="fi-FI" dirty="0"/>
              <a:t> </a:t>
            </a:r>
            <a:r>
              <a:rPr lang="fi-FI" dirty="0" err="1"/>
              <a:t>witrynie</a:t>
            </a:r>
            <a:r>
              <a:rPr lang="fi-FI" dirty="0"/>
              <a:t>. </a:t>
            </a:r>
            <a:endParaRPr dirty="0"/>
          </a:p>
          <a:p>
            <a:pPr marL="457200" lvl="0" indent="-35306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Może</a:t>
            </a:r>
            <a:r>
              <a:rPr lang="fi-FI" dirty="0"/>
              <a:t> to </a:t>
            </a:r>
            <a:r>
              <a:rPr lang="fi-FI" dirty="0" err="1"/>
              <a:t>obejmować</a:t>
            </a:r>
            <a:r>
              <a:rPr lang="fi-FI" dirty="0"/>
              <a:t> </a:t>
            </a:r>
            <a:r>
              <a:rPr lang="fi-FI" dirty="0" err="1"/>
              <a:t>spersonalizowane</a:t>
            </a:r>
            <a:r>
              <a:rPr lang="fi-FI" dirty="0"/>
              <a:t> </a:t>
            </a:r>
            <a:r>
              <a:rPr lang="fi-FI" dirty="0" err="1"/>
              <a:t>rekomendacje</a:t>
            </a:r>
            <a:r>
              <a:rPr lang="fi-FI" dirty="0"/>
              <a:t>, </a:t>
            </a:r>
            <a:r>
              <a:rPr lang="fi-FI" dirty="0" err="1"/>
              <a:t>ukierunkowane</a:t>
            </a:r>
            <a:r>
              <a:rPr lang="fi-FI" dirty="0"/>
              <a:t> </a:t>
            </a:r>
            <a:r>
              <a:rPr lang="fi-FI" dirty="0" err="1"/>
              <a:t>oferty</a:t>
            </a:r>
            <a:r>
              <a:rPr lang="fi-FI" dirty="0"/>
              <a:t> </a:t>
            </a:r>
            <a:r>
              <a:rPr lang="fi-FI" dirty="0" err="1"/>
              <a:t>lub</a:t>
            </a:r>
            <a:r>
              <a:rPr lang="fi-FI" dirty="0"/>
              <a:t> </a:t>
            </a:r>
            <a:r>
              <a:rPr lang="fi-FI" dirty="0" err="1"/>
              <a:t>dostosowane</a:t>
            </a:r>
            <a:r>
              <a:rPr lang="fi-FI" dirty="0"/>
              <a:t> </a:t>
            </a:r>
            <a:r>
              <a:rPr lang="fi-FI" dirty="0" err="1"/>
              <a:t>strony</a:t>
            </a:r>
            <a:r>
              <a:rPr lang="fi-FI" dirty="0"/>
              <a:t> </a:t>
            </a:r>
            <a:r>
              <a:rPr lang="fi-FI" dirty="0" err="1"/>
              <a:t>docelowe</a:t>
            </a:r>
            <a:r>
              <a:rPr lang="fi-FI" dirty="0"/>
              <a:t> </a:t>
            </a:r>
            <a:r>
              <a:rPr lang="fi-FI" dirty="0" err="1"/>
              <a:t>oparte</a:t>
            </a:r>
            <a:r>
              <a:rPr lang="fi-FI" dirty="0"/>
              <a:t> </a:t>
            </a:r>
            <a:r>
              <a:rPr lang="fi-FI" dirty="0" err="1"/>
              <a:t>na</a:t>
            </a:r>
            <a:r>
              <a:rPr lang="fi-FI" dirty="0"/>
              <a:t> </a:t>
            </a:r>
            <a:r>
              <a:rPr lang="fi-FI" dirty="0" err="1"/>
              <a:t>konkretnych</a:t>
            </a:r>
            <a:r>
              <a:rPr lang="fi-FI" dirty="0"/>
              <a:t> </a:t>
            </a:r>
            <a:r>
              <a:rPr lang="fi-FI" dirty="0" err="1"/>
              <a:t>osobach</a:t>
            </a:r>
            <a:r>
              <a:rPr lang="fi-FI" dirty="0"/>
              <a:t> </a:t>
            </a:r>
            <a:r>
              <a:rPr lang="fi-FI" dirty="0" err="1"/>
              <a:t>kupujących</a:t>
            </a:r>
            <a:r>
              <a:rPr lang="fi-FI" dirty="0"/>
              <a:t>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r>
              <a:rPr lang="fi-FI" b="1" dirty="0" err="1"/>
              <a:t>Testuj</a:t>
            </a:r>
            <a:r>
              <a:rPr lang="fi-FI" b="1" dirty="0"/>
              <a:t> i </a:t>
            </a:r>
            <a:r>
              <a:rPr lang="fi-FI" b="1" dirty="0" err="1"/>
              <a:t>powtarzaj</a:t>
            </a:r>
            <a:r>
              <a:rPr lang="fi-FI" b="1" dirty="0"/>
              <a:t>: </a:t>
            </a:r>
            <a:endParaRPr b="1" dirty="0"/>
          </a:p>
          <a:p>
            <a:pPr marL="457200" lvl="0" indent="-3530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Nieustannie</a:t>
            </a:r>
            <a:r>
              <a:rPr lang="fi-FI" dirty="0"/>
              <a:t> </a:t>
            </a:r>
            <a:r>
              <a:rPr lang="fi-FI" dirty="0" err="1"/>
              <a:t>monitoruj</a:t>
            </a:r>
            <a:r>
              <a:rPr lang="fi-FI" dirty="0"/>
              <a:t> i </a:t>
            </a:r>
            <a:r>
              <a:rPr lang="fi-FI" dirty="0" err="1"/>
              <a:t>analizuj</a:t>
            </a:r>
            <a:r>
              <a:rPr lang="fi-FI" dirty="0"/>
              <a:t> </a:t>
            </a:r>
            <a:r>
              <a:rPr lang="fi-FI" dirty="0" err="1"/>
              <a:t>zachowania</a:t>
            </a:r>
            <a:r>
              <a:rPr lang="fi-FI" dirty="0"/>
              <a:t> </a:t>
            </a:r>
            <a:r>
              <a:rPr lang="fi-FI" dirty="0" err="1"/>
              <a:t>użytkowników</a:t>
            </a:r>
            <a:r>
              <a:rPr lang="fi-FI" dirty="0"/>
              <a:t> </a:t>
            </a:r>
            <a:r>
              <a:rPr lang="fi-FI" dirty="0" err="1"/>
              <a:t>oraz</a:t>
            </a:r>
            <a:r>
              <a:rPr lang="fi-FI" dirty="0"/>
              <a:t> </a:t>
            </a:r>
            <a:r>
              <a:rPr lang="fi-FI" dirty="0" err="1"/>
              <a:t>informacje</a:t>
            </a:r>
            <a:r>
              <a:rPr lang="fi-FI" dirty="0"/>
              <a:t> </a:t>
            </a:r>
            <a:r>
              <a:rPr lang="fi-FI" dirty="0" err="1"/>
              <a:t>zwrotne</a:t>
            </a:r>
            <a:r>
              <a:rPr lang="fi-FI" dirty="0"/>
              <a:t>, </a:t>
            </a:r>
            <a:r>
              <a:rPr lang="fi-FI" dirty="0" err="1"/>
              <a:t>aby</a:t>
            </a:r>
            <a:r>
              <a:rPr lang="fi-FI" dirty="0"/>
              <a:t> </a:t>
            </a:r>
            <a:r>
              <a:rPr lang="fi-FI" dirty="0" err="1"/>
              <a:t>udoskonalić</a:t>
            </a:r>
            <a:r>
              <a:rPr lang="fi-FI" dirty="0"/>
              <a:t> </a:t>
            </a:r>
            <a:r>
              <a:rPr lang="fi-FI" dirty="0" err="1"/>
              <a:t>projekt</a:t>
            </a:r>
            <a:r>
              <a:rPr lang="fi-FI" dirty="0"/>
              <a:t> </a:t>
            </a:r>
            <a:r>
              <a:rPr lang="fi-FI" dirty="0" err="1"/>
              <a:t>witryny</a:t>
            </a:r>
            <a:r>
              <a:rPr lang="fi-FI" dirty="0"/>
              <a:t> i </a:t>
            </a:r>
            <a:r>
              <a:rPr lang="fi-FI" dirty="0" err="1"/>
              <a:t>treści</a:t>
            </a:r>
            <a:r>
              <a:rPr lang="fi-FI" dirty="0"/>
              <a:t> w </a:t>
            </a:r>
            <a:r>
              <a:rPr lang="fi-FI" dirty="0" err="1"/>
              <a:t>oparciu</a:t>
            </a:r>
            <a:r>
              <a:rPr lang="fi-FI" dirty="0"/>
              <a:t> o </a:t>
            </a:r>
            <a:r>
              <a:rPr lang="fi-FI" dirty="0" err="1"/>
              <a:t>spostrzeżenia</a:t>
            </a:r>
            <a:r>
              <a:rPr lang="fi-FI" dirty="0"/>
              <a:t> </a:t>
            </a:r>
            <a:r>
              <a:rPr lang="fi-FI" dirty="0" err="1"/>
              <a:t>uzyskane</a:t>
            </a:r>
            <a:r>
              <a:rPr lang="fi-FI" dirty="0"/>
              <a:t> z person </a:t>
            </a:r>
            <a:r>
              <a:rPr lang="fi-FI" dirty="0" err="1"/>
              <a:t>kupujących</a:t>
            </a:r>
            <a:r>
              <a:rPr lang="fi-FI" dirty="0"/>
              <a:t>.</a:t>
            </a:r>
            <a:endParaRPr dirty="0"/>
          </a:p>
          <a:p>
            <a:pPr marL="457200" lvl="0" indent="-35306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err="1"/>
              <a:t>Regularnie</a:t>
            </a:r>
            <a:r>
              <a:rPr lang="fi-FI" dirty="0"/>
              <a:t> </a:t>
            </a:r>
            <a:r>
              <a:rPr lang="fi-FI" dirty="0" err="1"/>
              <a:t>aktualizuj</a:t>
            </a:r>
            <a:r>
              <a:rPr lang="fi-FI" dirty="0"/>
              <a:t> i </a:t>
            </a:r>
            <a:r>
              <a:rPr lang="fi-FI" dirty="0" err="1"/>
              <a:t>optymalizuj</a:t>
            </a:r>
            <a:r>
              <a:rPr lang="fi-FI" dirty="0"/>
              <a:t> </a:t>
            </a:r>
            <a:r>
              <a:rPr lang="fi-FI" dirty="0" err="1"/>
              <a:t>swoją</a:t>
            </a:r>
            <a:r>
              <a:rPr lang="fi-FI" dirty="0"/>
              <a:t> </a:t>
            </a:r>
            <a:r>
              <a:rPr lang="fi-FI" dirty="0" err="1"/>
              <a:t>witrynę</a:t>
            </a:r>
            <a:r>
              <a:rPr lang="fi-FI" dirty="0"/>
              <a:t>, </a:t>
            </a:r>
            <a:r>
              <a:rPr lang="fi-FI" dirty="0" err="1"/>
              <a:t>aby</a:t>
            </a:r>
            <a:r>
              <a:rPr lang="fi-FI" dirty="0"/>
              <a:t> </a:t>
            </a:r>
            <a:r>
              <a:rPr lang="fi-FI" dirty="0" err="1"/>
              <a:t>sprostać</a:t>
            </a:r>
            <a:r>
              <a:rPr lang="fi-FI" dirty="0"/>
              <a:t> </a:t>
            </a:r>
            <a:r>
              <a:rPr lang="fi-FI" dirty="0" err="1"/>
              <a:t>zmieniającym</a:t>
            </a:r>
            <a:r>
              <a:rPr lang="fi-FI" dirty="0"/>
              <a:t> </a:t>
            </a:r>
            <a:r>
              <a:rPr lang="fi-FI" dirty="0" err="1"/>
              <a:t>się</a:t>
            </a:r>
            <a:r>
              <a:rPr lang="fi-FI" dirty="0"/>
              <a:t> </a:t>
            </a:r>
            <a:r>
              <a:rPr lang="fi-FI" dirty="0" err="1"/>
              <a:t>potrzebom</a:t>
            </a:r>
            <a:r>
              <a:rPr lang="fi-FI" dirty="0"/>
              <a:t> </a:t>
            </a:r>
            <a:r>
              <a:rPr lang="fi-FI" dirty="0" err="1"/>
              <a:t>docelowych</a:t>
            </a:r>
            <a:r>
              <a:rPr lang="fi-FI" dirty="0"/>
              <a:t> </a:t>
            </a:r>
            <a:r>
              <a:rPr lang="fi-FI" dirty="0" err="1"/>
              <a:t>odbiorców</a:t>
            </a:r>
            <a:r>
              <a:rPr lang="fi-FI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9" name="Google Shape;519;p19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1307" y="2415648"/>
            <a:ext cx="2474273" cy="2378610"/>
          </a:xfrm>
          <a:prstGeom prst="rect">
            <a:avLst/>
          </a:prstGeom>
          <a:noFill/>
          <a:ln>
            <a:noFill/>
          </a:ln>
        </p:spPr>
      </p:pic>
      <p:sp>
        <p:nvSpPr>
          <p:cNvPr id="520" name="Google Shape;520;p19"/>
          <p:cNvSpPr txBox="1">
            <a:spLocks noGrp="1"/>
          </p:cNvSpPr>
          <p:nvPr>
            <p:ph type="title" idx="4294967295"/>
          </p:nvPr>
        </p:nvSpPr>
        <p:spPr>
          <a:xfrm>
            <a:off x="358696" y="496049"/>
            <a:ext cx="10985500" cy="882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88888"/>
              <a:buFont typeface="Calibri"/>
              <a:buNone/>
            </a:pPr>
            <a:r>
              <a:rPr lang="fi-FI" sz="4000" dirty="0"/>
              <a:t>Wykorzystanie segmentacji w projektowaniu nawigacji</a:t>
            </a:r>
            <a:r>
              <a:rPr lang="pl-PL" sz="4000" dirty="0"/>
              <a:t> - przykład</a:t>
            </a:r>
            <a:endParaRPr sz="4000" dirty="0"/>
          </a:p>
        </p:txBody>
      </p:sp>
      <p:pic>
        <p:nvPicPr>
          <p:cNvPr id="521" name="Google Shape;521;p19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44049" y="2415648"/>
            <a:ext cx="1955702" cy="2373372"/>
          </a:xfrm>
          <a:prstGeom prst="rect">
            <a:avLst/>
          </a:prstGeom>
          <a:noFill/>
          <a:ln>
            <a:noFill/>
          </a:ln>
        </p:spPr>
      </p:pic>
      <p:sp>
        <p:nvSpPr>
          <p:cNvPr id="522" name="Google Shape;522;p19"/>
          <p:cNvSpPr txBox="1"/>
          <p:nvPr/>
        </p:nvSpPr>
        <p:spPr>
          <a:xfrm>
            <a:off x="6329006" y="4895367"/>
            <a:ext cx="27006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Klient: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"Mam problem z zakupem</a:t>
            </a:r>
            <a:r>
              <a:rPr lang="pl-PL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19"/>
          <p:cNvSpPr txBox="1"/>
          <p:nvPr/>
        </p:nvSpPr>
        <p:spPr>
          <a:xfrm>
            <a:off x="770401" y="4912263"/>
            <a:ext cx="225734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Student studiów podyplomowych: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"Szukam pracy"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4" name="Google Shape;524;p19" descr="Woman using notepad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0402" y="2430596"/>
            <a:ext cx="1504965" cy="2363662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19"/>
          <p:cNvSpPr txBox="1"/>
          <p:nvPr/>
        </p:nvSpPr>
        <p:spPr>
          <a:xfrm>
            <a:off x="433124" y="1697228"/>
            <a:ext cx="5432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000" b="1" i="0" u="none" strike="noStrike" cap="none" dirty="0">
                <a:solidFill>
                  <a:srgbClr val="000000"/>
                </a:solidFill>
              </a:rPr>
              <a:t>Czyim problemem się zajmujesz?</a:t>
            </a:r>
            <a:endParaRPr sz="2000" b="1" i="0" u="none" strike="noStrike" cap="none" dirty="0">
              <a:solidFill>
                <a:srgbClr val="000000"/>
              </a:solidFill>
            </a:endParaRPr>
          </a:p>
        </p:txBody>
      </p:sp>
      <p:sp>
        <p:nvSpPr>
          <p:cNvPr id="526" name="Google Shape;526;p19"/>
          <p:cNvSpPr txBox="1"/>
          <p:nvPr/>
        </p:nvSpPr>
        <p:spPr>
          <a:xfrm>
            <a:off x="9234220" y="4958409"/>
            <a:ext cx="278057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Nowy klient: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"Chcę dowiedzieć się więcej o konkretnym produkcie"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7" name="Google Shape;527;p19" descr="Persoon die een stethoscoop rond om de nek draagt"/>
          <p:cNvPicPr preferRelativeResize="0"/>
          <p:nvPr/>
        </p:nvPicPr>
        <p:blipFill rotWithShape="1">
          <a:blip r:embed="rId6" cstate="email">
            <a:alphaModFix amt="8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3850" y="2415648"/>
            <a:ext cx="2265748" cy="2378610"/>
          </a:xfrm>
          <a:prstGeom prst="rect">
            <a:avLst/>
          </a:prstGeom>
          <a:noFill/>
          <a:ln>
            <a:noFill/>
          </a:ln>
        </p:spPr>
      </p:pic>
      <p:sp>
        <p:nvSpPr>
          <p:cNvPr id="528" name="Google Shape;528;p19"/>
          <p:cNvSpPr txBox="1"/>
          <p:nvPr/>
        </p:nvSpPr>
        <p:spPr>
          <a:xfrm>
            <a:off x="3088848" y="4912263"/>
            <a:ext cx="2844116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Profesjonalny użytkownik: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"Potrzebuję nowego sprzętu"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3" name="Google Shape;533;p12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6081" y="1384087"/>
            <a:ext cx="9660219" cy="5290759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12"/>
          <p:cNvSpPr txBox="1"/>
          <p:nvPr/>
        </p:nvSpPr>
        <p:spPr>
          <a:xfrm>
            <a:off x="483225" y="579079"/>
            <a:ext cx="10515600" cy="614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Korzystanie ze </a:t>
            </a:r>
            <a:r>
              <a:rPr lang="fi-FI" sz="28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struktury menu w </a:t>
            </a:r>
            <a:r>
              <a:rPr lang="fi-FI" sz="2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celu zaspokojenia </a:t>
            </a:r>
            <a:endParaRPr lang="pl-PL" sz="28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potrzeb różnych osób.</a:t>
            </a:r>
            <a:endParaRPr dirty="0"/>
          </a:p>
        </p:txBody>
      </p:sp>
      <p:sp>
        <p:nvSpPr>
          <p:cNvPr id="535" name="Google Shape;535;p12"/>
          <p:cNvSpPr txBox="1"/>
          <p:nvPr/>
        </p:nvSpPr>
        <p:spPr>
          <a:xfrm>
            <a:off x="272050" y="5115550"/>
            <a:ext cx="1790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Student studiów podyplomowych ?</a:t>
            </a:r>
            <a:endParaRPr/>
          </a:p>
        </p:txBody>
      </p:sp>
      <p:sp>
        <p:nvSpPr>
          <p:cNvPr id="536" name="Google Shape;536;p12"/>
          <p:cNvSpPr txBox="1"/>
          <p:nvPr/>
        </p:nvSpPr>
        <p:spPr>
          <a:xfrm>
            <a:off x="387550" y="4273188"/>
            <a:ext cx="1619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Profesjonalny</a:t>
            </a:r>
            <a:endParaRPr/>
          </a:p>
        </p:txBody>
      </p:sp>
      <p:sp>
        <p:nvSpPr>
          <p:cNvPr id="537" name="Google Shape;537;p12"/>
          <p:cNvSpPr txBox="1"/>
          <p:nvPr/>
        </p:nvSpPr>
        <p:spPr>
          <a:xfrm>
            <a:off x="387550" y="3584738"/>
            <a:ext cx="1281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Klient</a:t>
            </a:r>
            <a:endParaRPr/>
          </a:p>
        </p:txBody>
      </p:sp>
      <p:sp>
        <p:nvSpPr>
          <p:cNvPr id="538" name="Google Shape;538;p12"/>
          <p:cNvSpPr txBox="1"/>
          <p:nvPr/>
        </p:nvSpPr>
        <p:spPr>
          <a:xfrm>
            <a:off x="387550" y="2896275"/>
            <a:ext cx="1388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Nowy klient</a:t>
            </a:r>
            <a:endParaRPr/>
          </a:p>
        </p:txBody>
      </p:sp>
      <p:cxnSp>
        <p:nvCxnSpPr>
          <p:cNvPr id="539" name="Google Shape;539;p12"/>
          <p:cNvCxnSpPr>
            <a:stCxn id="537" idx="3"/>
          </p:cNvCxnSpPr>
          <p:nvPr/>
        </p:nvCxnSpPr>
        <p:spPr>
          <a:xfrm rot="10800000" flipH="1">
            <a:off x="1669450" y="2009438"/>
            <a:ext cx="3179100" cy="17292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40" name="Google Shape;540;p12"/>
          <p:cNvCxnSpPr/>
          <p:nvPr/>
        </p:nvCxnSpPr>
        <p:spPr>
          <a:xfrm rot="10800000" flipH="1">
            <a:off x="1658675" y="2030875"/>
            <a:ext cx="4072200" cy="24348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41" name="Google Shape;541;p12"/>
          <p:cNvCxnSpPr/>
          <p:nvPr/>
        </p:nvCxnSpPr>
        <p:spPr>
          <a:xfrm rot="10800000" flipH="1">
            <a:off x="1775650" y="1962975"/>
            <a:ext cx="2628000" cy="1087200"/>
          </a:xfrm>
          <a:prstGeom prst="straightConnector1">
            <a:avLst/>
          </a:prstGeom>
          <a:noFill/>
          <a:ln w="38100" cap="flat" cmpd="sng">
            <a:solidFill>
              <a:srgbClr val="3E6EC2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251abec23f1_0_11"/>
          <p:cNvSpPr txBox="1">
            <a:spLocks noGrp="1"/>
          </p:cNvSpPr>
          <p:nvPr>
            <p:ph type="body" idx="1"/>
          </p:nvPr>
        </p:nvSpPr>
        <p:spPr>
          <a:xfrm>
            <a:off x="605525" y="1651800"/>
            <a:ext cx="4716000" cy="355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b="1">
              <a:solidFill>
                <a:srgbClr val="D12477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/>
              <a:t>Np. student studiów magisterskich</a:t>
            </a:r>
            <a:endParaRPr/>
          </a:p>
        </p:txBody>
      </p:sp>
      <p:sp>
        <p:nvSpPr>
          <p:cNvPr id="548" name="Google Shape;548;g251abec23f1_0_11"/>
          <p:cNvSpPr txBox="1"/>
          <p:nvPr/>
        </p:nvSpPr>
        <p:spPr>
          <a:xfrm>
            <a:off x="451350" y="175075"/>
            <a:ext cx="9373200" cy="14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800" b="1" dirty="0">
                <a:solidFill>
                  <a:srgbClr val="161249"/>
                </a:solidFill>
              </a:rPr>
              <a:t>Lub użyj </a:t>
            </a:r>
            <a:r>
              <a:rPr lang="fi-FI" sz="2800" b="1" dirty="0">
                <a:solidFill>
                  <a:srgbClr val="D12477"/>
                </a:solidFill>
              </a:rPr>
              <a:t>subistes</a:t>
            </a:r>
            <a:r>
              <a:rPr lang="fi-FI" sz="2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aby zająć się różnymi </a:t>
            </a:r>
            <a:endParaRPr lang="pl-PL" sz="28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osobami / potrzebami</a:t>
            </a:r>
            <a:endParaRPr dirty="0"/>
          </a:p>
        </p:txBody>
      </p:sp>
      <p:pic>
        <p:nvPicPr>
          <p:cNvPr id="549" name="Google Shape;549;g251abec23f1_0_1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3350" y="1155400"/>
            <a:ext cx="6145901" cy="5883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50" name="Google Shape;550;g251abec23f1_0_11"/>
          <p:cNvCxnSpPr/>
          <p:nvPr/>
        </p:nvCxnSpPr>
        <p:spPr>
          <a:xfrm>
            <a:off x="4465675" y="2658150"/>
            <a:ext cx="5263200" cy="21372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13"/>
          <p:cNvSpPr txBox="1">
            <a:spLocks noGrp="1"/>
          </p:cNvSpPr>
          <p:nvPr>
            <p:ph type="body" idx="1"/>
          </p:nvPr>
        </p:nvSpPr>
        <p:spPr>
          <a:xfrm>
            <a:off x="1150762" y="304731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Zadanie 2</a:t>
            </a:r>
            <a:endParaRPr/>
          </a:p>
        </p:txBody>
      </p:sp>
      <p:sp>
        <p:nvSpPr>
          <p:cNvPr id="556" name="Google Shape;556;p13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Kontynuacja zadania z wykładu 1 (praca domowa 1)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Oceń </a:t>
            </a:r>
            <a:r>
              <a:rPr lang="pl-PL" dirty="0"/>
              <a:t>wybraną </a:t>
            </a:r>
            <a:r>
              <a:rPr lang="fi-FI" dirty="0"/>
              <a:t>stron</a:t>
            </a:r>
            <a:r>
              <a:rPr lang="pl-PL" dirty="0"/>
              <a:t>ę</a:t>
            </a:r>
            <a:r>
              <a:rPr lang="fi-FI" dirty="0"/>
              <a:t> internetow</a:t>
            </a:r>
            <a:r>
              <a:rPr lang="pl-PL" dirty="0"/>
              <a:t>ą odpowiadając na pytania</a:t>
            </a:r>
            <a:r>
              <a:rPr lang="fi-FI" dirty="0"/>
              <a:t>: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Czy cele strony są jasne?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Czy konwersje są jasne?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Jak łatwo jest odwiedzającemu osiągnąć cele?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Jak wygląda doświadczenie klienta?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Czy wizyta na stronie jest pozytywna?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dirty="0"/>
              <a:t>Czy nadal podoba Ci się ta strona?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15"/>
          <p:cNvSpPr txBox="1">
            <a:spLocks noGrp="1"/>
          </p:cNvSpPr>
          <p:nvPr>
            <p:ph type="body" idx="1"/>
          </p:nvPr>
        </p:nvSpPr>
        <p:spPr>
          <a:xfrm>
            <a:off x="1150762" y="304731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Zadanie 3</a:t>
            </a:r>
            <a:endParaRPr/>
          </a:p>
        </p:txBody>
      </p:sp>
      <p:sp>
        <p:nvSpPr>
          <p:cNvPr id="562" name="Google Shape;562;p1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Kontynuacja zadania z wykładu 1 (praca domowa 1)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pl-PL" dirty="0"/>
              <a:t>Wykonaj </a:t>
            </a:r>
            <a:r>
              <a:rPr lang="fi-FI" dirty="0"/>
              <a:t>segmentacj</a:t>
            </a:r>
            <a:r>
              <a:rPr lang="pl-PL" dirty="0"/>
              <a:t>ę</a:t>
            </a:r>
            <a:r>
              <a:rPr lang="fi-FI" dirty="0"/>
              <a:t> klientów</a:t>
            </a:r>
            <a:r>
              <a:rPr lang="pl-PL" dirty="0"/>
              <a:t>.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Zaprojektuj co najmniej dwie persony kupujących 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(poszukaj w Internecie szablonu, który Ci się podoba)</a:t>
            </a:r>
            <a:r>
              <a:rPr lang="pl-PL" dirty="0"/>
              <a:t>.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2031</Words>
  <Application>Microsoft Office PowerPoint</Application>
  <PresentationFormat>Widescreen</PresentationFormat>
  <Paragraphs>247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DEMS NEW</vt:lpstr>
      <vt:lpstr>Strony internetowe</vt:lpstr>
      <vt:lpstr>Cele nauczania </vt:lpstr>
      <vt:lpstr>Tematy</vt:lpstr>
      <vt:lpstr>Rola stron internetowych  w podróży klienta</vt:lpstr>
      <vt:lpstr>Buyer's Journey (= Customer Journey) = proces, przez który przechodzą kupujący, aby poznać, rozważyć i zdecydować się na zakup  nowego produktu lub usługi.</vt:lpstr>
      <vt:lpstr>Strona internetowa jest zaangażowana w każdy etap podróży klienta (1)</vt:lpstr>
      <vt:lpstr>Strona internetowa jest zaangażowana w każdy etap podróży klienta (2)</vt:lpstr>
      <vt:lpstr>Główny cel strony internetowej</vt:lpstr>
      <vt:lpstr>Definiowanie konwersji</vt:lpstr>
      <vt:lpstr>Czym jest konwersja strony internetowej?</vt:lpstr>
      <vt:lpstr>Możliwe konwersje </vt:lpstr>
      <vt:lpstr>Zadanie: strona internetowa </vt:lpstr>
      <vt:lpstr>Konwersje  i doświadczenie klienta</vt:lpstr>
      <vt:lpstr>Znaczenie doświadczenia klienta</vt:lpstr>
      <vt:lpstr>Użyteczność strony internetowej dla projektu witryny zorientowanego na użytkownika</vt:lpstr>
      <vt:lpstr>Użyteczność strony internetowej</vt:lpstr>
      <vt:lpstr>Użyteczność strony internetowej - na co zwrócić uwagę?</vt:lpstr>
      <vt:lpstr>Poznaj swojego klienta: Persona i segmentacje</vt:lpstr>
      <vt:lpstr>Do kogo kierujesz reklamy?</vt:lpstr>
      <vt:lpstr>Persona kupującego</vt:lpstr>
      <vt:lpstr>Persona kupującego</vt:lpstr>
      <vt:lpstr>Buyer persona - przykład</vt:lpstr>
      <vt:lpstr>Segmentacja klientów</vt:lpstr>
      <vt:lpstr>Segmentacja klientów</vt:lpstr>
      <vt:lpstr>Jak wykorzystać segmentację w projektowaniu stron internetowych?</vt:lpstr>
      <vt:lpstr>Jak wykorzystać segmentację w projektowaniu stron internetowych?</vt:lpstr>
      <vt:lpstr>Wykorzystanie segmentacji w projektowaniu nawigacji - przykład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docId:C95BE4BC06F53C819F9D425384AC9CC2</cp:keywords>
  <cp:lastModifiedBy>Koskimies-Chiba Sanni</cp:lastModifiedBy>
  <cp:revision>15</cp:revision>
  <dcterms:created xsi:type="dcterms:W3CDTF">2023-01-25T12:59:02Z</dcterms:created>
  <dcterms:modified xsi:type="dcterms:W3CDTF">2023-12-21T12:35:09Z</dcterms:modified>
</cp:coreProperties>
</file>